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5"/>
  </p:notesMasterIdLst>
  <p:sldIdLst>
    <p:sldId id="256" r:id="rId2"/>
    <p:sldId id="271" r:id="rId3"/>
    <p:sldId id="274" r:id="rId4"/>
    <p:sldId id="703" r:id="rId5"/>
    <p:sldId id="704" r:id="rId6"/>
    <p:sldId id="705" r:id="rId7"/>
    <p:sldId id="275" r:id="rId8"/>
    <p:sldId id="276" r:id="rId9"/>
    <p:sldId id="277" r:id="rId10"/>
    <p:sldId id="278" r:id="rId11"/>
    <p:sldId id="279" r:id="rId12"/>
    <p:sldId id="280" r:id="rId13"/>
    <p:sldId id="496" r:id="rId14"/>
    <p:sldId id="495" r:id="rId15"/>
    <p:sldId id="494" r:id="rId16"/>
    <p:sldId id="497" r:id="rId17"/>
    <p:sldId id="281" r:id="rId18"/>
    <p:sldId id="282" r:id="rId19"/>
    <p:sldId id="300" r:id="rId20"/>
    <p:sldId id="498" r:id="rId21"/>
    <p:sldId id="299" r:id="rId22"/>
    <p:sldId id="283" r:id="rId23"/>
    <p:sldId id="284" r:id="rId24"/>
    <p:sldId id="285" r:id="rId25"/>
    <p:sldId id="301" r:id="rId26"/>
    <p:sldId id="302" r:id="rId27"/>
    <p:sldId id="499" r:id="rId28"/>
    <p:sldId id="303" r:id="rId29"/>
    <p:sldId id="304" r:id="rId30"/>
    <p:sldId id="305" r:id="rId31"/>
    <p:sldId id="286" r:id="rId32"/>
    <p:sldId id="307" r:id="rId33"/>
    <p:sldId id="287" r:id="rId34"/>
    <p:sldId id="306" r:id="rId35"/>
    <p:sldId id="308" r:id="rId36"/>
    <p:sldId id="309" r:id="rId37"/>
    <p:sldId id="310" r:id="rId38"/>
    <p:sldId id="336" r:id="rId39"/>
    <p:sldId id="501" r:id="rId40"/>
    <p:sldId id="502" r:id="rId41"/>
    <p:sldId id="503" r:id="rId42"/>
    <p:sldId id="505" r:id="rId43"/>
    <p:sldId id="506" r:id="rId44"/>
    <p:sldId id="507" r:id="rId45"/>
    <p:sldId id="549" r:id="rId46"/>
    <p:sldId id="550" r:id="rId47"/>
    <p:sldId id="551" r:id="rId48"/>
    <p:sldId id="552" r:id="rId49"/>
    <p:sldId id="508" r:id="rId50"/>
    <p:sldId id="509" r:id="rId51"/>
    <p:sldId id="553" r:id="rId52"/>
    <p:sldId id="554" r:id="rId53"/>
    <p:sldId id="555" r:id="rId54"/>
    <p:sldId id="556" r:id="rId55"/>
    <p:sldId id="706" r:id="rId56"/>
    <p:sldId id="557" r:id="rId57"/>
    <p:sldId id="558" r:id="rId58"/>
    <p:sldId id="559" r:id="rId59"/>
    <p:sldId id="560" r:id="rId60"/>
    <p:sldId id="561" r:id="rId61"/>
    <p:sldId id="562" r:id="rId62"/>
    <p:sldId id="563" r:id="rId63"/>
    <p:sldId id="564" r:id="rId64"/>
    <p:sldId id="580" r:id="rId65"/>
    <p:sldId id="581" r:id="rId66"/>
    <p:sldId id="582" r:id="rId67"/>
    <p:sldId id="565" r:id="rId68"/>
    <p:sldId id="583" r:id="rId69"/>
    <p:sldId id="584" r:id="rId70"/>
    <p:sldId id="585" r:id="rId71"/>
    <p:sldId id="586" r:id="rId72"/>
    <p:sldId id="566" r:id="rId73"/>
    <p:sldId id="587" r:id="rId74"/>
    <p:sldId id="588" r:id="rId75"/>
    <p:sldId id="589" r:id="rId76"/>
    <p:sldId id="590" r:id="rId77"/>
    <p:sldId id="591" r:id="rId78"/>
    <p:sldId id="592" r:id="rId79"/>
    <p:sldId id="599" r:id="rId80"/>
    <p:sldId id="593" r:id="rId81"/>
    <p:sldId id="594" r:id="rId82"/>
    <p:sldId id="600" r:id="rId83"/>
    <p:sldId id="610" r:id="rId84"/>
    <p:sldId id="601" r:id="rId85"/>
    <p:sldId id="603" r:id="rId86"/>
    <p:sldId id="604" r:id="rId87"/>
    <p:sldId id="605" r:id="rId88"/>
    <p:sldId id="611" r:id="rId89"/>
    <p:sldId id="612" r:id="rId90"/>
    <p:sldId id="707" r:id="rId91"/>
    <p:sldId id="613" r:id="rId92"/>
    <p:sldId id="606" r:id="rId93"/>
    <p:sldId id="708" r:id="rId94"/>
    <p:sldId id="607" r:id="rId95"/>
    <p:sldId id="616" r:id="rId96"/>
    <p:sldId id="608" r:id="rId97"/>
    <p:sldId id="709" r:id="rId98"/>
    <p:sldId id="614" r:id="rId99"/>
    <p:sldId id="615" r:id="rId100"/>
    <p:sldId id="609" r:id="rId101"/>
    <p:sldId id="617" r:id="rId102"/>
    <p:sldId id="618" r:id="rId103"/>
    <p:sldId id="710" r:id="rId104"/>
    <p:sldId id="619" r:id="rId105"/>
    <p:sldId id="620" r:id="rId106"/>
    <p:sldId id="622" r:id="rId107"/>
    <p:sldId id="621" r:id="rId108"/>
    <p:sldId id="623" r:id="rId109"/>
    <p:sldId id="628" r:id="rId110"/>
    <p:sldId id="629" r:id="rId111"/>
    <p:sldId id="630" r:id="rId112"/>
    <p:sldId id="500" r:id="rId113"/>
    <p:sldId id="711" r:id="rId114"/>
    <p:sldId id="311" r:id="rId115"/>
    <p:sldId id="318" r:id="rId116"/>
    <p:sldId id="319" r:id="rId117"/>
    <p:sldId id="320" r:id="rId118"/>
    <p:sldId id="712" r:id="rId119"/>
    <p:sldId id="321" r:id="rId120"/>
    <p:sldId id="323" r:id="rId121"/>
    <p:sldId id="325" r:id="rId122"/>
    <p:sldId id="326" r:id="rId123"/>
    <p:sldId id="327" r:id="rId124"/>
    <p:sldId id="328" r:id="rId125"/>
    <p:sldId id="329" r:id="rId126"/>
    <p:sldId id="331" r:id="rId127"/>
    <p:sldId id="343" r:id="rId128"/>
    <p:sldId id="700" r:id="rId129"/>
    <p:sldId id="713" r:id="rId130"/>
    <p:sldId id="344" r:id="rId131"/>
    <p:sldId id="355" r:id="rId132"/>
    <p:sldId id="356" r:id="rId133"/>
    <p:sldId id="345" r:id="rId134"/>
    <p:sldId id="346" r:id="rId135"/>
    <p:sldId id="347" r:id="rId136"/>
    <p:sldId id="357" r:id="rId137"/>
    <p:sldId id="348" r:id="rId138"/>
    <p:sldId id="658" r:id="rId139"/>
    <p:sldId id="659" r:id="rId140"/>
    <p:sldId id="349" r:id="rId141"/>
    <p:sldId id="350" r:id="rId142"/>
    <p:sldId id="351" r:id="rId143"/>
    <p:sldId id="353" r:id="rId144"/>
    <p:sldId id="354" r:id="rId145"/>
    <p:sldId id="358" r:id="rId146"/>
    <p:sldId id="359" r:id="rId147"/>
    <p:sldId id="642" r:id="rId148"/>
    <p:sldId id="643" r:id="rId149"/>
    <p:sldId id="644" r:id="rId150"/>
    <p:sldId id="645" r:id="rId151"/>
    <p:sldId id="646" r:id="rId152"/>
    <p:sldId id="651" r:id="rId153"/>
    <p:sldId id="649" r:id="rId154"/>
    <p:sldId id="652" r:id="rId155"/>
    <p:sldId id="653" r:id="rId156"/>
    <p:sldId id="654" r:id="rId157"/>
    <p:sldId id="655" r:id="rId158"/>
    <p:sldId id="657" r:id="rId159"/>
    <p:sldId id="360" r:id="rId160"/>
    <p:sldId id="686" r:id="rId161"/>
    <p:sldId id="685" r:id="rId162"/>
    <p:sldId id="679" r:id="rId163"/>
    <p:sldId id="687" r:id="rId164"/>
    <p:sldId id="681" r:id="rId165"/>
    <p:sldId id="680" r:id="rId166"/>
    <p:sldId id="682" r:id="rId167"/>
    <p:sldId id="370" r:id="rId168"/>
    <p:sldId id="398" r:id="rId169"/>
    <p:sldId id="399" r:id="rId170"/>
    <p:sldId id="486" r:id="rId171"/>
    <p:sldId id="400" r:id="rId172"/>
    <p:sldId id="401" r:id="rId173"/>
    <p:sldId id="402" r:id="rId174"/>
    <p:sldId id="403" r:id="rId175"/>
    <p:sldId id="405" r:id="rId176"/>
    <p:sldId id="371" r:id="rId177"/>
    <p:sldId id="406" r:id="rId178"/>
    <p:sldId id="692" r:id="rId179"/>
    <p:sldId id="695" r:id="rId180"/>
    <p:sldId id="683" r:id="rId181"/>
    <p:sldId id="697" r:id="rId182"/>
    <p:sldId id="696" r:id="rId183"/>
    <p:sldId id="661" r:id="rId184"/>
    <p:sldId id="688" r:id="rId185"/>
    <p:sldId id="689" r:id="rId186"/>
    <p:sldId id="663" r:id="rId187"/>
    <p:sldId id="664" r:id="rId188"/>
    <p:sldId id="666" r:id="rId189"/>
    <p:sldId id="665" r:id="rId190"/>
    <p:sldId id="668" r:id="rId191"/>
    <p:sldId id="667" r:id="rId192"/>
    <p:sldId id="669" r:id="rId193"/>
    <p:sldId id="699" r:id="rId194"/>
    <p:sldId id="417" r:id="rId195"/>
    <p:sldId id="701" r:id="rId196"/>
    <p:sldId id="702" r:id="rId197"/>
    <p:sldId id="671" r:id="rId198"/>
    <p:sldId id="672" r:id="rId199"/>
    <p:sldId id="698" r:id="rId200"/>
    <p:sldId id="407" r:id="rId201"/>
    <p:sldId id="487" r:id="rId202"/>
    <p:sldId id="415" r:id="rId203"/>
    <p:sldId id="416" r:id="rId204"/>
    <p:sldId id="372" r:id="rId205"/>
    <p:sldId id="414" r:id="rId206"/>
    <p:sldId id="408" r:id="rId207"/>
    <p:sldId id="488" r:id="rId208"/>
    <p:sldId id="428" r:id="rId209"/>
    <p:sldId id="489" r:id="rId210"/>
    <p:sldId id="714" r:id="rId211"/>
    <p:sldId id="429" r:id="rId212"/>
    <p:sldId id="430" r:id="rId213"/>
    <p:sldId id="409" r:id="rId214"/>
    <p:sldId id="440" r:id="rId215"/>
    <p:sldId id="441" r:id="rId216"/>
    <p:sldId id="410" r:id="rId217"/>
    <p:sldId id="490" r:id="rId218"/>
    <p:sldId id="491" r:id="rId219"/>
    <p:sldId id="457" r:id="rId220"/>
    <p:sldId id="458" r:id="rId221"/>
    <p:sldId id="411" r:id="rId222"/>
    <p:sldId id="464" r:id="rId223"/>
    <p:sldId id="465" r:id="rId224"/>
    <p:sldId id="466" r:id="rId225"/>
    <p:sldId id="467" r:id="rId226"/>
    <p:sldId id="492" r:id="rId227"/>
    <p:sldId id="473" r:id="rId228"/>
    <p:sldId id="472" r:id="rId229"/>
    <p:sldId id="474" r:id="rId230"/>
    <p:sldId id="493" r:id="rId231"/>
    <p:sldId id="475" r:id="rId232"/>
    <p:sldId id="476" r:id="rId233"/>
    <p:sldId id="272" r:id="rId234"/>
  </p:sldIdLst>
  <p:sldSz cx="9144000" cy="6858000" type="screen4x3"/>
  <p:notesSz cx="6797675" cy="9926638"/>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00"/>
    <a:srgbClr val="441202"/>
    <a:srgbClr val="0B2C91"/>
    <a:srgbClr val="5BE4FF"/>
    <a:srgbClr val="6F2C91"/>
    <a:srgbClr val="C8B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53" autoAdjust="0"/>
  </p:normalViewPr>
  <p:slideViewPr>
    <p:cSldViewPr>
      <p:cViewPr varScale="1">
        <p:scale>
          <a:sx n="81" d="100"/>
          <a:sy n="81" d="100"/>
        </p:scale>
        <p:origin x="1483"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6739"/>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theme" Target="theme/theme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presProps" Target="presProps.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907595E-85A6-EB23-F5DE-EACB62D8FD8D}"/>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a:extLst>
              <a:ext uri="{FF2B5EF4-FFF2-40B4-BE49-F238E27FC236}">
                <a16:creationId xmlns:a16="http://schemas.microsoft.com/office/drawing/2014/main" id="{4275847C-480B-74B9-537B-B0160284CD1A}"/>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3ADBB471-AD61-4DE7-B415-0755FFED23EE}" type="datetimeFigureOut">
              <a:rPr lang="fr-FR"/>
              <a:pPr>
                <a:defRPr/>
              </a:pPr>
              <a:t>14/01/2025</a:t>
            </a:fld>
            <a:endParaRPr lang="fr-FR"/>
          </a:p>
        </p:txBody>
      </p:sp>
      <p:sp>
        <p:nvSpPr>
          <p:cNvPr id="4" name="Espace réservé de l'image des diapositives 3">
            <a:extLst>
              <a:ext uri="{FF2B5EF4-FFF2-40B4-BE49-F238E27FC236}">
                <a16:creationId xmlns:a16="http://schemas.microsoft.com/office/drawing/2014/main" id="{CDDC31E7-8F55-7ADE-F55D-7454C26FDC11}"/>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F946FB01-8ACF-DE0F-C7E6-B6E6D59B73E9}"/>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6C75C8B1-53CF-3669-E40C-6419645EC570}"/>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E68B9816-D022-8CCC-CE10-EEF14ADF5DE9}"/>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0EAE1E1-05A9-4526-9B14-1A0903F7E610}"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F5EB1A9-4CF3-C492-1311-8119A1B5453E}"/>
              </a:ext>
            </a:extLst>
          </p:cNvPr>
          <p:cNvSpPr>
            <a:spLocks noGrp="1"/>
          </p:cNvSpPr>
          <p:nvPr>
            <p:ph type="dt" sz="half" idx="10"/>
          </p:nvPr>
        </p:nvSpPr>
        <p:spPr/>
        <p:txBody>
          <a:bodyPr/>
          <a:lstStyle>
            <a:lvl1pPr>
              <a:defRPr/>
            </a:lvl1pPr>
          </a:lstStyle>
          <a:p>
            <a:pPr>
              <a:defRPr/>
            </a:pPr>
            <a:fld id="{1225897B-8A52-4EAB-9746-4E99851AA4D3}"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D784E3A1-6766-CCD0-093C-3BE7E5BF1087}"/>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C38C5DA5-E5A6-EF9B-9814-154034CC6FFD}"/>
              </a:ext>
            </a:extLst>
          </p:cNvPr>
          <p:cNvSpPr>
            <a:spLocks noGrp="1"/>
          </p:cNvSpPr>
          <p:nvPr>
            <p:ph type="sldNum" sz="quarter" idx="12"/>
          </p:nvPr>
        </p:nvSpPr>
        <p:spPr/>
        <p:txBody>
          <a:bodyPr/>
          <a:lstStyle>
            <a:lvl1pPr>
              <a:defRPr/>
            </a:lvl1pPr>
          </a:lstStyle>
          <a:p>
            <a:pPr>
              <a:defRPr/>
            </a:pPr>
            <a:fld id="{4EE2F417-9C24-4DB2-BA7D-1B9C36D8113C}" type="slidenum">
              <a:rPr lang="fr-FR" altLang="fr-FR"/>
              <a:pPr>
                <a:defRPr/>
              </a:pPr>
              <a:t>‹N°›</a:t>
            </a:fld>
            <a:endParaRPr lang="fr-FR" altLang="fr-FR"/>
          </a:p>
        </p:txBody>
      </p:sp>
    </p:spTree>
    <p:extLst>
      <p:ext uri="{BB962C8B-B14F-4D97-AF65-F5344CB8AC3E}">
        <p14:creationId xmlns:p14="http://schemas.microsoft.com/office/powerpoint/2010/main" val="976964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59A0A48-8A52-32AD-A07B-09F8D9F93F72}"/>
              </a:ext>
            </a:extLst>
          </p:cNvPr>
          <p:cNvSpPr>
            <a:spLocks noGrp="1"/>
          </p:cNvSpPr>
          <p:nvPr>
            <p:ph type="dt" sz="half" idx="10"/>
          </p:nvPr>
        </p:nvSpPr>
        <p:spPr/>
        <p:txBody>
          <a:bodyPr/>
          <a:lstStyle>
            <a:lvl1pPr>
              <a:defRPr/>
            </a:lvl1pPr>
          </a:lstStyle>
          <a:p>
            <a:pPr>
              <a:defRPr/>
            </a:pPr>
            <a:fld id="{DD888CA4-07BA-4046-B985-C3051E3A0A3C}"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C32C345D-9E12-BB49-1C33-BB4527C6A7E0}"/>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13639749-BBF4-6E8C-6EF8-D0834621627E}"/>
              </a:ext>
            </a:extLst>
          </p:cNvPr>
          <p:cNvSpPr>
            <a:spLocks noGrp="1"/>
          </p:cNvSpPr>
          <p:nvPr>
            <p:ph type="sldNum" sz="quarter" idx="12"/>
          </p:nvPr>
        </p:nvSpPr>
        <p:spPr/>
        <p:txBody>
          <a:bodyPr/>
          <a:lstStyle>
            <a:lvl1pPr>
              <a:defRPr/>
            </a:lvl1pPr>
          </a:lstStyle>
          <a:p>
            <a:pPr>
              <a:defRPr/>
            </a:pPr>
            <a:fld id="{67277264-3BFD-41DE-AEA0-E3CDCC0CFD7E}" type="slidenum">
              <a:rPr lang="fr-FR" altLang="fr-FR"/>
              <a:pPr>
                <a:defRPr/>
              </a:pPr>
              <a:t>‹N°›</a:t>
            </a:fld>
            <a:endParaRPr lang="fr-FR" altLang="fr-FR"/>
          </a:p>
        </p:txBody>
      </p:sp>
    </p:spTree>
    <p:extLst>
      <p:ext uri="{BB962C8B-B14F-4D97-AF65-F5344CB8AC3E}">
        <p14:creationId xmlns:p14="http://schemas.microsoft.com/office/powerpoint/2010/main" val="1838071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8A38676-2A85-F9B9-FADC-05363D1B22E6}"/>
              </a:ext>
            </a:extLst>
          </p:cNvPr>
          <p:cNvSpPr>
            <a:spLocks noGrp="1"/>
          </p:cNvSpPr>
          <p:nvPr>
            <p:ph type="dt" sz="half" idx="10"/>
          </p:nvPr>
        </p:nvSpPr>
        <p:spPr/>
        <p:txBody>
          <a:bodyPr/>
          <a:lstStyle>
            <a:lvl1pPr>
              <a:defRPr/>
            </a:lvl1pPr>
          </a:lstStyle>
          <a:p>
            <a:pPr>
              <a:defRPr/>
            </a:pPr>
            <a:fld id="{E627777E-7510-41EA-B459-314B7711136E}"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E80863E6-33BC-53EF-4D55-CE40977D00A2}"/>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B9802C7E-326D-BA98-9524-3AE3337F90BB}"/>
              </a:ext>
            </a:extLst>
          </p:cNvPr>
          <p:cNvSpPr>
            <a:spLocks noGrp="1"/>
          </p:cNvSpPr>
          <p:nvPr>
            <p:ph type="sldNum" sz="quarter" idx="12"/>
          </p:nvPr>
        </p:nvSpPr>
        <p:spPr/>
        <p:txBody>
          <a:bodyPr/>
          <a:lstStyle>
            <a:lvl1pPr>
              <a:defRPr/>
            </a:lvl1pPr>
          </a:lstStyle>
          <a:p>
            <a:pPr>
              <a:defRPr/>
            </a:pPr>
            <a:fld id="{44EA8DA6-93C5-42D3-997F-A402C111FBE1}" type="slidenum">
              <a:rPr lang="fr-FR" altLang="fr-FR"/>
              <a:pPr>
                <a:defRPr/>
              </a:pPr>
              <a:t>‹N°›</a:t>
            </a:fld>
            <a:endParaRPr lang="fr-FR" altLang="fr-FR"/>
          </a:p>
        </p:txBody>
      </p:sp>
    </p:spTree>
    <p:extLst>
      <p:ext uri="{BB962C8B-B14F-4D97-AF65-F5344CB8AC3E}">
        <p14:creationId xmlns:p14="http://schemas.microsoft.com/office/powerpoint/2010/main" val="4242946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F8A8876-BE5B-C8FF-E72B-89CF181FAF77}"/>
              </a:ext>
            </a:extLst>
          </p:cNvPr>
          <p:cNvSpPr>
            <a:spLocks noGrp="1"/>
          </p:cNvSpPr>
          <p:nvPr>
            <p:ph type="dt" sz="half" idx="10"/>
          </p:nvPr>
        </p:nvSpPr>
        <p:spPr/>
        <p:txBody>
          <a:bodyPr/>
          <a:lstStyle>
            <a:lvl1pPr>
              <a:defRPr/>
            </a:lvl1pPr>
          </a:lstStyle>
          <a:p>
            <a:pPr>
              <a:defRPr/>
            </a:pPr>
            <a:fld id="{AE26AD7B-8BB7-4970-B5A7-FEA4C0952CF8}"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D1174951-1F7C-C39A-A7B5-427D51EDDD10}"/>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A8D62CD9-39BC-16E9-7CB7-7E08FF21A843}"/>
              </a:ext>
            </a:extLst>
          </p:cNvPr>
          <p:cNvSpPr>
            <a:spLocks noGrp="1"/>
          </p:cNvSpPr>
          <p:nvPr>
            <p:ph type="sldNum" sz="quarter" idx="12"/>
          </p:nvPr>
        </p:nvSpPr>
        <p:spPr/>
        <p:txBody>
          <a:bodyPr/>
          <a:lstStyle>
            <a:lvl1pPr>
              <a:defRPr/>
            </a:lvl1pPr>
          </a:lstStyle>
          <a:p>
            <a:pPr>
              <a:defRPr/>
            </a:pPr>
            <a:fld id="{057CCB85-D672-422A-A9D0-AB19EE235049}" type="slidenum">
              <a:rPr lang="fr-FR" altLang="fr-FR"/>
              <a:pPr>
                <a:defRPr/>
              </a:pPr>
              <a:t>‹N°›</a:t>
            </a:fld>
            <a:endParaRPr lang="fr-FR" altLang="fr-FR"/>
          </a:p>
        </p:txBody>
      </p:sp>
    </p:spTree>
    <p:extLst>
      <p:ext uri="{BB962C8B-B14F-4D97-AF65-F5344CB8AC3E}">
        <p14:creationId xmlns:p14="http://schemas.microsoft.com/office/powerpoint/2010/main" val="3313945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B1A35B6A-EB5E-7ECE-9182-5E32351E4318}"/>
              </a:ext>
            </a:extLst>
          </p:cNvPr>
          <p:cNvSpPr>
            <a:spLocks noGrp="1"/>
          </p:cNvSpPr>
          <p:nvPr>
            <p:ph type="dt" sz="half" idx="10"/>
          </p:nvPr>
        </p:nvSpPr>
        <p:spPr/>
        <p:txBody>
          <a:bodyPr/>
          <a:lstStyle>
            <a:lvl1pPr>
              <a:defRPr/>
            </a:lvl1pPr>
          </a:lstStyle>
          <a:p>
            <a:pPr>
              <a:defRPr/>
            </a:pPr>
            <a:fld id="{ACF514E7-C963-4606-B501-86649BB555C6}"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57C1D72F-573D-B23C-1C98-B6A49667FE24}"/>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0F520022-1515-26F3-748E-918FA3D0A0BD}"/>
              </a:ext>
            </a:extLst>
          </p:cNvPr>
          <p:cNvSpPr>
            <a:spLocks noGrp="1"/>
          </p:cNvSpPr>
          <p:nvPr>
            <p:ph type="sldNum" sz="quarter" idx="12"/>
          </p:nvPr>
        </p:nvSpPr>
        <p:spPr/>
        <p:txBody>
          <a:bodyPr/>
          <a:lstStyle>
            <a:lvl1pPr>
              <a:defRPr/>
            </a:lvl1pPr>
          </a:lstStyle>
          <a:p>
            <a:pPr>
              <a:defRPr/>
            </a:pPr>
            <a:fld id="{32084A11-21ED-47A3-9B87-E5126E06E79D}" type="slidenum">
              <a:rPr lang="fr-FR" altLang="fr-FR"/>
              <a:pPr>
                <a:defRPr/>
              </a:pPr>
              <a:t>‹N°›</a:t>
            </a:fld>
            <a:endParaRPr lang="fr-FR" altLang="fr-FR"/>
          </a:p>
        </p:txBody>
      </p:sp>
    </p:spTree>
    <p:extLst>
      <p:ext uri="{BB962C8B-B14F-4D97-AF65-F5344CB8AC3E}">
        <p14:creationId xmlns:p14="http://schemas.microsoft.com/office/powerpoint/2010/main" val="3024954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51D8EA31-F677-8A14-4CA1-99E63D5DD216}"/>
              </a:ext>
            </a:extLst>
          </p:cNvPr>
          <p:cNvSpPr>
            <a:spLocks noGrp="1"/>
          </p:cNvSpPr>
          <p:nvPr>
            <p:ph type="dt" sz="half" idx="10"/>
          </p:nvPr>
        </p:nvSpPr>
        <p:spPr/>
        <p:txBody>
          <a:bodyPr/>
          <a:lstStyle>
            <a:lvl1pPr>
              <a:defRPr/>
            </a:lvl1pPr>
          </a:lstStyle>
          <a:p>
            <a:pPr>
              <a:defRPr/>
            </a:pPr>
            <a:fld id="{B21E82B7-36C4-453E-AF1A-E03F72ECA144}"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54B2B9B4-18B7-8661-56C3-9BF7731ED4FE}"/>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55BC72A2-3336-7305-5A4B-E11A357568B0}"/>
              </a:ext>
            </a:extLst>
          </p:cNvPr>
          <p:cNvSpPr>
            <a:spLocks noGrp="1"/>
          </p:cNvSpPr>
          <p:nvPr>
            <p:ph type="sldNum" sz="quarter" idx="12"/>
          </p:nvPr>
        </p:nvSpPr>
        <p:spPr/>
        <p:txBody>
          <a:bodyPr/>
          <a:lstStyle>
            <a:lvl1pPr>
              <a:defRPr/>
            </a:lvl1pPr>
          </a:lstStyle>
          <a:p>
            <a:pPr>
              <a:defRPr/>
            </a:pPr>
            <a:fld id="{110B71AA-B224-4F5D-899D-0970ABAB39E2}" type="slidenum">
              <a:rPr lang="fr-FR" altLang="fr-FR"/>
              <a:pPr>
                <a:defRPr/>
              </a:pPr>
              <a:t>‹N°›</a:t>
            </a:fld>
            <a:endParaRPr lang="fr-FR" altLang="fr-FR"/>
          </a:p>
        </p:txBody>
      </p:sp>
    </p:spTree>
    <p:extLst>
      <p:ext uri="{BB962C8B-B14F-4D97-AF65-F5344CB8AC3E}">
        <p14:creationId xmlns:p14="http://schemas.microsoft.com/office/powerpoint/2010/main" val="291308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ABB0E7E5-4D52-06ED-6F56-074DCC15A7AB}"/>
              </a:ext>
            </a:extLst>
          </p:cNvPr>
          <p:cNvSpPr>
            <a:spLocks noGrp="1"/>
          </p:cNvSpPr>
          <p:nvPr>
            <p:ph type="dt" sz="half" idx="10"/>
          </p:nvPr>
        </p:nvSpPr>
        <p:spPr/>
        <p:txBody>
          <a:bodyPr/>
          <a:lstStyle>
            <a:lvl1pPr>
              <a:defRPr/>
            </a:lvl1pPr>
          </a:lstStyle>
          <a:p>
            <a:pPr>
              <a:defRPr/>
            </a:pPr>
            <a:fld id="{9C075E90-1A62-4C8E-AB61-EF6B7CF5E012}" type="datetime1">
              <a:rPr lang="fr-FR"/>
              <a:pPr>
                <a:defRPr/>
              </a:pPr>
              <a:t>14/01/2025</a:t>
            </a:fld>
            <a:endParaRPr lang="fr-FR"/>
          </a:p>
        </p:txBody>
      </p:sp>
      <p:sp>
        <p:nvSpPr>
          <p:cNvPr id="8" name="Espace réservé du pied de page 4">
            <a:extLst>
              <a:ext uri="{FF2B5EF4-FFF2-40B4-BE49-F238E27FC236}">
                <a16:creationId xmlns:a16="http://schemas.microsoft.com/office/drawing/2014/main" id="{AFF11189-F25D-A571-3D4F-165ABAA8FC4F}"/>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0FBC2A4C-5329-5280-173F-913294A552B0}"/>
              </a:ext>
            </a:extLst>
          </p:cNvPr>
          <p:cNvSpPr>
            <a:spLocks noGrp="1"/>
          </p:cNvSpPr>
          <p:nvPr>
            <p:ph type="sldNum" sz="quarter" idx="12"/>
          </p:nvPr>
        </p:nvSpPr>
        <p:spPr/>
        <p:txBody>
          <a:bodyPr/>
          <a:lstStyle>
            <a:lvl1pPr>
              <a:defRPr/>
            </a:lvl1pPr>
          </a:lstStyle>
          <a:p>
            <a:pPr>
              <a:defRPr/>
            </a:pPr>
            <a:fld id="{C3CC3D28-5562-4A87-A68E-24A4CD5325AD}" type="slidenum">
              <a:rPr lang="fr-FR" altLang="fr-FR"/>
              <a:pPr>
                <a:defRPr/>
              </a:pPr>
              <a:t>‹N°›</a:t>
            </a:fld>
            <a:endParaRPr lang="fr-FR" altLang="fr-FR"/>
          </a:p>
        </p:txBody>
      </p:sp>
    </p:spTree>
    <p:extLst>
      <p:ext uri="{BB962C8B-B14F-4D97-AF65-F5344CB8AC3E}">
        <p14:creationId xmlns:p14="http://schemas.microsoft.com/office/powerpoint/2010/main" val="2336617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6E8A7949-440F-4DC8-D54F-1927C96A9BF6}"/>
              </a:ext>
            </a:extLst>
          </p:cNvPr>
          <p:cNvSpPr>
            <a:spLocks noGrp="1"/>
          </p:cNvSpPr>
          <p:nvPr>
            <p:ph type="dt" sz="half" idx="10"/>
          </p:nvPr>
        </p:nvSpPr>
        <p:spPr/>
        <p:txBody>
          <a:bodyPr/>
          <a:lstStyle>
            <a:lvl1pPr>
              <a:defRPr/>
            </a:lvl1pPr>
          </a:lstStyle>
          <a:p>
            <a:pPr>
              <a:defRPr/>
            </a:pPr>
            <a:fld id="{F2AD0779-E916-4719-AF69-E28801AFE734}" type="datetime1">
              <a:rPr lang="fr-FR"/>
              <a:pPr>
                <a:defRPr/>
              </a:pPr>
              <a:t>14/01/2025</a:t>
            </a:fld>
            <a:endParaRPr lang="fr-FR"/>
          </a:p>
        </p:txBody>
      </p:sp>
      <p:sp>
        <p:nvSpPr>
          <p:cNvPr id="4" name="Espace réservé du pied de page 4">
            <a:extLst>
              <a:ext uri="{FF2B5EF4-FFF2-40B4-BE49-F238E27FC236}">
                <a16:creationId xmlns:a16="http://schemas.microsoft.com/office/drawing/2014/main" id="{244AE717-B07A-9FCB-5EA6-65AD201DC983}"/>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FEA14F7C-848B-F9C7-BA20-F147956AC093}"/>
              </a:ext>
            </a:extLst>
          </p:cNvPr>
          <p:cNvSpPr>
            <a:spLocks noGrp="1"/>
          </p:cNvSpPr>
          <p:nvPr>
            <p:ph type="sldNum" sz="quarter" idx="12"/>
          </p:nvPr>
        </p:nvSpPr>
        <p:spPr/>
        <p:txBody>
          <a:bodyPr/>
          <a:lstStyle>
            <a:lvl1pPr>
              <a:defRPr/>
            </a:lvl1pPr>
          </a:lstStyle>
          <a:p>
            <a:pPr>
              <a:defRPr/>
            </a:pPr>
            <a:fld id="{8776ADD9-25FD-478B-A0DB-53578A6C5110}" type="slidenum">
              <a:rPr lang="fr-FR" altLang="fr-FR"/>
              <a:pPr>
                <a:defRPr/>
              </a:pPr>
              <a:t>‹N°›</a:t>
            </a:fld>
            <a:endParaRPr lang="fr-FR" altLang="fr-FR"/>
          </a:p>
        </p:txBody>
      </p:sp>
    </p:spTree>
    <p:extLst>
      <p:ext uri="{BB962C8B-B14F-4D97-AF65-F5344CB8AC3E}">
        <p14:creationId xmlns:p14="http://schemas.microsoft.com/office/powerpoint/2010/main" val="646987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D677F571-52A0-2AF5-257E-9CFC25CC5835}"/>
              </a:ext>
            </a:extLst>
          </p:cNvPr>
          <p:cNvSpPr>
            <a:spLocks noGrp="1"/>
          </p:cNvSpPr>
          <p:nvPr>
            <p:ph type="dt" sz="half" idx="10"/>
          </p:nvPr>
        </p:nvSpPr>
        <p:spPr/>
        <p:txBody>
          <a:bodyPr/>
          <a:lstStyle>
            <a:lvl1pPr>
              <a:defRPr/>
            </a:lvl1pPr>
          </a:lstStyle>
          <a:p>
            <a:pPr>
              <a:defRPr/>
            </a:pPr>
            <a:fld id="{B4B4E519-6739-4FB3-8262-AC29532841BD}" type="datetime1">
              <a:rPr lang="fr-FR"/>
              <a:pPr>
                <a:defRPr/>
              </a:pPr>
              <a:t>14/01/2025</a:t>
            </a:fld>
            <a:endParaRPr lang="fr-FR"/>
          </a:p>
        </p:txBody>
      </p:sp>
      <p:sp>
        <p:nvSpPr>
          <p:cNvPr id="3" name="Espace réservé du pied de page 4">
            <a:extLst>
              <a:ext uri="{FF2B5EF4-FFF2-40B4-BE49-F238E27FC236}">
                <a16:creationId xmlns:a16="http://schemas.microsoft.com/office/drawing/2014/main" id="{B4F0AF36-3548-8BA8-1007-73564C063F67}"/>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FD312F3F-D10E-EBA8-23EE-088E9E5DA11C}"/>
              </a:ext>
            </a:extLst>
          </p:cNvPr>
          <p:cNvSpPr>
            <a:spLocks noGrp="1"/>
          </p:cNvSpPr>
          <p:nvPr>
            <p:ph type="sldNum" sz="quarter" idx="12"/>
          </p:nvPr>
        </p:nvSpPr>
        <p:spPr/>
        <p:txBody>
          <a:bodyPr/>
          <a:lstStyle>
            <a:lvl1pPr>
              <a:defRPr/>
            </a:lvl1pPr>
          </a:lstStyle>
          <a:p>
            <a:pPr>
              <a:defRPr/>
            </a:pPr>
            <a:fld id="{B03214D2-52D0-4ECF-8A75-BB681BA7E42D}" type="slidenum">
              <a:rPr lang="fr-FR" altLang="fr-FR"/>
              <a:pPr>
                <a:defRPr/>
              </a:pPr>
              <a:t>‹N°›</a:t>
            </a:fld>
            <a:endParaRPr lang="fr-FR" altLang="fr-FR"/>
          </a:p>
        </p:txBody>
      </p:sp>
    </p:spTree>
    <p:extLst>
      <p:ext uri="{BB962C8B-B14F-4D97-AF65-F5344CB8AC3E}">
        <p14:creationId xmlns:p14="http://schemas.microsoft.com/office/powerpoint/2010/main" val="591826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BE5188AD-4411-26CB-7CA2-63A5850A89C0}"/>
              </a:ext>
            </a:extLst>
          </p:cNvPr>
          <p:cNvSpPr>
            <a:spLocks noGrp="1"/>
          </p:cNvSpPr>
          <p:nvPr>
            <p:ph type="dt" sz="half" idx="10"/>
          </p:nvPr>
        </p:nvSpPr>
        <p:spPr/>
        <p:txBody>
          <a:bodyPr/>
          <a:lstStyle>
            <a:lvl1pPr>
              <a:defRPr/>
            </a:lvl1pPr>
          </a:lstStyle>
          <a:p>
            <a:pPr>
              <a:defRPr/>
            </a:pPr>
            <a:fld id="{E81D5407-BCA1-4FD3-8D53-270EC4BC7043}"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6D61FD55-1DC8-CF9C-9053-914622823018}"/>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B8F2BA43-529E-D193-4240-A7AA9475EFE3}"/>
              </a:ext>
            </a:extLst>
          </p:cNvPr>
          <p:cNvSpPr>
            <a:spLocks noGrp="1"/>
          </p:cNvSpPr>
          <p:nvPr>
            <p:ph type="sldNum" sz="quarter" idx="12"/>
          </p:nvPr>
        </p:nvSpPr>
        <p:spPr/>
        <p:txBody>
          <a:bodyPr/>
          <a:lstStyle>
            <a:lvl1pPr>
              <a:defRPr/>
            </a:lvl1pPr>
          </a:lstStyle>
          <a:p>
            <a:pPr>
              <a:defRPr/>
            </a:pPr>
            <a:fld id="{FF337C18-4020-4555-9A3D-CC8D8578F09F}" type="slidenum">
              <a:rPr lang="fr-FR" altLang="fr-FR"/>
              <a:pPr>
                <a:defRPr/>
              </a:pPr>
              <a:t>‹N°›</a:t>
            </a:fld>
            <a:endParaRPr lang="fr-FR" altLang="fr-FR"/>
          </a:p>
        </p:txBody>
      </p:sp>
    </p:spTree>
    <p:extLst>
      <p:ext uri="{BB962C8B-B14F-4D97-AF65-F5344CB8AC3E}">
        <p14:creationId xmlns:p14="http://schemas.microsoft.com/office/powerpoint/2010/main" val="2945578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9017B773-5383-229D-E22C-976797F3F5F3}"/>
              </a:ext>
            </a:extLst>
          </p:cNvPr>
          <p:cNvSpPr>
            <a:spLocks noGrp="1"/>
          </p:cNvSpPr>
          <p:nvPr>
            <p:ph type="dt" sz="half" idx="10"/>
          </p:nvPr>
        </p:nvSpPr>
        <p:spPr/>
        <p:txBody>
          <a:bodyPr/>
          <a:lstStyle>
            <a:lvl1pPr>
              <a:defRPr/>
            </a:lvl1pPr>
          </a:lstStyle>
          <a:p>
            <a:pPr>
              <a:defRPr/>
            </a:pPr>
            <a:fld id="{BD106378-FE18-496E-9153-C7B038197481}"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F2360300-B582-BAFA-CC5F-72C18DF29D4F}"/>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BC892DD9-6900-CFC7-474D-F599B21FA71F}"/>
              </a:ext>
            </a:extLst>
          </p:cNvPr>
          <p:cNvSpPr>
            <a:spLocks noGrp="1"/>
          </p:cNvSpPr>
          <p:nvPr>
            <p:ph type="sldNum" sz="quarter" idx="12"/>
          </p:nvPr>
        </p:nvSpPr>
        <p:spPr/>
        <p:txBody>
          <a:bodyPr/>
          <a:lstStyle>
            <a:lvl1pPr>
              <a:defRPr/>
            </a:lvl1pPr>
          </a:lstStyle>
          <a:p>
            <a:pPr>
              <a:defRPr/>
            </a:pPr>
            <a:fld id="{2F8D6237-B4A6-4014-9CA4-96E9E990A29C}" type="slidenum">
              <a:rPr lang="fr-FR" altLang="fr-FR"/>
              <a:pPr>
                <a:defRPr/>
              </a:pPr>
              <a:t>‹N°›</a:t>
            </a:fld>
            <a:endParaRPr lang="fr-FR" altLang="fr-FR"/>
          </a:p>
        </p:txBody>
      </p:sp>
    </p:spTree>
    <p:extLst>
      <p:ext uri="{BB962C8B-B14F-4D97-AF65-F5344CB8AC3E}">
        <p14:creationId xmlns:p14="http://schemas.microsoft.com/office/powerpoint/2010/main" val="323716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51577B97-4F5A-0CEB-5F69-6EF3280DE85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40A85661-5C8F-827E-413A-2CBE483D3BA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38263F6E-E57D-530A-ED85-D563C07DFA9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C3844A8-84EF-49E6-ABD7-043D3F6F3941}"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3C35E5BA-547A-E10B-6B7E-2D1E4C2AF5A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2077E3D2-C1B6-D196-99FA-051B0533215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yriad Pro"/>
              </a:defRPr>
            </a:lvl1pPr>
          </a:lstStyle>
          <a:p>
            <a:pPr>
              <a:defRPr/>
            </a:pPr>
            <a:fld id="{A1AD0132-B2BD-4A76-96E3-DF74F5517371}"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0.wmf"/></Relationships>
</file>

<file path=ppt/slides/_rels/slide1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google.fr/url?sa=i&amp;rct=j&amp;q=&amp;esrc=s&amp;frm=1&amp;source=images&amp;cd=&amp;cad=rja&amp;uact=8&amp;ved=0ahUKEwjGiIiI7JXYAhWJvhQKHfySDGYQjRwIBw&amp;url=http://www.rue89lyon.fr/2013/10/21/logements-tour-panoramique-laduchere/&amp;psig=AOvVaw3dkN70o5Rtv8WVamGE988f&amp;ust=1513764930742680" TargetMode="Externa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1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http://formation-ssiap.wifeo.com/images/c/clo/cloisonnement-traditionnel.png" TargetMode="External"/><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http://formation-ssiap.wifeo.com/images/c/com/compartimentage.png" TargetMode="External"/><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23.wmf"/><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204.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21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35F33E5B-E5D2-9A7D-256D-8D4A5AE9ED1E}"/>
              </a:ext>
            </a:extLst>
          </p:cNvPr>
          <p:cNvSpPr>
            <a:spLocks noGrp="1"/>
          </p:cNvSpPr>
          <p:nvPr>
            <p:ph type="title"/>
          </p:nvPr>
        </p:nvSpPr>
        <p:spPr>
          <a:xfrm>
            <a:off x="1219200" y="228600"/>
            <a:ext cx="7705725" cy="1152525"/>
          </a:xfrm>
        </p:spPr>
        <p:txBody>
          <a:bodyPr/>
          <a:lstStyle/>
          <a:p>
            <a:pPr eaLnBrk="1" hangingPunct="1">
              <a:defRPr/>
            </a:pPr>
            <a:r>
              <a:rPr lang="fr-FR" altLang="fr-FR" dirty="0">
                <a:solidFill>
                  <a:schemeClr val="bg1"/>
                </a:solidFill>
                <a:effectLst>
                  <a:outerShdw blurRad="38100" dist="38100" dir="2700000" algn="tl">
                    <a:srgbClr val="C0C0C0"/>
                  </a:outerShdw>
                </a:effectLst>
              </a:rPr>
              <a:t>Notions de prévention </a:t>
            </a:r>
            <a:br>
              <a:rPr lang="fr-FR" altLang="fr-FR" dirty="0">
                <a:solidFill>
                  <a:schemeClr val="bg1"/>
                </a:solidFill>
                <a:effectLst>
                  <a:outerShdw blurRad="38100" dist="38100" dir="2700000" algn="tl">
                    <a:srgbClr val="C0C0C0"/>
                  </a:outerShdw>
                </a:effectLst>
              </a:rPr>
            </a:br>
            <a:r>
              <a:rPr lang="fr-FR" altLang="fr-FR" dirty="0">
                <a:solidFill>
                  <a:schemeClr val="bg1"/>
                </a:solidFill>
                <a:effectLst>
                  <a:outerShdw blurRad="38100" dist="38100" dir="2700000" algn="tl">
                    <a:srgbClr val="C0C0C0"/>
                  </a:outerShdw>
                </a:effectLst>
              </a:rPr>
              <a:t>appliquée à l'opération.</a:t>
            </a:r>
          </a:p>
        </p:txBody>
      </p:sp>
      <p:sp>
        <p:nvSpPr>
          <p:cNvPr id="3075" name="ZoneTexte 5">
            <a:extLst>
              <a:ext uri="{FF2B5EF4-FFF2-40B4-BE49-F238E27FC236}">
                <a16:creationId xmlns:a16="http://schemas.microsoft.com/office/drawing/2014/main" id="{0A635789-C787-96F6-A45E-C3FFC4E176D4}"/>
              </a:ext>
            </a:extLst>
          </p:cNvPr>
          <p:cNvSpPr txBox="1">
            <a:spLocks noChangeArrowheads="1"/>
          </p:cNvSpPr>
          <p:nvPr/>
        </p:nvSpPr>
        <p:spPr bwMode="auto">
          <a:xfrm>
            <a:off x="0" y="6237288"/>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200" b="1">
                <a:solidFill>
                  <a:srgbClr val="441202"/>
                </a:solidFill>
                <a:latin typeface="Times New Roman" panose="02020603050405020304" pitchFamily="18" charset="0"/>
              </a:rPr>
              <a:t>ADMJSP / </a:t>
            </a:r>
            <a:r>
              <a:rPr lang="fr-FR" altLang="fr-FR" sz="1200">
                <a:solidFill>
                  <a:srgbClr val="441202"/>
                </a:solidFill>
                <a:latin typeface="Times New Roman" panose="02020603050405020304" pitchFamily="18" charset="0"/>
              </a:rPr>
              <a:t>Pôle Pédagogie – 2024 – Version 4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8">
            <a:extLst>
              <a:ext uri="{FF2B5EF4-FFF2-40B4-BE49-F238E27FC236}">
                <a16:creationId xmlns:a16="http://schemas.microsoft.com/office/drawing/2014/main" id="{A6AC5982-3108-D9DD-642A-8F0C7A135C6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2291" name="Espace réservé du numéro de diapositive 4">
            <a:extLst>
              <a:ext uri="{FF2B5EF4-FFF2-40B4-BE49-F238E27FC236}">
                <a16:creationId xmlns:a16="http://schemas.microsoft.com/office/drawing/2014/main" id="{2C9C65E1-1849-7E64-B7CF-6E5EBDDEFF8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5CE0FEC-03A4-4225-887B-62FE574EEF36}" type="slidenum">
              <a:rPr lang="fr-FR" altLang="fr-FR" sz="2000">
                <a:solidFill>
                  <a:srgbClr val="984807"/>
                </a:solidFill>
              </a:rPr>
              <a:pPr algn="r" eaLnBrk="1" hangingPunct="1">
                <a:spcBef>
                  <a:spcPct val="0"/>
                </a:spcBef>
                <a:buFontTx/>
                <a:buNone/>
              </a:pPr>
              <a:t>10</a:t>
            </a:fld>
            <a:endParaRPr lang="fr-FR" altLang="fr-FR" sz="2000">
              <a:solidFill>
                <a:srgbClr val="984807"/>
              </a:solidFill>
            </a:endParaRPr>
          </a:p>
        </p:txBody>
      </p:sp>
      <p:sp>
        <p:nvSpPr>
          <p:cNvPr id="12292" name="Rectangle 1">
            <a:extLst>
              <a:ext uri="{FF2B5EF4-FFF2-40B4-BE49-F238E27FC236}">
                <a16:creationId xmlns:a16="http://schemas.microsoft.com/office/drawing/2014/main" id="{82A18FC1-8ED3-E244-A261-C973E347BC95}"/>
              </a:ext>
            </a:extLst>
          </p:cNvPr>
          <p:cNvSpPr>
            <a:spLocks noChangeArrowheads="1"/>
          </p:cNvSpPr>
          <p:nvPr/>
        </p:nvSpPr>
        <p:spPr bwMode="auto">
          <a:xfrm>
            <a:off x="381000" y="1412875"/>
            <a:ext cx="83820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Prévision vise à :</a:t>
            </a:r>
            <a:endParaRPr lang="fr-FR" altLang="fr-FR" sz="24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Découverte de l'incendie dès sa naissance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détection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Avertir aussitôt les occupants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larme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Prévenir le personnel devant combattre le sinistre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lerte et alarme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Attaque immédiate du feu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xtinction rapide (mise en œuvre des moyens de secours).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Prévision prend le relais de la prévention lorsque celle-ci est mise en échec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sym typeface="Wingdings" panose="05000000000000000000" pitchFamily="2" charset="2"/>
              </a:rPr>
              <a:t> A</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ction complémentaire.</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re 8">
            <a:extLst>
              <a:ext uri="{FF2B5EF4-FFF2-40B4-BE49-F238E27FC236}">
                <a16:creationId xmlns:a16="http://schemas.microsoft.com/office/drawing/2014/main" id="{1FDE6FED-2261-1658-C9A3-5772028C44C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4451" name="Espace réservé du numéro de diapositive 4">
            <a:extLst>
              <a:ext uri="{FF2B5EF4-FFF2-40B4-BE49-F238E27FC236}">
                <a16:creationId xmlns:a16="http://schemas.microsoft.com/office/drawing/2014/main" id="{A0E03958-D537-E160-5CAF-C2FF6DC2834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3F7C197-27EA-4A28-A4CC-583B93FF5491}" type="slidenum">
              <a:rPr lang="fr-FR" altLang="fr-FR" sz="2000">
                <a:solidFill>
                  <a:srgbClr val="984807"/>
                </a:solidFill>
              </a:rPr>
              <a:pPr algn="r" eaLnBrk="1" hangingPunct="1">
                <a:spcBef>
                  <a:spcPct val="0"/>
                </a:spcBef>
                <a:buFontTx/>
                <a:buNone/>
              </a:pPr>
              <a:t>100</a:t>
            </a:fld>
            <a:endParaRPr lang="fr-FR" altLang="fr-FR" sz="2000">
              <a:solidFill>
                <a:srgbClr val="984807"/>
              </a:solidFill>
            </a:endParaRPr>
          </a:p>
        </p:txBody>
      </p:sp>
      <p:pic>
        <p:nvPicPr>
          <p:cNvPr id="104452" name="Image 27">
            <a:extLst>
              <a:ext uri="{FF2B5EF4-FFF2-40B4-BE49-F238E27FC236}">
                <a16:creationId xmlns:a16="http://schemas.microsoft.com/office/drawing/2014/main" id="{34668D21-1888-4618-055A-3D2352645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1200"/>
            <a:ext cx="37576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Rectangle 9">
            <a:extLst>
              <a:ext uri="{FF2B5EF4-FFF2-40B4-BE49-F238E27FC236}">
                <a16:creationId xmlns:a16="http://schemas.microsoft.com/office/drawing/2014/main" id="{18D1A7E0-0985-E3FF-264E-BD938146D340}"/>
              </a:ext>
            </a:extLst>
          </p:cNvPr>
          <p:cNvSpPr>
            <a:spLocks noChangeArrowheads="1"/>
          </p:cNvSpPr>
          <p:nvPr/>
        </p:nvSpPr>
        <p:spPr bwMode="auto">
          <a:xfrm>
            <a:off x="3810000" y="228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4454" name="Image 484392">
            <a:extLst>
              <a:ext uri="{FF2B5EF4-FFF2-40B4-BE49-F238E27FC236}">
                <a16:creationId xmlns:a16="http://schemas.microsoft.com/office/drawing/2014/main" id="{F40DBC03-230B-49B0-3F42-E15682773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 b="-50"/>
          <a:stretch>
            <a:fillRect/>
          </a:stretch>
        </p:blipFill>
        <p:spPr bwMode="auto">
          <a:xfrm>
            <a:off x="5943600" y="2209800"/>
            <a:ext cx="2489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5" name="Line 10">
            <a:extLst>
              <a:ext uri="{FF2B5EF4-FFF2-40B4-BE49-F238E27FC236}">
                <a16:creationId xmlns:a16="http://schemas.microsoft.com/office/drawing/2014/main" id="{A422916E-3C29-8892-1287-BC4EF2F56232}"/>
              </a:ext>
            </a:extLst>
          </p:cNvPr>
          <p:cNvSpPr>
            <a:spLocks noChangeShapeType="1"/>
          </p:cNvSpPr>
          <p:nvPr/>
        </p:nvSpPr>
        <p:spPr bwMode="auto">
          <a:xfrm flipV="1">
            <a:off x="1676400" y="2514600"/>
            <a:ext cx="5029200" cy="17526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4456" name="Line 11">
            <a:extLst>
              <a:ext uri="{FF2B5EF4-FFF2-40B4-BE49-F238E27FC236}">
                <a16:creationId xmlns:a16="http://schemas.microsoft.com/office/drawing/2014/main" id="{CCEEA794-1159-38E7-7962-5A8B5D646BD2}"/>
              </a:ext>
            </a:extLst>
          </p:cNvPr>
          <p:cNvSpPr>
            <a:spLocks noChangeShapeType="1"/>
          </p:cNvSpPr>
          <p:nvPr/>
        </p:nvSpPr>
        <p:spPr bwMode="auto">
          <a:xfrm flipV="1">
            <a:off x="2667000" y="4038600"/>
            <a:ext cx="4724400" cy="4572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4457" name="Rectangle 1">
            <a:extLst>
              <a:ext uri="{FF2B5EF4-FFF2-40B4-BE49-F238E27FC236}">
                <a16:creationId xmlns:a16="http://schemas.microsoft.com/office/drawing/2014/main" id="{83A33FD4-7B47-BCA9-43E8-6323753A2A0C}"/>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non porteurs : Façades</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re 8">
            <a:extLst>
              <a:ext uri="{FF2B5EF4-FFF2-40B4-BE49-F238E27FC236}">
                <a16:creationId xmlns:a16="http://schemas.microsoft.com/office/drawing/2014/main" id="{4D1B07A4-A814-C735-E1DA-DE98A7A43A1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5475" name="Espace réservé du numéro de diapositive 4">
            <a:extLst>
              <a:ext uri="{FF2B5EF4-FFF2-40B4-BE49-F238E27FC236}">
                <a16:creationId xmlns:a16="http://schemas.microsoft.com/office/drawing/2014/main" id="{81726FAB-FBEF-D0B6-D290-EC867AEA1E8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FA6ACC5-AAC3-4B6F-A0CC-CB2FA72C01E1}" type="slidenum">
              <a:rPr lang="fr-FR" altLang="fr-FR" sz="2000">
                <a:solidFill>
                  <a:srgbClr val="984807"/>
                </a:solidFill>
              </a:rPr>
              <a:pPr algn="r" eaLnBrk="1" hangingPunct="1">
                <a:spcBef>
                  <a:spcPct val="0"/>
                </a:spcBef>
                <a:buFontTx/>
                <a:buNone/>
              </a:pPr>
              <a:t>101</a:t>
            </a:fld>
            <a:endParaRPr lang="fr-FR" altLang="fr-FR" sz="2000">
              <a:solidFill>
                <a:srgbClr val="984807"/>
              </a:solidFill>
            </a:endParaRPr>
          </a:p>
        </p:txBody>
      </p:sp>
      <p:sp>
        <p:nvSpPr>
          <p:cNvPr id="105476" name="Rectangle 1">
            <a:extLst>
              <a:ext uri="{FF2B5EF4-FFF2-40B4-BE49-F238E27FC236}">
                <a16:creationId xmlns:a16="http://schemas.microsoft.com/office/drawing/2014/main" id="{1E269196-3895-6DF8-01AA-D0F02DCE0DA0}"/>
              </a:ext>
            </a:extLst>
          </p:cNvPr>
          <p:cNvSpPr>
            <a:spLocks noChangeArrowheads="1"/>
          </p:cNvSpPr>
          <p:nvPr/>
        </p:nvSpPr>
        <p:spPr bwMode="auto">
          <a:xfrm>
            <a:off x="476250" y="1955800"/>
            <a:ext cx="8189913"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Soit à ossature bois ou en bois monobloc.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Tenue au feu des liaisons façade-plancher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F</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onction du degré de stabilité au feu requis (ERP, habitation…).</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5477" name="Image 29">
            <a:extLst>
              <a:ext uri="{FF2B5EF4-FFF2-40B4-BE49-F238E27FC236}">
                <a16:creationId xmlns:a16="http://schemas.microsoft.com/office/drawing/2014/main" id="{A7D17EFC-7129-25FA-BADF-69DB7656E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01"/>
          <a:stretch>
            <a:fillRect/>
          </a:stretch>
        </p:blipFill>
        <p:spPr bwMode="auto">
          <a:xfrm>
            <a:off x="427038" y="3230563"/>
            <a:ext cx="3929062"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Image 484393" descr="C:\Users\Scharly_herve\AppData\Local\Microsoft\Windows\Temporary Internet Files\Content.Outlook\IK2YKM7D\IMG_2518.JPG">
            <a:extLst>
              <a:ext uri="{FF2B5EF4-FFF2-40B4-BE49-F238E27FC236}">
                <a16:creationId xmlns:a16="http://schemas.microsoft.com/office/drawing/2014/main" id="{224DAF59-61F3-D2D8-A94A-60726E39E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14" r="-16740"/>
          <a:stretch>
            <a:fillRect/>
          </a:stretch>
        </p:blipFill>
        <p:spPr bwMode="auto">
          <a:xfrm>
            <a:off x="5651500" y="3084513"/>
            <a:ext cx="320675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Rectangle 1">
            <a:extLst>
              <a:ext uri="{FF2B5EF4-FFF2-40B4-BE49-F238E27FC236}">
                <a16:creationId xmlns:a16="http://schemas.microsoft.com/office/drawing/2014/main" id="{C5F1A907-390F-02E0-961D-B3AF7605971C}"/>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non porteurs : Façades bois</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re 8">
            <a:extLst>
              <a:ext uri="{FF2B5EF4-FFF2-40B4-BE49-F238E27FC236}">
                <a16:creationId xmlns:a16="http://schemas.microsoft.com/office/drawing/2014/main" id="{406BCE0C-BE01-D07B-D68F-BF0CB4C51E0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6499" name="Espace réservé du numéro de diapositive 4">
            <a:extLst>
              <a:ext uri="{FF2B5EF4-FFF2-40B4-BE49-F238E27FC236}">
                <a16:creationId xmlns:a16="http://schemas.microsoft.com/office/drawing/2014/main" id="{B1CFD208-C582-3759-4C86-4992322B1F4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10D2F4B-D202-4771-B08E-7ADF5B6D3060}" type="slidenum">
              <a:rPr lang="fr-FR" altLang="fr-FR" sz="2000">
                <a:solidFill>
                  <a:srgbClr val="984807"/>
                </a:solidFill>
              </a:rPr>
              <a:pPr algn="r" eaLnBrk="1" hangingPunct="1">
                <a:spcBef>
                  <a:spcPct val="0"/>
                </a:spcBef>
                <a:buFontTx/>
                <a:buNone/>
              </a:pPr>
              <a:t>102</a:t>
            </a:fld>
            <a:endParaRPr lang="fr-FR" altLang="fr-FR" sz="2000">
              <a:solidFill>
                <a:srgbClr val="984807"/>
              </a:solidFill>
            </a:endParaRPr>
          </a:p>
        </p:txBody>
      </p:sp>
      <p:sp>
        <p:nvSpPr>
          <p:cNvPr id="106500" name="Rectangle 1">
            <a:extLst>
              <a:ext uri="{FF2B5EF4-FFF2-40B4-BE49-F238E27FC236}">
                <a16:creationId xmlns:a16="http://schemas.microsoft.com/office/drawing/2014/main" id="{EB3FAA0E-C1AD-54F7-C862-F516A952B034}"/>
              </a:ext>
            </a:extLst>
          </p:cNvPr>
          <p:cNvSpPr>
            <a:spLocks noChangeArrowheads="1"/>
          </p:cNvSpPr>
          <p:nvPr/>
        </p:nvSpPr>
        <p:spPr bwMode="auto">
          <a:xfrm>
            <a:off x="476250" y="2565400"/>
            <a:ext cx="818991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Peuvent être en maçonnerie d’éléments, en béton banché ou en béton préfabriqué.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Allèges en maçonnerie reposent directement sur les planchers </a:t>
            </a:r>
          </a:p>
          <a:p>
            <a:pPr algn="just">
              <a:lnSpc>
                <a:spcPct val="107000"/>
              </a:lnSpc>
              <a:spcBef>
                <a:spcPct val="0"/>
              </a:spcBef>
              <a:buFontTx/>
              <a:buNone/>
            </a:pPr>
            <a:endParaRPr lang="fr-FR" altLang="fr-FR" sz="2400">
              <a:latin typeface="Times New Roman" panose="02020603050405020304" pitchFamily="18" charset="0"/>
              <a:ea typeface="Arial Unicode MS" pitchFamily="34" charset="-128"/>
              <a:cs typeface="Calibri" panose="020F0502020204030204" pitchFamily="34" charset="0"/>
            </a:endParaRPr>
          </a:p>
        </p:txBody>
      </p:sp>
      <p:sp>
        <p:nvSpPr>
          <p:cNvPr id="106501" name="Rectangle 1">
            <a:extLst>
              <a:ext uri="{FF2B5EF4-FFF2-40B4-BE49-F238E27FC236}">
                <a16:creationId xmlns:a16="http://schemas.microsoft.com/office/drawing/2014/main" id="{77379187-3642-281A-DAD9-F5836D61A65D}"/>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non porteurs : Façades lourdes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re 8">
            <a:extLst>
              <a:ext uri="{FF2B5EF4-FFF2-40B4-BE49-F238E27FC236}">
                <a16:creationId xmlns:a16="http://schemas.microsoft.com/office/drawing/2014/main" id="{70161F2B-F917-95EC-1AD9-EB7C06FB8BA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7523" name="Espace réservé du numéro de diapositive 4">
            <a:extLst>
              <a:ext uri="{FF2B5EF4-FFF2-40B4-BE49-F238E27FC236}">
                <a16:creationId xmlns:a16="http://schemas.microsoft.com/office/drawing/2014/main" id="{9A265EEA-B003-70FC-5AB2-A0E90AF95A8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D72C9B6-0DB5-48B0-B40D-BE0B34EDA887}" type="slidenum">
              <a:rPr lang="fr-FR" altLang="fr-FR" sz="2000">
                <a:solidFill>
                  <a:srgbClr val="984807"/>
                </a:solidFill>
              </a:rPr>
              <a:pPr algn="r" eaLnBrk="1" hangingPunct="1">
                <a:spcBef>
                  <a:spcPct val="0"/>
                </a:spcBef>
                <a:buFontTx/>
                <a:buNone/>
              </a:pPr>
              <a:t>103</a:t>
            </a:fld>
            <a:endParaRPr lang="fr-FR" altLang="fr-FR" sz="2000">
              <a:solidFill>
                <a:srgbClr val="984807"/>
              </a:solidFill>
            </a:endParaRPr>
          </a:p>
        </p:txBody>
      </p:sp>
      <p:sp>
        <p:nvSpPr>
          <p:cNvPr id="107524" name="Rectangle 1">
            <a:extLst>
              <a:ext uri="{FF2B5EF4-FFF2-40B4-BE49-F238E27FC236}">
                <a16:creationId xmlns:a16="http://schemas.microsoft.com/office/drawing/2014/main" id="{C0076B02-C15E-6211-70E4-6EE71A3FE0B6}"/>
              </a:ext>
            </a:extLst>
          </p:cNvPr>
          <p:cNvSpPr>
            <a:spLocks noChangeArrowheads="1"/>
          </p:cNvSpPr>
          <p:nvPr/>
        </p:nvSpPr>
        <p:spPr bwMode="auto">
          <a:xfrm>
            <a:off x="457200" y="19812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Arial Unicode MS" pitchFamily="34" charset="-128"/>
                <a:cs typeface="Times New Roman" panose="02020603050405020304" pitchFamily="18" charset="0"/>
              </a:rPr>
              <a:t>Façade avec parement :</a:t>
            </a:r>
            <a:endParaRPr lang="fr-FR" altLang="fr-FR" sz="2400">
              <a:latin typeface="Times New Roman" panose="02020603050405020304" pitchFamily="18" charset="0"/>
              <a:ea typeface="Arial Unicode MS" pitchFamily="34" charset="-128"/>
              <a:cs typeface="Calibri" panose="020F0502020204030204" pitchFamily="34" charset="0"/>
            </a:endParaRPr>
          </a:p>
        </p:txBody>
      </p:sp>
      <p:pic>
        <p:nvPicPr>
          <p:cNvPr id="107525" name="Image 50177">
            <a:extLst>
              <a:ext uri="{FF2B5EF4-FFF2-40B4-BE49-F238E27FC236}">
                <a16:creationId xmlns:a16="http://schemas.microsoft.com/office/drawing/2014/main" id="{CDCA07DA-7F7A-CABE-AB77-8CF0E901E1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3"/>
          <a:stretch>
            <a:fillRect/>
          </a:stretch>
        </p:blipFill>
        <p:spPr bwMode="auto">
          <a:xfrm>
            <a:off x="185738" y="2816225"/>
            <a:ext cx="8834437"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Rectangle 1">
            <a:extLst>
              <a:ext uri="{FF2B5EF4-FFF2-40B4-BE49-F238E27FC236}">
                <a16:creationId xmlns:a16="http://schemas.microsoft.com/office/drawing/2014/main" id="{70A86452-8678-DB0D-3C49-1101B234ECA7}"/>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non porteurs : Façades lourdes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re 8">
            <a:extLst>
              <a:ext uri="{FF2B5EF4-FFF2-40B4-BE49-F238E27FC236}">
                <a16:creationId xmlns:a16="http://schemas.microsoft.com/office/drawing/2014/main" id="{025BB890-BA18-E28F-F2A2-D501EA0AB90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8547" name="Espace réservé du numéro de diapositive 4">
            <a:extLst>
              <a:ext uri="{FF2B5EF4-FFF2-40B4-BE49-F238E27FC236}">
                <a16:creationId xmlns:a16="http://schemas.microsoft.com/office/drawing/2014/main" id="{3E7565F0-6A84-D9E4-DA37-6FB97C6B077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7045A13-7778-4959-A0E1-CCAFEC28D46E}" type="slidenum">
              <a:rPr lang="fr-FR" altLang="fr-FR" sz="2000">
                <a:solidFill>
                  <a:srgbClr val="984807"/>
                </a:solidFill>
              </a:rPr>
              <a:pPr algn="r" eaLnBrk="1" hangingPunct="1">
                <a:spcBef>
                  <a:spcPct val="0"/>
                </a:spcBef>
                <a:buFontTx/>
                <a:buNone/>
              </a:pPr>
              <a:t>104</a:t>
            </a:fld>
            <a:endParaRPr lang="fr-FR" altLang="fr-FR" sz="2000">
              <a:solidFill>
                <a:srgbClr val="984807"/>
              </a:solidFill>
            </a:endParaRPr>
          </a:p>
        </p:txBody>
      </p:sp>
      <p:sp>
        <p:nvSpPr>
          <p:cNvPr id="108548" name="Rectangle 1">
            <a:extLst>
              <a:ext uri="{FF2B5EF4-FFF2-40B4-BE49-F238E27FC236}">
                <a16:creationId xmlns:a16="http://schemas.microsoft.com/office/drawing/2014/main" id="{DA0B872D-EF88-A444-68C1-3C79D24497BC}"/>
              </a:ext>
            </a:extLst>
          </p:cNvPr>
          <p:cNvSpPr>
            <a:spLocks noChangeArrowheads="1"/>
          </p:cNvSpPr>
          <p:nvPr/>
        </p:nvSpPr>
        <p:spPr bwMode="auto">
          <a:xfrm>
            <a:off x="457200" y="19812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Façade avec parement PVC :</a:t>
            </a:r>
          </a:p>
        </p:txBody>
      </p:sp>
      <p:pic>
        <p:nvPicPr>
          <p:cNvPr id="108549" name="Image 50178">
            <a:extLst>
              <a:ext uri="{FF2B5EF4-FFF2-40B4-BE49-F238E27FC236}">
                <a16:creationId xmlns:a16="http://schemas.microsoft.com/office/drawing/2014/main" id="{DF1007F2-0313-033F-79C4-EB733475D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54"/>
          <a:stretch>
            <a:fillRect/>
          </a:stretch>
        </p:blipFill>
        <p:spPr bwMode="auto">
          <a:xfrm>
            <a:off x="303213" y="2441575"/>
            <a:ext cx="323215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Image 50179">
            <a:extLst>
              <a:ext uri="{FF2B5EF4-FFF2-40B4-BE49-F238E27FC236}">
                <a16:creationId xmlns:a16="http://schemas.microsoft.com/office/drawing/2014/main" id="{3C7576B7-D01B-10CF-B7B7-7752D3297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762375"/>
            <a:ext cx="323215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Image 50180">
            <a:extLst>
              <a:ext uri="{FF2B5EF4-FFF2-40B4-BE49-F238E27FC236}">
                <a16:creationId xmlns:a16="http://schemas.microsoft.com/office/drawing/2014/main" id="{843FB099-5648-AB24-3C30-AFC3581766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6463" y="1330325"/>
            <a:ext cx="2854325"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2" name="Rectangle 1">
            <a:extLst>
              <a:ext uri="{FF2B5EF4-FFF2-40B4-BE49-F238E27FC236}">
                <a16:creationId xmlns:a16="http://schemas.microsoft.com/office/drawing/2014/main" id="{F497935D-3D5E-3199-DE23-A0316C06FB0D}"/>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non porteurs : Façades lourdes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re 8">
            <a:extLst>
              <a:ext uri="{FF2B5EF4-FFF2-40B4-BE49-F238E27FC236}">
                <a16:creationId xmlns:a16="http://schemas.microsoft.com/office/drawing/2014/main" id="{0D8394FA-49A7-99A8-BC7C-66739041C06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9571" name="Espace réservé du numéro de diapositive 4">
            <a:extLst>
              <a:ext uri="{FF2B5EF4-FFF2-40B4-BE49-F238E27FC236}">
                <a16:creationId xmlns:a16="http://schemas.microsoft.com/office/drawing/2014/main" id="{00B9C34F-0F3D-D621-7721-74516B8EFEA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0199AA8-1C06-44AC-B256-A49E067E252F}" type="slidenum">
              <a:rPr lang="fr-FR" altLang="fr-FR" sz="2000">
                <a:solidFill>
                  <a:srgbClr val="984807"/>
                </a:solidFill>
              </a:rPr>
              <a:pPr algn="r" eaLnBrk="1" hangingPunct="1">
                <a:spcBef>
                  <a:spcPct val="0"/>
                </a:spcBef>
                <a:buFontTx/>
                <a:buNone/>
              </a:pPr>
              <a:t>105</a:t>
            </a:fld>
            <a:endParaRPr lang="fr-FR" altLang="fr-FR" sz="2000">
              <a:solidFill>
                <a:srgbClr val="984807"/>
              </a:solidFill>
            </a:endParaRPr>
          </a:p>
        </p:txBody>
      </p:sp>
      <p:sp>
        <p:nvSpPr>
          <p:cNvPr id="109572" name="Rectangle 1">
            <a:extLst>
              <a:ext uri="{FF2B5EF4-FFF2-40B4-BE49-F238E27FC236}">
                <a16:creationId xmlns:a16="http://schemas.microsoft.com/office/drawing/2014/main" id="{C1E56306-F5D1-CE42-1F58-E2E202CFB358}"/>
              </a:ext>
            </a:extLst>
          </p:cNvPr>
          <p:cNvSpPr>
            <a:spLocks noChangeArrowheads="1"/>
          </p:cNvSpPr>
          <p:nvPr/>
        </p:nvSpPr>
        <p:spPr bwMode="auto">
          <a:xfrm>
            <a:off x="381000" y="13716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Cages d’escaliers : </a:t>
            </a:r>
          </a:p>
        </p:txBody>
      </p:sp>
      <p:sp>
        <p:nvSpPr>
          <p:cNvPr id="109573" name="Rectangle 1">
            <a:extLst>
              <a:ext uri="{FF2B5EF4-FFF2-40B4-BE49-F238E27FC236}">
                <a16:creationId xmlns:a16="http://schemas.microsoft.com/office/drawing/2014/main" id="{D6B6354A-CFFF-08CB-0007-6A04AA606A59}"/>
              </a:ext>
            </a:extLst>
          </p:cNvPr>
          <p:cNvSpPr>
            <a:spLocks noChangeArrowheads="1"/>
          </p:cNvSpPr>
          <p:nvPr/>
        </p:nvSpPr>
        <p:spPr bwMode="auto">
          <a:xfrm>
            <a:off x="457200" y="19812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Selon la destination du bâtiment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400" b="1" u="sng">
                <a:latin typeface="Times New Roman" panose="02020603050405020304" pitchFamily="18" charset="0"/>
                <a:ea typeface="Arial Unicode MS" pitchFamily="34" charset="-128"/>
                <a:cs typeface="Times New Roman" panose="02020603050405020304" pitchFamily="18" charset="0"/>
              </a:rPr>
              <a:t>Escaliers non protégés :</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Times New Roman" panose="02020603050405020304" pitchFamily="18" charset="0"/>
              </a:rPr>
              <a:t> </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Non isolés des appartements et circulations</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Absence de dispositif de sécurité</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Stabilité au feu non assurée</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Passage de canalisations de type gaz, eau, électricité…</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re 8">
            <a:extLst>
              <a:ext uri="{FF2B5EF4-FFF2-40B4-BE49-F238E27FC236}">
                <a16:creationId xmlns:a16="http://schemas.microsoft.com/office/drawing/2014/main" id="{C5BE595B-462A-E355-A570-EEB2707F581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10595" name="Espace réservé du numéro de diapositive 4">
            <a:extLst>
              <a:ext uri="{FF2B5EF4-FFF2-40B4-BE49-F238E27FC236}">
                <a16:creationId xmlns:a16="http://schemas.microsoft.com/office/drawing/2014/main" id="{8FB39209-832F-EFA4-0D39-41112504C62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4E5216D-9C23-4887-B449-2BD032B0887F}" type="slidenum">
              <a:rPr lang="fr-FR" altLang="fr-FR" sz="2000">
                <a:solidFill>
                  <a:srgbClr val="984807"/>
                </a:solidFill>
              </a:rPr>
              <a:pPr algn="r" eaLnBrk="1" hangingPunct="1">
                <a:spcBef>
                  <a:spcPct val="0"/>
                </a:spcBef>
                <a:buFontTx/>
                <a:buNone/>
              </a:pPr>
              <a:t>106</a:t>
            </a:fld>
            <a:endParaRPr lang="fr-FR" altLang="fr-FR" sz="2000">
              <a:solidFill>
                <a:srgbClr val="984807"/>
              </a:solidFill>
            </a:endParaRPr>
          </a:p>
        </p:txBody>
      </p:sp>
      <p:sp>
        <p:nvSpPr>
          <p:cNvPr id="110596" name="Rectangle 1">
            <a:extLst>
              <a:ext uri="{FF2B5EF4-FFF2-40B4-BE49-F238E27FC236}">
                <a16:creationId xmlns:a16="http://schemas.microsoft.com/office/drawing/2014/main" id="{7183C2C5-597D-CD37-8298-B021E83408AE}"/>
              </a:ext>
            </a:extLst>
          </p:cNvPr>
          <p:cNvSpPr>
            <a:spLocks noChangeArrowheads="1"/>
          </p:cNvSpPr>
          <p:nvPr/>
        </p:nvSpPr>
        <p:spPr bwMode="auto">
          <a:xfrm>
            <a:off x="381000" y="1982788"/>
            <a:ext cx="7570788"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Escaliers protégés (encloisonnés)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 l’abri des fumées,</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Isolées des appart et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des circulations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horizontales,</a:t>
            </a:r>
          </a:p>
        </p:txBody>
      </p:sp>
      <p:sp>
        <p:nvSpPr>
          <p:cNvPr id="110597" name="Rectangle 7">
            <a:extLst>
              <a:ext uri="{FF2B5EF4-FFF2-40B4-BE49-F238E27FC236}">
                <a16:creationId xmlns:a16="http://schemas.microsoft.com/office/drawing/2014/main" id="{719D426A-3A93-459E-059D-58B9EE138766}"/>
              </a:ext>
            </a:extLst>
          </p:cNvPr>
          <p:cNvSpPr>
            <a:spLocks noChangeArrowheads="1"/>
          </p:cNvSpPr>
          <p:nvPr/>
        </p:nvSpPr>
        <p:spPr bwMode="auto">
          <a:xfrm>
            <a:off x="2762250" y="2200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0598" name="Image 1">
            <a:extLst>
              <a:ext uri="{FF2B5EF4-FFF2-40B4-BE49-F238E27FC236}">
                <a16:creationId xmlns:a16="http://schemas.microsoft.com/office/drawing/2014/main" id="{A70FC8A2-9B91-8DEB-16F5-B2554CF15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448"/>
          <a:stretch>
            <a:fillRect/>
          </a:stretch>
        </p:blipFill>
        <p:spPr bwMode="auto">
          <a:xfrm>
            <a:off x="3419475" y="2466975"/>
            <a:ext cx="543877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9" name="Rectangle 1">
            <a:extLst>
              <a:ext uri="{FF2B5EF4-FFF2-40B4-BE49-F238E27FC236}">
                <a16:creationId xmlns:a16="http://schemas.microsoft.com/office/drawing/2014/main" id="{6DEBA77E-3E2C-B3FD-CB26-B988A182B178}"/>
              </a:ext>
            </a:extLst>
          </p:cNvPr>
          <p:cNvSpPr>
            <a:spLocks noChangeArrowheads="1"/>
          </p:cNvSpPr>
          <p:nvPr/>
        </p:nvSpPr>
        <p:spPr bwMode="auto">
          <a:xfrm>
            <a:off x="381000" y="13716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Cages d’escaliers :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re 8">
            <a:extLst>
              <a:ext uri="{FF2B5EF4-FFF2-40B4-BE49-F238E27FC236}">
                <a16:creationId xmlns:a16="http://schemas.microsoft.com/office/drawing/2014/main" id="{46A17EAA-9458-4D8B-F05C-8B77859E3D4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11619" name="Espace réservé du numéro de diapositive 4">
            <a:extLst>
              <a:ext uri="{FF2B5EF4-FFF2-40B4-BE49-F238E27FC236}">
                <a16:creationId xmlns:a16="http://schemas.microsoft.com/office/drawing/2014/main" id="{A61F0A4B-EB4D-58B3-850A-98549BCC338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D505C82-4459-4DC6-9805-4CD115C10282}" type="slidenum">
              <a:rPr lang="fr-FR" altLang="fr-FR" sz="2000">
                <a:solidFill>
                  <a:srgbClr val="984807"/>
                </a:solidFill>
              </a:rPr>
              <a:pPr algn="r" eaLnBrk="1" hangingPunct="1">
                <a:spcBef>
                  <a:spcPct val="0"/>
                </a:spcBef>
                <a:buFontTx/>
                <a:buNone/>
              </a:pPr>
              <a:t>107</a:t>
            </a:fld>
            <a:endParaRPr lang="fr-FR" altLang="fr-FR" sz="2000">
              <a:solidFill>
                <a:srgbClr val="984807"/>
              </a:solidFill>
            </a:endParaRPr>
          </a:p>
        </p:txBody>
      </p:sp>
      <p:sp>
        <p:nvSpPr>
          <p:cNvPr id="111620" name="Rectangle 1">
            <a:extLst>
              <a:ext uri="{FF2B5EF4-FFF2-40B4-BE49-F238E27FC236}">
                <a16:creationId xmlns:a16="http://schemas.microsoft.com/office/drawing/2014/main" id="{5C325703-0A75-6E86-28F3-C08E35E531A5}"/>
              </a:ext>
            </a:extLst>
          </p:cNvPr>
          <p:cNvSpPr>
            <a:spLocks noChangeArrowheads="1"/>
          </p:cNvSpPr>
          <p:nvPr/>
        </p:nvSpPr>
        <p:spPr bwMode="auto">
          <a:xfrm>
            <a:off x="457200" y="1981200"/>
            <a:ext cx="81899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Région lyonnaise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Escaliers en pierre de Villebois.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Lors d'un choc thermique ceux-ci cassent et tombent.</a:t>
            </a:r>
          </a:p>
        </p:txBody>
      </p:sp>
      <p:sp>
        <p:nvSpPr>
          <p:cNvPr id="111621" name="Rectangle 7">
            <a:extLst>
              <a:ext uri="{FF2B5EF4-FFF2-40B4-BE49-F238E27FC236}">
                <a16:creationId xmlns:a16="http://schemas.microsoft.com/office/drawing/2014/main" id="{834B2E3B-1548-38D7-81AA-819C6D2D71F8}"/>
              </a:ext>
            </a:extLst>
          </p:cNvPr>
          <p:cNvSpPr>
            <a:spLocks noChangeArrowheads="1"/>
          </p:cNvSpPr>
          <p:nvPr/>
        </p:nvSpPr>
        <p:spPr bwMode="auto">
          <a:xfrm>
            <a:off x="3228975" y="2424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1622" name="Image 5128">
            <a:extLst>
              <a:ext uri="{FF2B5EF4-FFF2-40B4-BE49-F238E27FC236}">
                <a16:creationId xmlns:a16="http://schemas.microsoft.com/office/drawing/2014/main" id="{4666962D-21C4-B3CA-BDAC-B7DAA13A8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5"/>
          <a:stretch>
            <a:fillRect/>
          </a:stretch>
        </p:blipFill>
        <p:spPr bwMode="auto">
          <a:xfrm>
            <a:off x="304800" y="3429000"/>
            <a:ext cx="35052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Rectangle 9">
            <a:extLst>
              <a:ext uri="{FF2B5EF4-FFF2-40B4-BE49-F238E27FC236}">
                <a16:creationId xmlns:a16="http://schemas.microsoft.com/office/drawing/2014/main" id="{0D8FCAE5-0A7D-CD70-85EB-2869AA264B23}"/>
              </a:ext>
            </a:extLst>
          </p:cNvPr>
          <p:cNvSpPr>
            <a:spLocks noChangeArrowheads="1"/>
          </p:cNvSpPr>
          <p:nvPr/>
        </p:nvSpPr>
        <p:spPr bwMode="auto">
          <a:xfrm>
            <a:off x="3119438" y="2433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1624" name="Image 484386">
            <a:extLst>
              <a:ext uri="{FF2B5EF4-FFF2-40B4-BE49-F238E27FC236}">
                <a16:creationId xmlns:a16="http://schemas.microsoft.com/office/drawing/2014/main" id="{DCC380F3-3238-CA4F-2917-681E52434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6"/>
          <a:stretch>
            <a:fillRect/>
          </a:stretch>
        </p:blipFill>
        <p:spPr bwMode="auto">
          <a:xfrm>
            <a:off x="4953000" y="3505200"/>
            <a:ext cx="381952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Line 10">
            <a:extLst>
              <a:ext uri="{FF2B5EF4-FFF2-40B4-BE49-F238E27FC236}">
                <a16:creationId xmlns:a16="http://schemas.microsoft.com/office/drawing/2014/main" id="{BA1A7452-6728-37F2-D688-CEFD006FA668}"/>
              </a:ext>
            </a:extLst>
          </p:cNvPr>
          <p:cNvSpPr>
            <a:spLocks noChangeShapeType="1"/>
          </p:cNvSpPr>
          <p:nvPr/>
        </p:nvSpPr>
        <p:spPr bwMode="auto">
          <a:xfrm>
            <a:off x="6237288" y="3282950"/>
            <a:ext cx="711200" cy="1250950"/>
          </a:xfrm>
          <a:prstGeom prst="line">
            <a:avLst/>
          </a:prstGeom>
          <a:noFill/>
          <a:ln w="254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11626" name="Rectangle 1">
            <a:extLst>
              <a:ext uri="{FF2B5EF4-FFF2-40B4-BE49-F238E27FC236}">
                <a16:creationId xmlns:a16="http://schemas.microsoft.com/office/drawing/2014/main" id="{48EF0BB1-7215-5CFB-942E-8EBB2BF2EDE3}"/>
              </a:ext>
            </a:extLst>
          </p:cNvPr>
          <p:cNvSpPr>
            <a:spLocks noChangeArrowheads="1"/>
          </p:cNvSpPr>
          <p:nvPr/>
        </p:nvSpPr>
        <p:spPr bwMode="auto">
          <a:xfrm>
            <a:off x="381000" y="13716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Cages d’escaliers :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re 8">
            <a:extLst>
              <a:ext uri="{FF2B5EF4-FFF2-40B4-BE49-F238E27FC236}">
                <a16:creationId xmlns:a16="http://schemas.microsoft.com/office/drawing/2014/main" id="{75EEEC77-EF10-7E2D-F96A-0E6371B636E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12643" name="Espace réservé du numéro de diapositive 4">
            <a:extLst>
              <a:ext uri="{FF2B5EF4-FFF2-40B4-BE49-F238E27FC236}">
                <a16:creationId xmlns:a16="http://schemas.microsoft.com/office/drawing/2014/main" id="{8B18CFA6-AB0E-7984-9215-B8700473280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A37B16A-0484-4DE0-8EA3-EBB12303BAE0}" type="slidenum">
              <a:rPr lang="fr-FR" altLang="fr-FR" sz="2000">
                <a:solidFill>
                  <a:srgbClr val="984807"/>
                </a:solidFill>
              </a:rPr>
              <a:pPr algn="r" eaLnBrk="1" hangingPunct="1">
                <a:spcBef>
                  <a:spcPct val="0"/>
                </a:spcBef>
                <a:buFontTx/>
                <a:buNone/>
              </a:pPr>
              <a:t>108</a:t>
            </a:fld>
            <a:endParaRPr lang="fr-FR" altLang="fr-FR" sz="2000">
              <a:solidFill>
                <a:srgbClr val="984807"/>
              </a:solidFill>
            </a:endParaRPr>
          </a:p>
        </p:txBody>
      </p:sp>
      <p:sp>
        <p:nvSpPr>
          <p:cNvPr id="112644" name="Rectangle 1">
            <a:extLst>
              <a:ext uri="{FF2B5EF4-FFF2-40B4-BE49-F238E27FC236}">
                <a16:creationId xmlns:a16="http://schemas.microsoft.com/office/drawing/2014/main" id="{B06C4040-704F-A854-C00D-F0EA0080F547}"/>
              </a:ext>
            </a:extLst>
          </p:cNvPr>
          <p:cNvSpPr>
            <a:spLocks noChangeArrowheads="1"/>
          </p:cNvSpPr>
          <p:nvPr/>
        </p:nvSpPr>
        <p:spPr bwMode="auto">
          <a:xfrm>
            <a:off x="381000" y="13716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Joints de dilatation : </a:t>
            </a:r>
          </a:p>
        </p:txBody>
      </p:sp>
      <p:sp>
        <p:nvSpPr>
          <p:cNvPr id="112645" name="Rectangle 1">
            <a:extLst>
              <a:ext uri="{FF2B5EF4-FFF2-40B4-BE49-F238E27FC236}">
                <a16:creationId xmlns:a16="http://schemas.microsoft.com/office/drawing/2014/main" id="{B6C97878-9383-C3A1-2B9A-18627508C117}"/>
              </a:ext>
            </a:extLst>
          </p:cNvPr>
          <p:cNvSpPr>
            <a:spLocks noChangeArrowheads="1"/>
          </p:cNvSpPr>
          <p:nvPr/>
        </p:nvSpPr>
        <p:spPr bwMode="auto">
          <a:xfrm>
            <a:off x="381000" y="1981200"/>
            <a:ext cx="83677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Construction de grande L ou constructions mitoyennes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espace de dilatation.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Espace est comblé par un matériau compressible permettant une bonne dilatation des immeubles notamment ceux en béton armé.</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sym typeface="Symbol" panose="05050102010706020507" pitchFamily="18" charset="2"/>
              </a:rPr>
              <a:t></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matériaux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anneaux de particules, caoutchouc, liège, isorel (fibres de cellulose agglomérées par une colle) polystyrène expansé.</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re 8">
            <a:extLst>
              <a:ext uri="{FF2B5EF4-FFF2-40B4-BE49-F238E27FC236}">
                <a16:creationId xmlns:a16="http://schemas.microsoft.com/office/drawing/2014/main" id="{E39FEE76-218E-6D96-9AE5-FA5E943A6FE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13667" name="Espace réservé du numéro de diapositive 4">
            <a:extLst>
              <a:ext uri="{FF2B5EF4-FFF2-40B4-BE49-F238E27FC236}">
                <a16:creationId xmlns:a16="http://schemas.microsoft.com/office/drawing/2014/main" id="{C5E13EC9-3F8C-C6B1-4104-3A65D58DD4A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82410B2-D9AB-4ACC-9B99-0EE1F0CB098B}" type="slidenum">
              <a:rPr lang="fr-FR" altLang="fr-FR" sz="2000">
                <a:solidFill>
                  <a:srgbClr val="984807"/>
                </a:solidFill>
              </a:rPr>
              <a:pPr algn="r" eaLnBrk="1" hangingPunct="1">
                <a:spcBef>
                  <a:spcPct val="0"/>
                </a:spcBef>
                <a:buFontTx/>
                <a:buNone/>
              </a:pPr>
              <a:t>109</a:t>
            </a:fld>
            <a:endParaRPr lang="fr-FR" altLang="fr-FR" sz="2000">
              <a:solidFill>
                <a:srgbClr val="984807"/>
              </a:solidFill>
            </a:endParaRPr>
          </a:p>
        </p:txBody>
      </p:sp>
      <p:sp>
        <p:nvSpPr>
          <p:cNvPr id="113668" name="Rectangle 1">
            <a:extLst>
              <a:ext uri="{FF2B5EF4-FFF2-40B4-BE49-F238E27FC236}">
                <a16:creationId xmlns:a16="http://schemas.microsoft.com/office/drawing/2014/main" id="{423DF720-E060-C6EF-9429-B5D4E971DF76}"/>
              </a:ext>
            </a:extLst>
          </p:cNvPr>
          <p:cNvSpPr>
            <a:spLocks noChangeArrowheads="1"/>
          </p:cNvSpPr>
          <p:nvPr/>
        </p:nvSpPr>
        <p:spPr bwMode="auto">
          <a:xfrm>
            <a:off x="381000" y="2020888"/>
            <a:ext cx="8294688"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Principales caractéristiques des feux de joints de dilatation sont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Matériaux divers et situés entre 2 structures porteuses, </a:t>
            </a:r>
          </a:p>
          <a:p>
            <a:pPr algn="just">
              <a:lnSpc>
                <a:spcPct val="107000"/>
              </a:lnSpc>
              <a:spcBef>
                <a:spcPct val="0"/>
              </a:spcBef>
              <a:buFontTx/>
              <a:buChar char="•"/>
            </a:pP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Invisibilité du foyer ;</a:t>
            </a:r>
          </a:p>
          <a:p>
            <a:pPr algn="just">
              <a:lnSpc>
                <a:spcPct val="107000"/>
              </a:lnSpc>
              <a:spcBef>
                <a:spcPct val="0"/>
              </a:spcBef>
              <a:buFontTx/>
              <a:buChar char="•"/>
            </a:pP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Inaccessibilité du foyer ;</a:t>
            </a:r>
          </a:p>
          <a:p>
            <a:pPr algn="just">
              <a:lnSpc>
                <a:spcPct val="107000"/>
              </a:lnSpc>
              <a:spcBef>
                <a:spcPct val="0"/>
              </a:spcBef>
              <a:buFontTx/>
              <a:buChar char="•"/>
            </a:pP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Combustion génératrice de fumées et de CO s’immisçant dans toutes les parties du bâtiment par les interstices.</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
        <p:nvSpPr>
          <p:cNvPr id="113669" name="Rectangle 1">
            <a:extLst>
              <a:ext uri="{FF2B5EF4-FFF2-40B4-BE49-F238E27FC236}">
                <a16:creationId xmlns:a16="http://schemas.microsoft.com/office/drawing/2014/main" id="{5CC013F2-FF4E-E6E6-64ED-52772F0C45E8}"/>
              </a:ext>
            </a:extLst>
          </p:cNvPr>
          <p:cNvSpPr>
            <a:spLocks noChangeArrowheads="1"/>
          </p:cNvSpPr>
          <p:nvPr/>
        </p:nvSpPr>
        <p:spPr bwMode="auto">
          <a:xfrm>
            <a:off x="381000" y="13716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Joints de dilatation :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8">
            <a:extLst>
              <a:ext uri="{FF2B5EF4-FFF2-40B4-BE49-F238E27FC236}">
                <a16:creationId xmlns:a16="http://schemas.microsoft.com/office/drawing/2014/main" id="{37C77E27-9B17-D743-4D6F-16C99C9133F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3315" name="Espace réservé du numéro de diapositive 4">
            <a:extLst>
              <a:ext uri="{FF2B5EF4-FFF2-40B4-BE49-F238E27FC236}">
                <a16:creationId xmlns:a16="http://schemas.microsoft.com/office/drawing/2014/main" id="{CFB66FC2-9459-9EA2-E6AA-6EB50284D73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6201CAB-26D5-4DC4-BA06-4B3FDB6A7E2E}" type="slidenum">
              <a:rPr lang="fr-FR" altLang="fr-FR" sz="2000">
                <a:solidFill>
                  <a:srgbClr val="984807"/>
                </a:solidFill>
              </a:rPr>
              <a:pPr algn="r" eaLnBrk="1" hangingPunct="1">
                <a:spcBef>
                  <a:spcPct val="0"/>
                </a:spcBef>
                <a:buFontTx/>
                <a:buNone/>
              </a:pPr>
              <a:t>11</a:t>
            </a:fld>
            <a:endParaRPr lang="fr-FR" altLang="fr-FR" sz="2000">
              <a:solidFill>
                <a:srgbClr val="984807"/>
              </a:solidFill>
            </a:endParaRPr>
          </a:p>
        </p:txBody>
      </p:sp>
      <p:sp>
        <p:nvSpPr>
          <p:cNvPr id="13316" name="Rectangle 1">
            <a:extLst>
              <a:ext uri="{FF2B5EF4-FFF2-40B4-BE49-F238E27FC236}">
                <a16:creationId xmlns:a16="http://schemas.microsoft.com/office/drawing/2014/main" id="{013EC498-CDD0-0A1D-BBE7-F3BB53165D7D}"/>
              </a:ext>
            </a:extLst>
          </p:cNvPr>
          <p:cNvSpPr>
            <a:spLocks noChangeArrowheads="1"/>
          </p:cNvSpPr>
          <p:nvPr/>
        </p:nvSpPr>
        <p:spPr bwMode="auto">
          <a:xfrm>
            <a:off x="476250" y="2185988"/>
            <a:ext cx="81899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EVITER LA NAISSANCE DU FEU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Réduire au maximum les causes d'incendie ;</a:t>
            </a:r>
          </a:p>
        </p:txBody>
      </p:sp>
      <p:sp>
        <p:nvSpPr>
          <p:cNvPr id="13317" name="Rectangle 1">
            <a:extLst>
              <a:ext uri="{FF2B5EF4-FFF2-40B4-BE49-F238E27FC236}">
                <a16:creationId xmlns:a16="http://schemas.microsoft.com/office/drawing/2014/main" id="{78155F05-F678-36C1-B18C-B8B1E421FF1E}"/>
              </a:ext>
            </a:extLst>
          </p:cNvPr>
          <p:cNvSpPr>
            <a:spLocks noChangeArrowheads="1"/>
          </p:cNvSpPr>
          <p:nvPr/>
        </p:nvSpPr>
        <p:spPr bwMode="auto">
          <a:xfrm>
            <a:off x="304800" y="13716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Mesures de prévention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lusieurs buts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318" name="Image 1">
            <a:extLst>
              <a:ext uri="{FF2B5EF4-FFF2-40B4-BE49-F238E27FC236}">
                <a16:creationId xmlns:a16="http://schemas.microsoft.com/office/drawing/2014/main" id="{7D0DA259-6E0D-8E33-8386-10D9B0E2F2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581400"/>
            <a:ext cx="26670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re 8">
            <a:extLst>
              <a:ext uri="{FF2B5EF4-FFF2-40B4-BE49-F238E27FC236}">
                <a16:creationId xmlns:a16="http://schemas.microsoft.com/office/drawing/2014/main" id="{28C45AA0-35D2-7436-D4D8-5B9E78AEC72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14691" name="Espace réservé du numéro de diapositive 4">
            <a:extLst>
              <a:ext uri="{FF2B5EF4-FFF2-40B4-BE49-F238E27FC236}">
                <a16:creationId xmlns:a16="http://schemas.microsoft.com/office/drawing/2014/main" id="{CCDEE191-012B-8EF8-70BA-4C0DA4B9832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22804E8-7A66-4A87-8B28-DFE3AC5FC915}" type="slidenum">
              <a:rPr lang="fr-FR" altLang="fr-FR" sz="2000">
                <a:solidFill>
                  <a:srgbClr val="984807"/>
                </a:solidFill>
              </a:rPr>
              <a:pPr algn="r" eaLnBrk="1" hangingPunct="1">
                <a:spcBef>
                  <a:spcPct val="0"/>
                </a:spcBef>
                <a:buFontTx/>
                <a:buNone/>
              </a:pPr>
              <a:t>110</a:t>
            </a:fld>
            <a:endParaRPr lang="fr-FR" altLang="fr-FR" sz="2000">
              <a:solidFill>
                <a:srgbClr val="984807"/>
              </a:solidFill>
            </a:endParaRPr>
          </a:p>
        </p:txBody>
      </p:sp>
      <p:pic>
        <p:nvPicPr>
          <p:cNvPr id="114692" name="Image 126988">
            <a:extLst>
              <a:ext uri="{FF2B5EF4-FFF2-40B4-BE49-F238E27FC236}">
                <a16:creationId xmlns:a16="http://schemas.microsoft.com/office/drawing/2014/main" id="{60256108-C612-7A9D-814A-2A75B24B7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4"/>
          <a:stretch>
            <a:fillRect/>
          </a:stretch>
        </p:blipFill>
        <p:spPr bwMode="auto">
          <a:xfrm>
            <a:off x="609600" y="1905000"/>
            <a:ext cx="32972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Rectangle 15">
            <a:extLst>
              <a:ext uri="{FF2B5EF4-FFF2-40B4-BE49-F238E27FC236}">
                <a16:creationId xmlns:a16="http://schemas.microsoft.com/office/drawing/2014/main" id="{06B179AE-F320-F39E-5B6B-DBAACFAD3CAB}"/>
              </a:ext>
            </a:extLst>
          </p:cNvPr>
          <p:cNvSpPr>
            <a:spLocks noChangeArrowheads="1"/>
          </p:cNvSpPr>
          <p:nvPr/>
        </p:nvSpPr>
        <p:spPr bwMode="auto">
          <a:xfrm>
            <a:off x="3338513" y="1576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4694" name="Image 126983">
            <a:extLst>
              <a:ext uri="{FF2B5EF4-FFF2-40B4-BE49-F238E27FC236}">
                <a16:creationId xmlns:a16="http://schemas.microsoft.com/office/drawing/2014/main" id="{BCD2E6A4-4971-C367-8CC8-58A4F815F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4"/>
          <a:stretch>
            <a:fillRect/>
          </a:stretch>
        </p:blipFill>
        <p:spPr bwMode="auto">
          <a:xfrm>
            <a:off x="5029200" y="1295400"/>
            <a:ext cx="32480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Rectangle 1">
            <a:extLst>
              <a:ext uri="{FF2B5EF4-FFF2-40B4-BE49-F238E27FC236}">
                <a16:creationId xmlns:a16="http://schemas.microsoft.com/office/drawing/2014/main" id="{1AD3E997-AC46-036C-9352-5AA1AEA69772}"/>
              </a:ext>
            </a:extLst>
          </p:cNvPr>
          <p:cNvSpPr>
            <a:spLocks noChangeArrowheads="1"/>
          </p:cNvSpPr>
          <p:nvPr/>
        </p:nvSpPr>
        <p:spPr bwMode="auto">
          <a:xfrm>
            <a:off x="381000" y="13716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Joints de dilatation :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re 8">
            <a:extLst>
              <a:ext uri="{FF2B5EF4-FFF2-40B4-BE49-F238E27FC236}">
                <a16:creationId xmlns:a16="http://schemas.microsoft.com/office/drawing/2014/main" id="{882BF3FC-CD75-D496-EFB3-9630B5FC54F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15715" name="Espace réservé du numéro de diapositive 4">
            <a:extLst>
              <a:ext uri="{FF2B5EF4-FFF2-40B4-BE49-F238E27FC236}">
                <a16:creationId xmlns:a16="http://schemas.microsoft.com/office/drawing/2014/main" id="{AB922C31-0931-CE51-28CF-E0E53B63731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E0D8BFF-0E2D-451F-9BD3-22D02ABDCC0C}" type="slidenum">
              <a:rPr lang="fr-FR" altLang="fr-FR" sz="2000">
                <a:solidFill>
                  <a:srgbClr val="984807"/>
                </a:solidFill>
              </a:rPr>
              <a:pPr algn="r" eaLnBrk="1" hangingPunct="1">
                <a:spcBef>
                  <a:spcPct val="0"/>
                </a:spcBef>
                <a:buFontTx/>
                <a:buNone/>
              </a:pPr>
              <a:t>111</a:t>
            </a:fld>
            <a:endParaRPr lang="fr-FR" altLang="fr-FR" sz="2000">
              <a:solidFill>
                <a:srgbClr val="984807"/>
              </a:solidFill>
            </a:endParaRPr>
          </a:p>
        </p:txBody>
      </p:sp>
      <p:sp>
        <p:nvSpPr>
          <p:cNvPr id="115716" name="Rectangle 1">
            <a:extLst>
              <a:ext uri="{FF2B5EF4-FFF2-40B4-BE49-F238E27FC236}">
                <a16:creationId xmlns:a16="http://schemas.microsoft.com/office/drawing/2014/main" id="{FCA70FB6-8F00-1D11-C82D-76A7B3FD012B}"/>
              </a:ext>
            </a:extLst>
          </p:cNvPr>
          <p:cNvSpPr>
            <a:spLocks noChangeArrowheads="1"/>
          </p:cNvSpPr>
          <p:nvPr/>
        </p:nvSpPr>
        <p:spPr bwMode="auto">
          <a:xfrm>
            <a:off x="457200" y="1981200"/>
            <a:ext cx="818991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Principaux enjeux des feux de joints de dilatation sont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Sauvegarde des occupants ;</a:t>
            </a:r>
          </a:p>
          <a:p>
            <a:pPr algn="just">
              <a:lnSpc>
                <a:spcPct val="107000"/>
              </a:lnSpc>
              <a:spcBef>
                <a:spcPct val="0"/>
              </a:spcBef>
              <a:buFontTx/>
              <a:buChar char="•"/>
            </a:pP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Limitation des dégradations de l’habitat.</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
        <p:nvSpPr>
          <p:cNvPr id="115717" name="Rectangle 7">
            <a:extLst>
              <a:ext uri="{FF2B5EF4-FFF2-40B4-BE49-F238E27FC236}">
                <a16:creationId xmlns:a16="http://schemas.microsoft.com/office/drawing/2014/main" id="{DCE9E902-F6D0-BEA4-EFC2-CD03679E304D}"/>
              </a:ext>
            </a:extLst>
          </p:cNvPr>
          <p:cNvSpPr>
            <a:spLocks noChangeArrowheads="1"/>
          </p:cNvSpPr>
          <p:nvPr/>
        </p:nvSpPr>
        <p:spPr bwMode="auto">
          <a:xfrm>
            <a:off x="3338513" y="1576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5718" name="Image 50181">
            <a:extLst>
              <a:ext uri="{FF2B5EF4-FFF2-40B4-BE49-F238E27FC236}">
                <a16:creationId xmlns:a16="http://schemas.microsoft.com/office/drawing/2014/main" id="{46932C0C-A704-8F55-5450-4BA33D1FA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4"/>
          <a:stretch>
            <a:fillRect/>
          </a:stretch>
        </p:blipFill>
        <p:spPr bwMode="auto">
          <a:xfrm>
            <a:off x="6169025" y="2387600"/>
            <a:ext cx="26892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Rectangle 1">
            <a:extLst>
              <a:ext uri="{FF2B5EF4-FFF2-40B4-BE49-F238E27FC236}">
                <a16:creationId xmlns:a16="http://schemas.microsoft.com/office/drawing/2014/main" id="{1A4B413C-2B4E-4F08-460B-D4EB4CDFB139}"/>
              </a:ext>
            </a:extLst>
          </p:cNvPr>
          <p:cNvSpPr>
            <a:spLocks noChangeArrowheads="1"/>
          </p:cNvSpPr>
          <p:nvPr/>
        </p:nvSpPr>
        <p:spPr bwMode="auto">
          <a:xfrm>
            <a:off x="381000" y="13716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Joints de dilatation :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re 8">
            <a:extLst>
              <a:ext uri="{FF2B5EF4-FFF2-40B4-BE49-F238E27FC236}">
                <a16:creationId xmlns:a16="http://schemas.microsoft.com/office/drawing/2014/main" id="{F9B35B25-D6D1-CE36-2241-80AC8AD0468E}"/>
              </a:ext>
            </a:extLst>
          </p:cNvPr>
          <p:cNvSpPr>
            <a:spLocks noGrp="1"/>
          </p:cNvSpPr>
          <p:nvPr>
            <p:ph type="title" idx="4294967295"/>
          </p:nvPr>
        </p:nvSpPr>
        <p:spPr>
          <a:xfrm>
            <a:off x="900113" y="2997200"/>
            <a:ext cx="7742237" cy="939800"/>
          </a:xfrm>
        </p:spPr>
        <p:txBody>
          <a:bodyPr/>
          <a:lstStyle/>
          <a:p>
            <a:pPr eaLnBrk="1" hangingPunct="1"/>
            <a:r>
              <a:rPr lang="fr-FR" altLang="fr-FR" sz="3200" b="1">
                <a:solidFill>
                  <a:srgbClr val="984807"/>
                </a:solidFill>
              </a:rPr>
              <a:t>Classement des bâtiments </a:t>
            </a:r>
          </a:p>
        </p:txBody>
      </p:sp>
      <p:sp>
        <p:nvSpPr>
          <p:cNvPr id="116739" name="Espace réservé du numéro de diapositive 4">
            <a:extLst>
              <a:ext uri="{FF2B5EF4-FFF2-40B4-BE49-F238E27FC236}">
                <a16:creationId xmlns:a16="http://schemas.microsoft.com/office/drawing/2014/main" id="{57EDE9EA-7DC8-5560-A31F-246C0B0363C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56235CC-83DB-431B-9C15-4252B89E92A0}" type="slidenum">
              <a:rPr lang="fr-FR" altLang="fr-FR" sz="2000">
                <a:solidFill>
                  <a:srgbClr val="984807"/>
                </a:solidFill>
              </a:rPr>
              <a:pPr algn="r" eaLnBrk="1" hangingPunct="1">
                <a:spcBef>
                  <a:spcPct val="0"/>
                </a:spcBef>
                <a:buFontTx/>
                <a:buNone/>
              </a:pPr>
              <a:t>112</a:t>
            </a:fld>
            <a:endParaRPr lang="fr-FR" altLang="fr-FR" sz="2000">
              <a:solidFill>
                <a:srgbClr val="984807"/>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re 8">
            <a:extLst>
              <a:ext uri="{FF2B5EF4-FFF2-40B4-BE49-F238E27FC236}">
                <a16:creationId xmlns:a16="http://schemas.microsoft.com/office/drawing/2014/main" id="{9F576E18-6B45-EEBA-1E3B-AD7CA19A284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17763" name="Espace réservé du numéro de diapositive 4">
            <a:extLst>
              <a:ext uri="{FF2B5EF4-FFF2-40B4-BE49-F238E27FC236}">
                <a16:creationId xmlns:a16="http://schemas.microsoft.com/office/drawing/2014/main" id="{A0F7B5B9-DA41-C57D-8A0F-6CBCC85C8FE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9A61A9A-59DC-43FF-A327-F6D143F82536}" type="slidenum">
              <a:rPr lang="fr-FR" altLang="fr-FR" sz="2000">
                <a:solidFill>
                  <a:srgbClr val="984807"/>
                </a:solidFill>
              </a:rPr>
              <a:pPr algn="r" eaLnBrk="1" hangingPunct="1">
                <a:spcBef>
                  <a:spcPct val="0"/>
                </a:spcBef>
                <a:buFontTx/>
                <a:buNone/>
              </a:pPr>
              <a:t>113</a:t>
            </a:fld>
            <a:endParaRPr lang="fr-FR" altLang="fr-FR" sz="2000">
              <a:solidFill>
                <a:srgbClr val="984807"/>
              </a:solidFill>
            </a:endParaRPr>
          </a:p>
        </p:txBody>
      </p:sp>
      <p:sp>
        <p:nvSpPr>
          <p:cNvPr id="117764" name="Rectangle 1">
            <a:extLst>
              <a:ext uri="{FF2B5EF4-FFF2-40B4-BE49-F238E27FC236}">
                <a16:creationId xmlns:a16="http://schemas.microsoft.com/office/drawing/2014/main" id="{6770E518-2E4F-E2DA-8BCD-0D093F6B6D4C}"/>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7765" name="Rectangle 1">
            <a:extLst>
              <a:ext uri="{FF2B5EF4-FFF2-40B4-BE49-F238E27FC236}">
                <a16:creationId xmlns:a16="http://schemas.microsoft.com/office/drawing/2014/main" id="{B4A76D8C-08EA-BE6E-7F06-B784B2D9CD07}"/>
              </a:ext>
            </a:extLst>
          </p:cNvPr>
          <p:cNvSpPr>
            <a:spLocks noChangeArrowheads="1"/>
          </p:cNvSpPr>
          <p:nvPr/>
        </p:nvSpPr>
        <p:spPr bwMode="auto">
          <a:xfrm>
            <a:off x="414338" y="1900238"/>
            <a:ext cx="8189912"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1</a:t>
            </a:r>
            <a:r>
              <a:rPr lang="fr-FR" altLang="fr-FR" sz="2400" b="1" u="sng" baseline="30000">
                <a:latin typeface="Times New Roman" panose="02020603050405020304" pitchFamily="18" charset="0"/>
                <a:ea typeface="Calibri" panose="020F0502020204030204" pitchFamily="34" charset="0"/>
                <a:cs typeface="Times New Roman" panose="02020603050405020304" pitchFamily="18" charset="0"/>
              </a:rPr>
              <a:t>ère</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famille :</a:t>
            </a:r>
          </a:p>
          <a:p>
            <a:pPr algn="just">
              <a:lnSpc>
                <a:spcPct val="107000"/>
              </a:lnSpc>
              <a:spcBef>
                <a:spcPct val="0"/>
              </a:spcBef>
              <a:buFontTx/>
              <a:buNone/>
            </a:pPr>
            <a:endParaRPr lang="fr-FR" altLang="fr-FR" sz="24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Habitations individuelles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 + 1, isolées, jumelées ou groupées en bande si les structures de chaque habitation sont indépendantes,</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Calibri" panose="020F0502020204030204" pitchFamily="34" charset="0"/>
              </a:rPr>
              <a:t> RDC groupées en bande.</a:t>
            </a:r>
            <a:r>
              <a:rPr lang="fr-FR" altLang="fr-FR" sz="2400">
                <a:latin typeface="Times New Roman" panose="02020603050405020304" pitchFamily="18" charset="0"/>
                <a:ea typeface="Arial Unicode MS" pitchFamily="34" charset="-128"/>
                <a:cs typeface="Times New Roman" panose="02020603050405020304" pitchFamily="18" charset="0"/>
              </a:rPr>
              <a:t> </a:t>
            </a:r>
          </a:p>
        </p:txBody>
      </p:sp>
      <p:pic>
        <p:nvPicPr>
          <p:cNvPr id="117766" name="Image 1">
            <a:extLst>
              <a:ext uri="{FF2B5EF4-FFF2-40B4-BE49-F238E27FC236}">
                <a16:creationId xmlns:a16="http://schemas.microsoft.com/office/drawing/2014/main" id="{49452037-EB0C-8B9E-4702-9E3084DF5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622" t="20715" r="9653" b="15071"/>
          <a:stretch>
            <a:fillRect/>
          </a:stretch>
        </p:blipFill>
        <p:spPr bwMode="auto">
          <a:xfrm>
            <a:off x="5243513" y="4005263"/>
            <a:ext cx="3614737"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7" name="irc_mi" descr="Résultat de recherche d'images pour &quot;photo maison jumelée 1 étage&quot;">
            <a:extLst>
              <a:ext uri="{FF2B5EF4-FFF2-40B4-BE49-F238E27FC236}">
                <a16:creationId xmlns:a16="http://schemas.microsoft.com/office/drawing/2014/main" id="{09F75BF0-541E-396C-B7B0-154C01ED7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9" b="-52"/>
          <a:stretch>
            <a:fillRect/>
          </a:stretch>
        </p:blipFill>
        <p:spPr bwMode="auto">
          <a:xfrm>
            <a:off x="5867400" y="1295400"/>
            <a:ext cx="2922588"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re 8">
            <a:extLst>
              <a:ext uri="{FF2B5EF4-FFF2-40B4-BE49-F238E27FC236}">
                <a16:creationId xmlns:a16="http://schemas.microsoft.com/office/drawing/2014/main" id="{F5663F4B-305A-1FB2-AB54-E12BA9A7DAE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18787" name="Espace réservé du numéro de diapositive 4">
            <a:extLst>
              <a:ext uri="{FF2B5EF4-FFF2-40B4-BE49-F238E27FC236}">
                <a16:creationId xmlns:a16="http://schemas.microsoft.com/office/drawing/2014/main" id="{930B5601-18FB-5251-72B1-DDC407F0C04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95F33DF-4BB9-4D59-B8D0-819A534F7532}" type="slidenum">
              <a:rPr lang="fr-FR" altLang="fr-FR" sz="2000">
                <a:solidFill>
                  <a:srgbClr val="984807"/>
                </a:solidFill>
              </a:rPr>
              <a:pPr algn="r" eaLnBrk="1" hangingPunct="1">
                <a:spcBef>
                  <a:spcPct val="0"/>
                </a:spcBef>
                <a:buFontTx/>
                <a:buNone/>
              </a:pPr>
              <a:t>114</a:t>
            </a:fld>
            <a:endParaRPr lang="fr-FR" altLang="fr-FR" sz="2000">
              <a:solidFill>
                <a:srgbClr val="984807"/>
              </a:solidFill>
            </a:endParaRPr>
          </a:p>
        </p:txBody>
      </p:sp>
      <p:sp>
        <p:nvSpPr>
          <p:cNvPr id="118788" name="Rectangle 1">
            <a:extLst>
              <a:ext uri="{FF2B5EF4-FFF2-40B4-BE49-F238E27FC236}">
                <a16:creationId xmlns:a16="http://schemas.microsoft.com/office/drawing/2014/main" id="{587589E1-9035-7955-599F-A7AD78D466BF}"/>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8789" name="Rectangle 1">
            <a:extLst>
              <a:ext uri="{FF2B5EF4-FFF2-40B4-BE49-F238E27FC236}">
                <a16:creationId xmlns:a16="http://schemas.microsoft.com/office/drawing/2014/main" id="{20342A77-01A5-FB5D-4DCC-3B08A7CF175C}"/>
              </a:ext>
            </a:extLst>
          </p:cNvPr>
          <p:cNvSpPr>
            <a:spLocks noChangeArrowheads="1"/>
          </p:cNvSpPr>
          <p:nvPr/>
        </p:nvSpPr>
        <p:spPr bwMode="auto">
          <a:xfrm>
            <a:off x="442913" y="1878013"/>
            <a:ext cx="8189912"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2</a:t>
            </a:r>
            <a:r>
              <a:rPr lang="fr-FR" altLang="fr-FR" sz="24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famille :</a:t>
            </a:r>
          </a:p>
          <a:p>
            <a:pPr algn="just">
              <a:lnSpc>
                <a:spcPct val="107000"/>
              </a:lnSpc>
              <a:spcBef>
                <a:spcPct val="0"/>
              </a:spcBef>
              <a:buFontTx/>
              <a:buNone/>
            </a:pPr>
            <a:endParaRPr lang="fr-FR" altLang="fr-FR" sz="24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Habitations individuelles isolées ou jumelées de plus d’1 étage sur RDC ;</a:t>
            </a:r>
          </a:p>
        </p:txBody>
      </p:sp>
      <p:pic>
        <p:nvPicPr>
          <p:cNvPr id="118790" name="irc_mi" descr="Résultat de recherche d'images pour &quot;photo individuelle de trois étages&quot;">
            <a:extLst>
              <a:ext uri="{FF2B5EF4-FFF2-40B4-BE49-F238E27FC236}">
                <a16:creationId xmlns:a16="http://schemas.microsoft.com/office/drawing/2014/main" id="{FEC78FDA-A4D9-90FA-082B-49CB81D3C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3284538"/>
            <a:ext cx="3840163"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re 8">
            <a:extLst>
              <a:ext uri="{FF2B5EF4-FFF2-40B4-BE49-F238E27FC236}">
                <a16:creationId xmlns:a16="http://schemas.microsoft.com/office/drawing/2014/main" id="{016CD229-BF4A-9D36-E6F8-40B2F6CD9B3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19811" name="Espace réservé du numéro de diapositive 4">
            <a:extLst>
              <a:ext uri="{FF2B5EF4-FFF2-40B4-BE49-F238E27FC236}">
                <a16:creationId xmlns:a16="http://schemas.microsoft.com/office/drawing/2014/main" id="{93A66D1D-46E4-7101-70F7-4AA16D57F07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4BAB3E4-97A8-43DB-9D1E-915DFC8C5615}" type="slidenum">
              <a:rPr lang="fr-FR" altLang="fr-FR" sz="2000">
                <a:solidFill>
                  <a:srgbClr val="984807"/>
                </a:solidFill>
              </a:rPr>
              <a:pPr algn="r" eaLnBrk="1" hangingPunct="1">
                <a:spcBef>
                  <a:spcPct val="0"/>
                </a:spcBef>
                <a:buFontTx/>
                <a:buNone/>
              </a:pPr>
              <a:t>115</a:t>
            </a:fld>
            <a:endParaRPr lang="fr-FR" altLang="fr-FR" sz="2000">
              <a:solidFill>
                <a:srgbClr val="984807"/>
              </a:solidFill>
            </a:endParaRPr>
          </a:p>
        </p:txBody>
      </p:sp>
      <p:sp>
        <p:nvSpPr>
          <p:cNvPr id="119812" name="Rectangle 1">
            <a:extLst>
              <a:ext uri="{FF2B5EF4-FFF2-40B4-BE49-F238E27FC236}">
                <a16:creationId xmlns:a16="http://schemas.microsoft.com/office/drawing/2014/main" id="{DF3420D8-FDA6-5AD9-1171-0DBBE480D2A5}"/>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9813" name="Rectangle 1">
            <a:extLst>
              <a:ext uri="{FF2B5EF4-FFF2-40B4-BE49-F238E27FC236}">
                <a16:creationId xmlns:a16="http://schemas.microsoft.com/office/drawing/2014/main" id="{F235A669-A99C-0D2B-5845-854E1EAFA01B}"/>
              </a:ext>
            </a:extLst>
          </p:cNvPr>
          <p:cNvSpPr>
            <a:spLocks noChangeArrowheads="1"/>
          </p:cNvSpPr>
          <p:nvPr/>
        </p:nvSpPr>
        <p:spPr bwMode="auto">
          <a:xfrm>
            <a:off x="457200" y="19812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2</a:t>
            </a:r>
            <a:r>
              <a:rPr lang="fr-FR" altLang="fr-FR" sz="24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famille :</a:t>
            </a:r>
          </a:p>
        </p:txBody>
      </p:sp>
      <p:pic>
        <p:nvPicPr>
          <p:cNvPr id="119814" name="Image 1">
            <a:extLst>
              <a:ext uri="{FF2B5EF4-FFF2-40B4-BE49-F238E27FC236}">
                <a16:creationId xmlns:a16="http://schemas.microsoft.com/office/drawing/2014/main" id="{8BB438FD-78C1-5C50-D4C4-5ED7299F7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72" t="16064" r="11653" b="11128"/>
          <a:stretch>
            <a:fillRect/>
          </a:stretch>
        </p:blipFill>
        <p:spPr bwMode="auto">
          <a:xfrm>
            <a:off x="2963863" y="1628775"/>
            <a:ext cx="5867400"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re 8">
            <a:extLst>
              <a:ext uri="{FF2B5EF4-FFF2-40B4-BE49-F238E27FC236}">
                <a16:creationId xmlns:a16="http://schemas.microsoft.com/office/drawing/2014/main" id="{D714BB01-2B14-9093-56FD-C09E6228E13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20835" name="Espace réservé du numéro de diapositive 4">
            <a:extLst>
              <a:ext uri="{FF2B5EF4-FFF2-40B4-BE49-F238E27FC236}">
                <a16:creationId xmlns:a16="http://schemas.microsoft.com/office/drawing/2014/main" id="{1375EAF4-1D23-607F-E233-94820C391F7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C872472-3F25-46BC-A46F-5A4205B7A51D}" type="slidenum">
              <a:rPr lang="fr-FR" altLang="fr-FR" sz="2000">
                <a:solidFill>
                  <a:srgbClr val="984807"/>
                </a:solidFill>
              </a:rPr>
              <a:pPr algn="r" eaLnBrk="1" hangingPunct="1">
                <a:spcBef>
                  <a:spcPct val="0"/>
                </a:spcBef>
                <a:buFontTx/>
                <a:buNone/>
              </a:pPr>
              <a:t>116</a:t>
            </a:fld>
            <a:endParaRPr lang="fr-FR" altLang="fr-FR" sz="2000">
              <a:solidFill>
                <a:srgbClr val="984807"/>
              </a:solidFill>
            </a:endParaRPr>
          </a:p>
        </p:txBody>
      </p:sp>
      <p:sp>
        <p:nvSpPr>
          <p:cNvPr id="120836" name="Rectangle 1">
            <a:extLst>
              <a:ext uri="{FF2B5EF4-FFF2-40B4-BE49-F238E27FC236}">
                <a16:creationId xmlns:a16="http://schemas.microsoft.com/office/drawing/2014/main" id="{B6E53EFC-CBCA-6602-CA00-2556C56091C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0837" name="Rectangle 1">
            <a:extLst>
              <a:ext uri="{FF2B5EF4-FFF2-40B4-BE49-F238E27FC236}">
                <a16:creationId xmlns:a16="http://schemas.microsoft.com/office/drawing/2014/main" id="{A6C6D99B-BCC4-910D-8A1F-B7078BAB62FF}"/>
              </a:ext>
            </a:extLst>
          </p:cNvPr>
          <p:cNvSpPr>
            <a:spLocks noChangeArrowheads="1"/>
          </p:cNvSpPr>
          <p:nvPr/>
        </p:nvSpPr>
        <p:spPr bwMode="auto">
          <a:xfrm>
            <a:off x="457200" y="1981200"/>
            <a:ext cx="81899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2</a:t>
            </a:r>
            <a:r>
              <a:rPr lang="fr-FR" altLang="fr-FR" sz="24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famille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Habitations collectives comportant au plus 3 étages sur RDC </a:t>
            </a:r>
          </a:p>
        </p:txBody>
      </p:sp>
      <p:sp>
        <p:nvSpPr>
          <p:cNvPr id="120838" name="Rectangle 1031">
            <a:extLst>
              <a:ext uri="{FF2B5EF4-FFF2-40B4-BE49-F238E27FC236}">
                <a16:creationId xmlns:a16="http://schemas.microsoft.com/office/drawing/2014/main" id="{58D8CE76-FC05-2CBF-A284-687831A7BB4D}"/>
              </a:ext>
            </a:extLst>
          </p:cNvPr>
          <p:cNvSpPr>
            <a:spLocks noChangeArrowheads="1"/>
          </p:cNvSpPr>
          <p:nvPr/>
        </p:nvSpPr>
        <p:spPr bwMode="auto">
          <a:xfrm>
            <a:off x="3048000" y="2690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20839" name="Image 1">
            <a:extLst>
              <a:ext uri="{FF2B5EF4-FFF2-40B4-BE49-F238E27FC236}">
                <a16:creationId xmlns:a16="http://schemas.microsoft.com/office/drawing/2014/main" id="{6FCFAB61-DB63-A928-82A5-E02A01706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70" t="25514" r="48215" b="14381"/>
          <a:stretch>
            <a:fillRect/>
          </a:stretch>
        </p:blipFill>
        <p:spPr bwMode="auto">
          <a:xfrm>
            <a:off x="900113" y="3352800"/>
            <a:ext cx="3078162"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Rectangle 1033">
            <a:extLst>
              <a:ext uri="{FF2B5EF4-FFF2-40B4-BE49-F238E27FC236}">
                <a16:creationId xmlns:a16="http://schemas.microsoft.com/office/drawing/2014/main" id="{6DB47507-DA97-1EC0-DDC1-857950A8AC99}"/>
              </a:ext>
            </a:extLst>
          </p:cNvPr>
          <p:cNvSpPr>
            <a:spLocks noChangeArrowheads="1"/>
          </p:cNvSpPr>
          <p:nvPr/>
        </p:nvSpPr>
        <p:spPr bwMode="auto">
          <a:xfrm>
            <a:off x="3600450" y="2700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20841" name="Image 1">
            <a:extLst>
              <a:ext uri="{FF2B5EF4-FFF2-40B4-BE49-F238E27FC236}">
                <a16:creationId xmlns:a16="http://schemas.microsoft.com/office/drawing/2014/main" id="{28E6089E-DD59-4946-F1A5-B2948D8D0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3422650"/>
            <a:ext cx="367188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re 8">
            <a:extLst>
              <a:ext uri="{FF2B5EF4-FFF2-40B4-BE49-F238E27FC236}">
                <a16:creationId xmlns:a16="http://schemas.microsoft.com/office/drawing/2014/main" id="{9B89CAFF-77A8-8BC3-B9C0-A2DA23C1DB2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21859" name="Espace réservé du numéro de diapositive 4">
            <a:extLst>
              <a:ext uri="{FF2B5EF4-FFF2-40B4-BE49-F238E27FC236}">
                <a16:creationId xmlns:a16="http://schemas.microsoft.com/office/drawing/2014/main" id="{2B41350C-74C7-A649-0452-F3308486E80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961FBD1-4255-4103-93FF-1F67B5DED5CB}" type="slidenum">
              <a:rPr lang="fr-FR" altLang="fr-FR" sz="2000">
                <a:solidFill>
                  <a:srgbClr val="984807"/>
                </a:solidFill>
              </a:rPr>
              <a:pPr algn="r" eaLnBrk="1" hangingPunct="1">
                <a:spcBef>
                  <a:spcPct val="0"/>
                </a:spcBef>
                <a:buFontTx/>
                <a:buNone/>
              </a:pPr>
              <a:t>117</a:t>
            </a:fld>
            <a:endParaRPr lang="fr-FR" altLang="fr-FR" sz="2000">
              <a:solidFill>
                <a:srgbClr val="984807"/>
              </a:solidFill>
            </a:endParaRPr>
          </a:p>
        </p:txBody>
      </p:sp>
      <p:sp>
        <p:nvSpPr>
          <p:cNvPr id="121860" name="Rectangle 1">
            <a:extLst>
              <a:ext uri="{FF2B5EF4-FFF2-40B4-BE49-F238E27FC236}">
                <a16:creationId xmlns:a16="http://schemas.microsoft.com/office/drawing/2014/main" id="{EDADCE3A-E9D5-8F9B-8EAF-6BFFDBD742FA}"/>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1861" name="Rectangle 1">
            <a:extLst>
              <a:ext uri="{FF2B5EF4-FFF2-40B4-BE49-F238E27FC236}">
                <a16:creationId xmlns:a16="http://schemas.microsoft.com/office/drawing/2014/main" id="{7BEA8EBE-DFDF-D302-B605-3EA2151CFD23}"/>
              </a:ext>
            </a:extLst>
          </p:cNvPr>
          <p:cNvSpPr>
            <a:spLocks noChangeArrowheads="1"/>
          </p:cNvSpPr>
          <p:nvPr/>
        </p:nvSpPr>
        <p:spPr bwMode="auto">
          <a:xfrm>
            <a:off x="457200" y="19812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2</a:t>
            </a:r>
            <a:r>
              <a:rPr lang="fr-FR" altLang="fr-FR" sz="24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famille :    </a:t>
            </a:r>
            <a:r>
              <a:rPr lang="fr-FR" altLang="fr-FR" sz="2400" u="sng">
                <a:solidFill>
                  <a:srgbClr val="000000"/>
                </a:solidFill>
                <a:latin typeface="Times New Roman" panose="02020603050405020304" pitchFamily="18" charset="0"/>
                <a:ea typeface="Arial Unicode MS" pitchFamily="34" charset="-128"/>
                <a:cs typeface="Times New Roman" panose="02020603050405020304" pitchFamily="18" charset="0"/>
              </a:rPr>
              <a:t>Moyens de sécurité : </a:t>
            </a:r>
            <a:endParaRPr lang="fr-FR" altLang="fr-FR" sz="24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Arial Unicode MS" pitchFamily="34" charset="-128"/>
                <a:cs typeface="Times New Roman" panose="02020603050405020304" pitchFamily="18" charset="0"/>
              </a:rPr>
              <a:t>Inférieur  à 8 m : </a:t>
            </a:r>
            <a:endParaRPr lang="fr-FR" altLang="fr-FR" sz="2400" u="sng">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endParaRPr lang="fr-FR" altLang="fr-FR" sz="24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Escalier à l'abri des fumées,</a:t>
            </a:r>
            <a:endParaRPr lang="fr-FR" altLang="fr-FR" sz="24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Tous les logements doivent être accessibles par une échelle à coulisses.</a:t>
            </a:r>
            <a:endParaRPr lang="fr-FR" altLang="fr-FR" sz="2400">
              <a:latin typeface="Times New Roman" panose="02020603050405020304" pitchFamily="18" charset="0"/>
              <a:ea typeface="Arial Unicode MS" pitchFamily="34" charset="-128"/>
              <a:cs typeface="Times New Roman" panose="02020603050405020304" pitchFamily="18"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re 8">
            <a:extLst>
              <a:ext uri="{FF2B5EF4-FFF2-40B4-BE49-F238E27FC236}">
                <a16:creationId xmlns:a16="http://schemas.microsoft.com/office/drawing/2014/main" id="{7D77FF2A-8DF8-D779-9DEB-A0251B2254A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22883" name="Espace réservé du numéro de diapositive 4">
            <a:extLst>
              <a:ext uri="{FF2B5EF4-FFF2-40B4-BE49-F238E27FC236}">
                <a16:creationId xmlns:a16="http://schemas.microsoft.com/office/drawing/2014/main" id="{0D841E5C-BA46-D520-F74C-AC2225C73CD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6581E2E-5271-474D-9072-88BB61169D09}" type="slidenum">
              <a:rPr lang="fr-FR" altLang="fr-FR" sz="2000">
                <a:solidFill>
                  <a:srgbClr val="984807"/>
                </a:solidFill>
              </a:rPr>
              <a:pPr algn="r" eaLnBrk="1" hangingPunct="1">
                <a:spcBef>
                  <a:spcPct val="0"/>
                </a:spcBef>
                <a:buFontTx/>
                <a:buNone/>
              </a:pPr>
              <a:t>118</a:t>
            </a:fld>
            <a:endParaRPr lang="fr-FR" altLang="fr-FR" sz="2000">
              <a:solidFill>
                <a:srgbClr val="984807"/>
              </a:solidFill>
            </a:endParaRPr>
          </a:p>
        </p:txBody>
      </p:sp>
      <p:sp>
        <p:nvSpPr>
          <p:cNvPr id="122884" name="Rectangle 1">
            <a:extLst>
              <a:ext uri="{FF2B5EF4-FFF2-40B4-BE49-F238E27FC236}">
                <a16:creationId xmlns:a16="http://schemas.microsoft.com/office/drawing/2014/main" id="{6FE2A3F8-044C-6C17-248A-5816AF85274A}"/>
              </a:ext>
            </a:extLst>
          </p:cNvPr>
          <p:cNvSpPr>
            <a:spLocks noChangeArrowheads="1"/>
          </p:cNvSpPr>
          <p:nvPr/>
        </p:nvSpPr>
        <p:spPr bwMode="auto">
          <a:xfrm>
            <a:off x="457200" y="1246188"/>
            <a:ext cx="8189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2885" name="Rectangle 1">
            <a:extLst>
              <a:ext uri="{FF2B5EF4-FFF2-40B4-BE49-F238E27FC236}">
                <a16:creationId xmlns:a16="http://schemas.microsoft.com/office/drawing/2014/main" id="{12F14B18-F175-B525-D948-24D39F8AB7B9}"/>
              </a:ext>
            </a:extLst>
          </p:cNvPr>
          <p:cNvSpPr>
            <a:spLocks noChangeArrowheads="1"/>
          </p:cNvSpPr>
          <p:nvPr/>
        </p:nvSpPr>
        <p:spPr bwMode="auto">
          <a:xfrm>
            <a:off x="457200" y="19812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2</a:t>
            </a:r>
            <a:r>
              <a:rPr lang="fr-FR" altLang="fr-FR" sz="24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famille :    </a:t>
            </a:r>
            <a:r>
              <a:rPr lang="fr-FR" altLang="fr-FR" sz="2400" u="sng">
                <a:solidFill>
                  <a:srgbClr val="000000"/>
                </a:solidFill>
                <a:latin typeface="Times New Roman" panose="02020603050405020304" pitchFamily="18" charset="0"/>
                <a:ea typeface="Arial Unicode MS" pitchFamily="34" charset="-128"/>
                <a:cs typeface="Times New Roman" panose="02020603050405020304" pitchFamily="18" charset="0"/>
              </a:rPr>
              <a:t>Moyens de sécurité : </a:t>
            </a:r>
            <a:endParaRPr lang="fr-FR" altLang="fr-FR" sz="2400">
              <a:latin typeface="Times New Roman" panose="02020603050405020304" pitchFamily="18" charset="0"/>
              <a:ea typeface="Arial Unicode MS" pitchFamily="34" charset="-128"/>
              <a:cs typeface="Times New Roman" panose="02020603050405020304" pitchFamily="18" charset="0"/>
            </a:endParaRPr>
          </a:p>
        </p:txBody>
      </p:sp>
      <p:pic>
        <p:nvPicPr>
          <p:cNvPr id="122886" name="Image 1">
            <a:extLst>
              <a:ext uri="{FF2B5EF4-FFF2-40B4-BE49-F238E27FC236}">
                <a16:creationId xmlns:a16="http://schemas.microsoft.com/office/drawing/2014/main" id="{34638ACF-0606-CE9A-DEC3-E7E3AF480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329" t="34482" r="3304" b="14381"/>
          <a:stretch>
            <a:fillRect/>
          </a:stretch>
        </p:blipFill>
        <p:spPr bwMode="auto">
          <a:xfrm>
            <a:off x="2051050" y="2503488"/>
            <a:ext cx="4165600"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re 8">
            <a:extLst>
              <a:ext uri="{FF2B5EF4-FFF2-40B4-BE49-F238E27FC236}">
                <a16:creationId xmlns:a16="http://schemas.microsoft.com/office/drawing/2014/main" id="{7651F669-1B65-4F95-3BEF-05DAF769DD8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23907" name="Espace réservé du numéro de diapositive 4">
            <a:extLst>
              <a:ext uri="{FF2B5EF4-FFF2-40B4-BE49-F238E27FC236}">
                <a16:creationId xmlns:a16="http://schemas.microsoft.com/office/drawing/2014/main" id="{9E83BD7C-C715-C41E-A591-AB3E8960DD3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694DA56-9847-417B-811A-0AABED29246A}" type="slidenum">
              <a:rPr lang="fr-FR" altLang="fr-FR" sz="2000">
                <a:solidFill>
                  <a:srgbClr val="984807"/>
                </a:solidFill>
              </a:rPr>
              <a:pPr algn="r" eaLnBrk="1" hangingPunct="1">
                <a:spcBef>
                  <a:spcPct val="0"/>
                </a:spcBef>
                <a:buFontTx/>
                <a:buNone/>
              </a:pPr>
              <a:t>119</a:t>
            </a:fld>
            <a:endParaRPr lang="fr-FR" altLang="fr-FR" sz="2000">
              <a:solidFill>
                <a:srgbClr val="984807"/>
              </a:solidFill>
            </a:endParaRPr>
          </a:p>
        </p:txBody>
      </p:sp>
      <p:sp>
        <p:nvSpPr>
          <p:cNvPr id="123908" name="Rectangle 1">
            <a:extLst>
              <a:ext uri="{FF2B5EF4-FFF2-40B4-BE49-F238E27FC236}">
                <a16:creationId xmlns:a16="http://schemas.microsoft.com/office/drawing/2014/main" id="{055C9630-5E28-AE02-D40E-5BF27D43BAD1}"/>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3909" name="Rectangle 1">
            <a:extLst>
              <a:ext uri="{FF2B5EF4-FFF2-40B4-BE49-F238E27FC236}">
                <a16:creationId xmlns:a16="http://schemas.microsoft.com/office/drawing/2014/main" id="{E7B4037A-612E-0159-58B8-845DF495C1B5}"/>
              </a:ext>
            </a:extLst>
          </p:cNvPr>
          <p:cNvSpPr>
            <a:spLocks noChangeArrowheads="1"/>
          </p:cNvSpPr>
          <p:nvPr/>
        </p:nvSpPr>
        <p:spPr bwMode="auto">
          <a:xfrm>
            <a:off x="457200" y="19812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3</a:t>
            </a:r>
            <a:r>
              <a:rPr lang="fr-FR" altLang="fr-FR" sz="24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famille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Habitations dont le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plancher bas du logement le plus haut est situé à 28 m au plus au-dessus du sol utilement accessible aux engins des services de secours et de lutte contre l'incendie.</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On distingue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8">
            <a:extLst>
              <a:ext uri="{FF2B5EF4-FFF2-40B4-BE49-F238E27FC236}">
                <a16:creationId xmlns:a16="http://schemas.microsoft.com/office/drawing/2014/main" id="{AAE54001-02B6-AA22-9E8E-3001AD5A2DA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4339" name="Espace réservé du numéro de diapositive 4">
            <a:extLst>
              <a:ext uri="{FF2B5EF4-FFF2-40B4-BE49-F238E27FC236}">
                <a16:creationId xmlns:a16="http://schemas.microsoft.com/office/drawing/2014/main" id="{7AA8C732-1818-5CFD-94A1-A713AEB2C4E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5649F9C-719A-4FC2-9E75-3668F50ED869}" type="slidenum">
              <a:rPr lang="fr-FR" altLang="fr-FR" sz="2000">
                <a:solidFill>
                  <a:srgbClr val="984807"/>
                </a:solidFill>
              </a:rPr>
              <a:pPr algn="r" eaLnBrk="1" hangingPunct="1">
                <a:spcBef>
                  <a:spcPct val="0"/>
                </a:spcBef>
                <a:buFontTx/>
                <a:buNone/>
              </a:pPr>
              <a:t>12</a:t>
            </a:fld>
            <a:endParaRPr lang="fr-FR" altLang="fr-FR" sz="2000">
              <a:solidFill>
                <a:srgbClr val="984807"/>
              </a:solidFill>
            </a:endParaRPr>
          </a:p>
        </p:txBody>
      </p:sp>
      <p:sp>
        <p:nvSpPr>
          <p:cNvPr id="14340" name="Rectangle 1">
            <a:extLst>
              <a:ext uri="{FF2B5EF4-FFF2-40B4-BE49-F238E27FC236}">
                <a16:creationId xmlns:a16="http://schemas.microsoft.com/office/drawing/2014/main" id="{A9E80B68-2F9F-CA18-6FB8-805CF88EB23D}"/>
              </a:ext>
            </a:extLst>
          </p:cNvPr>
          <p:cNvSpPr>
            <a:spLocks noChangeArrowheads="1"/>
          </p:cNvSpPr>
          <p:nvPr/>
        </p:nvSpPr>
        <p:spPr bwMode="auto">
          <a:xfrm>
            <a:off x="414338" y="1412875"/>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EVACUER LES OCCUPANTS : </a:t>
            </a:r>
            <a:endParaRPr lang="fr-FR" altLang="fr-FR" sz="2400" b="1" u="sng">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341" name="Rectangle 1">
            <a:extLst>
              <a:ext uri="{FF2B5EF4-FFF2-40B4-BE49-F238E27FC236}">
                <a16:creationId xmlns:a16="http://schemas.microsoft.com/office/drawing/2014/main" id="{31E0A03A-1000-E32C-3964-F0082F634844}"/>
              </a:ext>
            </a:extLst>
          </p:cNvPr>
          <p:cNvSpPr>
            <a:spLocks noChangeArrowheads="1"/>
          </p:cNvSpPr>
          <p:nvPr/>
        </p:nvSpPr>
        <p:spPr bwMode="auto">
          <a:xfrm>
            <a:off x="414338" y="2246313"/>
            <a:ext cx="8189912"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Cibles que le législateur regarde, globalement, selon 2 procédures :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a:t>
            </a:r>
            <a:r>
              <a:rPr lang="fr-FR" altLang="fr-FR" sz="2400" b="1"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ère</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relève de l’habitation </a:t>
            </a:r>
          </a:p>
          <a:p>
            <a:pPr algn="just">
              <a:lnSpc>
                <a:spcPct val="107000"/>
              </a:lnSpc>
              <a:spcBef>
                <a:spcPct val="0"/>
              </a:spcBef>
              <a:buFontTx/>
              <a:buChar char="•"/>
            </a:pPr>
            <a:endPar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Seconde relève du code du travail et des ERP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re 8">
            <a:extLst>
              <a:ext uri="{FF2B5EF4-FFF2-40B4-BE49-F238E27FC236}">
                <a16:creationId xmlns:a16="http://schemas.microsoft.com/office/drawing/2014/main" id="{C91B0591-513E-53D8-3E6F-1DF82449F57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24931" name="Espace réservé du numéro de diapositive 4">
            <a:extLst>
              <a:ext uri="{FF2B5EF4-FFF2-40B4-BE49-F238E27FC236}">
                <a16:creationId xmlns:a16="http://schemas.microsoft.com/office/drawing/2014/main" id="{FCE5246B-8AC5-96F7-8D7D-ED43056839C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1086957-ADEF-4C2D-9AEB-B9D4617880CA}" type="slidenum">
              <a:rPr lang="fr-FR" altLang="fr-FR" sz="2000">
                <a:solidFill>
                  <a:srgbClr val="984807"/>
                </a:solidFill>
              </a:rPr>
              <a:pPr algn="r" eaLnBrk="1" hangingPunct="1">
                <a:spcBef>
                  <a:spcPct val="0"/>
                </a:spcBef>
                <a:buFontTx/>
                <a:buNone/>
              </a:pPr>
              <a:t>120</a:t>
            </a:fld>
            <a:endParaRPr lang="fr-FR" altLang="fr-FR" sz="2000">
              <a:solidFill>
                <a:srgbClr val="984807"/>
              </a:solidFill>
            </a:endParaRPr>
          </a:p>
        </p:txBody>
      </p:sp>
      <p:sp>
        <p:nvSpPr>
          <p:cNvPr id="124932" name="Rectangle 1">
            <a:extLst>
              <a:ext uri="{FF2B5EF4-FFF2-40B4-BE49-F238E27FC236}">
                <a16:creationId xmlns:a16="http://schemas.microsoft.com/office/drawing/2014/main" id="{6C83D41F-5DBE-8613-79D2-83F018C74131}"/>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4933" name="Rectangle 1">
            <a:extLst>
              <a:ext uri="{FF2B5EF4-FFF2-40B4-BE49-F238E27FC236}">
                <a16:creationId xmlns:a16="http://schemas.microsoft.com/office/drawing/2014/main" id="{95B23622-912A-D27C-9FFC-C4D7DD4CA24E}"/>
              </a:ext>
            </a:extLst>
          </p:cNvPr>
          <p:cNvSpPr>
            <a:spLocks noChangeArrowheads="1"/>
          </p:cNvSpPr>
          <p:nvPr/>
        </p:nvSpPr>
        <p:spPr bwMode="auto">
          <a:xfrm>
            <a:off x="414338" y="1860550"/>
            <a:ext cx="81899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3</a:t>
            </a:r>
            <a:r>
              <a:rPr lang="fr-FR" altLang="fr-FR" sz="24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famille A : habitations répondant à l'ensemble des prescriptions suivantes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4934" name="Rectangle 7">
            <a:extLst>
              <a:ext uri="{FF2B5EF4-FFF2-40B4-BE49-F238E27FC236}">
                <a16:creationId xmlns:a16="http://schemas.microsoft.com/office/drawing/2014/main" id="{C26600B2-A72F-8ABB-D34A-C40157C3ADD2}"/>
              </a:ext>
            </a:extLst>
          </p:cNvPr>
          <p:cNvSpPr>
            <a:spLocks noChangeArrowheads="1"/>
          </p:cNvSpPr>
          <p:nvPr/>
        </p:nvSpPr>
        <p:spPr bwMode="auto">
          <a:xfrm>
            <a:off x="3200400" y="2452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24935" name="Image 1">
            <a:extLst>
              <a:ext uri="{FF2B5EF4-FFF2-40B4-BE49-F238E27FC236}">
                <a16:creationId xmlns:a16="http://schemas.microsoft.com/office/drawing/2014/main" id="{A053BD41-B5BD-284F-9DD0-60B4CAB39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47" t="3741" r="11148" b="13737"/>
          <a:stretch>
            <a:fillRect/>
          </a:stretch>
        </p:blipFill>
        <p:spPr bwMode="auto">
          <a:xfrm>
            <a:off x="338138" y="2800350"/>
            <a:ext cx="4935537"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6" name="Rectangle 9">
            <a:extLst>
              <a:ext uri="{FF2B5EF4-FFF2-40B4-BE49-F238E27FC236}">
                <a16:creationId xmlns:a16="http://schemas.microsoft.com/office/drawing/2014/main" id="{72788E65-3E56-C8D9-1D2C-F76B1619B6EC}"/>
              </a:ext>
            </a:extLst>
          </p:cNvPr>
          <p:cNvSpPr>
            <a:spLocks noChangeArrowheads="1"/>
          </p:cNvSpPr>
          <p:nvPr/>
        </p:nvSpPr>
        <p:spPr bwMode="auto">
          <a:xfrm>
            <a:off x="3448050" y="2586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aphicFrame>
        <p:nvGraphicFramePr>
          <p:cNvPr id="124937" name="Object 1032">
            <a:extLst>
              <a:ext uri="{FF2B5EF4-FFF2-40B4-BE49-F238E27FC236}">
                <a16:creationId xmlns:a16="http://schemas.microsoft.com/office/drawing/2014/main" id="{9553C6E8-5548-4B24-DBD7-341CCA93D08F}"/>
              </a:ext>
            </a:extLst>
          </p:cNvPr>
          <p:cNvGraphicFramePr>
            <a:graphicFrameLocks noChangeAspect="1"/>
          </p:cNvGraphicFramePr>
          <p:nvPr/>
        </p:nvGraphicFramePr>
        <p:xfrm>
          <a:off x="5289550" y="2874963"/>
          <a:ext cx="3568700" cy="2803525"/>
        </p:xfrm>
        <a:graphic>
          <a:graphicData uri="http://schemas.openxmlformats.org/presentationml/2006/ole">
            <mc:AlternateContent xmlns:mc="http://schemas.openxmlformats.org/markup-compatibility/2006">
              <mc:Choice xmlns:v="urn:schemas-microsoft-com:vml" Requires="v">
                <p:oleObj r:id="rId3" imgW="2239963" imgH="1679575" progId="PowerPoint.Slide.8">
                  <p:embed/>
                </p:oleObj>
              </mc:Choice>
              <mc:Fallback>
                <p:oleObj r:id="rId3" imgW="2239963" imgH="1679575" progId="PowerPoint.Slide.8">
                  <p:embed/>
                  <p:pic>
                    <p:nvPicPr>
                      <p:cNvPr id="0" name="Object 1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9550" y="2874963"/>
                        <a:ext cx="35687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8">
            <a:extLst>
              <a:ext uri="{FF2B5EF4-FFF2-40B4-BE49-F238E27FC236}">
                <a16:creationId xmlns:a16="http://schemas.microsoft.com/office/drawing/2014/main" id="{CFD44842-8DE7-6202-642C-842A9C8CC37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25955" name="Espace réservé du numéro de diapositive 4">
            <a:extLst>
              <a:ext uri="{FF2B5EF4-FFF2-40B4-BE49-F238E27FC236}">
                <a16:creationId xmlns:a16="http://schemas.microsoft.com/office/drawing/2014/main" id="{5C90FB25-4302-039B-1A77-D6D1782124E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7F48595-F4BE-4815-BDDF-B4CA095CFCF4}" type="slidenum">
              <a:rPr lang="fr-FR" altLang="fr-FR" sz="2000">
                <a:solidFill>
                  <a:srgbClr val="984807"/>
                </a:solidFill>
              </a:rPr>
              <a:pPr algn="r" eaLnBrk="1" hangingPunct="1">
                <a:spcBef>
                  <a:spcPct val="0"/>
                </a:spcBef>
                <a:buFontTx/>
                <a:buNone/>
              </a:pPr>
              <a:t>121</a:t>
            </a:fld>
            <a:endParaRPr lang="fr-FR" altLang="fr-FR" sz="2000">
              <a:solidFill>
                <a:srgbClr val="984807"/>
              </a:solidFill>
            </a:endParaRPr>
          </a:p>
        </p:txBody>
      </p:sp>
      <p:sp>
        <p:nvSpPr>
          <p:cNvPr id="125956" name="Rectangle 1">
            <a:extLst>
              <a:ext uri="{FF2B5EF4-FFF2-40B4-BE49-F238E27FC236}">
                <a16:creationId xmlns:a16="http://schemas.microsoft.com/office/drawing/2014/main" id="{BCE63D64-9370-F524-05CF-D3758D539E55}"/>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5957" name="Rectangle 1">
            <a:extLst>
              <a:ext uri="{FF2B5EF4-FFF2-40B4-BE49-F238E27FC236}">
                <a16:creationId xmlns:a16="http://schemas.microsoft.com/office/drawing/2014/main" id="{6EBCACC8-E4C5-68A7-74A2-CE264ABA28C4}"/>
              </a:ext>
            </a:extLst>
          </p:cNvPr>
          <p:cNvSpPr>
            <a:spLocks noChangeArrowheads="1"/>
          </p:cNvSpPr>
          <p:nvPr/>
        </p:nvSpPr>
        <p:spPr bwMode="auto">
          <a:xfrm>
            <a:off x="414338" y="1862138"/>
            <a:ext cx="834866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3</a:t>
            </a:r>
            <a:r>
              <a:rPr lang="fr-FR" altLang="fr-FR" sz="24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famille B : hab ne satisfaisant pas aux conditions précédentes.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5958" name="Rectangle 1031">
            <a:extLst>
              <a:ext uri="{FF2B5EF4-FFF2-40B4-BE49-F238E27FC236}">
                <a16:creationId xmlns:a16="http://schemas.microsoft.com/office/drawing/2014/main" id="{DAA20DC2-3710-14C3-182D-B7A9260FE739}"/>
              </a:ext>
            </a:extLst>
          </p:cNvPr>
          <p:cNvSpPr>
            <a:spLocks noChangeArrowheads="1"/>
          </p:cNvSpPr>
          <p:nvPr/>
        </p:nvSpPr>
        <p:spPr bwMode="auto">
          <a:xfrm>
            <a:off x="3143250" y="2462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25959" name="Image 1">
            <a:extLst>
              <a:ext uri="{FF2B5EF4-FFF2-40B4-BE49-F238E27FC236}">
                <a16:creationId xmlns:a16="http://schemas.microsoft.com/office/drawing/2014/main" id="{D343C3A3-DE9A-9B00-89CD-23FCD793B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47" t="6522" b="5261"/>
          <a:stretch>
            <a:fillRect/>
          </a:stretch>
        </p:blipFill>
        <p:spPr bwMode="auto">
          <a:xfrm>
            <a:off x="304800" y="2743200"/>
            <a:ext cx="4953000"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0" name="Rectangle 1033">
            <a:extLst>
              <a:ext uri="{FF2B5EF4-FFF2-40B4-BE49-F238E27FC236}">
                <a16:creationId xmlns:a16="http://schemas.microsoft.com/office/drawing/2014/main" id="{B02346DA-C7B7-62EE-12B1-EBDB0F33F0F0}"/>
              </a:ext>
            </a:extLst>
          </p:cNvPr>
          <p:cNvSpPr>
            <a:spLocks noChangeArrowheads="1"/>
          </p:cNvSpPr>
          <p:nvPr/>
        </p:nvSpPr>
        <p:spPr bwMode="auto">
          <a:xfrm>
            <a:off x="3352800" y="2471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25961" name="irc_mi" descr="Résultat de recherche d'images pour &quot;photo immeuble 11 étage&quot;">
            <a:extLst>
              <a:ext uri="{FF2B5EF4-FFF2-40B4-BE49-F238E27FC236}">
                <a16:creationId xmlns:a16="http://schemas.microsoft.com/office/drawing/2014/main" id="{15080CA5-45F8-6B9B-B6CA-25A7284B2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5" b="-182"/>
          <a:stretch>
            <a:fillRect/>
          </a:stretch>
        </p:blipFill>
        <p:spPr bwMode="auto">
          <a:xfrm>
            <a:off x="5257800" y="2895600"/>
            <a:ext cx="35052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re 8">
            <a:extLst>
              <a:ext uri="{FF2B5EF4-FFF2-40B4-BE49-F238E27FC236}">
                <a16:creationId xmlns:a16="http://schemas.microsoft.com/office/drawing/2014/main" id="{E1D3AFF1-9DFB-8F39-1C8D-FD0D66AF8B6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26979" name="Espace réservé du numéro de diapositive 4">
            <a:extLst>
              <a:ext uri="{FF2B5EF4-FFF2-40B4-BE49-F238E27FC236}">
                <a16:creationId xmlns:a16="http://schemas.microsoft.com/office/drawing/2014/main" id="{648A06C1-E299-8F2A-984F-0A516787DD7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CBB287B-B7C8-483A-A0FA-015C47C3D265}" type="slidenum">
              <a:rPr lang="fr-FR" altLang="fr-FR" sz="2000">
                <a:solidFill>
                  <a:srgbClr val="984807"/>
                </a:solidFill>
              </a:rPr>
              <a:pPr algn="r" eaLnBrk="1" hangingPunct="1">
                <a:spcBef>
                  <a:spcPct val="0"/>
                </a:spcBef>
                <a:buFontTx/>
                <a:buNone/>
              </a:pPr>
              <a:t>122</a:t>
            </a:fld>
            <a:endParaRPr lang="fr-FR" altLang="fr-FR" sz="2000">
              <a:solidFill>
                <a:srgbClr val="984807"/>
              </a:solidFill>
            </a:endParaRPr>
          </a:p>
        </p:txBody>
      </p:sp>
      <p:sp>
        <p:nvSpPr>
          <p:cNvPr id="126980" name="Rectangle 1">
            <a:extLst>
              <a:ext uri="{FF2B5EF4-FFF2-40B4-BE49-F238E27FC236}">
                <a16:creationId xmlns:a16="http://schemas.microsoft.com/office/drawing/2014/main" id="{9D9B4151-73AA-272A-8320-AD4E5E968968}"/>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6981" name="Rectangle 1">
            <a:extLst>
              <a:ext uri="{FF2B5EF4-FFF2-40B4-BE49-F238E27FC236}">
                <a16:creationId xmlns:a16="http://schemas.microsoft.com/office/drawing/2014/main" id="{79D4D6EE-C9E3-A386-BA2E-A6161BEB49C2}"/>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3</a:t>
            </a:r>
            <a:r>
              <a:rPr lang="fr-FR" altLang="fr-FR" sz="24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famille B : habitations ne satisfaisant pas aux conditions précédentes.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u="sng">
                <a:solidFill>
                  <a:srgbClr val="000000"/>
                </a:solidFill>
                <a:latin typeface="Times New Roman" panose="02020603050405020304" pitchFamily="18" charset="0"/>
                <a:ea typeface="Arial Unicode MS" pitchFamily="34" charset="-128"/>
                <a:cs typeface="Times New Roman" panose="02020603050405020304" pitchFamily="18" charset="0"/>
              </a:rPr>
              <a:t>Moyens de sécurité : </a:t>
            </a:r>
            <a:endParaRPr lang="fr-FR" altLang="fr-FR" sz="24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Escalier encloisonné et désenfumé,</a:t>
            </a:r>
            <a:endParaRPr lang="fr-FR" altLang="fr-FR" sz="24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Désenfumage des circulations,</a:t>
            </a:r>
            <a:endParaRPr lang="fr-FR" altLang="fr-FR" sz="24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Colonne sèche dans l'escalier,</a:t>
            </a:r>
            <a:endParaRPr lang="fr-FR" altLang="fr-FR" sz="24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Accès aux escaliers à moins de 50 mètres d'une voie engin.</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re 8">
            <a:extLst>
              <a:ext uri="{FF2B5EF4-FFF2-40B4-BE49-F238E27FC236}">
                <a16:creationId xmlns:a16="http://schemas.microsoft.com/office/drawing/2014/main" id="{288A9819-6C31-D472-112A-A6485F819B6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28003" name="Espace réservé du numéro de diapositive 4">
            <a:extLst>
              <a:ext uri="{FF2B5EF4-FFF2-40B4-BE49-F238E27FC236}">
                <a16:creationId xmlns:a16="http://schemas.microsoft.com/office/drawing/2014/main" id="{95BF7A2C-4CA3-4219-8775-D541E0B0D37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D78BB78-B0C5-41C5-93B2-377974CF1DE7}" type="slidenum">
              <a:rPr lang="fr-FR" altLang="fr-FR" sz="2000">
                <a:solidFill>
                  <a:srgbClr val="984807"/>
                </a:solidFill>
              </a:rPr>
              <a:pPr algn="r" eaLnBrk="1" hangingPunct="1">
                <a:spcBef>
                  <a:spcPct val="0"/>
                </a:spcBef>
                <a:buFontTx/>
                <a:buNone/>
              </a:pPr>
              <a:t>123</a:t>
            </a:fld>
            <a:endParaRPr lang="fr-FR" altLang="fr-FR" sz="2000">
              <a:solidFill>
                <a:srgbClr val="984807"/>
              </a:solidFill>
            </a:endParaRPr>
          </a:p>
        </p:txBody>
      </p:sp>
      <p:sp>
        <p:nvSpPr>
          <p:cNvPr id="128004" name="Rectangle 1">
            <a:extLst>
              <a:ext uri="{FF2B5EF4-FFF2-40B4-BE49-F238E27FC236}">
                <a16:creationId xmlns:a16="http://schemas.microsoft.com/office/drawing/2014/main" id="{6DA4F387-9859-19BB-3DA0-48158E976F00}"/>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8005" name="Rectangle 1">
            <a:extLst>
              <a:ext uri="{FF2B5EF4-FFF2-40B4-BE49-F238E27FC236}">
                <a16:creationId xmlns:a16="http://schemas.microsoft.com/office/drawing/2014/main" id="{FC8FA7DB-A40E-5326-45B3-1EF70004F1D3}"/>
              </a:ext>
            </a:extLst>
          </p:cNvPr>
          <p:cNvSpPr>
            <a:spLocks noChangeArrowheads="1"/>
          </p:cNvSpPr>
          <p:nvPr/>
        </p:nvSpPr>
        <p:spPr bwMode="auto">
          <a:xfrm>
            <a:off x="457200" y="1981200"/>
            <a:ext cx="818991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3</a:t>
            </a:r>
            <a:r>
              <a:rPr lang="fr-FR" altLang="fr-FR" sz="24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famille B : habitations ne satisfaisant pas aux conditions précédentes.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8006" name="Rectangle 7">
            <a:extLst>
              <a:ext uri="{FF2B5EF4-FFF2-40B4-BE49-F238E27FC236}">
                <a16:creationId xmlns:a16="http://schemas.microsoft.com/office/drawing/2014/main" id="{CF3AD1F1-A0F6-6F3F-9DAD-53F1B06FEBC0}"/>
              </a:ext>
            </a:extLst>
          </p:cNvPr>
          <p:cNvSpPr>
            <a:spLocks noChangeArrowheads="1"/>
          </p:cNvSpPr>
          <p:nvPr/>
        </p:nvSpPr>
        <p:spPr bwMode="auto">
          <a:xfrm>
            <a:off x="2343150" y="2014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28007" name="Image 1">
            <a:extLst>
              <a:ext uri="{FF2B5EF4-FFF2-40B4-BE49-F238E27FC236}">
                <a16:creationId xmlns:a16="http://schemas.microsoft.com/office/drawing/2014/main" id="{FDD736A6-BCD8-E038-EF0C-D87A7F3A8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78" t="17255" b="8635"/>
          <a:stretch>
            <a:fillRect/>
          </a:stretch>
        </p:blipFill>
        <p:spPr bwMode="auto">
          <a:xfrm>
            <a:off x="2411413" y="2533650"/>
            <a:ext cx="6192837"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re 8">
            <a:extLst>
              <a:ext uri="{FF2B5EF4-FFF2-40B4-BE49-F238E27FC236}">
                <a16:creationId xmlns:a16="http://schemas.microsoft.com/office/drawing/2014/main" id="{F58D9CC7-F10B-6ABC-5EEF-DF3BBF694A9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29027" name="Espace réservé du numéro de diapositive 4">
            <a:extLst>
              <a:ext uri="{FF2B5EF4-FFF2-40B4-BE49-F238E27FC236}">
                <a16:creationId xmlns:a16="http://schemas.microsoft.com/office/drawing/2014/main" id="{A82E4A95-1BA8-7918-56A8-6C5C565C9E2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6AA0AB3-6A19-45C8-AD99-E50EDE2D2B28}" type="slidenum">
              <a:rPr lang="fr-FR" altLang="fr-FR" sz="2000">
                <a:solidFill>
                  <a:srgbClr val="984807"/>
                </a:solidFill>
              </a:rPr>
              <a:pPr algn="r" eaLnBrk="1" hangingPunct="1">
                <a:spcBef>
                  <a:spcPct val="0"/>
                </a:spcBef>
                <a:buFontTx/>
                <a:buNone/>
              </a:pPr>
              <a:t>124</a:t>
            </a:fld>
            <a:endParaRPr lang="fr-FR" altLang="fr-FR" sz="2000">
              <a:solidFill>
                <a:srgbClr val="984807"/>
              </a:solidFill>
            </a:endParaRPr>
          </a:p>
        </p:txBody>
      </p:sp>
      <p:sp>
        <p:nvSpPr>
          <p:cNvPr id="129028" name="Rectangle 1">
            <a:extLst>
              <a:ext uri="{FF2B5EF4-FFF2-40B4-BE49-F238E27FC236}">
                <a16:creationId xmlns:a16="http://schemas.microsoft.com/office/drawing/2014/main" id="{C9DBDB77-88F8-FBD0-3066-33C52A5F703E}"/>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9029" name="Rectangle 1">
            <a:extLst>
              <a:ext uri="{FF2B5EF4-FFF2-40B4-BE49-F238E27FC236}">
                <a16:creationId xmlns:a16="http://schemas.microsoft.com/office/drawing/2014/main" id="{FD414516-628A-1A4D-E7A8-C3699384C049}"/>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4</a:t>
            </a:r>
            <a:r>
              <a:rPr lang="fr-FR" altLang="fr-FR" sz="24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famille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Habitation dont le plancher bas du logement le plus haut est situé à plus de 28 m et à 50 m au + au-dessus du niveau du sol utilement accessible aux engins des services de secours et de lutte contre l'incendie.</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Immeuble de la 4</a:t>
            </a:r>
            <a:r>
              <a:rPr lang="fr-FR" altLang="fr-FR" sz="2400" baseline="30000">
                <a:latin typeface="Times New Roman" panose="02020603050405020304" pitchFamily="18" charset="0"/>
                <a:ea typeface="Calibri" panose="020F0502020204030204" pitchFamily="34" charset="0"/>
                <a:cs typeface="Times New Roman" panose="02020603050405020304" pitchFamily="18" charset="0"/>
              </a:rPr>
              <a:t>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famille avec locaux à usage autre que d'habitation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IGH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0" descr="DOD - Feux de structure_Page_028">
            <a:extLst>
              <a:ext uri="{FF2B5EF4-FFF2-40B4-BE49-F238E27FC236}">
                <a16:creationId xmlns:a16="http://schemas.microsoft.com/office/drawing/2014/main" id="{BE63DA72-6599-A2D2-AA54-5F9E2B7C8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620" t="18109" r="31815" b="70624"/>
          <a:stretch>
            <a:fillRect/>
          </a:stretch>
        </p:blipFill>
        <p:spPr bwMode="auto">
          <a:xfrm>
            <a:off x="268288" y="3100388"/>
            <a:ext cx="366395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itre 8">
            <a:extLst>
              <a:ext uri="{FF2B5EF4-FFF2-40B4-BE49-F238E27FC236}">
                <a16:creationId xmlns:a16="http://schemas.microsoft.com/office/drawing/2014/main" id="{9B4B8E1B-A1AC-705A-5A60-7C18DC694A0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30052" name="Espace réservé du numéro de diapositive 4">
            <a:extLst>
              <a:ext uri="{FF2B5EF4-FFF2-40B4-BE49-F238E27FC236}">
                <a16:creationId xmlns:a16="http://schemas.microsoft.com/office/drawing/2014/main" id="{D51A1084-F1FF-5CAA-0AD5-225DA68AD63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54B08CD-5B79-4F87-A6DF-4D8A2E2F516A}" type="slidenum">
              <a:rPr lang="fr-FR" altLang="fr-FR" sz="2000">
                <a:solidFill>
                  <a:srgbClr val="984807"/>
                </a:solidFill>
              </a:rPr>
              <a:pPr algn="r" eaLnBrk="1" hangingPunct="1">
                <a:spcBef>
                  <a:spcPct val="0"/>
                </a:spcBef>
                <a:buFontTx/>
                <a:buNone/>
              </a:pPr>
              <a:t>125</a:t>
            </a:fld>
            <a:endParaRPr lang="fr-FR" altLang="fr-FR" sz="2000">
              <a:solidFill>
                <a:srgbClr val="984807"/>
              </a:solidFill>
            </a:endParaRPr>
          </a:p>
        </p:txBody>
      </p:sp>
      <p:sp>
        <p:nvSpPr>
          <p:cNvPr id="130053" name="Rectangle 1">
            <a:extLst>
              <a:ext uri="{FF2B5EF4-FFF2-40B4-BE49-F238E27FC236}">
                <a16:creationId xmlns:a16="http://schemas.microsoft.com/office/drawing/2014/main" id="{B5A5FBD7-5946-6655-89A4-04BEFB2E2835}"/>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0054" name="Rectangle 1">
            <a:extLst>
              <a:ext uri="{FF2B5EF4-FFF2-40B4-BE49-F238E27FC236}">
                <a16:creationId xmlns:a16="http://schemas.microsoft.com/office/drawing/2014/main" id="{1C506DDB-31CA-BB2D-8C48-571288FB20DB}"/>
              </a:ext>
            </a:extLst>
          </p:cNvPr>
          <p:cNvSpPr>
            <a:spLocks noChangeArrowheads="1"/>
          </p:cNvSpPr>
          <p:nvPr/>
        </p:nvSpPr>
        <p:spPr bwMode="auto">
          <a:xfrm>
            <a:off x="457200" y="19812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4</a:t>
            </a:r>
            <a:r>
              <a:rPr lang="fr-FR" altLang="fr-FR" sz="24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famille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0055" name="Rectangle 7">
            <a:extLst>
              <a:ext uri="{FF2B5EF4-FFF2-40B4-BE49-F238E27FC236}">
                <a16:creationId xmlns:a16="http://schemas.microsoft.com/office/drawing/2014/main" id="{BF6E1F15-4784-2E6F-0463-50851FD8CA01}"/>
              </a:ext>
            </a:extLst>
          </p:cNvPr>
          <p:cNvSpPr>
            <a:spLocks noChangeArrowheads="1"/>
          </p:cNvSpPr>
          <p:nvPr/>
        </p:nvSpPr>
        <p:spPr bwMode="auto">
          <a:xfrm>
            <a:off x="3062288" y="2452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30056" name="Image 1">
            <a:extLst>
              <a:ext uri="{FF2B5EF4-FFF2-40B4-BE49-F238E27FC236}">
                <a16:creationId xmlns:a16="http://schemas.microsoft.com/office/drawing/2014/main" id="{2E625070-13A5-27F8-0161-EABE0A757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541" r="2342" b="6255"/>
          <a:stretch>
            <a:fillRect/>
          </a:stretch>
        </p:blipFill>
        <p:spPr bwMode="auto">
          <a:xfrm>
            <a:off x="3176588" y="1316038"/>
            <a:ext cx="5561012" cy="368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7" name="Rectangle 9">
            <a:extLst>
              <a:ext uri="{FF2B5EF4-FFF2-40B4-BE49-F238E27FC236}">
                <a16:creationId xmlns:a16="http://schemas.microsoft.com/office/drawing/2014/main" id="{709334FB-3CFB-D8C0-0A62-E52BED77A25B}"/>
              </a:ext>
            </a:extLst>
          </p:cNvPr>
          <p:cNvSpPr>
            <a:spLocks noChangeArrowheads="1"/>
          </p:cNvSpPr>
          <p:nvPr/>
        </p:nvSpPr>
        <p:spPr bwMode="auto">
          <a:xfrm>
            <a:off x="3314700" y="2495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30058" name="Rectangle 11">
            <a:extLst>
              <a:ext uri="{FF2B5EF4-FFF2-40B4-BE49-F238E27FC236}">
                <a16:creationId xmlns:a16="http://schemas.microsoft.com/office/drawing/2014/main" id="{01C6553C-5EB0-CA53-2C15-7598E58BBFB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re 8">
            <a:extLst>
              <a:ext uri="{FF2B5EF4-FFF2-40B4-BE49-F238E27FC236}">
                <a16:creationId xmlns:a16="http://schemas.microsoft.com/office/drawing/2014/main" id="{A3CC105F-1268-E23B-D974-254865C4FA5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31075" name="Espace réservé du numéro de diapositive 4">
            <a:extLst>
              <a:ext uri="{FF2B5EF4-FFF2-40B4-BE49-F238E27FC236}">
                <a16:creationId xmlns:a16="http://schemas.microsoft.com/office/drawing/2014/main" id="{76BD3A86-5C38-3255-A655-D90927AF697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C55855F-61A2-4B52-8F70-B2832FBC2022}" type="slidenum">
              <a:rPr lang="fr-FR" altLang="fr-FR" sz="2000">
                <a:solidFill>
                  <a:srgbClr val="984807"/>
                </a:solidFill>
              </a:rPr>
              <a:pPr algn="r" eaLnBrk="1" hangingPunct="1">
                <a:spcBef>
                  <a:spcPct val="0"/>
                </a:spcBef>
                <a:buFontTx/>
                <a:buNone/>
              </a:pPr>
              <a:t>126</a:t>
            </a:fld>
            <a:endParaRPr lang="fr-FR" altLang="fr-FR" sz="2000">
              <a:solidFill>
                <a:srgbClr val="984807"/>
              </a:solidFill>
            </a:endParaRPr>
          </a:p>
        </p:txBody>
      </p:sp>
      <p:sp>
        <p:nvSpPr>
          <p:cNvPr id="131076" name="Rectangle 1">
            <a:extLst>
              <a:ext uri="{FF2B5EF4-FFF2-40B4-BE49-F238E27FC236}">
                <a16:creationId xmlns:a16="http://schemas.microsoft.com/office/drawing/2014/main" id="{F0409E18-2D5B-4B57-60F8-245629FFD256}"/>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FOYERS LOGEMENTS </a:t>
            </a:r>
          </a:p>
        </p:txBody>
      </p:sp>
      <p:sp>
        <p:nvSpPr>
          <p:cNvPr id="125957" name="Rectangle 1">
            <a:extLst>
              <a:ext uri="{FF2B5EF4-FFF2-40B4-BE49-F238E27FC236}">
                <a16:creationId xmlns:a16="http://schemas.microsoft.com/office/drawing/2014/main" id="{88094F5F-8A12-7E49-1792-B705EDF5BDFC}"/>
              </a:ext>
            </a:extLst>
          </p:cNvPr>
          <p:cNvSpPr>
            <a:spLocks noChangeArrowheads="1"/>
          </p:cNvSpPr>
          <p:nvPr/>
        </p:nvSpPr>
        <p:spPr bwMode="auto">
          <a:xfrm>
            <a:off x="407988" y="1852613"/>
            <a:ext cx="8189912" cy="441325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Peuvent loger des personnes âgées autonomes, handicapées physiques ou autres (étudiants, etc.). </a:t>
            </a:r>
          </a:p>
          <a:p>
            <a:pPr algn="ctr">
              <a:lnSpc>
                <a:spcPct val="107000"/>
              </a:lnSpc>
              <a:spcBef>
                <a:spcPct val="0"/>
              </a:spcBef>
              <a:buFontTx/>
              <a:buNone/>
              <a:defRPr/>
            </a:pP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Constitués :</a:t>
            </a:r>
          </a:p>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marL="342900" indent="-342900" algn="just">
              <a:lnSpc>
                <a:spcPct val="107000"/>
              </a:lnSpc>
              <a:spcBef>
                <a:spcPct val="0"/>
              </a:spcBef>
              <a:buFont typeface="Wingdings" panose="05000000000000000000" pitchFamily="2" charset="2"/>
              <a:buChar char="ü"/>
              <a:defRPr/>
            </a:pP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Logements</a:t>
            </a:r>
          </a:p>
          <a:p>
            <a:pPr marL="342900" indent="-342900" algn="just">
              <a:lnSpc>
                <a:spcPct val="107000"/>
              </a:lnSpc>
              <a:spcBef>
                <a:spcPct val="0"/>
              </a:spcBef>
              <a:buFont typeface="Wingdings" panose="05000000000000000000" pitchFamily="2" charset="2"/>
              <a:buChar char="ü"/>
              <a:defRPr/>
            </a:pP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Unités de vie</a:t>
            </a:r>
          </a:p>
          <a:p>
            <a:pPr marL="342900" indent="-342900" algn="just">
              <a:lnSpc>
                <a:spcPct val="107000"/>
              </a:lnSpc>
              <a:spcBef>
                <a:spcPct val="0"/>
              </a:spcBef>
              <a:buFont typeface="Wingdings" panose="05000000000000000000" pitchFamily="2" charset="2"/>
              <a:buChar char="ü"/>
              <a:defRPr/>
            </a:pP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Parties communes</a:t>
            </a:r>
          </a:p>
          <a:p>
            <a:pPr marL="342900" indent="-342900" algn="just">
              <a:lnSpc>
                <a:spcPct val="107000"/>
              </a:lnSpc>
              <a:spcBef>
                <a:spcPct val="0"/>
              </a:spcBef>
              <a:buFont typeface="Wingdings" panose="05000000000000000000" pitchFamily="2" charset="2"/>
              <a:buChar char="ü"/>
              <a:defRPr/>
            </a:pP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Locaux de service</a:t>
            </a:r>
          </a:p>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nSpc>
                <a:spcPct val="107000"/>
              </a:lnSpc>
              <a:spcBef>
                <a:spcPct val="0"/>
              </a:spcBef>
              <a:buFontTx/>
              <a:buNone/>
              <a:defRPr/>
            </a:pP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Par des services collectifs (restaurants, salles de réunion, etc.)</a:t>
            </a:r>
          </a:p>
        </p:txBody>
      </p:sp>
      <p:pic>
        <p:nvPicPr>
          <p:cNvPr id="131078" name="Image 92">
            <a:extLst>
              <a:ext uri="{FF2B5EF4-FFF2-40B4-BE49-F238E27FC236}">
                <a16:creationId xmlns:a16="http://schemas.microsoft.com/office/drawing/2014/main" id="{BC05A0A5-FFE1-BE35-CA52-6DDC3427D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2450" y="2971800"/>
            <a:ext cx="313055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re 8">
            <a:extLst>
              <a:ext uri="{FF2B5EF4-FFF2-40B4-BE49-F238E27FC236}">
                <a16:creationId xmlns:a16="http://schemas.microsoft.com/office/drawing/2014/main" id="{9B62564B-4B0D-46A2-A6DB-3B6E0AA6558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32099" name="Espace réservé du numéro de diapositive 4">
            <a:extLst>
              <a:ext uri="{FF2B5EF4-FFF2-40B4-BE49-F238E27FC236}">
                <a16:creationId xmlns:a16="http://schemas.microsoft.com/office/drawing/2014/main" id="{97B1430A-504D-13A6-FEFA-540C8ECA5F9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C833B11-0552-4CE3-BDD3-4DD4F682C1E9}" type="slidenum">
              <a:rPr lang="fr-FR" altLang="fr-FR" sz="2000">
                <a:solidFill>
                  <a:srgbClr val="984807"/>
                </a:solidFill>
              </a:rPr>
              <a:pPr algn="r" eaLnBrk="1" hangingPunct="1">
                <a:spcBef>
                  <a:spcPct val="0"/>
                </a:spcBef>
                <a:buFontTx/>
                <a:buNone/>
              </a:pPr>
              <a:t>127</a:t>
            </a:fld>
            <a:endParaRPr lang="fr-FR" altLang="fr-FR" sz="2000">
              <a:solidFill>
                <a:srgbClr val="984807"/>
              </a:solidFill>
            </a:endParaRPr>
          </a:p>
        </p:txBody>
      </p:sp>
      <p:sp>
        <p:nvSpPr>
          <p:cNvPr id="132100" name="Rectangle 1">
            <a:extLst>
              <a:ext uri="{FF2B5EF4-FFF2-40B4-BE49-F238E27FC236}">
                <a16:creationId xmlns:a16="http://schemas.microsoft.com/office/drawing/2014/main" id="{3D925176-130D-A862-72D0-2D4E40CD1458}"/>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ERP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32101" name="Image 1">
            <a:extLst>
              <a:ext uri="{FF2B5EF4-FFF2-40B4-BE49-F238E27FC236}">
                <a16:creationId xmlns:a16="http://schemas.microsoft.com/office/drawing/2014/main" id="{95003160-A441-405D-B14F-7C988FD05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305" t="35205" r="13042" b="11850"/>
          <a:stretch>
            <a:fillRect/>
          </a:stretch>
        </p:blipFill>
        <p:spPr bwMode="auto">
          <a:xfrm>
            <a:off x="1600200" y="1828800"/>
            <a:ext cx="58674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Espace réservé du numéro de diapositive 4">
            <a:extLst>
              <a:ext uri="{FF2B5EF4-FFF2-40B4-BE49-F238E27FC236}">
                <a16:creationId xmlns:a16="http://schemas.microsoft.com/office/drawing/2014/main" id="{04182973-99EB-A8F0-8DC6-A925A262D46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880AF6C-BCCC-451E-A9CE-D0F4233EF5D0}" type="slidenum">
              <a:rPr lang="fr-FR" altLang="fr-FR" sz="2000">
                <a:solidFill>
                  <a:srgbClr val="984807"/>
                </a:solidFill>
              </a:rPr>
              <a:pPr algn="r" eaLnBrk="1" hangingPunct="1">
                <a:spcBef>
                  <a:spcPct val="0"/>
                </a:spcBef>
                <a:buFontTx/>
                <a:buNone/>
              </a:pPr>
              <a:t>128</a:t>
            </a:fld>
            <a:endParaRPr lang="fr-FR" altLang="fr-FR" sz="2000">
              <a:solidFill>
                <a:srgbClr val="984807"/>
              </a:solidFill>
            </a:endParaRPr>
          </a:p>
        </p:txBody>
      </p:sp>
      <p:sp>
        <p:nvSpPr>
          <p:cNvPr id="133123" name="Rectangle 1">
            <a:extLst>
              <a:ext uri="{FF2B5EF4-FFF2-40B4-BE49-F238E27FC236}">
                <a16:creationId xmlns:a16="http://schemas.microsoft.com/office/drawing/2014/main" id="{7F7C0F00-2E05-7B73-D8D3-8916EC9B1F31}"/>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ERP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33124" name="Rectangle 1">
            <a:extLst>
              <a:ext uri="{FF2B5EF4-FFF2-40B4-BE49-F238E27FC236}">
                <a16:creationId xmlns:a16="http://schemas.microsoft.com/office/drawing/2014/main" id="{74080402-36FF-1FF7-BB4B-B96B3B61D440}"/>
              </a:ext>
            </a:extLst>
          </p:cNvPr>
          <p:cNvSpPr>
            <a:spLocks noChangeArrowheads="1"/>
          </p:cNvSpPr>
          <p:nvPr/>
        </p:nvSpPr>
        <p:spPr bwMode="auto">
          <a:xfrm>
            <a:off x="457200" y="2057400"/>
            <a:ext cx="818991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rPr>
              <a:t>Tous bâtiments, locaux et enceintes dans lesquels des personnes sont admises soit librement, soit moyennant une rétribution ou une participation quelconque, ou dans lesquels sont tenues des réunions ouvertes à tout venant ou sur invitations, payantes ou non ».</a:t>
            </a:r>
          </a:p>
        </p:txBody>
      </p:sp>
      <p:sp>
        <p:nvSpPr>
          <p:cNvPr id="133125" name="Titre 8">
            <a:extLst>
              <a:ext uri="{FF2B5EF4-FFF2-40B4-BE49-F238E27FC236}">
                <a16:creationId xmlns:a16="http://schemas.microsoft.com/office/drawing/2014/main" id="{F9CE4DF0-1F2E-61E6-62EA-FF02B73F0481}"/>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Espace réservé du numéro de diapositive 4">
            <a:extLst>
              <a:ext uri="{FF2B5EF4-FFF2-40B4-BE49-F238E27FC236}">
                <a16:creationId xmlns:a16="http://schemas.microsoft.com/office/drawing/2014/main" id="{F57F2C44-BD56-3924-64EF-6A0C40D24A4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02BB911-0F78-4A3F-83D9-4510E83BCCDA}" type="slidenum">
              <a:rPr lang="fr-FR" altLang="fr-FR" sz="2000">
                <a:solidFill>
                  <a:srgbClr val="984807"/>
                </a:solidFill>
              </a:rPr>
              <a:pPr algn="r" eaLnBrk="1" hangingPunct="1">
                <a:spcBef>
                  <a:spcPct val="0"/>
                </a:spcBef>
                <a:buFontTx/>
                <a:buNone/>
              </a:pPr>
              <a:t>129</a:t>
            </a:fld>
            <a:endParaRPr lang="fr-FR" altLang="fr-FR" sz="2000">
              <a:solidFill>
                <a:srgbClr val="984807"/>
              </a:solidFill>
            </a:endParaRPr>
          </a:p>
        </p:txBody>
      </p:sp>
      <p:sp>
        <p:nvSpPr>
          <p:cNvPr id="134147" name="Rectangle 1">
            <a:extLst>
              <a:ext uri="{FF2B5EF4-FFF2-40B4-BE49-F238E27FC236}">
                <a16:creationId xmlns:a16="http://schemas.microsoft.com/office/drawing/2014/main" id="{9698BF2B-888B-4A4B-F16F-0DEEBE5533B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ERP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34148" name="Rectangle 1">
            <a:extLst>
              <a:ext uri="{FF2B5EF4-FFF2-40B4-BE49-F238E27FC236}">
                <a16:creationId xmlns:a16="http://schemas.microsoft.com/office/drawing/2014/main" id="{4BC132CE-0B9A-38D7-BBC7-9391E98A3E82}"/>
              </a:ext>
            </a:extLst>
          </p:cNvPr>
          <p:cNvSpPr>
            <a:spLocks noChangeArrowheads="1"/>
          </p:cNvSpPr>
          <p:nvPr/>
        </p:nvSpPr>
        <p:spPr bwMode="auto">
          <a:xfrm>
            <a:off x="457200" y="2057400"/>
            <a:ext cx="818991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Times New Roman" panose="02020603050405020304" pitchFamily="18" charset="0"/>
              </a:rPr>
              <a:t>Répartis en types et en catégories, sont soumis aux </a:t>
            </a:r>
            <a:r>
              <a:rPr lang="fr-FR" altLang="fr-FR" sz="2400" b="1">
                <a:latin typeface="Times New Roman" panose="02020603050405020304" pitchFamily="18" charset="0"/>
                <a:ea typeface="Arial Unicode MS" pitchFamily="34" charset="-128"/>
                <a:cs typeface="Times New Roman" panose="02020603050405020304" pitchFamily="18" charset="0"/>
              </a:rPr>
              <a:t>dispositions générales communes et aux dispositions particulières</a:t>
            </a:r>
            <a:r>
              <a:rPr lang="fr-FR" altLang="fr-FR" sz="2400">
                <a:latin typeface="Times New Roman" panose="02020603050405020304" pitchFamily="18" charset="0"/>
                <a:ea typeface="Arial Unicode MS" pitchFamily="34" charset="-128"/>
                <a:cs typeface="Times New Roman" panose="02020603050405020304" pitchFamily="18" charset="0"/>
              </a:rPr>
              <a:t> qui leur sont propre</a:t>
            </a:r>
          </a:p>
          <a:p>
            <a:pPr algn="just">
              <a:lnSpc>
                <a:spcPct val="107000"/>
              </a:lnSpc>
              <a:spcBef>
                <a:spcPct val="0"/>
              </a:spcBef>
              <a:buFontTx/>
              <a:buNone/>
            </a:pPr>
            <a:endParaRPr lang="fr-FR" altLang="fr-FR" sz="24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Times New Roman" panose="02020603050405020304" pitchFamily="18" charset="0"/>
              </a:rPr>
              <a:t>Etablissements sont répartis selon la nature de leur exploitation.</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sp>
        <p:nvSpPr>
          <p:cNvPr id="134149" name="Titre 8">
            <a:extLst>
              <a:ext uri="{FF2B5EF4-FFF2-40B4-BE49-F238E27FC236}">
                <a16:creationId xmlns:a16="http://schemas.microsoft.com/office/drawing/2014/main" id="{FA49CF3F-EDDE-6C7A-D165-B0E9A6E9E6B0}"/>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8">
            <a:extLst>
              <a:ext uri="{FF2B5EF4-FFF2-40B4-BE49-F238E27FC236}">
                <a16:creationId xmlns:a16="http://schemas.microsoft.com/office/drawing/2014/main" id="{3786795C-4C24-3B11-9171-5C459AB68B1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5363" name="Espace réservé du numéro de diapositive 4">
            <a:extLst>
              <a:ext uri="{FF2B5EF4-FFF2-40B4-BE49-F238E27FC236}">
                <a16:creationId xmlns:a16="http://schemas.microsoft.com/office/drawing/2014/main" id="{CD777661-0DC6-0109-541C-2431B84B53B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18B3E1D-9BF2-4E32-9C2A-DBF584B59A2A}" type="slidenum">
              <a:rPr lang="fr-FR" altLang="fr-FR" sz="2000">
                <a:solidFill>
                  <a:srgbClr val="984807"/>
                </a:solidFill>
              </a:rPr>
              <a:pPr algn="r" eaLnBrk="1" hangingPunct="1">
                <a:spcBef>
                  <a:spcPct val="0"/>
                </a:spcBef>
                <a:buFontTx/>
                <a:buNone/>
              </a:pPr>
              <a:t>13</a:t>
            </a:fld>
            <a:endParaRPr lang="fr-FR" altLang="fr-FR" sz="2000">
              <a:solidFill>
                <a:srgbClr val="984807"/>
              </a:solidFill>
            </a:endParaRPr>
          </a:p>
        </p:txBody>
      </p:sp>
      <p:sp>
        <p:nvSpPr>
          <p:cNvPr id="15364" name="Rectangle 1">
            <a:extLst>
              <a:ext uri="{FF2B5EF4-FFF2-40B4-BE49-F238E27FC236}">
                <a16:creationId xmlns:a16="http://schemas.microsoft.com/office/drawing/2014/main" id="{44CC5316-0714-EBE7-A35F-2EE5D505DC0F}"/>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EVACUER LES OCCUPANTS : </a:t>
            </a:r>
            <a:endParaRPr lang="fr-FR" altLang="fr-FR" sz="2400" b="1" u="sng">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365" name="Rectangle 1">
            <a:extLst>
              <a:ext uri="{FF2B5EF4-FFF2-40B4-BE49-F238E27FC236}">
                <a16:creationId xmlns:a16="http://schemas.microsoft.com/office/drawing/2014/main" id="{8FBAF105-957A-8DE9-2CE7-C5C9BC95F1DE}"/>
              </a:ext>
            </a:extLst>
          </p:cNvPr>
          <p:cNvSpPr>
            <a:spLocks noChangeArrowheads="1"/>
          </p:cNvSpPr>
          <p:nvPr/>
        </p:nvSpPr>
        <p:spPr bwMode="auto">
          <a:xfrm>
            <a:off x="457200" y="19812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Habitation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Logement :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oite aussi fermée/isolée que possible, dans laquelle la seule contrainte en matière de prévention incendie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DAAF.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Article 6 de l’arrêté du 5 février 2013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I</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nterdiction d’installer ces DAAF dans les parties communes de l’immeuble. </a:t>
            </a:r>
            <a:endPar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re 8">
            <a:extLst>
              <a:ext uri="{FF2B5EF4-FFF2-40B4-BE49-F238E27FC236}">
                <a16:creationId xmlns:a16="http://schemas.microsoft.com/office/drawing/2014/main" id="{41997DE7-403D-C927-6421-669989CC04C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35171" name="Espace réservé du numéro de diapositive 4">
            <a:extLst>
              <a:ext uri="{FF2B5EF4-FFF2-40B4-BE49-F238E27FC236}">
                <a16:creationId xmlns:a16="http://schemas.microsoft.com/office/drawing/2014/main" id="{87AF4E83-4D6E-1C46-D791-13C30D27EFA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39D3879-2412-45F3-ABFC-C092A41871AA}" type="slidenum">
              <a:rPr lang="fr-FR" altLang="fr-FR" sz="2000">
                <a:solidFill>
                  <a:srgbClr val="984807"/>
                </a:solidFill>
              </a:rPr>
              <a:pPr algn="r" eaLnBrk="1" hangingPunct="1">
                <a:spcBef>
                  <a:spcPct val="0"/>
                </a:spcBef>
                <a:buFontTx/>
                <a:buNone/>
              </a:pPr>
              <a:t>130</a:t>
            </a:fld>
            <a:endParaRPr lang="fr-FR" altLang="fr-FR" sz="2000">
              <a:solidFill>
                <a:srgbClr val="984807"/>
              </a:solidFill>
            </a:endParaRPr>
          </a:p>
        </p:txBody>
      </p:sp>
      <p:sp>
        <p:nvSpPr>
          <p:cNvPr id="135172" name="Rectangle 1">
            <a:extLst>
              <a:ext uri="{FF2B5EF4-FFF2-40B4-BE49-F238E27FC236}">
                <a16:creationId xmlns:a16="http://schemas.microsoft.com/office/drawing/2014/main" id="{2A94472F-E4F8-61B1-D803-93AB7B0F335A}"/>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ERP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35173" name="Rectangle 1">
            <a:extLst>
              <a:ext uri="{FF2B5EF4-FFF2-40B4-BE49-F238E27FC236}">
                <a16:creationId xmlns:a16="http://schemas.microsoft.com/office/drawing/2014/main" id="{DBE747E5-F668-9319-54E7-4B6ADCD8BE3F}"/>
              </a:ext>
            </a:extLst>
          </p:cNvPr>
          <p:cNvSpPr>
            <a:spLocks noChangeArrowheads="1"/>
          </p:cNvSpPr>
          <p:nvPr/>
        </p:nvSpPr>
        <p:spPr bwMode="auto">
          <a:xfrm>
            <a:off x="414338" y="1916113"/>
            <a:ext cx="833437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J - Structures d'accueil pour personnes âgées et personnes handicapées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L - salles d'auditions, de conférences, de réunions, de spectacles ou à usage multiple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M - magasins de vente, centres commerciaux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N - restaurants et débits de boissons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re 8">
            <a:extLst>
              <a:ext uri="{FF2B5EF4-FFF2-40B4-BE49-F238E27FC236}">
                <a16:creationId xmlns:a16="http://schemas.microsoft.com/office/drawing/2014/main" id="{CC547B00-2C26-7DEF-325E-E8688670D51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36195" name="Espace réservé du numéro de diapositive 4">
            <a:extLst>
              <a:ext uri="{FF2B5EF4-FFF2-40B4-BE49-F238E27FC236}">
                <a16:creationId xmlns:a16="http://schemas.microsoft.com/office/drawing/2014/main" id="{83824786-C554-04EA-9873-3C82012FFB2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B29BBDE-A7BE-4EC1-96A1-6EAF47F62F26}" type="slidenum">
              <a:rPr lang="fr-FR" altLang="fr-FR" sz="2000">
                <a:solidFill>
                  <a:srgbClr val="984807"/>
                </a:solidFill>
              </a:rPr>
              <a:pPr algn="r" eaLnBrk="1" hangingPunct="1">
                <a:spcBef>
                  <a:spcPct val="0"/>
                </a:spcBef>
                <a:buFontTx/>
                <a:buNone/>
              </a:pPr>
              <a:t>131</a:t>
            </a:fld>
            <a:endParaRPr lang="fr-FR" altLang="fr-FR" sz="2000">
              <a:solidFill>
                <a:srgbClr val="984807"/>
              </a:solidFill>
            </a:endParaRPr>
          </a:p>
        </p:txBody>
      </p:sp>
      <p:sp>
        <p:nvSpPr>
          <p:cNvPr id="136196" name="Rectangle 1">
            <a:extLst>
              <a:ext uri="{FF2B5EF4-FFF2-40B4-BE49-F238E27FC236}">
                <a16:creationId xmlns:a16="http://schemas.microsoft.com/office/drawing/2014/main" id="{8E7ABEB3-CE27-10CC-7895-DA2CC298187A}"/>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ERP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36197" name="Rectangle 1">
            <a:extLst>
              <a:ext uri="{FF2B5EF4-FFF2-40B4-BE49-F238E27FC236}">
                <a16:creationId xmlns:a16="http://schemas.microsoft.com/office/drawing/2014/main" id="{9169323B-F5CB-C100-44D7-11CD2B5044B9}"/>
              </a:ext>
            </a:extLst>
          </p:cNvPr>
          <p:cNvSpPr>
            <a:spLocks noChangeArrowheads="1"/>
          </p:cNvSpPr>
          <p:nvPr/>
        </p:nvSpPr>
        <p:spPr bwMode="auto">
          <a:xfrm>
            <a:off x="425450" y="2019300"/>
            <a:ext cx="8189913"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O - hôtels et pensions de famille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 - salles de danse et salles de jeux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R - établissements d’éveil, d'enseignement, de formation, centres de vacances, centres de loisirs sans hébergement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 - bibliothèques, centres de documentation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T - salles d'expositions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re 8">
            <a:extLst>
              <a:ext uri="{FF2B5EF4-FFF2-40B4-BE49-F238E27FC236}">
                <a16:creationId xmlns:a16="http://schemas.microsoft.com/office/drawing/2014/main" id="{C55388B7-D271-75CD-15A9-3C301AEEAF6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37219" name="Espace réservé du numéro de diapositive 4">
            <a:extLst>
              <a:ext uri="{FF2B5EF4-FFF2-40B4-BE49-F238E27FC236}">
                <a16:creationId xmlns:a16="http://schemas.microsoft.com/office/drawing/2014/main" id="{58F6E54F-C8B4-A1AC-9874-0C260FB0A48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08E8031-0635-495C-A35A-C6079FE1CCCE}" type="slidenum">
              <a:rPr lang="fr-FR" altLang="fr-FR" sz="2000">
                <a:solidFill>
                  <a:srgbClr val="984807"/>
                </a:solidFill>
              </a:rPr>
              <a:pPr algn="r" eaLnBrk="1" hangingPunct="1">
                <a:spcBef>
                  <a:spcPct val="0"/>
                </a:spcBef>
                <a:buFontTx/>
                <a:buNone/>
              </a:pPr>
              <a:t>132</a:t>
            </a:fld>
            <a:endParaRPr lang="fr-FR" altLang="fr-FR" sz="2000">
              <a:solidFill>
                <a:srgbClr val="984807"/>
              </a:solidFill>
            </a:endParaRPr>
          </a:p>
        </p:txBody>
      </p:sp>
      <p:sp>
        <p:nvSpPr>
          <p:cNvPr id="137220" name="Rectangle 1">
            <a:extLst>
              <a:ext uri="{FF2B5EF4-FFF2-40B4-BE49-F238E27FC236}">
                <a16:creationId xmlns:a16="http://schemas.microsoft.com/office/drawing/2014/main" id="{283A650E-FB33-F9A2-CA31-8CDB1DE4CAF7}"/>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ERP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37221" name="Rectangle 1">
            <a:extLst>
              <a:ext uri="{FF2B5EF4-FFF2-40B4-BE49-F238E27FC236}">
                <a16:creationId xmlns:a16="http://schemas.microsoft.com/office/drawing/2014/main" id="{8F0AF09A-A564-1DB3-2DE7-B4E3C2CA072F}"/>
              </a:ext>
            </a:extLst>
          </p:cNvPr>
          <p:cNvSpPr>
            <a:spLocks noChangeArrowheads="1"/>
          </p:cNvSpPr>
          <p:nvPr/>
        </p:nvSpPr>
        <p:spPr bwMode="auto">
          <a:xfrm>
            <a:off x="476250" y="1909763"/>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U - établissements sanitaires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V - établissements de culte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W - administrations, banques, bureaux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X - établissements sportifs couverts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Y - musées.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re 8">
            <a:extLst>
              <a:ext uri="{FF2B5EF4-FFF2-40B4-BE49-F238E27FC236}">
                <a16:creationId xmlns:a16="http://schemas.microsoft.com/office/drawing/2014/main" id="{76F2B1CB-838D-7660-D262-1F7C26A3A53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38243" name="Espace réservé du numéro de diapositive 4">
            <a:extLst>
              <a:ext uri="{FF2B5EF4-FFF2-40B4-BE49-F238E27FC236}">
                <a16:creationId xmlns:a16="http://schemas.microsoft.com/office/drawing/2014/main" id="{F05BD56F-658F-7530-FA54-D074224234A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6267A11-F2C0-48E7-8A96-03F304EBB8C0}" type="slidenum">
              <a:rPr lang="fr-FR" altLang="fr-FR" sz="2000">
                <a:solidFill>
                  <a:srgbClr val="984807"/>
                </a:solidFill>
              </a:rPr>
              <a:pPr algn="r" eaLnBrk="1" hangingPunct="1">
                <a:spcBef>
                  <a:spcPct val="0"/>
                </a:spcBef>
                <a:buFontTx/>
                <a:buNone/>
              </a:pPr>
              <a:t>133</a:t>
            </a:fld>
            <a:endParaRPr lang="fr-FR" altLang="fr-FR" sz="2000">
              <a:solidFill>
                <a:srgbClr val="984807"/>
              </a:solidFill>
            </a:endParaRPr>
          </a:p>
        </p:txBody>
      </p:sp>
      <p:sp>
        <p:nvSpPr>
          <p:cNvPr id="138244" name="Rectangle 1">
            <a:extLst>
              <a:ext uri="{FF2B5EF4-FFF2-40B4-BE49-F238E27FC236}">
                <a16:creationId xmlns:a16="http://schemas.microsoft.com/office/drawing/2014/main" id="{42110D2E-8FF0-C3BC-879E-25D4B3991153}"/>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ERP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38245" name="Rectangle 1">
            <a:extLst>
              <a:ext uri="{FF2B5EF4-FFF2-40B4-BE49-F238E27FC236}">
                <a16:creationId xmlns:a16="http://schemas.microsoft.com/office/drawing/2014/main" id="{2BFDD2E5-5D83-CE53-CAA6-C370A4004CA4}"/>
              </a:ext>
            </a:extLst>
          </p:cNvPr>
          <p:cNvSpPr>
            <a:spLocks noChangeArrowheads="1"/>
          </p:cNvSpPr>
          <p:nvPr/>
        </p:nvSpPr>
        <p:spPr bwMode="auto">
          <a:xfrm>
            <a:off x="414338" y="1879600"/>
            <a:ext cx="8189912"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Établissements spéciaux</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	- Établissements de plein air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CTS	- chapiteaux, tentes et structures itinérants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SG	- structures gonflables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PS	- parcs de stationnement couverts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GA	- gares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OA	- hôtels, restaurants d'altitude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EF	- établissements flottants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REF	- refuges de montage.</a:t>
            </a:r>
            <a:endParaRPr lang="fr-FR" altLang="fr-FR" sz="2400">
              <a:latin typeface="Times New Roman" panose="02020603050405020304" pitchFamily="18" charset="0"/>
              <a:ea typeface="Arial Unicode MS" pitchFamily="34" charset="-128"/>
              <a:cs typeface="Calibri" panose="020F0502020204030204" pitchFamily="34" charset="0"/>
            </a:endParaRPr>
          </a:p>
        </p:txBody>
      </p:sp>
      <p:pic>
        <p:nvPicPr>
          <p:cNvPr id="138246" name="Picture 2" descr="IMG_0188">
            <a:extLst>
              <a:ext uri="{FF2B5EF4-FFF2-40B4-BE49-F238E27FC236}">
                <a16:creationId xmlns:a16="http://schemas.microsoft.com/office/drawing/2014/main" id="{21BC96A1-449F-5956-4226-8089CBBD3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886200"/>
            <a:ext cx="2911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re 8">
            <a:extLst>
              <a:ext uri="{FF2B5EF4-FFF2-40B4-BE49-F238E27FC236}">
                <a16:creationId xmlns:a16="http://schemas.microsoft.com/office/drawing/2014/main" id="{C682A89C-EAF2-37A0-5AA1-A8EBF311B30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39267" name="Espace réservé du numéro de diapositive 4">
            <a:extLst>
              <a:ext uri="{FF2B5EF4-FFF2-40B4-BE49-F238E27FC236}">
                <a16:creationId xmlns:a16="http://schemas.microsoft.com/office/drawing/2014/main" id="{456A62EA-A458-E7C0-513D-A861F487409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6C69020-4083-42D8-B288-B30D8C4025F4}" type="slidenum">
              <a:rPr lang="fr-FR" altLang="fr-FR" sz="2000">
                <a:solidFill>
                  <a:srgbClr val="984807"/>
                </a:solidFill>
              </a:rPr>
              <a:pPr algn="r" eaLnBrk="1" hangingPunct="1">
                <a:spcBef>
                  <a:spcPct val="0"/>
                </a:spcBef>
                <a:buFontTx/>
                <a:buNone/>
              </a:pPr>
              <a:t>134</a:t>
            </a:fld>
            <a:endParaRPr lang="fr-FR" altLang="fr-FR" sz="2000">
              <a:solidFill>
                <a:srgbClr val="984807"/>
              </a:solidFill>
            </a:endParaRPr>
          </a:p>
        </p:txBody>
      </p:sp>
      <p:sp>
        <p:nvSpPr>
          <p:cNvPr id="139268" name="Rectangle 1">
            <a:extLst>
              <a:ext uri="{FF2B5EF4-FFF2-40B4-BE49-F238E27FC236}">
                <a16:creationId xmlns:a16="http://schemas.microsoft.com/office/drawing/2014/main" id="{3AD3F99C-D8A3-600A-E19B-3322FD41EED8}"/>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ERP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39269" name="Rectangle 1">
            <a:extLst>
              <a:ext uri="{FF2B5EF4-FFF2-40B4-BE49-F238E27FC236}">
                <a16:creationId xmlns:a16="http://schemas.microsoft.com/office/drawing/2014/main" id="{891D08FA-5CF5-CAC7-1F85-E27DA29D566E}"/>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Classés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en catégories</a:t>
            </a:r>
            <a:r>
              <a:rPr lang="fr-FR" altLang="fr-FR" sz="2400">
                <a:latin typeface="Times New Roman" panose="02020603050405020304" pitchFamily="18" charset="0"/>
                <a:ea typeface="Calibri" panose="020F0502020204030204" pitchFamily="34" charset="0"/>
                <a:cs typeface="Times New Roman" panose="02020603050405020304" pitchFamily="18" charset="0"/>
              </a:rPr>
              <a:t> d'après l'effectif du public et du personnel admis.</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L'effectif du public est déterminé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Nombre de places assises ;</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Surface réservée au public ;</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Déclaration du chef de l'établissement ;</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Ensemble de ces indications.</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re 8">
            <a:extLst>
              <a:ext uri="{FF2B5EF4-FFF2-40B4-BE49-F238E27FC236}">
                <a16:creationId xmlns:a16="http://schemas.microsoft.com/office/drawing/2014/main" id="{87EB6FBC-F2D3-0F44-357F-1C855079138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0291" name="Espace réservé du numéro de diapositive 4">
            <a:extLst>
              <a:ext uri="{FF2B5EF4-FFF2-40B4-BE49-F238E27FC236}">
                <a16:creationId xmlns:a16="http://schemas.microsoft.com/office/drawing/2014/main" id="{D0B81FC6-54C4-ECAE-3A39-6FC76BE13F8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553D783-7BB8-4ED3-8842-167A025C506A}" type="slidenum">
              <a:rPr lang="fr-FR" altLang="fr-FR" sz="2000">
                <a:solidFill>
                  <a:srgbClr val="984807"/>
                </a:solidFill>
              </a:rPr>
              <a:pPr algn="r" eaLnBrk="1" hangingPunct="1">
                <a:spcBef>
                  <a:spcPct val="0"/>
                </a:spcBef>
                <a:buFontTx/>
                <a:buNone/>
              </a:pPr>
              <a:t>135</a:t>
            </a:fld>
            <a:endParaRPr lang="fr-FR" altLang="fr-FR" sz="2000">
              <a:solidFill>
                <a:srgbClr val="984807"/>
              </a:solidFill>
            </a:endParaRPr>
          </a:p>
        </p:txBody>
      </p:sp>
      <p:sp>
        <p:nvSpPr>
          <p:cNvPr id="140292" name="Rectangle 1">
            <a:extLst>
              <a:ext uri="{FF2B5EF4-FFF2-40B4-BE49-F238E27FC236}">
                <a16:creationId xmlns:a16="http://schemas.microsoft.com/office/drawing/2014/main" id="{FAD0F915-940E-CD1E-E4BB-0D0AA2ABDE89}"/>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ERP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40293" name="Rectangle 1">
            <a:extLst>
              <a:ext uri="{FF2B5EF4-FFF2-40B4-BE49-F238E27FC236}">
                <a16:creationId xmlns:a16="http://schemas.microsoft.com/office/drawing/2014/main" id="{6ACAB364-2169-92AB-CD80-60B19DE554BA}"/>
              </a:ext>
            </a:extLst>
          </p:cNvPr>
          <p:cNvSpPr>
            <a:spLocks noChangeArrowheads="1"/>
          </p:cNvSpPr>
          <p:nvPr/>
        </p:nvSpPr>
        <p:spPr bwMode="auto">
          <a:xfrm>
            <a:off x="457200" y="2078038"/>
            <a:ext cx="8401050"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1</a:t>
            </a:r>
            <a:r>
              <a:rPr lang="fr-FR" altLang="fr-FR" sz="2400" baseline="30000">
                <a:latin typeface="Times New Roman" panose="02020603050405020304" pitchFamily="18" charset="0"/>
                <a:ea typeface="Calibri" panose="020F0502020204030204" pitchFamily="34" charset="0"/>
                <a:cs typeface="Times New Roman" panose="02020603050405020304" pitchFamily="18" charset="0"/>
              </a:rPr>
              <a:t>re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catégorie : au-dessus de 1 500 personnes ;</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2</a:t>
            </a:r>
            <a:r>
              <a:rPr lang="fr-FR" altLang="fr-FR" sz="2400" baseline="30000">
                <a:latin typeface="Times New Roman" panose="02020603050405020304" pitchFamily="18" charset="0"/>
                <a:ea typeface="Calibri" panose="020F0502020204030204" pitchFamily="34" charset="0"/>
                <a:cs typeface="Times New Roman" panose="02020603050405020304" pitchFamily="18" charset="0"/>
              </a:rPr>
              <a:t>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catégorie : de 701 à 1 500 personnes ;</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3</a:t>
            </a:r>
            <a:r>
              <a:rPr lang="fr-FR" altLang="fr-FR" sz="2400" baseline="30000">
                <a:latin typeface="Times New Roman" panose="02020603050405020304" pitchFamily="18" charset="0"/>
                <a:ea typeface="Calibri" panose="020F0502020204030204" pitchFamily="34" charset="0"/>
                <a:cs typeface="Times New Roman" panose="02020603050405020304" pitchFamily="18" charset="0"/>
              </a:rPr>
              <a:t>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catégorie : de 301 à 700 personnes ;</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4</a:t>
            </a:r>
            <a:r>
              <a:rPr lang="fr-FR" altLang="fr-FR" sz="2400" baseline="30000">
                <a:latin typeface="Times New Roman" panose="02020603050405020304" pitchFamily="18" charset="0"/>
                <a:ea typeface="Calibri" panose="020F0502020204030204" pitchFamily="34" charset="0"/>
                <a:cs typeface="Times New Roman" panose="02020603050405020304" pitchFamily="18" charset="0"/>
              </a:rPr>
              <a:t>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catégorie : 300 personnes et au-dessous, à l'exception des éts compris dans la 5</a:t>
            </a:r>
            <a:r>
              <a:rPr lang="fr-FR" altLang="fr-FR" sz="2400" baseline="30000">
                <a:latin typeface="Times New Roman" panose="02020603050405020304" pitchFamily="18" charset="0"/>
                <a:ea typeface="Calibri" panose="020F0502020204030204" pitchFamily="34" charset="0"/>
                <a:cs typeface="Times New Roman" panose="02020603050405020304" pitchFamily="18" charset="0"/>
              </a:rPr>
              <a:t>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catégorie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5</a:t>
            </a:r>
            <a:r>
              <a:rPr lang="fr-FR" altLang="fr-FR" sz="2400" baseline="30000">
                <a:latin typeface="Times New Roman" panose="02020603050405020304" pitchFamily="18" charset="0"/>
                <a:ea typeface="Calibri" panose="020F0502020204030204" pitchFamily="34" charset="0"/>
                <a:cs typeface="Times New Roman" panose="02020603050405020304" pitchFamily="18" charset="0"/>
              </a:rPr>
              <a:t>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catégorie : éts dans lesquels l'effectif du public n'atteint pas le chiffre minimum fixé par le règlement de sécurité pour chaque type d'exploitation.</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re 8">
            <a:extLst>
              <a:ext uri="{FF2B5EF4-FFF2-40B4-BE49-F238E27FC236}">
                <a16:creationId xmlns:a16="http://schemas.microsoft.com/office/drawing/2014/main" id="{C0D11959-8F12-B618-7E19-9F9702118F4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1315" name="Espace réservé du numéro de diapositive 4">
            <a:extLst>
              <a:ext uri="{FF2B5EF4-FFF2-40B4-BE49-F238E27FC236}">
                <a16:creationId xmlns:a16="http://schemas.microsoft.com/office/drawing/2014/main" id="{DFA6A9E8-687C-BD7A-4782-1D3978F04B6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231EEBB-50B7-41C8-8AAA-FD9743572C34}" type="slidenum">
              <a:rPr lang="fr-FR" altLang="fr-FR" sz="2000">
                <a:solidFill>
                  <a:srgbClr val="984807"/>
                </a:solidFill>
              </a:rPr>
              <a:pPr algn="r" eaLnBrk="1" hangingPunct="1">
                <a:spcBef>
                  <a:spcPct val="0"/>
                </a:spcBef>
                <a:buFontTx/>
                <a:buNone/>
              </a:pPr>
              <a:t>136</a:t>
            </a:fld>
            <a:endParaRPr lang="fr-FR" altLang="fr-FR" sz="2000">
              <a:solidFill>
                <a:srgbClr val="984807"/>
              </a:solidFill>
            </a:endParaRPr>
          </a:p>
        </p:txBody>
      </p:sp>
      <p:sp>
        <p:nvSpPr>
          <p:cNvPr id="141316" name="Rectangle 1">
            <a:extLst>
              <a:ext uri="{FF2B5EF4-FFF2-40B4-BE49-F238E27FC236}">
                <a16:creationId xmlns:a16="http://schemas.microsoft.com/office/drawing/2014/main" id="{B664171E-C3A9-8C72-DC71-D4AC5B42687E}"/>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ERP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41317" name="Rectangle 1">
            <a:extLst>
              <a:ext uri="{FF2B5EF4-FFF2-40B4-BE49-F238E27FC236}">
                <a16:creationId xmlns:a16="http://schemas.microsoft.com/office/drawing/2014/main" id="{3C6EB8B0-2212-F4C2-277F-65D525757D3D}"/>
              </a:ext>
            </a:extLst>
          </p:cNvPr>
          <p:cNvSpPr>
            <a:spLocks noChangeArrowheads="1"/>
          </p:cNvSpPr>
          <p:nvPr/>
        </p:nvSpPr>
        <p:spPr bwMode="auto">
          <a:xfrm>
            <a:off x="476250" y="2246313"/>
            <a:ext cx="8189913"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Pour l'application du règlement de sécurité, les ERP sont classés en 2 groupes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1</a:t>
            </a:r>
            <a:r>
              <a:rPr lang="fr-FR" altLang="fr-FR" sz="2400" baseline="30000">
                <a:latin typeface="Times New Roman" panose="02020603050405020304" pitchFamily="18" charset="0"/>
                <a:ea typeface="Calibri" panose="020F0502020204030204" pitchFamily="34" charset="0"/>
                <a:cs typeface="Times New Roman" panose="02020603050405020304" pitchFamily="18" charset="0"/>
              </a:rPr>
              <a:t>er</a:t>
            </a:r>
            <a:r>
              <a:rPr lang="fr-FR" altLang="fr-FR" sz="2400">
                <a:latin typeface="Times New Roman" panose="02020603050405020304" pitchFamily="18" charset="0"/>
                <a:ea typeface="Calibri" panose="020F0502020204030204" pitchFamily="34" charset="0"/>
                <a:cs typeface="Times New Roman" panose="02020603050405020304" pitchFamily="18" charset="0"/>
              </a:rPr>
              <a:t> groupe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1</a:t>
            </a:r>
            <a:r>
              <a:rPr lang="fr-FR" altLang="fr-FR" sz="2400" baseline="30000">
                <a:latin typeface="Times New Roman" panose="02020603050405020304" pitchFamily="18" charset="0"/>
                <a:ea typeface="Calibri" panose="020F0502020204030204" pitchFamily="34" charset="0"/>
                <a:cs typeface="Times New Roman" panose="02020603050405020304" pitchFamily="18" charset="0"/>
              </a:rPr>
              <a:t>re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2</a:t>
            </a:r>
            <a:r>
              <a:rPr lang="fr-FR" altLang="fr-FR" sz="2400" baseline="30000">
                <a:latin typeface="Times New Roman" panose="02020603050405020304" pitchFamily="18" charset="0"/>
                <a:ea typeface="Calibri" panose="020F0502020204030204" pitchFamily="34" charset="0"/>
                <a:cs typeface="Times New Roman" panose="02020603050405020304" pitchFamily="18" charset="0"/>
              </a:rPr>
              <a:t>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3</a:t>
            </a:r>
            <a:r>
              <a:rPr lang="fr-FR" altLang="fr-FR" sz="2400" baseline="30000">
                <a:latin typeface="Times New Roman" panose="02020603050405020304" pitchFamily="18" charset="0"/>
                <a:ea typeface="Calibri" panose="020F0502020204030204" pitchFamily="34" charset="0"/>
                <a:cs typeface="Times New Roman" panose="02020603050405020304" pitchFamily="18" charset="0"/>
              </a:rPr>
              <a:t>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et 4</a:t>
            </a:r>
            <a:r>
              <a:rPr lang="fr-FR" altLang="fr-FR" sz="2400" baseline="30000">
                <a:latin typeface="Times New Roman" panose="02020603050405020304" pitchFamily="18" charset="0"/>
                <a:ea typeface="Calibri" panose="020F0502020204030204" pitchFamily="34" charset="0"/>
                <a:cs typeface="Times New Roman" panose="02020603050405020304" pitchFamily="18" charset="0"/>
              </a:rPr>
              <a:t>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catégories ;</a:t>
            </a: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a:t>
            </a:r>
            <a:r>
              <a:rPr lang="fr-FR" altLang="fr-FR" sz="24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groupe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a:t>
            </a:r>
            <a:r>
              <a:rPr lang="fr-FR" altLang="fr-FR" sz="24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catégorie</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re 8">
            <a:extLst>
              <a:ext uri="{FF2B5EF4-FFF2-40B4-BE49-F238E27FC236}">
                <a16:creationId xmlns:a16="http://schemas.microsoft.com/office/drawing/2014/main" id="{73B842D8-CC6B-5AB3-692D-8FD8C4B534D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2339" name="Espace réservé du numéro de diapositive 4">
            <a:extLst>
              <a:ext uri="{FF2B5EF4-FFF2-40B4-BE49-F238E27FC236}">
                <a16:creationId xmlns:a16="http://schemas.microsoft.com/office/drawing/2014/main" id="{3932D9B3-920C-9800-26CA-F1CEFC25FFF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21A34AA-4078-4284-A516-444E33EDF0F9}" type="slidenum">
              <a:rPr lang="fr-FR" altLang="fr-FR" sz="2000">
                <a:solidFill>
                  <a:srgbClr val="984807"/>
                </a:solidFill>
              </a:rPr>
              <a:pPr algn="r" eaLnBrk="1" hangingPunct="1">
                <a:spcBef>
                  <a:spcPct val="0"/>
                </a:spcBef>
                <a:buFontTx/>
                <a:buNone/>
              </a:pPr>
              <a:t>137</a:t>
            </a:fld>
            <a:endParaRPr lang="fr-FR" altLang="fr-FR" sz="2000">
              <a:solidFill>
                <a:srgbClr val="984807"/>
              </a:solidFill>
            </a:endParaRPr>
          </a:p>
        </p:txBody>
      </p:sp>
      <p:sp>
        <p:nvSpPr>
          <p:cNvPr id="142340" name="Rectangle 1">
            <a:extLst>
              <a:ext uri="{FF2B5EF4-FFF2-40B4-BE49-F238E27FC236}">
                <a16:creationId xmlns:a16="http://schemas.microsoft.com/office/drawing/2014/main" id="{4FCF8888-DD4D-1AE0-0058-DBAE361AE9B1}"/>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Groupements d’établissement : </a:t>
            </a:r>
          </a:p>
        </p:txBody>
      </p:sp>
      <p:sp>
        <p:nvSpPr>
          <p:cNvPr id="142341" name="Rectangle 1">
            <a:extLst>
              <a:ext uri="{FF2B5EF4-FFF2-40B4-BE49-F238E27FC236}">
                <a16:creationId xmlns:a16="http://schemas.microsoft.com/office/drawing/2014/main" id="{BA3457C4-D614-6E0B-6719-1EF4BF9C339D}"/>
              </a:ext>
            </a:extLst>
          </p:cNvPr>
          <p:cNvSpPr>
            <a:spLocks noChangeArrowheads="1"/>
          </p:cNvSpPr>
          <p:nvPr/>
        </p:nvSpPr>
        <p:spPr bwMode="auto">
          <a:xfrm>
            <a:off x="315913" y="1878013"/>
            <a:ext cx="841375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Plusieurs exploitations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cs typeface="Times New Roman" panose="02020603050405020304" pitchFamily="18" charset="0"/>
              </a:rPr>
              <a:t> autorisé, sous réserve d’une direction unique, responsable des demandes d'autorisation et de l'observation des conditions de sécurité, </a:t>
            </a:r>
          </a:p>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tant pour l'ensemble des </a:t>
            </a:r>
          </a:p>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exploitations que pour </a:t>
            </a:r>
          </a:p>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chacune d'entre elles.</a:t>
            </a:r>
          </a:p>
        </p:txBody>
      </p:sp>
      <p:pic>
        <p:nvPicPr>
          <p:cNvPr id="142342" name="Picture 7" descr="DOD - Feux de structure_Page_030">
            <a:extLst>
              <a:ext uri="{FF2B5EF4-FFF2-40B4-BE49-F238E27FC236}">
                <a16:creationId xmlns:a16="http://schemas.microsoft.com/office/drawing/2014/main" id="{1EE1FE8C-9DCB-A01D-7F7A-07B8BD2A5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964" t="41011" r="52263" b="39662"/>
          <a:stretch>
            <a:fillRect/>
          </a:stretch>
        </p:blipFill>
        <p:spPr bwMode="auto">
          <a:xfrm>
            <a:off x="3722688" y="2781300"/>
            <a:ext cx="5072062"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re 8">
            <a:extLst>
              <a:ext uri="{FF2B5EF4-FFF2-40B4-BE49-F238E27FC236}">
                <a16:creationId xmlns:a16="http://schemas.microsoft.com/office/drawing/2014/main" id="{FEDAD1E7-C363-2788-3F7D-47692B84436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3363" name="Espace réservé du numéro de diapositive 4">
            <a:extLst>
              <a:ext uri="{FF2B5EF4-FFF2-40B4-BE49-F238E27FC236}">
                <a16:creationId xmlns:a16="http://schemas.microsoft.com/office/drawing/2014/main" id="{755A6996-1B72-90D2-2B53-9079BCF9860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C3FE5E3-97EB-485A-B0D2-CDBAF66D5A26}" type="slidenum">
              <a:rPr lang="fr-FR" altLang="fr-FR" sz="2000">
                <a:solidFill>
                  <a:srgbClr val="984807"/>
                </a:solidFill>
              </a:rPr>
              <a:pPr algn="r" eaLnBrk="1" hangingPunct="1">
                <a:spcBef>
                  <a:spcPct val="0"/>
                </a:spcBef>
                <a:buFontTx/>
                <a:buNone/>
              </a:pPr>
              <a:t>138</a:t>
            </a:fld>
            <a:endParaRPr lang="fr-FR" altLang="fr-FR" sz="2000">
              <a:solidFill>
                <a:srgbClr val="984807"/>
              </a:solidFill>
            </a:endParaRPr>
          </a:p>
        </p:txBody>
      </p:sp>
      <p:sp>
        <p:nvSpPr>
          <p:cNvPr id="143364" name="Rectangle 1">
            <a:extLst>
              <a:ext uri="{FF2B5EF4-FFF2-40B4-BE49-F238E27FC236}">
                <a16:creationId xmlns:a16="http://schemas.microsoft.com/office/drawing/2014/main" id="{19480E18-CC12-85D5-06B8-2C47333E85C3}"/>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IGH :</a:t>
            </a:r>
          </a:p>
        </p:txBody>
      </p:sp>
      <p:sp>
        <p:nvSpPr>
          <p:cNvPr id="143365" name="Rectangle 6">
            <a:extLst>
              <a:ext uri="{FF2B5EF4-FFF2-40B4-BE49-F238E27FC236}">
                <a16:creationId xmlns:a16="http://schemas.microsoft.com/office/drawing/2014/main" id="{2062F8EA-A149-8FA0-DEA3-0109F6540FC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43366" name="irc_mi" descr="Image associée">
            <a:hlinkClick r:id="rId2"/>
            <a:extLst>
              <a:ext uri="{FF2B5EF4-FFF2-40B4-BE49-F238E27FC236}">
                <a16:creationId xmlns:a16="http://schemas.microsoft.com/office/drawing/2014/main" id="{2D2E5BDE-385C-78ED-DDC0-B34ABCA84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6"/>
          <a:stretch>
            <a:fillRect/>
          </a:stretch>
        </p:blipFill>
        <p:spPr bwMode="auto">
          <a:xfrm>
            <a:off x="374650" y="2198688"/>
            <a:ext cx="2938463"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7" name="Rectangle 8">
            <a:extLst>
              <a:ext uri="{FF2B5EF4-FFF2-40B4-BE49-F238E27FC236}">
                <a16:creationId xmlns:a16="http://schemas.microsoft.com/office/drawing/2014/main" id="{2EB8815E-60B7-A443-5ED9-430F1C7B1C5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43368" name="Picture 7" descr="DOD - Feux de structure_Page_031">
            <a:extLst>
              <a:ext uri="{FF2B5EF4-FFF2-40B4-BE49-F238E27FC236}">
                <a16:creationId xmlns:a16="http://schemas.microsoft.com/office/drawing/2014/main" id="{60318D46-F340-EC61-48B1-21CE33F3AC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814" t="60344" r="8546" b="14345"/>
          <a:stretch>
            <a:fillRect/>
          </a:stretch>
        </p:blipFill>
        <p:spPr bwMode="auto">
          <a:xfrm>
            <a:off x="3487738" y="1489075"/>
            <a:ext cx="5246687"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Image 1">
            <a:extLst>
              <a:ext uri="{FF2B5EF4-FFF2-40B4-BE49-F238E27FC236}">
                <a16:creationId xmlns:a16="http://schemas.microsoft.com/office/drawing/2014/main" id="{E8880312-21B4-DACD-292D-A672EC5B3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912"/>
          <a:stretch>
            <a:fillRect/>
          </a:stretch>
        </p:blipFill>
        <p:spPr bwMode="auto">
          <a:xfrm>
            <a:off x="323850" y="3144838"/>
            <a:ext cx="480377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itre 8">
            <a:extLst>
              <a:ext uri="{FF2B5EF4-FFF2-40B4-BE49-F238E27FC236}">
                <a16:creationId xmlns:a16="http://schemas.microsoft.com/office/drawing/2014/main" id="{D78D3136-2389-C7C8-1E42-958D7A430D9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4388" name="Espace réservé du numéro de diapositive 4">
            <a:extLst>
              <a:ext uri="{FF2B5EF4-FFF2-40B4-BE49-F238E27FC236}">
                <a16:creationId xmlns:a16="http://schemas.microsoft.com/office/drawing/2014/main" id="{AD9C5614-6CE2-D00B-5DAC-BF1150D4B6C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7CC6B10-30C5-437D-A564-895ABA113257}" type="slidenum">
              <a:rPr lang="fr-FR" altLang="fr-FR" sz="2000">
                <a:solidFill>
                  <a:srgbClr val="984807"/>
                </a:solidFill>
              </a:rPr>
              <a:pPr algn="r" eaLnBrk="1" hangingPunct="1">
                <a:spcBef>
                  <a:spcPct val="0"/>
                </a:spcBef>
                <a:buFontTx/>
                <a:buNone/>
              </a:pPr>
              <a:t>139</a:t>
            </a:fld>
            <a:endParaRPr lang="fr-FR" altLang="fr-FR" sz="2000">
              <a:solidFill>
                <a:srgbClr val="984807"/>
              </a:solidFill>
            </a:endParaRPr>
          </a:p>
        </p:txBody>
      </p:sp>
      <p:sp>
        <p:nvSpPr>
          <p:cNvPr id="144389" name="Rectangle 1">
            <a:extLst>
              <a:ext uri="{FF2B5EF4-FFF2-40B4-BE49-F238E27FC236}">
                <a16:creationId xmlns:a16="http://schemas.microsoft.com/office/drawing/2014/main" id="{BABA0EA7-9547-0F40-7930-432150E7EA1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IGH :</a:t>
            </a:r>
          </a:p>
        </p:txBody>
      </p:sp>
      <p:sp>
        <p:nvSpPr>
          <p:cNvPr id="144390" name="Rectangle 1">
            <a:extLst>
              <a:ext uri="{FF2B5EF4-FFF2-40B4-BE49-F238E27FC236}">
                <a16:creationId xmlns:a16="http://schemas.microsoft.com/office/drawing/2014/main" id="{6760097C-0B10-2DF2-AD82-624488503A7D}"/>
              </a:ext>
            </a:extLst>
          </p:cNvPr>
          <p:cNvSpPr>
            <a:spLocks noChangeArrowheads="1"/>
          </p:cNvSpPr>
          <p:nvPr/>
        </p:nvSpPr>
        <p:spPr bwMode="auto">
          <a:xfrm>
            <a:off x="414338" y="1870075"/>
            <a:ext cx="8189912"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rPr>
              <a:t>Bâtiment dont le plancher bas du dernier niveau est situé par rapport au sol le + haut possible utilisable pour les engins des services publics de secours et de lutte conte l'incendie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Immeubles d'habitations</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Autres immeubles.</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8">
            <a:extLst>
              <a:ext uri="{FF2B5EF4-FFF2-40B4-BE49-F238E27FC236}">
                <a16:creationId xmlns:a16="http://schemas.microsoft.com/office/drawing/2014/main" id="{77B760B4-CA10-43AE-05A3-8DADC0C79BE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6387" name="Espace réservé du numéro de diapositive 4">
            <a:extLst>
              <a:ext uri="{FF2B5EF4-FFF2-40B4-BE49-F238E27FC236}">
                <a16:creationId xmlns:a16="http://schemas.microsoft.com/office/drawing/2014/main" id="{7572DB88-4E50-8686-1DF4-A43970D835B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2816DCD-451A-4CB3-9F82-40A2765A0524}" type="slidenum">
              <a:rPr lang="fr-FR" altLang="fr-FR" sz="2000">
                <a:solidFill>
                  <a:srgbClr val="984807"/>
                </a:solidFill>
              </a:rPr>
              <a:pPr algn="r" eaLnBrk="1" hangingPunct="1">
                <a:spcBef>
                  <a:spcPct val="0"/>
                </a:spcBef>
                <a:buFontTx/>
                <a:buNone/>
              </a:pPr>
              <a:t>14</a:t>
            </a:fld>
            <a:endParaRPr lang="fr-FR" altLang="fr-FR" sz="2000">
              <a:solidFill>
                <a:srgbClr val="984807"/>
              </a:solidFill>
            </a:endParaRPr>
          </a:p>
        </p:txBody>
      </p:sp>
      <p:sp>
        <p:nvSpPr>
          <p:cNvPr id="16388" name="Rectangle 1">
            <a:extLst>
              <a:ext uri="{FF2B5EF4-FFF2-40B4-BE49-F238E27FC236}">
                <a16:creationId xmlns:a16="http://schemas.microsoft.com/office/drawing/2014/main" id="{8EB0736A-ACAB-3000-2A12-62042252196C}"/>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EVACUER LES OCCUPANTS : </a:t>
            </a:r>
            <a:endParaRPr lang="fr-FR" altLang="fr-FR" sz="2400" b="1" u="sng">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389" name="Rectangle 1">
            <a:extLst>
              <a:ext uri="{FF2B5EF4-FFF2-40B4-BE49-F238E27FC236}">
                <a16:creationId xmlns:a16="http://schemas.microsoft.com/office/drawing/2014/main" id="{FB4DFFFE-26CC-7819-4E9E-87C4019FBE08}"/>
              </a:ext>
            </a:extLst>
          </p:cNvPr>
          <p:cNvSpPr>
            <a:spLocks noChangeArrowheads="1"/>
          </p:cNvSpPr>
          <p:nvPr/>
        </p:nvSpPr>
        <p:spPr bwMode="auto">
          <a:xfrm>
            <a:off x="457200" y="1981200"/>
            <a:ext cx="82915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Habitation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Volonté n’est donc pas l’évacuation générale de l’immeuble.</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Habitat collectif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R</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etenir le message suivant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ctr">
              <a:lnSpc>
                <a:spcPct val="107000"/>
              </a:lnSpc>
              <a:spcBef>
                <a:spcPct val="0"/>
              </a:spcBef>
              <a:buFontTx/>
              <a:buNone/>
            </a:pPr>
            <a:r>
              <a:rPr lang="fr-FR" altLang="fr-FR" sz="2400" b="1">
                <a:solidFill>
                  <a:srgbClr val="FF0000"/>
                </a:solidFill>
                <a:latin typeface="Times New Roman" panose="02020603050405020304" pitchFamily="18" charset="0"/>
                <a:ea typeface="Arial Unicode MS" pitchFamily="34" charset="-128"/>
                <a:cs typeface="Times New Roman" panose="02020603050405020304" pitchFamily="18" charset="0"/>
              </a:rPr>
              <a:t>En habitation, les morts et les blessés sont dans les escaliers !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re 8">
            <a:extLst>
              <a:ext uri="{FF2B5EF4-FFF2-40B4-BE49-F238E27FC236}">
                <a16:creationId xmlns:a16="http://schemas.microsoft.com/office/drawing/2014/main" id="{BB577B73-01E5-BE8B-03EA-DD9E0B4CA81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5411" name="Espace réservé du numéro de diapositive 4">
            <a:extLst>
              <a:ext uri="{FF2B5EF4-FFF2-40B4-BE49-F238E27FC236}">
                <a16:creationId xmlns:a16="http://schemas.microsoft.com/office/drawing/2014/main" id="{268CAAA3-1D20-9CFF-C346-50E430BD860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D33629D-ED3E-4A73-A780-E4147171DF37}" type="slidenum">
              <a:rPr lang="fr-FR" altLang="fr-FR" sz="2000">
                <a:solidFill>
                  <a:srgbClr val="984807"/>
                </a:solidFill>
              </a:rPr>
              <a:pPr algn="r" eaLnBrk="1" hangingPunct="1">
                <a:spcBef>
                  <a:spcPct val="0"/>
                </a:spcBef>
                <a:buFontTx/>
                <a:buNone/>
              </a:pPr>
              <a:t>140</a:t>
            </a:fld>
            <a:endParaRPr lang="fr-FR" altLang="fr-FR" sz="2000">
              <a:solidFill>
                <a:srgbClr val="984807"/>
              </a:solidFill>
            </a:endParaRPr>
          </a:p>
        </p:txBody>
      </p:sp>
      <p:sp>
        <p:nvSpPr>
          <p:cNvPr id="145412" name="Rectangle 1">
            <a:extLst>
              <a:ext uri="{FF2B5EF4-FFF2-40B4-BE49-F238E27FC236}">
                <a16:creationId xmlns:a16="http://schemas.microsoft.com/office/drawing/2014/main" id="{1D704ACB-2096-855E-5FF4-E71B0EBBD4EA}"/>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IGH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45413" name="Rectangle 1">
            <a:extLst>
              <a:ext uri="{FF2B5EF4-FFF2-40B4-BE49-F238E27FC236}">
                <a16:creationId xmlns:a16="http://schemas.microsoft.com/office/drawing/2014/main" id="{92C8337E-90D3-6EA2-3808-40307D030C06}"/>
              </a:ext>
            </a:extLst>
          </p:cNvPr>
          <p:cNvSpPr>
            <a:spLocks noChangeArrowheads="1"/>
          </p:cNvSpPr>
          <p:nvPr/>
        </p:nvSpPr>
        <p:spPr bwMode="auto">
          <a:xfrm>
            <a:off x="457200" y="1981200"/>
            <a:ext cx="82915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Législation repose sur 3 grands principes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Vaincre le feu avant qu'il n'ait atteint une dangereuse extension ;</a:t>
            </a: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Assurer la mise en sécurité des occupants des compartiments atteints ou menacés ;</a:t>
            </a: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Permettre la continuation de la vie normale dans le reste de l'IGH.</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re 8">
            <a:extLst>
              <a:ext uri="{FF2B5EF4-FFF2-40B4-BE49-F238E27FC236}">
                <a16:creationId xmlns:a16="http://schemas.microsoft.com/office/drawing/2014/main" id="{FCEDFFEC-1F99-2BA5-A4B2-7AF722259EE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6435" name="Espace réservé du numéro de diapositive 4">
            <a:extLst>
              <a:ext uri="{FF2B5EF4-FFF2-40B4-BE49-F238E27FC236}">
                <a16:creationId xmlns:a16="http://schemas.microsoft.com/office/drawing/2014/main" id="{97333109-BF30-21A8-1293-C85D737D967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D7B601F-4234-4FCE-8554-F88FA172DD5C}" type="slidenum">
              <a:rPr lang="fr-FR" altLang="fr-FR" sz="2000">
                <a:solidFill>
                  <a:srgbClr val="984807"/>
                </a:solidFill>
              </a:rPr>
              <a:pPr algn="r" eaLnBrk="1" hangingPunct="1">
                <a:spcBef>
                  <a:spcPct val="0"/>
                </a:spcBef>
                <a:buFontTx/>
                <a:buNone/>
              </a:pPr>
              <a:t>141</a:t>
            </a:fld>
            <a:endParaRPr lang="fr-FR" altLang="fr-FR" sz="2000">
              <a:solidFill>
                <a:srgbClr val="984807"/>
              </a:solidFill>
            </a:endParaRPr>
          </a:p>
        </p:txBody>
      </p:sp>
      <p:sp>
        <p:nvSpPr>
          <p:cNvPr id="146436" name="Rectangle 1">
            <a:extLst>
              <a:ext uri="{FF2B5EF4-FFF2-40B4-BE49-F238E27FC236}">
                <a16:creationId xmlns:a16="http://schemas.microsoft.com/office/drawing/2014/main" id="{8346FA49-94ED-9720-E91C-E3178FE496BC}"/>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IGH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46437" name="Rectangle 1">
            <a:extLst>
              <a:ext uri="{FF2B5EF4-FFF2-40B4-BE49-F238E27FC236}">
                <a16:creationId xmlns:a16="http://schemas.microsoft.com/office/drawing/2014/main" id="{05E935F9-3BDC-EB37-5D5C-F657E0B3CA93}"/>
              </a:ext>
            </a:extLst>
          </p:cNvPr>
          <p:cNvSpPr>
            <a:spLocks noChangeArrowheads="1"/>
          </p:cNvSpPr>
          <p:nvPr/>
        </p:nvSpPr>
        <p:spPr bwMode="auto">
          <a:xfrm>
            <a:off x="414338" y="1884363"/>
            <a:ext cx="8189912"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Principes atteints par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Dispositions constructives et d'exploitation ;</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Mesures destinées à favoriser l'évacuation des occupants ;</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Organisation de la lutte contre l'incendie ;</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Moyens mis à la disposition des SP.</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Construction d'un IGH n'est normalement permise que s'il se situe à moins de 3 km d’un CSP.</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re 8">
            <a:extLst>
              <a:ext uri="{FF2B5EF4-FFF2-40B4-BE49-F238E27FC236}">
                <a16:creationId xmlns:a16="http://schemas.microsoft.com/office/drawing/2014/main" id="{897E6ACE-BB62-D5E3-7932-29EE112F045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7459" name="Espace réservé du numéro de diapositive 4">
            <a:extLst>
              <a:ext uri="{FF2B5EF4-FFF2-40B4-BE49-F238E27FC236}">
                <a16:creationId xmlns:a16="http://schemas.microsoft.com/office/drawing/2014/main" id="{B88126FA-F76A-138F-2486-286BDC54E85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565129F-10B7-4062-9571-C4CE604D0C58}" type="slidenum">
              <a:rPr lang="fr-FR" altLang="fr-FR" sz="2000">
                <a:solidFill>
                  <a:srgbClr val="984807"/>
                </a:solidFill>
              </a:rPr>
              <a:pPr algn="r" eaLnBrk="1" hangingPunct="1">
                <a:spcBef>
                  <a:spcPct val="0"/>
                </a:spcBef>
                <a:buFontTx/>
                <a:buNone/>
              </a:pPr>
              <a:t>142</a:t>
            </a:fld>
            <a:endParaRPr lang="fr-FR" altLang="fr-FR" sz="2000">
              <a:solidFill>
                <a:srgbClr val="984807"/>
              </a:solidFill>
            </a:endParaRPr>
          </a:p>
        </p:txBody>
      </p:sp>
      <p:sp>
        <p:nvSpPr>
          <p:cNvPr id="147460" name="Rectangle 1">
            <a:extLst>
              <a:ext uri="{FF2B5EF4-FFF2-40B4-BE49-F238E27FC236}">
                <a16:creationId xmlns:a16="http://schemas.microsoft.com/office/drawing/2014/main" id="{871569D3-DF4D-E0DB-B2AC-2FA6F124F502}"/>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IGH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47461" name="Rectangle 1">
            <a:extLst>
              <a:ext uri="{FF2B5EF4-FFF2-40B4-BE49-F238E27FC236}">
                <a16:creationId xmlns:a16="http://schemas.microsoft.com/office/drawing/2014/main" id="{DDCAB8E1-1885-5133-BE6F-9A432813BC9F}"/>
              </a:ext>
            </a:extLst>
          </p:cNvPr>
          <p:cNvSpPr>
            <a:spLocks noChangeArrowheads="1"/>
          </p:cNvSpPr>
          <p:nvPr/>
        </p:nvSpPr>
        <p:spPr bwMode="auto">
          <a:xfrm>
            <a:off x="476250" y="1820863"/>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Isolement : </a:t>
            </a:r>
            <a:endParaRPr lang="fr-FR" altLang="fr-FR" sz="2400" b="1">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7462" name="Rectangle 9">
            <a:extLst>
              <a:ext uri="{FF2B5EF4-FFF2-40B4-BE49-F238E27FC236}">
                <a16:creationId xmlns:a16="http://schemas.microsoft.com/office/drawing/2014/main" id="{A80C096C-324A-57EE-5AF2-C65DC304F87A}"/>
              </a:ext>
            </a:extLst>
          </p:cNvPr>
          <p:cNvSpPr>
            <a:spLocks noChangeArrowheads="1"/>
          </p:cNvSpPr>
          <p:nvPr/>
        </p:nvSpPr>
        <p:spPr bwMode="auto">
          <a:xfrm>
            <a:off x="2081213" y="2238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aphicFrame>
        <p:nvGraphicFramePr>
          <p:cNvPr id="147463" name="Object 8">
            <a:extLst>
              <a:ext uri="{FF2B5EF4-FFF2-40B4-BE49-F238E27FC236}">
                <a16:creationId xmlns:a16="http://schemas.microsoft.com/office/drawing/2014/main" id="{6502EC12-2FCB-2531-01DF-2D81A53D7096}"/>
              </a:ext>
            </a:extLst>
          </p:cNvPr>
          <p:cNvGraphicFramePr>
            <a:graphicFrameLocks noChangeAspect="1"/>
          </p:cNvGraphicFramePr>
          <p:nvPr/>
        </p:nvGraphicFramePr>
        <p:xfrm>
          <a:off x="914400" y="2362200"/>
          <a:ext cx="7620000" cy="3641725"/>
        </p:xfrm>
        <a:graphic>
          <a:graphicData uri="http://schemas.openxmlformats.org/presentationml/2006/ole">
            <mc:AlternateContent xmlns:mc="http://schemas.openxmlformats.org/markup-compatibility/2006">
              <mc:Choice xmlns:v="urn:schemas-microsoft-com:vml" Requires="v">
                <p:oleObj r:id="rId2" imgW="4624388" imgH="3468688" progId="PowerPoint.Slide.8">
                  <p:embed/>
                </p:oleObj>
              </mc:Choice>
              <mc:Fallback>
                <p:oleObj r:id="rId2" imgW="4624388" imgH="3468688" progId="PowerPoint.Slide.8">
                  <p:embed/>
                  <p:pic>
                    <p:nvPicPr>
                      <p:cNvPr id="0" name="Object 8"/>
                      <p:cNvPicPr>
                        <a:picLocks noChangeAspect="1" noChangeArrowheads="1"/>
                      </p:cNvPicPr>
                      <p:nvPr/>
                    </p:nvPicPr>
                    <p:blipFill>
                      <a:blip r:embed="rId3">
                        <a:extLst>
                          <a:ext uri="{28A0092B-C50C-407E-A947-70E740481C1C}">
                            <a14:useLocalDpi xmlns:a14="http://schemas.microsoft.com/office/drawing/2010/main" val="0"/>
                          </a:ext>
                        </a:extLst>
                      </a:blip>
                      <a:srcRect t="36253"/>
                      <a:stretch>
                        <a:fillRect/>
                      </a:stretch>
                    </p:blipFill>
                    <p:spPr bwMode="auto">
                      <a:xfrm>
                        <a:off x="914400" y="2362200"/>
                        <a:ext cx="76200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re 8">
            <a:extLst>
              <a:ext uri="{FF2B5EF4-FFF2-40B4-BE49-F238E27FC236}">
                <a16:creationId xmlns:a16="http://schemas.microsoft.com/office/drawing/2014/main" id="{564D668A-A837-7A04-CE4C-30B7AC09393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8483" name="Espace réservé du numéro de diapositive 4">
            <a:extLst>
              <a:ext uri="{FF2B5EF4-FFF2-40B4-BE49-F238E27FC236}">
                <a16:creationId xmlns:a16="http://schemas.microsoft.com/office/drawing/2014/main" id="{FD91ACD1-1175-EDC7-88A2-E279765E644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9AED20C-F0D2-4F3A-946E-D4F13B01C4E8}" type="slidenum">
              <a:rPr lang="fr-FR" altLang="fr-FR" sz="2000">
                <a:solidFill>
                  <a:srgbClr val="984807"/>
                </a:solidFill>
              </a:rPr>
              <a:pPr algn="r" eaLnBrk="1" hangingPunct="1">
                <a:spcBef>
                  <a:spcPct val="0"/>
                </a:spcBef>
                <a:buFontTx/>
                <a:buNone/>
              </a:pPr>
              <a:t>143</a:t>
            </a:fld>
            <a:endParaRPr lang="fr-FR" altLang="fr-FR" sz="2000">
              <a:solidFill>
                <a:srgbClr val="984807"/>
              </a:solidFill>
            </a:endParaRPr>
          </a:p>
        </p:txBody>
      </p:sp>
      <p:sp>
        <p:nvSpPr>
          <p:cNvPr id="148484" name="Rectangle 1">
            <a:extLst>
              <a:ext uri="{FF2B5EF4-FFF2-40B4-BE49-F238E27FC236}">
                <a16:creationId xmlns:a16="http://schemas.microsoft.com/office/drawing/2014/main" id="{F7D1EE2B-89FF-677D-562E-EBD4FF605282}"/>
              </a:ext>
            </a:extLst>
          </p:cNvPr>
          <p:cNvSpPr>
            <a:spLocks noChangeArrowheads="1"/>
          </p:cNvSpPr>
          <p:nvPr/>
        </p:nvSpPr>
        <p:spPr bwMode="auto">
          <a:xfrm>
            <a:off x="414338" y="1316038"/>
            <a:ext cx="81899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800" b="1" u="sng">
                <a:latin typeface="Times New Roman" panose="02020603050405020304" pitchFamily="18" charset="0"/>
                <a:ea typeface="Calibri" panose="020F0502020204030204" pitchFamily="34" charset="0"/>
                <a:cs typeface="Times New Roman" panose="02020603050405020304" pitchFamily="18" charset="0"/>
              </a:rPr>
              <a:t>IGH :</a:t>
            </a:r>
            <a:r>
              <a:rPr lang="fr-FR" altLang="fr-FR" sz="28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48485" name="Rectangle 1">
            <a:extLst>
              <a:ext uri="{FF2B5EF4-FFF2-40B4-BE49-F238E27FC236}">
                <a16:creationId xmlns:a16="http://schemas.microsoft.com/office/drawing/2014/main" id="{5AB22AF7-5F0D-AD4A-B90D-C511975840C5}"/>
              </a:ext>
            </a:extLst>
          </p:cNvPr>
          <p:cNvSpPr>
            <a:spLocks noChangeArrowheads="1"/>
          </p:cNvSpPr>
          <p:nvPr/>
        </p:nvSpPr>
        <p:spPr bwMode="auto">
          <a:xfrm>
            <a:off x="414338" y="1838325"/>
            <a:ext cx="8443912"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Mesures relatives à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Protection par rapport à un feu extérieur.</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Protection des façades.</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Protection des escaliers, ascenseurs et autres gaines.</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Limitation des produits et activités dangereuses.</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Limitation du potentiel calorifique.</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Arial Unicode MS" pitchFamily="34" charset="-128"/>
                <a:cs typeface="Times New Roman" panose="02020603050405020304" pitchFamily="18" charset="0"/>
              </a:rPr>
              <a:t>Empilement de caissons étanches constituant des </a:t>
            </a:r>
            <a:r>
              <a:rPr lang="fr-FR" altLang="fr-FR" sz="2400" b="1">
                <a:latin typeface="Times New Roman" panose="02020603050405020304" pitchFamily="18" charset="0"/>
                <a:ea typeface="Arial Unicode MS" pitchFamily="34" charset="-128"/>
                <a:cs typeface="Times New Roman" panose="02020603050405020304" pitchFamily="18" charset="0"/>
              </a:rPr>
              <a:t>compartiments </a:t>
            </a:r>
            <a:r>
              <a:rPr lang="fr-FR" altLang="fr-FR" sz="2400">
                <a:latin typeface="Times New Roman" panose="02020603050405020304" pitchFamily="18" charset="0"/>
                <a:ea typeface="Arial Unicode MS" pitchFamily="34" charset="-128"/>
                <a:cs typeface="Times New Roman" panose="02020603050405020304" pitchFamily="18" charset="0"/>
              </a:rPr>
              <a:t>isolés par des parois, planchers et plafonds CF 2 h,</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re 8">
            <a:extLst>
              <a:ext uri="{FF2B5EF4-FFF2-40B4-BE49-F238E27FC236}">
                <a16:creationId xmlns:a16="http://schemas.microsoft.com/office/drawing/2014/main" id="{63B64865-991B-0796-A638-67F4F7870A0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9507" name="Espace réservé du numéro de diapositive 4">
            <a:extLst>
              <a:ext uri="{FF2B5EF4-FFF2-40B4-BE49-F238E27FC236}">
                <a16:creationId xmlns:a16="http://schemas.microsoft.com/office/drawing/2014/main" id="{BBE0CA31-7732-45A8-A509-28D691EF730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45B2C57-2E20-4732-B0BB-F54735C640F0}" type="slidenum">
              <a:rPr lang="fr-FR" altLang="fr-FR" sz="2000">
                <a:solidFill>
                  <a:srgbClr val="984807"/>
                </a:solidFill>
              </a:rPr>
              <a:pPr algn="r" eaLnBrk="1" hangingPunct="1">
                <a:spcBef>
                  <a:spcPct val="0"/>
                </a:spcBef>
                <a:buFontTx/>
                <a:buNone/>
              </a:pPr>
              <a:t>144</a:t>
            </a:fld>
            <a:endParaRPr lang="fr-FR" altLang="fr-FR" sz="2000">
              <a:solidFill>
                <a:srgbClr val="984807"/>
              </a:solidFill>
            </a:endParaRPr>
          </a:p>
        </p:txBody>
      </p:sp>
      <p:sp>
        <p:nvSpPr>
          <p:cNvPr id="149508" name="Rectangle 1">
            <a:extLst>
              <a:ext uri="{FF2B5EF4-FFF2-40B4-BE49-F238E27FC236}">
                <a16:creationId xmlns:a16="http://schemas.microsoft.com/office/drawing/2014/main" id="{B7C0AF57-4745-01B2-1E3D-22A0E8369607}"/>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IGH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49509" name="Rectangle 1">
            <a:extLst>
              <a:ext uri="{FF2B5EF4-FFF2-40B4-BE49-F238E27FC236}">
                <a16:creationId xmlns:a16="http://schemas.microsoft.com/office/drawing/2014/main" id="{A3FC1292-1EA0-62A0-BFC8-FF572BF80F5A}"/>
              </a:ext>
            </a:extLst>
          </p:cNvPr>
          <p:cNvSpPr>
            <a:spLocks noChangeArrowheads="1"/>
          </p:cNvSpPr>
          <p:nvPr/>
        </p:nvSpPr>
        <p:spPr bwMode="auto">
          <a:xfrm>
            <a:off x="457200" y="1981200"/>
            <a:ext cx="8189913"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Classement :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GH A : immeubles à usage d'habitation ;</a:t>
            </a:r>
          </a:p>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GH O : immeubles à usage d'hôtel ;</a:t>
            </a:r>
          </a:p>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GH R : immeubles à usage d'enseignement ;</a:t>
            </a:r>
          </a:p>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GH S : immeubles à usage de dépôt d'archives ;</a:t>
            </a:r>
          </a:p>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GH U : immeubles à usage sanitaire ;</a:t>
            </a:r>
          </a:p>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GH W1 : immeubles à usage de bureaux (28 m &lt; h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50 m) ;</a:t>
            </a:r>
          </a:p>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GH W2 : immeubles à usage de bureaux (h &gt; 50 m) ;</a:t>
            </a:r>
          </a:p>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GH Z : immeubles à usage mixte.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re 8">
            <a:extLst>
              <a:ext uri="{FF2B5EF4-FFF2-40B4-BE49-F238E27FC236}">
                <a16:creationId xmlns:a16="http://schemas.microsoft.com/office/drawing/2014/main" id="{5E5BB553-19BB-B059-1C4E-7E0820EEF98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50531" name="Espace réservé du numéro de diapositive 4">
            <a:extLst>
              <a:ext uri="{FF2B5EF4-FFF2-40B4-BE49-F238E27FC236}">
                <a16:creationId xmlns:a16="http://schemas.microsoft.com/office/drawing/2014/main" id="{3E79D63A-E70E-896D-3F63-795A1A8FC7C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6A99F60-0646-47A9-8870-4C2D358CB115}" type="slidenum">
              <a:rPr lang="fr-FR" altLang="fr-FR" sz="2000">
                <a:solidFill>
                  <a:srgbClr val="984807"/>
                </a:solidFill>
              </a:rPr>
              <a:pPr algn="r" eaLnBrk="1" hangingPunct="1">
                <a:spcBef>
                  <a:spcPct val="0"/>
                </a:spcBef>
                <a:buFontTx/>
                <a:buNone/>
              </a:pPr>
              <a:t>145</a:t>
            </a:fld>
            <a:endParaRPr lang="fr-FR" altLang="fr-FR" sz="2000">
              <a:solidFill>
                <a:srgbClr val="984807"/>
              </a:solidFill>
            </a:endParaRPr>
          </a:p>
        </p:txBody>
      </p:sp>
      <p:sp>
        <p:nvSpPr>
          <p:cNvPr id="150532" name="Rectangle 1">
            <a:extLst>
              <a:ext uri="{FF2B5EF4-FFF2-40B4-BE49-F238E27FC236}">
                <a16:creationId xmlns:a16="http://schemas.microsoft.com/office/drawing/2014/main" id="{513A784C-986E-5A0C-C060-B0993E725774}"/>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IGH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Evacuation : </a:t>
            </a:r>
          </a:p>
        </p:txBody>
      </p:sp>
      <p:sp>
        <p:nvSpPr>
          <p:cNvPr id="150533" name="Rectangle 1">
            <a:extLst>
              <a:ext uri="{FF2B5EF4-FFF2-40B4-BE49-F238E27FC236}">
                <a16:creationId xmlns:a16="http://schemas.microsoft.com/office/drawing/2014/main" id="{B9D72DCA-B872-2397-B811-93B7822EBF4E}"/>
              </a:ext>
            </a:extLst>
          </p:cNvPr>
          <p:cNvSpPr>
            <a:spLocks noChangeArrowheads="1"/>
          </p:cNvSpPr>
          <p:nvPr/>
        </p:nvSpPr>
        <p:spPr bwMode="auto">
          <a:xfrm>
            <a:off x="414338" y="1808163"/>
            <a:ext cx="8189912"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Objectif : évacuation rapide et efficace du niveau concerné puis du niveau N – 1 et N + 1.</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18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Dispositions visent donc :</a:t>
            </a:r>
          </a:p>
          <a:p>
            <a:pPr algn="just">
              <a:lnSpc>
                <a:spcPct val="107000"/>
              </a:lnSpc>
              <a:spcBef>
                <a:spcPct val="0"/>
              </a:spcBef>
              <a:buFontTx/>
              <a:buNone/>
            </a:pPr>
            <a:r>
              <a:rPr lang="fr-FR" altLang="fr-FR" sz="18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Nombre et la protection des escaliers.</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Protection des circulations.</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Désenfumage des circulations.</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Alarme et l’alerte.</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Installations électriques.</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Installations de sécurité.</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re 8">
            <a:extLst>
              <a:ext uri="{FF2B5EF4-FFF2-40B4-BE49-F238E27FC236}">
                <a16:creationId xmlns:a16="http://schemas.microsoft.com/office/drawing/2014/main" id="{F95EDD3E-C8FA-8784-1F3C-CACF3E95DA3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51555" name="Espace réservé du numéro de diapositive 4">
            <a:extLst>
              <a:ext uri="{FF2B5EF4-FFF2-40B4-BE49-F238E27FC236}">
                <a16:creationId xmlns:a16="http://schemas.microsoft.com/office/drawing/2014/main" id="{6209EABE-07AD-1E11-7D8E-BA081C38B01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93C56A5-F9A2-4E3F-83B1-6AB67679154B}" type="slidenum">
              <a:rPr lang="fr-FR" altLang="fr-FR" sz="2000">
                <a:solidFill>
                  <a:srgbClr val="984807"/>
                </a:solidFill>
              </a:rPr>
              <a:pPr algn="r" eaLnBrk="1" hangingPunct="1">
                <a:spcBef>
                  <a:spcPct val="0"/>
                </a:spcBef>
                <a:buFontTx/>
                <a:buNone/>
              </a:pPr>
              <a:t>146</a:t>
            </a:fld>
            <a:endParaRPr lang="fr-FR" altLang="fr-FR" sz="2000">
              <a:solidFill>
                <a:srgbClr val="984807"/>
              </a:solidFill>
            </a:endParaRPr>
          </a:p>
        </p:txBody>
      </p:sp>
      <p:sp>
        <p:nvSpPr>
          <p:cNvPr id="151556" name="Rectangle 1">
            <a:extLst>
              <a:ext uri="{FF2B5EF4-FFF2-40B4-BE49-F238E27FC236}">
                <a16:creationId xmlns:a16="http://schemas.microsoft.com/office/drawing/2014/main" id="{2E02F04A-6380-22FC-537A-AE8DAF92F21E}"/>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IGH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51557" name="Rectangle 1">
            <a:extLst>
              <a:ext uri="{FF2B5EF4-FFF2-40B4-BE49-F238E27FC236}">
                <a16:creationId xmlns:a16="http://schemas.microsoft.com/office/drawing/2014/main" id="{788CE0B7-CDA3-A656-1A28-8F67EAF1AA25}"/>
              </a:ext>
            </a:extLst>
          </p:cNvPr>
          <p:cNvSpPr>
            <a:spLocks noChangeArrowheads="1"/>
          </p:cNvSpPr>
          <p:nvPr/>
        </p:nvSpPr>
        <p:spPr bwMode="auto">
          <a:xfrm>
            <a:off x="414338" y="1878013"/>
            <a:ext cx="8189912"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Nombreuses mesures visant à faciliter l’action des SP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Création d’une </a:t>
            </a:r>
            <a:r>
              <a:rPr lang="fr-FR" altLang="fr-FR" sz="2400" b="1">
                <a:solidFill>
                  <a:srgbClr val="000000"/>
                </a:solidFill>
                <a:latin typeface="Times New Roman" panose="02020603050405020304" pitchFamily="18" charset="0"/>
                <a:ea typeface="Arial Unicode MS" pitchFamily="34" charset="-128"/>
                <a:cs typeface="Times New Roman" panose="02020603050405020304" pitchFamily="18" charset="0"/>
              </a:rPr>
              <a:t>équipe de sécurité</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permanente.</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Mise à disposition des secours, d’</a:t>
            </a:r>
            <a:r>
              <a:rPr lang="fr-FR" altLang="fr-FR" sz="2400" b="1">
                <a:solidFill>
                  <a:srgbClr val="000000"/>
                </a:solidFill>
                <a:latin typeface="Times New Roman" panose="02020603050405020304" pitchFamily="18" charset="0"/>
                <a:ea typeface="Arial Unicode MS" pitchFamily="34" charset="-128"/>
                <a:cs typeface="Times New Roman" panose="02020603050405020304" pitchFamily="18" charset="0"/>
              </a:rPr>
              <a:t>ascenseurs prioritaires</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Implantation des </a:t>
            </a:r>
            <a:r>
              <a:rPr lang="fr-FR" altLang="fr-FR" sz="2400" b="1">
                <a:solidFill>
                  <a:srgbClr val="000000"/>
                </a:solidFill>
                <a:latin typeface="Times New Roman" panose="02020603050405020304" pitchFamily="18" charset="0"/>
                <a:ea typeface="Arial Unicode MS" pitchFamily="34" charset="-128"/>
                <a:cs typeface="Times New Roman" panose="02020603050405020304" pitchFamily="18" charset="0"/>
              </a:rPr>
              <a:t>RIA</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et </a:t>
            </a:r>
            <a:r>
              <a:rPr lang="fr-FR" altLang="fr-FR" sz="2400" b="1">
                <a:solidFill>
                  <a:srgbClr val="000000"/>
                </a:solidFill>
                <a:latin typeface="Times New Roman" panose="02020603050405020304" pitchFamily="18" charset="0"/>
                <a:ea typeface="Arial Unicode MS" pitchFamily="34" charset="-128"/>
                <a:cs typeface="Times New Roman" panose="02020603050405020304" pitchFamily="18" charset="0"/>
              </a:rPr>
              <a:t>extincteurs</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Implantation des </a:t>
            </a:r>
            <a:r>
              <a:rPr lang="fr-FR" altLang="fr-FR" sz="2400" b="1">
                <a:solidFill>
                  <a:srgbClr val="000000"/>
                </a:solidFill>
                <a:latin typeface="Times New Roman" panose="02020603050405020304" pitchFamily="18" charset="0"/>
                <a:ea typeface="Arial Unicode MS" pitchFamily="34" charset="-128"/>
                <a:cs typeface="Times New Roman" panose="02020603050405020304" pitchFamily="18" charset="0"/>
              </a:rPr>
              <a:t>colonnes sèches et humides</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Mise en place de </a:t>
            </a:r>
            <a:r>
              <a:rPr lang="fr-FR" altLang="fr-FR" sz="2400" b="1">
                <a:solidFill>
                  <a:srgbClr val="000000"/>
                </a:solidFill>
                <a:latin typeface="Times New Roman" panose="02020603050405020304" pitchFamily="18" charset="0"/>
                <a:ea typeface="Arial Unicode MS" pitchFamily="34" charset="-128"/>
                <a:cs typeface="Times New Roman" panose="02020603050405020304" pitchFamily="18" charset="0"/>
              </a:rPr>
              <a:t>moyens de communication</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Mise en place d’affichage divers.</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Mise en place de </a:t>
            </a:r>
            <a:r>
              <a:rPr lang="fr-FR" altLang="fr-FR" sz="2400" b="1">
                <a:solidFill>
                  <a:srgbClr val="000000"/>
                </a:solidFill>
                <a:latin typeface="Times New Roman" panose="02020603050405020304" pitchFamily="18" charset="0"/>
                <a:ea typeface="Arial Unicode MS" pitchFamily="34" charset="-128"/>
                <a:cs typeface="Times New Roman" panose="02020603050405020304" pitchFamily="18" charset="0"/>
              </a:rPr>
              <a:t>manœuvres</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sur site.</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re 8">
            <a:extLst>
              <a:ext uri="{FF2B5EF4-FFF2-40B4-BE49-F238E27FC236}">
                <a16:creationId xmlns:a16="http://schemas.microsoft.com/office/drawing/2014/main" id="{A6BFF27E-5304-A4C5-B885-76B0761CCF9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52579" name="Espace réservé du numéro de diapositive 4">
            <a:extLst>
              <a:ext uri="{FF2B5EF4-FFF2-40B4-BE49-F238E27FC236}">
                <a16:creationId xmlns:a16="http://schemas.microsoft.com/office/drawing/2014/main" id="{43EE88BA-4B04-E05E-F547-56C472B2480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23BB7B9-6BC4-4BAD-9C2C-0C19AF643D3C}" type="slidenum">
              <a:rPr lang="fr-FR" altLang="fr-FR" sz="2000">
                <a:solidFill>
                  <a:srgbClr val="984807"/>
                </a:solidFill>
              </a:rPr>
              <a:pPr algn="r" eaLnBrk="1" hangingPunct="1">
                <a:spcBef>
                  <a:spcPct val="0"/>
                </a:spcBef>
                <a:buFontTx/>
                <a:buNone/>
              </a:pPr>
              <a:t>147</a:t>
            </a:fld>
            <a:endParaRPr lang="fr-FR" altLang="fr-FR" sz="2000">
              <a:solidFill>
                <a:srgbClr val="984807"/>
              </a:solidFill>
            </a:endParaRPr>
          </a:p>
        </p:txBody>
      </p:sp>
      <p:sp>
        <p:nvSpPr>
          <p:cNvPr id="152580" name="Rectangle 1">
            <a:extLst>
              <a:ext uri="{FF2B5EF4-FFF2-40B4-BE49-F238E27FC236}">
                <a16:creationId xmlns:a16="http://schemas.microsoft.com/office/drawing/2014/main" id="{605EA06C-5AD9-986F-6E99-93671811FF07}"/>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Établissements recevant des travailleurs - ERT : </a:t>
            </a:r>
          </a:p>
        </p:txBody>
      </p:sp>
      <p:sp>
        <p:nvSpPr>
          <p:cNvPr id="152581" name="Rectangle 1">
            <a:extLst>
              <a:ext uri="{FF2B5EF4-FFF2-40B4-BE49-F238E27FC236}">
                <a16:creationId xmlns:a16="http://schemas.microsoft.com/office/drawing/2014/main" id="{0C65DF0D-4034-8447-AF7D-D51C0375AC19}"/>
              </a:ext>
            </a:extLst>
          </p:cNvPr>
          <p:cNvSpPr>
            <a:spLocks noChangeArrowheads="1"/>
          </p:cNvSpPr>
          <p:nvPr/>
        </p:nvSpPr>
        <p:spPr bwMode="auto">
          <a:xfrm>
            <a:off x="457200" y="1981200"/>
            <a:ext cx="81899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Relèvent du cadre du travail les bâtiments ou enceintes qui accueillent des travailleurs dans le cadre de leur activité professionnelle. </a:t>
            </a:r>
          </a:p>
        </p:txBody>
      </p:sp>
      <p:pic>
        <p:nvPicPr>
          <p:cNvPr id="152582" name="irc_mi" descr="Résultat de recherche d'images pour &quot;photo établissement recevant des travailleurs&quot;">
            <a:extLst>
              <a:ext uri="{FF2B5EF4-FFF2-40B4-BE49-F238E27FC236}">
                <a16:creationId xmlns:a16="http://schemas.microsoft.com/office/drawing/2014/main" id="{60C4D442-CB49-5DF8-2342-618DB573F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563" y="2997200"/>
            <a:ext cx="34290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re 8">
            <a:extLst>
              <a:ext uri="{FF2B5EF4-FFF2-40B4-BE49-F238E27FC236}">
                <a16:creationId xmlns:a16="http://schemas.microsoft.com/office/drawing/2014/main" id="{E9970AF2-343E-FFC2-4D63-FA603828475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53603" name="Espace réservé du numéro de diapositive 4">
            <a:extLst>
              <a:ext uri="{FF2B5EF4-FFF2-40B4-BE49-F238E27FC236}">
                <a16:creationId xmlns:a16="http://schemas.microsoft.com/office/drawing/2014/main" id="{87BEC511-C7BC-A998-A43A-8C8955662FC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C2D491A-82F3-43B9-92A4-E82CA9044D94}" type="slidenum">
              <a:rPr lang="fr-FR" altLang="fr-FR" sz="2000">
                <a:solidFill>
                  <a:srgbClr val="984807"/>
                </a:solidFill>
              </a:rPr>
              <a:pPr algn="r" eaLnBrk="1" hangingPunct="1">
                <a:spcBef>
                  <a:spcPct val="0"/>
                </a:spcBef>
                <a:buFontTx/>
                <a:buNone/>
              </a:pPr>
              <a:t>148</a:t>
            </a:fld>
            <a:endParaRPr lang="fr-FR" altLang="fr-FR" sz="2000">
              <a:solidFill>
                <a:srgbClr val="984807"/>
              </a:solidFill>
            </a:endParaRPr>
          </a:p>
        </p:txBody>
      </p:sp>
      <p:sp>
        <p:nvSpPr>
          <p:cNvPr id="153604" name="Rectangle 1">
            <a:extLst>
              <a:ext uri="{FF2B5EF4-FFF2-40B4-BE49-F238E27FC236}">
                <a16:creationId xmlns:a16="http://schemas.microsoft.com/office/drawing/2014/main" id="{6BC072CB-91B0-10D8-A6CE-79688B33FD02}"/>
              </a:ext>
            </a:extLst>
          </p:cNvPr>
          <p:cNvSpPr>
            <a:spLocks noChangeArrowheads="1"/>
          </p:cNvSpPr>
          <p:nvPr/>
        </p:nvSpPr>
        <p:spPr bwMode="auto">
          <a:xfrm>
            <a:off x="476250" y="1935163"/>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Bâtiments et les Locaux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conçus et réalisés de manière à permettre en cas de sinistre :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a) Evacuation rapide de la totalité des occupants dans des conditions de sécurité maximale,</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b) Accès de l'extérieur et l'intervention des services de secours et de lutte contre l'incendie,</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Calibri" panose="020F0502020204030204" pitchFamily="34" charset="0"/>
              </a:rPr>
              <a:t>c) Limitation de la propagation de l'incendie à l'intérieur et à l'extérieur des bâtiments. </a:t>
            </a:r>
          </a:p>
        </p:txBody>
      </p:sp>
      <p:sp>
        <p:nvSpPr>
          <p:cNvPr id="153605" name="Rectangle 1">
            <a:extLst>
              <a:ext uri="{FF2B5EF4-FFF2-40B4-BE49-F238E27FC236}">
                <a16:creationId xmlns:a16="http://schemas.microsoft.com/office/drawing/2014/main" id="{F5AFB7F9-7FD9-2FAD-5F6B-3814704B62A1}"/>
              </a:ext>
            </a:extLst>
          </p:cNvPr>
          <p:cNvSpPr>
            <a:spLocks noChangeArrowheads="1"/>
          </p:cNvSpPr>
          <p:nvPr/>
        </p:nvSpPr>
        <p:spPr bwMode="auto">
          <a:xfrm>
            <a:off x="395288" y="1309688"/>
            <a:ext cx="8189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ERT :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re 8">
            <a:extLst>
              <a:ext uri="{FF2B5EF4-FFF2-40B4-BE49-F238E27FC236}">
                <a16:creationId xmlns:a16="http://schemas.microsoft.com/office/drawing/2014/main" id="{EBA88DFD-1BF3-0DB8-924C-4D4FC328309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54627" name="Espace réservé du numéro de diapositive 4">
            <a:extLst>
              <a:ext uri="{FF2B5EF4-FFF2-40B4-BE49-F238E27FC236}">
                <a16:creationId xmlns:a16="http://schemas.microsoft.com/office/drawing/2014/main" id="{633569D5-0289-9AA6-3B6D-02D6BA7E2C8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23AF3E1-B641-4971-B20D-3D41789DF331}" type="slidenum">
              <a:rPr lang="fr-FR" altLang="fr-FR" sz="2000">
                <a:solidFill>
                  <a:srgbClr val="984807"/>
                </a:solidFill>
              </a:rPr>
              <a:pPr algn="r" eaLnBrk="1" hangingPunct="1">
                <a:spcBef>
                  <a:spcPct val="0"/>
                </a:spcBef>
                <a:buFontTx/>
                <a:buNone/>
              </a:pPr>
              <a:t>149</a:t>
            </a:fld>
            <a:endParaRPr lang="fr-FR" altLang="fr-FR" sz="2000">
              <a:solidFill>
                <a:srgbClr val="984807"/>
              </a:solidFill>
            </a:endParaRPr>
          </a:p>
        </p:txBody>
      </p:sp>
      <p:sp>
        <p:nvSpPr>
          <p:cNvPr id="154628" name="Rectangle 1">
            <a:extLst>
              <a:ext uri="{FF2B5EF4-FFF2-40B4-BE49-F238E27FC236}">
                <a16:creationId xmlns:a16="http://schemas.microsoft.com/office/drawing/2014/main" id="{0BBA8DF8-A7B6-1B0C-4B37-C613C66228FF}"/>
              </a:ext>
            </a:extLst>
          </p:cNvPr>
          <p:cNvSpPr>
            <a:spLocks noChangeArrowheads="1"/>
          </p:cNvSpPr>
          <p:nvPr/>
        </p:nvSpPr>
        <p:spPr bwMode="auto">
          <a:xfrm>
            <a:off x="457200" y="1981200"/>
            <a:ext cx="818991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Pas de stabilité au feu exigée</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ctr">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(Sauf si h &gt; 8 m : SF1 h et CF 1 h des planchers)</a:t>
            </a:r>
            <a:r>
              <a:rPr lang="fr-FR" altLang="fr-FR" sz="2400">
                <a:solidFill>
                  <a:srgbClr val="000000"/>
                </a:solidFill>
                <a:latin typeface="Times New Roman" panose="02020603050405020304" pitchFamily="18" charset="0"/>
                <a:ea typeface="Arial Unicode MS" pitchFamily="34" charset="-128"/>
                <a:cs typeface="Calibri" panose="020F0502020204030204" pitchFamily="34" charset="0"/>
              </a:rPr>
              <a:t> </a:t>
            </a:r>
          </a:p>
        </p:txBody>
      </p:sp>
      <p:pic>
        <p:nvPicPr>
          <p:cNvPr id="154629" name="Picture 2" descr="100_0009">
            <a:extLst>
              <a:ext uri="{FF2B5EF4-FFF2-40B4-BE49-F238E27FC236}">
                <a16:creationId xmlns:a16="http://schemas.microsoft.com/office/drawing/2014/main" id="{D6FB08FF-97B3-5AAC-61A0-39254391C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9" b="-72"/>
          <a:stretch>
            <a:fillRect/>
          </a:stretch>
        </p:blipFill>
        <p:spPr bwMode="auto">
          <a:xfrm>
            <a:off x="4724400" y="3048000"/>
            <a:ext cx="3924300"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0" name="Image 39953">
            <a:extLst>
              <a:ext uri="{FF2B5EF4-FFF2-40B4-BE49-F238E27FC236}">
                <a16:creationId xmlns:a16="http://schemas.microsoft.com/office/drawing/2014/main" id="{E3A54F21-4A70-71C6-FA6A-BED0B8901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2"/>
          <a:stretch>
            <a:fillRect/>
          </a:stretch>
        </p:blipFill>
        <p:spPr bwMode="auto">
          <a:xfrm>
            <a:off x="381000" y="3124200"/>
            <a:ext cx="4038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1" name="Rectangle 1">
            <a:extLst>
              <a:ext uri="{FF2B5EF4-FFF2-40B4-BE49-F238E27FC236}">
                <a16:creationId xmlns:a16="http://schemas.microsoft.com/office/drawing/2014/main" id="{58F53652-7E5B-5A91-7403-A7A0037C4253}"/>
              </a:ext>
            </a:extLst>
          </p:cNvPr>
          <p:cNvSpPr>
            <a:spLocks noChangeArrowheads="1"/>
          </p:cNvSpPr>
          <p:nvPr/>
        </p:nvSpPr>
        <p:spPr bwMode="auto">
          <a:xfrm>
            <a:off x="395288" y="1309688"/>
            <a:ext cx="8189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ERT :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8">
            <a:extLst>
              <a:ext uri="{FF2B5EF4-FFF2-40B4-BE49-F238E27FC236}">
                <a16:creationId xmlns:a16="http://schemas.microsoft.com/office/drawing/2014/main" id="{6439808D-F318-E786-10C9-BEED394C8D3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7411" name="Espace réservé du numéro de diapositive 4">
            <a:extLst>
              <a:ext uri="{FF2B5EF4-FFF2-40B4-BE49-F238E27FC236}">
                <a16:creationId xmlns:a16="http://schemas.microsoft.com/office/drawing/2014/main" id="{7C895BA6-87CA-8814-C889-45D1CEDCE45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BF1F44F-CAC3-4115-93A4-D67248AF7751}" type="slidenum">
              <a:rPr lang="fr-FR" altLang="fr-FR" sz="2000">
                <a:solidFill>
                  <a:srgbClr val="984807"/>
                </a:solidFill>
              </a:rPr>
              <a:pPr algn="r" eaLnBrk="1" hangingPunct="1">
                <a:spcBef>
                  <a:spcPct val="0"/>
                </a:spcBef>
                <a:buFontTx/>
                <a:buNone/>
              </a:pPr>
              <a:t>15</a:t>
            </a:fld>
            <a:endParaRPr lang="fr-FR" altLang="fr-FR" sz="2000">
              <a:solidFill>
                <a:srgbClr val="984807"/>
              </a:solidFill>
            </a:endParaRPr>
          </a:p>
        </p:txBody>
      </p:sp>
      <p:sp>
        <p:nvSpPr>
          <p:cNvPr id="17412" name="Rectangle 1">
            <a:extLst>
              <a:ext uri="{FF2B5EF4-FFF2-40B4-BE49-F238E27FC236}">
                <a16:creationId xmlns:a16="http://schemas.microsoft.com/office/drawing/2014/main" id="{C4ED7A58-0321-B2F6-9F4A-48B46808A99D}"/>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EVACUER LES OCCUPANTS : </a:t>
            </a:r>
            <a:endParaRPr lang="fr-FR" altLang="fr-FR" sz="2400" b="1" u="sng">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365" name="Rectangle 1">
            <a:extLst>
              <a:ext uri="{FF2B5EF4-FFF2-40B4-BE49-F238E27FC236}">
                <a16:creationId xmlns:a16="http://schemas.microsoft.com/office/drawing/2014/main" id="{13661757-D410-4ACC-3E24-8C3A73E9A209}"/>
              </a:ext>
            </a:extLst>
          </p:cNvPr>
          <p:cNvSpPr>
            <a:spLocks noChangeArrowheads="1"/>
          </p:cNvSpPr>
          <p:nvPr/>
        </p:nvSpPr>
        <p:spPr bwMode="auto">
          <a:xfrm>
            <a:off x="457200" y="1981200"/>
            <a:ext cx="8189913" cy="283210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lnSpc>
                <a:spcPct val="107000"/>
              </a:lnSpc>
              <a:spcBef>
                <a:spcPct val="0"/>
              </a:spcBef>
              <a:buFontTx/>
              <a:buNone/>
              <a:defRPr/>
            </a:pPr>
            <a:r>
              <a:rPr lang="fr-FR" altLang="fr-F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Code du travail et des ERP</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Bâtiments </a:t>
            </a:r>
          </a:p>
          <a:p>
            <a:pPr marL="342900" indent="-342900" algn="just">
              <a:lnSpc>
                <a:spcPct val="107000"/>
              </a:lnSpc>
              <a:spcBef>
                <a:spcPct val="0"/>
              </a:spcBef>
              <a:buFont typeface="Wingdings" panose="05000000000000000000" pitchFamily="2" charset="2"/>
              <a:buChar char="è"/>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P</a:t>
            </a: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ermettre l’évacuation rapide de la totalité des occupants  </a:t>
            </a:r>
          </a:p>
          <a:p>
            <a:pPr marL="342900" indent="-342900" algn="just">
              <a:lnSpc>
                <a:spcPct val="107000"/>
              </a:lnSpc>
              <a:spcBef>
                <a:spcPct val="0"/>
              </a:spcBef>
              <a:buFont typeface="Wingdings" panose="05000000000000000000" pitchFamily="2" charset="2"/>
              <a:buChar char="è"/>
              <a:defRPr/>
            </a:pPr>
            <a:endPar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endParaRPr>
          </a:p>
          <a:p>
            <a:pPr marL="342900" indent="-342900" algn="just">
              <a:lnSpc>
                <a:spcPct val="107000"/>
              </a:lnSpc>
              <a:spcBef>
                <a:spcPct val="0"/>
              </a:spcBef>
              <a:buFont typeface="Wingdings" panose="05000000000000000000" pitchFamily="2" charset="2"/>
              <a:buChar char="è"/>
              <a:defRPr/>
            </a:pP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Evacuation différée par la création de zone ou espace d’attente sécurisé.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re 8">
            <a:extLst>
              <a:ext uri="{FF2B5EF4-FFF2-40B4-BE49-F238E27FC236}">
                <a16:creationId xmlns:a16="http://schemas.microsoft.com/office/drawing/2014/main" id="{4AAA2C77-308A-5DB3-70CE-2D85B798993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55651" name="Espace réservé du numéro de diapositive 4">
            <a:extLst>
              <a:ext uri="{FF2B5EF4-FFF2-40B4-BE49-F238E27FC236}">
                <a16:creationId xmlns:a16="http://schemas.microsoft.com/office/drawing/2014/main" id="{9D80290B-3035-50CB-9187-146C1BBA647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36AD3A2-2136-4FE9-9321-462BB235CFFE}" type="slidenum">
              <a:rPr lang="fr-FR" altLang="fr-FR" sz="2000">
                <a:solidFill>
                  <a:srgbClr val="984807"/>
                </a:solidFill>
              </a:rPr>
              <a:pPr algn="r" eaLnBrk="1" hangingPunct="1">
                <a:spcBef>
                  <a:spcPct val="0"/>
                </a:spcBef>
                <a:buFontTx/>
                <a:buNone/>
              </a:pPr>
              <a:t>150</a:t>
            </a:fld>
            <a:endParaRPr lang="fr-FR" altLang="fr-FR" sz="2000">
              <a:solidFill>
                <a:srgbClr val="984807"/>
              </a:solidFill>
            </a:endParaRPr>
          </a:p>
        </p:txBody>
      </p:sp>
      <p:sp>
        <p:nvSpPr>
          <p:cNvPr id="155652" name="Rectangle 7">
            <a:extLst>
              <a:ext uri="{FF2B5EF4-FFF2-40B4-BE49-F238E27FC236}">
                <a16:creationId xmlns:a16="http://schemas.microsoft.com/office/drawing/2014/main" id="{D26BF867-7FD0-485D-C08C-AB5C512A9489}"/>
              </a:ext>
            </a:extLst>
          </p:cNvPr>
          <p:cNvSpPr>
            <a:spLocks noChangeArrowheads="1"/>
          </p:cNvSpPr>
          <p:nvPr/>
        </p:nvSpPr>
        <p:spPr bwMode="auto">
          <a:xfrm>
            <a:off x="2324100" y="1571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55653" name="Image 39963">
            <a:extLst>
              <a:ext uri="{FF2B5EF4-FFF2-40B4-BE49-F238E27FC236}">
                <a16:creationId xmlns:a16="http://schemas.microsoft.com/office/drawing/2014/main" id="{495A8B4B-3F24-3EB0-1CF0-4080C77BB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294" b="-27"/>
          <a:stretch>
            <a:fillRect/>
          </a:stretch>
        </p:blipFill>
        <p:spPr bwMode="auto">
          <a:xfrm>
            <a:off x="1547813" y="1309688"/>
            <a:ext cx="7310437"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Rectangle 1">
            <a:extLst>
              <a:ext uri="{FF2B5EF4-FFF2-40B4-BE49-F238E27FC236}">
                <a16:creationId xmlns:a16="http://schemas.microsoft.com/office/drawing/2014/main" id="{74079B72-8262-5D08-EDE6-1218809B66F9}"/>
              </a:ext>
            </a:extLst>
          </p:cNvPr>
          <p:cNvSpPr>
            <a:spLocks noChangeArrowheads="1"/>
          </p:cNvSpPr>
          <p:nvPr/>
        </p:nvSpPr>
        <p:spPr bwMode="auto">
          <a:xfrm>
            <a:off x="395288" y="1309688"/>
            <a:ext cx="8189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ERT :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re 8">
            <a:extLst>
              <a:ext uri="{FF2B5EF4-FFF2-40B4-BE49-F238E27FC236}">
                <a16:creationId xmlns:a16="http://schemas.microsoft.com/office/drawing/2014/main" id="{BC2271DC-E9C6-8F8D-AF67-5872AB02CFD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56675" name="Espace réservé du numéro de diapositive 4">
            <a:extLst>
              <a:ext uri="{FF2B5EF4-FFF2-40B4-BE49-F238E27FC236}">
                <a16:creationId xmlns:a16="http://schemas.microsoft.com/office/drawing/2014/main" id="{872B4747-B7A2-41EF-DA48-90DD88E18F2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04E1625-BFEC-4C7F-BF04-8E7035537CD1}" type="slidenum">
              <a:rPr lang="fr-FR" altLang="fr-FR" sz="2000">
                <a:solidFill>
                  <a:srgbClr val="984807"/>
                </a:solidFill>
              </a:rPr>
              <a:pPr algn="r" eaLnBrk="1" hangingPunct="1">
                <a:spcBef>
                  <a:spcPct val="0"/>
                </a:spcBef>
                <a:buFontTx/>
                <a:buNone/>
              </a:pPr>
              <a:t>151</a:t>
            </a:fld>
            <a:endParaRPr lang="fr-FR" altLang="fr-FR" sz="2000">
              <a:solidFill>
                <a:srgbClr val="984807"/>
              </a:solidFill>
            </a:endParaRPr>
          </a:p>
        </p:txBody>
      </p:sp>
      <p:sp>
        <p:nvSpPr>
          <p:cNvPr id="156676" name="Rectangle 1">
            <a:extLst>
              <a:ext uri="{FF2B5EF4-FFF2-40B4-BE49-F238E27FC236}">
                <a16:creationId xmlns:a16="http://schemas.microsoft.com/office/drawing/2014/main" id="{24D7F963-C5E3-9CF2-3B56-9EFFCB5C9DFA}"/>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ICPE : </a:t>
            </a:r>
          </a:p>
        </p:txBody>
      </p:sp>
      <p:sp>
        <p:nvSpPr>
          <p:cNvPr id="156677" name="Rectangle 1">
            <a:extLst>
              <a:ext uri="{FF2B5EF4-FFF2-40B4-BE49-F238E27FC236}">
                <a16:creationId xmlns:a16="http://schemas.microsoft.com/office/drawing/2014/main" id="{2969F8BB-DDA4-B060-9A68-755A340AD317}"/>
              </a:ext>
            </a:extLst>
          </p:cNvPr>
          <p:cNvSpPr>
            <a:spLocks noChangeArrowheads="1"/>
          </p:cNvSpPr>
          <p:nvPr/>
        </p:nvSpPr>
        <p:spPr bwMode="auto">
          <a:xfrm>
            <a:off x="441325" y="1895475"/>
            <a:ext cx="8189913"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rPr>
              <a:t>Installation qui présente des risques particuliers pour l’environnement (santé, salubrité public, pollution, risque technologique, incendie, explosion…)</a:t>
            </a:r>
          </a:p>
        </p:txBody>
      </p:sp>
      <p:pic>
        <p:nvPicPr>
          <p:cNvPr id="156678" name="irc_mi" descr="Résultat de recherche d'images pour &quot;photo ICPE LYON&quot;">
            <a:extLst>
              <a:ext uri="{FF2B5EF4-FFF2-40B4-BE49-F238E27FC236}">
                <a16:creationId xmlns:a16="http://schemas.microsoft.com/office/drawing/2014/main" id="{5EFA56FE-6C5E-C240-25B3-10AAFEDB6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8"/>
          <a:stretch>
            <a:fillRect/>
          </a:stretch>
        </p:blipFill>
        <p:spPr bwMode="auto">
          <a:xfrm>
            <a:off x="3059113" y="3181350"/>
            <a:ext cx="2928937"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re 8">
            <a:extLst>
              <a:ext uri="{FF2B5EF4-FFF2-40B4-BE49-F238E27FC236}">
                <a16:creationId xmlns:a16="http://schemas.microsoft.com/office/drawing/2014/main" id="{551CC3C4-67FC-54A2-A121-ACACCDF7680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57699" name="Espace réservé du numéro de diapositive 4">
            <a:extLst>
              <a:ext uri="{FF2B5EF4-FFF2-40B4-BE49-F238E27FC236}">
                <a16:creationId xmlns:a16="http://schemas.microsoft.com/office/drawing/2014/main" id="{F7086F55-F41C-B31C-6C8C-7DE4B71F38A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7310CAC-43E9-43D9-94B3-24A5BD566AFE}" type="slidenum">
              <a:rPr lang="fr-FR" altLang="fr-FR" sz="2000">
                <a:solidFill>
                  <a:srgbClr val="984807"/>
                </a:solidFill>
              </a:rPr>
              <a:pPr algn="r" eaLnBrk="1" hangingPunct="1">
                <a:spcBef>
                  <a:spcPct val="0"/>
                </a:spcBef>
                <a:buFontTx/>
                <a:buNone/>
              </a:pPr>
              <a:t>152</a:t>
            </a:fld>
            <a:endParaRPr lang="fr-FR" altLang="fr-FR" sz="2000">
              <a:solidFill>
                <a:srgbClr val="984807"/>
              </a:solidFill>
            </a:endParaRPr>
          </a:p>
        </p:txBody>
      </p:sp>
      <p:sp>
        <p:nvSpPr>
          <p:cNvPr id="157700" name="Rectangle 1">
            <a:extLst>
              <a:ext uri="{FF2B5EF4-FFF2-40B4-BE49-F238E27FC236}">
                <a16:creationId xmlns:a16="http://schemas.microsoft.com/office/drawing/2014/main" id="{3FEFBAC7-5529-9A87-B652-0B8C82311207}"/>
              </a:ext>
            </a:extLst>
          </p:cNvPr>
          <p:cNvSpPr>
            <a:spLocks noChangeArrowheads="1"/>
          </p:cNvSpPr>
          <p:nvPr/>
        </p:nvSpPr>
        <p:spPr bwMode="auto">
          <a:xfrm>
            <a:off x="449263" y="1989138"/>
            <a:ext cx="8189912"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rPr>
              <a:t>Législation vise les usines, ateliers, dépôts, chantiers, carrières et les installations qui peuvent présenter des dangers ou des inconvénients soit pour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Commodité du voisinage, </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Santé, la sécurité, la salubrité publique, </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Agriculture, </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Protection de la nature et de l'environnement, </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Conservation des sites et des monuments,</a:t>
            </a:r>
          </a:p>
        </p:txBody>
      </p:sp>
      <p:sp>
        <p:nvSpPr>
          <p:cNvPr id="157701" name="Rectangle 1">
            <a:extLst>
              <a:ext uri="{FF2B5EF4-FFF2-40B4-BE49-F238E27FC236}">
                <a16:creationId xmlns:a16="http://schemas.microsoft.com/office/drawing/2014/main" id="{D9E78C4B-7AF7-53C8-115E-8D0BC3EC005A}"/>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ICPE :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re 8">
            <a:extLst>
              <a:ext uri="{FF2B5EF4-FFF2-40B4-BE49-F238E27FC236}">
                <a16:creationId xmlns:a16="http://schemas.microsoft.com/office/drawing/2014/main" id="{F9C8C617-0916-6F4A-477F-89FF4A46901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58723" name="Espace réservé du numéro de diapositive 4">
            <a:extLst>
              <a:ext uri="{FF2B5EF4-FFF2-40B4-BE49-F238E27FC236}">
                <a16:creationId xmlns:a16="http://schemas.microsoft.com/office/drawing/2014/main" id="{46E03036-25AF-5EB2-40EB-AA0CD4B697D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ABB1B3D-D5C0-4ABC-97C8-CC9EDE0E57B1}" type="slidenum">
              <a:rPr lang="fr-FR" altLang="fr-FR" sz="2000">
                <a:solidFill>
                  <a:srgbClr val="984807"/>
                </a:solidFill>
              </a:rPr>
              <a:pPr algn="r" eaLnBrk="1" hangingPunct="1">
                <a:spcBef>
                  <a:spcPct val="0"/>
                </a:spcBef>
                <a:buFontTx/>
                <a:buNone/>
              </a:pPr>
              <a:t>153</a:t>
            </a:fld>
            <a:endParaRPr lang="fr-FR" altLang="fr-FR" sz="2000">
              <a:solidFill>
                <a:srgbClr val="984807"/>
              </a:solidFill>
            </a:endParaRPr>
          </a:p>
        </p:txBody>
      </p:sp>
      <p:sp>
        <p:nvSpPr>
          <p:cNvPr id="158724" name="Rectangle 1">
            <a:extLst>
              <a:ext uri="{FF2B5EF4-FFF2-40B4-BE49-F238E27FC236}">
                <a16:creationId xmlns:a16="http://schemas.microsoft.com/office/drawing/2014/main" id="{33A6A476-F687-3AC6-F28A-955492B01D7F}"/>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Parcs de stationnement couverts PCS : </a:t>
            </a:r>
          </a:p>
        </p:txBody>
      </p:sp>
      <p:sp>
        <p:nvSpPr>
          <p:cNvPr id="158725" name="Rectangle 1">
            <a:extLst>
              <a:ext uri="{FF2B5EF4-FFF2-40B4-BE49-F238E27FC236}">
                <a16:creationId xmlns:a16="http://schemas.microsoft.com/office/drawing/2014/main" id="{641FA436-091D-38F7-7E1B-34B9C54FC573}"/>
              </a:ext>
            </a:extLst>
          </p:cNvPr>
          <p:cNvSpPr>
            <a:spLocks noChangeArrowheads="1"/>
          </p:cNvSpPr>
          <p:nvPr/>
        </p:nvSpPr>
        <p:spPr bwMode="auto">
          <a:xfrm>
            <a:off x="414338" y="1804988"/>
            <a:ext cx="8189912"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rPr>
              <a:t>Emplacement qui permet le remisage des automobiles et de leurs remorques en dehors de la voie publique, à l'exclusion de toute autre activité.</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pic>
        <p:nvPicPr>
          <p:cNvPr id="158726" name="Picture 15">
            <a:extLst>
              <a:ext uri="{FF2B5EF4-FFF2-40B4-BE49-F238E27FC236}">
                <a16:creationId xmlns:a16="http://schemas.microsoft.com/office/drawing/2014/main" id="{0ED8D3EE-6755-2626-A4CB-51C6449EA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087688"/>
            <a:ext cx="48768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7" name="irc_mi" descr="Résultat de recherche d'images pour &quot;photo rampe d'accès parc de stationnement dans habitation LYON&quot;">
            <a:extLst>
              <a:ext uri="{FF2B5EF4-FFF2-40B4-BE49-F238E27FC236}">
                <a16:creationId xmlns:a16="http://schemas.microsoft.com/office/drawing/2014/main" id="{FDD21596-E24F-EA50-7254-D65ED4C00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2" b="-43"/>
          <a:stretch>
            <a:fillRect/>
          </a:stretch>
        </p:blipFill>
        <p:spPr bwMode="auto">
          <a:xfrm>
            <a:off x="5468938" y="3262313"/>
            <a:ext cx="3389312"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re 8">
            <a:extLst>
              <a:ext uri="{FF2B5EF4-FFF2-40B4-BE49-F238E27FC236}">
                <a16:creationId xmlns:a16="http://schemas.microsoft.com/office/drawing/2014/main" id="{8783E0E3-7FFB-FB4A-2E50-CCAFB95CC29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59747" name="Espace réservé du numéro de diapositive 4">
            <a:extLst>
              <a:ext uri="{FF2B5EF4-FFF2-40B4-BE49-F238E27FC236}">
                <a16:creationId xmlns:a16="http://schemas.microsoft.com/office/drawing/2014/main" id="{E0A4836B-4566-F061-C91B-3BD16873330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589A373-839D-4EB6-B51F-FE6256801466}" type="slidenum">
              <a:rPr lang="fr-FR" altLang="fr-FR" sz="2000">
                <a:solidFill>
                  <a:srgbClr val="984807"/>
                </a:solidFill>
              </a:rPr>
              <a:pPr algn="r" eaLnBrk="1" hangingPunct="1">
                <a:spcBef>
                  <a:spcPct val="0"/>
                </a:spcBef>
                <a:buFontTx/>
                <a:buNone/>
              </a:pPr>
              <a:t>154</a:t>
            </a:fld>
            <a:endParaRPr lang="fr-FR" altLang="fr-FR" sz="2000">
              <a:solidFill>
                <a:srgbClr val="984807"/>
              </a:solidFill>
            </a:endParaRPr>
          </a:p>
        </p:txBody>
      </p:sp>
      <p:sp>
        <p:nvSpPr>
          <p:cNvPr id="159748" name="Rectangle 1">
            <a:extLst>
              <a:ext uri="{FF2B5EF4-FFF2-40B4-BE49-F238E27FC236}">
                <a16:creationId xmlns:a16="http://schemas.microsoft.com/office/drawing/2014/main" id="{8940C69A-EB0E-DCD8-7E6B-5735C5622DAF}"/>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Parc de stationnement largement ventilé : </a:t>
            </a:r>
          </a:p>
        </p:txBody>
      </p:sp>
      <p:sp>
        <p:nvSpPr>
          <p:cNvPr id="159749" name="Rectangle 1">
            <a:extLst>
              <a:ext uri="{FF2B5EF4-FFF2-40B4-BE49-F238E27FC236}">
                <a16:creationId xmlns:a16="http://schemas.microsoft.com/office/drawing/2014/main" id="{6EAE3E9D-BD02-7FCE-212E-40DC527B041F}"/>
              </a:ext>
            </a:extLst>
          </p:cNvPr>
          <p:cNvSpPr>
            <a:spLocks noChangeArrowheads="1"/>
          </p:cNvSpPr>
          <p:nvPr/>
        </p:nvSpPr>
        <p:spPr bwMode="auto">
          <a:xfrm>
            <a:off x="457200" y="19050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à 1 ou plusieurs niveaux, ouvert en façades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pic>
        <p:nvPicPr>
          <p:cNvPr id="159750" name="Image 41198">
            <a:extLst>
              <a:ext uri="{FF2B5EF4-FFF2-40B4-BE49-F238E27FC236}">
                <a16:creationId xmlns:a16="http://schemas.microsoft.com/office/drawing/2014/main" id="{9AE0321C-4407-DC3E-D926-7E446C8D9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2"/>
          <a:stretch>
            <a:fillRect/>
          </a:stretch>
        </p:blipFill>
        <p:spPr bwMode="auto">
          <a:xfrm>
            <a:off x="684213" y="2493963"/>
            <a:ext cx="6840537"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re 8">
            <a:extLst>
              <a:ext uri="{FF2B5EF4-FFF2-40B4-BE49-F238E27FC236}">
                <a16:creationId xmlns:a16="http://schemas.microsoft.com/office/drawing/2014/main" id="{DA159D4A-C378-6E44-DA7E-8684FAA37BC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60771" name="Espace réservé du numéro de diapositive 4">
            <a:extLst>
              <a:ext uri="{FF2B5EF4-FFF2-40B4-BE49-F238E27FC236}">
                <a16:creationId xmlns:a16="http://schemas.microsoft.com/office/drawing/2014/main" id="{25212896-2766-40A1-CF38-236D88E7BC0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9823AFB-8E2B-45BE-993A-11B9296129F0}" type="slidenum">
              <a:rPr lang="fr-FR" altLang="fr-FR" sz="2000">
                <a:solidFill>
                  <a:srgbClr val="984807"/>
                </a:solidFill>
              </a:rPr>
              <a:pPr algn="r" eaLnBrk="1" hangingPunct="1">
                <a:spcBef>
                  <a:spcPct val="0"/>
                </a:spcBef>
                <a:buFontTx/>
                <a:buNone/>
              </a:pPr>
              <a:t>155</a:t>
            </a:fld>
            <a:endParaRPr lang="fr-FR" altLang="fr-FR" sz="2000">
              <a:solidFill>
                <a:srgbClr val="984807"/>
              </a:solidFill>
            </a:endParaRPr>
          </a:p>
        </p:txBody>
      </p:sp>
      <p:sp>
        <p:nvSpPr>
          <p:cNvPr id="160772" name="Rectangle 1">
            <a:extLst>
              <a:ext uri="{FF2B5EF4-FFF2-40B4-BE49-F238E27FC236}">
                <a16:creationId xmlns:a16="http://schemas.microsoft.com/office/drawing/2014/main" id="{3EA445E2-A511-A1C4-E9D2-169DF5E0100D}"/>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Parcs de stationnement à rangement automatisé : </a:t>
            </a:r>
          </a:p>
        </p:txBody>
      </p:sp>
      <p:sp>
        <p:nvSpPr>
          <p:cNvPr id="160773" name="Rectangle 1">
            <a:extLst>
              <a:ext uri="{FF2B5EF4-FFF2-40B4-BE49-F238E27FC236}">
                <a16:creationId xmlns:a16="http://schemas.microsoft.com/office/drawing/2014/main" id="{23E04060-DA2F-5640-78DE-764BCB441730}"/>
              </a:ext>
            </a:extLst>
          </p:cNvPr>
          <p:cNvSpPr>
            <a:spLocks noChangeArrowheads="1"/>
          </p:cNvSpPr>
          <p:nvPr/>
        </p:nvSpPr>
        <p:spPr bwMode="auto">
          <a:xfrm>
            <a:off x="457200" y="1905000"/>
            <a:ext cx="818991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Permettant le remisage automatisé des véhicules.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Ne reçoit pas de public en dehors de la zone d'accueil</a:t>
            </a:r>
          </a:p>
        </p:txBody>
      </p:sp>
      <p:pic>
        <p:nvPicPr>
          <p:cNvPr id="160774" name="Picture 7" descr="DOD - Feux de structure_Page_032">
            <a:extLst>
              <a:ext uri="{FF2B5EF4-FFF2-40B4-BE49-F238E27FC236}">
                <a16:creationId xmlns:a16="http://schemas.microsoft.com/office/drawing/2014/main" id="{B3E502B7-1600-2A5E-F8CF-EF44672F8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715" t="62558" r="9416" b="28148"/>
          <a:stretch>
            <a:fillRect/>
          </a:stretch>
        </p:blipFill>
        <p:spPr bwMode="auto">
          <a:xfrm>
            <a:off x="1763713" y="2889250"/>
            <a:ext cx="620236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re 8">
            <a:extLst>
              <a:ext uri="{FF2B5EF4-FFF2-40B4-BE49-F238E27FC236}">
                <a16:creationId xmlns:a16="http://schemas.microsoft.com/office/drawing/2014/main" id="{1591B4D8-06B3-B068-86C9-5298C8A85AD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61795" name="Espace réservé du numéro de diapositive 4">
            <a:extLst>
              <a:ext uri="{FF2B5EF4-FFF2-40B4-BE49-F238E27FC236}">
                <a16:creationId xmlns:a16="http://schemas.microsoft.com/office/drawing/2014/main" id="{FDC6EF70-1AB4-FBE8-986C-5A7514259A1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E9B139A-F686-401F-AE20-B4FFEF98930A}" type="slidenum">
              <a:rPr lang="fr-FR" altLang="fr-FR" sz="2000">
                <a:solidFill>
                  <a:srgbClr val="984807"/>
                </a:solidFill>
              </a:rPr>
              <a:pPr algn="r" eaLnBrk="1" hangingPunct="1">
                <a:spcBef>
                  <a:spcPct val="0"/>
                </a:spcBef>
                <a:buFontTx/>
                <a:buNone/>
              </a:pPr>
              <a:t>156</a:t>
            </a:fld>
            <a:endParaRPr lang="fr-FR" altLang="fr-FR" sz="2000">
              <a:solidFill>
                <a:srgbClr val="984807"/>
              </a:solidFill>
            </a:endParaRPr>
          </a:p>
        </p:txBody>
      </p:sp>
      <p:sp>
        <p:nvSpPr>
          <p:cNvPr id="161796" name="Rectangle 1">
            <a:extLst>
              <a:ext uri="{FF2B5EF4-FFF2-40B4-BE49-F238E27FC236}">
                <a16:creationId xmlns:a16="http://schemas.microsoft.com/office/drawing/2014/main" id="{F77CE516-F700-EF12-09A6-B1AD38B70BEA}"/>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Parcs de stationnement couverts : </a:t>
            </a:r>
          </a:p>
        </p:txBody>
      </p:sp>
      <p:grpSp>
        <p:nvGrpSpPr>
          <p:cNvPr id="161797" name="Group 59">
            <a:extLst>
              <a:ext uri="{FF2B5EF4-FFF2-40B4-BE49-F238E27FC236}">
                <a16:creationId xmlns:a16="http://schemas.microsoft.com/office/drawing/2014/main" id="{13C02D1A-6C38-28E4-8E0E-14724BFEF013}"/>
              </a:ext>
            </a:extLst>
          </p:cNvPr>
          <p:cNvGrpSpPr>
            <a:grpSpLocks/>
          </p:cNvGrpSpPr>
          <p:nvPr/>
        </p:nvGrpSpPr>
        <p:grpSpPr bwMode="auto">
          <a:xfrm>
            <a:off x="457200" y="1738313"/>
            <a:ext cx="8229600" cy="4267200"/>
            <a:chOff x="-3" y="-3"/>
            <a:chExt cx="3802" cy="1619"/>
          </a:xfrm>
        </p:grpSpPr>
        <p:grpSp>
          <p:nvGrpSpPr>
            <p:cNvPr id="161798" name="Group 57">
              <a:extLst>
                <a:ext uri="{FF2B5EF4-FFF2-40B4-BE49-F238E27FC236}">
                  <a16:creationId xmlns:a16="http://schemas.microsoft.com/office/drawing/2014/main" id="{6C484CB2-2937-9E86-6A3D-298263222305}"/>
                </a:ext>
              </a:extLst>
            </p:cNvPr>
            <p:cNvGrpSpPr>
              <a:grpSpLocks/>
            </p:cNvGrpSpPr>
            <p:nvPr/>
          </p:nvGrpSpPr>
          <p:grpSpPr bwMode="auto">
            <a:xfrm>
              <a:off x="0" y="0"/>
              <a:ext cx="3796" cy="1613"/>
              <a:chOff x="0" y="0"/>
              <a:chExt cx="3796" cy="1613"/>
            </a:xfrm>
          </p:grpSpPr>
          <p:grpSp>
            <p:nvGrpSpPr>
              <p:cNvPr id="161800" name="Group 46">
                <a:extLst>
                  <a:ext uri="{FF2B5EF4-FFF2-40B4-BE49-F238E27FC236}">
                    <a16:creationId xmlns:a16="http://schemas.microsoft.com/office/drawing/2014/main" id="{452C06F1-8301-EAEB-64CE-3FDC80480B73}"/>
                  </a:ext>
                </a:extLst>
              </p:cNvPr>
              <p:cNvGrpSpPr>
                <a:grpSpLocks/>
              </p:cNvGrpSpPr>
              <p:nvPr/>
            </p:nvGrpSpPr>
            <p:grpSpPr bwMode="auto">
              <a:xfrm>
                <a:off x="0" y="0"/>
                <a:ext cx="1558" cy="346"/>
                <a:chOff x="0" y="0"/>
                <a:chExt cx="1558" cy="346"/>
              </a:xfrm>
            </p:grpSpPr>
            <p:sp>
              <p:nvSpPr>
                <p:cNvPr id="161816" name="Rectangle 39">
                  <a:extLst>
                    <a:ext uri="{FF2B5EF4-FFF2-40B4-BE49-F238E27FC236}">
                      <a16:creationId xmlns:a16="http://schemas.microsoft.com/office/drawing/2014/main" id="{B0C62589-8850-8CE2-4EFB-3DCD46B7A0D5}"/>
                    </a:ext>
                  </a:extLst>
                </p:cNvPr>
                <p:cNvSpPr>
                  <a:spLocks noChangeArrowheads="1"/>
                </p:cNvSpPr>
                <p:nvPr/>
              </p:nvSpPr>
              <p:spPr bwMode="auto">
                <a:xfrm>
                  <a:off x="43" y="0"/>
                  <a:ext cx="147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On </a:t>
                  </a:r>
                  <a:r>
                    <a:rPr lang="fr-FR" altLang="fr-FR" sz="2400">
                      <a:solidFill>
                        <a:srgbClr val="000000"/>
                      </a:solidFill>
                      <a:latin typeface="Times New Roman" panose="02020603050405020304" pitchFamily="18" charset="0"/>
                      <a:cs typeface="Times New Roman" panose="02020603050405020304" pitchFamily="18" charset="0"/>
                    </a:rPr>
                    <a:t>distingue</a:t>
                  </a:r>
                  <a:endParaRPr lang="fr-FR" altLang="fr-FR" sz="2000">
                    <a:latin typeface="Times New Roman" panose="02020603050405020304" pitchFamily="18" charset="0"/>
                  </a:endParaRPr>
                </a:p>
              </p:txBody>
            </p:sp>
            <p:sp>
              <p:nvSpPr>
                <p:cNvPr id="161817" name="Rectangle 45">
                  <a:extLst>
                    <a:ext uri="{FF2B5EF4-FFF2-40B4-BE49-F238E27FC236}">
                      <a16:creationId xmlns:a16="http://schemas.microsoft.com/office/drawing/2014/main" id="{18FA60AF-355B-A998-C37E-A35384BC0ADD}"/>
                    </a:ext>
                  </a:extLst>
                </p:cNvPr>
                <p:cNvSpPr>
                  <a:spLocks noChangeArrowheads="1"/>
                </p:cNvSpPr>
                <p:nvPr/>
              </p:nvSpPr>
              <p:spPr bwMode="auto">
                <a:xfrm>
                  <a:off x="0" y="0"/>
                  <a:ext cx="155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61801" name="Group 48">
                <a:extLst>
                  <a:ext uri="{FF2B5EF4-FFF2-40B4-BE49-F238E27FC236}">
                    <a16:creationId xmlns:a16="http://schemas.microsoft.com/office/drawing/2014/main" id="{7CF81639-1BB6-134C-4654-132522C05E88}"/>
                  </a:ext>
                </a:extLst>
              </p:cNvPr>
              <p:cNvGrpSpPr>
                <a:grpSpLocks/>
              </p:cNvGrpSpPr>
              <p:nvPr/>
            </p:nvGrpSpPr>
            <p:grpSpPr bwMode="auto">
              <a:xfrm>
                <a:off x="1558" y="0"/>
                <a:ext cx="2238" cy="346"/>
                <a:chOff x="1558" y="0"/>
                <a:chExt cx="2238" cy="346"/>
              </a:xfrm>
            </p:grpSpPr>
            <p:sp>
              <p:nvSpPr>
                <p:cNvPr id="161814" name="Rectangle 40">
                  <a:extLst>
                    <a:ext uri="{FF2B5EF4-FFF2-40B4-BE49-F238E27FC236}">
                      <a16:creationId xmlns:a16="http://schemas.microsoft.com/office/drawing/2014/main" id="{C9F02F35-842D-BDE4-E8D5-21ADABB4E2AF}"/>
                    </a:ext>
                  </a:extLst>
                </p:cNvPr>
                <p:cNvSpPr>
                  <a:spLocks noChangeArrowheads="1"/>
                </p:cNvSpPr>
                <p:nvPr/>
              </p:nvSpPr>
              <p:spPr bwMode="auto">
                <a:xfrm>
                  <a:off x="1601" y="0"/>
                  <a:ext cx="21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ea typeface="Arial Unicode MS" pitchFamily="34" charset="-128"/>
                    </a:rPr>
                    <a:t> </a:t>
                  </a:r>
                </a:p>
                <a:p>
                  <a:pPr>
                    <a:spcBef>
                      <a:spcPct val="0"/>
                    </a:spcBef>
                    <a:buFontTx/>
                    <a:buNone/>
                  </a:pPr>
                  <a:endParaRPr lang="fr-FR" altLang="fr-FR" sz="2000">
                    <a:latin typeface="Times New Roman" panose="02020603050405020304" pitchFamily="18" charset="0"/>
                  </a:endParaRPr>
                </a:p>
              </p:txBody>
            </p:sp>
            <p:sp>
              <p:nvSpPr>
                <p:cNvPr id="161815" name="Rectangle 47">
                  <a:extLst>
                    <a:ext uri="{FF2B5EF4-FFF2-40B4-BE49-F238E27FC236}">
                      <a16:creationId xmlns:a16="http://schemas.microsoft.com/office/drawing/2014/main" id="{14CF169F-30B9-4F55-2057-83CFF3A14A18}"/>
                    </a:ext>
                  </a:extLst>
                </p:cNvPr>
                <p:cNvSpPr>
                  <a:spLocks noChangeArrowheads="1"/>
                </p:cNvSpPr>
                <p:nvPr/>
              </p:nvSpPr>
              <p:spPr bwMode="auto">
                <a:xfrm>
                  <a:off x="1558" y="0"/>
                  <a:ext cx="223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61802" name="Group 50">
                <a:extLst>
                  <a:ext uri="{FF2B5EF4-FFF2-40B4-BE49-F238E27FC236}">
                    <a16:creationId xmlns:a16="http://schemas.microsoft.com/office/drawing/2014/main" id="{59425645-9CAA-09E3-15A9-55176C3370BA}"/>
                  </a:ext>
                </a:extLst>
              </p:cNvPr>
              <p:cNvGrpSpPr>
                <a:grpSpLocks/>
              </p:cNvGrpSpPr>
              <p:nvPr/>
            </p:nvGrpSpPr>
            <p:grpSpPr bwMode="auto">
              <a:xfrm>
                <a:off x="0" y="346"/>
                <a:ext cx="1558" cy="691"/>
                <a:chOff x="0" y="346"/>
                <a:chExt cx="1558" cy="691"/>
              </a:xfrm>
            </p:grpSpPr>
            <p:sp>
              <p:nvSpPr>
                <p:cNvPr id="161812" name="Rectangle 41">
                  <a:extLst>
                    <a:ext uri="{FF2B5EF4-FFF2-40B4-BE49-F238E27FC236}">
                      <a16:creationId xmlns:a16="http://schemas.microsoft.com/office/drawing/2014/main" id="{FA4CE98C-3350-021C-60C4-83D68C22E4EE}"/>
                    </a:ext>
                  </a:extLst>
                </p:cNvPr>
                <p:cNvSpPr>
                  <a:spLocks noChangeArrowheads="1"/>
                </p:cNvSpPr>
                <p:nvPr/>
              </p:nvSpPr>
              <p:spPr bwMode="auto">
                <a:xfrm>
                  <a:off x="43" y="346"/>
                  <a:ext cx="1472" cy="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Parc de stationnement habitation</a:t>
                  </a:r>
                  <a:endParaRPr lang="fr-FR" altLang="fr-FR" sz="2400">
                    <a:latin typeface="Times New Roman" panose="02020603050405020304" pitchFamily="18" charset="0"/>
                  </a:endParaRPr>
                </a:p>
              </p:txBody>
            </p:sp>
            <p:sp>
              <p:nvSpPr>
                <p:cNvPr id="161813" name="Rectangle 49">
                  <a:extLst>
                    <a:ext uri="{FF2B5EF4-FFF2-40B4-BE49-F238E27FC236}">
                      <a16:creationId xmlns:a16="http://schemas.microsoft.com/office/drawing/2014/main" id="{B7F203DF-0494-58E3-6857-9B20BFAA7CCF}"/>
                    </a:ext>
                  </a:extLst>
                </p:cNvPr>
                <p:cNvSpPr>
                  <a:spLocks noChangeArrowheads="1"/>
                </p:cNvSpPr>
                <p:nvPr/>
              </p:nvSpPr>
              <p:spPr bwMode="auto">
                <a:xfrm>
                  <a:off x="0" y="346"/>
                  <a:ext cx="1558" cy="69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61803" name="Group 52">
                <a:extLst>
                  <a:ext uri="{FF2B5EF4-FFF2-40B4-BE49-F238E27FC236}">
                    <a16:creationId xmlns:a16="http://schemas.microsoft.com/office/drawing/2014/main" id="{BE79A31C-78CC-E9EB-F88F-27BA69D7031B}"/>
                  </a:ext>
                </a:extLst>
              </p:cNvPr>
              <p:cNvGrpSpPr>
                <a:grpSpLocks/>
              </p:cNvGrpSpPr>
              <p:nvPr/>
            </p:nvGrpSpPr>
            <p:grpSpPr bwMode="auto">
              <a:xfrm>
                <a:off x="1558" y="346"/>
                <a:ext cx="2238" cy="691"/>
                <a:chOff x="1558" y="346"/>
                <a:chExt cx="2238" cy="691"/>
              </a:xfrm>
            </p:grpSpPr>
            <p:sp>
              <p:nvSpPr>
                <p:cNvPr id="161810" name="Rectangle 42">
                  <a:extLst>
                    <a:ext uri="{FF2B5EF4-FFF2-40B4-BE49-F238E27FC236}">
                      <a16:creationId xmlns:a16="http://schemas.microsoft.com/office/drawing/2014/main" id="{1AEA1C2E-2706-B6ED-B58B-97EC1E00CEE9}"/>
                    </a:ext>
                  </a:extLst>
                </p:cNvPr>
                <p:cNvSpPr>
                  <a:spLocks noChangeArrowheads="1"/>
                </p:cNvSpPr>
                <p:nvPr/>
              </p:nvSpPr>
              <p:spPr bwMode="auto">
                <a:xfrm>
                  <a:off x="1601" y="346"/>
                  <a:ext cx="2152" cy="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Dépend d’un bâtiment d’habitation</a:t>
                  </a:r>
                  <a:endParaRPr lang="fr-FR" altLang="fr-FR" sz="2400">
                    <a:solidFill>
                      <a:srgbClr val="000000"/>
                    </a:solidFill>
                    <a:latin typeface="Times New Roman" panose="02020603050405020304" pitchFamily="18" charset="0"/>
                    <a:ea typeface="Arial Unicode MS" pitchFamily="34" charset="-128"/>
                  </a:endParaRP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S supérieure à 100 m²</a:t>
                  </a:r>
                  <a:endParaRPr lang="fr-FR" altLang="fr-FR" sz="2400">
                    <a:solidFill>
                      <a:srgbClr val="000000"/>
                    </a:solidFill>
                    <a:latin typeface="Times New Roman" panose="02020603050405020304" pitchFamily="18" charset="0"/>
                    <a:ea typeface="Arial Unicode MS" pitchFamily="34" charset="-128"/>
                  </a:endParaRP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Capacité maximale de 250 véhicules</a:t>
                  </a:r>
                  <a:endParaRPr lang="fr-FR" altLang="fr-FR" sz="2400">
                    <a:latin typeface="Times New Roman" panose="02020603050405020304" pitchFamily="18" charset="0"/>
                  </a:endParaRPr>
                </a:p>
              </p:txBody>
            </p:sp>
            <p:sp>
              <p:nvSpPr>
                <p:cNvPr id="161811" name="Rectangle 51">
                  <a:extLst>
                    <a:ext uri="{FF2B5EF4-FFF2-40B4-BE49-F238E27FC236}">
                      <a16:creationId xmlns:a16="http://schemas.microsoft.com/office/drawing/2014/main" id="{D80037DB-FAB3-FA76-9140-18950B6AE52F}"/>
                    </a:ext>
                  </a:extLst>
                </p:cNvPr>
                <p:cNvSpPr>
                  <a:spLocks noChangeArrowheads="1"/>
                </p:cNvSpPr>
                <p:nvPr/>
              </p:nvSpPr>
              <p:spPr bwMode="auto">
                <a:xfrm>
                  <a:off x="1558" y="346"/>
                  <a:ext cx="2238" cy="69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61804" name="Group 54">
                <a:extLst>
                  <a:ext uri="{FF2B5EF4-FFF2-40B4-BE49-F238E27FC236}">
                    <a16:creationId xmlns:a16="http://schemas.microsoft.com/office/drawing/2014/main" id="{7824ACB8-D31B-2A1D-F60C-A95878E78FEB}"/>
                  </a:ext>
                </a:extLst>
              </p:cNvPr>
              <p:cNvGrpSpPr>
                <a:grpSpLocks/>
              </p:cNvGrpSpPr>
              <p:nvPr/>
            </p:nvGrpSpPr>
            <p:grpSpPr bwMode="auto">
              <a:xfrm>
                <a:off x="0" y="1037"/>
                <a:ext cx="1558" cy="576"/>
                <a:chOff x="0" y="1037"/>
                <a:chExt cx="1558" cy="576"/>
              </a:xfrm>
            </p:grpSpPr>
            <p:sp>
              <p:nvSpPr>
                <p:cNvPr id="161808" name="Rectangle 43">
                  <a:extLst>
                    <a:ext uri="{FF2B5EF4-FFF2-40B4-BE49-F238E27FC236}">
                      <a16:creationId xmlns:a16="http://schemas.microsoft.com/office/drawing/2014/main" id="{15DEA388-1343-F07D-A9EC-E4C50519C38B}"/>
                    </a:ext>
                  </a:extLst>
                </p:cNvPr>
                <p:cNvSpPr>
                  <a:spLocks noChangeArrowheads="1"/>
                </p:cNvSpPr>
                <p:nvPr/>
              </p:nvSpPr>
              <p:spPr bwMode="auto">
                <a:xfrm>
                  <a:off x="43" y="1037"/>
                  <a:ext cx="1472"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Parc de stationnement ERP</a:t>
                  </a:r>
                  <a:endParaRPr lang="fr-FR" altLang="fr-FR" sz="2400">
                    <a:latin typeface="Times New Roman" panose="02020603050405020304" pitchFamily="18" charset="0"/>
                  </a:endParaRPr>
                </a:p>
              </p:txBody>
            </p:sp>
            <p:sp>
              <p:nvSpPr>
                <p:cNvPr id="161809" name="Rectangle 53">
                  <a:extLst>
                    <a:ext uri="{FF2B5EF4-FFF2-40B4-BE49-F238E27FC236}">
                      <a16:creationId xmlns:a16="http://schemas.microsoft.com/office/drawing/2014/main" id="{EF6DCC2A-97E8-3368-7E2E-ACEF3CD4427D}"/>
                    </a:ext>
                  </a:extLst>
                </p:cNvPr>
                <p:cNvSpPr>
                  <a:spLocks noChangeArrowheads="1"/>
                </p:cNvSpPr>
                <p:nvPr/>
              </p:nvSpPr>
              <p:spPr bwMode="auto">
                <a:xfrm>
                  <a:off x="0" y="1037"/>
                  <a:ext cx="1558"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61805" name="Group 56">
                <a:extLst>
                  <a:ext uri="{FF2B5EF4-FFF2-40B4-BE49-F238E27FC236}">
                    <a16:creationId xmlns:a16="http://schemas.microsoft.com/office/drawing/2014/main" id="{FA6C7817-2C8E-E9E2-E831-175580234AAB}"/>
                  </a:ext>
                </a:extLst>
              </p:cNvPr>
              <p:cNvGrpSpPr>
                <a:grpSpLocks/>
              </p:cNvGrpSpPr>
              <p:nvPr/>
            </p:nvGrpSpPr>
            <p:grpSpPr bwMode="auto">
              <a:xfrm>
                <a:off x="1558" y="1037"/>
                <a:ext cx="2238" cy="576"/>
                <a:chOff x="1558" y="1037"/>
                <a:chExt cx="2238" cy="576"/>
              </a:xfrm>
            </p:grpSpPr>
            <p:sp>
              <p:nvSpPr>
                <p:cNvPr id="161806" name="Rectangle 44">
                  <a:extLst>
                    <a:ext uri="{FF2B5EF4-FFF2-40B4-BE49-F238E27FC236}">
                      <a16:creationId xmlns:a16="http://schemas.microsoft.com/office/drawing/2014/main" id="{C2E3FC95-7BEB-8922-D59F-D658B6711915}"/>
                    </a:ext>
                  </a:extLst>
                </p:cNvPr>
                <p:cNvSpPr>
                  <a:spLocks noChangeArrowheads="1"/>
                </p:cNvSpPr>
                <p:nvPr/>
              </p:nvSpPr>
              <p:spPr bwMode="auto">
                <a:xfrm>
                  <a:off x="1601" y="1037"/>
                  <a:ext cx="2152"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Tout autre parc de stationnement dont la capacité est &gt; à 10 véhicules</a:t>
                  </a:r>
                  <a:endParaRPr lang="fr-FR" altLang="fr-FR" sz="2400">
                    <a:latin typeface="Times New Roman" panose="02020603050405020304" pitchFamily="18" charset="0"/>
                  </a:endParaRPr>
                </a:p>
              </p:txBody>
            </p:sp>
            <p:sp>
              <p:nvSpPr>
                <p:cNvPr id="161807" name="Rectangle 55">
                  <a:extLst>
                    <a:ext uri="{FF2B5EF4-FFF2-40B4-BE49-F238E27FC236}">
                      <a16:creationId xmlns:a16="http://schemas.microsoft.com/office/drawing/2014/main" id="{510B9045-F7A5-450B-3501-756BFC9107B2}"/>
                    </a:ext>
                  </a:extLst>
                </p:cNvPr>
                <p:cNvSpPr>
                  <a:spLocks noChangeArrowheads="1"/>
                </p:cNvSpPr>
                <p:nvPr/>
              </p:nvSpPr>
              <p:spPr bwMode="auto">
                <a:xfrm>
                  <a:off x="1558" y="1037"/>
                  <a:ext cx="2238"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sp>
          <p:nvSpPr>
            <p:cNvPr id="161799" name="Rectangle 58">
              <a:extLst>
                <a:ext uri="{FF2B5EF4-FFF2-40B4-BE49-F238E27FC236}">
                  <a16:creationId xmlns:a16="http://schemas.microsoft.com/office/drawing/2014/main" id="{7EF1A9DE-7F80-6C73-6BD6-07C90D6A20EB}"/>
                </a:ext>
              </a:extLst>
            </p:cNvPr>
            <p:cNvSpPr>
              <a:spLocks noChangeArrowheads="1"/>
            </p:cNvSpPr>
            <p:nvPr/>
          </p:nvSpPr>
          <p:spPr bwMode="auto">
            <a:xfrm>
              <a:off x="-3" y="-3"/>
              <a:ext cx="3802" cy="1619"/>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re 8">
            <a:extLst>
              <a:ext uri="{FF2B5EF4-FFF2-40B4-BE49-F238E27FC236}">
                <a16:creationId xmlns:a16="http://schemas.microsoft.com/office/drawing/2014/main" id="{6D169710-D557-4E12-CF61-8E73E70AF81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62819" name="Espace réservé du numéro de diapositive 4">
            <a:extLst>
              <a:ext uri="{FF2B5EF4-FFF2-40B4-BE49-F238E27FC236}">
                <a16:creationId xmlns:a16="http://schemas.microsoft.com/office/drawing/2014/main" id="{3B06CA3E-6525-AA87-E1D2-9DC2E212655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2E5E9E2-FEDC-4F28-A7E4-E5B7E51C1275}" type="slidenum">
              <a:rPr lang="fr-FR" altLang="fr-FR" sz="2000">
                <a:solidFill>
                  <a:srgbClr val="984807"/>
                </a:solidFill>
              </a:rPr>
              <a:pPr algn="r" eaLnBrk="1" hangingPunct="1">
                <a:spcBef>
                  <a:spcPct val="0"/>
                </a:spcBef>
                <a:buFontTx/>
                <a:buNone/>
              </a:pPr>
              <a:t>157</a:t>
            </a:fld>
            <a:endParaRPr lang="fr-FR" altLang="fr-FR" sz="2000">
              <a:solidFill>
                <a:srgbClr val="984807"/>
              </a:solidFill>
            </a:endParaRPr>
          </a:p>
        </p:txBody>
      </p:sp>
      <p:grpSp>
        <p:nvGrpSpPr>
          <p:cNvPr id="162820" name="Group 26">
            <a:extLst>
              <a:ext uri="{FF2B5EF4-FFF2-40B4-BE49-F238E27FC236}">
                <a16:creationId xmlns:a16="http://schemas.microsoft.com/office/drawing/2014/main" id="{B24F9A74-6060-B3A4-351E-77294882AC9B}"/>
              </a:ext>
            </a:extLst>
          </p:cNvPr>
          <p:cNvGrpSpPr>
            <a:grpSpLocks/>
          </p:cNvGrpSpPr>
          <p:nvPr/>
        </p:nvGrpSpPr>
        <p:grpSpPr bwMode="auto">
          <a:xfrm>
            <a:off x="381000" y="981075"/>
            <a:ext cx="8305800" cy="5038725"/>
            <a:chOff x="-3" y="-3"/>
            <a:chExt cx="3802" cy="1734"/>
          </a:xfrm>
        </p:grpSpPr>
        <p:sp>
          <p:nvSpPr>
            <p:cNvPr id="162822" name="Rectangle 25">
              <a:extLst>
                <a:ext uri="{FF2B5EF4-FFF2-40B4-BE49-F238E27FC236}">
                  <a16:creationId xmlns:a16="http://schemas.microsoft.com/office/drawing/2014/main" id="{45B779B2-F68A-E51F-122A-CCE03C841205}"/>
                </a:ext>
              </a:extLst>
            </p:cNvPr>
            <p:cNvSpPr>
              <a:spLocks noChangeArrowheads="1"/>
            </p:cNvSpPr>
            <p:nvPr/>
          </p:nvSpPr>
          <p:spPr bwMode="auto">
            <a:xfrm>
              <a:off x="-3" y="-3"/>
              <a:ext cx="3802" cy="1734"/>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nvGrpSpPr>
            <p:cNvPr id="162823" name="Group 24">
              <a:extLst>
                <a:ext uri="{FF2B5EF4-FFF2-40B4-BE49-F238E27FC236}">
                  <a16:creationId xmlns:a16="http://schemas.microsoft.com/office/drawing/2014/main" id="{05A64CEB-96B5-0F7F-452E-D0368D4CED9D}"/>
                </a:ext>
              </a:extLst>
            </p:cNvPr>
            <p:cNvGrpSpPr>
              <a:grpSpLocks/>
            </p:cNvGrpSpPr>
            <p:nvPr/>
          </p:nvGrpSpPr>
          <p:grpSpPr bwMode="auto">
            <a:xfrm>
              <a:off x="0" y="0"/>
              <a:ext cx="3796" cy="1728"/>
              <a:chOff x="0" y="0"/>
              <a:chExt cx="3796" cy="1728"/>
            </a:xfrm>
          </p:grpSpPr>
          <p:sp>
            <p:nvSpPr>
              <p:cNvPr id="162824" name="Rectangle 12">
                <a:extLst>
                  <a:ext uri="{FF2B5EF4-FFF2-40B4-BE49-F238E27FC236}">
                    <a16:creationId xmlns:a16="http://schemas.microsoft.com/office/drawing/2014/main" id="{C75C2DA3-A268-224C-322A-ED91DE086E93}"/>
                  </a:ext>
                </a:extLst>
              </p:cNvPr>
              <p:cNvSpPr>
                <a:spLocks noChangeArrowheads="1"/>
              </p:cNvSpPr>
              <p:nvPr/>
            </p:nvSpPr>
            <p:spPr bwMode="auto">
              <a:xfrm>
                <a:off x="0" y="0"/>
                <a:ext cx="155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nvGrpSpPr>
              <p:cNvPr id="162825" name="Group 15">
                <a:extLst>
                  <a:ext uri="{FF2B5EF4-FFF2-40B4-BE49-F238E27FC236}">
                    <a16:creationId xmlns:a16="http://schemas.microsoft.com/office/drawing/2014/main" id="{D6448A9E-F22E-80C7-1D24-0DDBB0529040}"/>
                  </a:ext>
                </a:extLst>
              </p:cNvPr>
              <p:cNvGrpSpPr>
                <a:grpSpLocks/>
              </p:cNvGrpSpPr>
              <p:nvPr/>
            </p:nvGrpSpPr>
            <p:grpSpPr bwMode="auto">
              <a:xfrm>
                <a:off x="1558" y="0"/>
                <a:ext cx="2238" cy="346"/>
                <a:chOff x="1558" y="0"/>
                <a:chExt cx="2238" cy="346"/>
              </a:xfrm>
            </p:grpSpPr>
            <p:sp>
              <p:nvSpPr>
                <p:cNvPr id="162838" name="Rectangle 7">
                  <a:extLst>
                    <a:ext uri="{FF2B5EF4-FFF2-40B4-BE49-F238E27FC236}">
                      <a16:creationId xmlns:a16="http://schemas.microsoft.com/office/drawing/2014/main" id="{34A1E699-553F-D6BC-FDDA-CF14F8667FF5}"/>
                    </a:ext>
                  </a:extLst>
                </p:cNvPr>
                <p:cNvSpPr>
                  <a:spLocks noChangeArrowheads="1"/>
                </p:cNvSpPr>
                <p:nvPr/>
              </p:nvSpPr>
              <p:spPr bwMode="auto">
                <a:xfrm>
                  <a:off x="1601" y="0"/>
                  <a:ext cx="21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ea typeface="Arial Unicode MS" pitchFamily="34" charset="-128"/>
                    </a:rPr>
                    <a:t> </a:t>
                  </a:r>
                </a:p>
                <a:p>
                  <a:pPr>
                    <a:spcBef>
                      <a:spcPct val="0"/>
                    </a:spcBef>
                    <a:buFontTx/>
                    <a:buNone/>
                  </a:pPr>
                  <a:endParaRPr lang="fr-FR" altLang="fr-FR" sz="2000">
                    <a:latin typeface="Times New Roman" panose="02020603050405020304" pitchFamily="18" charset="0"/>
                  </a:endParaRPr>
                </a:p>
              </p:txBody>
            </p:sp>
            <p:sp>
              <p:nvSpPr>
                <p:cNvPr id="162839" name="Rectangle 14">
                  <a:extLst>
                    <a:ext uri="{FF2B5EF4-FFF2-40B4-BE49-F238E27FC236}">
                      <a16:creationId xmlns:a16="http://schemas.microsoft.com/office/drawing/2014/main" id="{16352CFF-9E38-E526-7886-FF88A1317C2E}"/>
                    </a:ext>
                  </a:extLst>
                </p:cNvPr>
                <p:cNvSpPr>
                  <a:spLocks noChangeArrowheads="1"/>
                </p:cNvSpPr>
                <p:nvPr/>
              </p:nvSpPr>
              <p:spPr bwMode="auto">
                <a:xfrm>
                  <a:off x="1558" y="0"/>
                  <a:ext cx="223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62826" name="Group 17">
                <a:extLst>
                  <a:ext uri="{FF2B5EF4-FFF2-40B4-BE49-F238E27FC236}">
                    <a16:creationId xmlns:a16="http://schemas.microsoft.com/office/drawing/2014/main" id="{8E1B67CE-E5D8-5511-B2B5-0DBBE9F3BB23}"/>
                  </a:ext>
                </a:extLst>
              </p:cNvPr>
              <p:cNvGrpSpPr>
                <a:grpSpLocks/>
              </p:cNvGrpSpPr>
              <p:nvPr/>
            </p:nvGrpSpPr>
            <p:grpSpPr bwMode="auto">
              <a:xfrm>
                <a:off x="0" y="63"/>
                <a:ext cx="1558" cy="1204"/>
                <a:chOff x="0" y="63"/>
                <a:chExt cx="1558" cy="1204"/>
              </a:xfrm>
            </p:grpSpPr>
            <p:sp>
              <p:nvSpPr>
                <p:cNvPr id="162836" name="Rectangle 8">
                  <a:extLst>
                    <a:ext uri="{FF2B5EF4-FFF2-40B4-BE49-F238E27FC236}">
                      <a16:creationId xmlns:a16="http://schemas.microsoft.com/office/drawing/2014/main" id="{01BA3D0D-4970-A304-3360-9C7AB502E459}"/>
                    </a:ext>
                  </a:extLst>
                </p:cNvPr>
                <p:cNvSpPr>
                  <a:spLocks noChangeArrowheads="1"/>
                </p:cNvSpPr>
                <p:nvPr/>
              </p:nvSpPr>
              <p:spPr bwMode="auto">
                <a:xfrm>
                  <a:off x="43" y="63"/>
                  <a:ext cx="1472" cy="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Parc de stationnement dans IGH</a:t>
                  </a:r>
                  <a:endParaRPr lang="fr-FR" altLang="fr-FR" sz="2400">
                    <a:latin typeface="Times New Roman" panose="02020603050405020304" pitchFamily="18" charset="0"/>
                  </a:endParaRPr>
                </a:p>
              </p:txBody>
            </p:sp>
            <p:sp>
              <p:nvSpPr>
                <p:cNvPr id="162837" name="Rectangle 16">
                  <a:extLst>
                    <a:ext uri="{FF2B5EF4-FFF2-40B4-BE49-F238E27FC236}">
                      <a16:creationId xmlns:a16="http://schemas.microsoft.com/office/drawing/2014/main" id="{C4D3124A-CA6B-5F30-40A6-836AC1E20435}"/>
                    </a:ext>
                  </a:extLst>
                </p:cNvPr>
                <p:cNvSpPr>
                  <a:spLocks noChangeArrowheads="1"/>
                </p:cNvSpPr>
                <p:nvPr/>
              </p:nvSpPr>
              <p:spPr bwMode="auto">
                <a:xfrm>
                  <a:off x="0" y="346"/>
                  <a:ext cx="1558" cy="92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62827" name="Group 19">
                <a:extLst>
                  <a:ext uri="{FF2B5EF4-FFF2-40B4-BE49-F238E27FC236}">
                    <a16:creationId xmlns:a16="http://schemas.microsoft.com/office/drawing/2014/main" id="{31B4E502-2D43-E23C-911B-C337113B1079}"/>
                  </a:ext>
                </a:extLst>
              </p:cNvPr>
              <p:cNvGrpSpPr>
                <a:grpSpLocks/>
              </p:cNvGrpSpPr>
              <p:nvPr/>
            </p:nvGrpSpPr>
            <p:grpSpPr bwMode="auto">
              <a:xfrm>
                <a:off x="1558" y="63"/>
                <a:ext cx="2238" cy="1204"/>
                <a:chOff x="1558" y="63"/>
                <a:chExt cx="2238" cy="1204"/>
              </a:xfrm>
            </p:grpSpPr>
            <p:sp>
              <p:nvSpPr>
                <p:cNvPr id="162834" name="Rectangle 9">
                  <a:extLst>
                    <a:ext uri="{FF2B5EF4-FFF2-40B4-BE49-F238E27FC236}">
                      <a16:creationId xmlns:a16="http://schemas.microsoft.com/office/drawing/2014/main" id="{FC23649E-3127-8358-C932-24D48FCC6221}"/>
                    </a:ext>
                  </a:extLst>
                </p:cNvPr>
                <p:cNvSpPr>
                  <a:spLocks noChangeArrowheads="1"/>
                </p:cNvSpPr>
                <p:nvPr/>
              </p:nvSpPr>
              <p:spPr bwMode="auto">
                <a:xfrm>
                  <a:off x="1601" y="63"/>
                  <a:ext cx="2152" cy="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400">
                    <a:solidFill>
                      <a:srgbClr val="000000"/>
                    </a:solidFill>
                    <a:latin typeface="Times New Roman" panose="02020603050405020304" pitchFamily="18" charset="0"/>
                    <a:ea typeface="Arial Unicode MS" pitchFamily="34" charset="-128"/>
                  </a:endParaRPr>
                </a:p>
                <a:p>
                  <a:pPr>
                    <a:spcBef>
                      <a:spcPct val="0"/>
                    </a:spcBef>
                    <a:buFontTx/>
                    <a:buChar char="•"/>
                  </a:pPr>
                  <a:r>
                    <a:rPr lang="fr-FR" altLang="fr-FR" sz="2400">
                      <a:solidFill>
                        <a:srgbClr val="000000"/>
                      </a:solidFill>
                      <a:latin typeface="Times New Roman" panose="02020603050405020304" pitchFamily="18" charset="0"/>
                      <a:cs typeface="Times New Roman" panose="02020603050405020304" pitchFamily="18" charset="0"/>
                    </a:rPr>
                    <a:t> Parc intégré (communication directe avec l’immeuble) isolement C F 2 h</a:t>
                  </a:r>
                  <a:endParaRPr lang="fr-FR" altLang="fr-FR" sz="2400">
                    <a:solidFill>
                      <a:srgbClr val="000000"/>
                    </a:solidFill>
                    <a:latin typeface="Times New Roman" panose="02020603050405020304" pitchFamily="18" charset="0"/>
                    <a:ea typeface="Arial Unicode MS" pitchFamily="34" charset="-128"/>
                  </a:endParaRPr>
                </a:p>
                <a:p>
                  <a:pPr>
                    <a:spcBef>
                      <a:spcPct val="0"/>
                    </a:spcBef>
                    <a:buFontTx/>
                    <a:buChar char="•"/>
                  </a:pPr>
                  <a:r>
                    <a:rPr lang="fr-FR" altLang="fr-FR" sz="2400">
                      <a:solidFill>
                        <a:srgbClr val="000000"/>
                      </a:solidFill>
                      <a:latin typeface="Times New Roman" panose="02020603050405020304" pitchFamily="18" charset="0"/>
                      <a:cs typeface="Times New Roman" panose="02020603050405020304" pitchFamily="18" charset="0"/>
                    </a:rPr>
                    <a:t> Parc isolé (pas de communication directe avec l’immeuble) isolement C F 4 h</a:t>
                  </a:r>
                  <a:endParaRPr lang="fr-FR" altLang="fr-FR" sz="2400">
                    <a:latin typeface="Times New Roman" panose="02020603050405020304" pitchFamily="18" charset="0"/>
                  </a:endParaRPr>
                </a:p>
              </p:txBody>
            </p:sp>
            <p:sp>
              <p:nvSpPr>
                <p:cNvPr id="162835" name="Rectangle 18">
                  <a:extLst>
                    <a:ext uri="{FF2B5EF4-FFF2-40B4-BE49-F238E27FC236}">
                      <a16:creationId xmlns:a16="http://schemas.microsoft.com/office/drawing/2014/main" id="{3CD5FC50-C775-C2DD-38DE-E91A58872C59}"/>
                    </a:ext>
                  </a:extLst>
                </p:cNvPr>
                <p:cNvSpPr>
                  <a:spLocks noChangeArrowheads="1"/>
                </p:cNvSpPr>
                <p:nvPr/>
              </p:nvSpPr>
              <p:spPr bwMode="auto">
                <a:xfrm>
                  <a:off x="1558" y="346"/>
                  <a:ext cx="2238" cy="92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62828" name="Group 21">
                <a:extLst>
                  <a:ext uri="{FF2B5EF4-FFF2-40B4-BE49-F238E27FC236}">
                    <a16:creationId xmlns:a16="http://schemas.microsoft.com/office/drawing/2014/main" id="{83182387-9B2E-B462-8040-34ECF2DFC08D}"/>
                  </a:ext>
                </a:extLst>
              </p:cNvPr>
              <p:cNvGrpSpPr>
                <a:grpSpLocks/>
              </p:cNvGrpSpPr>
              <p:nvPr/>
            </p:nvGrpSpPr>
            <p:grpSpPr bwMode="auto">
              <a:xfrm>
                <a:off x="0" y="1267"/>
                <a:ext cx="1558" cy="461"/>
                <a:chOff x="0" y="1267"/>
                <a:chExt cx="1558" cy="461"/>
              </a:xfrm>
            </p:grpSpPr>
            <p:sp>
              <p:nvSpPr>
                <p:cNvPr id="162832" name="Rectangle 10">
                  <a:extLst>
                    <a:ext uri="{FF2B5EF4-FFF2-40B4-BE49-F238E27FC236}">
                      <a16:creationId xmlns:a16="http://schemas.microsoft.com/office/drawing/2014/main" id="{2706DD35-47B7-CDE6-B218-DA76E2912B41}"/>
                    </a:ext>
                  </a:extLst>
                </p:cNvPr>
                <p:cNvSpPr>
                  <a:spLocks noChangeArrowheads="1"/>
                </p:cNvSpPr>
                <p:nvPr/>
              </p:nvSpPr>
              <p:spPr bwMode="auto">
                <a:xfrm>
                  <a:off x="43" y="1267"/>
                  <a:ext cx="1472"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Parc dans les bâtiments relevant du code du travail</a:t>
                  </a:r>
                  <a:endParaRPr lang="fr-FR" altLang="fr-FR" sz="2400">
                    <a:latin typeface="Times New Roman" panose="02020603050405020304" pitchFamily="18" charset="0"/>
                  </a:endParaRPr>
                </a:p>
              </p:txBody>
            </p:sp>
            <p:sp>
              <p:nvSpPr>
                <p:cNvPr id="162833" name="Rectangle 20">
                  <a:extLst>
                    <a:ext uri="{FF2B5EF4-FFF2-40B4-BE49-F238E27FC236}">
                      <a16:creationId xmlns:a16="http://schemas.microsoft.com/office/drawing/2014/main" id="{572C4D0A-6696-6CEA-B5B6-5077B7172817}"/>
                    </a:ext>
                  </a:extLst>
                </p:cNvPr>
                <p:cNvSpPr>
                  <a:spLocks noChangeArrowheads="1"/>
                </p:cNvSpPr>
                <p:nvPr/>
              </p:nvSpPr>
              <p:spPr bwMode="auto">
                <a:xfrm>
                  <a:off x="0" y="1267"/>
                  <a:ext cx="1558"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62829" name="Group 23">
                <a:extLst>
                  <a:ext uri="{FF2B5EF4-FFF2-40B4-BE49-F238E27FC236}">
                    <a16:creationId xmlns:a16="http://schemas.microsoft.com/office/drawing/2014/main" id="{B73FF184-0218-A0BC-8712-F52A08688900}"/>
                  </a:ext>
                </a:extLst>
              </p:cNvPr>
              <p:cNvGrpSpPr>
                <a:grpSpLocks/>
              </p:cNvGrpSpPr>
              <p:nvPr/>
            </p:nvGrpSpPr>
            <p:grpSpPr bwMode="auto">
              <a:xfrm>
                <a:off x="1558" y="1267"/>
                <a:ext cx="2238" cy="461"/>
                <a:chOff x="1558" y="1267"/>
                <a:chExt cx="2238" cy="461"/>
              </a:xfrm>
            </p:grpSpPr>
            <p:sp>
              <p:nvSpPr>
                <p:cNvPr id="162830" name="Rectangle 11">
                  <a:extLst>
                    <a:ext uri="{FF2B5EF4-FFF2-40B4-BE49-F238E27FC236}">
                      <a16:creationId xmlns:a16="http://schemas.microsoft.com/office/drawing/2014/main" id="{A0A2277B-2F14-7197-5BE6-3BFFBF0ED01D}"/>
                    </a:ext>
                  </a:extLst>
                </p:cNvPr>
                <p:cNvSpPr>
                  <a:spLocks noChangeArrowheads="1"/>
                </p:cNvSpPr>
                <p:nvPr/>
              </p:nvSpPr>
              <p:spPr bwMode="auto">
                <a:xfrm>
                  <a:off x="1601" y="1267"/>
                  <a:ext cx="2152"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Idem ERP</a:t>
                  </a:r>
                  <a:endParaRPr lang="fr-FR" altLang="fr-FR" sz="2400">
                    <a:latin typeface="Times New Roman" panose="02020603050405020304" pitchFamily="18" charset="0"/>
                  </a:endParaRPr>
                </a:p>
              </p:txBody>
            </p:sp>
            <p:sp>
              <p:nvSpPr>
                <p:cNvPr id="162831" name="Rectangle 22">
                  <a:extLst>
                    <a:ext uri="{FF2B5EF4-FFF2-40B4-BE49-F238E27FC236}">
                      <a16:creationId xmlns:a16="http://schemas.microsoft.com/office/drawing/2014/main" id="{BB09E81C-401C-4C04-4710-B43933210DD4}"/>
                    </a:ext>
                  </a:extLst>
                </p:cNvPr>
                <p:cNvSpPr>
                  <a:spLocks noChangeArrowheads="1"/>
                </p:cNvSpPr>
                <p:nvPr/>
              </p:nvSpPr>
              <p:spPr bwMode="auto">
                <a:xfrm>
                  <a:off x="1558" y="1267"/>
                  <a:ext cx="2238"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sp>
        <p:nvSpPr>
          <p:cNvPr id="162821" name="Rectangle 1">
            <a:extLst>
              <a:ext uri="{FF2B5EF4-FFF2-40B4-BE49-F238E27FC236}">
                <a16:creationId xmlns:a16="http://schemas.microsoft.com/office/drawing/2014/main" id="{484BA271-1059-15E2-1E13-0630E61E5BDE}"/>
              </a:ext>
            </a:extLst>
          </p:cNvPr>
          <p:cNvSpPr>
            <a:spLocks noChangeArrowheads="1"/>
          </p:cNvSpPr>
          <p:nvPr/>
        </p:nvSpPr>
        <p:spPr bwMode="auto">
          <a:xfrm>
            <a:off x="403225" y="1363663"/>
            <a:ext cx="8189913"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Parcs de stationnement couverts :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re 8">
            <a:extLst>
              <a:ext uri="{FF2B5EF4-FFF2-40B4-BE49-F238E27FC236}">
                <a16:creationId xmlns:a16="http://schemas.microsoft.com/office/drawing/2014/main" id="{55E1BA32-A732-2C33-079F-90C7FD7DD15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63843" name="Espace réservé du numéro de diapositive 4">
            <a:extLst>
              <a:ext uri="{FF2B5EF4-FFF2-40B4-BE49-F238E27FC236}">
                <a16:creationId xmlns:a16="http://schemas.microsoft.com/office/drawing/2014/main" id="{1FF2C773-0249-8AE4-8BCB-13524D514B6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EC5ADAA-62BB-488E-80C6-18B9FF9BC70E}" type="slidenum">
              <a:rPr lang="fr-FR" altLang="fr-FR" sz="2000">
                <a:solidFill>
                  <a:srgbClr val="984807"/>
                </a:solidFill>
              </a:rPr>
              <a:pPr algn="r" eaLnBrk="1" hangingPunct="1">
                <a:spcBef>
                  <a:spcPct val="0"/>
                </a:spcBef>
                <a:buFontTx/>
                <a:buNone/>
              </a:pPr>
              <a:t>158</a:t>
            </a:fld>
            <a:endParaRPr lang="fr-FR" altLang="fr-FR" sz="2000">
              <a:solidFill>
                <a:srgbClr val="984807"/>
              </a:solidFill>
            </a:endParaRPr>
          </a:p>
        </p:txBody>
      </p:sp>
      <p:sp>
        <p:nvSpPr>
          <p:cNvPr id="163844" name="Rectangle 1">
            <a:extLst>
              <a:ext uri="{FF2B5EF4-FFF2-40B4-BE49-F238E27FC236}">
                <a16:creationId xmlns:a16="http://schemas.microsoft.com/office/drawing/2014/main" id="{CC3DDBB3-E582-9F87-3F51-72D6AFDE5D0D}"/>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Parcs de stationnement couverts : </a:t>
            </a:r>
          </a:p>
        </p:txBody>
      </p:sp>
      <p:sp>
        <p:nvSpPr>
          <p:cNvPr id="163845" name="Rectangle 59">
            <a:extLst>
              <a:ext uri="{FF2B5EF4-FFF2-40B4-BE49-F238E27FC236}">
                <a16:creationId xmlns:a16="http://schemas.microsoft.com/office/drawing/2014/main" id="{B1800A22-4B2D-B641-2DF9-8B841AC3E13A}"/>
              </a:ext>
            </a:extLst>
          </p:cNvPr>
          <p:cNvSpPr>
            <a:spLocks noChangeArrowheads="1"/>
          </p:cNvSpPr>
          <p:nvPr/>
        </p:nvSpPr>
        <p:spPr bwMode="auto">
          <a:xfrm>
            <a:off x="381000" y="1905000"/>
            <a:ext cx="8229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Accès interdit aux de + 3.5 T sauf pour les parcs accessibles aux véhicules de transport en commun</a:t>
            </a:r>
            <a:r>
              <a:rPr lang="fr-FR" altLang="fr-FR" sz="2400">
                <a:latin typeface="Times New Roman" panose="02020603050405020304" pitchFamily="18" charset="0"/>
              </a:rPr>
              <a:t> </a:t>
            </a:r>
          </a:p>
        </p:txBody>
      </p:sp>
      <p:pic>
        <p:nvPicPr>
          <p:cNvPr id="163846" name="irc_mi" descr="Résultat de recherche d'images pour &quot;photo  véhicule plus de 3.5 tonnes&quot;">
            <a:extLst>
              <a:ext uri="{FF2B5EF4-FFF2-40B4-BE49-F238E27FC236}">
                <a16:creationId xmlns:a16="http://schemas.microsoft.com/office/drawing/2014/main" id="{CD45A482-E5AB-D27D-C378-C30AB2131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5"/>
          <a:stretch>
            <a:fillRect/>
          </a:stretch>
        </p:blipFill>
        <p:spPr bwMode="auto">
          <a:xfrm>
            <a:off x="2667000" y="3048000"/>
            <a:ext cx="38862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7" name="Multiplier 41201">
            <a:extLst>
              <a:ext uri="{FF2B5EF4-FFF2-40B4-BE49-F238E27FC236}">
                <a16:creationId xmlns:a16="http://schemas.microsoft.com/office/drawing/2014/main" id="{99473983-EC67-3EC3-46BF-A4BD89B5E101}"/>
              </a:ext>
            </a:extLst>
          </p:cNvPr>
          <p:cNvSpPr>
            <a:spLocks/>
          </p:cNvSpPr>
          <p:nvPr/>
        </p:nvSpPr>
        <p:spPr bwMode="auto">
          <a:xfrm>
            <a:off x="2971800" y="3352800"/>
            <a:ext cx="3352800" cy="1905000"/>
          </a:xfrm>
          <a:custGeom>
            <a:avLst/>
            <a:gdLst>
              <a:gd name="T0" fmla="*/ 127144364 w 1405720"/>
              <a:gd name="T1" fmla="*/ 106317702 h 814885"/>
              <a:gd name="T2" fmla="*/ 169351430 w 1405720"/>
              <a:gd name="T3" fmla="*/ 43045720 h 814885"/>
              <a:gd name="T4" fmla="*/ 308624637 w 1405720"/>
              <a:gd name="T5" fmla="*/ 113206572 h 814885"/>
              <a:gd name="T6" fmla="*/ 447897814 w 1405720"/>
              <a:gd name="T7" fmla="*/ 43045720 h 814885"/>
              <a:gd name="T8" fmla="*/ 490104918 w 1405720"/>
              <a:gd name="T9" fmla="*/ 106317702 h 814885"/>
              <a:gd name="T10" fmla="*/ 392528027 w 1405720"/>
              <a:gd name="T11" fmla="*/ 155473842 h 814885"/>
              <a:gd name="T12" fmla="*/ 490104918 w 1405720"/>
              <a:gd name="T13" fmla="*/ 204629684 h 814885"/>
              <a:gd name="T14" fmla="*/ 447897814 w 1405720"/>
              <a:gd name="T15" fmla="*/ 267901687 h 814885"/>
              <a:gd name="T16" fmla="*/ 308624637 w 1405720"/>
              <a:gd name="T17" fmla="*/ 197740835 h 814885"/>
              <a:gd name="T18" fmla="*/ 169351430 w 1405720"/>
              <a:gd name="T19" fmla="*/ 267901687 h 814885"/>
              <a:gd name="T20" fmla="*/ 127144364 w 1405720"/>
              <a:gd name="T21" fmla="*/ 204629684 h 814885"/>
              <a:gd name="T22" fmla="*/ 224721217 w 1405720"/>
              <a:gd name="T23" fmla="*/ 155473842 h 814885"/>
              <a:gd name="T24" fmla="*/ 127144364 w 1405720"/>
              <a:gd name="T25" fmla="*/ 106317702 h 8148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5720" h="814885">
                <a:moveTo>
                  <a:pt x="289558" y="278622"/>
                </a:moveTo>
                <a:lnTo>
                  <a:pt x="385680" y="112808"/>
                </a:lnTo>
                <a:lnTo>
                  <a:pt x="702860" y="296675"/>
                </a:lnTo>
                <a:lnTo>
                  <a:pt x="1020040" y="112808"/>
                </a:lnTo>
                <a:lnTo>
                  <a:pt x="1116162" y="278622"/>
                </a:lnTo>
                <a:lnTo>
                  <a:pt x="893941" y="407443"/>
                </a:lnTo>
                <a:lnTo>
                  <a:pt x="1116162" y="536263"/>
                </a:lnTo>
                <a:lnTo>
                  <a:pt x="1020040" y="702077"/>
                </a:lnTo>
                <a:lnTo>
                  <a:pt x="702860" y="518210"/>
                </a:lnTo>
                <a:lnTo>
                  <a:pt x="385680" y="702077"/>
                </a:lnTo>
                <a:lnTo>
                  <a:pt x="289558" y="536263"/>
                </a:lnTo>
                <a:lnTo>
                  <a:pt x="511779" y="407443"/>
                </a:lnTo>
                <a:lnTo>
                  <a:pt x="289558" y="278622"/>
                </a:lnTo>
                <a:close/>
              </a:path>
            </a:pathLst>
          </a:custGeom>
          <a:solidFill>
            <a:srgbClr val="FF0000"/>
          </a:solidFill>
          <a:ln w="12700" cap="flat" cmpd="sng" algn="ctr">
            <a:solidFill>
              <a:srgbClr val="41719C"/>
            </a:solidFill>
            <a:prstDash val="solid"/>
            <a:miter lim="800000"/>
            <a:headEnd/>
            <a:tailEnd/>
          </a:ln>
        </p:spPr>
        <p:txBody>
          <a:bodyPr anchor="ctr"/>
          <a:lstStyle/>
          <a:p>
            <a:endParaRPr lang="fr-F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Espace réservé du numéro de diapositive 4">
            <a:extLst>
              <a:ext uri="{FF2B5EF4-FFF2-40B4-BE49-F238E27FC236}">
                <a16:creationId xmlns:a16="http://schemas.microsoft.com/office/drawing/2014/main" id="{DAF21175-FB71-BD96-E9D2-1539D44DB78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23E3B94-DCEA-4F37-98ED-1CDD444199B5}" type="slidenum">
              <a:rPr lang="fr-FR" altLang="fr-FR" sz="2000">
                <a:solidFill>
                  <a:srgbClr val="984807"/>
                </a:solidFill>
              </a:rPr>
              <a:pPr algn="r" eaLnBrk="1" hangingPunct="1">
                <a:spcBef>
                  <a:spcPct val="0"/>
                </a:spcBef>
                <a:buFontTx/>
                <a:buNone/>
              </a:pPr>
              <a:t>159</a:t>
            </a:fld>
            <a:endParaRPr lang="fr-FR" altLang="fr-FR" sz="2000">
              <a:solidFill>
                <a:srgbClr val="984807"/>
              </a:solidFill>
            </a:endParaRPr>
          </a:p>
        </p:txBody>
      </p:sp>
      <p:sp>
        <p:nvSpPr>
          <p:cNvPr id="3" name="ZoneTexte 2">
            <a:extLst>
              <a:ext uri="{FF2B5EF4-FFF2-40B4-BE49-F238E27FC236}">
                <a16:creationId xmlns:a16="http://schemas.microsoft.com/office/drawing/2014/main" id="{4CF3377F-2F35-94D0-62AE-B1093A5691E5}"/>
              </a:ext>
            </a:extLst>
          </p:cNvPr>
          <p:cNvSpPr txBox="1"/>
          <p:nvPr/>
        </p:nvSpPr>
        <p:spPr>
          <a:xfrm>
            <a:off x="971550" y="2151063"/>
            <a:ext cx="7200900" cy="2555875"/>
          </a:xfrm>
          <a:prstGeom prst="rect">
            <a:avLst/>
          </a:prstGeom>
          <a:noFill/>
        </p:spPr>
        <p:txBody>
          <a:bodyPr>
            <a:spAutoFit/>
          </a:bodyPr>
          <a:lstStyle/>
          <a:p>
            <a:pPr algn="ctr">
              <a:defRPr/>
            </a:pPr>
            <a:r>
              <a:rPr lang="en-US" sz="3200" b="1" u="dbl" cap="all" dirty="0">
                <a:solidFill>
                  <a:srgbClr val="000000"/>
                </a:solidFill>
                <a:latin typeface="Times New Roman" panose="02020603050405020304" pitchFamily="18" charset="0"/>
                <a:ea typeface="Calibri" panose="020F0502020204030204" pitchFamily="34" charset="0"/>
              </a:rPr>
              <a:t>COMMENT LA CONSTRUCTION </a:t>
            </a:r>
          </a:p>
          <a:p>
            <a:pPr algn="ctr">
              <a:defRPr/>
            </a:pPr>
            <a:endParaRPr lang="en-US" sz="3200" b="1" u="dbl" cap="all" dirty="0">
              <a:solidFill>
                <a:srgbClr val="000000"/>
              </a:solidFill>
              <a:latin typeface="Times New Roman" panose="02020603050405020304" pitchFamily="18" charset="0"/>
              <a:ea typeface="Calibri" panose="020F0502020204030204" pitchFamily="34" charset="0"/>
            </a:endParaRPr>
          </a:p>
          <a:p>
            <a:pPr algn="ctr">
              <a:defRPr/>
            </a:pPr>
            <a:r>
              <a:rPr lang="en-US" sz="3200" b="1" u="dbl" cap="all" dirty="0">
                <a:solidFill>
                  <a:srgbClr val="000000"/>
                </a:solidFill>
                <a:latin typeface="Times New Roman" panose="02020603050405020304" pitchFamily="18" charset="0"/>
                <a:ea typeface="Calibri" panose="020F0502020204030204" pitchFamily="34" charset="0"/>
              </a:rPr>
              <a:t>LIMITE LA PROPAGATION </a:t>
            </a:r>
          </a:p>
          <a:p>
            <a:pPr algn="ctr">
              <a:defRPr/>
            </a:pPr>
            <a:endParaRPr lang="en-US" sz="3200" b="1" u="dbl" cap="all" dirty="0">
              <a:solidFill>
                <a:srgbClr val="000000"/>
              </a:solidFill>
              <a:latin typeface="Times New Roman" panose="02020603050405020304" pitchFamily="18" charset="0"/>
              <a:ea typeface="Calibri" panose="020F0502020204030204" pitchFamily="34" charset="0"/>
            </a:endParaRPr>
          </a:p>
          <a:p>
            <a:pPr algn="ctr">
              <a:defRPr/>
            </a:pPr>
            <a:r>
              <a:rPr lang="en-US" sz="3200" b="1" u="dbl" cap="all" dirty="0">
                <a:solidFill>
                  <a:srgbClr val="000000"/>
                </a:solidFill>
                <a:latin typeface="Times New Roman" panose="02020603050405020304" pitchFamily="18" charset="0"/>
                <a:ea typeface="Calibri" panose="020F0502020204030204" pitchFamily="34" charset="0"/>
              </a:rPr>
              <a:t>DU FEU et des fumees </a:t>
            </a:r>
            <a:endParaRPr lang="fr-FR"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8">
            <a:extLst>
              <a:ext uri="{FF2B5EF4-FFF2-40B4-BE49-F238E27FC236}">
                <a16:creationId xmlns:a16="http://schemas.microsoft.com/office/drawing/2014/main" id="{1320A55A-2B6A-4641-32A6-05DFA0F3F77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8435" name="Espace réservé du numéro de diapositive 4">
            <a:extLst>
              <a:ext uri="{FF2B5EF4-FFF2-40B4-BE49-F238E27FC236}">
                <a16:creationId xmlns:a16="http://schemas.microsoft.com/office/drawing/2014/main" id="{882E942A-ECA7-F228-21EE-E1AB992B050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0F76BE7-74A4-43C3-94E9-6A50C1340B5E}" type="slidenum">
              <a:rPr lang="fr-FR" altLang="fr-FR" sz="2000">
                <a:solidFill>
                  <a:srgbClr val="984807"/>
                </a:solidFill>
              </a:rPr>
              <a:pPr algn="r" eaLnBrk="1" hangingPunct="1">
                <a:spcBef>
                  <a:spcPct val="0"/>
                </a:spcBef>
                <a:buFontTx/>
                <a:buNone/>
              </a:pPr>
              <a:t>16</a:t>
            </a:fld>
            <a:endParaRPr lang="fr-FR" altLang="fr-FR" sz="2000">
              <a:solidFill>
                <a:srgbClr val="984807"/>
              </a:solidFill>
            </a:endParaRPr>
          </a:p>
        </p:txBody>
      </p:sp>
      <p:sp>
        <p:nvSpPr>
          <p:cNvPr id="18436" name="Rectangle 1">
            <a:extLst>
              <a:ext uri="{FF2B5EF4-FFF2-40B4-BE49-F238E27FC236}">
                <a16:creationId xmlns:a16="http://schemas.microsoft.com/office/drawing/2014/main" id="{5A3FC724-F9CC-B157-C4F6-29475C5E5D1E}"/>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EVACUER LES OCCUPANTS : </a:t>
            </a:r>
            <a:endParaRPr lang="fr-FR" altLang="fr-FR" sz="2400" b="1" u="sng">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437" name="Rectangle 1">
            <a:extLst>
              <a:ext uri="{FF2B5EF4-FFF2-40B4-BE49-F238E27FC236}">
                <a16:creationId xmlns:a16="http://schemas.microsoft.com/office/drawing/2014/main" id="{C0596932-C299-60DD-A736-F5D4D78EB838}"/>
              </a:ext>
            </a:extLst>
          </p:cNvPr>
          <p:cNvSpPr>
            <a:spLocks noChangeArrowheads="1"/>
          </p:cNvSpPr>
          <p:nvPr/>
        </p:nvSpPr>
        <p:spPr bwMode="auto">
          <a:xfrm>
            <a:off x="457200" y="1981200"/>
            <a:ext cx="8189913"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Code du travail et des ERP</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Calibri" panose="020F0502020204030204" pitchFamily="34" charset="0"/>
              </a:rPr>
              <a:t>Ascenseurs à l'exception de ceux spécifiques aux handicapés, ne sont jamais considérés comme moyen d'évacuation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Calibri" panose="020F0502020204030204" pitchFamily="34" charset="0"/>
              </a:rPr>
              <a:t> Faible capacité, </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Calibri" panose="020F0502020204030204" pitchFamily="34" charset="0"/>
              </a:rPr>
              <a:t> Défaut de fonctionnement fréquent au cours des incendies, </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Calibri" panose="020F0502020204030204" pitchFamily="34" charset="0"/>
              </a:rPr>
              <a:t> Envahissement rapide par les fumées.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Image 3">
            <a:extLst>
              <a:ext uri="{FF2B5EF4-FFF2-40B4-BE49-F238E27FC236}">
                <a16:creationId xmlns:a16="http://schemas.microsoft.com/office/drawing/2014/main" id="{E35E87FE-D79F-37EB-44D3-C3E443622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898" t="34673" r="2" b="27914"/>
          <a:stretch>
            <a:fillRect/>
          </a:stretch>
        </p:blipFill>
        <p:spPr bwMode="auto">
          <a:xfrm>
            <a:off x="1116013" y="3429000"/>
            <a:ext cx="67373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Espace réservé du numéro de diapositive 4">
            <a:extLst>
              <a:ext uri="{FF2B5EF4-FFF2-40B4-BE49-F238E27FC236}">
                <a16:creationId xmlns:a16="http://schemas.microsoft.com/office/drawing/2014/main" id="{CD134F55-D3A5-3D30-8DA0-814DCE434EC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1D8AF8B-4FBB-4DC0-A430-C49FE4468D86}" type="slidenum">
              <a:rPr lang="fr-FR" altLang="fr-FR" sz="2000">
                <a:solidFill>
                  <a:srgbClr val="984807"/>
                </a:solidFill>
              </a:rPr>
              <a:pPr algn="r" eaLnBrk="1" hangingPunct="1">
                <a:spcBef>
                  <a:spcPct val="0"/>
                </a:spcBef>
                <a:buFontTx/>
                <a:buNone/>
              </a:pPr>
              <a:t>160</a:t>
            </a:fld>
            <a:endParaRPr lang="fr-FR" altLang="fr-FR" sz="2000">
              <a:solidFill>
                <a:srgbClr val="984807"/>
              </a:solidFill>
            </a:endParaRPr>
          </a:p>
        </p:txBody>
      </p:sp>
      <p:sp>
        <p:nvSpPr>
          <p:cNvPr id="165892" name="Titre 8">
            <a:extLst>
              <a:ext uri="{FF2B5EF4-FFF2-40B4-BE49-F238E27FC236}">
                <a16:creationId xmlns:a16="http://schemas.microsoft.com/office/drawing/2014/main" id="{F61E0974-FDEB-35D9-0DFE-153569B2646D}"/>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5" name="ZoneTexte 4">
            <a:extLst>
              <a:ext uri="{FF2B5EF4-FFF2-40B4-BE49-F238E27FC236}">
                <a16:creationId xmlns:a16="http://schemas.microsoft.com/office/drawing/2014/main" id="{B75E883D-07EA-A5DF-2330-323DB28AD699}"/>
              </a:ext>
            </a:extLst>
          </p:cNvPr>
          <p:cNvSpPr txBox="1"/>
          <p:nvPr/>
        </p:nvSpPr>
        <p:spPr>
          <a:xfrm>
            <a:off x="395288" y="1268413"/>
            <a:ext cx="8208962" cy="1954212"/>
          </a:xfrm>
          <a:prstGeom prst="rect">
            <a:avLst/>
          </a:prstGeom>
          <a:noFill/>
        </p:spPr>
        <p:txBody>
          <a:bodyPr>
            <a:spAutoFit/>
          </a:bodyPr>
          <a:lstStyle/>
          <a:p>
            <a:pPr marL="252095" indent="-252095">
              <a:lnSpc>
                <a:spcPct val="107000"/>
              </a:lnSpc>
              <a:spcAft>
                <a:spcPts val="800"/>
              </a:spcAft>
              <a:defRPr/>
            </a:pPr>
            <a:r>
              <a:rPr lang="en-US" sz="2400" b="1" u="dbl" cap="all"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 l’extérieur :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07000"/>
              </a:lnSpc>
              <a:spcAft>
                <a:spcPts val="800"/>
              </a:spcAft>
              <a:defRPr/>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defRPr/>
            </a:pPr>
            <a:r>
              <a:rPr lang="en-US" sz="2400" b="1" u="sng"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Isolement</a:t>
            </a:r>
            <a:r>
              <a:rPr lang="en-US" sz="24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par rapport aux tiers</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defRPr/>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Est </a:t>
            </a: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réalisé</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afin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d’éviter</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qu’1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incendie</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puisse</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se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propager</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Image 3">
            <a:extLst>
              <a:ext uri="{FF2B5EF4-FFF2-40B4-BE49-F238E27FC236}">
                <a16:creationId xmlns:a16="http://schemas.microsoft.com/office/drawing/2014/main" id="{98BB6FE9-ECAE-04D6-A8E0-8BFA27AE2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060" r="73911" b="29198"/>
          <a:stretch>
            <a:fillRect/>
          </a:stretch>
        </p:blipFill>
        <p:spPr bwMode="auto">
          <a:xfrm>
            <a:off x="5745163" y="2030413"/>
            <a:ext cx="2962275"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Espace réservé du numéro de diapositive 4">
            <a:extLst>
              <a:ext uri="{FF2B5EF4-FFF2-40B4-BE49-F238E27FC236}">
                <a16:creationId xmlns:a16="http://schemas.microsoft.com/office/drawing/2014/main" id="{E231A4D0-6705-C293-3886-3A990F06E7A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F62E0AD-0126-4E00-BDA1-BA656886EF48}" type="slidenum">
              <a:rPr lang="fr-FR" altLang="fr-FR" sz="2000">
                <a:solidFill>
                  <a:srgbClr val="984807"/>
                </a:solidFill>
              </a:rPr>
              <a:pPr algn="r" eaLnBrk="1" hangingPunct="1">
                <a:spcBef>
                  <a:spcPct val="0"/>
                </a:spcBef>
                <a:buFontTx/>
                <a:buNone/>
              </a:pPr>
              <a:t>161</a:t>
            </a:fld>
            <a:endParaRPr lang="fr-FR" altLang="fr-FR" sz="2000">
              <a:solidFill>
                <a:srgbClr val="984807"/>
              </a:solidFill>
            </a:endParaRPr>
          </a:p>
        </p:txBody>
      </p:sp>
      <p:sp>
        <p:nvSpPr>
          <p:cNvPr id="166916" name="Titre 8">
            <a:extLst>
              <a:ext uri="{FF2B5EF4-FFF2-40B4-BE49-F238E27FC236}">
                <a16:creationId xmlns:a16="http://schemas.microsoft.com/office/drawing/2014/main" id="{873CE114-CA73-D551-DA26-4C931F62488B}"/>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5" name="ZoneTexte 4">
            <a:extLst>
              <a:ext uri="{FF2B5EF4-FFF2-40B4-BE49-F238E27FC236}">
                <a16:creationId xmlns:a16="http://schemas.microsoft.com/office/drawing/2014/main" id="{D4DE2F6E-986F-0F21-E11C-5A7D5F228977}"/>
              </a:ext>
            </a:extLst>
          </p:cNvPr>
          <p:cNvSpPr txBox="1"/>
          <p:nvPr/>
        </p:nvSpPr>
        <p:spPr>
          <a:xfrm>
            <a:off x="468313" y="1268413"/>
            <a:ext cx="5399087" cy="3740150"/>
          </a:xfrm>
          <a:prstGeom prst="rect">
            <a:avLst/>
          </a:prstGeom>
          <a:noFill/>
        </p:spPr>
        <p:txBody>
          <a:bodyPr>
            <a:spAutoFit/>
          </a:bodyPr>
          <a:lstStyle/>
          <a:p>
            <a:pPr marL="252095" indent="-252095">
              <a:lnSpc>
                <a:spcPct val="107000"/>
              </a:lnSpc>
              <a:spcAft>
                <a:spcPts val="800"/>
              </a:spcAft>
              <a:defRPr/>
            </a:pPr>
            <a:r>
              <a:rPr lang="en-US" sz="2400" b="1" u="dbl" cap="all"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 l’extérieur : </a:t>
            </a:r>
            <a:endParaRPr lang="fr-FR" sz="2400" cap="all" dirty="0">
              <a:latin typeface="Times New Roman" panose="02020603050405020304" pitchFamily="18" charset="0"/>
              <a:ea typeface="Calibri" panose="020F0502020204030204" pitchFamily="34" charset="0"/>
              <a:cs typeface="Times New Roman" panose="02020603050405020304" pitchFamily="18" charset="0"/>
            </a:endParaRPr>
          </a:p>
          <a:p>
            <a:pPr marL="252095" indent="-252095">
              <a:lnSpc>
                <a:spcPct val="107000"/>
              </a:lnSpc>
              <a:spcAft>
                <a:spcPts val="800"/>
              </a:spcAft>
              <a:defRPr/>
            </a:pPr>
            <a:endParaRPr lang="fr-FR" sz="2400" b="1" u="sng" cap="all"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52095" indent="-252095">
              <a:lnSpc>
                <a:spcPct val="107000"/>
              </a:lnSpc>
              <a:spcAft>
                <a:spcPts val="800"/>
              </a:spcAft>
              <a:defRPr/>
            </a:pPr>
            <a:r>
              <a:rPr lang="en-US" sz="2400" b="1" u="sng"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Isolement</a:t>
            </a:r>
            <a:r>
              <a:rPr lang="en-US" sz="24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par rapport aux tiers : </a:t>
            </a:r>
          </a:p>
          <a:p>
            <a:pPr marL="457200" indent="-457200">
              <a:lnSpc>
                <a:spcPct val="107000"/>
              </a:lnSpc>
              <a:spcAft>
                <a:spcPts val="800"/>
              </a:spcAft>
              <a:buFontTx/>
              <a:buAutoNum type="arabicPeriod"/>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Ø"/>
              <a:defRPr/>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D’un tiers à un tiers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superposé</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même</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bâtiment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par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l’intérieur</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Ø"/>
              <a:defRPr/>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D’un tiers à un tiers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superposé</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même</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bâtiment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par les façades.</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Espace réservé du numéro de diapositive 4">
            <a:extLst>
              <a:ext uri="{FF2B5EF4-FFF2-40B4-BE49-F238E27FC236}">
                <a16:creationId xmlns:a16="http://schemas.microsoft.com/office/drawing/2014/main" id="{72AB0C34-23D5-5FD5-DA32-39987DC96F1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E588B9B-8193-4EEB-9909-141FC7E2B049}" type="slidenum">
              <a:rPr lang="fr-FR" altLang="fr-FR" sz="2000">
                <a:solidFill>
                  <a:srgbClr val="984807"/>
                </a:solidFill>
              </a:rPr>
              <a:pPr algn="r" eaLnBrk="1" hangingPunct="1">
                <a:spcBef>
                  <a:spcPct val="0"/>
                </a:spcBef>
                <a:buFontTx/>
                <a:buNone/>
              </a:pPr>
              <a:t>162</a:t>
            </a:fld>
            <a:endParaRPr lang="fr-FR" altLang="fr-FR" sz="2000">
              <a:solidFill>
                <a:srgbClr val="984807"/>
              </a:solidFill>
            </a:endParaRPr>
          </a:p>
        </p:txBody>
      </p:sp>
      <p:sp>
        <p:nvSpPr>
          <p:cNvPr id="167939" name="Titre 8">
            <a:extLst>
              <a:ext uri="{FF2B5EF4-FFF2-40B4-BE49-F238E27FC236}">
                <a16:creationId xmlns:a16="http://schemas.microsoft.com/office/drawing/2014/main" id="{BCB6EFB5-8D1E-7D85-5BC4-92B3EDDD7206}"/>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5" name="ZoneTexte 4">
            <a:extLst>
              <a:ext uri="{FF2B5EF4-FFF2-40B4-BE49-F238E27FC236}">
                <a16:creationId xmlns:a16="http://schemas.microsoft.com/office/drawing/2014/main" id="{38A5DB3D-F1E4-7A33-72CE-A3FCA15CF8AC}"/>
              </a:ext>
            </a:extLst>
          </p:cNvPr>
          <p:cNvSpPr txBox="1"/>
          <p:nvPr/>
        </p:nvSpPr>
        <p:spPr>
          <a:xfrm>
            <a:off x="468313" y="1327150"/>
            <a:ext cx="8207375" cy="3930650"/>
          </a:xfrm>
          <a:prstGeom prst="rect">
            <a:avLst/>
          </a:prstGeom>
          <a:noFill/>
        </p:spPr>
        <p:txBody>
          <a:bodyPr>
            <a:spAutoFit/>
          </a:bodyPr>
          <a:lstStyle/>
          <a:p>
            <a:pPr>
              <a:lnSpc>
                <a:spcPct val="107000"/>
              </a:lnSpc>
              <a:spcAft>
                <a:spcPts val="800"/>
              </a:spcAft>
              <a:defRPr/>
            </a:pPr>
            <a:r>
              <a:rPr lang="en-US" sz="2400" b="1" u="sng"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Isolement</a:t>
            </a:r>
            <a:r>
              <a:rPr lang="en-US" sz="24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par les façades :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defRPr/>
            </a:pPr>
            <a:endPar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Revêtement ou conception n’entraîne pas la propagation aux niveaux supérieurs ou latéralement. </a:t>
            </a:r>
          </a:p>
          <a:p>
            <a:pPr algn="just">
              <a:lnSpc>
                <a:spcPct val="107000"/>
              </a:lnSpc>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Règles définies selon l’activité des bâtiments (</a:t>
            </a:r>
            <a:r>
              <a:rPr lang="fr-FR" altLang="fr-FR"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Hab</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ERP, etc.). </a:t>
            </a:r>
          </a:p>
          <a:p>
            <a:pPr algn="just">
              <a:lnSpc>
                <a:spcPct val="107000"/>
              </a:lnSpc>
              <a:defRPr/>
            </a:pPr>
            <a:endPar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Eviter la propagation :</a:t>
            </a:r>
          </a:p>
          <a:p>
            <a:pPr marL="342900" indent="-342900" algn="just">
              <a:lnSpc>
                <a:spcPct val="107000"/>
              </a:lnSpc>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D’une façade à une autre par le rayonnement ;</a:t>
            </a:r>
          </a:p>
          <a:p>
            <a:pPr marL="342900" indent="-342900" algn="just">
              <a:lnSpc>
                <a:spcPct val="107000"/>
              </a:lnSpc>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Aux façades suite à un feu survenant sur la voie publique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Espace réservé du numéro de diapositive 4">
            <a:extLst>
              <a:ext uri="{FF2B5EF4-FFF2-40B4-BE49-F238E27FC236}">
                <a16:creationId xmlns:a16="http://schemas.microsoft.com/office/drawing/2014/main" id="{6D70FFCC-66C6-8213-0B69-2463004D460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274B4E3-0060-4FA9-85A1-A8048435BAA4}" type="slidenum">
              <a:rPr lang="fr-FR" altLang="fr-FR" sz="2000">
                <a:solidFill>
                  <a:srgbClr val="984807"/>
                </a:solidFill>
              </a:rPr>
              <a:pPr algn="r" eaLnBrk="1" hangingPunct="1">
                <a:spcBef>
                  <a:spcPct val="0"/>
                </a:spcBef>
                <a:buFontTx/>
                <a:buNone/>
              </a:pPr>
              <a:t>163</a:t>
            </a:fld>
            <a:endParaRPr lang="fr-FR" altLang="fr-FR" sz="2000">
              <a:solidFill>
                <a:srgbClr val="984807"/>
              </a:solidFill>
            </a:endParaRPr>
          </a:p>
        </p:txBody>
      </p:sp>
      <p:sp>
        <p:nvSpPr>
          <p:cNvPr id="168963" name="Titre 8">
            <a:extLst>
              <a:ext uri="{FF2B5EF4-FFF2-40B4-BE49-F238E27FC236}">
                <a16:creationId xmlns:a16="http://schemas.microsoft.com/office/drawing/2014/main" id="{A946126D-E2CA-2571-F1B7-EA712853F332}"/>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5" name="ZoneTexte 4">
            <a:extLst>
              <a:ext uri="{FF2B5EF4-FFF2-40B4-BE49-F238E27FC236}">
                <a16:creationId xmlns:a16="http://schemas.microsoft.com/office/drawing/2014/main" id="{3EC1A405-C72D-C5EB-32E9-9332F47AA226}"/>
              </a:ext>
            </a:extLst>
          </p:cNvPr>
          <p:cNvSpPr txBox="1"/>
          <p:nvPr/>
        </p:nvSpPr>
        <p:spPr>
          <a:xfrm>
            <a:off x="468313" y="1327150"/>
            <a:ext cx="5111750" cy="3241675"/>
          </a:xfrm>
          <a:prstGeom prst="rect">
            <a:avLst/>
          </a:prstGeom>
          <a:noFill/>
        </p:spPr>
        <p:txBody>
          <a:bodyPr>
            <a:spAutoFit/>
          </a:bodyPr>
          <a:lstStyle/>
          <a:p>
            <a:pPr>
              <a:lnSpc>
                <a:spcPct val="107000"/>
              </a:lnSpc>
              <a:spcAft>
                <a:spcPts val="800"/>
              </a:spcAft>
              <a:defRPr/>
            </a:pPr>
            <a:r>
              <a:rPr lang="en-US" sz="2400" b="1" u="sng"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Isolement</a:t>
            </a:r>
            <a:r>
              <a:rPr lang="en-US" sz="24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par les façades : </a:t>
            </a:r>
          </a:p>
          <a:p>
            <a:pPr>
              <a:lnSpc>
                <a:spcPct val="107000"/>
              </a:lnSpc>
              <a:spcAft>
                <a:spcPts val="800"/>
              </a:spcAft>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Par l’inflammation de la façade ;</a:t>
            </a:r>
          </a:p>
          <a:p>
            <a:pPr marL="342900" indent="-342900" algn="just">
              <a:lnSpc>
                <a:spcPct val="107000"/>
              </a:lnSpc>
              <a:spcAft>
                <a:spcPts val="800"/>
              </a:spcAft>
              <a:buFont typeface="Wingdings" panose="05000000000000000000" pitchFamily="2" charset="2"/>
              <a:buChar char="Ø"/>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Par les interstices des façades rideaux (panneaux de façades ou double peau).</a:t>
            </a:r>
          </a:p>
        </p:txBody>
      </p:sp>
      <p:pic>
        <p:nvPicPr>
          <p:cNvPr id="168965" name="Image 1">
            <a:extLst>
              <a:ext uri="{FF2B5EF4-FFF2-40B4-BE49-F238E27FC236}">
                <a16:creationId xmlns:a16="http://schemas.microsoft.com/office/drawing/2014/main" id="{EDFA46D1-708F-CFC0-29B2-1DEF2FE2E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2025650"/>
            <a:ext cx="2986087"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Espace réservé du numéro de diapositive 4">
            <a:extLst>
              <a:ext uri="{FF2B5EF4-FFF2-40B4-BE49-F238E27FC236}">
                <a16:creationId xmlns:a16="http://schemas.microsoft.com/office/drawing/2014/main" id="{5098311F-380A-1B45-DB94-96057BFB49D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21F2BC5-7FBA-4E7B-BA51-772ABB348BAA}" type="slidenum">
              <a:rPr lang="fr-FR" altLang="fr-FR" sz="2000">
                <a:solidFill>
                  <a:srgbClr val="984807"/>
                </a:solidFill>
              </a:rPr>
              <a:pPr algn="r" eaLnBrk="1" hangingPunct="1">
                <a:spcBef>
                  <a:spcPct val="0"/>
                </a:spcBef>
                <a:buFontTx/>
                <a:buNone/>
              </a:pPr>
              <a:t>164</a:t>
            </a:fld>
            <a:endParaRPr lang="fr-FR" altLang="fr-FR" sz="2000">
              <a:solidFill>
                <a:srgbClr val="984807"/>
              </a:solidFill>
            </a:endParaRPr>
          </a:p>
        </p:txBody>
      </p:sp>
      <p:sp>
        <p:nvSpPr>
          <p:cNvPr id="169987" name="Titre 8">
            <a:extLst>
              <a:ext uri="{FF2B5EF4-FFF2-40B4-BE49-F238E27FC236}">
                <a16:creationId xmlns:a16="http://schemas.microsoft.com/office/drawing/2014/main" id="{8A3AFEF3-D9AA-9CBF-9022-C9E1D4576157}"/>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69988" name="ZoneTexte 3">
            <a:extLst>
              <a:ext uri="{FF2B5EF4-FFF2-40B4-BE49-F238E27FC236}">
                <a16:creationId xmlns:a16="http://schemas.microsoft.com/office/drawing/2014/main" id="{560FDB5A-0FBA-B401-F111-78ECE27F8B38}"/>
              </a:ext>
            </a:extLst>
          </p:cNvPr>
          <p:cNvSpPr txBox="1">
            <a:spLocks noChangeArrowheads="1"/>
          </p:cNvSpPr>
          <p:nvPr/>
        </p:nvSpPr>
        <p:spPr bwMode="auto">
          <a:xfrm>
            <a:off x="395288" y="1341438"/>
            <a:ext cx="4895850"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en-US"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Isolement par les façades :</a:t>
            </a:r>
          </a:p>
          <a:p>
            <a:pPr>
              <a:lnSpc>
                <a:spcPct val="107000"/>
              </a:lnSpc>
              <a:spcBef>
                <a:spcPct val="0"/>
              </a:spcBef>
              <a:spcAft>
                <a:spcPts val="800"/>
              </a:spcAft>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Règle du C + D n’est pas appliquée à l’ensemble de la façade, les éléments apparents de façade doivent être réalisés en matériaux M 2 (moyennement inflammable). </a:t>
            </a:r>
          </a:p>
          <a:p>
            <a:pPr>
              <a:lnSpc>
                <a:spcPct val="107000"/>
              </a:lnSpc>
              <a:spcBef>
                <a:spcPct val="0"/>
              </a:spcBef>
              <a:spcAft>
                <a:spcPts val="800"/>
              </a:spcAft>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D’une manière générale, les façades sont classées M 2</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pic>
        <p:nvPicPr>
          <p:cNvPr id="169989" name="Picture 1">
            <a:extLst>
              <a:ext uri="{FF2B5EF4-FFF2-40B4-BE49-F238E27FC236}">
                <a16:creationId xmlns:a16="http://schemas.microsoft.com/office/drawing/2014/main" id="{7DE1326D-66B6-5CB8-777C-7B98E647C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406" b="3650"/>
          <a:stretch>
            <a:fillRect/>
          </a:stretch>
        </p:blipFill>
        <p:spPr bwMode="auto">
          <a:xfrm>
            <a:off x="5264150" y="1217613"/>
            <a:ext cx="35941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Espace réservé du numéro de diapositive 4">
            <a:extLst>
              <a:ext uri="{FF2B5EF4-FFF2-40B4-BE49-F238E27FC236}">
                <a16:creationId xmlns:a16="http://schemas.microsoft.com/office/drawing/2014/main" id="{2673AE6A-3D2E-1665-2C0A-76FD75CC236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A0C291B-EA57-4BF9-9E67-38E8A1BBD24B}" type="slidenum">
              <a:rPr lang="fr-FR" altLang="fr-FR" sz="2000">
                <a:solidFill>
                  <a:srgbClr val="984807"/>
                </a:solidFill>
              </a:rPr>
              <a:pPr algn="r" eaLnBrk="1" hangingPunct="1">
                <a:spcBef>
                  <a:spcPct val="0"/>
                </a:spcBef>
                <a:buFontTx/>
                <a:buNone/>
              </a:pPr>
              <a:t>165</a:t>
            </a:fld>
            <a:endParaRPr lang="fr-FR" altLang="fr-FR" sz="2000">
              <a:solidFill>
                <a:srgbClr val="984807"/>
              </a:solidFill>
            </a:endParaRPr>
          </a:p>
        </p:txBody>
      </p:sp>
      <p:sp>
        <p:nvSpPr>
          <p:cNvPr id="171011" name="Titre 8">
            <a:extLst>
              <a:ext uri="{FF2B5EF4-FFF2-40B4-BE49-F238E27FC236}">
                <a16:creationId xmlns:a16="http://schemas.microsoft.com/office/drawing/2014/main" id="{575DA0B1-C248-616C-B8BA-3E77475668B2}"/>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4" name="ZoneTexte 3">
            <a:extLst>
              <a:ext uri="{FF2B5EF4-FFF2-40B4-BE49-F238E27FC236}">
                <a16:creationId xmlns:a16="http://schemas.microsoft.com/office/drawing/2014/main" id="{00CEC4A8-FD27-49C1-F469-CE1CBB680338}"/>
              </a:ext>
            </a:extLst>
          </p:cNvPr>
          <p:cNvSpPr txBox="1"/>
          <p:nvPr/>
        </p:nvSpPr>
        <p:spPr>
          <a:xfrm>
            <a:off x="414338" y="1341438"/>
            <a:ext cx="8505825" cy="4283075"/>
          </a:xfrm>
          <a:prstGeom prst="rect">
            <a:avLst/>
          </a:prstGeom>
          <a:noFill/>
        </p:spPr>
        <p:txBody>
          <a:bodyPr>
            <a:spAutoFit/>
          </a:bodyPr>
          <a:lstStyle/>
          <a:p>
            <a:pPr>
              <a:lnSpc>
                <a:spcPct val="107000"/>
              </a:lnSpc>
              <a:spcAft>
                <a:spcPts val="800"/>
              </a:spcAft>
              <a:defRPr/>
            </a:pPr>
            <a:r>
              <a:rPr lang="en-US" sz="2400" b="1" u="dbl" cap="all"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 L' </a:t>
            </a:r>
            <a:r>
              <a:rPr lang="en-US" sz="2400" b="1" u="dbl" cap="all"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intérieur</a:t>
            </a:r>
            <a:r>
              <a:rPr lang="en-US" sz="2400" b="1" u="dbl" cap="all"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fontAlgn="auto" hangingPunct="1">
              <a:defRPr/>
            </a:pPr>
            <a:endPar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auto" hangingPunct="1">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Aménagement des locaux, la distribution des </a:t>
            </a:r>
            <a:r>
              <a:rPr lang="fr-FR" alt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pièces et éventuellement leur isolement doivent assurer une protection suffisante, compte tenu des risques courus, aussi bien des personnes fréquentant l'établissement que de celles occupant les locaux voisins.</a:t>
            </a:r>
          </a:p>
          <a:p>
            <a:pPr algn="just" fontAlgn="auto" hangingPunct="1">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fontAlgn="auto" hangingPunct="1">
              <a:defRPr/>
            </a:pPr>
            <a:b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Règlement de sécurité a prévu plusieurs mesures techniques de mise en œuvre.</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Espace réservé du numéro de diapositive 4">
            <a:extLst>
              <a:ext uri="{FF2B5EF4-FFF2-40B4-BE49-F238E27FC236}">
                <a16:creationId xmlns:a16="http://schemas.microsoft.com/office/drawing/2014/main" id="{BE9551E2-40F9-282A-FC9D-EAF7EE37599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4FDFB71-FC3D-4633-A934-33FA7CEB4386}" type="slidenum">
              <a:rPr lang="fr-FR" altLang="fr-FR" sz="2000">
                <a:solidFill>
                  <a:srgbClr val="984807"/>
                </a:solidFill>
              </a:rPr>
              <a:pPr algn="r" eaLnBrk="1" hangingPunct="1">
                <a:spcBef>
                  <a:spcPct val="0"/>
                </a:spcBef>
                <a:buFontTx/>
                <a:buNone/>
              </a:pPr>
              <a:t>166</a:t>
            </a:fld>
            <a:endParaRPr lang="fr-FR" altLang="fr-FR" sz="2000">
              <a:solidFill>
                <a:srgbClr val="984807"/>
              </a:solidFill>
            </a:endParaRPr>
          </a:p>
        </p:txBody>
      </p:sp>
      <p:sp>
        <p:nvSpPr>
          <p:cNvPr id="172035" name="Titre 8">
            <a:extLst>
              <a:ext uri="{FF2B5EF4-FFF2-40B4-BE49-F238E27FC236}">
                <a16:creationId xmlns:a16="http://schemas.microsoft.com/office/drawing/2014/main" id="{CC17C412-06F6-B64B-075A-B73D7D4AC79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72036" name="ZoneTexte 3">
            <a:extLst>
              <a:ext uri="{FF2B5EF4-FFF2-40B4-BE49-F238E27FC236}">
                <a16:creationId xmlns:a16="http://schemas.microsoft.com/office/drawing/2014/main" id="{722655FA-ECC8-AC44-5437-75A122C1399E}"/>
              </a:ext>
            </a:extLst>
          </p:cNvPr>
          <p:cNvSpPr txBox="1">
            <a:spLocks noChangeArrowheads="1"/>
          </p:cNvSpPr>
          <p:nvPr/>
        </p:nvSpPr>
        <p:spPr bwMode="auto">
          <a:xfrm>
            <a:off x="414338" y="1341438"/>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Cloisonnement :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172037" name="ZoneTexte 5">
            <a:extLst>
              <a:ext uri="{FF2B5EF4-FFF2-40B4-BE49-F238E27FC236}">
                <a16:creationId xmlns:a16="http://schemas.microsoft.com/office/drawing/2014/main" id="{77DB5C8D-D044-84F4-2AAA-16077B97B2F0}"/>
              </a:ext>
            </a:extLst>
          </p:cNvPr>
          <p:cNvSpPr txBox="1">
            <a:spLocks noChangeArrowheads="1"/>
          </p:cNvSpPr>
          <p:nvPr/>
        </p:nvSpPr>
        <p:spPr bwMode="auto">
          <a:xfrm>
            <a:off x="395288" y="1893888"/>
            <a:ext cx="81661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soit traditionnel </a:t>
            </a:r>
          </a:p>
          <a:p>
            <a:pPr>
              <a:lnSpc>
                <a:spcPct val="107000"/>
              </a:lnSpc>
              <a:spcBef>
                <a:spcPct val="0"/>
              </a:spcBef>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soit en compartiment.</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172038" name="ZoneTexte 7">
            <a:extLst>
              <a:ext uri="{FF2B5EF4-FFF2-40B4-BE49-F238E27FC236}">
                <a16:creationId xmlns:a16="http://schemas.microsoft.com/office/drawing/2014/main" id="{8EE6FA65-9638-986A-0B37-78E2FF7D7F94}"/>
              </a:ext>
            </a:extLst>
          </p:cNvPr>
          <p:cNvSpPr txBox="1">
            <a:spLocks noChangeArrowheads="1"/>
          </p:cNvSpPr>
          <p:nvPr/>
        </p:nvSpPr>
        <p:spPr bwMode="auto">
          <a:xfrm>
            <a:off x="368300" y="3433763"/>
            <a:ext cx="457200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Point faible de ces boites étanches au départ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la plupart du temps les portes et les fenêtres sont restées ouvertes</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172039" name="Image 1">
            <a:extLst>
              <a:ext uri="{FF2B5EF4-FFF2-40B4-BE49-F238E27FC236}">
                <a16:creationId xmlns:a16="http://schemas.microsoft.com/office/drawing/2014/main" id="{B8AB67CE-9A26-BB63-2520-C284FC078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493" t="13440" r="5183"/>
          <a:stretch>
            <a:fillRect/>
          </a:stretch>
        </p:blipFill>
        <p:spPr bwMode="auto">
          <a:xfrm>
            <a:off x="4986338" y="3541713"/>
            <a:ext cx="3811587"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Espace réservé du numéro de diapositive 4">
            <a:extLst>
              <a:ext uri="{FF2B5EF4-FFF2-40B4-BE49-F238E27FC236}">
                <a16:creationId xmlns:a16="http://schemas.microsoft.com/office/drawing/2014/main" id="{C4546A9F-22EE-F1F1-6A07-D0324702CBC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2C926F4-D287-48EF-858E-C39589E1C0CC}" type="slidenum">
              <a:rPr lang="fr-FR" altLang="fr-FR" sz="2000">
                <a:solidFill>
                  <a:srgbClr val="984807"/>
                </a:solidFill>
              </a:rPr>
              <a:pPr algn="r" eaLnBrk="1" hangingPunct="1">
                <a:spcBef>
                  <a:spcPct val="0"/>
                </a:spcBef>
                <a:buFontTx/>
                <a:buNone/>
              </a:pPr>
              <a:t>167</a:t>
            </a:fld>
            <a:endParaRPr lang="fr-FR" altLang="fr-FR" sz="2000">
              <a:solidFill>
                <a:srgbClr val="984807"/>
              </a:solidFill>
            </a:endParaRPr>
          </a:p>
        </p:txBody>
      </p:sp>
      <p:sp>
        <p:nvSpPr>
          <p:cNvPr id="173059" name="Rectangle 1">
            <a:extLst>
              <a:ext uri="{FF2B5EF4-FFF2-40B4-BE49-F238E27FC236}">
                <a16:creationId xmlns:a16="http://schemas.microsoft.com/office/drawing/2014/main" id="{EAB8EF02-B0C6-9E43-F0FC-BD3FC9599C47}"/>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Cloisonnement traditionnel </a:t>
            </a:r>
          </a:p>
        </p:txBody>
      </p:sp>
      <p:sp>
        <p:nvSpPr>
          <p:cNvPr id="173060" name="Rectangle 1">
            <a:extLst>
              <a:ext uri="{FF2B5EF4-FFF2-40B4-BE49-F238E27FC236}">
                <a16:creationId xmlns:a16="http://schemas.microsoft.com/office/drawing/2014/main" id="{8E77E81D-1E67-45AA-BAC2-39299DCAB2A4}"/>
              </a:ext>
            </a:extLst>
          </p:cNvPr>
          <p:cNvSpPr>
            <a:spLocks noChangeArrowheads="1"/>
          </p:cNvSpPr>
          <p:nvPr/>
        </p:nvSpPr>
        <p:spPr bwMode="auto">
          <a:xfrm>
            <a:off x="414338" y="1916113"/>
            <a:ext cx="8291512"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Classique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Chaque local dispose de parois et portes d'accès.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Critères de résistance au feu des parois et des blocs-portes sont tributaires des conditions de stabilité au feu du bâtiment. </a:t>
            </a:r>
          </a:p>
          <a:p>
            <a:pPr algn="just">
              <a:lnSpc>
                <a:spcPct val="107000"/>
              </a:lnSpc>
              <a:spcBef>
                <a:spcPct val="0"/>
              </a:spcBef>
              <a:buFontTx/>
              <a:buNone/>
            </a:pPr>
            <a:br>
              <a:rPr lang="fr-FR" altLang="fr-FR" sz="2400">
                <a:latin typeface="Times New Roman" panose="02020603050405020304" pitchFamily="18" charset="0"/>
                <a:ea typeface="Arial Unicode MS" pitchFamily="34" charset="-128"/>
                <a:cs typeface="Calibri" panose="020F0502020204030204" pitchFamily="34" charset="0"/>
              </a:rPr>
            </a:br>
            <a:r>
              <a:rPr lang="fr-FR" altLang="fr-FR" sz="2400">
                <a:latin typeface="Times New Roman" panose="02020603050405020304" pitchFamily="18" charset="0"/>
                <a:ea typeface="Arial Unicode MS" pitchFamily="34" charset="-128"/>
                <a:cs typeface="Calibri" panose="020F0502020204030204" pitchFamily="34" charset="0"/>
              </a:rPr>
              <a:t>+ le degré de SF des éléments porteurs est important, et + les critères de résistance au feu des parois et des portes sont augmentés</a:t>
            </a:r>
          </a:p>
        </p:txBody>
      </p:sp>
      <p:sp>
        <p:nvSpPr>
          <p:cNvPr id="173061" name="Titre 8">
            <a:extLst>
              <a:ext uri="{FF2B5EF4-FFF2-40B4-BE49-F238E27FC236}">
                <a16:creationId xmlns:a16="http://schemas.microsoft.com/office/drawing/2014/main" id="{CC1EF9C1-579E-BE5C-1299-403EA628009D}"/>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ce réservé du numéro de diapositive 4">
            <a:extLst>
              <a:ext uri="{FF2B5EF4-FFF2-40B4-BE49-F238E27FC236}">
                <a16:creationId xmlns:a16="http://schemas.microsoft.com/office/drawing/2014/main" id="{18C08D3D-0798-EC40-8F8F-57E1AFCA4C0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B2E3DF6-241C-43CB-886D-D8209F943B47}" type="slidenum">
              <a:rPr lang="fr-FR" altLang="fr-FR" sz="2000">
                <a:solidFill>
                  <a:srgbClr val="984807"/>
                </a:solidFill>
              </a:rPr>
              <a:pPr algn="r" eaLnBrk="1" hangingPunct="1">
                <a:spcBef>
                  <a:spcPct val="0"/>
                </a:spcBef>
                <a:buFontTx/>
                <a:buNone/>
              </a:pPr>
              <a:t>168</a:t>
            </a:fld>
            <a:endParaRPr lang="fr-FR" altLang="fr-FR" sz="2000">
              <a:solidFill>
                <a:srgbClr val="984807"/>
              </a:solidFill>
            </a:endParaRPr>
          </a:p>
        </p:txBody>
      </p:sp>
      <p:sp>
        <p:nvSpPr>
          <p:cNvPr id="174083" name="Rectangle 1">
            <a:extLst>
              <a:ext uri="{FF2B5EF4-FFF2-40B4-BE49-F238E27FC236}">
                <a16:creationId xmlns:a16="http://schemas.microsoft.com/office/drawing/2014/main" id="{50F91735-7DFC-99D2-F145-05F05E94CC39}"/>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Traditionnel </a:t>
            </a:r>
          </a:p>
        </p:txBody>
      </p:sp>
      <p:pic>
        <p:nvPicPr>
          <p:cNvPr id="174084" name="Picture 6" descr="http://formation-ssiap.wifeo.com/images/c/clo/cloisonnement-traditionnel.png">
            <a:extLst>
              <a:ext uri="{FF2B5EF4-FFF2-40B4-BE49-F238E27FC236}">
                <a16:creationId xmlns:a16="http://schemas.microsoft.com/office/drawing/2014/main" id="{52809328-8877-8940-00BD-6CD83D4E630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36863" y="260350"/>
            <a:ext cx="6045200" cy="60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Espace réservé du numéro de diapositive 4">
            <a:extLst>
              <a:ext uri="{FF2B5EF4-FFF2-40B4-BE49-F238E27FC236}">
                <a16:creationId xmlns:a16="http://schemas.microsoft.com/office/drawing/2014/main" id="{61F6DD5B-EFB0-5ADC-AB96-3B684C709A9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7609E2B-F996-4E67-AB3D-21A1B2A90E25}" type="slidenum">
              <a:rPr lang="fr-FR" altLang="fr-FR" sz="2000">
                <a:solidFill>
                  <a:srgbClr val="984807"/>
                </a:solidFill>
              </a:rPr>
              <a:pPr algn="r" eaLnBrk="1" hangingPunct="1">
                <a:spcBef>
                  <a:spcPct val="0"/>
                </a:spcBef>
                <a:buFontTx/>
                <a:buNone/>
              </a:pPr>
              <a:t>169</a:t>
            </a:fld>
            <a:endParaRPr lang="fr-FR" altLang="fr-FR" sz="2000">
              <a:solidFill>
                <a:srgbClr val="984807"/>
              </a:solidFill>
            </a:endParaRPr>
          </a:p>
        </p:txBody>
      </p:sp>
      <p:sp>
        <p:nvSpPr>
          <p:cNvPr id="175107" name="Rectangle 1">
            <a:extLst>
              <a:ext uri="{FF2B5EF4-FFF2-40B4-BE49-F238E27FC236}">
                <a16:creationId xmlns:a16="http://schemas.microsoft.com/office/drawing/2014/main" id="{C34D03F8-D3D2-AA3C-F63A-E4B43F750780}"/>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Compartimentage  </a:t>
            </a:r>
          </a:p>
        </p:txBody>
      </p:sp>
      <p:sp>
        <p:nvSpPr>
          <p:cNvPr id="175108" name="Rectangle 1">
            <a:extLst>
              <a:ext uri="{FF2B5EF4-FFF2-40B4-BE49-F238E27FC236}">
                <a16:creationId xmlns:a16="http://schemas.microsoft.com/office/drawing/2014/main" id="{D16D2534-D56E-FAFD-C385-2002A3B805AE}"/>
              </a:ext>
            </a:extLst>
          </p:cNvPr>
          <p:cNvSpPr>
            <a:spLocks noChangeArrowheads="1"/>
          </p:cNvSpPr>
          <p:nvPr/>
        </p:nvSpPr>
        <p:spPr bwMode="auto">
          <a:xfrm>
            <a:off x="457200" y="1981200"/>
            <a:ext cx="81534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Volume libre à l'intérieur duquel les exigences de résistance au feu relatives aux parois verticales ne sont pas imposées.</a:t>
            </a:r>
          </a:p>
        </p:txBody>
      </p:sp>
      <p:pic>
        <p:nvPicPr>
          <p:cNvPr id="175109" name="Image 1">
            <a:extLst>
              <a:ext uri="{FF2B5EF4-FFF2-40B4-BE49-F238E27FC236}">
                <a16:creationId xmlns:a16="http://schemas.microsoft.com/office/drawing/2014/main" id="{50FF17E7-6AAF-7491-1F9F-9D21930B2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13" y="3333750"/>
            <a:ext cx="4205287"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0" name="Image 1">
            <a:extLst>
              <a:ext uri="{FF2B5EF4-FFF2-40B4-BE49-F238E27FC236}">
                <a16:creationId xmlns:a16="http://schemas.microsoft.com/office/drawing/2014/main" id="{92B71DC5-2CB5-24A3-7E9E-120D7D8F7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775" y="2852738"/>
            <a:ext cx="3902075"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1" name="Titre 8">
            <a:extLst>
              <a:ext uri="{FF2B5EF4-FFF2-40B4-BE49-F238E27FC236}">
                <a16:creationId xmlns:a16="http://schemas.microsoft.com/office/drawing/2014/main" id="{B8471522-A604-A317-3AC2-A81FE992CFC8}"/>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8">
            <a:extLst>
              <a:ext uri="{FF2B5EF4-FFF2-40B4-BE49-F238E27FC236}">
                <a16:creationId xmlns:a16="http://schemas.microsoft.com/office/drawing/2014/main" id="{04802FC6-2C54-D6D1-62D5-C1E52109CD0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9459" name="Espace réservé du numéro de diapositive 4">
            <a:extLst>
              <a:ext uri="{FF2B5EF4-FFF2-40B4-BE49-F238E27FC236}">
                <a16:creationId xmlns:a16="http://schemas.microsoft.com/office/drawing/2014/main" id="{545E59B8-C146-102C-E731-8721BB85130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BCD4162-488D-43CB-ADC5-B347DCAF0CA9}" type="slidenum">
              <a:rPr lang="fr-FR" altLang="fr-FR" sz="2000">
                <a:solidFill>
                  <a:srgbClr val="984807"/>
                </a:solidFill>
              </a:rPr>
              <a:pPr algn="r" eaLnBrk="1" hangingPunct="1">
                <a:spcBef>
                  <a:spcPct val="0"/>
                </a:spcBef>
                <a:buFontTx/>
                <a:buNone/>
              </a:pPr>
              <a:t>17</a:t>
            </a:fld>
            <a:endParaRPr lang="fr-FR" altLang="fr-FR" sz="2000">
              <a:solidFill>
                <a:srgbClr val="984807"/>
              </a:solidFill>
            </a:endParaRPr>
          </a:p>
        </p:txBody>
      </p:sp>
      <p:sp>
        <p:nvSpPr>
          <p:cNvPr id="19460" name="Rectangle 1">
            <a:extLst>
              <a:ext uri="{FF2B5EF4-FFF2-40B4-BE49-F238E27FC236}">
                <a16:creationId xmlns:a16="http://schemas.microsoft.com/office/drawing/2014/main" id="{17F2B9CE-232F-68B1-BFC7-1A2C4A011F71}"/>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EVITER LA PROPAGATION DU FEU :</a:t>
            </a:r>
          </a:p>
        </p:txBody>
      </p:sp>
      <p:sp>
        <p:nvSpPr>
          <p:cNvPr id="19461" name="Rectangle 1">
            <a:extLst>
              <a:ext uri="{FF2B5EF4-FFF2-40B4-BE49-F238E27FC236}">
                <a16:creationId xmlns:a16="http://schemas.microsoft.com/office/drawing/2014/main" id="{64A65F2A-0CA3-5826-C22E-81EC64B284B1}"/>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Limiter au maximum les effets de l'incendie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Suppose l'application de certaines mesures générales visant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Construction ;</a:t>
            </a:r>
          </a:p>
          <a:p>
            <a:pPr>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Installations techniques ;</a:t>
            </a:r>
          </a:p>
          <a:p>
            <a:pPr>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Choix des moyens de secours.</a:t>
            </a:r>
          </a:p>
        </p:txBody>
      </p:sp>
      <p:pic>
        <p:nvPicPr>
          <p:cNvPr id="19462" name="Picture 6">
            <a:extLst>
              <a:ext uri="{FF2B5EF4-FFF2-40B4-BE49-F238E27FC236}">
                <a16:creationId xmlns:a16="http://schemas.microsoft.com/office/drawing/2014/main" id="{623A27B4-F9C8-6942-C57A-C3AA63A41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352800"/>
            <a:ext cx="338296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6" descr="http://formation-ssiap.wifeo.com/images/c/com/compartimentage.png">
            <a:extLst>
              <a:ext uri="{FF2B5EF4-FFF2-40B4-BE49-F238E27FC236}">
                <a16:creationId xmlns:a16="http://schemas.microsoft.com/office/drawing/2014/main" id="{DF8CF9C9-35E8-0AA6-F9E2-41DD8D16167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619250" y="2492375"/>
            <a:ext cx="6432550"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Espace réservé du numéro de diapositive 4">
            <a:extLst>
              <a:ext uri="{FF2B5EF4-FFF2-40B4-BE49-F238E27FC236}">
                <a16:creationId xmlns:a16="http://schemas.microsoft.com/office/drawing/2014/main" id="{96F56153-3925-C475-F373-0885B2F707E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034BE4B-8FB7-4E7E-AF0C-01D7E7663E8D}" type="slidenum">
              <a:rPr lang="fr-FR" altLang="fr-FR" sz="2000">
                <a:solidFill>
                  <a:srgbClr val="984807"/>
                </a:solidFill>
              </a:rPr>
              <a:pPr algn="r" eaLnBrk="1" hangingPunct="1">
                <a:spcBef>
                  <a:spcPct val="0"/>
                </a:spcBef>
                <a:buFontTx/>
                <a:buNone/>
              </a:pPr>
              <a:t>170</a:t>
            </a:fld>
            <a:endParaRPr lang="fr-FR" altLang="fr-FR" sz="2000">
              <a:solidFill>
                <a:srgbClr val="984807"/>
              </a:solidFill>
            </a:endParaRPr>
          </a:p>
        </p:txBody>
      </p:sp>
      <p:sp>
        <p:nvSpPr>
          <p:cNvPr id="176132" name="Rectangle 1">
            <a:extLst>
              <a:ext uri="{FF2B5EF4-FFF2-40B4-BE49-F238E27FC236}">
                <a16:creationId xmlns:a16="http://schemas.microsoft.com/office/drawing/2014/main" id="{96394596-013D-933F-AB17-3F3A51CF9CA5}"/>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Compartimentage  </a:t>
            </a:r>
          </a:p>
        </p:txBody>
      </p:sp>
      <p:sp>
        <p:nvSpPr>
          <p:cNvPr id="176133" name="Rectangle 1">
            <a:extLst>
              <a:ext uri="{FF2B5EF4-FFF2-40B4-BE49-F238E27FC236}">
                <a16:creationId xmlns:a16="http://schemas.microsoft.com/office/drawing/2014/main" id="{66E56A4A-59B6-3891-2850-24FC0615A950}"/>
              </a:ext>
            </a:extLst>
          </p:cNvPr>
          <p:cNvSpPr>
            <a:spLocks noChangeArrowheads="1"/>
          </p:cNvSpPr>
          <p:nvPr/>
        </p:nvSpPr>
        <p:spPr bwMode="auto">
          <a:xfrm>
            <a:off x="315913" y="1820863"/>
            <a:ext cx="815340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Permet par ex d'aménager des bureaux paysagers sans cloisonnement ou mise en œuvre de cloisons modulaires. </a:t>
            </a:r>
          </a:p>
        </p:txBody>
      </p:sp>
      <p:sp>
        <p:nvSpPr>
          <p:cNvPr id="176134" name="Titre 8">
            <a:extLst>
              <a:ext uri="{FF2B5EF4-FFF2-40B4-BE49-F238E27FC236}">
                <a16:creationId xmlns:a16="http://schemas.microsoft.com/office/drawing/2014/main" id="{0BEC8B81-ADA9-8847-8FB1-B4A43AAB0A35}"/>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Espace réservé du numéro de diapositive 4">
            <a:extLst>
              <a:ext uri="{FF2B5EF4-FFF2-40B4-BE49-F238E27FC236}">
                <a16:creationId xmlns:a16="http://schemas.microsoft.com/office/drawing/2014/main" id="{034ACFDD-6983-9E3C-DB1E-93FC1A67B9A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6A726E2-7031-41A0-BA77-0E0C2DF51518}" type="slidenum">
              <a:rPr lang="fr-FR" altLang="fr-FR" sz="2000">
                <a:solidFill>
                  <a:srgbClr val="984807"/>
                </a:solidFill>
              </a:rPr>
              <a:pPr algn="r" eaLnBrk="1" hangingPunct="1">
                <a:spcBef>
                  <a:spcPct val="0"/>
                </a:spcBef>
                <a:buFontTx/>
                <a:buNone/>
              </a:pPr>
              <a:t>171</a:t>
            </a:fld>
            <a:endParaRPr lang="fr-FR" altLang="fr-FR" sz="2000">
              <a:solidFill>
                <a:srgbClr val="984807"/>
              </a:solidFill>
            </a:endParaRPr>
          </a:p>
        </p:txBody>
      </p:sp>
      <p:sp>
        <p:nvSpPr>
          <p:cNvPr id="177155" name="Rectangle 1">
            <a:extLst>
              <a:ext uri="{FF2B5EF4-FFF2-40B4-BE49-F238E27FC236}">
                <a16:creationId xmlns:a16="http://schemas.microsoft.com/office/drawing/2014/main" id="{46C1E6ED-57CF-34E4-F2C9-7259DBC67D1D}"/>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Compartimentage  </a:t>
            </a:r>
          </a:p>
        </p:txBody>
      </p:sp>
      <p:sp>
        <p:nvSpPr>
          <p:cNvPr id="177156" name="Rectangle 1">
            <a:extLst>
              <a:ext uri="{FF2B5EF4-FFF2-40B4-BE49-F238E27FC236}">
                <a16:creationId xmlns:a16="http://schemas.microsoft.com/office/drawing/2014/main" id="{00B35431-1AA8-0525-6E6B-1203C208B539}"/>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Doivent obligatoirement répondre aux exigences suivantes :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Obligation de 2 compartiments/niveau d’une capacité d’accueil du même ordre de grandeur,</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Possibilité d’extension du compartiment à 2 niveaux,</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Parois périmétriques résistantes au feu,</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Communication entre 2 compartiments par un bloc-porte ou un sas,</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Désenfumage obligatoire.</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
        <p:nvSpPr>
          <p:cNvPr id="177157" name="Titre 8">
            <a:extLst>
              <a:ext uri="{FF2B5EF4-FFF2-40B4-BE49-F238E27FC236}">
                <a16:creationId xmlns:a16="http://schemas.microsoft.com/office/drawing/2014/main" id="{6CE2A5EA-E298-09ED-04DC-6B6C453CE59A}"/>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Espace réservé du numéro de diapositive 4">
            <a:extLst>
              <a:ext uri="{FF2B5EF4-FFF2-40B4-BE49-F238E27FC236}">
                <a16:creationId xmlns:a16="http://schemas.microsoft.com/office/drawing/2014/main" id="{E38228C2-E9A7-CD5A-3AE0-B93AF1EB46C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E307960-2254-4A6F-9B4E-4B8C2EAAE06B}" type="slidenum">
              <a:rPr lang="fr-FR" altLang="fr-FR" sz="2000">
                <a:solidFill>
                  <a:srgbClr val="984807"/>
                </a:solidFill>
              </a:rPr>
              <a:pPr algn="r" eaLnBrk="1" hangingPunct="1">
                <a:spcBef>
                  <a:spcPct val="0"/>
                </a:spcBef>
                <a:buFontTx/>
                <a:buNone/>
              </a:pPr>
              <a:t>172</a:t>
            </a:fld>
            <a:endParaRPr lang="fr-FR" altLang="fr-FR" sz="2000">
              <a:solidFill>
                <a:srgbClr val="984807"/>
              </a:solidFill>
            </a:endParaRPr>
          </a:p>
        </p:txBody>
      </p:sp>
      <p:sp>
        <p:nvSpPr>
          <p:cNvPr id="178179" name="Rectangle 7">
            <a:extLst>
              <a:ext uri="{FF2B5EF4-FFF2-40B4-BE49-F238E27FC236}">
                <a16:creationId xmlns:a16="http://schemas.microsoft.com/office/drawing/2014/main" id="{4D7940D1-00A7-28F3-AB74-04F1EB33A597}"/>
              </a:ext>
            </a:extLst>
          </p:cNvPr>
          <p:cNvSpPr>
            <a:spLocks noChangeArrowheads="1"/>
          </p:cNvSpPr>
          <p:nvPr/>
        </p:nvSpPr>
        <p:spPr bwMode="auto">
          <a:xfrm>
            <a:off x="1733550" y="1671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78180" name="Picture 6" descr="CT-B58_03">
            <a:extLst>
              <a:ext uri="{FF2B5EF4-FFF2-40B4-BE49-F238E27FC236}">
                <a16:creationId xmlns:a16="http://schemas.microsoft.com/office/drawing/2014/main" id="{0CD5B230-7544-E3CF-29F0-7C477A0DC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65" t="45204" r="8511" b="5992"/>
          <a:stretch>
            <a:fillRect/>
          </a:stretch>
        </p:blipFill>
        <p:spPr bwMode="auto">
          <a:xfrm>
            <a:off x="285750" y="1173163"/>
            <a:ext cx="84486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Titre 8">
            <a:extLst>
              <a:ext uri="{FF2B5EF4-FFF2-40B4-BE49-F238E27FC236}">
                <a16:creationId xmlns:a16="http://schemas.microsoft.com/office/drawing/2014/main" id="{3BE8F4AB-B7D2-E695-5D2C-E34C24D04198}"/>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Espace réservé du numéro de diapositive 4">
            <a:extLst>
              <a:ext uri="{FF2B5EF4-FFF2-40B4-BE49-F238E27FC236}">
                <a16:creationId xmlns:a16="http://schemas.microsoft.com/office/drawing/2014/main" id="{C15E5401-59DB-E307-95C9-2A846682FAD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D992A78-1EFE-4BEF-BD17-ACEB6FF7EE7D}" type="slidenum">
              <a:rPr lang="fr-FR" altLang="fr-FR" sz="2000">
                <a:solidFill>
                  <a:srgbClr val="984807"/>
                </a:solidFill>
              </a:rPr>
              <a:pPr algn="r" eaLnBrk="1" hangingPunct="1">
                <a:spcBef>
                  <a:spcPct val="0"/>
                </a:spcBef>
                <a:buFontTx/>
                <a:buNone/>
              </a:pPr>
              <a:t>173</a:t>
            </a:fld>
            <a:endParaRPr lang="fr-FR" altLang="fr-FR" sz="2000">
              <a:solidFill>
                <a:srgbClr val="984807"/>
              </a:solidFill>
            </a:endParaRPr>
          </a:p>
        </p:txBody>
      </p:sp>
      <p:sp>
        <p:nvSpPr>
          <p:cNvPr id="179203" name="Rectangle 1">
            <a:extLst>
              <a:ext uri="{FF2B5EF4-FFF2-40B4-BE49-F238E27FC236}">
                <a16:creationId xmlns:a16="http://schemas.microsoft.com/office/drawing/2014/main" id="{D5BED7AF-7A88-211A-AFCE-C0E48E1D5ACA}"/>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Sectorisation  </a:t>
            </a:r>
          </a:p>
        </p:txBody>
      </p:sp>
      <p:sp>
        <p:nvSpPr>
          <p:cNvPr id="179204" name="Rectangle 1">
            <a:extLst>
              <a:ext uri="{FF2B5EF4-FFF2-40B4-BE49-F238E27FC236}">
                <a16:creationId xmlns:a16="http://schemas.microsoft.com/office/drawing/2014/main" id="{21D57EF7-1EB9-E927-7EE0-F9AB980C438B}"/>
              </a:ext>
            </a:extLst>
          </p:cNvPr>
          <p:cNvSpPr>
            <a:spLocks noChangeArrowheads="1"/>
          </p:cNvSpPr>
          <p:nvPr/>
        </p:nvSpPr>
        <p:spPr bwMode="auto">
          <a:xfrm>
            <a:off x="414338" y="1878013"/>
            <a:ext cx="83629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Constitue 1 "cloisonnement traditionnel renforcé" complémentaire de ce dernier.</a:t>
            </a:r>
          </a:p>
        </p:txBody>
      </p:sp>
      <p:pic>
        <p:nvPicPr>
          <p:cNvPr id="179205" name="Image 1">
            <a:extLst>
              <a:ext uri="{FF2B5EF4-FFF2-40B4-BE49-F238E27FC236}">
                <a16:creationId xmlns:a16="http://schemas.microsoft.com/office/drawing/2014/main" id="{164B0628-D208-97F0-FD9E-0BADB04B6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859088"/>
            <a:ext cx="5862638"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Titre 8">
            <a:extLst>
              <a:ext uri="{FF2B5EF4-FFF2-40B4-BE49-F238E27FC236}">
                <a16:creationId xmlns:a16="http://schemas.microsoft.com/office/drawing/2014/main" id="{1148DF69-FFA2-6B77-C225-9C4B5FC36DA2}"/>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Espace réservé du numéro de diapositive 4">
            <a:extLst>
              <a:ext uri="{FF2B5EF4-FFF2-40B4-BE49-F238E27FC236}">
                <a16:creationId xmlns:a16="http://schemas.microsoft.com/office/drawing/2014/main" id="{688D0B24-1614-4B95-D1C1-E4B47B21148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0B84D96-7CC6-437F-970F-3E510504D435}" type="slidenum">
              <a:rPr lang="fr-FR" altLang="fr-FR" sz="2000">
                <a:solidFill>
                  <a:srgbClr val="984807"/>
                </a:solidFill>
              </a:rPr>
              <a:pPr algn="r" eaLnBrk="1" hangingPunct="1">
                <a:spcBef>
                  <a:spcPct val="0"/>
                </a:spcBef>
                <a:buFontTx/>
                <a:buNone/>
              </a:pPr>
              <a:t>174</a:t>
            </a:fld>
            <a:endParaRPr lang="fr-FR" altLang="fr-FR" sz="2000">
              <a:solidFill>
                <a:srgbClr val="984807"/>
              </a:solidFill>
            </a:endParaRPr>
          </a:p>
        </p:txBody>
      </p:sp>
      <p:sp>
        <p:nvSpPr>
          <p:cNvPr id="180227" name="Rectangle 1">
            <a:extLst>
              <a:ext uri="{FF2B5EF4-FFF2-40B4-BE49-F238E27FC236}">
                <a16:creationId xmlns:a16="http://schemas.microsoft.com/office/drawing/2014/main" id="{05DD5708-658A-EA90-E60D-C27BF424CE12}"/>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Cas particulier des ERP de types J et U :</a:t>
            </a:r>
          </a:p>
        </p:txBody>
      </p:sp>
      <p:sp>
        <p:nvSpPr>
          <p:cNvPr id="180228" name="Rectangle 1">
            <a:extLst>
              <a:ext uri="{FF2B5EF4-FFF2-40B4-BE49-F238E27FC236}">
                <a16:creationId xmlns:a16="http://schemas.microsoft.com/office/drawing/2014/main" id="{BC82C474-D3F4-6E5B-AF86-8CB24E287EF1}"/>
              </a:ext>
            </a:extLst>
          </p:cNvPr>
          <p:cNvSpPr>
            <a:spLocks noChangeArrowheads="1"/>
          </p:cNvSpPr>
          <p:nvPr/>
        </p:nvSpPr>
        <p:spPr bwMode="auto">
          <a:xfrm>
            <a:off x="388938" y="1916113"/>
            <a:ext cx="8401050" cy="322738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nSpc>
                <a:spcPct val="107000"/>
              </a:lnSpc>
              <a:spcBef>
                <a:spcPct val="0"/>
              </a:spcBef>
              <a:buFontTx/>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Cloisonnement, ces 2 types d'ERP introduisent la notion de </a:t>
            </a:r>
            <a:r>
              <a:rPr lang="fr-FR" altLang="fr-F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zones protégées ».</a:t>
            </a:r>
          </a:p>
          <a:p>
            <a:pPr>
              <a:lnSpc>
                <a:spcPct val="107000"/>
              </a:lnSpc>
              <a:spcBef>
                <a:spcPct val="0"/>
              </a:spcBef>
              <a:buFontTx/>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Zone protégée peut être cloisonnée </a:t>
            </a:r>
          </a:p>
          <a:p>
            <a:pPr>
              <a:lnSpc>
                <a:spcPct val="107000"/>
              </a:lnSpc>
              <a:spcBef>
                <a:spcPct val="0"/>
              </a:spcBef>
              <a:buFontTx/>
              <a:buNone/>
              <a:defRPr/>
            </a:pPr>
            <a:endPar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Bef>
                <a:spcPct val="0"/>
              </a:spcBef>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soit de manière traditionnelle, </a:t>
            </a:r>
          </a:p>
          <a:p>
            <a:pPr marL="342900" indent="-342900">
              <a:lnSpc>
                <a:spcPct val="107000"/>
              </a:lnSpc>
              <a:spcBef>
                <a:spcPct val="0"/>
              </a:spcBef>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soit compartimentée.</a:t>
            </a:r>
          </a:p>
        </p:txBody>
      </p:sp>
      <p:sp>
        <p:nvSpPr>
          <p:cNvPr id="180229" name="Titre 8">
            <a:extLst>
              <a:ext uri="{FF2B5EF4-FFF2-40B4-BE49-F238E27FC236}">
                <a16:creationId xmlns:a16="http://schemas.microsoft.com/office/drawing/2014/main" id="{5C46D7D3-8E08-9791-7D62-6E8FE7AA0AA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Espace réservé du numéro de diapositive 4">
            <a:extLst>
              <a:ext uri="{FF2B5EF4-FFF2-40B4-BE49-F238E27FC236}">
                <a16:creationId xmlns:a16="http://schemas.microsoft.com/office/drawing/2014/main" id="{93B48C4D-B148-FE26-6BE5-61CEDEB16CF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CB053D6-3D4B-4FF6-B27B-347A4159A13B}" type="slidenum">
              <a:rPr lang="fr-FR" altLang="fr-FR" sz="2000">
                <a:solidFill>
                  <a:srgbClr val="984807"/>
                </a:solidFill>
              </a:rPr>
              <a:pPr algn="r" eaLnBrk="1" hangingPunct="1">
                <a:spcBef>
                  <a:spcPct val="0"/>
                </a:spcBef>
                <a:buFontTx/>
                <a:buNone/>
              </a:pPr>
              <a:t>175</a:t>
            </a:fld>
            <a:endParaRPr lang="fr-FR" altLang="fr-FR" sz="2000">
              <a:solidFill>
                <a:srgbClr val="984807"/>
              </a:solidFill>
            </a:endParaRPr>
          </a:p>
        </p:txBody>
      </p:sp>
      <p:sp>
        <p:nvSpPr>
          <p:cNvPr id="181251" name="Rectangle 1">
            <a:extLst>
              <a:ext uri="{FF2B5EF4-FFF2-40B4-BE49-F238E27FC236}">
                <a16:creationId xmlns:a16="http://schemas.microsoft.com/office/drawing/2014/main" id="{88507CDD-FA04-B956-E4BC-158107239445}"/>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Cas particulier des ERP de types J et U :</a:t>
            </a:r>
          </a:p>
        </p:txBody>
      </p:sp>
      <p:sp>
        <p:nvSpPr>
          <p:cNvPr id="181252" name="Rectangle 1">
            <a:extLst>
              <a:ext uri="{FF2B5EF4-FFF2-40B4-BE49-F238E27FC236}">
                <a16:creationId xmlns:a16="http://schemas.microsoft.com/office/drawing/2014/main" id="{F634A14C-F44A-F13B-3F08-60B6B52249C8}"/>
              </a:ext>
            </a:extLst>
          </p:cNvPr>
          <p:cNvSpPr>
            <a:spLocks noChangeArrowheads="1"/>
          </p:cNvSpPr>
          <p:nvPr/>
        </p:nvSpPr>
        <p:spPr bwMode="auto">
          <a:xfrm>
            <a:off x="323850" y="1893888"/>
            <a:ext cx="842486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Principes de sécurité reposent sur leurs conditions particulières d'exploitation et sur l'incapacité ou la difficulté d'une partie du public reçu à pouvoir évacuer ou à être évacué rapidement.</a:t>
            </a:r>
          </a:p>
        </p:txBody>
      </p:sp>
      <p:pic>
        <p:nvPicPr>
          <p:cNvPr id="181253" name="Image 1">
            <a:extLst>
              <a:ext uri="{FF2B5EF4-FFF2-40B4-BE49-F238E27FC236}">
                <a16:creationId xmlns:a16="http://schemas.microsoft.com/office/drawing/2014/main" id="{271638E8-2B12-63C9-4B97-EC71431B5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3235325"/>
            <a:ext cx="511175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4" name="Titre 8">
            <a:extLst>
              <a:ext uri="{FF2B5EF4-FFF2-40B4-BE49-F238E27FC236}">
                <a16:creationId xmlns:a16="http://schemas.microsoft.com/office/drawing/2014/main" id="{894933D8-0011-12EA-A782-D3BEC719A100}"/>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Espace réservé du numéro de diapositive 4">
            <a:extLst>
              <a:ext uri="{FF2B5EF4-FFF2-40B4-BE49-F238E27FC236}">
                <a16:creationId xmlns:a16="http://schemas.microsoft.com/office/drawing/2014/main" id="{0FD899A2-E377-8368-8EE6-54B76EAFDCC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AC0CCC6-9C59-469D-AEEF-7EA96364049C}" type="slidenum">
              <a:rPr lang="fr-FR" altLang="fr-FR" sz="2000">
                <a:solidFill>
                  <a:srgbClr val="984807"/>
                </a:solidFill>
              </a:rPr>
              <a:pPr algn="r" eaLnBrk="1" hangingPunct="1">
                <a:spcBef>
                  <a:spcPct val="0"/>
                </a:spcBef>
                <a:buFontTx/>
                <a:buNone/>
              </a:pPr>
              <a:t>176</a:t>
            </a:fld>
            <a:endParaRPr lang="fr-FR" altLang="fr-FR" sz="2000">
              <a:solidFill>
                <a:srgbClr val="984807"/>
              </a:solidFill>
            </a:endParaRPr>
          </a:p>
        </p:txBody>
      </p:sp>
      <p:sp>
        <p:nvSpPr>
          <p:cNvPr id="182275" name="Rectangle 1">
            <a:extLst>
              <a:ext uri="{FF2B5EF4-FFF2-40B4-BE49-F238E27FC236}">
                <a16:creationId xmlns:a16="http://schemas.microsoft.com/office/drawing/2014/main" id="{FCC0808C-EF9E-FD1B-189A-6273A9FADF6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Cas particulier des ERP de types J et U :</a:t>
            </a:r>
          </a:p>
        </p:txBody>
      </p:sp>
      <p:sp>
        <p:nvSpPr>
          <p:cNvPr id="182276" name="Rectangle 1">
            <a:extLst>
              <a:ext uri="{FF2B5EF4-FFF2-40B4-BE49-F238E27FC236}">
                <a16:creationId xmlns:a16="http://schemas.microsoft.com/office/drawing/2014/main" id="{94114B29-35F3-9922-8661-A60A3255A57E}"/>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Principes suivants sont retenus :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Renforcement des conditions d'isolement,</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Large emploi de la détection automatique d'incendie,</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Désenfumage des couloirs de circulation,</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Sensibilisation et formation du personnel aux tâches de sécurité.</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Evacuation verticale par les escaliers reste la règle pour les personnes pouvant se déplacer par leurs propres moyens.</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
        <p:nvSpPr>
          <p:cNvPr id="182277" name="Titre 8">
            <a:extLst>
              <a:ext uri="{FF2B5EF4-FFF2-40B4-BE49-F238E27FC236}">
                <a16:creationId xmlns:a16="http://schemas.microsoft.com/office/drawing/2014/main" id="{F3FE66A2-165D-FC94-A718-1121F3C75E02}"/>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Espace réservé du numéro de diapositive 4">
            <a:extLst>
              <a:ext uri="{FF2B5EF4-FFF2-40B4-BE49-F238E27FC236}">
                <a16:creationId xmlns:a16="http://schemas.microsoft.com/office/drawing/2014/main" id="{52AD7FC7-A81B-BE9F-179E-9E742B5BAAB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CC26308-302E-4288-AF4F-2788F17BD8DE}" type="slidenum">
              <a:rPr lang="fr-FR" altLang="fr-FR" sz="2000">
                <a:solidFill>
                  <a:srgbClr val="984807"/>
                </a:solidFill>
              </a:rPr>
              <a:pPr algn="r" eaLnBrk="1" hangingPunct="1">
                <a:spcBef>
                  <a:spcPct val="0"/>
                </a:spcBef>
                <a:buFontTx/>
                <a:buNone/>
              </a:pPr>
              <a:t>177</a:t>
            </a:fld>
            <a:endParaRPr lang="fr-FR" altLang="fr-FR" sz="2000">
              <a:solidFill>
                <a:srgbClr val="984807"/>
              </a:solidFill>
            </a:endParaRPr>
          </a:p>
        </p:txBody>
      </p:sp>
      <p:sp>
        <p:nvSpPr>
          <p:cNvPr id="183299" name="Rectangle 1">
            <a:extLst>
              <a:ext uri="{FF2B5EF4-FFF2-40B4-BE49-F238E27FC236}">
                <a16:creationId xmlns:a16="http://schemas.microsoft.com/office/drawing/2014/main" id="{1C09147D-E58C-E082-E821-81D501E6108F}"/>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Cas particulier des ERP de types J et U :</a:t>
            </a:r>
          </a:p>
        </p:txBody>
      </p:sp>
      <p:sp>
        <p:nvSpPr>
          <p:cNvPr id="183300" name="Rectangle 1">
            <a:extLst>
              <a:ext uri="{FF2B5EF4-FFF2-40B4-BE49-F238E27FC236}">
                <a16:creationId xmlns:a16="http://schemas.microsoft.com/office/drawing/2014/main" id="{4BC812EC-2484-0A06-6851-F4D815996C8F}"/>
              </a:ext>
            </a:extLst>
          </p:cNvPr>
          <p:cNvSpPr>
            <a:spLocks noChangeArrowheads="1"/>
          </p:cNvSpPr>
          <p:nvPr/>
        </p:nvSpPr>
        <p:spPr bwMode="auto">
          <a:xfrm>
            <a:off x="414338" y="2249488"/>
            <a:ext cx="8189912"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rPr>
              <a:t>Doivent obligatoirement être recoupés en 2 zones à chaque niveau d'une capacité d'accueil équivalente.</a:t>
            </a:r>
            <a:br>
              <a:rPr lang="fr-FR" altLang="fr-FR" sz="2400">
                <a:solidFill>
                  <a:srgbClr val="000000"/>
                </a:solidFill>
                <a:latin typeface="Times New Roman" panose="02020603050405020304" pitchFamily="18" charset="0"/>
                <a:ea typeface="Arial Unicode MS" pitchFamily="34" charset="-128"/>
              </a:rPr>
            </a:br>
            <a:r>
              <a:rPr lang="fr-FR" altLang="fr-FR" sz="2400">
                <a:solidFill>
                  <a:srgbClr val="000000"/>
                </a:solidFill>
                <a:latin typeface="Times New Roman" panose="02020603050405020304" pitchFamily="18" charset="0"/>
                <a:ea typeface="Arial Unicode MS" pitchFamily="34" charset="-128"/>
              </a:rPr>
              <a:t> </a:t>
            </a:r>
            <a:br>
              <a:rPr lang="fr-FR" altLang="fr-FR" sz="2400">
                <a:solidFill>
                  <a:srgbClr val="000000"/>
                </a:solidFill>
                <a:latin typeface="Times New Roman" panose="02020603050405020304" pitchFamily="18" charset="0"/>
                <a:ea typeface="Arial Unicode MS" pitchFamily="34" charset="-128"/>
              </a:rPr>
            </a:br>
            <a:endParaRPr lang="fr-FR" altLang="fr-FR" sz="2400">
              <a:solidFill>
                <a:srgbClr val="000000"/>
              </a:solidFill>
              <a:latin typeface="Times New Roman" panose="02020603050405020304" pitchFamily="18" charset="0"/>
              <a:ea typeface="Arial Unicode MS" pitchFamily="34" charset="-128"/>
            </a:endParaRPr>
          </a:p>
          <a:p>
            <a:pPr>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rPr>
              <a:t>Cloisonnement traditionnel est le seul type de cloisonnement autorisé dans les zones avec locaux à sommeil avec des capacités d'hébergement limitées à 14 résidents.</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
        <p:nvSpPr>
          <p:cNvPr id="183301" name="Titre 8">
            <a:extLst>
              <a:ext uri="{FF2B5EF4-FFF2-40B4-BE49-F238E27FC236}">
                <a16:creationId xmlns:a16="http://schemas.microsoft.com/office/drawing/2014/main" id="{115299FE-8719-31A0-D6B0-2478508DC011}"/>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Espace réservé du numéro de diapositive 4">
            <a:extLst>
              <a:ext uri="{FF2B5EF4-FFF2-40B4-BE49-F238E27FC236}">
                <a16:creationId xmlns:a16="http://schemas.microsoft.com/office/drawing/2014/main" id="{9400742D-F1D5-AA20-8BB2-7D12C07936E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B03BB9D-41E0-4710-AB90-4B819F19E963}" type="slidenum">
              <a:rPr lang="fr-FR" altLang="fr-FR" sz="2000">
                <a:solidFill>
                  <a:srgbClr val="984807"/>
                </a:solidFill>
              </a:rPr>
              <a:pPr algn="r" eaLnBrk="1" hangingPunct="1">
                <a:spcBef>
                  <a:spcPct val="0"/>
                </a:spcBef>
                <a:buFontTx/>
                <a:buNone/>
              </a:pPr>
              <a:t>178</a:t>
            </a:fld>
            <a:endParaRPr lang="fr-FR" altLang="fr-FR" sz="2000">
              <a:solidFill>
                <a:srgbClr val="984807"/>
              </a:solidFill>
            </a:endParaRPr>
          </a:p>
        </p:txBody>
      </p:sp>
      <p:sp>
        <p:nvSpPr>
          <p:cNvPr id="184323" name="Titre 8">
            <a:extLst>
              <a:ext uri="{FF2B5EF4-FFF2-40B4-BE49-F238E27FC236}">
                <a16:creationId xmlns:a16="http://schemas.microsoft.com/office/drawing/2014/main" id="{E443EF3D-6C77-BD66-211F-ABD5534F0887}"/>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84324" name="ZoneTexte 3">
            <a:extLst>
              <a:ext uri="{FF2B5EF4-FFF2-40B4-BE49-F238E27FC236}">
                <a16:creationId xmlns:a16="http://schemas.microsoft.com/office/drawing/2014/main" id="{E6E0C37E-E400-2AC9-11D0-B1CE799E6267}"/>
              </a:ext>
            </a:extLst>
          </p:cNvPr>
          <p:cNvSpPr txBox="1">
            <a:spLocks noChangeArrowheads="1"/>
          </p:cNvSpPr>
          <p:nvPr/>
        </p:nvSpPr>
        <p:spPr bwMode="auto">
          <a:xfrm>
            <a:off x="409575" y="1341438"/>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Isolement des locaux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166655C0-E322-CC2E-9AAD-F1693E259461}"/>
              </a:ext>
            </a:extLst>
          </p:cNvPr>
          <p:cNvSpPr txBox="1"/>
          <p:nvPr/>
        </p:nvSpPr>
        <p:spPr>
          <a:xfrm>
            <a:off x="438150" y="1936750"/>
            <a:ext cx="8420100" cy="3241675"/>
          </a:xfrm>
          <a:prstGeom prst="rect">
            <a:avLst/>
          </a:prstGeom>
          <a:noFill/>
        </p:spPr>
        <p:txBody>
          <a:bodyPr>
            <a:spAutoFit/>
          </a:bodyPr>
          <a:lstStyle/>
          <a:p>
            <a:pPr>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Dans tous types de construction on trouve :</a:t>
            </a:r>
          </a:p>
          <a:p>
            <a:pPr>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nSpc>
                <a:spcPct val="107000"/>
              </a:lnSpc>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Locaux à risques moyens (cuisines &gt; à 20 kW, magasins de réserves, locaux lingerie, appareils de production de chaleur, locaux poubelles, etc.)</a:t>
            </a:r>
          </a:p>
          <a:p>
            <a:pPr marL="342900" indent="-342900">
              <a:lnSpc>
                <a:spcPct val="107000"/>
              </a:lnSpc>
              <a:spcAft>
                <a:spcPts val="800"/>
              </a:spcAft>
              <a:buFont typeface="Wingdings" panose="05000000000000000000" pitchFamily="2" charset="2"/>
              <a:buChar char="Ø"/>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E</a:t>
            </a:r>
            <a:r>
              <a:rPr lang="fr-FR" sz="2400" dirty="0">
                <a:latin typeface="Times New Roman" panose="02020603050405020304" pitchFamily="18" charset="0"/>
                <a:ea typeface="Calibri" panose="020F0502020204030204" pitchFamily="34" charset="0"/>
                <a:cs typeface="Times New Roman" panose="02020603050405020304" pitchFamily="18" charset="0"/>
              </a:rPr>
              <a:t>nveloppe CF 1 h avec un dispositif de communication CF ½ H </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Espace réservé du numéro de diapositive 4">
            <a:extLst>
              <a:ext uri="{FF2B5EF4-FFF2-40B4-BE49-F238E27FC236}">
                <a16:creationId xmlns:a16="http://schemas.microsoft.com/office/drawing/2014/main" id="{BDA69E1B-082C-2566-34F9-E0723970F32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99818B8-A809-42E0-A062-852EDFC2FDAD}" type="slidenum">
              <a:rPr lang="fr-FR" altLang="fr-FR" sz="2000">
                <a:solidFill>
                  <a:srgbClr val="984807"/>
                </a:solidFill>
              </a:rPr>
              <a:pPr algn="r" eaLnBrk="1" hangingPunct="1">
                <a:spcBef>
                  <a:spcPct val="0"/>
                </a:spcBef>
                <a:buFontTx/>
                <a:buNone/>
              </a:pPr>
              <a:t>179</a:t>
            </a:fld>
            <a:endParaRPr lang="fr-FR" altLang="fr-FR" sz="2000">
              <a:solidFill>
                <a:srgbClr val="984807"/>
              </a:solidFill>
            </a:endParaRPr>
          </a:p>
        </p:txBody>
      </p:sp>
      <p:sp>
        <p:nvSpPr>
          <p:cNvPr id="185347" name="Titre 8">
            <a:extLst>
              <a:ext uri="{FF2B5EF4-FFF2-40B4-BE49-F238E27FC236}">
                <a16:creationId xmlns:a16="http://schemas.microsoft.com/office/drawing/2014/main" id="{7DB623C2-5E1B-6FE1-9DC4-B42BEF141D31}"/>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85348" name="ZoneTexte 3">
            <a:extLst>
              <a:ext uri="{FF2B5EF4-FFF2-40B4-BE49-F238E27FC236}">
                <a16:creationId xmlns:a16="http://schemas.microsoft.com/office/drawing/2014/main" id="{F7A8A76E-7818-03F3-CCD7-99AEC19D8AC4}"/>
              </a:ext>
            </a:extLst>
          </p:cNvPr>
          <p:cNvSpPr txBox="1">
            <a:spLocks noChangeArrowheads="1"/>
          </p:cNvSpPr>
          <p:nvPr/>
        </p:nvSpPr>
        <p:spPr bwMode="auto">
          <a:xfrm>
            <a:off x="409575" y="1341438"/>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Isolement des locaux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185349" name="ZoneTexte 4">
            <a:extLst>
              <a:ext uri="{FF2B5EF4-FFF2-40B4-BE49-F238E27FC236}">
                <a16:creationId xmlns:a16="http://schemas.microsoft.com/office/drawing/2014/main" id="{F9F9F152-578E-1C02-9D2C-366A6DAD620C}"/>
              </a:ext>
            </a:extLst>
          </p:cNvPr>
          <p:cNvSpPr txBox="1">
            <a:spLocks noChangeArrowheads="1"/>
          </p:cNvSpPr>
          <p:nvPr/>
        </p:nvSpPr>
        <p:spPr bwMode="auto">
          <a:xfrm>
            <a:off x="404813" y="1966913"/>
            <a:ext cx="826611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 typeface="Wingdings" panose="05000000000000000000" pitchFamily="2" charset="2"/>
              <a:buChar char="Ø"/>
            </a:pPr>
            <a:r>
              <a:rPr lang="fr-FR" altLang="fr-FR" sz="2400">
                <a:latin typeface="Times New Roman" panose="02020603050405020304" pitchFamily="18" charset="0"/>
                <a:ea typeface="Calibri" panose="020F0502020204030204" pitchFamily="34" charset="0"/>
                <a:cs typeface="Times New Roman" panose="02020603050405020304" pitchFamily="18" charset="0"/>
              </a:rPr>
              <a:t>Local à risques moyens peut être en communication directe avec les locaux ouverts</a:t>
            </a:r>
          </a:p>
        </p:txBody>
      </p:sp>
      <p:pic>
        <p:nvPicPr>
          <p:cNvPr id="185350" name="Image 1">
            <a:extLst>
              <a:ext uri="{FF2B5EF4-FFF2-40B4-BE49-F238E27FC236}">
                <a16:creationId xmlns:a16="http://schemas.microsoft.com/office/drawing/2014/main" id="{924DCF39-23C5-9E56-A98B-5FEE2C946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919" b="7402"/>
          <a:stretch>
            <a:fillRect/>
          </a:stretch>
        </p:blipFill>
        <p:spPr bwMode="auto">
          <a:xfrm>
            <a:off x="2124075" y="2752725"/>
            <a:ext cx="645477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8">
            <a:extLst>
              <a:ext uri="{FF2B5EF4-FFF2-40B4-BE49-F238E27FC236}">
                <a16:creationId xmlns:a16="http://schemas.microsoft.com/office/drawing/2014/main" id="{D2430B18-6D33-2F20-D940-DFD9AA55410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0483" name="Espace réservé du numéro de diapositive 4">
            <a:extLst>
              <a:ext uri="{FF2B5EF4-FFF2-40B4-BE49-F238E27FC236}">
                <a16:creationId xmlns:a16="http://schemas.microsoft.com/office/drawing/2014/main" id="{B153D99A-C99A-437E-4A24-8273CEB80E4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F83D633-8FBC-4DFB-A922-55A99504541F}" type="slidenum">
              <a:rPr lang="fr-FR" altLang="fr-FR" sz="2000">
                <a:solidFill>
                  <a:srgbClr val="984807"/>
                </a:solidFill>
              </a:rPr>
              <a:pPr algn="r" eaLnBrk="1" hangingPunct="1">
                <a:spcBef>
                  <a:spcPct val="0"/>
                </a:spcBef>
                <a:buFontTx/>
                <a:buNone/>
              </a:pPr>
              <a:t>18</a:t>
            </a:fld>
            <a:endParaRPr lang="fr-FR" altLang="fr-FR" sz="2000">
              <a:solidFill>
                <a:srgbClr val="984807"/>
              </a:solidFill>
            </a:endParaRPr>
          </a:p>
        </p:txBody>
      </p:sp>
      <p:sp>
        <p:nvSpPr>
          <p:cNvPr id="20484" name="Rectangle 1">
            <a:extLst>
              <a:ext uri="{FF2B5EF4-FFF2-40B4-BE49-F238E27FC236}">
                <a16:creationId xmlns:a16="http://schemas.microsoft.com/office/drawing/2014/main" id="{4D33ED90-A38A-3262-8340-A1862667C522}"/>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EVITER LA PROPAGATION DU FEU :</a:t>
            </a:r>
          </a:p>
        </p:txBody>
      </p:sp>
      <p:sp>
        <p:nvSpPr>
          <p:cNvPr id="20485" name="Rectangle 1">
            <a:extLst>
              <a:ext uri="{FF2B5EF4-FFF2-40B4-BE49-F238E27FC236}">
                <a16:creationId xmlns:a16="http://schemas.microsoft.com/office/drawing/2014/main" id="{7D919251-A3EA-0887-2350-E30687D66B4C}"/>
              </a:ext>
            </a:extLst>
          </p:cNvPr>
          <p:cNvSpPr>
            <a:spLocks noChangeArrowheads="1"/>
          </p:cNvSpPr>
          <p:nvPr/>
        </p:nvSpPr>
        <p:spPr bwMode="auto">
          <a:xfrm>
            <a:off x="457200" y="1981200"/>
            <a:ext cx="5105400"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Lors de la construction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R</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especter certains principes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Emploi de matériaux et d'éléments de construction ayant un comportement au feu compatible avec la sécurité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Compartimentage et cloisonnement suffisants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486" name="Picture 9" descr="Schéma de propagation C">
            <a:extLst>
              <a:ext uri="{FF2B5EF4-FFF2-40B4-BE49-F238E27FC236}">
                <a16:creationId xmlns:a16="http://schemas.microsoft.com/office/drawing/2014/main" id="{46685413-986E-EAEB-CAE1-EB3FAB96542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6400" y="1447800"/>
            <a:ext cx="3313113"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Espace réservé du numéro de diapositive 4">
            <a:extLst>
              <a:ext uri="{FF2B5EF4-FFF2-40B4-BE49-F238E27FC236}">
                <a16:creationId xmlns:a16="http://schemas.microsoft.com/office/drawing/2014/main" id="{353D351B-855D-A0A1-707D-D2554B73DD1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D6294DC-AD9C-4CB1-B23C-44FE565B3A15}" type="slidenum">
              <a:rPr lang="fr-FR" altLang="fr-FR" sz="2000">
                <a:solidFill>
                  <a:srgbClr val="984807"/>
                </a:solidFill>
              </a:rPr>
              <a:pPr algn="r" eaLnBrk="1" hangingPunct="1">
                <a:spcBef>
                  <a:spcPct val="0"/>
                </a:spcBef>
                <a:buFontTx/>
                <a:buNone/>
              </a:pPr>
              <a:t>180</a:t>
            </a:fld>
            <a:endParaRPr lang="fr-FR" altLang="fr-FR" sz="2000">
              <a:solidFill>
                <a:srgbClr val="984807"/>
              </a:solidFill>
            </a:endParaRPr>
          </a:p>
        </p:txBody>
      </p:sp>
      <p:sp>
        <p:nvSpPr>
          <p:cNvPr id="186371" name="Titre 8">
            <a:extLst>
              <a:ext uri="{FF2B5EF4-FFF2-40B4-BE49-F238E27FC236}">
                <a16:creationId xmlns:a16="http://schemas.microsoft.com/office/drawing/2014/main" id="{0D21DA96-6D06-19E5-F642-B6BF6AC8D6AF}"/>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86372" name="ZoneTexte 3">
            <a:extLst>
              <a:ext uri="{FF2B5EF4-FFF2-40B4-BE49-F238E27FC236}">
                <a16:creationId xmlns:a16="http://schemas.microsoft.com/office/drawing/2014/main" id="{29C3710D-D185-B900-D030-7BB76E0FE765}"/>
              </a:ext>
            </a:extLst>
          </p:cNvPr>
          <p:cNvSpPr txBox="1">
            <a:spLocks noChangeArrowheads="1"/>
          </p:cNvSpPr>
          <p:nvPr/>
        </p:nvSpPr>
        <p:spPr bwMode="auto">
          <a:xfrm>
            <a:off x="409575" y="1341438"/>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Isolement des locaux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272BD55D-102E-A643-9754-7779503AD17A}"/>
              </a:ext>
            </a:extLst>
          </p:cNvPr>
          <p:cNvSpPr txBox="1"/>
          <p:nvPr/>
        </p:nvSpPr>
        <p:spPr>
          <a:xfrm>
            <a:off x="468313" y="1873250"/>
            <a:ext cx="8280400" cy="4237038"/>
          </a:xfrm>
          <a:prstGeom prst="rect">
            <a:avLst/>
          </a:prstGeom>
          <a:noFill/>
        </p:spPr>
        <p:txBody>
          <a:bodyPr>
            <a:spAutoFit/>
          </a:bodyPr>
          <a:lstStyle/>
          <a:p>
            <a:pPr>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Des locaux à risques importants : </a:t>
            </a:r>
          </a:p>
          <a:p>
            <a:pPr>
              <a:spcAft>
                <a:spcPts val="800"/>
              </a:spcAft>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chaufferies &gt; à 70kw, </a:t>
            </a:r>
          </a:p>
          <a:p>
            <a:pPr marL="342900">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groupes générateurs, </a:t>
            </a:r>
          </a:p>
          <a:p>
            <a:pPr marL="342900">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postes de transformation, </a:t>
            </a:r>
          </a:p>
          <a:p>
            <a:pPr marL="342900">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tableaux et armoires haute et basse tension, </a:t>
            </a:r>
          </a:p>
          <a:p>
            <a:pPr marL="342900">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locaux réceptacles vide-ordures, </a:t>
            </a:r>
          </a:p>
          <a:p>
            <a:pPr marL="342900">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locaux de stockage des emballages et de déchets, </a:t>
            </a:r>
          </a:p>
          <a:p>
            <a:pPr marL="342900">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etc.</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Espace réservé du numéro de diapositive 4">
            <a:extLst>
              <a:ext uri="{FF2B5EF4-FFF2-40B4-BE49-F238E27FC236}">
                <a16:creationId xmlns:a16="http://schemas.microsoft.com/office/drawing/2014/main" id="{00357498-654E-C11D-DBC2-E84ED6C2776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868B648-C0CE-4407-9411-B8CA870F7D0A}" type="slidenum">
              <a:rPr lang="fr-FR" altLang="fr-FR" sz="2000">
                <a:solidFill>
                  <a:srgbClr val="984807"/>
                </a:solidFill>
              </a:rPr>
              <a:pPr algn="r" eaLnBrk="1" hangingPunct="1">
                <a:spcBef>
                  <a:spcPct val="0"/>
                </a:spcBef>
                <a:buFontTx/>
                <a:buNone/>
              </a:pPr>
              <a:t>181</a:t>
            </a:fld>
            <a:endParaRPr lang="fr-FR" altLang="fr-FR" sz="2000">
              <a:solidFill>
                <a:srgbClr val="984807"/>
              </a:solidFill>
            </a:endParaRPr>
          </a:p>
        </p:txBody>
      </p:sp>
      <p:sp>
        <p:nvSpPr>
          <p:cNvPr id="187395" name="Titre 8">
            <a:extLst>
              <a:ext uri="{FF2B5EF4-FFF2-40B4-BE49-F238E27FC236}">
                <a16:creationId xmlns:a16="http://schemas.microsoft.com/office/drawing/2014/main" id="{E61BDF27-A7EE-2F07-7C8F-FD44795815A5}"/>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87396" name="ZoneTexte 3">
            <a:extLst>
              <a:ext uri="{FF2B5EF4-FFF2-40B4-BE49-F238E27FC236}">
                <a16:creationId xmlns:a16="http://schemas.microsoft.com/office/drawing/2014/main" id="{2AF85FB0-9CB4-1CB8-BCE2-9088CAC77FDA}"/>
              </a:ext>
            </a:extLst>
          </p:cNvPr>
          <p:cNvSpPr txBox="1">
            <a:spLocks noChangeArrowheads="1"/>
          </p:cNvSpPr>
          <p:nvPr/>
        </p:nvSpPr>
        <p:spPr bwMode="auto">
          <a:xfrm>
            <a:off x="409575" y="1341438"/>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Isolement des locaux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187397" name="ZoneTexte 5">
            <a:extLst>
              <a:ext uri="{FF2B5EF4-FFF2-40B4-BE49-F238E27FC236}">
                <a16:creationId xmlns:a16="http://schemas.microsoft.com/office/drawing/2014/main" id="{D67E6EB8-3D69-9C04-519F-47A90B8713EA}"/>
              </a:ext>
            </a:extLst>
          </p:cNvPr>
          <p:cNvSpPr txBox="1">
            <a:spLocks noChangeArrowheads="1"/>
          </p:cNvSpPr>
          <p:nvPr/>
        </p:nvSpPr>
        <p:spPr bwMode="auto">
          <a:xfrm>
            <a:off x="468313" y="1873250"/>
            <a:ext cx="82804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Local à risques importants implanté dans un volume non accessible au public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porte CF 1 H ;</a:t>
            </a:r>
          </a:p>
        </p:txBody>
      </p:sp>
      <p:pic>
        <p:nvPicPr>
          <p:cNvPr id="187398" name="Image 1">
            <a:extLst>
              <a:ext uri="{FF2B5EF4-FFF2-40B4-BE49-F238E27FC236}">
                <a16:creationId xmlns:a16="http://schemas.microsoft.com/office/drawing/2014/main" id="{F8227B57-6A08-2C8B-8DCA-F56B2D262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740" r="50040" b="23753"/>
          <a:stretch>
            <a:fillRect/>
          </a:stretch>
        </p:blipFill>
        <p:spPr bwMode="auto">
          <a:xfrm>
            <a:off x="2705100" y="2852738"/>
            <a:ext cx="4989513"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3" name="Rectangle 2">
            <a:extLst>
              <a:ext uri="{FF2B5EF4-FFF2-40B4-BE49-F238E27FC236}">
                <a16:creationId xmlns:a16="http://schemas.microsoft.com/office/drawing/2014/main" id="{B7D24B6E-FA3B-54B6-2D1A-606644A4F0C8}"/>
              </a:ext>
            </a:extLst>
          </p:cNvPr>
          <p:cNvSpPr/>
          <p:nvPr/>
        </p:nvSpPr>
        <p:spPr>
          <a:xfrm>
            <a:off x="7278688" y="3860800"/>
            <a:ext cx="574675" cy="358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Image 1">
            <a:extLst>
              <a:ext uri="{FF2B5EF4-FFF2-40B4-BE49-F238E27FC236}">
                <a16:creationId xmlns:a16="http://schemas.microsoft.com/office/drawing/2014/main" id="{D76995B5-127D-F21F-2CA6-9FBE2937D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4245" t="29155" r="-1112" b="24414"/>
          <a:stretch>
            <a:fillRect/>
          </a:stretch>
        </p:blipFill>
        <p:spPr bwMode="auto">
          <a:xfrm>
            <a:off x="2268538" y="2640013"/>
            <a:ext cx="5297487" cy="36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Espace réservé du numéro de diapositive 4">
            <a:extLst>
              <a:ext uri="{FF2B5EF4-FFF2-40B4-BE49-F238E27FC236}">
                <a16:creationId xmlns:a16="http://schemas.microsoft.com/office/drawing/2014/main" id="{B36DF76F-9D47-799E-C59A-A7A2AD6577C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4A50A49-56B7-4BB3-B9DF-E622A3757F64}" type="slidenum">
              <a:rPr lang="fr-FR" altLang="fr-FR" sz="2000">
                <a:solidFill>
                  <a:srgbClr val="984807"/>
                </a:solidFill>
              </a:rPr>
              <a:pPr algn="r" eaLnBrk="1" hangingPunct="1">
                <a:spcBef>
                  <a:spcPct val="0"/>
                </a:spcBef>
                <a:buFontTx/>
                <a:buNone/>
              </a:pPr>
              <a:t>182</a:t>
            </a:fld>
            <a:endParaRPr lang="fr-FR" altLang="fr-FR" sz="2000">
              <a:solidFill>
                <a:srgbClr val="984807"/>
              </a:solidFill>
            </a:endParaRPr>
          </a:p>
        </p:txBody>
      </p:sp>
      <p:sp>
        <p:nvSpPr>
          <p:cNvPr id="188420" name="Titre 8">
            <a:extLst>
              <a:ext uri="{FF2B5EF4-FFF2-40B4-BE49-F238E27FC236}">
                <a16:creationId xmlns:a16="http://schemas.microsoft.com/office/drawing/2014/main" id="{FD1A235E-32E4-E950-7587-7F931CAE59BF}"/>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88421" name="ZoneTexte 3">
            <a:extLst>
              <a:ext uri="{FF2B5EF4-FFF2-40B4-BE49-F238E27FC236}">
                <a16:creationId xmlns:a16="http://schemas.microsoft.com/office/drawing/2014/main" id="{4FE91883-6B34-3566-2EAE-ABC892EC333A}"/>
              </a:ext>
            </a:extLst>
          </p:cNvPr>
          <p:cNvSpPr txBox="1">
            <a:spLocks noChangeArrowheads="1"/>
          </p:cNvSpPr>
          <p:nvPr/>
        </p:nvSpPr>
        <p:spPr bwMode="auto">
          <a:xfrm>
            <a:off x="409575" y="1341438"/>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Isolement des locaux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188422" name="ZoneTexte 5">
            <a:extLst>
              <a:ext uri="{FF2B5EF4-FFF2-40B4-BE49-F238E27FC236}">
                <a16:creationId xmlns:a16="http://schemas.microsoft.com/office/drawing/2014/main" id="{CF553116-2F56-F241-7F7B-B06F993BF8E0}"/>
              </a:ext>
            </a:extLst>
          </p:cNvPr>
          <p:cNvSpPr txBox="1">
            <a:spLocks noChangeArrowheads="1"/>
          </p:cNvSpPr>
          <p:nvPr/>
        </p:nvSpPr>
        <p:spPr bwMode="auto">
          <a:xfrm>
            <a:off x="468313" y="1873250"/>
            <a:ext cx="8135937"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Local à risques importants attenant au local accessible au public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S</a:t>
            </a:r>
            <a:r>
              <a:rPr lang="fr-FR" altLang="fr-FR" sz="2400">
                <a:latin typeface="Times New Roman" panose="02020603050405020304" pitchFamily="18" charset="0"/>
                <a:ea typeface="Calibri" panose="020F0502020204030204" pitchFamily="34" charset="0"/>
                <a:cs typeface="Times New Roman" panose="02020603050405020304" pitchFamily="18" charset="0"/>
              </a:rPr>
              <a:t>as CF 1 H, équipé de portes PF ½ H</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re 8">
            <a:extLst>
              <a:ext uri="{FF2B5EF4-FFF2-40B4-BE49-F238E27FC236}">
                <a16:creationId xmlns:a16="http://schemas.microsoft.com/office/drawing/2014/main" id="{9917CBEF-6103-C6E6-D5D2-149EBBBF00E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Comment la construction……</a:t>
            </a:r>
          </a:p>
        </p:txBody>
      </p:sp>
      <p:sp>
        <p:nvSpPr>
          <p:cNvPr id="189443" name="Espace réservé du numéro de diapositive 4">
            <a:extLst>
              <a:ext uri="{FF2B5EF4-FFF2-40B4-BE49-F238E27FC236}">
                <a16:creationId xmlns:a16="http://schemas.microsoft.com/office/drawing/2014/main" id="{781FEAE5-4BF2-0712-52C9-2442DF281BE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61D9C8D-4D6E-4B69-9DA1-C41CF69E6317}" type="slidenum">
              <a:rPr lang="fr-FR" altLang="fr-FR" sz="2000">
                <a:solidFill>
                  <a:srgbClr val="984807"/>
                </a:solidFill>
              </a:rPr>
              <a:pPr algn="r" eaLnBrk="1" hangingPunct="1">
                <a:spcBef>
                  <a:spcPct val="0"/>
                </a:spcBef>
                <a:buFontTx/>
                <a:buNone/>
              </a:pPr>
              <a:t>183</a:t>
            </a:fld>
            <a:endParaRPr lang="fr-FR" altLang="fr-FR" sz="2000">
              <a:solidFill>
                <a:srgbClr val="984807"/>
              </a:solidFill>
            </a:endParaRPr>
          </a:p>
        </p:txBody>
      </p:sp>
      <p:sp>
        <p:nvSpPr>
          <p:cNvPr id="189444" name="Rectangle 7">
            <a:extLst>
              <a:ext uri="{FF2B5EF4-FFF2-40B4-BE49-F238E27FC236}">
                <a16:creationId xmlns:a16="http://schemas.microsoft.com/office/drawing/2014/main" id="{E94A1713-0E6A-FCFE-08C8-E8D5EB351699}"/>
              </a:ext>
            </a:extLst>
          </p:cNvPr>
          <p:cNvSpPr>
            <a:spLocks noChangeArrowheads="1"/>
          </p:cNvSpPr>
          <p:nvPr/>
        </p:nvSpPr>
        <p:spPr bwMode="auto">
          <a:xfrm>
            <a:off x="2047875" y="2105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aphicFrame>
        <p:nvGraphicFramePr>
          <p:cNvPr id="189445" name="Object 6">
            <a:extLst>
              <a:ext uri="{FF2B5EF4-FFF2-40B4-BE49-F238E27FC236}">
                <a16:creationId xmlns:a16="http://schemas.microsoft.com/office/drawing/2014/main" id="{EA817E1F-B26D-9788-7C30-199A96C8A305}"/>
              </a:ext>
            </a:extLst>
          </p:cNvPr>
          <p:cNvGraphicFramePr>
            <a:graphicFrameLocks noChangeAspect="1"/>
          </p:cNvGraphicFramePr>
          <p:nvPr/>
        </p:nvGraphicFramePr>
        <p:xfrm>
          <a:off x="420688" y="1763713"/>
          <a:ext cx="8389937" cy="4402137"/>
        </p:xfrm>
        <a:graphic>
          <a:graphicData uri="http://schemas.openxmlformats.org/presentationml/2006/ole">
            <mc:AlternateContent xmlns:mc="http://schemas.openxmlformats.org/markup-compatibility/2006">
              <mc:Choice xmlns:v="urn:schemas-microsoft-com:vml" Requires="v">
                <p:oleObj r:id="rId2" imgW="4356100" imgH="3267075" progId="PowerPoint.Slide.8">
                  <p:embed/>
                </p:oleObj>
              </mc:Choice>
              <mc:Fallback>
                <p:oleObj r:id="rId2" imgW="4356100" imgH="3267075" progId="PowerPoint.Slide.8">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t="24460" b="5534"/>
                      <a:stretch>
                        <a:fillRect/>
                      </a:stretch>
                    </p:blipFill>
                    <p:spPr bwMode="auto">
                      <a:xfrm>
                        <a:off x="420688" y="1763713"/>
                        <a:ext cx="8389937"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9446" name="ZoneTexte 1">
            <a:extLst>
              <a:ext uri="{FF2B5EF4-FFF2-40B4-BE49-F238E27FC236}">
                <a16:creationId xmlns:a16="http://schemas.microsoft.com/office/drawing/2014/main" id="{0D30B049-0968-03C5-0414-125556A42EC0}"/>
              </a:ext>
            </a:extLst>
          </p:cNvPr>
          <p:cNvSpPr txBox="1">
            <a:spLocks noChangeArrowheads="1"/>
          </p:cNvSpPr>
          <p:nvPr/>
        </p:nvSpPr>
        <p:spPr bwMode="auto">
          <a:xfrm>
            <a:off x="323850" y="1255713"/>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Isolement des locaux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Espace réservé du numéro de diapositive 4">
            <a:extLst>
              <a:ext uri="{FF2B5EF4-FFF2-40B4-BE49-F238E27FC236}">
                <a16:creationId xmlns:a16="http://schemas.microsoft.com/office/drawing/2014/main" id="{5AB7D3D4-6314-FC66-0C25-8286AD4A1E5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DE6B9DB-0B37-4093-8CA2-9485F6C20481}" type="slidenum">
              <a:rPr lang="fr-FR" altLang="fr-FR" sz="2000">
                <a:solidFill>
                  <a:srgbClr val="984807"/>
                </a:solidFill>
              </a:rPr>
              <a:pPr algn="r" eaLnBrk="1" hangingPunct="1">
                <a:spcBef>
                  <a:spcPct val="0"/>
                </a:spcBef>
                <a:buFontTx/>
                <a:buNone/>
              </a:pPr>
              <a:t>184</a:t>
            </a:fld>
            <a:endParaRPr lang="fr-FR" altLang="fr-FR" sz="2000">
              <a:solidFill>
                <a:srgbClr val="984807"/>
              </a:solidFill>
            </a:endParaRPr>
          </a:p>
        </p:txBody>
      </p:sp>
      <p:sp>
        <p:nvSpPr>
          <p:cNvPr id="190467" name="Titre 8">
            <a:extLst>
              <a:ext uri="{FF2B5EF4-FFF2-40B4-BE49-F238E27FC236}">
                <a16:creationId xmlns:a16="http://schemas.microsoft.com/office/drawing/2014/main" id="{9862E1EE-F068-2082-34B0-075734754982}"/>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90468" name="ZoneTexte 3">
            <a:extLst>
              <a:ext uri="{FF2B5EF4-FFF2-40B4-BE49-F238E27FC236}">
                <a16:creationId xmlns:a16="http://schemas.microsoft.com/office/drawing/2014/main" id="{D5EE5968-A019-6726-AC78-8EAB43D39475}"/>
              </a:ext>
            </a:extLst>
          </p:cNvPr>
          <p:cNvSpPr txBox="1">
            <a:spLocks noChangeArrowheads="1"/>
          </p:cNvSpPr>
          <p:nvPr/>
        </p:nvSpPr>
        <p:spPr bwMode="auto">
          <a:xfrm>
            <a:off x="409575" y="1341438"/>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Isolement des locaux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92B954E7-51FD-511D-4FE2-48FC27D43098}"/>
              </a:ext>
            </a:extLst>
          </p:cNvPr>
          <p:cNvSpPr txBox="1"/>
          <p:nvPr/>
        </p:nvSpPr>
        <p:spPr>
          <a:xfrm>
            <a:off x="409575" y="1900238"/>
            <a:ext cx="5891213" cy="3636962"/>
          </a:xfrm>
          <a:prstGeom prst="rect">
            <a:avLst/>
          </a:prstGeom>
          <a:noFill/>
        </p:spPr>
        <p:txBody>
          <a:bodyPr>
            <a:spAutoFit/>
          </a:bodyPr>
          <a:lstStyle/>
          <a:p>
            <a:pPr>
              <a:lnSpc>
                <a:spcPct val="107000"/>
              </a:lnSpc>
              <a:spcAft>
                <a:spcPts val="800"/>
              </a:spcAft>
              <a:defRPr/>
            </a:pPr>
            <a:r>
              <a:rPr lang="fr-FR" sz="2400" b="1" u="sng" dirty="0">
                <a:latin typeface="Times New Roman" panose="02020603050405020304" pitchFamily="18" charset="0"/>
                <a:ea typeface="Calibri" panose="020F0502020204030204" pitchFamily="34" charset="0"/>
                <a:cs typeface="Times New Roman" panose="02020603050405020304" pitchFamily="18" charset="0"/>
              </a:rPr>
              <a:t>Cas particuliers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En habitation avant 1986, défaut d’isolement : </a:t>
            </a:r>
          </a:p>
          <a:p>
            <a:pPr>
              <a:lnSpc>
                <a:spcPct val="107000"/>
              </a:lnSpc>
              <a:spcAft>
                <a:spcPts val="800"/>
              </a:spcAft>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571500" indent="-342900">
              <a:lnSpc>
                <a:spcPct val="107000"/>
              </a:lnSpc>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Conduits débouchent dans les logements : risque de propagation, </a:t>
            </a:r>
          </a:p>
          <a:p>
            <a:pPr marL="571500" indent="-342900">
              <a:lnSpc>
                <a:spcPct val="107000"/>
              </a:lnSpc>
              <a:spcAft>
                <a:spcPts val="80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Degré CF des parois et portes des locaux à risques non respectées</a:t>
            </a:r>
          </a:p>
        </p:txBody>
      </p:sp>
      <p:pic>
        <p:nvPicPr>
          <p:cNvPr id="190470" name="Image 5">
            <a:extLst>
              <a:ext uri="{FF2B5EF4-FFF2-40B4-BE49-F238E27FC236}">
                <a16:creationId xmlns:a16="http://schemas.microsoft.com/office/drawing/2014/main" id="{439F3C01-87AC-A8B7-D1CC-E4C3A582F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2075" y="2132013"/>
            <a:ext cx="238125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Espace réservé du numéro de diapositive 4">
            <a:extLst>
              <a:ext uri="{FF2B5EF4-FFF2-40B4-BE49-F238E27FC236}">
                <a16:creationId xmlns:a16="http://schemas.microsoft.com/office/drawing/2014/main" id="{1F0E8C42-DD6A-FC42-1FD3-654E15ABEE5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8975D00-6BF9-437C-B19A-4CDC1F5FC417}" type="slidenum">
              <a:rPr lang="fr-FR" altLang="fr-FR" sz="2000">
                <a:solidFill>
                  <a:srgbClr val="984807"/>
                </a:solidFill>
              </a:rPr>
              <a:pPr algn="r" eaLnBrk="1" hangingPunct="1">
                <a:spcBef>
                  <a:spcPct val="0"/>
                </a:spcBef>
                <a:buFontTx/>
                <a:buNone/>
              </a:pPr>
              <a:t>185</a:t>
            </a:fld>
            <a:endParaRPr lang="fr-FR" altLang="fr-FR" sz="2000">
              <a:solidFill>
                <a:srgbClr val="984807"/>
              </a:solidFill>
            </a:endParaRPr>
          </a:p>
        </p:txBody>
      </p:sp>
      <p:sp>
        <p:nvSpPr>
          <p:cNvPr id="191491" name="Titre 8">
            <a:extLst>
              <a:ext uri="{FF2B5EF4-FFF2-40B4-BE49-F238E27FC236}">
                <a16:creationId xmlns:a16="http://schemas.microsoft.com/office/drawing/2014/main" id="{39C99686-FF1A-6CEB-F56D-2F5F1BA1DEE5}"/>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91492" name="ZoneTexte 6">
            <a:extLst>
              <a:ext uri="{FF2B5EF4-FFF2-40B4-BE49-F238E27FC236}">
                <a16:creationId xmlns:a16="http://schemas.microsoft.com/office/drawing/2014/main" id="{4136B962-4785-C45D-FA4B-E8E3F5C17FE1}"/>
              </a:ext>
            </a:extLst>
          </p:cNvPr>
          <p:cNvSpPr txBox="1">
            <a:spLocks noChangeArrowheads="1"/>
          </p:cNvSpPr>
          <p:nvPr/>
        </p:nvSpPr>
        <p:spPr bwMode="auto">
          <a:xfrm>
            <a:off x="412750" y="1277938"/>
            <a:ext cx="7440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Compartimentage gaines techniques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191493" name="ZoneTexte 8">
            <a:extLst>
              <a:ext uri="{FF2B5EF4-FFF2-40B4-BE49-F238E27FC236}">
                <a16:creationId xmlns:a16="http://schemas.microsoft.com/office/drawing/2014/main" id="{876D358E-262E-97D3-F6A6-A39ED89F0C50}"/>
              </a:ext>
            </a:extLst>
          </p:cNvPr>
          <p:cNvSpPr txBox="1">
            <a:spLocks noChangeArrowheads="1"/>
          </p:cNvSpPr>
          <p:nvPr/>
        </p:nvSpPr>
        <p:spPr bwMode="auto">
          <a:xfrm>
            <a:off x="458788" y="1951038"/>
            <a:ext cx="79930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Permet de maintenir le degré CF exigé lors du franchissement d’une paroi verticale ou horizontale par des gaines techniques.</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191494" name="ZoneTexte 10">
            <a:extLst>
              <a:ext uri="{FF2B5EF4-FFF2-40B4-BE49-F238E27FC236}">
                <a16:creationId xmlns:a16="http://schemas.microsoft.com/office/drawing/2014/main" id="{48B73BC1-9862-56F3-374B-374FF4A436CD}"/>
              </a:ext>
            </a:extLst>
          </p:cNvPr>
          <p:cNvSpPr txBox="1">
            <a:spLocks noChangeArrowheads="1"/>
          </p:cNvSpPr>
          <p:nvPr/>
        </p:nvSpPr>
        <p:spPr bwMode="auto">
          <a:xfrm>
            <a:off x="458788" y="3306763"/>
            <a:ext cx="825976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Clapets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Gaines et conduits, horizontaux ou verticaux (eau, eaux usées, ventilation et climatisation, vide-ordures, monte-charges, descentes de linge) traversent des planchers ou parois pour lequel 1 degré CF est exigé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éléments doivent disposer d’1 dispositif CF</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Espace réservé du numéro de diapositive 4">
            <a:extLst>
              <a:ext uri="{FF2B5EF4-FFF2-40B4-BE49-F238E27FC236}">
                <a16:creationId xmlns:a16="http://schemas.microsoft.com/office/drawing/2014/main" id="{989CA1EC-8311-0708-6B2F-283AAC83341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4BB5CD1-EDFB-4922-89FB-82F52B796BAA}" type="slidenum">
              <a:rPr lang="fr-FR" altLang="fr-FR" sz="2000">
                <a:solidFill>
                  <a:srgbClr val="984807"/>
                </a:solidFill>
              </a:rPr>
              <a:pPr algn="r" eaLnBrk="1" hangingPunct="1">
                <a:spcBef>
                  <a:spcPct val="0"/>
                </a:spcBef>
                <a:buFontTx/>
                <a:buNone/>
              </a:pPr>
              <a:t>186</a:t>
            </a:fld>
            <a:endParaRPr lang="fr-FR" altLang="fr-FR" sz="2000">
              <a:solidFill>
                <a:srgbClr val="984807"/>
              </a:solidFill>
            </a:endParaRPr>
          </a:p>
        </p:txBody>
      </p:sp>
      <p:sp>
        <p:nvSpPr>
          <p:cNvPr id="192515" name="Rectangle 7">
            <a:extLst>
              <a:ext uri="{FF2B5EF4-FFF2-40B4-BE49-F238E27FC236}">
                <a16:creationId xmlns:a16="http://schemas.microsoft.com/office/drawing/2014/main" id="{1A0603F0-B715-D244-BD08-30D8E530B6C7}"/>
              </a:ext>
            </a:extLst>
          </p:cNvPr>
          <p:cNvSpPr>
            <a:spLocks noChangeArrowheads="1"/>
          </p:cNvSpPr>
          <p:nvPr/>
        </p:nvSpPr>
        <p:spPr bwMode="auto">
          <a:xfrm>
            <a:off x="4024313" y="2967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92516" name="Image 465945" descr="Gaine technique Placopan® - Placopan® 50 + 1 x Placoflam® BA13 - 2,6m">
            <a:extLst>
              <a:ext uri="{FF2B5EF4-FFF2-40B4-BE49-F238E27FC236}">
                <a16:creationId xmlns:a16="http://schemas.microsoft.com/office/drawing/2014/main" id="{11F97D6D-A146-CEF3-C784-E50FD686D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3038" y="2760663"/>
            <a:ext cx="208597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7" name="Rectangle 9">
            <a:extLst>
              <a:ext uri="{FF2B5EF4-FFF2-40B4-BE49-F238E27FC236}">
                <a16:creationId xmlns:a16="http://schemas.microsoft.com/office/drawing/2014/main" id="{EF9C1C95-C197-99EC-C920-9D8983ED122C}"/>
              </a:ext>
            </a:extLst>
          </p:cNvPr>
          <p:cNvSpPr>
            <a:spLocks noChangeArrowheads="1"/>
          </p:cNvSpPr>
          <p:nvPr/>
        </p:nvSpPr>
        <p:spPr bwMode="auto">
          <a:xfrm>
            <a:off x="4052888" y="2943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92518" name="Image 69675" descr="http://formation-ssiap.wifeo.com/images/c/cla/Clapet-CF.jpg">
            <a:extLst>
              <a:ext uri="{FF2B5EF4-FFF2-40B4-BE49-F238E27FC236}">
                <a16:creationId xmlns:a16="http://schemas.microsoft.com/office/drawing/2014/main" id="{F57DD885-601A-7309-E220-29AEF7A1E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 y="2770188"/>
            <a:ext cx="2057400"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9" name="Zone de texte 41177">
            <a:extLst>
              <a:ext uri="{FF2B5EF4-FFF2-40B4-BE49-F238E27FC236}">
                <a16:creationId xmlns:a16="http://schemas.microsoft.com/office/drawing/2014/main" id="{44FC2BC1-9D80-3EA5-64D2-40251B939F91}"/>
              </a:ext>
            </a:extLst>
          </p:cNvPr>
          <p:cNvSpPr txBox="1">
            <a:spLocks noChangeArrowheads="1"/>
          </p:cNvSpPr>
          <p:nvPr/>
        </p:nvSpPr>
        <p:spPr bwMode="auto">
          <a:xfrm>
            <a:off x="596900" y="4914900"/>
            <a:ext cx="2438400" cy="38100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Clapet CF</a:t>
            </a:r>
          </a:p>
        </p:txBody>
      </p:sp>
      <p:sp>
        <p:nvSpPr>
          <p:cNvPr id="192520" name="Zone de texte 41185">
            <a:extLst>
              <a:ext uri="{FF2B5EF4-FFF2-40B4-BE49-F238E27FC236}">
                <a16:creationId xmlns:a16="http://schemas.microsoft.com/office/drawing/2014/main" id="{2C7F3030-1B69-1E02-186A-914B80CC6681}"/>
              </a:ext>
            </a:extLst>
          </p:cNvPr>
          <p:cNvSpPr txBox="1">
            <a:spLocks noChangeArrowheads="1"/>
          </p:cNvSpPr>
          <p:nvPr/>
        </p:nvSpPr>
        <p:spPr bwMode="auto">
          <a:xfrm>
            <a:off x="3348038" y="4695825"/>
            <a:ext cx="2590800" cy="96520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Clapet de traversée</a:t>
            </a:r>
          </a:p>
        </p:txBody>
      </p:sp>
      <p:sp>
        <p:nvSpPr>
          <p:cNvPr id="192521" name="Zone de texte 465950">
            <a:extLst>
              <a:ext uri="{FF2B5EF4-FFF2-40B4-BE49-F238E27FC236}">
                <a16:creationId xmlns:a16="http://schemas.microsoft.com/office/drawing/2014/main" id="{819AF670-AB1D-A8EE-7BBE-FC294BF8FE01}"/>
              </a:ext>
            </a:extLst>
          </p:cNvPr>
          <p:cNvSpPr txBox="1">
            <a:spLocks noChangeArrowheads="1"/>
          </p:cNvSpPr>
          <p:nvPr/>
        </p:nvSpPr>
        <p:spPr bwMode="auto">
          <a:xfrm>
            <a:off x="6523038" y="4778375"/>
            <a:ext cx="2133600" cy="811213"/>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Gaine et ses conduits</a:t>
            </a:r>
          </a:p>
        </p:txBody>
      </p:sp>
      <p:sp>
        <p:nvSpPr>
          <p:cNvPr id="192522" name="Rectangle 29">
            <a:extLst>
              <a:ext uri="{FF2B5EF4-FFF2-40B4-BE49-F238E27FC236}">
                <a16:creationId xmlns:a16="http://schemas.microsoft.com/office/drawing/2014/main" id="{21A5F94A-9F73-DACE-D44B-F68193DCD64D}"/>
              </a:ext>
            </a:extLst>
          </p:cNvPr>
          <p:cNvSpPr>
            <a:spLocks noChangeArrowheads="1"/>
          </p:cNvSpPr>
          <p:nvPr/>
        </p:nvSpPr>
        <p:spPr bwMode="auto">
          <a:xfrm>
            <a:off x="4100513" y="2957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92523" name="Image 3" descr="Image associée">
            <a:extLst>
              <a:ext uri="{FF2B5EF4-FFF2-40B4-BE49-F238E27FC236}">
                <a16:creationId xmlns:a16="http://schemas.microsoft.com/office/drawing/2014/main" id="{0C1976E4-A6D9-2714-F391-B52393CE3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402" b="13179"/>
          <a:stretch>
            <a:fillRect/>
          </a:stretch>
        </p:blipFill>
        <p:spPr bwMode="auto">
          <a:xfrm>
            <a:off x="3630613" y="3127375"/>
            <a:ext cx="184308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4" name="Titre 8">
            <a:extLst>
              <a:ext uri="{FF2B5EF4-FFF2-40B4-BE49-F238E27FC236}">
                <a16:creationId xmlns:a16="http://schemas.microsoft.com/office/drawing/2014/main" id="{7EE10E7F-2283-F35E-EBD1-457AE7C18555}"/>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92525" name="ZoneTexte 2">
            <a:extLst>
              <a:ext uri="{FF2B5EF4-FFF2-40B4-BE49-F238E27FC236}">
                <a16:creationId xmlns:a16="http://schemas.microsoft.com/office/drawing/2014/main" id="{40DDAEF1-D77C-4630-ED6E-01DDFB311CCA}"/>
              </a:ext>
            </a:extLst>
          </p:cNvPr>
          <p:cNvSpPr txBox="1">
            <a:spLocks noChangeArrowheads="1"/>
          </p:cNvSpPr>
          <p:nvPr/>
        </p:nvSpPr>
        <p:spPr bwMode="auto">
          <a:xfrm>
            <a:off x="444500" y="1412875"/>
            <a:ext cx="6078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Compartimentage des gaines techniques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Espace réservé du numéro de diapositive 4">
            <a:extLst>
              <a:ext uri="{FF2B5EF4-FFF2-40B4-BE49-F238E27FC236}">
                <a16:creationId xmlns:a16="http://schemas.microsoft.com/office/drawing/2014/main" id="{B6907BA5-636E-F9C2-AF32-7109F54219D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4074252-4114-493B-AE73-661C944AF153}" type="slidenum">
              <a:rPr lang="fr-FR" altLang="fr-FR" sz="2000">
                <a:solidFill>
                  <a:srgbClr val="984807"/>
                </a:solidFill>
              </a:rPr>
              <a:pPr algn="r" eaLnBrk="1" hangingPunct="1">
                <a:spcBef>
                  <a:spcPct val="0"/>
                </a:spcBef>
                <a:buFontTx/>
                <a:buNone/>
              </a:pPr>
              <a:t>187</a:t>
            </a:fld>
            <a:endParaRPr lang="fr-FR" altLang="fr-FR" sz="2000">
              <a:solidFill>
                <a:srgbClr val="984807"/>
              </a:solidFill>
            </a:endParaRPr>
          </a:p>
        </p:txBody>
      </p:sp>
      <p:sp>
        <p:nvSpPr>
          <p:cNvPr id="193539" name="Rectangle 1">
            <a:extLst>
              <a:ext uri="{FF2B5EF4-FFF2-40B4-BE49-F238E27FC236}">
                <a16:creationId xmlns:a16="http://schemas.microsoft.com/office/drawing/2014/main" id="{F7C37E88-2469-5547-D652-8FD2E925DB5E}"/>
              </a:ext>
            </a:extLst>
          </p:cNvPr>
          <p:cNvSpPr>
            <a:spLocks noChangeArrowheads="1"/>
          </p:cNvSpPr>
          <p:nvPr/>
        </p:nvSpPr>
        <p:spPr bwMode="auto">
          <a:xfrm>
            <a:off x="457200" y="19812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endParaRPr lang="fr-FR" altLang="fr-FR" sz="24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Attention dans les bâtiments d'habitations collectives les gaines techniques se trouvent dans les parties communes.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Conduites en PVC peuvent fondre et laisser le passage aux fumées et gaz chauds. </a:t>
            </a:r>
          </a:p>
        </p:txBody>
      </p:sp>
      <p:sp>
        <p:nvSpPr>
          <p:cNvPr id="193540" name="Rectangle 6">
            <a:extLst>
              <a:ext uri="{FF2B5EF4-FFF2-40B4-BE49-F238E27FC236}">
                <a16:creationId xmlns:a16="http://schemas.microsoft.com/office/drawing/2014/main" id="{8C4F330A-A6BE-5DA7-8E15-7CC9D8451C9C}"/>
              </a:ext>
            </a:extLst>
          </p:cNvPr>
          <p:cNvSpPr>
            <a:spLocks noChangeArrowheads="1"/>
          </p:cNvSpPr>
          <p:nvPr/>
        </p:nvSpPr>
        <p:spPr bwMode="auto">
          <a:xfrm>
            <a:off x="4024313" y="2967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93541" name="Rectangle 7">
            <a:extLst>
              <a:ext uri="{FF2B5EF4-FFF2-40B4-BE49-F238E27FC236}">
                <a16:creationId xmlns:a16="http://schemas.microsoft.com/office/drawing/2014/main" id="{775F7E76-7F29-DE32-952C-A8DA70ADA4FA}"/>
              </a:ext>
            </a:extLst>
          </p:cNvPr>
          <p:cNvSpPr>
            <a:spLocks noChangeArrowheads="1"/>
          </p:cNvSpPr>
          <p:nvPr/>
        </p:nvSpPr>
        <p:spPr bwMode="auto">
          <a:xfrm>
            <a:off x="4052888" y="2943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93542" name="Rectangle 8">
            <a:extLst>
              <a:ext uri="{FF2B5EF4-FFF2-40B4-BE49-F238E27FC236}">
                <a16:creationId xmlns:a16="http://schemas.microsoft.com/office/drawing/2014/main" id="{EEE9FF8A-01E8-357B-7953-6648571F1854}"/>
              </a:ext>
            </a:extLst>
          </p:cNvPr>
          <p:cNvSpPr>
            <a:spLocks noChangeArrowheads="1"/>
          </p:cNvSpPr>
          <p:nvPr/>
        </p:nvSpPr>
        <p:spPr bwMode="auto">
          <a:xfrm>
            <a:off x="4100513" y="2957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93543" name="Titre 8">
            <a:extLst>
              <a:ext uri="{FF2B5EF4-FFF2-40B4-BE49-F238E27FC236}">
                <a16:creationId xmlns:a16="http://schemas.microsoft.com/office/drawing/2014/main" id="{6658D96B-138D-EB14-8850-D4F6915B39CB}"/>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93544" name="ZoneTexte 2">
            <a:extLst>
              <a:ext uri="{FF2B5EF4-FFF2-40B4-BE49-F238E27FC236}">
                <a16:creationId xmlns:a16="http://schemas.microsoft.com/office/drawing/2014/main" id="{FBE649EC-B0A2-5AF8-EF92-59ABCCE1ECA9}"/>
              </a:ext>
            </a:extLst>
          </p:cNvPr>
          <p:cNvSpPr txBox="1">
            <a:spLocks noChangeArrowheads="1"/>
          </p:cNvSpPr>
          <p:nvPr/>
        </p:nvSpPr>
        <p:spPr bwMode="auto">
          <a:xfrm>
            <a:off x="444500" y="1412875"/>
            <a:ext cx="679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Compartimentage des gaines techniques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u numéro de diapositive 4">
            <a:extLst>
              <a:ext uri="{FF2B5EF4-FFF2-40B4-BE49-F238E27FC236}">
                <a16:creationId xmlns:a16="http://schemas.microsoft.com/office/drawing/2014/main" id="{A296954A-EA03-B41E-3F10-241A1349B6D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E0BB68B-9F71-48F0-B3DE-C4BDB24725FB}" type="slidenum">
              <a:rPr lang="fr-FR" altLang="fr-FR" sz="2000">
                <a:solidFill>
                  <a:srgbClr val="984807"/>
                </a:solidFill>
              </a:rPr>
              <a:pPr algn="r" eaLnBrk="1" hangingPunct="1">
                <a:spcBef>
                  <a:spcPct val="0"/>
                </a:spcBef>
                <a:buFontTx/>
                <a:buNone/>
              </a:pPr>
              <a:t>188</a:t>
            </a:fld>
            <a:endParaRPr lang="fr-FR" altLang="fr-FR" sz="2000">
              <a:solidFill>
                <a:srgbClr val="984807"/>
              </a:solidFill>
            </a:endParaRPr>
          </a:p>
        </p:txBody>
      </p:sp>
      <p:sp>
        <p:nvSpPr>
          <p:cNvPr id="194563" name="Rectangle 1">
            <a:extLst>
              <a:ext uri="{FF2B5EF4-FFF2-40B4-BE49-F238E27FC236}">
                <a16:creationId xmlns:a16="http://schemas.microsoft.com/office/drawing/2014/main" id="{117DF6DD-B47F-CD7F-115F-DADAC5D7B66C}"/>
              </a:ext>
            </a:extLst>
          </p:cNvPr>
          <p:cNvSpPr>
            <a:spLocks noChangeArrowheads="1"/>
          </p:cNvSpPr>
          <p:nvPr/>
        </p:nvSpPr>
        <p:spPr bwMode="auto">
          <a:xfrm>
            <a:off x="417513" y="1430338"/>
            <a:ext cx="8364537"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Recoupement des vides : </a:t>
            </a:r>
          </a:p>
          <a:p>
            <a:pPr algn="just">
              <a:lnSpc>
                <a:spcPct val="107000"/>
              </a:lnSpc>
              <a:spcBef>
                <a:spcPct val="0"/>
              </a:spcBef>
              <a:buFontTx/>
              <a:buNone/>
            </a:pPr>
            <a:endParaRPr lang="fr-FR" altLang="fr-FR" sz="24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Combles inaccessibles et plénums des locaux d’une S &gt; à 300 m²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recoupés en cellules de 300 m².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Recoupement non exigé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I</a:t>
            </a:r>
            <a:r>
              <a:rPr lang="fr-FR" altLang="fr-FR" sz="2400">
                <a:latin typeface="Times New Roman" panose="02020603050405020304" pitchFamily="18" charset="0"/>
                <a:ea typeface="Calibri" panose="020F0502020204030204" pitchFamily="34" charset="0"/>
                <a:cs typeface="Times New Roman" panose="02020603050405020304" pitchFamily="18" charset="0"/>
              </a:rPr>
              <a:t>nstallation d’extinction automatique</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Plénum</a:t>
            </a:r>
            <a:r>
              <a:rPr lang="fr-FR" altLang="fr-FR" sz="2400">
                <a:latin typeface="Times New Roman" panose="02020603050405020304" pitchFamily="18" charset="0"/>
                <a:ea typeface="Calibri" panose="020F0502020204030204" pitchFamily="34" charset="0"/>
                <a:cs typeface="Times New Roman" panose="02020603050405020304" pitchFamily="18" charset="0"/>
              </a:rPr>
              <a:t> : entre la sous-face de la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dalle du niveau supérieur et la face</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supérieure du faux-plafond ou bien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faux-plancher.</a:t>
            </a:r>
          </a:p>
        </p:txBody>
      </p:sp>
      <p:sp>
        <p:nvSpPr>
          <p:cNvPr id="194564" name="Rectangle 6">
            <a:extLst>
              <a:ext uri="{FF2B5EF4-FFF2-40B4-BE49-F238E27FC236}">
                <a16:creationId xmlns:a16="http://schemas.microsoft.com/office/drawing/2014/main" id="{F76FE0C4-C157-EE23-AFDF-47D0CD2B2584}"/>
              </a:ext>
            </a:extLst>
          </p:cNvPr>
          <p:cNvSpPr>
            <a:spLocks noChangeArrowheads="1"/>
          </p:cNvSpPr>
          <p:nvPr/>
        </p:nvSpPr>
        <p:spPr bwMode="auto">
          <a:xfrm>
            <a:off x="4024313" y="2967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94565" name="Rectangle 7">
            <a:extLst>
              <a:ext uri="{FF2B5EF4-FFF2-40B4-BE49-F238E27FC236}">
                <a16:creationId xmlns:a16="http://schemas.microsoft.com/office/drawing/2014/main" id="{F9AA59DB-F058-C29E-D055-708AB0D67D36}"/>
              </a:ext>
            </a:extLst>
          </p:cNvPr>
          <p:cNvSpPr>
            <a:spLocks noChangeArrowheads="1"/>
          </p:cNvSpPr>
          <p:nvPr/>
        </p:nvSpPr>
        <p:spPr bwMode="auto">
          <a:xfrm>
            <a:off x="4052888" y="2943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94566" name="Rectangle 8">
            <a:extLst>
              <a:ext uri="{FF2B5EF4-FFF2-40B4-BE49-F238E27FC236}">
                <a16:creationId xmlns:a16="http://schemas.microsoft.com/office/drawing/2014/main" id="{8FCB7916-FB52-7C7D-2012-B8E794756083}"/>
              </a:ext>
            </a:extLst>
          </p:cNvPr>
          <p:cNvSpPr>
            <a:spLocks noChangeArrowheads="1"/>
          </p:cNvSpPr>
          <p:nvPr/>
        </p:nvSpPr>
        <p:spPr bwMode="auto">
          <a:xfrm>
            <a:off x="4100513" y="2957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94567" name="Picture 14" descr="tp_269945_goet_fire_11">
            <a:extLst>
              <a:ext uri="{FF2B5EF4-FFF2-40B4-BE49-F238E27FC236}">
                <a16:creationId xmlns:a16="http://schemas.microsoft.com/office/drawing/2014/main" id="{42F2EA73-3791-5A2E-B17C-045315E47017}"/>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613" y="3789363"/>
            <a:ext cx="3798887" cy="239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pic>
      <p:sp>
        <p:nvSpPr>
          <p:cNvPr id="194568" name="Titre 8">
            <a:extLst>
              <a:ext uri="{FF2B5EF4-FFF2-40B4-BE49-F238E27FC236}">
                <a16:creationId xmlns:a16="http://schemas.microsoft.com/office/drawing/2014/main" id="{DB251BB7-6875-0327-5C69-69FB09D29DB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Espace réservé du numéro de diapositive 4">
            <a:extLst>
              <a:ext uri="{FF2B5EF4-FFF2-40B4-BE49-F238E27FC236}">
                <a16:creationId xmlns:a16="http://schemas.microsoft.com/office/drawing/2014/main" id="{35465BFC-3A0E-E09B-662D-ECF5C918742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64676E5-5DCF-45A8-95AE-981E05A6E305}" type="slidenum">
              <a:rPr lang="fr-FR" altLang="fr-FR" sz="2000">
                <a:solidFill>
                  <a:srgbClr val="984807"/>
                </a:solidFill>
              </a:rPr>
              <a:pPr algn="r" eaLnBrk="1" hangingPunct="1">
                <a:spcBef>
                  <a:spcPct val="0"/>
                </a:spcBef>
                <a:buFontTx/>
                <a:buNone/>
              </a:pPr>
              <a:t>189</a:t>
            </a:fld>
            <a:endParaRPr lang="fr-FR" altLang="fr-FR" sz="2000">
              <a:solidFill>
                <a:srgbClr val="984807"/>
              </a:solidFill>
            </a:endParaRPr>
          </a:p>
        </p:txBody>
      </p:sp>
      <p:sp>
        <p:nvSpPr>
          <p:cNvPr id="195587" name="Rectangle 1">
            <a:extLst>
              <a:ext uri="{FF2B5EF4-FFF2-40B4-BE49-F238E27FC236}">
                <a16:creationId xmlns:a16="http://schemas.microsoft.com/office/drawing/2014/main" id="{696734F1-B58C-4424-F5B6-4DAE537ADF97}"/>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Recoupement des vides : </a:t>
            </a:r>
          </a:p>
        </p:txBody>
      </p:sp>
      <p:sp>
        <p:nvSpPr>
          <p:cNvPr id="195588" name="Rectangle 1">
            <a:extLst>
              <a:ext uri="{FF2B5EF4-FFF2-40B4-BE49-F238E27FC236}">
                <a16:creationId xmlns:a16="http://schemas.microsoft.com/office/drawing/2014/main" id="{7434550F-1437-DFB4-F4D0-D30391A53B9E}"/>
              </a:ext>
            </a:extLst>
          </p:cNvPr>
          <p:cNvSpPr>
            <a:spLocks noChangeArrowheads="1"/>
          </p:cNvSpPr>
          <p:nvPr/>
        </p:nvSpPr>
        <p:spPr bwMode="auto">
          <a:xfrm>
            <a:off x="412750" y="2474913"/>
            <a:ext cx="8189913"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La réalité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Au droit des parois ou des planchers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du passage des câbles pas de recoupement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ou de rebouchage des vides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gros risques de propagation.</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
        <p:nvSpPr>
          <p:cNvPr id="195589" name="Rectangle 6">
            <a:extLst>
              <a:ext uri="{FF2B5EF4-FFF2-40B4-BE49-F238E27FC236}">
                <a16:creationId xmlns:a16="http://schemas.microsoft.com/office/drawing/2014/main" id="{D895FDC1-A1DC-132C-9232-8DE5B6ECA1D8}"/>
              </a:ext>
            </a:extLst>
          </p:cNvPr>
          <p:cNvSpPr>
            <a:spLocks noChangeArrowheads="1"/>
          </p:cNvSpPr>
          <p:nvPr/>
        </p:nvSpPr>
        <p:spPr bwMode="auto">
          <a:xfrm>
            <a:off x="4024313" y="2967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95590" name="Rectangle 8">
            <a:extLst>
              <a:ext uri="{FF2B5EF4-FFF2-40B4-BE49-F238E27FC236}">
                <a16:creationId xmlns:a16="http://schemas.microsoft.com/office/drawing/2014/main" id="{171A8DFD-5E9C-FCD9-8B0A-0E184DF2542A}"/>
              </a:ext>
            </a:extLst>
          </p:cNvPr>
          <p:cNvSpPr>
            <a:spLocks noChangeArrowheads="1"/>
          </p:cNvSpPr>
          <p:nvPr/>
        </p:nvSpPr>
        <p:spPr bwMode="auto">
          <a:xfrm>
            <a:off x="4052888" y="2943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95591" name="Rectangle 13">
            <a:extLst>
              <a:ext uri="{FF2B5EF4-FFF2-40B4-BE49-F238E27FC236}">
                <a16:creationId xmlns:a16="http://schemas.microsoft.com/office/drawing/2014/main" id="{29EF850C-C6E6-B9EA-DCE3-E4DE65E61D49}"/>
              </a:ext>
            </a:extLst>
          </p:cNvPr>
          <p:cNvSpPr>
            <a:spLocks noChangeArrowheads="1"/>
          </p:cNvSpPr>
          <p:nvPr/>
        </p:nvSpPr>
        <p:spPr bwMode="auto">
          <a:xfrm>
            <a:off x="4100513" y="2957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95592" name="Picture 10" descr="IMG_4790">
            <a:extLst>
              <a:ext uri="{FF2B5EF4-FFF2-40B4-BE49-F238E27FC236}">
                <a16:creationId xmlns:a16="http://schemas.microsoft.com/office/drawing/2014/main" id="{D442DC1F-E559-59F3-11D9-8764605CC98B}"/>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1138" y="1295400"/>
            <a:ext cx="3471862" cy="260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pic>
      <p:sp>
        <p:nvSpPr>
          <p:cNvPr id="195593" name="Titre 8">
            <a:extLst>
              <a:ext uri="{FF2B5EF4-FFF2-40B4-BE49-F238E27FC236}">
                <a16:creationId xmlns:a16="http://schemas.microsoft.com/office/drawing/2014/main" id="{3C5B59C2-F137-4DC5-C9F8-A0CAB696FA62}"/>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8">
            <a:extLst>
              <a:ext uri="{FF2B5EF4-FFF2-40B4-BE49-F238E27FC236}">
                <a16:creationId xmlns:a16="http://schemas.microsoft.com/office/drawing/2014/main" id="{A7A102CB-164E-1C0D-49EA-FE10C3B1544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1507" name="Espace réservé du numéro de diapositive 4">
            <a:extLst>
              <a:ext uri="{FF2B5EF4-FFF2-40B4-BE49-F238E27FC236}">
                <a16:creationId xmlns:a16="http://schemas.microsoft.com/office/drawing/2014/main" id="{8543A4D6-5F71-9120-9541-4C21A215B4D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166B57C-F453-4799-B80D-851AD9F9D66E}" type="slidenum">
              <a:rPr lang="fr-FR" altLang="fr-FR" sz="2000">
                <a:solidFill>
                  <a:srgbClr val="984807"/>
                </a:solidFill>
              </a:rPr>
              <a:pPr algn="r" eaLnBrk="1" hangingPunct="1">
                <a:spcBef>
                  <a:spcPct val="0"/>
                </a:spcBef>
                <a:buFontTx/>
                <a:buNone/>
              </a:pPr>
              <a:t>19</a:t>
            </a:fld>
            <a:endParaRPr lang="fr-FR" altLang="fr-FR" sz="2000">
              <a:solidFill>
                <a:srgbClr val="984807"/>
              </a:solidFill>
            </a:endParaRPr>
          </a:p>
        </p:txBody>
      </p:sp>
      <p:sp>
        <p:nvSpPr>
          <p:cNvPr id="21508" name="Rectangle 1">
            <a:extLst>
              <a:ext uri="{FF2B5EF4-FFF2-40B4-BE49-F238E27FC236}">
                <a16:creationId xmlns:a16="http://schemas.microsoft.com/office/drawing/2014/main" id="{F8BB14E5-524D-1F49-97A7-E756E6E7F0C8}"/>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EVITER LA PROPAGATION DU FEU :</a:t>
            </a:r>
          </a:p>
        </p:txBody>
      </p:sp>
      <p:sp>
        <p:nvSpPr>
          <p:cNvPr id="21509" name="Rectangle 1">
            <a:extLst>
              <a:ext uri="{FF2B5EF4-FFF2-40B4-BE49-F238E27FC236}">
                <a16:creationId xmlns:a16="http://schemas.microsoft.com/office/drawing/2014/main" id="{DAB0969E-6C06-EFB9-4B95-390C0C555B4C}"/>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Disposition des locaux, selon leur destination et les risques qu'ils présentent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Ventilation efficace.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Calibri" panose="020F0502020204030204" pitchFamily="34" charset="0"/>
              </a:rPr>
              <a:t> Installations techniques (électriques, gaz, chauffage, ventilation, climatisation, etc.) doivent être correctement effectuées ; </a:t>
            </a:r>
          </a:p>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Arial Unicode MS" pitchFamily="34" charset="-128"/>
                <a:cs typeface="Calibri" panose="020F0502020204030204" pitchFamily="34" charset="0"/>
              </a:rPr>
              <a:t>Peuvent être à l'origine des sinistres ; </a:t>
            </a:r>
          </a:p>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Arial Unicode MS" pitchFamily="34" charset="-128"/>
                <a:cs typeface="Calibri" panose="020F0502020204030204" pitchFamily="34" charset="0"/>
              </a:rPr>
              <a:t>Mal conçues, elles peuvent en faciliter la propagation.</a:t>
            </a:r>
            <a:r>
              <a:rPr lang="fr-FR" altLang="fr-FR" sz="2400">
                <a:latin typeface="Times New Roman" panose="02020603050405020304" pitchFamily="18" charset="0"/>
                <a:ea typeface="Arial Unicode MS" pitchFamily="34" charset="-128"/>
                <a:cs typeface="Calibri" panose="020F0502020204030204" pitchFamily="34" charset="0"/>
              </a:rPr>
              <a:t>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Espace réservé du numéro de diapositive 4">
            <a:extLst>
              <a:ext uri="{FF2B5EF4-FFF2-40B4-BE49-F238E27FC236}">
                <a16:creationId xmlns:a16="http://schemas.microsoft.com/office/drawing/2014/main" id="{80AD2145-C0F7-B32A-9518-9212D7C1CF5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BDE8E66-49BE-43FB-B39A-644510750B6A}" type="slidenum">
              <a:rPr lang="fr-FR" altLang="fr-FR" sz="2000">
                <a:solidFill>
                  <a:srgbClr val="984807"/>
                </a:solidFill>
              </a:rPr>
              <a:pPr algn="r" eaLnBrk="1" hangingPunct="1">
                <a:spcBef>
                  <a:spcPct val="0"/>
                </a:spcBef>
                <a:buFontTx/>
                <a:buNone/>
              </a:pPr>
              <a:t>190</a:t>
            </a:fld>
            <a:endParaRPr lang="fr-FR" altLang="fr-FR" sz="2000">
              <a:solidFill>
                <a:srgbClr val="984807"/>
              </a:solidFill>
            </a:endParaRPr>
          </a:p>
        </p:txBody>
      </p:sp>
      <p:sp>
        <p:nvSpPr>
          <p:cNvPr id="196611" name="Rectangle 1">
            <a:extLst>
              <a:ext uri="{FF2B5EF4-FFF2-40B4-BE49-F238E27FC236}">
                <a16:creationId xmlns:a16="http://schemas.microsoft.com/office/drawing/2014/main" id="{8D88E567-C700-EA96-528D-8998E385B909}"/>
              </a:ext>
            </a:extLst>
          </p:cNvPr>
          <p:cNvSpPr>
            <a:spLocks noChangeArrowheads="1"/>
          </p:cNvSpPr>
          <p:nvPr/>
        </p:nvSpPr>
        <p:spPr bwMode="auto">
          <a:xfrm>
            <a:off x="395288" y="1343025"/>
            <a:ext cx="8153400"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Escaliers encloisonnés :</a:t>
            </a:r>
          </a:p>
          <a:p>
            <a:pPr algn="just">
              <a:lnSpc>
                <a:spcPct val="107000"/>
              </a:lnSpc>
              <a:spcBef>
                <a:spcPct val="0"/>
              </a:spcBef>
              <a:buFontTx/>
              <a:buNone/>
            </a:pPr>
            <a:endParaRPr lang="fr-FR" altLang="fr-FR" sz="24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Encloisonné ou à l’air libre dès que le plancher bas du logement le plus haut est supérieur à 8 m.</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Commande de désenfumage est réalisée par un tirer-lâcher à l’entrée du bâtiment.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Bâtiments d’habitation de 3</a:t>
            </a:r>
            <a:r>
              <a:rPr lang="fr-FR" altLang="fr-FR" sz="2400" baseline="30000">
                <a:solidFill>
                  <a:srgbClr val="000000"/>
                </a:solidFill>
                <a:latin typeface="Times New Roman" panose="02020603050405020304" pitchFamily="18" charset="0"/>
                <a:ea typeface="Arial Unicode MS" pitchFamily="34" charset="-128"/>
                <a:cs typeface="Times New Roman" panose="02020603050405020304" pitchFamily="18" charset="0"/>
              </a:rPr>
              <a:t>ème</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famille A l’ouverture de l’exutoire peut être automatique avec DAD</a:t>
            </a:r>
          </a:p>
        </p:txBody>
      </p:sp>
      <p:sp>
        <p:nvSpPr>
          <p:cNvPr id="196612" name="Titre 8">
            <a:extLst>
              <a:ext uri="{FF2B5EF4-FFF2-40B4-BE49-F238E27FC236}">
                <a16:creationId xmlns:a16="http://schemas.microsoft.com/office/drawing/2014/main" id="{92C5E3EE-D270-17EE-1F64-1E9FEB0A7639}"/>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Image 1">
            <a:extLst>
              <a:ext uri="{FF2B5EF4-FFF2-40B4-BE49-F238E27FC236}">
                <a16:creationId xmlns:a16="http://schemas.microsoft.com/office/drawing/2014/main" id="{4DFEAED7-76C9-F3B3-2CF1-DB957DA12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600" r="33736" b="5232"/>
          <a:stretch>
            <a:fillRect/>
          </a:stretch>
        </p:blipFill>
        <p:spPr bwMode="auto">
          <a:xfrm>
            <a:off x="2095500" y="1341438"/>
            <a:ext cx="65024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Espace réservé du numéro de diapositive 4">
            <a:extLst>
              <a:ext uri="{FF2B5EF4-FFF2-40B4-BE49-F238E27FC236}">
                <a16:creationId xmlns:a16="http://schemas.microsoft.com/office/drawing/2014/main" id="{D229961B-A6C7-2A81-1C38-54D2544F248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D36F373-8424-4A2D-AFF6-32513B8E7513}" type="slidenum">
              <a:rPr lang="fr-FR" altLang="fr-FR" sz="2000">
                <a:solidFill>
                  <a:srgbClr val="984807"/>
                </a:solidFill>
              </a:rPr>
              <a:pPr algn="r" eaLnBrk="1" hangingPunct="1">
                <a:spcBef>
                  <a:spcPct val="0"/>
                </a:spcBef>
                <a:buFontTx/>
                <a:buNone/>
              </a:pPr>
              <a:t>191</a:t>
            </a:fld>
            <a:endParaRPr lang="fr-FR" altLang="fr-FR" sz="2000">
              <a:solidFill>
                <a:srgbClr val="984807"/>
              </a:solidFill>
            </a:endParaRPr>
          </a:p>
        </p:txBody>
      </p:sp>
      <p:sp>
        <p:nvSpPr>
          <p:cNvPr id="197636" name="Titre 8">
            <a:extLst>
              <a:ext uri="{FF2B5EF4-FFF2-40B4-BE49-F238E27FC236}">
                <a16:creationId xmlns:a16="http://schemas.microsoft.com/office/drawing/2014/main" id="{2B9F6B11-F84E-448E-4F00-358D8CA1EE07}"/>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97637" name="Rectangle 1">
            <a:extLst>
              <a:ext uri="{FF2B5EF4-FFF2-40B4-BE49-F238E27FC236}">
                <a16:creationId xmlns:a16="http://schemas.microsoft.com/office/drawing/2014/main" id="{48281FC6-FD99-72A1-81E0-D6C11FC15A83}"/>
              </a:ext>
            </a:extLst>
          </p:cNvPr>
          <p:cNvSpPr>
            <a:spLocks noChangeArrowheads="1"/>
          </p:cNvSpPr>
          <p:nvPr/>
        </p:nvSpPr>
        <p:spPr bwMode="auto">
          <a:xfrm>
            <a:off x="382588" y="1341438"/>
            <a:ext cx="4189412"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Escaliers encloisonnés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Espace réservé du numéro de diapositive 4">
            <a:extLst>
              <a:ext uri="{FF2B5EF4-FFF2-40B4-BE49-F238E27FC236}">
                <a16:creationId xmlns:a16="http://schemas.microsoft.com/office/drawing/2014/main" id="{9493A115-5F08-C6BD-747F-EC6CF9E6977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84A74F8-BB5D-4BB3-9440-5FEAB6A7FF7A}" type="slidenum">
              <a:rPr lang="fr-FR" altLang="fr-FR" sz="2000">
                <a:solidFill>
                  <a:srgbClr val="984807"/>
                </a:solidFill>
              </a:rPr>
              <a:pPr algn="r" eaLnBrk="1" hangingPunct="1">
                <a:spcBef>
                  <a:spcPct val="0"/>
                </a:spcBef>
                <a:buFontTx/>
                <a:buNone/>
              </a:pPr>
              <a:t>192</a:t>
            </a:fld>
            <a:endParaRPr lang="fr-FR" altLang="fr-FR" sz="2000">
              <a:solidFill>
                <a:srgbClr val="984807"/>
              </a:solidFill>
            </a:endParaRPr>
          </a:p>
        </p:txBody>
      </p:sp>
      <p:sp>
        <p:nvSpPr>
          <p:cNvPr id="198659" name="Rectangle 1">
            <a:extLst>
              <a:ext uri="{FF2B5EF4-FFF2-40B4-BE49-F238E27FC236}">
                <a16:creationId xmlns:a16="http://schemas.microsoft.com/office/drawing/2014/main" id="{58516A47-689C-D696-3C41-BBE1408D8F1F}"/>
              </a:ext>
            </a:extLst>
          </p:cNvPr>
          <p:cNvSpPr>
            <a:spLocks noChangeArrowheads="1"/>
          </p:cNvSpPr>
          <p:nvPr/>
        </p:nvSpPr>
        <p:spPr bwMode="auto">
          <a:xfrm>
            <a:off x="323850" y="1347788"/>
            <a:ext cx="815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Escaliers encloisonnés :</a:t>
            </a:r>
          </a:p>
        </p:txBody>
      </p:sp>
      <p:pic>
        <p:nvPicPr>
          <p:cNvPr id="198660" name="Image 39943">
            <a:extLst>
              <a:ext uri="{FF2B5EF4-FFF2-40B4-BE49-F238E27FC236}">
                <a16:creationId xmlns:a16="http://schemas.microsoft.com/office/drawing/2014/main" id="{8D689A62-4846-1D13-1626-E51DB6BBB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1093788"/>
            <a:ext cx="3932237"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1" name="Titre 8">
            <a:extLst>
              <a:ext uri="{FF2B5EF4-FFF2-40B4-BE49-F238E27FC236}">
                <a16:creationId xmlns:a16="http://schemas.microsoft.com/office/drawing/2014/main" id="{C46FBBEA-9A50-F34D-CAB8-D32BA423B817}"/>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Espace réservé du numéro de diapositive 4">
            <a:extLst>
              <a:ext uri="{FF2B5EF4-FFF2-40B4-BE49-F238E27FC236}">
                <a16:creationId xmlns:a16="http://schemas.microsoft.com/office/drawing/2014/main" id="{2BB6023C-1371-CD5F-5D82-C764E695D2B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80E4CD0-DF2A-42F4-B6D0-3E28F1BEC401}" type="slidenum">
              <a:rPr lang="fr-FR" altLang="fr-FR" sz="2000">
                <a:solidFill>
                  <a:srgbClr val="984807"/>
                </a:solidFill>
              </a:rPr>
              <a:pPr algn="r" eaLnBrk="1" hangingPunct="1">
                <a:spcBef>
                  <a:spcPct val="0"/>
                </a:spcBef>
                <a:buFontTx/>
                <a:buNone/>
              </a:pPr>
              <a:t>193</a:t>
            </a:fld>
            <a:endParaRPr lang="fr-FR" altLang="fr-FR" sz="2000">
              <a:solidFill>
                <a:srgbClr val="984807"/>
              </a:solidFill>
            </a:endParaRPr>
          </a:p>
        </p:txBody>
      </p:sp>
      <p:sp>
        <p:nvSpPr>
          <p:cNvPr id="199683" name="Rectangle 1">
            <a:extLst>
              <a:ext uri="{FF2B5EF4-FFF2-40B4-BE49-F238E27FC236}">
                <a16:creationId xmlns:a16="http://schemas.microsoft.com/office/drawing/2014/main" id="{88BBAA34-4967-8C5D-3731-27E126ADBB15}"/>
              </a:ext>
            </a:extLst>
          </p:cNvPr>
          <p:cNvSpPr>
            <a:spLocks noChangeArrowheads="1"/>
          </p:cNvSpPr>
          <p:nvPr/>
        </p:nvSpPr>
        <p:spPr bwMode="auto">
          <a:xfrm>
            <a:off x="306388" y="1277938"/>
            <a:ext cx="815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Escaliers encloisonnés :</a:t>
            </a:r>
          </a:p>
        </p:txBody>
      </p:sp>
      <p:pic>
        <p:nvPicPr>
          <p:cNvPr id="199684" name="Picture 5" descr="déblai escalier">
            <a:extLst>
              <a:ext uri="{FF2B5EF4-FFF2-40B4-BE49-F238E27FC236}">
                <a16:creationId xmlns:a16="http://schemas.microsoft.com/office/drawing/2014/main" id="{34DC5F0E-B938-356C-96F8-5F4A674C1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730500"/>
            <a:ext cx="2519363"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5" name="Image 39944">
            <a:extLst>
              <a:ext uri="{FF2B5EF4-FFF2-40B4-BE49-F238E27FC236}">
                <a16:creationId xmlns:a16="http://schemas.microsoft.com/office/drawing/2014/main" id="{78FF4F5A-563F-AC37-CAB6-BB5CD5A0C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213" y="2279650"/>
            <a:ext cx="340995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6" name="Titre 8">
            <a:extLst>
              <a:ext uri="{FF2B5EF4-FFF2-40B4-BE49-F238E27FC236}">
                <a16:creationId xmlns:a16="http://schemas.microsoft.com/office/drawing/2014/main" id="{674CF183-FAB2-CE65-CDE2-8469200D8BB1}"/>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99687" name="ZoneTexte 3">
            <a:extLst>
              <a:ext uri="{FF2B5EF4-FFF2-40B4-BE49-F238E27FC236}">
                <a16:creationId xmlns:a16="http://schemas.microsoft.com/office/drawing/2014/main" id="{0342808A-164F-70D9-6CEE-A45BAE507E9D}"/>
              </a:ext>
            </a:extLst>
          </p:cNvPr>
          <p:cNvSpPr txBox="1">
            <a:spLocks noChangeArrowheads="1"/>
          </p:cNvSpPr>
          <p:nvPr/>
        </p:nvSpPr>
        <p:spPr bwMode="auto">
          <a:xfrm>
            <a:off x="366713" y="1851025"/>
            <a:ext cx="8491537"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Attention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Escaliers non encloisonnés dans les bâtiments existant</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t>
            </a:r>
            <a:r>
              <a:rPr lang="fr-FR" altLang="fr-FR" sz="2400">
                <a:latin typeface="Times New Roman" panose="02020603050405020304" pitchFamily="18" charset="0"/>
                <a:ea typeface="Calibri" panose="020F0502020204030204" pitchFamily="34" charset="0"/>
                <a:cs typeface="Times New Roman" panose="02020603050405020304" pitchFamily="18" charset="0"/>
              </a:rPr>
              <a:t>on dissociés des volumes mitoyens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Espace réservé du numéro de diapositive 4">
            <a:extLst>
              <a:ext uri="{FF2B5EF4-FFF2-40B4-BE49-F238E27FC236}">
                <a16:creationId xmlns:a16="http://schemas.microsoft.com/office/drawing/2014/main" id="{5E9449AA-3156-B1B0-C77D-A6C5A954979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927BFF1-2F04-48D8-8998-30C3B2CF2119}" type="slidenum">
              <a:rPr lang="fr-FR" altLang="fr-FR" sz="2000">
                <a:solidFill>
                  <a:srgbClr val="984807"/>
                </a:solidFill>
              </a:rPr>
              <a:pPr algn="r" eaLnBrk="1" hangingPunct="1">
                <a:spcBef>
                  <a:spcPct val="0"/>
                </a:spcBef>
                <a:buFontTx/>
                <a:buNone/>
              </a:pPr>
              <a:t>194</a:t>
            </a:fld>
            <a:endParaRPr lang="fr-FR" altLang="fr-FR" sz="2000">
              <a:solidFill>
                <a:srgbClr val="984807"/>
              </a:solidFill>
            </a:endParaRPr>
          </a:p>
        </p:txBody>
      </p:sp>
      <p:sp>
        <p:nvSpPr>
          <p:cNvPr id="200707" name="Rectangle 1">
            <a:extLst>
              <a:ext uri="{FF2B5EF4-FFF2-40B4-BE49-F238E27FC236}">
                <a16:creationId xmlns:a16="http://schemas.microsoft.com/office/drawing/2014/main" id="{0194EDF9-2A91-C7AE-83CF-9B8BA3CFAF7D}"/>
              </a:ext>
            </a:extLst>
          </p:cNvPr>
          <p:cNvSpPr>
            <a:spLocks noChangeArrowheads="1"/>
          </p:cNvSpPr>
          <p:nvPr/>
        </p:nvSpPr>
        <p:spPr bwMode="auto">
          <a:xfrm>
            <a:off x="414338" y="1316038"/>
            <a:ext cx="8189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Désenfumage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96613" name="Rectangle 1">
            <a:extLst>
              <a:ext uri="{FF2B5EF4-FFF2-40B4-BE49-F238E27FC236}">
                <a16:creationId xmlns:a16="http://schemas.microsoft.com/office/drawing/2014/main" id="{AFC95EAA-442D-E7FF-45A1-858826E8EEF0}"/>
              </a:ext>
            </a:extLst>
          </p:cNvPr>
          <p:cNvSpPr>
            <a:spLocks noChangeArrowheads="1"/>
          </p:cNvSpPr>
          <p:nvPr/>
        </p:nvSpPr>
        <p:spPr bwMode="auto">
          <a:xfrm>
            <a:off x="476250" y="1844675"/>
            <a:ext cx="8189913" cy="43767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buFont typeface="Arial" panose="020B0604020202020204" pitchFamily="34" charset="0"/>
              <a:buNone/>
              <a:defRPr/>
            </a:pPr>
            <a:r>
              <a:rPr lang="fr-FR" sz="2400" b="1" u="sng" dirty="0">
                <a:solidFill>
                  <a:srgbClr val="000000"/>
                </a:solidFill>
                <a:latin typeface="Times New Roman" panose="02020603050405020304" pitchFamily="18" charset="0"/>
                <a:ea typeface="Times New Roman" panose="02020603050405020304" pitchFamily="18" charset="0"/>
              </a:rPr>
              <a:t>Types de désenfumage : </a:t>
            </a:r>
            <a:endParaRPr lang="fr-FR" sz="2400" dirty="0">
              <a:latin typeface="Times New Roman" panose="02020603050405020304" pitchFamily="18" charset="0"/>
              <a:ea typeface="Times New Roman" panose="02020603050405020304" pitchFamily="18" charset="0"/>
            </a:endParaRPr>
          </a:p>
          <a:p>
            <a:pPr algn="just">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 </a:t>
            </a:r>
            <a:endParaRPr lang="fr-FR" sz="2400" dirty="0">
              <a:latin typeface="Times New Roman" panose="02020603050405020304" pitchFamily="18" charset="0"/>
              <a:ea typeface="Times New Roman" panose="02020603050405020304" pitchFamily="18" charset="0"/>
            </a:endParaRPr>
          </a:p>
          <a:p>
            <a:pPr algn="just">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3 types de désenfumage :</a:t>
            </a:r>
            <a:endParaRPr lang="fr-FR" sz="2400" dirty="0">
              <a:latin typeface="Times New Roman" panose="02020603050405020304" pitchFamily="18" charset="0"/>
              <a:ea typeface="Times New Roman" panose="02020603050405020304" pitchFamily="18" charset="0"/>
            </a:endParaRPr>
          </a:p>
          <a:p>
            <a:pPr algn="just">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 </a:t>
            </a:r>
            <a:endParaRPr lang="fr-FR" sz="2400" dirty="0">
              <a:latin typeface="Times New Roman" panose="02020603050405020304" pitchFamily="18" charset="0"/>
              <a:ea typeface="Times New Roman" panose="02020603050405020304" pitchFamily="18" charset="0"/>
            </a:endParaRPr>
          </a:p>
          <a:p>
            <a:pPr marL="342900" indent="-342900" algn="just" fontAlgn="auto">
              <a:buFont typeface="Wingdings" panose="05000000000000000000" pitchFamily="2" charset="2"/>
              <a:buChar char="Ø"/>
              <a:defRPr/>
            </a:pPr>
            <a:r>
              <a:rPr lang="fr-FR" sz="2400" dirty="0">
                <a:solidFill>
                  <a:srgbClr val="000000"/>
                </a:solidFill>
                <a:latin typeface="Times New Roman" panose="02020603050405020304" pitchFamily="18" charset="0"/>
                <a:ea typeface="Times New Roman" panose="02020603050405020304" pitchFamily="18" charset="0"/>
              </a:rPr>
              <a:t>Grands volumes et les locaux de dimensions moyennes ;</a:t>
            </a:r>
            <a:endParaRPr lang="fr-FR" sz="2400" dirty="0">
              <a:latin typeface="Times New Roman" panose="02020603050405020304" pitchFamily="18" charset="0"/>
              <a:ea typeface="Times New Roman" panose="02020603050405020304" pitchFamily="18" charset="0"/>
            </a:endParaRPr>
          </a:p>
          <a:p>
            <a:pPr marL="342900" indent="-342900" algn="just" fontAlgn="auto">
              <a:buFont typeface="Wingdings" panose="05000000000000000000" pitchFamily="2" charset="2"/>
              <a:buChar char="Ø"/>
              <a:defRPr/>
            </a:pPr>
            <a:r>
              <a:rPr lang="fr-FR" sz="2400" dirty="0">
                <a:solidFill>
                  <a:srgbClr val="000000"/>
                </a:solidFill>
                <a:latin typeface="Times New Roman" panose="02020603050405020304" pitchFamily="18" charset="0"/>
                <a:ea typeface="Times New Roman" panose="02020603050405020304" pitchFamily="18" charset="0"/>
              </a:rPr>
              <a:t>Circulations horizontales ;</a:t>
            </a:r>
            <a:endParaRPr lang="fr-FR" sz="2400" dirty="0">
              <a:latin typeface="Times New Roman" panose="02020603050405020304" pitchFamily="18" charset="0"/>
              <a:ea typeface="Times New Roman" panose="02020603050405020304" pitchFamily="18" charset="0"/>
            </a:endParaRPr>
          </a:p>
          <a:p>
            <a:pPr marL="342900" indent="-342900" algn="just" fontAlgn="auto">
              <a:buFont typeface="Wingdings" panose="05000000000000000000" pitchFamily="2" charset="2"/>
              <a:buChar char="Ø"/>
              <a:defRPr/>
            </a:pPr>
            <a:r>
              <a:rPr lang="fr-FR" sz="2400" dirty="0">
                <a:solidFill>
                  <a:srgbClr val="000000"/>
                </a:solidFill>
                <a:latin typeface="Times New Roman" panose="02020603050405020304" pitchFamily="18" charset="0"/>
                <a:ea typeface="Times New Roman" panose="02020603050405020304" pitchFamily="18" charset="0"/>
              </a:rPr>
              <a:t>Escaliers.</a:t>
            </a:r>
            <a:endParaRPr lang="fr-FR" sz="2400" dirty="0">
              <a:latin typeface="Times New Roman" panose="02020603050405020304" pitchFamily="18" charset="0"/>
              <a:ea typeface="Times New Roman" panose="02020603050405020304" pitchFamily="18" charset="0"/>
            </a:endParaRPr>
          </a:p>
          <a:p>
            <a:pPr>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 </a:t>
            </a:r>
            <a:endParaRPr lang="fr-FR" sz="2400" dirty="0">
              <a:latin typeface="Times New Roman" panose="02020603050405020304" pitchFamily="18" charset="0"/>
              <a:ea typeface="Times New Roman" panose="02020603050405020304" pitchFamily="18" charset="0"/>
            </a:endParaRPr>
          </a:p>
          <a:p>
            <a:pPr>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But </a:t>
            </a: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E</a:t>
            </a:r>
            <a:r>
              <a:rPr lang="fr-FR" sz="2400" dirty="0">
                <a:solidFill>
                  <a:srgbClr val="000000"/>
                </a:solidFill>
                <a:latin typeface="Times New Roman" panose="02020603050405020304" pitchFamily="18" charset="0"/>
                <a:ea typeface="Times New Roman" panose="02020603050405020304" pitchFamily="18" charset="0"/>
              </a:rPr>
              <a:t>mpêcher l’envahissement total du volume protégé par les fumées. </a:t>
            </a:r>
            <a:endParaRPr lang="fr-FR" sz="2400" dirty="0">
              <a:latin typeface="Times New Roman" panose="02020603050405020304" pitchFamily="18" charset="0"/>
              <a:ea typeface="Times New Roman" panose="02020603050405020304" pitchFamily="18" charset="0"/>
            </a:endParaRPr>
          </a:p>
        </p:txBody>
      </p:sp>
      <p:sp>
        <p:nvSpPr>
          <p:cNvPr id="200709" name="Titre 8">
            <a:extLst>
              <a:ext uri="{FF2B5EF4-FFF2-40B4-BE49-F238E27FC236}">
                <a16:creationId xmlns:a16="http://schemas.microsoft.com/office/drawing/2014/main" id="{AD438A66-065D-419C-6114-0B32D75DC616}"/>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Espace réservé du numéro de diapositive 4">
            <a:extLst>
              <a:ext uri="{FF2B5EF4-FFF2-40B4-BE49-F238E27FC236}">
                <a16:creationId xmlns:a16="http://schemas.microsoft.com/office/drawing/2014/main" id="{F58F20D2-7356-1AC6-612E-94AEBFD513D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17154BC-F90E-415D-B8E9-98F484D283C2}" type="slidenum">
              <a:rPr lang="fr-FR" altLang="fr-FR" sz="2000">
                <a:solidFill>
                  <a:srgbClr val="984807"/>
                </a:solidFill>
              </a:rPr>
              <a:pPr algn="r" eaLnBrk="1" hangingPunct="1">
                <a:spcBef>
                  <a:spcPct val="0"/>
                </a:spcBef>
                <a:buFontTx/>
                <a:buNone/>
              </a:pPr>
              <a:t>195</a:t>
            </a:fld>
            <a:endParaRPr lang="fr-FR" altLang="fr-FR" sz="2000">
              <a:solidFill>
                <a:srgbClr val="984807"/>
              </a:solidFill>
            </a:endParaRPr>
          </a:p>
        </p:txBody>
      </p:sp>
      <p:sp>
        <p:nvSpPr>
          <p:cNvPr id="201731" name="Rectangle 1">
            <a:extLst>
              <a:ext uri="{FF2B5EF4-FFF2-40B4-BE49-F238E27FC236}">
                <a16:creationId xmlns:a16="http://schemas.microsoft.com/office/drawing/2014/main" id="{59E80DFE-57CA-60AD-A36D-DC2561DAF1D8}"/>
              </a:ext>
            </a:extLst>
          </p:cNvPr>
          <p:cNvSpPr>
            <a:spLocks noChangeArrowheads="1"/>
          </p:cNvSpPr>
          <p:nvPr/>
        </p:nvSpPr>
        <p:spPr bwMode="auto">
          <a:xfrm>
            <a:off x="414338" y="1316038"/>
            <a:ext cx="8189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Désenfumage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01732" name="Rectangle 1">
            <a:extLst>
              <a:ext uri="{FF2B5EF4-FFF2-40B4-BE49-F238E27FC236}">
                <a16:creationId xmlns:a16="http://schemas.microsoft.com/office/drawing/2014/main" id="{2EEB9A78-94B5-B072-814A-9BF41926A162}"/>
              </a:ext>
            </a:extLst>
          </p:cNvPr>
          <p:cNvSpPr>
            <a:spLocks noChangeArrowheads="1"/>
          </p:cNvSpPr>
          <p:nvPr/>
        </p:nvSpPr>
        <p:spPr bwMode="auto">
          <a:xfrm>
            <a:off x="476250" y="1844675"/>
            <a:ext cx="81899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Réalisé soit naturel, soit mécanique, soit mixte (mécanique et naturel).</a:t>
            </a:r>
            <a:endParaRPr lang="fr-FR" altLang="fr-FR" sz="2400">
              <a:latin typeface="Times New Roman" panose="02020603050405020304" pitchFamily="18" charset="0"/>
              <a:cs typeface="Times New Roman" panose="02020603050405020304" pitchFamily="18" charset="0"/>
            </a:endParaRPr>
          </a:p>
        </p:txBody>
      </p:sp>
      <p:sp>
        <p:nvSpPr>
          <p:cNvPr id="201733" name="Titre 8">
            <a:extLst>
              <a:ext uri="{FF2B5EF4-FFF2-40B4-BE49-F238E27FC236}">
                <a16:creationId xmlns:a16="http://schemas.microsoft.com/office/drawing/2014/main" id="{79650719-B23B-DB1E-F84E-7200A6EAA3CA}"/>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pic>
        <p:nvPicPr>
          <p:cNvPr id="201734" name="Picture 4">
            <a:extLst>
              <a:ext uri="{FF2B5EF4-FFF2-40B4-BE49-F238E27FC236}">
                <a16:creationId xmlns:a16="http://schemas.microsoft.com/office/drawing/2014/main" id="{ED9256CA-BC42-C556-BBCA-3990B595B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2794000"/>
            <a:ext cx="3500437"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5" name="Picture 3">
            <a:extLst>
              <a:ext uri="{FF2B5EF4-FFF2-40B4-BE49-F238E27FC236}">
                <a16:creationId xmlns:a16="http://schemas.microsoft.com/office/drawing/2014/main" id="{DFA99A4D-8193-12C4-0046-7A3C9E41E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2852738"/>
            <a:ext cx="3424238"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6" name="ZoneTexte 3">
            <a:extLst>
              <a:ext uri="{FF2B5EF4-FFF2-40B4-BE49-F238E27FC236}">
                <a16:creationId xmlns:a16="http://schemas.microsoft.com/office/drawing/2014/main" id="{7B15B1DB-A6DD-02F1-8226-28AB6275EF0B}"/>
              </a:ext>
            </a:extLst>
          </p:cNvPr>
          <p:cNvSpPr txBox="1">
            <a:spLocks noChangeArrowheads="1"/>
          </p:cNvSpPr>
          <p:nvPr/>
        </p:nvSpPr>
        <p:spPr bwMode="auto">
          <a:xfrm>
            <a:off x="1116013" y="5524500"/>
            <a:ext cx="774223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1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Baie d'entrée d'air			Système pneumatique de déclenchement</a:t>
            </a:r>
            <a:endParaRPr lang="fr-FR" altLang="fr-FR" sz="4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Espace réservé du numéro de diapositive 4">
            <a:extLst>
              <a:ext uri="{FF2B5EF4-FFF2-40B4-BE49-F238E27FC236}">
                <a16:creationId xmlns:a16="http://schemas.microsoft.com/office/drawing/2014/main" id="{11DAE547-7E84-35BB-EA5A-DE0FDC79DC3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83A7508-8B2A-44FA-A2FF-920BE6C92CFD}" type="slidenum">
              <a:rPr lang="fr-FR" altLang="fr-FR" sz="2000">
                <a:solidFill>
                  <a:srgbClr val="984807"/>
                </a:solidFill>
              </a:rPr>
              <a:pPr algn="r" eaLnBrk="1" hangingPunct="1">
                <a:spcBef>
                  <a:spcPct val="0"/>
                </a:spcBef>
                <a:buFontTx/>
                <a:buNone/>
              </a:pPr>
              <a:t>196</a:t>
            </a:fld>
            <a:endParaRPr lang="fr-FR" altLang="fr-FR" sz="2000">
              <a:solidFill>
                <a:srgbClr val="984807"/>
              </a:solidFill>
            </a:endParaRPr>
          </a:p>
        </p:txBody>
      </p:sp>
      <p:sp>
        <p:nvSpPr>
          <p:cNvPr id="202755" name="Titre 8">
            <a:extLst>
              <a:ext uri="{FF2B5EF4-FFF2-40B4-BE49-F238E27FC236}">
                <a16:creationId xmlns:a16="http://schemas.microsoft.com/office/drawing/2014/main" id="{C8FBF0E7-B239-186C-98E9-7ECACC8950A6}"/>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202756" name="Rectangle 1">
            <a:extLst>
              <a:ext uri="{FF2B5EF4-FFF2-40B4-BE49-F238E27FC236}">
                <a16:creationId xmlns:a16="http://schemas.microsoft.com/office/drawing/2014/main" id="{B05FE540-A270-B08D-5F7C-EB1A4E8CFBFE}"/>
              </a:ext>
            </a:extLst>
          </p:cNvPr>
          <p:cNvSpPr>
            <a:spLocks noChangeArrowheads="1"/>
          </p:cNvSpPr>
          <p:nvPr/>
        </p:nvSpPr>
        <p:spPr bwMode="auto">
          <a:xfrm>
            <a:off x="414338" y="1316038"/>
            <a:ext cx="8189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Désenfumage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02757" name="ZoneTexte 5">
            <a:extLst>
              <a:ext uri="{FF2B5EF4-FFF2-40B4-BE49-F238E27FC236}">
                <a16:creationId xmlns:a16="http://schemas.microsoft.com/office/drawing/2014/main" id="{63F56621-A57B-81FE-51B8-98976EBD84CD}"/>
              </a:ext>
            </a:extLst>
          </p:cNvPr>
          <p:cNvSpPr txBox="1">
            <a:spLocks noChangeArrowheads="1"/>
          </p:cNvSpPr>
          <p:nvPr/>
        </p:nvSpPr>
        <p:spPr bwMode="auto">
          <a:xfrm>
            <a:off x="611188" y="1931988"/>
            <a:ext cx="81899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spcAft>
                <a:spcPts val="800"/>
              </a:spcAft>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Type de désenfumage est fixé par la réglementation suivant le type, la catégorie et les caractéristiques de l’établissement.</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pic>
        <p:nvPicPr>
          <p:cNvPr id="202758" name="Picture 2" descr="Système de désenfumage, ce qu'il faut savoir, aplications, DEVIS">
            <a:extLst>
              <a:ext uri="{FF2B5EF4-FFF2-40B4-BE49-F238E27FC236}">
                <a16:creationId xmlns:a16="http://schemas.microsoft.com/office/drawing/2014/main" id="{B7468313-2DC1-07AD-EB08-34F792EAF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997200"/>
            <a:ext cx="5667375"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Espace réservé du numéro de diapositive 4">
            <a:extLst>
              <a:ext uri="{FF2B5EF4-FFF2-40B4-BE49-F238E27FC236}">
                <a16:creationId xmlns:a16="http://schemas.microsoft.com/office/drawing/2014/main" id="{DEF8D4B8-D98A-3108-C847-2AB79F770DF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732BDAF-0C0C-409B-A15D-722BD673FAB7}" type="slidenum">
              <a:rPr lang="fr-FR" altLang="fr-FR" sz="2000">
                <a:solidFill>
                  <a:srgbClr val="984807"/>
                </a:solidFill>
              </a:rPr>
              <a:pPr algn="r" eaLnBrk="1" hangingPunct="1">
                <a:spcBef>
                  <a:spcPct val="0"/>
                </a:spcBef>
                <a:buFontTx/>
                <a:buNone/>
              </a:pPr>
              <a:t>197</a:t>
            </a:fld>
            <a:endParaRPr lang="fr-FR" altLang="fr-FR" sz="2000">
              <a:solidFill>
                <a:srgbClr val="984807"/>
              </a:solidFill>
            </a:endParaRPr>
          </a:p>
        </p:txBody>
      </p:sp>
      <p:sp>
        <p:nvSpPr>
          <p:cNvPr id="203779" name="Rectangle 1">
            <a:extLst>
              <a:ext uri="{FF2B5EF4-FFF2-40B4-BE49-F238E27FC236}">
                <a16:creationId xmlns:a16="http://schemas.microsoft.com/office/drawing/2014/main" id="{78A81D04-331D-3ED0-B717-19517ABE9764}"/>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Désenfumage : </a:t>
            </a:r>
          </a:p>
        </p:txBody>
      </p:sp>
      <p:sp>
        <p:nvSpPr>
          <p:cNvPr id="138245" name="Rectangle 1">
            <a:extLst>
              <a:ext uri="{FF2B5EF4-FFF2-40B4-BE49-F238E27FC236}">
                <a16:creationId xmlns:a16="http://schemas.microsoft.com/office/drawing/2014/main" id="{CBC73132-BB38-D019-F6A0-99B8F6B6B59E}"/>
              </a:ext>
            </a:extLst>
          </p:cNvPr>
          <p:cNvSpPr>
            <a:spLocks noChangeArrowheads="1"/>
          </p:cNvSpPr>
          <p:nvPr/>
        </p:nvSpPr>
        <p:spPr bwMode="auto">
          <a:xfrm>
            <a:off x="414338" y="1878013"/>
            <a:ext cx="8443912" cy="322738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nSpc>
                <a:spcPct val="107000"/>
              </a:lnSpc>
              <a:spcBef>
                <a:spcPct val="0"/>
              </a:spcBef>
              <a:buFontTx/>
              <a:buNone/>
              <a:defRPr/>
            </a:pPr>
            <a:r>
              <a:rPr lang="fr-FR" altLang="fr-FR" sz="24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Des escaliers :</a:t>
            </a:r>
            <a:endParaRPr lang="fr-FR" altLang="fr-FR" sz="2400" b="1" u="sng"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endParaRPr lang="fr-FR" altLang="fr-FR" sz="2400" b="1" u="sng"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Bef>
                <a:spcPct val="0"/>
              </a:spcBef>
              <a:buFont typeface="Wingdings" panose="05000000000000000000" pitchFamily="2" charset="2"/>
              <a:buChar char="Ø"/>
              <a:defRPr/>
            </a:pP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 Escaliers des bâtiments : 2</a:t>
            </a:r>
            <a:r>
              <a:rPr lang="fr-FR" altLang="fr-FR" sz="2400" baseline="30000" dirty="0">
                <a:solidFill>
                  <a:srgbClr val="000000"/>
                </a:solidFill>
                <a:latin typeface="Times New Roman" panose="02020603050405020304" pitchFamily="18" charset="0"/>
                <a:ea typeface="Arial Unicode MS" pitchFamily="34" charset="-128"/>
                <a:cs typeface="Times New Roman" panose="02020603050405020304" pitchFamily="18" charset="0"/>
              </a:rPr>
              <a:t>èmr</a:t>
            </a: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 famille collectifs, 3</a:t>
            </a:r>
            <a:r>
              <a:rPr lang="fr-FR" altLang="fr-FR" sz="2400" baseline="30000" dirty="0">
                <a:solidFill>
                  <a:srgbClr val="000000"/>
                </a:solidFill>
                <a:latin typeface="Times New Roman" panose="02020603050405020304" pitchFamily="18" charset="0"/>
                <a:ea typeface="Arial Unicode MS" pitchFamily="34" charset="-128"/>
                <a:cs typeface="Times New Roman" panose="02020603050405020304" pitchFamily="18" charset="0"/>
              </a:rPr>
              <a:t>ème</a:t>
            </a: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 famille A et B et de 4</a:t>
            </a:r>
            <a:r>
              <a:rPr lang="fr-FR" altLang="fr-FR" sz="2400" baseline="30000" dirty="0">
                <a:solidFill>
                  <a:srgbClr val="000000"/>
                </a:solidFill>
                <a:latin typeface="Times New Roman" panose="02020603050405020304" pitchFamily="18" charset="0"/>
                <a:ea typeface="Arial Unicode MS" pitchFamily="34" charset="-128"/>
                <a:cs typeface="Times New Roman" panose="02020603050405020304" pitchFamily="18" charset="0"/>
              </a:rPr>
              <a:t>ème</a:t>
            </a: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 famille (sauf escaliers à l'air libre) </a:t>
            </a: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 en partie haute, une ouverture de 1 m</a:t>
            </a:r>
            <a:r>
              <a:rPr lang="fr-FR" altLang="fr-FR" sz="2400" baseline="30000" dirty="0">
                <a:solidFill>
                  <a:srgbClr val="000000"/>
                </a:solidFill>
                <a:latin typeface="Times New Roman" panose="02020603050405020304" pitchFamily="18" charset="0"/>
                <a:ea typeface="Arial Unicode MS" pitchFamily="34" charset="-128"/>
                <a:cs typeface="Times New Roman" panose="02020603050405020304" pitchFamily="18" charset="0"/>
              </a:rPr>
              <a:t>2</a:t>
            </a: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 au moins ;</a:t>
            </a:r>
          </a:p>
          <a:p>
            <a:pPr marL="342900" indent="-342900">
              <a:lnSpc>
                <a:spcPct val="107000"/>
              </a:lnSpc>
              <a:spcBef>
                <a:spcPct val="0"/>
              </a:spcBef>
              <a:buFont typeface="Wingdings" panose="05000000000000000000" pitchFamily="2" charset="2"/>
              <a:buChar char="Ø"/>
              <a:defRPr/>
            </a:pPr>
            <a:endParaRPr lang="fr-FR" altLang="fr-FR" sz="2400" dirty="0">
              <a:latin typeface="Times New Roman" panose="02020603050405020304" pitchFamily="18" charset="0"/>
              <a:ea typeface="Arial Unicode MS" pitchFamily="34" charset="-128"/>
              <a:cs typeface="Times New Roman" panose="02020603050405020304" pitchFamily="18" charset="0"/>
            </a:endParaRPr>
          </a:p>
          <a:p>
            <a:pPr marL="342900" indent="-342900">
              <a:lnSpc>
                <a:spcPct val="107000"/>
              </a:lnSpc>
              <a:spcBef>
                <a:spcPct val="0"/>
              </a:spcBef>
              <a:buFont typeface="Wingdings" panose="05000000000000000000" pitchFamily="2" charset="2"/>
              <a:buChar char="Ø"/>
              <a:defRPr/>
            </a:pPr>
            <a:r>
              <a:rPr lang="fr-FR" altLang="fr-FR" sz="2400" dirty="0">
                <a:solidFill>
                  <a:srgbClr val="000000"/>
                </a:solidFill>
                <a:latin typeface="Times New Roman" panose="02020603050405020304" pitchFamily="18" charset="0"/>
                <a:ea typeface="Arial Unicode MS" pitchFamily="34" charset="-128"/>
                <a:cs typeface="Times New Roman" panose="02020603050405020304" pitchFamily="18" charset="0"/>
              </a:rPr>
              <a:t>Commande d'ouverture est située au RDC, à proximité ou dans l'escalier ;</a:t>
            </a:r>
            <a:endParaRPr lang="fr-FR" altLang="fr-FR" sz="2400" dirty="0">
              <a:latin typeface="Times New Roman" panose="02020603050405020304" pitchFamily="18" charset="0"/>
              <a:ea typeface="Arial Unicode MS" pitchFamily="34" charset="-128"/>
              <a:cs typeface="Times New Roman" panose="02020603050405020304" pitchFamily="18" charset="0"/>
            </a:endParaRPr>
          </a:p>
        </p:txBody>
      </p:sp>
      <p:sp>
        <p:nvSpPr>
          <p:cNvPr id="203781" name="Titre 8">
            <a:extLst>
              <a:ext uri="{FF2B5EF4-FFF2-40B4-BE49-F238E27FC236}">
                <a16:creationId xmlns:a16="http://schemas.microsoft.com/office/drawing/2014/main" id="{58817D8E-98D1-830A-481A-0E06B06DE123}"/>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Espace réservé du numéro de diapositive 4">
            <a:extLst>
              <a:ext uri="{FF2B5EF4-FFF2-40B4-BE49-F238E27FC236}">
                <a16:creationId xmlns:a16="http://schemas.microsoft.com/office/drawing/2014/main" id="{B827B126-6223-B101-C65B-E774E3BE08D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84BD171-888F-4520-A555-A0FCD9E2BC03}" type="slidenum">
              <a:rPr lang="fr-FR" altLang="fr-FR" sz="2000">
                <a:solidFill>
                  <a:srgbClr val="984807"/>
                </a:solidFill>
              </a:rPr>
              <a:pPr algn="r" eaLnBrk="1" hangingPunct="1">
                <a:spcBef>
                  <a:spcPct val="0"/>
                </a:spcBef>
                <a:buFontTx/>
                <a:buNone/>
              </a:pPr>
              <a:t>198</a:t>
            </a:fld>
            <a:endParaRPr lang="fr-FR" altLang="fr-FR" sz="2000">
              <a:solidFill>
                <a:srgbClr val="984807"/>
              </a:solidFill>
            </a:endParaRPr>
          </a:p>
        </p:txBody>
      </p:sp>
      <p:sp>
        <p:nvSpPr>
          <p:cNvPr id="204803" name="Rectangle 1">
            <a:extLst>
              <a:ext uri="{FF2B5EF4-FFF2-40B4-BE49-F238E27FC236}">
                <a16:creationId xmlns:a16="http://schemas.microsoft.com/office/drawing/2014/main" id="{62FF25DC-3B96-4E4D-C390-652CCC00CF53}"/>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Désenfumage des escaliers : </a:t>
            </a:r>
          </a:p>
        </p:txBody>
      </p:sp>
      <p:sp>
        <p:nvSpPr>
          <p:cNvPr id="204804" name="Rectangle 1">
            <a:extLst>
              <a:ext uri="{FF2B5EF4-FFF2-40B4-BE49-F238E27FC236}">
                <a16:creationId xmlns:a16="http://schemas.microsoft.com/office/drawing/2014/main" id="{55B88615-3E48-944F-285F-5CD784EB8A22}"/>
              </a:ext>
            </a:extLst>
          </p:cNvPr>
          <p:cNvSpPr>
            <a:spLocks noChangeArrowheads="1"/>
          </p:cNvSpPr>
          <p:nvPr/>
        </p:nvSpPr>
        <p:spPr bwMode="auto">
          <a:xfrm>
            <a:off x="457200" y="1981200"/>
            <a:ext cx="519430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fr-FR" altLang="fr-FR" sz="2400" b="1" u="sng"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famille collectifs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Ouverture peut être assurée par un système à tringlerie (faible H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 + 3 + duplex maxi).</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fr-FR" altLang="fr-FR" sz="2400" b="1" u="sng"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famille A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Ouverture est asservie à un détecteur autonome déclencheur (DAD).</a:t>
            </a:r>
            <a:endParaRPr lang="fr-FR" altLang="fr-FR" sz="2400">
              <a:latin typeface="Times New Roman" panose="02020603050405020304" pitchFamily="18" charset="0"/>
              <a:ea typeface="Arial Unicode MS" pitchFamily="34" charset="-128"/>
              <a:cs typeface="Times New Roman" panose="02020603050405020304" pitchFamily="18" charset="0"/>
            </a:endParaRPr>
          </a:p>
        </p:txBody>
      </p:sp>
      <p:sp>
        <p:nvSpPr>
          <p:cNvPr id="204805" name="Titre 8">
            <a:extLst>
              <a:ext uri="{FF2B5EF4-FFF2-40B4-BE49-F238E27FC236}">
                <a16:creationId xmlns:a16="http://schemas.microsoft.com/office/drawing/2014/main" id="{331E64B1-BF54-0221-ED29-F7FCF6ADAD80}"/>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pic>
        <p:nvPicPr>
          <p:cNvPr id="204806" name="Picture 1">
            <a:extLst>
              <a:ext uri="{FF2B5EF4-FFF2-40B4-BE49-F238E27FC236}">
                <a16:creationId xmlns:a16="http://schemas.microsoft.com/office/drawing/2014/main" id="{286DF35B-887E-628E-FE16-5D62149B1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507" t="14767" r="12982"/>
          <a:stretch>
            <a:fillRect/>
          </a:stretch>
        </p:blipFill>
        <p:spPr bwMode="auto">
          <a:xfrm>
            <a:off x="5495925" y="1400175"/>
            <a:ext cx="3354388"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Espace réservé du numéro de diapositive 4">
            <a:extLst>
              <a:ext uri="{FF2B5EF4-FFF2-40B4-BE49-F238E27FC236}">
                <a16:creationId xmlns:a16="http://schemas.microsoft.com/office/drawing/2014/main" id="{2AC52870-D6C3-59CE-F5B6-4FC616F7003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AB6766D-84C5-4672-A0E8-D16931B6BDB8}" type="slidenum">
              <a:rPr lang="fr-FR" altLang="fr-FR" sz="2000">
                <a:solidFill>
                  <a:srgbClr val="984807"/>
                </a:solidFill>
              </a:rPr>
              <a:pPr algn="r" eaLnBrk="1" hangingPunct="1">
                <a:spcBef>
                  <a:spcPct val="0"/>
                </a:spcBef>
                <a:buFontTx/>
                <a:buNone/>
              </a:pPr>
              <a:t>199</a:t>
            </a:fld>
            <a:endParaRPr lang="fr-FR" altLang="fr-FR" sz="2000">
              <a:solidFill>
                <a:srgbClr val="984807"/>
              </a:solidFill>
            </a:endParaRPr>
          </a:p>
        </p:txBody>
      </p:sp>
      <p:sp>
        <p:nvSpPr>
          <p:cNvPr id="205827" name="Titre 8">
            <a:extLst>
              <a:ext uri="{FF2B5EF4-FFF2-40B4-BE49-F238E27FC236}">
                <a16:creationId xmlns:a16="http://schemas.microsoft.com/office/drawing/2014/main" id="{68242764-D2FA-5B47-9DF9-411B9F4A1ACC}"/>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205828" name="Rectangle 1">
            <a:extLst>
              <a:ext uri="{FF2B5EF4-FFF2-40B4-BE49-F238E27FC236}">
                <a16:creationId xmlns:a16="http://schemas.microsoft.com/office/drawing/2014/main" id="{4ED91649-832D-B629-D659-E012CEBAC7A6}"/>
              </a:ext>
            </a:extLst>
          </p:cNvPr>
          <p:cNvSpPr>
            <a:spLocks noChangeArrowheads="1"/>
          </p:cNvSpPr>
          <p:nvPr/>
        </p:nvSpPr>
        <p:spPr bwMode="auto">
          <a:xfrm>
            <a:off x="395288" y="1844675"/>
            <a:ext cx="8189912"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Circulations horizontales :</a:t>
            </a:r>
          </a:p>
          <a:p>
            <a:pPr>
              <a:lnSpc>
                <a:spcPct val="107000"/>
              </a:lnSpc>
              <a:spcBef>
                <a:spcPct val="0"/>
              </a:spcBef>
              <a:buFontTx/>
              <a:buNone/>
            </a:pPr>
            <a:endPar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Commande manuelle avec mention « DF CIRCULATION » est située à chaque étage, dans l'escalier et dans le hall pour le RDC.</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Commande actionnée sur ordre du COS.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
        <p:nvSpPr>
          <p:cNvPr id="205829" name="Rectangle 1">
            <a:extLst>
              <a:ext uri="{FF2B5EF4-FFF2-40B4-BE49-F238E27FC236}">
                <a16:creationId xmlns:a16="http://schemas.microsoft.com/office/drawing/2014/main" id="{32A8B6E5-AA96-2F47-D6F4-A482B0CDAF40}"/>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Désenfumage : </a:t>
            </a:r>
          </a:p>
        </p:txBody>
      </p:sp>
      <p:pic>
        <p:nvPicPr>
          <p:cNvPr id="205830" name="Picture 3" descr="IMG_0726">
            <a:extLst>
              <a:ext uri="{FF2B5EF4-FFF2-40B4-BE49-F238E27FC236}">
                <a16:creationId xmlns:a16="http://schemas.microsoft.com/office/drawing/2014/main" id="{29B25265-F4E1-37B8-32FB-668D6160E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375" b="13127"/>
          <a:stretch>
            <a:fillRect/>
          </a:stretch>
        </p:blipFill>
        <p:spPr bwMode="auto">
          <a:xfrm>
            <a:off x="6076950" y="3581400"/>
            <a:ext cx="2671763"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8">
            <a:extLst>
              <a:ext uri="{FF2B5EF4-FFF2-40B4-BE49-F238E27FC236}">
                <a16:creationId xmlns:a16="http://schemas.microsoft.com/office/drawing/2014/main" id="{8905A27F-9751-4E82-7C8C-0D8AE9F14E5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Sommaire</a:t>
            </a:r>
          </a:p>
        </p:txBody>
      </p:sp>
      <p:sp>
        <p:nvSpPr>
          <p:cNvPr id="4099" name="Espace réservé du numéro de diapositive 4">
            <a:extLst>
              <a:ext uri="{FF2B5EF4-FFF2-40B4-BE49-F238E27FC236}">
                <a16:creationId xmlns:a16="http://schemas.microsoft.com/office/drawing/2014/main" id="{8A1E29BE-6453-3884-DC0A-9F5CB2BC232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367319B-2725-4A50-BE0D-EC9E95646FBE}" type="slidenum">
              <a:rPr lang="fr-FR" altLang="fr-FR" sz="2000">
                <a:solidFill>
                  <a:srgbClr val="984807"/>
                </a:solidFill>
              </a:rPr>
              <a:pPr algn="r" eaLnBrk="1" hangingPunct="1">
                <a:spcBef>
                  <a:spcPct val="0"/>
                </a:spcBef>
                <a:buFontTx/>
                <a:buNone/>
              </a:pPr>
              <a:t>2</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FB13D978-3A23-A13D-EA91-19BF3231C8A1}"/>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01" name="ZoneTexte 16">
            <a:extLst>
              <a:ext uri="{FF2B5EF4-FFF2-40B4-BE49-F238E27FC236}">
                <a16:creationId xmlns:a16="http://schemas.microsoft.com/office/drawing/2014/main" id="{941F40E1-3C7D-BDE6-9208-15EE8BCDD1B4}"/>
              </a:ext>
            </a:extLst>
          </p:cNvPr>
          <p:cNvSpPr txBox="1">
            <a:spLocks noChangeArrowheads="1"/>
          </p:cNvSpPr>
          <p:nvPr/>
        </p:nvSpPr>
        <p:spPr bwMode="auto">
          <a:xfrm>
            <a:off x="4572000" y="1916113"/>
            <a:ext cx="430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cs typeface="Arial" panose="020B0604020202020204" pitchFamily="34" charset="0"/>
              </a:rPr>
              <a:t>Objectifs</a:t>
            </a:r>
          </a:p>
        </p:txBody>
      </p:sp>
      <p:sp>
        <p:nvSpPr>
          <p:cNvPr id="4102" name="ZoneTexte 20">
            <a:extLst>
              <a:ext uri="{FF2B5EF4-FFF2-40B4-BE49-F238E27FC236}">
                <a16:creationId xmlns:a16="http://schemas.microsoft.com/office/drawing/2014/main" id="{07ECF269-D861-64A6-41FD-8284A8F6500A}"/>
              </a:ext>
            </a:extLst>
          </p:cNvPr>
          <p:cNvSpPr txBox="1">
            <a:spLocks noChangeArrowheads="1"/>
          </p:cNvSpPr>
          <p:nvPr/>
        </p:nvSpPr>
        <p:spPr bwMode="auto">
          <a:xfrm>
            <a:off x="4811713" y="2632075"/>
            <a:ext cx="382111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90000"/>
              </a:lnSpc>
              <a:spcBef>
                <a:spcPct val="0"/>
              </a:spcBef>
              <a:buClr>
                <a:schemeClr val="hlink"/>
              </a:buClr>
              <a:buFontTx/>
              <a:buChar char=" "/>
            </a:pPr>
            <a:r>
              <a:rPr lang="fr-FR" altLang="fr-FR" sz="2000">
                <a:latin typeface="Times New Roman" panose="02020603050405020304" pitchFamily="18" charset="0"/>
                <a:cs typeface="Arial" panose="020B0604020202020204" pitchFamily="34" charset="0"/>
              </a:rPr>
              <a:t>A la fin de cette partie, vous serez capable </a:t>
            </a:r>
            <a:r>
              <a:rPr lang="fr-FR" altLang="fr-FR" sz="2000">
                <a:latin typeface="Times New Roman" panose="02020603050405020304" pitchFamily="18" charset="0"/>
                <a:cs typeface="Times New Roman" panose="02020603050405020304" pitchFamily="18" charset="0"/>
              </a:rPr>
              <a:t>d’identifier et d’utiliser les moyens à disposition afin de les mettre en œuvre lors de son action ou sur ordre du chef d'agrès. </a:t>
            </a:r>
            <a:r>
              <a:rPr lang="fr-FR" altLang="fr-FR" sz="2000">
                <a:latin typeface="Verdana" panose="020B0604030504040204" pitchFamily="34" charset="0"/>
                <a:cs typeface="Times New Roman" panose="02020603050405020304" pitchFamily="18" charset="0"/>
              </a:rPr>
              <a:t> </a:t>
            </a:r>
          </a:p>
        </p:txBody>
      </p:sp>
      <p:sp>
        <p:nvSpPr>
          <p:cNvPr id="4103" name="ZoneTexte 15">
            <a:extLst>
              <a:ext uri="{FF2B5EF4-FFF2-40B4-BE49-F238E27FC236}">
                <a16:creationId xmlns:a16="http://schemas.microsoft.com/office/drawing/2014/main" id="{933ACB74-D0A8-9DC3-350F-3460A30941A2}"/>
              </a:ext>
            </a:extLst>
          </p:cNvPr>
          <p:cNvSpPr txBox="1">
            <a:spLocks noChangeArrowheads="1"/>
          </p:cNvSpPr>
          <p:nvPr/>
        </p:nvSpPr>
        <p:spPr bwMode="auto">
          <a:xfrm>
            <a:off x="609600" y="1676400"/>
            <a:ext cx="34290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Généralités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Réglementation </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Classement des bâtiments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Définitions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Secours interne</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Moyens de secours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8">
            <a:extLst>
              <a:ext uri="{FF2B5EF4-FFF2-40B4-BE49-F238E27FC236}">
                <a16:creationId xmlns:a16="http://schemas.microsoft.com/office/drawing/2014/main" id="{CB65D387-0C98-4EB8-B150-A0E3B9B3A90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2531" name="Espace réservé du numéro de diapositive 4">
            <a:extLst>
              <a:ext uri="{FF2B5EF4-FFF2-40B4-BE49-F238E27FC236}">
                <a16:creationId xmlns:a16="http://schemas.microsoft.com/office/drawing/2014/main" id="{1C68BBE8-B9A8-B6A2-85ED-35EB1C30232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520B040-046E-480B-B27E-EC3C231F7774}" type="slidenum">
              <a:rPr lang="fr-FR" altLang="fr-FR" sz="2000">
                <a:solidFill>
                  <a:srgbClr val="984807"/>
                </a:solidFill>
              </a:rPr>
              <a:pPr algn="r" eaLnBrk="1" hangingPunct="1">
                <a:spcBef>
                  <a:spcPct val="0"/>
                </a:spcBef>
                <a:buFontTx/>
                <a:buNone/>
              </a:pPr>
              <a:t>20</a:t>
            </a:fld>
            <a:endParaRPr lang="fr-FR" altLang="fr-FR" sz="2000">
              <a:solidFill>
                <a:srgbClr val="984807"/>
              </a:solidFill>
            </a:endParaRPr>
          </a:p>
        </p:txBody>
      </p:sp>
      <p:sp>
        <p:nvSpPr>
          <p:cNvPr id="22532" name="Rectangle 1">
            <a:extLst>
              <a:ext uri="{FF2B5EF4-FFF2-40B4-BE49-F238E27FC236}">
                <a16:creationId xmlns:a16="http://schemas.microsoft.com/office/drawing/2014/main" id="{9CF28333-10CF-B185-4B76-D0F53D798927}"/>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EVITER LA PROPAGATION DU FEU :</a:t>
            </a:r>
          </a:p>
        </p:txBody>
      </p:sp>
      <p:sp>
        <p:nvSpPr>
          <p:cNvPr id="22533" name="Rectangle 1">
            <a:extLst>
              <a:ext uri="{FF2B5EF4-FFF2-40B4-BE49-F238E27FC236}">
                <a16:creationId xmlns:a16="http://schemas.microsoft.com/office/drawing/2014/main" id="{7C55E159-A4CB-6C47-5D54-14A4767CD485}"/>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Cas particuliers :</a:t>
            </a:r>
          </a:p>
          <a:p>
            <a:pPr>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Habitation avant 1986, défaut d’isolement : </a:t>
            </a:r>
          </a:p>
          <a:p>
            <a:pPr>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Certains conduits débouchent dans les logements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R</a:t>
            </a:r>
            <a:r>
              <a:rPr lang="fr-FR" altLang="fr-FR" sz="2400">
                <a:latin typeface="Times New Roman" panose="02020603050405020304" pitchFamily="18" charset="0"/>
                <a:ea typeface="Arial Unicode MS" pitchFamily="34" charset="-128"/>
                <a:cs typeface="Times New Roman" panose="02020603050405020304" pitchFamily="18" charset="0"/>
              </a:rPr>
              <a:t>isque de propagation, </a:t>
            </a:r>
          </a:p>
          <a:p>
            <a:pPr>
              <a:lnSpc>
                <a:spcPct val="107000"/>
              </a:lnSpc>
              <a:spcBef>
                <a:spcPct val="0"/>
              </a:spcBef>
              <a:buFontTx/>
              <a:buChar char="•"/>
            </a:pPr>
            <a:endParaRPr lang="fr-FR" altLang="fr-FR" sz="2400">
              <a:latin typeface="Times New Roman" panose="02020603050405020304" pitchFamily="18" charset="0"/>
              <a:ea typeface="Arial Unicode MS" pitchFamily="34" charset="-128"/>
              <a:cs typeface="Calibri" panose="020F0502020204030204" pitchFamily="34" charset="0"/>
            </a:endParaRPr>
          </a:p>
          <a:p>
            <a:pPr>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Degré CF des parois et portes des locaux à risques non respectées,</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Espace réservé du numéro de diapositive 4">
            <a:extLst>
              <a:ext uri="{FF2B5EF4-FFF2-40B4-BE49-F238E27FC236}">
                <a16:creationId xmlns:a16="http://schemas.microsoft.com/office/drawing/2014/main" id="{7244DAB3-4187-0E64-0E72-18A226D0F44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65D1E17-9806-4C71-9587-59427EE73B5A}" type="slidenum">
              <a:rPr lang="fr-FR" altLang="fr-FR" sz="2000">
                <a:solidFill>
                  <a:srgbClr val="984807"/>
                </a:solidFill>
              </a:rPr>
              <a:pPr algn="r" eaLnBrk="1" hangingPunct="1">
                <a:spcBef>
                  <a:spcPct val="0"/>
                </a:spcBef>
                <a:buFontTx/>
                <a:buNone/>
              </a:pPr>
              <a:t>200</a:t>
            </a:fld>
            <a:endParaRPr lang="fr-FR" altLang="fr-FR" sz="2000">
              <a:solidFill>
                <a:srgbClr val="984807"/>
              </a:solidFill>
            </a:endParaRPr>
          </a:p>
        </p:txBody>
      </p:sp>
      <p:sp>
        <p:nvSpPr>
          <p:cNvPr id="206851" name="Rectangle 1">
            <a:extLst>
              <a:ext uri="{FF2B5EF4-FFF2-40B4-BE49-F238E27FC236}">
                <a16:creationId xmlns:a16="http://schemas.microsoft.com/office/drawing/2014/main" id="{7D304626-0E1B-62A1-94A1-7F09C4CE5DA7}"/>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Désenfumage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06852" name="Rectangle 1">
            <a:extLst>
              <a:ext uri="{FF2B5EF4-FFF2-40B4-BE49-F238E27FC236}">
                <a16:creationId xmlns:a16="http://schemas.microsoft.com/office/drawing/2014/main" id="{E384B494-357C-9DEF-91E8-AAB6510E8662}"/>
              </a:ext>
            </a:extLst>
          </p:cNvPr>
          <p:cNvSpPr>
            <a:spLocks noChangeArrowheads="1"/>
          </p:cNvSpPr>
          <p:nvPr/>
        </p:nvSpPr>
        <p:spPr bwMode="auto">
          <a:xfrm>
            <a:off x="414338" y="1816100"/>
            <a:ext cx="8189912"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Remplit 2 tâches essentielles :</a:t>
            </a:r>
          </a:p>
          <a:p>
            <a:endParaRPr lang="fr-FR" altLang="fr-FR" sz="2400">
              <a:latin typeface="Times New Roman" panose="02020603050405020304" pitchFamily="18" charset="0"/>
              <a:cs typeface="Times New Roman" panose="02020603050405020304" pitchFamily="18" charset="0"/>
            </a:endParaRPr>
          </a:p>
          <a:p>
            <a:r>
              <a:rPr lang="fr-FR" altLang="fr-FR" sz="2400">
                <a:latin typeface="Times New Roman" panose="02020603050405020304" pitchFamily="18" charset="0"/>
                <a:cs typeface="Times New Roman" panose="02020603050405020304" pitchFamily="18" charset="0"/>
              </a:rPr>
              <a:t> Rendre praticables les locaux en contact avec le local incendié ;</a:t>
            </a:r>
          </a:p>
          <a:p>
            <a:r>
              <a:rPr lang="fr-FR" altLang="fr-FR" sz="2400">
                <a:latin typeface="Times New Roman" panose="02020603050405020304" pitchFamily="18" charset="0"/>
                <a:cs typeface="Times New Roman" panose="02020603050405020304" pitchFamily="18" charset="0"/>
              </a:rPr>
              <a:t> Empêcher la propagation du feu hors du volume sinistré.</a:t>
            </a:r>
          </a:p>
        </p:txBody>
      </p:sp>
      <p:pic>
        <p:nvPicPr>
          <p:cNvPr id="206853" name="Picture 6">
            <a:extLst>
              <a:ext uri="{FF2B5EF4-FFF2-40B4-BE49-F238E27FC236}">
                <a16:creationId xmlns:a16="http://schemas.microsoft.com/office/drawing/2014/main" id="{0ABCB03A-282B-E0EF-7297-CBAD2D35D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200" y="3606800"/>
            <a:ext cx="3529013"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4" name="Titre 8">
            <a:extLst>
              <a:ext uri="{FF2B5EF4-FFF2-40B4-BE49-F238E27FC236}">
                <a16:creationId xmlns:a16="http://schemas.microsoft.com/office/drawing/2014/main" id="{6E9F1AFE-311A-F8DC-8E26-5150E73B95F2}"/>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Espace réservé du numéro de diapositive 4">
            <a:extLst>
              <a:ext uri="{FF2B5EF4-FFF2-40B4-BE49-F238E27FC236}">
                <a16:creationId xmlns:a16="http://schemas.microsoft.com/office/drawing/2014/main" id="{58918D52-500D-B03F-337E-AB876BC7CF3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31A769F-B2A7-4EDB-B161-0C716BB05C93}" type="slidenum">
              <a:rPr lang="fr-FR" altLang="fr-FR" sz="2000">
                <a:solidFill>
                  <a:srgbClr val="984807"/>
                </a:solidFill>
              </a:rPr>
              <a:pPr algn="r" eaLnBrk="1" hangingPunct="1">
                <a:spcBef>
                  <a:spcPct val="0"/>
                </a:spcBef>
                <a:buFontTx/>
                <a:buNone/>
              </a:pPr>
              <a:t>201</a:t>
            </a:fld>
            <a:endParaRPr lang="fr-FR" altLang="fr-FR" sz="2000">
              <a:solidFill>
                <a:srgbClr val="984807"/>
              </a:solidFill>
            </a:endParaRPr>
          </a:p>
        </p:txBody>
      </p:sp>
      <p:sp>
        <p:nvSpPr>
          <p:cNvPr id="207875" name="Rectangle 1">
            <a:extLst>
              <a:ext uri="{FF2B5EF4-FFF2-40B4-BE49-F238E27FC236}">
                <a16:creationId xmlns:a16="http://schemas.microsoft.com/office/drawing/2014/main" id="{225EE988-6320-445E-BCA1-C44F68AD69DE}"/>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Désenfumage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07876" name="Rectangle 1">
            <a:extLst>
              <a:ext uri="{FF2B5EF4-FFF2-40B4-BE49-F238E27FC236}">
                <a16:creationId xmlns:a16="http://schemas.microsoft.com/office/drawing/2014/main" id="{6A348578-09DD-54FE-0BCA-74C5DE622A85}"/>
              </a:ext>
            </a:extLst>
          </p:cNvPr>
          <p:cNvSpPr>
            <a:spLocks noChangeArrowheads="1"/>
          </p:cNvSpPr>
          <p:nvPr/>
        </p:nvSpPr>
        <p:spPr bwMode="auto">
          <a:xfrm>
            <a:off x="414338" y="1839913"/>
            <a:ext cx="8189912"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Conserver les conditions de praticabilité à des seuils tolérables :</a:t>
            </a:r>
          </a:p>
          <a:p>
            <a:endParaRPr lang="fr-FR" altLang="fr-FR" sz="2400">
              <a:latin typeface="Times New Roman" panose="02020603050405020304" pitchFamily="18" charset="0"/>
              <a:cs typeface="Times New Roman" panose="02020603050405020304" pitchFamily="18" charset="0"/>
            </a:endParaRPr>
          </a:p>
          <a:p>
            <a:r>
              <a:rPr lang="fr-FR" altLang="fr-FR" sz="2400">
                <a:latin typeface="Times New Roman" panose="02020603050405020304" pitchFamily="18" charset="0"/>
                <a:cs typeface="Times New Roman" panose="02020603050405020304" pitchFamily="18" charset="0"/>
              </a:rPr>
              <a:t> Maintenir une visibilité suffisante ;</a:t>
            </a:r>
          </a:p>
          <a:p>
            <a:endParaRPr lang="fr-FR" altLang="fr-FR" sz="2400">
              <a:latin typeface="Times New Roman" panose="02020603050405020304" pitchFamily="18" charset="0"/>
              <a:cs typeface="Times New Roman" panose="02020603050405020304" pitchFamily="18" charset="0"/>
            </a:endParaRPr>
          </a:p>
          <a:p>
            <a:r>
              <a:rPr lang="fr-FR" altLang="fr-FR" sz="2400">
                <a:latin typeface="Times New Roman" panose="02020603050405020304" pitchFamily="18" charset="0"/>
                <a:cs typeface="Times New Roman" panose="02020603050405020304" pitchFamily="18" charset="0"/>
              </a:rPr>
              <a:t> Diminuer la teneur en gaz toxiques ;</a:t>
            </a:r>
          </a:p>
          <a:p>
            <a:endParaRPr lang="fr-FR" altLang="fr-FR" sz="2400">
              <a:latin typeface="Times New Roman" panose="02020603050405020304" pitchFamily="18" charset="0"/>
              <a:cs typeface="Times New Roman" panose="02020603050405020304" pitchFamily="18" charset="0"/>
            </a:endParaRPr>
          </a:p>
          <a:p>
            <a:r>
              <a:rPr lang="fr-FR" altLang="fr-FR" sz="2400">
                <a:latin typeface="Times New Roman" panose="02020603050405020304" pitchFamily="18" charset="0"/>
                <a:cs typeface="Times New Roman" panose="02020603050405020304" pitchFamily="18" charset="0"/>
              </a:rPr>
              <a:t> Conserver un taux d’oxygène acceptable ;</a:t>
            </a:r>
          </a:p>
          <a:p>
            <a:endParaRPr lang="fr-FR" altLang="fr-FR" sz="2400">
              <a:latin typeface="Times New Roman" panose="02020603050405020304" pitchFamily="18" charset="0"/>
              <a:cs typeface="Times New Roman" panose="02020603050405020304" pitchFamily="18" charset="0"/>
            </a:endParaRPr>
          </a:p>
          <a:p>
            <a:r>
              <a:rPr lang="fr-FR" altLang="fr-FR" sz="2400">
                <a:latin typeface="Times New Roman" panose="02020603050405020304" pitchFamily="18" charset="0"/>
                <a:cs typeface="Times New Roman" panose="02020603050405020304" pitchFamily="18" charset="0"/>
              </a:rPr>
              <a:t> Empêcher l’élévation de T°.</a:t>
            </a:r>
          </a:p>
        </p:txBody>
      </p:sp>
      <p:sp>
        <p:nvSpPr>
          <p:cNvPr id="207877" name="Titre 8">
            <a:extLst>
              <a:ext uri="{FF2B5EF4-FFF2-40B4-BE49-F238E27FC236}">
                <a16:creationId xmlns:a16="http://schemas.microsoft.com/office/drawing/2014/main" id="{9A236DA6-DA46-0D45-4DDA-1C4000577620}"/>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Espace réservé du numéro de diapositive 4">
            <a:extLst>
              <a:ext uri="{FF2B5EF4-FFF2-40B4-BE49-F238E27FC236}">
                <a16:creationId xmlns:a16="http://schemas.microsoft.com/office/drawing/2014/main" id="{44832C12-E886-705D-55FD-EDB1F0B28AE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D1E923F-CC9A-4645-9A47-84753721EB3D}" type="slidenum">
              <a:rPr lang="fr-FR" altLang="fr-FR" sz="2000">
                <a:solidFill>
                  <a:srgbClr val="984807"/>
                </a:solidFill>
              </a:rPr>
              <a:pPr algn="r" eaLnBrk="1" hangingPunct="1">
                <a:spcBef>
                  <a:spcPct val="0"/>
                </a:spcBef>
                <a:buFontTx/>
                <a:buNone/>
              </a:pPr>
              <a:t>202</a:t>
            </a:fld>
            <a:endParaRPr lang="fr-FR" altLang="fr-FR" sz="2000">
              <a:solidFill>
                <a:srgbClr val="984807"/>
              </a:solidFill>
            </a:endParaRPr>
          </a:p>
        </p:txBody>
      </p:sp>
      <p:sp>
        <p:nvSpPr>
          <p:cNvPr id="208899" name="Rectangle 1">
            <a:extLst>
              <a:ext uri="{FF2B5EF4-FFF2-40B4-BE49-F238E27FC236}">
                <a16:creationId xmlns:a16="http://schemas.microsoft.com/office/drawing/2014/main" id="{21CA6899-FE7D-3CAE-0BC9-E03100A96618}"/>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Arial" panose="020B0604020202020204" pitchFamily="34" charset="0"/>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Désenfumage  : Principes du désenfumage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65893" name="Rectangle 1">
            <a:extLst>
              <a:ext uri="{FF2B5EF4-FFF2-40B4-BE49-F238E27FC236}">
                <a16:creationId xmlns:a16="http://schemas.microsoft.com/office/drawing/2014/main" id="{BCA70B50-FD0F-FF58-9599-6D98357E0B31}"/>
              </a:ext>
            </a:extLst>
          </p:cNvPr>
          <p:cNvSpPr>
            <a:spLocks noChangeArrowheads="1"/>
          </p:cNvSpPr>
          <p:nvPr/>
        </p:nvSpPr>
        <p:spPr bwMode="auto">
          <a:xfrm>
            <a:off x="457200" y="1981200"/>
            <a:ext cx="8189913" cy="334168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2 grands types de contrôle des fumées : </a:t>
            </a:r>
            <a:endParaRPr lang="fr-FR" sz="2400" dirty="0">
              <a:latin typeface="Times New Roman" panose="02020603050405020304" pitchFamily="18" charset="0"/>
              <a:ea typeface="Times New Roman" panose="02020603050405020304" pitchFamily="18" charset="0"/>
            </a:endParaRPr>
          </a:p>
          <a:p>
            <a:pPr indent="180340" algn="just">
              <a:spcAft>
                <a:spcPts val="0"/>
              </a:spcAft>
              <a:defRPr/>
            </a:pPr>
            <a:endParaRPr lang="fr-FR" sz="2400" dirty="0">
              <a:latin typeface="Times New Roman" panose="02020603050405020304" pitchFamily="18" charset="0"/>
              <a:ea typeface="Times New Roman" panose="02020603050405020304" pitchFamily="18" charset="0"/>
            </a:endParaRPr>
          </a:p>
          <a:p>
            <a:pPr algn="just">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1</a:t>
            </a:r>
            <a:r>
              <a:rPr lang="fr-FR" sz="2400" baseline="30000" dirty="0">
                <a:solidFill>
                  <a:srgbClr val="000000"/>
                </a:solidFill>
                <a:latin typeface="Times New Roman" panose="02020603050405020304" pitchFamily="18" charset="0"/>
                <a:ea typeface="Times New Roman" panose="02020603050405020304" pitchFamily="18" charset="0"/>
              </a:rPr>
              <a:t>er</a:t>
            </a:r>
            <a:r>
              <a:rPr lang="fr-FR" sz="2400" dirty="0">
                <a:solidFill>
                  <a:srgbClr val="000000"/>
                </a:solidFill>
                <a:latin typeface="Times New Roman" panose="02020603050405020304" pitchFamily="18" charset="0"/>
                <a:ea typeface="Times New Roman" panose="02020603050405020304" pitchFamily="18" charset="0"/>
              </a:rPr>
              <a:t> consiste </a:t>
            </a: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a:t>
            </a:r>
            <a:r>
              <a:rPr lang="fr-FR" sz="2400" dirty="0">
                <a:solidFill>
                  <a:srgbClr val="000000"/>
                </a:solidFill>
                <a:latin typeface="Times New Roman" panose="02020603050405020304" pitchFamily="18" charset="0"/>
                <a:ea typeface="Times New Roman" panose="02020603050405020304" pitchFamily="18" charset="0"/>
              </a:rPr>
              <a:t>alayage de l’espace à protéger par de l’air frais et en extraire les fumées</a:t>
            </a:r>
          </a:p>
          <a:p>
            <a:pPr algn="just">
              <a:spcAft>
                <a:spcPts val="0"/>
              </a:spcAft>
              <a:buFont typeface="Arial" panose="020B0604020202020204" pitchFamily="34" charset="0"/>
              <a:buNone/>
              <a:defRPr/>
            </a:pPr>
            <a:endParaRPr lang="fr-FR" sz="2400" dirty="0">
              <a:solidFill>
                <a:srgbClr val="000000"/>
              </a:solidFill>
              <a:latin typeface="Times New Roman" panose="02020603050405020304" pitchFamily="18" charset="0"/>
              <a:ea typeface="Times New Roman" panose="02020603050405020304" pitchFamily="18" charset="0"/>
            </a:endParaRPr>
          </a:p>
          <a:p>
            <a:pPr algn="just">
              <a:spcAft>
                <a:spcPts val="0"/>
              </a:spcAft>
              <a:buFont typeface="Arial" panose="020B0604020202020204" pitchFamily="34" charset="0"/>
              <a:buNone/>
              <a:defRPr/>
            </a:pPr>
            <a:r>
              <a:rPr lang="fr-FR" sz="2400" dirty="0">
                <a:latin typeface="Times New Roman" panose="02020603050405020304" pitchFamily="18" charset="0"/>
                <a:cs typeface="Times New Roman" panose="02020603050405020304" pitchFamily="18" charset="0"/>
              </a:rPr>
              <a:t>2</a:t>
            </a:r>
            <a:r>
              <a:rPr lang="fr-FR" sz="2400" baseline="30000" dirty="0">
                <a:latin typeface="Times New Roman" panose="02020603050405020304" pitchFamily="18" charset="0"/>
                <a:cs typeface="Times New Roman" panose="02020603050405020304" pitchFamily="18" charset="0"/>
              </a:rPr>
              <a:t>ème</a:t>
            </a:r>
            <a:r>
              <a:rPr lang="fr-FR" sz="2400" dirty="0">
                <a:latin typeface="Times New Roman" panose="02020603050405020304" pitchFamily="18" charset="0"/>
                <a:cs typeface="Times New Roman" panose="02020603050405020304" pitchFamily="18" charset="0"/>
              </a:rPr>
              <a:t> consiste </a:t>
            </a: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sz="2400" dirty="0">
                <a:latin typeface="Times New Roman" panose="02020603050405020304" pitchFamily="18" charset="0"/>
                <a:cs typeface="Times New Roman" panose="02020603050405020304" pitchFamily="18" charset="0"/>
              </a:rPr>
              <a:t> Etablir une hiérarchie des pressions entre le local sinistré et les locaux adjacents de manière à réaliser un équilibre s’opposant à la propagation des fumées.</a:t>
            </a:r>
          </a:p>
        </p:txBody>
      </p:sp>
      <p:sp>
        <p:nvSpPr>
          <p:cNvPr id="208901" name="Titre 8">
            <a:extLst>
              <a:ext uri="{FF2B5EF4-FFF2-40B4-BE49-F238E27FC236}">
                <a16:creationId xmlns:a16="http://schemas.microsoft.com/office/drawing/2014/main" id="{8E8ADA31-C1C0-DE7A-C200-94FC88BC3ECC}"/>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Espace réservé du numéro de diapositive 4">
            <a:extLst>
              <a:ext uri="{FF2B5EF4-FFF2-40B4-BE49-F238E27FC236}">
                <a16:creationId xmlns:a16="http://schemas.microsoft.com/office/drawing/2014/main" id="{E9F80FEF-AA75-D640-66FE-4CA2FE4CE2C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AB95D1E-9E4C-4166-844D-5F4A4327E6B7}" type="slidenum">
              <a:rPr lang="fr-FR" altLang="fr-FR" sz="2000">
                <a:solidFill>
                  <a:srgbClr val="984807"/>
                </a:solidFill>
              </a:rPr>
              <a:pPr algn="r" eaLnBrk="1" hangingPunct="1">
                <a:spcBef>
                  <a:spcPct val="0"/>
                </a:spcBef>
                <a:buFontTx/>
                <a:buNone/>
              </a:pPr>
              <a:t>203</a:t>
            </a:fld>
            <a:endParaRPr lang="fr-FR" altLang="fr-FR" sz="2000">
              <a:solidFill>
                <a:srgbClr val="984807"/>
              </a:solidFill>
            </a:endParaRPr>
          </a:p>
        </p:txBody>
      </p:sp>
      <p:sp>
        <p:nvSpPr>
          <p:cNvPr id="209923" name="Rectangle 1">
            <a:extLst>
              <a:ext uri="{FF2B5EF4-FFF2-40B4-BE49-F238E27FC236}">
                <a16:creationId xmlns:a16="http://schemas.microsoft.com/office/drawing/2014/main" id="{12744958-E482-750A-E6B4-CBF0FDF06BE1}"/>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Désenfumage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différents exutoires </a:t>
            </a:r>
          </a:p>
        </p:txBody>
      </p:sp>
      <p:sp>
        <p:nvSpPr>
          <p:cNvPr id="209924" name="Rectangle 7">
            <a:extLst>
              <a:ext uri="{FF2B5EF4-FFF2-40B4-BE49-F238E27FC236}">
                <a16:creationId xmlns:a16="http://schemas.microsoft.com/office/drawing/2014/main" id="{5549F74F-96B9-25D7-50CD-F9CFCC4CA4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09925" name="Picture 14" descr="DSCF0101">
            <a:extLst>
              <a:ext uri="{FF2B5EF4-FFF2-40B4-BE49-F238E27FC236}">
                <a16:creationId xmlns:a16="http://schemas.microsoft.com/office/drawing/2014/main" id="{EE5369A3-07B0-7B00-614C-6846509D4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839913"/>
            <a:ext cx="2695575"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6" name="Rectangle 9">
            <a:extLst>
              <a:ext uri="{FF2B5EF4-FFF2-40B4-BE49-F238E27FC236}">
                <a16:creationId xmlns:a16="http://schemas.microsoft.com/office/drawing/2014/main" id="{9884F576-A80A-D94A-6FDC-1CC6C623059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09927" name="Picture 6" descr="DSCF0123">
            <a:extLst>
              <a:ext uri="{FF2B5EF4-FFF2-40B4-BE49-F238E27FC236}">
                <a16:creationId xmlns:a16="http://schemas.microsoft.com/office/drawing/2014/main" id="{0A8E5818-3587-4211-A76C-961AB6ECC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100" y="3860800"/>
            <a:ext cx="28543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8" name="Rectangle 11">
            <a:extLst>
              <a:ext uri="{FF2B5EF4-FFF2-40B4-BE49-F238E27FC236}">
                <a16:creationId xmlns:a16="http://schemas.microsoft.com/office/drawing/2014/main" id="{2276BA77-029D-1AF6-3DE3-466CA7A15DC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09929" name="Picture 6" descr="skydome">
            <a:extLst>
              <a:ext uri="{FF2B5EF4-FFF2-40B4-BE49-F238E27FC236}">
                <a16:creationId xmlns:a16="http://schemas.microsoft.com/office/drawing/2014/main" id="{46C7BDA0-8DEA-E900-DAE3-24B9980E1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3425" y="1755775"/>
            <a:ext cx="26828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30" name="Titre 8">
            <a:extLst>
              <a:ext uri="{FF2B5EF4-FFF2-40B4-BE49-F238E27FC236}">
                <a16:creationId xmlns:a16="http://schemas.microsoft.com/office/drawing/2014/main" id="{DE1EC0FC-83DF-2291-B7CB-607DC9630DC2}"/>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Espace réservé du numéro de diapositive 4">
            <a:extLst>
              <a:ext uri="{FF2B5EF4-FFF2-40B4-BE49-F238E27FC236}">
                <a16:creationId xmlns:a16="http://schemas.microsoft.com/office/drawing/2014/main" id="{E1C2A57B-E916-DFEA-8C73-95B7019F4E3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B6C6C78-5A43-4B41-853C-F90E93C5E7DD}" type="slidenum">
              <a:rPr lang="fr-FR" altLang="fr-FR" sz="2000">
                <a:solidFill>
                  <a:srgbClr val="984807"/>
                </a:solidFill>
              </a:rPr>
              <a:pPr algn="r" eaLnBrk="1" hangingPunct="1">
                <a:spcBef>
                  <a:spcPct val="0"/>
                </a:spcBef>
                <a:buFontTx/>
                <a:buNone/>
              </a:pPr>
              <a:t>204</a:t>
            </a:fld>
            <a:endParaRPr lang="fr-FR" altLang="fr-FR" sz="2000">
              <a:solidFill>
                <a:srgbClr val="984807"/>
              </a:solidFill>
            </a:endParaRPr>
          </a:p>
        </p:txBody>
      </p:sp>
      <p:sp>
        <p:nvSpPr>
          <p:cNvPr id="210947" name="Rectangle 1">
            <a:extLst>
              <a:ext uri="{FF2B5EF4-FFF2-40B4-BE49-F238E27FC236}">
                <a16:creationId xmlns:a16="http://schemas.microsoft.com/office/drawing/2014/main" id="{7BF68467-42A3-2694-33B7-08649BEA0080}"/>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Porte coupe-feu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0948" name="Rectangle 1">
            <a:extLst>
              <a:ext uri="{FF2B5EF4-FFF2-40B4-BE49-F238E27FC236}">
                <a16:creationId xmlns:a16="http://schemas.microsoft.com/office/drawing/2014/main" id="{0005630D-9E4E-30F3-C965-19F47527F157}"/>
              </a:ext>
            </a:extLst>
          </p:cNvPr>
          <p:cNvSpPr>
            <a:spLocks noChangeArrowheads="1"/>
          </p:cNvSpPr>
          <p:nvPr/>
        </p:nvSpPr>
        <p:spPr bwMode="auto">
          <a:xfrm>
            <a:off x="315913" y="1878013"/>
            <a:ext cx="8542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en-US"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Peuvent être coulissantes, à vantail (simple ou double), pivotantes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0949" name="Picture 5" descr="IMG_0735">
            <a:extLst>
              <a:ext uri="{FF2B5EF4-FFF2-40B4-BE49-F238E27FC236}">
                <a16:creationId xmlns:a16="http://schemas.microsoft.com/office/drawing/2014/main" id="{46FCECDC-36A2-DC68-1FE6-12C1F3E10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88" y="2420938"/>
            <a:ext cx="3392487"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0" name="Picture 8">
            <a:extLst>
              <a:ext uri="{FF2B5EF4-FFF2-40B4-BE49-F238E27FC236}">
                <a16:creationId xmlns:a16="http://schemas.microsoft.com/office/drawing/2014/main" id="{0FA628CF-DC10-53A6-22D2-0F698BF32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794" b="10892"/>
          <a:stretch>
            <a:fillRect/>
          </a:stretch>
        </p:blipFill>
        <p:spPr bwMode="auto">
          <a:xfrm>
            <a:off x="3163888" y="3716338"/>
            <a:ext cx="5692775"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1" name="Titre 8">
            <a:extLst>
              <a:ext uri="{FF2B5EF4-FFF2-40B4-BE49-F238E27FC236}">
                <a16:creationId xmlns:a16="http://schemas.microsoft.com/office/drawing/2014/main" id="{798247D0-926B-A312-C2C7-DDDBC1EB0D7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Espace réservé du numéro de diapositive 4">
            <a:extLst>
              <a:ext uri="{FF2B5EF4-FFF2-40B4-BE49-F238E27FC236}">
                <a16:creationId xmlns:a16="http://schemas.microsoft.com/office/drawing/2014/main" id="{4191E848-87B1-64AB-835A-664BEE84A59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E945DFB-23A4-4154-9BEC-030D2DB679CD}" type="slidenum">
              <a:rPr lang="fr-FR" altLang="fr-FR" sz="2000">
                <a:solidFill>
                  <a:srgbClr val="984807"/>
                </a:solidFill>
              </a:rPr>
              <a:pPr algn="r" eaLnBrk="1" hangingPunct="1">
                <a:spcBef>
                  <a:spcPct val="0"/>
                </a:spcBef>
                <a:buFontTx/>
                <a:buNone/>
              </a:pPr>
              <a:t>205</a:t>
            </a:fld>
            <a:endParaRPr lang="fr-FR" altLang="fr-FR" sz="2000">
              <a:solidFill>
                <a:srgbClr val="984807"/>
              </a:solidFill>
            </a:endParaRPr>
          </a:p>
        </p:txBody>
      </p:sp>
      <p:sp>
        <p:nvSpPr>
          <p:cNvPr id="211971" name="Rectangle 1">
            <a:extLst>
              <a:ext uri="{FF2B5EF4-FFF2-40B4-BE49-F238E27FC236}">
                <a16:creationId xmlns:a16="http://schemas.microsoft.com/office/drawing/2014/main" id="{4407AA41-E9C7-90AB-99E1-B9D31E43EDB7}"/>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Porte coupe-feu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1972" name="Rectangle 1">
            <a:extLst>
              <a:ext uri="{FF2B5EF4-FFF2-40B4-BE49-F238E27FC236}">
                <a16:creationId xmlns:a16="http://schemas.microsoft.com/office/drawing/2014/main" id="{8956642A-B6B9-0BFB-FA09-8759A28BFBF4}"/>
              </a:ext>
            </a:extLst>
          </p:cNvPr>
          <p:cNvSpPr>
            <a:spLocks noChangeArrowheads="1"/>
          </p:cNvSpPr>
          <p:nvPr/>
        </p:nvSpPr>
        <p:spPr bwMode="auto">
          <a:xfrm>
            <a:off x="414338" y="1912938"/>
            <a:ext cx="8334375"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en-US"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Translation Horizontale (portes montées sur rail incliné).</a:t>
            </a: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Pour des raisons d'exploitation : Peuvent être maintenues ouvertes par un électroaimant.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1973" name="Picture 7" descr="..\..\..\doc\INC\F1 - construction\Images\CT-B58_01.jpg">
            <a:extLst>
              <a:ext uri="{FF2B5EF4-FFF2-40B4-BE49-F238E27FC236}">
                <a16:creationId xmlns:a16="http://schemas.microsoft.com/office/drawing/2014/main" id="{9736FC97-85F1-06A0-0839-1A4C7C12B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938" t="68198" r="30307" b="8493"/>
          <a:stretch>
            <a:fillRect/>
          </a:stretch>
        </p:blipFill>
        <p:spPr bwMode="auto">
          <a:xfrm>
            <a:off x="2195513" y="2428875"/>
            <a:ext cx="45720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4" name="Titre 8">
            <a:extLst>
              <a:ext uri="{FF2B5EF4-FFF2-40B4-BE49-F238E27FC236}">
                <a16:creationId xmlns:a16="http://schemas.microsoft.com/office/drawing/2014/main" id="{2EDEF5CB-5ACC-6B88-8423-A9BA9C47ADED}"/>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Espace réservé du numéro de diapositive 4">
            <a:extLst>
              <a:ext uri="{FF2B5EF4-FFF2-40B4-BE49-F238E27FC236}">
                <a16:creationId xmlns:a16="http://schemas.microsoft.com/office/drawing/2014/main" id="{743C2E8B-C47F-DE8C-0DA9-EE4D91D61E6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024F08D-9139-48E0-B5D4-5C1E58881AE3}" type="slidenum">
              <a:rPr lang="fr-FR" altLang="fr-FR" sz="2000">
                <a:solidFill>
                  <a:srgbClr val="984807"/>
                </a:solidFill>
              </a:rPr>
              <a:pPr algn="r" eaLnBrk="1" hangingPunct="1">
                <a:spcBef>
                  <a:spcPct val="0"/>
                </a:spcBef>
                <a:buFontTx/>
                <a:buNone/>
              </a:pPr>
              <a:t>206</a:t>
            </a:fld>
            <a:endParaRPr lang="fr-FR" altLang="fr-FR" sz="2000">
              <a:solidFill>
                <a:srgbClr val="984807"/>
              </a:solidFill>
            </a:endParaRPr>
          </a:p>
        </p:txBody>
      </p:sp>
      <p:sp>
        <p:nvSpPr>
          <p:cNvPr id="212995" name="Rectangle 1">
            <a:extLst>
              <a:ext uri="{FF2B5EF4-FFF2-40B4-BE49-F238E27FC236}">
                <a16:creationId xmlns:a16="http://schemas.microsoft.com/office/drawing/2014/main" id="{C9F5A4F1-5335-039B-9FAB-7F5933245022}"/>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Éclairage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58725" name="Rectangle 1">
            <a:extLst>
              <a:ext uri="{FF2B5EF4-FFF2-40B4-BE49-F238E27FC236}">
                <a16:creationId xmlns:a16="http://schemas.microsoft.com/office/drawing/2014/main" id="{AB13BDFC-27D8-2A23-BA1D-A801FCF17FD4}"/>
              </a:ext>
            </a:extLst>
          </p:cNvPr>
          <p:cNvSpPr>
            <a:spLocks noChangeArrowheads="1"/>
          </p:cNvSpPr>
          <p:nvPr/>
        </p:nvSpPr>
        <p:spPr bwMode="auto">
          <a:xfrm>
            <a:off x="468313" y="1865313"/>
            <a:ext cx="8389937" cy="406558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nSpc>
                <a:spcPct val="107000"/>
              </a:lnSpc>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ERP ou un IGH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0"/>
              </a:spcAft>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Normal : éclairage alimenté par la source normale,</a:t>
            </a:r>
          </a:p>
          <a:p>
            <a:pPr marL="342900" indent="-342900">
              <a:lnSpc>
                <a:spcPct val="107000"/>
              </a:lnSpc>
              <a:spcAft>
                <a:spcPts val="0"/>
              </a:spcAft>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 sécurité : alimenté par une source de sécurité en cas de disparition de la source normale.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éclairage</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assure les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fonctions</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suivantes</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p>
          <a:p>
            <a:pPr marL="342900" indent="-342900">
              <a:lnSpc>
                <a:spcPct val="107000"/>
              </a:lnSpc>
              <a:spcAft>
                <a:spcPts val="0"/>
              </a:spcAft>
              <a:defRPr/>
            </a:pP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1028700" indent="-342900">
              <a:lnSpc>
                <a:spcPct val="107000"/>
              </a:lnSpc>
              <a:spcAft>
                <a:spcPts val="0"/>
              </a:spcAft>
              <a:buFont typeface="Wingdings" panose="05000000000000000000" pitchFamily="2" charset="2"/>
              <a:buChar char="Ø"/>
              <a:defRPr/>
            </a:pP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Éclairage</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d'évacuation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1028700" indent="-342900">
              <a:lnSpc>
                <a:spcPct val="107000"/>
              </a:lnSpc>
              <a:spcAft>
                <a:spcPts val="0"/>
              </a:spcAft>
              <a:buFont typeface="Wingdings" panose="05000000000000000000" pitchFamily="2" charset="2"/>
              <a:buChar char="Ø"/>
              <a:defRPr/>
            </a:pP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Éclairage</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d'ambiance</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ou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d'antipanique</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2997" name="Titre 8">
            <a:extLst>
              <a:ext uri="{FF2B5EF4-FFF2-40B4-BE49-F238E27FC236}">
                <a16:creationId xmlns:a16="http://schemas.microsoft.com/office/drawing/2014/main" id="{8770150D-975E-2B14-3AF9-B4CD46680D30}"/>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Espace réservé du numéro de diapositive 4">
            <a:extLst>
              <a:ext uri="{FF2B5EF4-FFF2-40B4-BE49-F238E27FC236}">
                <a16:creationId xmlns:a16="http://schemas.microsoft.com/office/drawing/2014/main" id="{00D0B77C-25C0-684A-AF59-55E6F95C9D0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43DAC8B-443C-458A-BC90-8371A62D997D}" type="slidenum">
              <a:rPr lang="fr-FR" altLang="fr-FR" sz="2000">
                <a:solidFill>
                  <a:srgbClr val="984807"/>
                </a:solidFill>
              </a:rPr>
              <a:pPr algn="r" eaLnBrk="1" hangingPunct="1">
                <a:spcBef>
                  <a:spcPct val="0"/>
                </a:spcBef>
                <a:buFontTx/>
                <a:buNone/>
              </a:pPr>
              <a:t>207</a:t>
            </a:fld>
            <a:endParaRPr lang="fr-FR" altLang="fr-FR" sz="2000">
              <a:solidFill>
                <a:srgbClr val="984807"/>
              </a:solidFill>
            </a:endParaRPr>
          </a:p>
        </p:txBody>
      </p:sp>
      <p:sp>
        <p:nvSpPr>
          <p:cNvPr id="214019" name="Rectangle 1">
            <a:extLst>
              <a:ext uri="{FF2B5EF4-FFF2-40B4-BE49-F238E27FC236}">
                <a16:creationId xmlns:a16="http://schemas.microsoft.com/office/drawing/2014/main" id="{3AEAE1D0-C787-46A9-38F5-246AAE76F883}"/>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Éclairage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4020" name="Rectangle 1">
            <a:extLst>
              <a:ext uri="{FF2B5EF4-FFF2-40B4-BE49-F238E27FC236}">
                <a16:creationId xmlns:a16="http://schemas.microsoft.com/office/drawing/2014/main" id="{E065F2E4-0B42-482F-E873-4D99FC26D24B}"/>
              </a:ext>
            </a:extLst>
          </p:cNvPr>
          <p:cNvSpPr>
            <a:spLocks noChangeArrowheads="1"/>
          </p:cNvSpPr>
          <p:nvPr/>
        </p:nvSpPr>
        <p:spPr bwMode="auto">
          <a:xfrm>
            <a:off x="414338" y="1878013"/>
            <a:ext cx="8189912"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Éventuellement un éclairage de remplacement : tout ou partie de l'éclairage normale alimenté par la source de remplacement (groupe électrogène par exemple).</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pic>
        <p:nvPicPr>
          <p:cNvPr id="214021" name="Image 1">
            <a:extLst>
              <a:ext uri="{FF2B5EF4-FFF2-40B4-BE49-F238E27FC236}">
                <a16:creationId xmlns:a16="http://schemas.microsoft.com/office/drawing/2014/main" id="{80BA8430-BF2F-E55D-116D-807881310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07" t="45937" r="2251" b="16974"/>
          <a:stretch>
            <a:fillRect/>
          </a:stretch>
        </p:blipFill>
        <p:spPr bwMode="auto">
          <a:xfrm>
            <a:off x="611188" y="3357563"/>
            <a:ext cx="8094662"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2" name="Rectangle 2">
            <a:extLst>
              <a:ext uri="{FF2B5EF4-FFF2-40B4-BE49-F238E27FC236}">
                <a16:creationId xmlns:a16="http://schemas.microsoft.com/office/drawing/2014/main" id="{317B8708-1377-FFDF-E781-EEBC1A57B48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br>
              <a:rPr lang="fr-FR" altLang="fr-FR" sz="1800">
                <a:latin typeface="Arial" panose="020B0604020202020204" pitchFamily="34" charset="0"/>
              </a:rPr>
            </a:br>
            <a:endParaRPr lang="fr-FR" altLang="fr-FR" sz="1800">
              <a:latin typeface="Arial" panose="020B0604020202020204" pitchFamily="34" charset="0"/>
            </a:endParaRPr>
          </a:p>
        </p:txBody>
      </p:sp>
      <p:sp>
        <p:nvSpPr>
          <p:cNvPr id="214023" name="Titre 8">
            <a:extLst>
              <a:ext uri="{FF2B5EF4-FFF2-40B4-BE49-F238E27FC236}">
                <a16:creationId xmlns:a16="http://schemas.microsoft.com/office/drawing/2014/main" id="{5BD8E15E-DBE7-B683-6D94-0807DA835CB6}"/>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Espace réservé du numéro de diapositive 4">
            <a:extLst>
              <a:ext uri="{FF2B5EF4-FFF2-40B4-BE49-F238E27FC236}">
                <a16:creationId xmlns:a16="http://schemas.microsoft.com/office/drawing/2014/main" id="{095D03EB-9DB0-40AC-7B78-F973D21DE19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5569FA9-F6AC-4E0E-BAFF-42706EA93B77}" type="slidenum">
              <a:rPr lang="fr-FR" altLang="fr-FR" sz="2000">
                <a:solidFill>
                  <a:srgbClr val="984807"/>
                </a:solidFill>
              </a:rPr>
              <a:pPr algn="r" eaLnBrk="1" hangingPunct="1">
                <a:spcBef>
                  <a:spcPct val="0"/>
                </a:spcBef>
                <a:buFontTx/>
                <a:buNone/>
              </a:pPr>
              <a:t>208</a:t>
            </a:fld>
            <a:endParaRPr lang="fr-FR" altLang="fr-FR" sz="2000">
              <a:solidFill>
                <a:srgbClr val="984807"/>
              </a:solidFill>
            </a:endParaRPr>
          </a:p>
        </p:txBody>
      </p:sp>
      <p:sp>
        <p:nvSpPr>
          <p:cNvPr id="215043" name="Rectangle 1">
            <a:extLst>
              <a:ext uri="{FF2B5EF4-FFF2-40B4-BE49-F238E27FC236}">
                <a16:creationId xmlns:a16="http://schemas.microsoft.com/office/drawing/2014/main" id="{6060C254-1E38-E391-0DD5-BE27D1E2802A}"/>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Éclairage de sécurité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5044" name="Rectangle 1">
            <a:extLst>
              <a:ext uri="{FF2B5EF4-FFF2-40B4-BE49-F238E27FC236}">
                <a16:creationId xmlns:a16="http://schemas.microsoft.com/office/drawing/2014/main" id="{6401A778-37C6-5EEB-86DE-48393E950D18}"/>
              </a:ext>
            </a:extLst>
          </p:cNvPr>
          <p:cNvSpPr>
            <a:spLocks noChangeArrowheads="1"/>
          </p:cNvSpPr>
          <p:nvPr/>
        </p:nvSpPr>
        <p:spPr bwMode="auto">
          <a:xfrm>
            <a:off x="457200" y="1981200"/>
            <a:ext cx="8189913"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Doit permettre, lorsque l'éclairage normal est défaillant :</a:t>
            </a:r>
          </a:p>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 </a:t>
            </a:r>
          </a:p>
          <a:p>
            <a:r>
              <a:rPr lang="en-US" altLang="fr-FR" sz="2400">
                <a:latin typeface="Times New Roman" panose="02020603050405020304" pitchFamily="18" charset="0"/>
                <a:cs typeface="Times New Roman" panose="02020603050405020304" pitchFamily="18" charset="0"/>
              </a:rPr>
              <a:t> D'assurer une circulation facile ;</a:t>
            </a:r>
          </a:p>
          <a:p>
            <a:endParaRPr lang="fr-FR" altLang="fr-FR" sz="2400">
              <a:latin typeface="Times New Roman" panose="02020603050405020304" pitchFamily="18" charset="0"/>
              <a:cs typeface="Times New Roman" panose="02020603050405020304" pitchFamily="18" charset="0"/>
            </a:endParaRPr>
          </a:p>
          <a:p>
            <a:r>
              <a:rPr lang="fr-FR" altLang="fr-FR" sz="2400">
                <a:latin typeface="Times New Roman" panose="02020603050405020304" pitchFamily="18" charset="0"/>
                <a:cs typeface="Times New Roman" panose="02020603050405020304" pitchFamily="18" charset="0"/>
              </a:rPr>
              <a:t> De permettre l'évacuation sûre et facile du public ;</a:t>
            </a:r>
          </a:p>
          <a:p>
            <a:endParaRPr lang="fr-FR" altLang="fr-FR" sz="2400">
              <a:latin typeface="Times New Roman" panose="02020603050405020304" pitchFamily="18" charset="0"/>
              <a:cs typeface="Times New Roman" panose="02020603050405020304" pitchFamily="18" charset="0"/>
            </a:endParaRPr>
          </a:p>
          <a:p>
            <a:r>
              <a:rPr lang="fr-FR" altLang="fr-FR" sz="2400">
                <a:latin typeface="Times New Roman" panose="02020603050405020304" pitchFamily="18" charset="0"/>
                <a:cs typeface="Times New Roman" panose="02020603050405020304" pitchFamily="18" charset="0"/>
              </a:rPr>
              <a:t> D'effectuer les manœuvres intéressant la sécurité.</a:t>
            </a:r>
          </a:p>
        </p:txBody>
      </p:sp>
      <p:sp>
        <p:nvSpPr>
          <p:cNvPr id="215045" name="Titre 8">
            <a:extLst>
              <a:ext uri="{FF2B5EF4-FFF2-40B4-BE49-F238E27FC236}">
                <a16:creationId xmlns:a16="http://schemas.microsoft.com/office/drawing/2014/main" id="{32964D39-2DAA-8496-AD2B-53E7CBD217C8}"/>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Espace réservé du numéro de diapositive 4">
            <a:extLst>
              <a:ext uri="{FF2B5EF4-FFF2-40B4-BE49-F238E27FC236}">
                <a16:creationId xmlns:a16="http://schemas.microsoft.com/office/drawing/2014/main" id="{62D40F08-5375-ACF1-A11B-199D18262F3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24AD84B-E286-4E3B-A081-6EDC670C9651}" type="slidenum">
              <a:rPr lang="fr-FR" altLang="fr-FR" sz="2000">
                <a:solidFill>
                  <a:srgbClr val="984807"/>
                </a:solidFill>
              </a:rPr>
              <a:pPr algn="r" eaLnBrk="1" hangingPunct="1">
                <a:spcBef>
                  <a:spcPct val="0"/>
                </a:spcBef>
                <a:buFontTx/>
                <a:buNone/>
              </a:pPr>
              <a:t>209</a:t>
            </a:fld>
            <a:endParaRPr lang="fr-FR" altLang="fr-FR" sz="2000">
              <a:solidFill>
                <a:srgbClr val="984807"/>
              </a:solidFill>
            </a:endParaRPr>
          </a:p>
        </p:txBody>
      </p:sp>
      <p:sp>
        <p:nvSpPr>
          <p:cNvPr id="216067" name="Rectangle 1">
            <a:extLst>
              <a:ext uri="{FF2B5EF4-FFF2-40B4-BE49-F238E27FC236}">
                <a16:creationId xmlns:a16="http://schemas.microsoft.com/office/drawing/2014/main" id="{824BA900-3512-37BE-98A8-C8310DB3ABC7}"/>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Éclairage de sécurité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6068" name="Rectangle 1">
            <a:extLst>
              <a:ext uri="{FF2B5EF4-FFF2-40B4-BE49-F238E27FC236}">
                <a16:creationId xmlns:a16="http://schemas.microsoft.com/office/drawing/2014/main" id="{B84EA80F-7F07-C030-8A19-B13CE7C4BE7F}"/>
              </a:ext>
            </a:extLst>
          </p:cNvPr>
          <p:cNvSpPr>
            <a:spLocks noChangeArrowheads="1"/>
          </p:cNvSpPr>
          <p:nvPr/>
        </p:nvSpPr>
        <p:spPr bwMode="auto">
          <a:xfrm>
            <a:off x="476250" y="2203450"/>
            <a:ext cx="8189913"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Est en état de veille pendant le fonctionnement de l'éclairage normal ou de remplacement. </a:t>
            </a:r>
          </a:p>
          <a:p>
            <a:pPr>
              <a:buFont typeface="Arial" panose="020B0604020202020204" pitchFamily="34" charset="0"/>
              <a:buNone/>
            </a:pP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En cas de défaillance des 2 précédents éclairages, il se met en service. </a:t>
            </a:r>
          </a:p>
        </p:txBody>
      </p:sp>
      <p:sp>
        <p:nvSpPr>
          <p:cNvPr id="216069" name="Titre 8">
            <a:extLst>
              <a:ext uri="{FF2B5EF4-FFF2-40B4-BE49-F238E27FC236}">
                <a16:creationId xmlns:a16="http://schemas.microsoft.com/office/drawing/2014/main" id="{535B4888-FF9D-8488-D13E-2E4695FDABD8}"/>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8">
            <a:extLst>
              <a:ext uri="{FF2B5EF4-FFF2-40B4-BE49-F238E27FC236}">
                <a16:creationId xmlns:a16="http://schemas.microsoft.com/office/drawing/2014/main" id="{99637E1D-8092-2598-AE65-BE2111AA413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3555" name="Espace réservé du numéro de diapositive 4">
            <a:extLst>
              <a:ext uri="{FF2B5EF4-FFF2-40B4-BE49-F238E27FC236}">
                <a16:creationId xmlns:a16="http://schemas.microsoft.com/office/drawing/2014/main" id="{8D2F177A-96BF-D980-C06B-22F5287BE4A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54C356F-D5EE-4E88-A44F-AE79221DDD30}" type="slidenum">
              <a:rPr lang="fr-FR" altLang="fr-FR" sz="2000">
                <a:solidFill>
                  <a:srgbClr val="984807"/>
                </a:solidFill>
              </a:rPr>
              <a:pPr algn="r" eaLnBrk="1" hangingPunct="1">
                <a:spcBef>
                  <a:spcPct val="0"/>
                </a:spcBef>
                <a:buFontTx/>
                <a:buNone/>
              </a:pPr>
              <a:t>21</a:t>
            </a:fld>
            <a:endParaRPr lang="fr-FR" altLang="fr-FR" sz="2000">
              <a:solidFill>
                <a:srgbClr val="984807"/>
              </a:solidFill>
            </a:endParaRPr>
          </a:p>
        </p:txBody>
      </p:sp>
      <p:sp>
        <p:nvSpPr>
          <p:cNvPr id="23556" name="Rectangle 1">
            <a:extLst>
              <a:ext uri="{FF2B5EF4-FFF2-40B4-BE49-F238E27FC236}">
                <a16:creationId xmlns:a16="http://schemas.microsoft.com/office/drawing/2014/main" id="{641F6BCD-6E1F-AD31-EC54-5AD7E289015F}"/>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EVITER LA DESTRUCTION PAR LE FEU : </a:t>
            </a:r>
          </a:p>
        </p:txBody>
      </p:sp>
      <p:sp>
        <p:nvSpPr>
          <p:cNvPr id="23557" name="Rectangle 1">
            <a:extLst>
              <a:ext uri="{FF2B5EF4-FFF2-40B4-BE49-F238E27FC236}">
                <a16:creationId xmlns:a16="http://schemas.microsoft.com/office/drawing/2014/main" id="{3CA519E1-6831-730C-6708-505D2CBD3FC5}"/>
              </a:ext>
            </a:extLst>
          </p:cNvPr>
          <p:cNvSpPr>
            <a:spLocks noChangeArrowheads="1"/>
          </p:cNvSpPr>
          <p:nvPr/>
        </p:nvSpPr>
        <p:spPr bwMode="auto">
          <a:xfrm>
            <a:off x="323850" y="1878013"/>
            <a:ext cx="842486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Prendre un ensemble de mesures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L</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imiter ou empêcher les dommages.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Pertes matérielles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b</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iens immobiliers, soit par l'action immédiate du feu, soit par ses conséquences (écroulements des bâtiments).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Pertes d'exploitation et les dommages indirects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fois + élevés que les coûts directs par suite de l'arrêt ou de la diminution de la production, de la perte des marchés et des emplois.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Espace réservé du numéro de diapositive 4">
            <a:extLst>
              <a:ext uri="{FF2B5EF4-FFF2-40B4-BE49-F238E27FC236}">
                <a16:creationId xmlns:a16="http://schemas.microsoft.com/office/drawing/2014/main" id="{CDF71F02-608C-8C01-9038-9C9DB95BF50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5AC245E-7A98-4E53-BFB4-BBC26B41E48C}" type="slidenum">
              <a:rPr lang="fr-FR" altLang="fr-FR" sz="2000">
                <a:solidFill>
                  <a:srgbClr val="984807"/>
                </a:solidFill>
              </a:rPr>
              <a:pPr algn="r" eaLnBrk="1" hangingPunct="1">
                <a:spcBef>
                  <a:spcPct val="0"/>
                </a:spcBef>
                <a:buFontTx/>
                <a:buNone/>
              </a:pPr>
              <a:t>210</a:t>
            </a:fld>
            <a:endParaRPr lang="fr-FR" altLang="fr-FR" sz="2000">
              <a:solidFill>
                <a:srgbClr val="984807"/>
              </a:solidFill>
            </a:endParaRPr>
          </a:p>
        </p:txBody>
      </p:sp>
      <p:sp>
        <p:nvSpPr>
          <p:cNvPr id="217091" name="Rectangle 1">
            <a:extLst>
              <a:ext uri="{FF2B5EF4-FFF2-40B4-BE49-F238E27FC236}">
                <a16:creationId xmlns:a16="http://schemas.microsoft.com/office/drawing/2014/main" id="{279CE4BC-0BC8-11FA-A803-0A0FBFE5FABE}"/>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Éclairage de sécurité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7092" name="Rectangle 1">
            <a:extLst>
              <a:ext uri="{FF2B5EF4-FFF2-40B4-BE49-F238E27FC236}">
                <a16:creationId xmlns:a16="http://schemas.microsoft.com/office/drawing/2014/main" id="{91293404-64B6-61AC-4F89-33FD8480CC30}"/>
              </a:ext>
            </a:extLst>
          </p:cNvPr>
          <p:cNvSpPr>
            <a:spLocks noChangeArrowheads="1"/>
          </p:cNvSpPr>
          <p:nvPr/>
        </p:nvSpPr>
        <p:spPr bwMode="auto">
          <a:xfrm>
            <a:off x="476250" y="2203450"/>
            <a:ext cx="8189913"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en-US" altLang="fr-FR" sz="2400">
                <a:latin typeface="Times New Roman" panose="02020603050405020304" pitchFamily="18" charset="0"/>
                <a:cs typeface="Times New Roman" panose="02020603050405020304" pitchFamily="18" charset="0"/>
              </a:rPr>
              <a:t>Comporte soit : </a:t>
            </a: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en-US" altLang="fr-FR" sz="2400">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Times New Roman" panose="02020603050405020304" pitchFamily="18" charset="0"/>
            </a:endParaRPr>
          </a:p>
          <a:p>
            <a:r>
              <a:rPr lang="fr-FR" altLang="fr-FR" sz="2400">
                <a:latin typeface="Times New Roman" panose="02020603050405020304" pitchFamily="18" charset="0"/>
                <a:cs typeface="Times New Roman" panose="02020603050405020304" pitchFamily="18" charset="0"/>
              </a:rPr>
              <a:t> Source centralisée constituée de batterie d'accumulateurs alimentant des luminaires pendant au moins 1 heure ;</a:t>
            </a:r>
          </a:p>
          <a:p>
            <a:pPr>
              <a:buFont typeface="Arial" panose="020B0604020202020204" pitchFamily="34" charset="0"/>
              <a:buNone/>
            </a:pPr>
            <a:endParaRPr lang="fr-FR" altLang="fr-FR" sz="2400">
              <a:latin typeface="Times New Roman" panose="02020603050405020304" pitchFamily="18" charset="0"/>
              <a:cs typeface="Times New Roman" panose="02020603050405020304" pitchFamily="18" charset="0"/>
            </a:endParaRPr>
          </a:p>
          <a:p>
            <a:r>
              <a:rPr lang="fr-FR" altLang="fr-FR" sz="2400">
                <a:latin typeface="Times New Roman" panose="02020603050405020304" pitchFamily="18" charset="0"/>
                <a:cs typeface="Times New Roman" panose="02020603050405020304" pitchFamily="18" charset="0"/>
              </a:rPr>
              <a:t> BAES assurant leur fonction pendant au moins 1 heure.</a:t>
            </a:r>
          </a:p>
        </p:txBody>
      </p:sp>
      <p:sp>
        <p:nvSpPr>
          <p:cNvPr id="217093" name="Titre 8">
            <a:extLst>
              <a:ext uri="{FF2B5EF4-FFF2-40B4-BE49-F238E27FC236}">
                <a16:creationId xmlns:a16="http://schemas.microsoft.com/office/drawing/2014/main" id="{358CDE48-7A92-E58A-070B-20632BBC21A0}"/>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Image 1">
            <a:extLst>
              <a:ext uri="{FF2B5EF4-FFF2-40B4-BE49-F238E27FC236}">
                <a16:creationId xmlns:a16="http://schemas.microsoft.com/office/drawing/2014/main" id="{067F4672-D57B-08AA-388F-02AFAED64586}"/>
              </a:ext>
            </a:extLst>
          </p:cNvPr>
          <p:cNvPicPr>
            <a:picLocks noChangeAspect="1"/>
          </p:cNvPicPr>
          <p:nvPr/>
        </p:nvPicPr>
        <p:blipFill>
          <a:blip r:embed="rId2">
            <a:extLst>
              <a:ext uri="{28A0092B-C50C-407E-A947-70E740481C1C}">
                <a14:useLocalDpi xmlns:a14="http://schemas.microsoft.com/office/drawing/2010/main" val="0"/>
              </a:ext>
            </a:extLst>
          </a:blip>
          <a:srcRect l="3548" t="4404" r="3436" b="4022"/>
          <a:stretch>
            <a:fillRect/>
          </a:stretch>
        </p:blipFill>
        <p:spPr bwMode="auto">
          <a:xfrm>
            <a:off x="4268788" y="2708275"/>
            <a:ext cx="45894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5" name="Espace réservé du numéro de diapositive 4">
            <a:extLst>
              <a:ext uri="{FF2B5EF4-FFF2-40B4-BE49-F238E27FC236}">
                <a16:creationId xmlns:a16="http://schemas.microsoft.com/office/drawing/2014/main" id="{EF144193-8CE7-CD67-BB66-E528048788D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C43E119-A3A4-4F8D-8B48-2D57EA92D4E0}" type="slidenum">
              <a:rPr lang="fr-FR" altLang="fr-FR" sz="2000">
                <a:solidFill>
                  <a:srgbClr val="984807"/>
                </a:solidFill>
              </a:rPr>
              <a:pPr algn="r" eaLnBrk="1" hangingPunct="1">
                <a:spcBef>
                  <a:spcPct val="0"/>
                </a:spcBef>
                <a:buFontTx/>
                <a:buNone/>
              </a:pPr>
              <a:t>211</a:t>
            </a:fld>
            <a:endParaRPr lang="fr-FR" altLang="fr-FR" sz="2000">
              <a:solidFill>
                <a:srgbClr val="984807"/>
              </a:solidFill>
            </a:endParaRPr>
          </a:p>
        </p:txBody>
      </p:sp>
      <p:sp>
        <p:nvSpPr>
          <p:cNvPr id="218116" name="Rectangle 1">
            <a:extLst>
              <a:ext uri="{FF2B5EF4-FFF2-40B4-BE49-F238E27FC236}">
                <a16:creationId xmlns:a16="http://schemas.microsoft.com/office/drawing/2014/main" id="{21F190A3-FBF6-788F-4443-24BFE9962F84}"/>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Éclairage de sécurité : éclairage d’évacuation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9140" name="Rectangle 1">
            <a:extLst>
              <a:ext uri="{FF2B5EF4-FFF2-40B4-BE49-F238E27FC236}">
                <a16:creationId xmlns:a16="http://schemas.microsoft.com/office/drawing/2014/main" id="{A117CA48-1BF3-4E28-BECD-CB6AA516B4D1}"/>
              </a:ext>
            </a:extLst>
          </p:cNvPr>
          <p:cNvSpPr>
            <a:spLocks noChangeArrowheads="1"/>
          </p:cNvSpPr>
          <p:nvPr/>
        </p:nvSpPr>
        <p:spPr bwMode="auto">
          <a:xfrm>
            <a:off x="285750" y="1878013"/>
            <a:ext cx="8189913" cy="328295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nSpc>
                <a:spcPct val="107000"/>
              </a:lnSpc>
              <a:buFont typeface="Arial" panose="020B0604020202020204" pitchFamily="34" charset="0"/>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Doit permettre à toute personne d'accéder à l'extérieur</a:t>
            </a:r>
          </a:p>
          <a:p>
            <a:pPr>
              <a:lnSpc>
                <a:spcPct val="107000"/>
              </a:lnSpc>
              <a:buFont typeface="Arial" panose="020B0604020202020204" pitchFamily="34" charset="0"/>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nSpc>
                <a:spcPct val="107000"/>
              </a:lnSpc>
              <a:buFont typeface="Wingdings" panose="05000000000000000000" pitchFamily="2" charset="2"/>
              <a:buChar char="è"/>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clairage des cheminements,</a:t>
            </a:r>
          </a:p>
          <a:p>
            <a:pPr>
              <a:lnSpc>
                <a:spcPct val="107000"/>
              </a:lnSpc>
              <a:buFont typeface="Arial" panose="020B0604020202020204" pitchFamily="34" charset="0"/>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des sorties, des indications </a:t>
            </a:r>
          </a:p>
          <a:p>
            <a:pPr>
              <a:lnSpc>
                <a:spcPct val="107000"/>
              </a:lnSpc>
              <a:buFont typeface="Arial" panose="020B0604020202020204" pitchFamily="34" charset="0"/>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 balisage, des obstacles </a:t>
            </a:r>
          </a:p>
          <a:p>
            <a:pPr>
              <a:lnSpc>
                <a:spcPct val="107000"/>
              </a:lnSpc>
              <a:buFont typeface="Arial" panose="020B0604020202020204" pitchFamily="34" charset="0"/>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et des changements de </a:t>
            </a:r>
          </a:p>
          <a:p>
            <a:pPr>
              <a:lnSpc>
                <a:spcPct val="107000"/>
              </a:lnSpc>
              <a:buFont typeface="Arial" panose="020B0604020202020204" pitchFamily="34" charset="0"/>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direction.</a:t>
            </a:r>
            <a:endParaRPr lang="fr-FR" altLang="fr-FR" sz="4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8118" name="Titre 8">
            <a:extLst>
              <a:ext uri="{FF2B5EF4-FFF2-40B4-BE49-F238E27FC236}">
                <a16:creationId xmlns:a16="http://schemas.microsoft.com/office/drawing/2014/main" id="{A50D44E2-B4CB-C02F-1746-A77B328B684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Espace réservé du numéro de diapositive 4">
            <a:extLst>
              <a:ext uri="{FF2B5EF4-FFF2-40B4-BE49-F238E27FC236}">
                <a16:creationId xmlns:a16="http://schemas.microsoft.com/office/drawing/2014/main" id="{B0FF3F63-D8C5-2F49-FE68-39767EB2E9B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C0FC02B-3607-4F11-8327-FC01C0805253}" type="slidenum">
              <a:rPr lang="fr-FR" altLang="fr-FR" sz="2000">
                <a:solidFill>
                  <a:srgbClr val="984807"/>
                </a:solidFill>
              </a:rPr>
              <a:pPr algn="r" eaLnBrk="1" hangingPunct="1">
                <a:spcBef>
                  <a:spcPct val="0"/>
                </a:spcBef>
                <a:buFontTx/>
                <a:buNone/>
              </a:pPr>
              <a:t>212</a:t>
            </a:fld>
            <a:endParaRPr lang="fr-FR" altLang="fr-FR" sz="2000">
              <a:solidFill>
                <a:srgbClr val="984807"/>
              </a:solidFill>
            </a:endParaRPr>
          </a:p>
        </p:txBody>
      </p:sp>
      <p:sp>
        <p:nvSpPr>
          <p:cNvPr id="219139" name="Rectangle 1">
            <a:extLst>
              <a:ext uri="{FF2B5EF4-FFF2-40B4-BE49-F238E27FC236}">
                <a16:creationId xmlns:a16="http://schemas.microsoft.com/office/drawing/2014/main" id="{F073C6A3-BCCA-872C-053B-260C849DCDB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Éclairage de sécurité : éclairage d’ambiance ou anti panique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9140" name="Rectangle 1">
            <a:extLst>
              <a:ext uri="{FF2B5EF4-FFF2-40B4-BE49-F238E27FC236}">
                <a16:creationId xmlns:a16="http://schemas.microsoft.com/office/drawing/2014/main" id="{1AB8A4C2-A48C-ED9F-93B4-47BE362B4957}"/>
              </a:ext>
            </a:extLst>
          </p:cNvPr>
          <p:cNvSpPr>
            <a:spLocks noChangeArrowheads="1"/>
          </p:cNvSpPr>
          <p:nvPr/>
        </p:nvSpPr>
        <p:spPr bwMode="auto">
          <a:xfrm>
            <a:off x="457200" y="1981200"/>
            <a:ext cx="8189913"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Doit être allumé en cas de disparition de l'éclairage normal  permettant aux occupants du local de ne pas être plongés dans l'obscurité totale.</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sp>
        <p:nvSpPr>
          <p:cNvPr id="219141" name="Rectangle 7">
            <a:extLst>
              <a:ext uri="{FF2B5EF4-FFF2-40B4-BE49-F238E27FC236}">
                <a16:creationId xmlns:a16="http://schemas.microsoft.com/office/drawing/2014/main" id="{0634A9BF-19CB-2704-BB33-D6F3E263B36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br>
              <a:rPr lang="fr-FR" altLang="fr-FR" sz="1800">
                <a:latin typeface="Arial" panose="020B0604020202020204" pitchFamily="34" charset="0"/>
              </a:rPr>
            </a:br>
            <a:endParaRPr lang="fr-FR" altLang="fr-FR" sz="1800">
              <a:latin typeface="Arial" panose="020B0604020202020204" pitchFamily="34" charset="0"/>
            </a:endParaRPr>
          </a:p>
        </p:txBody>
      </p:sp>
      <p:pic>
        <p:nvPicPr>
          <p:cNvPr id="219142" name="Image 2">
            <a:extLst>
              <a:ext uri="{FF2B5EF4-FFF2-40B4-BE49-F238E27FC236}">
                <a16:creationId xmlns:a16="http://schemas.microsoft.com/office/drawing/2014/main" id="{941A77A1-2D04-26E0-6B4B-D93E9BEE27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713" y="3443288"/>
            <a:ext cx="2867025"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3" name="Image 3">
            <a:extLst>
              <a:ext uri="{FF2B5EF4-FFF2-40B4-BE49-F238E27FC236}">
                <a16:creationId xmlns:a16="http://schemas.microsoft.com/office/drawing/2014/main" id="{533F29DD-0558-14A6-76BA-8DD4BADF2D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3425825"/>
            <a:ext cx="3536950"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4" name="Titre 8">
            <a:extLst>
              <a:ext uri="{FF2B5EF4-FFF2-40B4-BE49-F238E27FC236}">
                <a16:creationId xmlns:a16="http://schemas.microsoft.com/office/drawing/2014/main" id="{27DDE259-D506-43BC-2D39-9E5F493067E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Espace réservé du numéro de diapositive 4">
            <a:extLst>
              <a:ext uri="{FF2B5EF4-FFF2-40B4-BE49-F238E27FC236}">
                <a16:creationId xmlns:a16="http://schemas.microsoft.com/office/drawing/2014/main" id="{817703D1-251B-8890-C76B-18F8D500806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6A1F32F-ED94-4E64-A9A2-3DA5CF897605}" type="slidenum">
              <a:rPr lang="fr-FR" altLang="fr-FR" sz="2000">
                <a:solidFill>
                  <a:srgbClr val="984807"/>
                </a:solidFill>
              </a:rPr>
              <a:pPr algn="r" eaLnBrk="1" hangingPunct="1">
                <a:spcBef>
                  <a:spcPct val="0"/>
                </a:spcBef>
                <a:buFontTx/>
                <a:buNone/>
              </a:pPr>
              <a:t>213</a:t>
            </a:fld>
            <a:endParaRPr lang="fr-FR" altLang="fr-FR" sz="2000">
              <a:solidFill>
                <a:srgbClr val="984807"/>
              </a:solidFill>
            </a:endParaRPr>
          </a:p>
        </p:txBody>
      </p:sp>
      <p:sp>
        <p:nvSpPr>
          <p:cNvPr id="220163" name="Rectangle 1">
            <a:extLst>
              <a:ext uri="{FF2B5EF4-FFF2-40B4-BE49-F238E27FC236}">
                <a16:creationId xmlns:a16="http://schemas.microsoft.com/office/drawing/2014/main" id="{CDA87580-446D-348B-352E-A8F7033EF6FE}"/>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Détection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20164" name="Rectangle 1">
            <a:extLst>
              <a:ext uri="{FF2B5EF4-FFF2-40B4-BE49-F238E27FC236}">
                <a16:creationId xmlns:a16="http://schemas.microsoft.com/office/drawing/2014/main" id="{30A57427-79C6-E1FF-ECE2-B6E96FCA297C}"/>
              </a:ext>
            </a:extLst>
          </p:cNvPr>
          <p:cNvSpPr>
            <a:spLocks noChangeArrowheads="1"/>
          </p:cNvSpPr>
          <p:nvPr/>
        </p:nvSpPr>
        <p:spPr bwMode="auto">
          <a:xfrm>
            <a:off x="446088" y="1846263"/>
            <a:ext cx="8189912"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Mesures de PREVENTION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rPr>
              <a:t>détecter rapidement un feu pour pouvoir ensuite l'éteindre facilement.</a:t>
            </a: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Détection peut être humaine ou automatique. </a:t>
            </a: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Installation de détection automatique d'incendie doit avoir 3 qualités fondamentales :</a:t>
            </a: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endParaRPr lang="fr-FR" altLang="fr-FR" sz="2400">
              <a:latin typeface="Times New Roman" panose="02020603050405020304" pitchFamily="18" charset="0"/>
              <a:cs typeface="Times New Roman" panose="02020603050405020304" pitchFamily="18" charset="0"/>
            </a:endParaRPr>
          </a:p>
          <a:p>
            <a:r>
              <a:rPr lang="fr-FR" altLang="fr-FR" sz="2400">
                <a:solidFill>
                  <a:srgbClr val="000000"/>
                </a:solidFill>
                <a:latin typeface="Times New Roman" panose="02020603050405020304" pitchFamily="18" charset="0"/>
                <a:cs typeface="Times New Roman" panose="02020603050405020304" pitchFamily="18" charset="0"/>
              </a:rPr>
              <a:t> Rapidité ;</a:t>
            </a:r>
            <a:endParaRPr lang="fr-FR" altLang="fr-FR" sz="2400">
              <a:latin typeface="Times New Roman" panose="02020603050405020304" pitchFamily="18" charset="0"/>
              <a:cs typeface="Times New Roman" panose="02020603050405020304" pitchFamily="18" charset="0"/>
            </a:endParaRPr>
          </a:p>
          <a:p>
            <a:r>
              <a:rPr lang="fr-FR" altLang="fr-FR" sz="2400">
                <a:solidFill>
                  <a:srgbClr val="000000"/>
                </a:solidFill>
                <a:latin typeface="Times New Roman" panose="02020603050405020304" pitchFamily="18" charset="0"/>
                <a:cs typeface="Times New Roman" panose="02020603050405020304" pitchFamily="18" charset="0"/>
              </a:rPr>
              <a:t> Fiabilité ;</a:t>
            </a:r>
            <a:endParaRPr lang="fr-FR" altLang="fr-FR" sz="2400">
              <a:latin typeface="Times New Roman" panose="02020603050405020304" pitchFamily="18" charset="0"/>
              <a:cs typeface="Times New Roman" panose="02020603050405020304" pitchFamily="18" charset="0"/>
            </a:endParaRPr>
          </a:p>
          <a:p>
            <a:r>
              <a:rPr lang="fr-FR" altLang="fr-FR" sz="2400">
                <a:solidFill>
                  <a:srgbClr val="000000"/>
                </a:solidFill>
                <a:latin typeface="Times New Roman" panose="02020603050405020304" pitchFamily="18" charset="0"/>
                <a:cs typeface="Times New Roman" panose="02020603050405020304" pitchFamily="18" charset="0"/>
              </a:rPr>
              <a:t> Crédibilité.</a:t>
            </a:r>
            <a:endParaRPr lang="fr-FR" altLang="fr-FR" sz="2400">
              <a:latin typeface="Times New Roman" panose="02020603050405020304" pitchFamily="18" charset="0"/>
              <a:cs typeface="Times New Roman" panose="02020603050405020304" pitchFamily="18" charset="0"/>
            </a:endParaRPr>
          </a:p>
        </p:txBody>
      </p:sp>
      <p:sp>
        <p:nvSpPr>
          <p:cNvPr id="220165" name="Titre 8">
            <a:extLst>
              <a:ext uri="{FF2B5EF4-FFF2-40B4-BE49-F238E27FC236}">
                <a16:creationId xmlns:a16="http://schemas.microsoft.com/office/drawing/2014/main" id="{6ECE025F-565F-3C1A-2D2A-D1CD65BEA82E}"/>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Espace réservé du numéro de diapositive 4">
            <a:extLst>
              <a:ext uri="{FF2B5EF4-FFF2-40B4-BE49-F238E27FC236}">
                <a16:creationId xmlns:a16="http://schemas.microsoft.com/office/drawing/2014/main" id="{89D3FE79-4A37-1FB9-17F4-4E0566063E0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85E2C11-B78F-4D3A-A7CB-350EC11B1031}" type="slidenum">
              <a:rPr lang="fr-FR" altLang="fr-FR" sz="2000">
                <a:solidFill>
                  <a:srgbClr val="984807"/>
                </a:solidFill>
              </a:rPr>
              <a:pPr algn="r" eaLnBrk="1" hangingPunct="1">
                <a:spcBef>
                  <a:spcPct val="0"/>
                </a:spcBef>
                <a:buFontTx/>
                <a:buNone/>
              </a:pPr>
              <a:t>214</a:t>
            </a:fld>
            <a:endParaRPr lang="fr-FR" altLang="fr-FR" sz="2000">
              <a:solidFill>
                <a:srgbClr val="984807"/>
              </a:solidFill>
            </a:endParaRPr>
          </a:p>
        </p:txBody>
      </p:sp>
      <p:sp>
        <p:nvSpPr>
          <p:cNvPr id="221187" name="Rectangle 1">
            <a:extLst>
              <a:ext uri="{FF2B5EF4-FFF2-40B4-BE49-F238E27FC236}">
                <a16:creationId xmlns:a16="http://schemas.microsoft.com/office/drawing/2014/main" id="{A6AB89B1-F8EA-C5CF-E9D4-08FB33EB3E08}"/>
              </a:ext>
            </a:extLst>
          </p:cNvPr>
          <p:cNvSpPr>
            <a:spLocks noChangeArrowheads="1"/>
          </p:cNvSpPr>
          <p:nvPr/>
        </p:nvSpPr>
        <p:spPr bwMode="auto">
          <a:xfrm>
            <a:off x="414338" y="1316038"/>
            <a:ext cx="8189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Détection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détecteurs :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21188" name="Rectangle 1">
            <a:extLst>
              <a:ext uri="{FF2B5EF4-FFF2-40B4-BE49-F238E27FC236}">
                <a16:creationId xmlns:a16="http://schemas.microsoft.com/office/drawing/2014/main" id="{9C589EE8-1288-A83A-5C29-2BFC973548E9}"/>
              </a:ext>
            </a:extLst>
          </p:cNvPr>
          <p:cNvSpPr>
            <a:spLocks noChangeArrowheads="1"/>
          </p:cNvSpPr>
          <p:nvPr/>
        </p:nvSpPr>
        <p:spPr bwMode="auto">
          <a:xfrm>
            <a:off x="466725" y="1838325"/>
            <a:ext cx="8291513"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1044575"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1044575"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1044575"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1044575"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1044575"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1044575"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1044575"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1044575"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1044575" algn="l"/>
              </a:tabLst>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Appareils électroniques qui perçoivent les phénomènes du feu en mettant en œuvre différentes propriétés physiques. </a:t>
            </a:r>
          </a:p>
          <a:p>
            <a:pPr>
              <a:buFont typeface="Arial" panose="020B0604020202020204" pitchFamily="34" charset="0"/>
              <a:buNone/>
            </a:pPr>
            <a:endParaRPr lang="fr-FR" altLang="fr-FR" sz="2400">
              <a:solidFill>
                <a:srgbClr val="000000"/>
              </a:solidFill>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Assurent la surveillance d'un emplacement ou d'une zone bien déterminée et communiquent leurs informations à l’équipement de contrôle et de signalisation qui les traduit en alarme.</a:t>
            </a:r>
            <a:endParaRPr lang="fr-FR" altLang="fr-FR" sz="2400">
              <a:latin typeface="Times New Roman" panose="02020603050405020304" pitchFamily="18" charset="0"/>
              <a:cs typeface="Times New Roman" panose="02020603050405020304" pitchFamily="18" charset="0"/>
            </a:endParaRPr>
          </a:p>
        </p:txBody>
      </p:sp>
      <p:sp>
        <p:nvSpPr>
          <p:cNvPr id="221189" name="Rectangle 8">
            <a:extLst>
              <a:ext uri="{FF2B5EF4-FFF2-40B4-BE49-F238E27FC236}">
                <a16:creationId xmlns:a16="http://schemas.microsoft.com/office/drawing/2014/main" id="{7419CCDB-B028-7EF2-8EE9-023FB5941AE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21190" name="Picture 7" descr="Guides_secu_incendie_interactif_01">
            <a:extLst>
              <a:ext uri="{FF2B5EF4-FFF2-40B4-BE49-F238E27FC236}">
                <a16:creationId xmlns:a16="http://schemas.microsoft.com/office/drawing/2014/main" id="{5BF340FB-FA57-499E-5655-6B07EF599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861" t="25555" r="32484" b="53767"/>
          <a:stretch>
            <a:fillRect/>
          </a:stretch>
        </p:blipFill>
        <p:spPr bwMode="auto">
          <a:xfrm>
            <a:off x="339725" y="4448175"/>
            <a:ext cx="266382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91" name="Rectangle 10">
            <a:extLst>
              <a:ext uri="{FF2B5EF4-FFF2-40B4-BE49-F238E27FC236}">
                <a16:creationId xmlns:a16="http://schemas.microsoft.com/office/drawing/2014/main" id="{D26F10C1-D242-EAC4-DA5C-0F23C0A1A16B}"/>
              </a:ext>
            </a:extLst>
          </p:cNvPr>
          <p:cNvSpPr>
            <a:spLocks noChangeArrowheads="1"/>
          </p:cNvSpPr>
          <p:nvPr/>
        </p:nvSpPr>
        <p:spPr bwMode="auto">
          <a:xfrm>
            <a:off x="6786563" y="3970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1192" name="Rectangle 12">
            <a:extLst>
              <a:ext uri="{FF2B5EF4-FFF2-40B4-BE49-F238E27FC236}">
                <a16:creationId xmlns:a16="http://schemas.microsoft.com/office/drawing/2014/main" id="{FA639A98-BD51-FA49-1D5B-91E923CA32CA}"/>
              </a:ext>
            </a:extLst>
          </p:cNvPr>
          <p:cNvSpPr>
            <a:spLocks noChangeArrowheads="1"/>
          </p:cNvSpPr>
          <p:nvPr/>
        </p:nvSpPr>
        <p:spPr bwMode="auto">
          <a:xfrm>
            <a:off x="6786563" y="3970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21193" name="Picture 7" descr="DSCF0193">
            <a:extLst>
              <a:ext uri="{FF2B5EF4-FFF2-40B4-BE49-F238E27FC236}">
                <a16:creationId xmlns:a16="http://schemas.microsoft.com/office/drawing/2014/main" id="{85D600DF-44AA-ABBD-5A50-EB1525782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850" y="4383088"/>
            <a:ext cx="1897063"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94" name="Rectangle 14">
            <a:extLst>
              <a:ext uri="{FF2B5EF4-FFF2-40B4-BE49-F238E27FC236}">
                <a16:creationId xmlns:a16="http://schemas.microsoft.com/office/drawing/2014/main" id="{A21BB62E-5099-51E4-CE17-09B07D38B10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21195" name="Picture 3" descr="11">
            <a:extLst>
              <a:ext uri="{FF2B5EF4-FFF2-40B4-BE49-F238E27FC236}">
                <a16:creationId xmlns:a16="http://schemas.microsoft.com/office/drawing/2014/main" id="{631E0DBA-E626-7A3E-BF73-5E523A1FF053}"/>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3489325" y="4479925"/>
            <a:ext cx="18970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96" name="Titre 8">
            <a:extLst>
              <a:ext uri="{FF2B5EF4-FFF2-40B4-BE49-F238E27FC236}">
                <a16:creationId xmlns:a16="http://schemas.microsoft.com/office/drawing/2014/main" id="{3964BCD1-D58C-EA37-908D-79D55C55A398}"/>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Espace réservé du numéro de diapositive 4">
            <a:extLst>
              <a:ext uri="{FF2B5EF4-FFF2-40B4-BE49-F238E27FC236}">
                <a16:creationId xmlns:a16="http://schemas.microsoft.com/office/drawing/2014/main" id="{B58CB81E-3DE3-ABBC-01A9-B0E29F52097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1287586-A53B-44D1-9E37-E256C22933C4}" type="slidenum">
              <a:rPr lang="fr-FR" altLang="fr-FR" sz="2000">
                <a:solidFill>
                  <a:srgbClr val="984807"/>
                </a:solidFill>
              </a:rPr>
              <a:pPr algn="r" eaLnBrk="1" hangingPunct="1">
                <a:spcBef>
                  <a:spcPct val="0"/>
                </a:spcBef>
                <a:buFontTx/>
                <a:buNone/>
              </a:pPr>
              <a:t>215</a:t>
            </a:fld>
            <a:endParaRPr lang="fr-FR" altLang="fr-FR" sz="2000">
              <a:solidFill>
                <a:srgbClr val="984807"/>
              </a:solidFill>
            </a:endParaRPr>
          </a:p>
        </p:txBody>
      </p:sp>
      <p:sp>
        <p:nvSpPr>
          <p:cNvPr id="222211" name="Rectangle 1">
            <a:extLst>
              <a:ext uri="{FF2B5EF4-FFF2-40B4-BE49-F238E27FC236}">
                <a16:creationId xmlns:a16="http://schemas.microsoft.com/office/drawing/2014/main" id="{1FDD71EC-2951-2A22-71FC-AA71B12F7046}"/>
              </a:ext>
            </a:extLst>
          </p:cNvPr>
          <p:cNvSpPr>
            <a:spLocks noChangeArrowheads="1"/>
          </p:cNvSpPr>
          <p:nvPr/>
        </p:nvSpPr>
        <p:spPr bwMode="auto">
          <a:xfrm>
            <a:off x="414338" y="1316038"/>
            <a:ext cx="8189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Détection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détecteurs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22212" name="Picture 6" descr="di">
            <a:extLst>
              <a:ext uri="{FF2B5EF4-FFF2-40B4-BE49-F238E27FC236}">
                <a16:creationId xmlns:a16="http://schemas.microsoft.com/office/drawing/2014/main" id="{9F1AD323-A22D-C8DA-B472-3CB8E1F42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801813"/>
            <a:ext cx="7704137"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3" name="Titre 8">
            <a:extLst>
              <a:ext uri="{FF2B5EF4-FFF2-40B4-BE49-F238E27FC236}">
                <a16:creationId xmlns:a16="http://schemas.microsoft.com/office/drawing/2014/main" id="{BCD38CA8-77EE-B1CA-E519-9B7821E1504E}"/>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re 8">
            <a:extLst>
              <a:ext uri="{FF2B5EF4-FFF2-40B4-BE49-F238E27FC236}">
                <a16:creationId xmlns:a16="http://schemas.microsoft.com/office/drawing/2014/main" id="{8F81DF4F-2AF4-7CB5-FA3D-15CFFE1AC63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Secours interne  </a:t>
            </a:r>
          </a:p>
        </p:txBody>
      </p:sp>
      <p:sp>
        <p:nvSpPr>
          <p:cNvPr id="223235" name="Espace réservé du numéro de diapositive 4">
            <a:extLst>
              <a:ext uri="{FF2B5EF4-FFF2-40B4-BE49-F238E27FC236}">
                <a16:creationId xmlns:a16="http://schemas.microsoft.com/office/drawing/2014/main" id="{503C40E8-8367-14E0-7924-13DB22F7C0B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7C4D5E5-F36E-488E-80D4-99FBE8D9E3C2}" type="slidenum">
              <a:rPr lang="fr-FR" altLang="fr-FR" sz="2000">
                <a:solidFill>
                  <a:srgbClr val="984807"/>
                </a:solidFill>
              </a:rPr>
              <a:pPr algn="r" eaLnBrk="1" hangingPunct="1">
                <a:spcBef>
                  <a:spcPct val="0"/>
                </a:spcBef>
                <a:buFontTx/>
                <a:buNone/>
              </a:pPr>
              <a:t>216</a:t>
            </a:fld>
            <a:endParaRPr lang="fr-FR" altLang="fr-FR" sz="2000">
              <a:solidFill>
                <a:srgbClr val="984807"/>
              </a:solidFill>
            </a:endParaRPr>
          </a:p>
        </p:txBody>
      </p:sp>
      <p:sp>
        <p:nvSpPr>
          <p:cNvPr id="223236" name="Rectangle 1">
            <a:extLst>
              <a:ext uri="{FF2B5EF4-FFF2-40B4-BE49-F238E27FC236}">
                <a16:creationId xmlns:a16="http://schemas.microsoft.com/office/drawing/2014/main" id="{6B4E0A96-3EA3-97C7-0F45-6E640D712F6F}"/>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Agents de sécurité incendie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23237" name="Rectangle 1">
            <a:extLst>
              <a:ext uri="{FF2B5EF4-FFF2-40B4-BE49-F238E27FC236}">
                <a16:creationId xmlns:a16="http://schemas.microsoft.com/office/drawing/2014/main" id="{C8129620-0922-7070-1D39-3D34E592085A}"/>
              </a:ext>
            </a:extLst>
          </p:cNvPr>
          <p:cNvSpPr>
            <a:spLocks noChangeArrowheads="1"/>
          </p:cNvSpPr>
          <p:nvPr/>
        </p:nvSpPr>
        <p:spPr bwMode="auto">
          <a:xfrm>
            <a:off x="457200" y="1981200"/>
            <a:ext cx="81899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Service assuré par des agents de sécurité incendie.</a:t>
            </a:r>
          </a:p>
          <a:p>
            <a:pPr>
              <a:buFont typeface="Arial" panose="020B0604020202020204" pitchFamily="34" charset="0"/>
              <a:buNone/>
            </a:pP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Effectif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rPr>
              <a:t>3 personnes au moins présentes simultanément, dont un CE. Effectif adapté à l’importance de l’éts.</a:t>
            </a:r>
          </a:p>
        </p:txBody>
      </p:sp>
      <p:pic>
        <p:nvPicPr>
          <p:cNvPr id="223238" name="Picture 228" descr="ps">
            <a:extLst>
              <a:ext uri="{FF2B5EF4-FFF2-40B4-BE49-F238E27FC236}">
                <a16:creationId xmlns:a16="http://schemas.microsoft.com/office/drawing/2014/main" id="{A654D311-E474-BD3C-D8E7-7EC178754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8288" y="3716338"/>
            <a:ext cx="3527425"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re 8">
            <a:extLst>
              <a:ext uri="{FF2B5EF4-FFF2-40B4-BE49-F238E27FC236}">
                <a16:creationId xmlns:a16="http://schemas.microsoft.com/office/drawing/2014/main" id="{C2684C70-3629-35A7-050D-781C4119459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Secours interne  </a:t>
            </a:r>
          </a:p>
        </p:txBody>
      </p:sp>
      <p:sp>
        <p:nvSpPr>
          <p:cNvPr id="224259" name="Espace réservé du numéro de diapositive 4">
            <a:extLst>
              <a:ext uri="{FF2B5EF4-FFF2-40B4-BE49-F238E27FC236}">
                <a16:creationId xmlns:a16="http://schemas.microsoft.com/office/drawing/2014/main" id="{FFECAB90-F57B-73E7-AFC6-01B7EC063FA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C616D1B-7AAB-449B-8BB8-491F61D8CDA5}" type="slidenum">
              <a:rPr lang="fr-FR" altLang="fr-FR" sz="2000">
                <a:solidFill>
                  <a:srgbClr val="984807"/>
                </a:solidFill>
              </a:rPr>
              <a:pPr algn="r" eaLnBrk="1" hangingPunct="1">
                <a:spcBef>
                  <a:spcPct val="0"/>
                </a:spcBef>
                <a:buFontTx/>
                <a:buNone/>
              </a:pPr>
              <a:t>217</a:t>
            </a:fld>
            <a:endParaRPr lang="fr-FR" altLang="fr-FR" sz="2000">
              <a:solidFill>
                <a:srgbClr val="984807"/>
              </a:solidFill>
            </a:endParaRPr>
          </a:p>
        </p:txBody>
      </p:sp>
      <p:sp>
        <p:nvSpPr>
          <p:cNvPr id="224260" name="Rectangle 1">
            <a:extLst>
              <a:ext uri="{FF2B5EF4-FFF2-40B4-BE49-F238E27FC236}">
                <a16:creationId xmlns:a16="http://schemas.microsoft.com/office/drawing/2014/main" id="{CF7188D5-F49C-4418-A125-2493534172FE}"/>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Agents de sécurité incendie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24261" name="Rectangle 1">
            <a:extLst>
              <a:ext uri="{FF2B5EF4-FFF2-40B4-BE49-F238E27FC236}">
                <a16:creationId xmlns:a16="http://schemas.microsoft.com/office/drawing/2014/main" id="{61E043A8-92BD-95CD-3399-EB5307960963}"/>
              </a:ext>
            </a:extLst>
          </p:cNvPr>
          <p:cNvSpPr>
            <a:spLocks noChangeArrowheads="1"/>
          </p:cNvSpPr>
          <p:nvPr/>
        </p:nvSpPr>
        <p:spPr bwMode="auto">
          <a:xfrm>
            <a:off x="414338" y="1930400"/>
            <a:ext cx="81899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Missions :</a:t>
            </a:r>
          </a:p>
          <a:p>
            <a:endParaRPr lang="fr-FR" altLang="fr-FR" sz="2400">
              <a:latin typeface="Times New Roman" panose="02020603050405020304" pitchFamily="18" charset="0"/>
              <a:cs typeface="Times New Roman" panose="02020603050405020304" pitchFamily="18" charset="0"/>
            </a:endParaRPr>
          </a:p>
          <a:p>
            <a:r>
              <a:rPr lang="fr-FR" altLang="fr-FR" sz="2400">
                <a:latin typeface="Times New Roman" panose="02020603050405020304" pitchFamily="18" charset="0"/>
                <a:cs typeface="Times New Roman" panose="02020603050405020304" pitchFamily="18" charset="0"/>
              </a:rPr>
              <a:t> Assurer la vacuité et la permanence des chemins d’évacuation jusqu’à la VP ;</a:t>
            </a:r>
          </a:p>
          <a:p>
            <a:r>
              <a:rPr lang="fr-FR" altLang="fr-FR" sz="2400">
                <a:latin typeface="Times New Roman" panose="02020603050405020304" pitchFamily="18" charset="0"/>
                <a:cs typeface="Times New Roman" panose="02020603050405020304" pitchFamily="18" charset="0"/>
              </a:rPr>
              <a:t> Assurer aux membres de la commission de sécurité l’accès à tous les locaux communs ;</a:t>
            </a:r>
          </a:p>
          <a:p>
            <a:r>
              <a:rPr lang="fr-FR" altLang="fr-FR" sz="2400">
                <a:latin typeface="Times New Roman" panose="02020603050405020304" pitchFamily="18" charset="0"/>
                <a:cs typeface="Times New Roman" panose="02020603050405020304" pitchFamily="18" charset="0"/>
              </a:rPr>
              <a:t> Organiser des rondes ;</a:t>
            </a:r>
          </a:p>
          <a:p>
            <a:r>
              <a:rPr lang="fr-FR" altLang="fr-FR" sz="2400">
                <a:latin typeface="Times New Roman" panose="02020603050405020304" pitchFamily="18" charset="0"/>
                <a:cs typeface="Times New Roman" panose="02020603050405020304" pitchFamily="18" charset="0"/>
              </a:rPr>
              <a:t> Prévenir et détecter les risques d’incendie (y compris dans les locaux non occupés)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re 8">
            <a:extLst>
              <a:ext uri="{FF2B5EF4-FFF2-40B4-BE49-F238E27FC236}">
                <a16:creationId xmlns:a16="http://schemas.microsoft.com/office/drawing/2014/main" id="{17FF595A-32A8-0151-A43D-A73292B4556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Secours interne  </a:t>
            </a:r>
          </a:p>
        </p:txBody>
      </p:sp>
      <p:sp>
        <p:nvSpPr>
          <p:cNvPr id="225283" name="Espace réservé du numéro de diapositive 4">
            <a:extLst>
              <a:ext uri="{FF2B5EF4-FFF2-40B4-BE49-F238E27FC236}">
                <a16:creationId xmlns:a16="http://schemas.microsoft.com/office/drawing/2014/main" id="{CA2193FC-E877-2252-578A-20AD7C1EE46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C001889-F669-4482-8037-E2BB2B8684DD}" type="slidenum">
              <a:rPr lang="fr-FR" altLang="fr-FR" sz="2000">
                <a:solidFill>
                  <a:srgbClr val="984807"/>
                </a:solidFill>
              </a:rPr>
              <a:pPr algn="r" eaLnBrk="1" hangingPunct="1">
                <a:spcBef>
                  <a:spcPct val="0"/>
                </a:spcBef>
                <a:buFontTx/>
                <a:buNone/>
              </a:pPr>
              <a:t>218</a:t>
            </a:fld>
            <a:endParaRPr lang="fr-FR" altLang="fr-FR" sz="2000">
              <a:solidFill>
                <a:srgbClr val="984807"/>
              </a:solidFill>
            </a:endParaRPr>
          </a:p>
        </p:txBody>
      </p:sp>
      <p:sp>
        <p:nvSpPr>
          <p:cNvPr id="225284" name="Rectangle 1">
            <a:extLst>
              <a:ext uri="{FF2B5EF4-FFF2-40B4-BE49-F238E27FC236}">
                <a16:creationId xmlns:a16="http://schemas.microsoft.com/office/drawing/2014/main" id="{D15FDD37-687A-2162-50EB-4037EAFB5A6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Agents de sécurité incendie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60773" name="Rectangle 1">
            <a:extLst>
              <a:ext uri="{FF2B5EF4-FFF2-40B4-BE49-F238E27FC236}">
                <a16:creationId xmlns:a16="http://schemas.microsoft.com/office/drawing/2014/main" id="{80B2D9D1-068D-0969-35F2-37FC16BB8231}"/>
              </a:ext>
            </a:extLst>
          </p:cNvPr>
          <p:cNvSpPr>
            <a:spLocks noChangeArrowheads="1"/>
          </p:cNvSpPr>
          <p:nvPr/>
        </p:nvSpPr>
        <p:spPr bwMode="auto">
          <a:xfrm>
            <a:off x="457200" y="1981200"/>
            <a:ext cx="8189913" cy="43767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marL="342900" indent="-342900">
              <a:defRPr/>
            </a:pPr>
            <a:r>
              <a:rPr lang="fr-FR" sz="2400" dirty="0">
                <a:latin typeface="Times New Roman" panose="02020603050405020304" pitchFamily="18" charset="0"/>
                <a:cs typeface="Times New Roman" panose="02020603050405020304" pitchFamily="18" charset="0"/>
              </a:rPr>
              <a:t>Faire appliquer les consignes en cas d’incendie ;</a:t>
            </a:r>
          </a:p>
          <a:p>
            <a:pPr marL="342900" indent="-342900">
              <a:defRPr/>
            </a:pPr>
            <a:endParaRPr lang="fr-FR" sz="2400" dirty="0">
              <a:latin typeface="Times New Roman" panose="02020603050405020304" pitchFamily="18" charset="0"/>
              <a:cs typeface="Times New Roman" panose="02020603050405020304" pitchFamily="18" charset="0"/>
            </a:endParaRPr>
          </a:p>
          <a:p>
            <a:pPr>
              <a:defRPr/>
            </a:pPr>
            <a:r>
              <a:rPr lang="fr-FR" sz="2400" dirty="0">
                <a:latin typeface="Times New Roman" panose="02020603050405020304" pitchFamily="18" charset="0"/>
                <a:cs typeface="Times New Roman" panose="02020603050405020304" pitchFamily="18" charset="0"/>
              </a:rPr>
              <a:t> Diriger les secours ;</a:t>
            </a:r>
          </a:p>
          <a:p>
            <a:pPr>
              <a:defRPr/>
            </a:pPr>
            <a:endParaRPr lang="fr-FR" sz="2400" dirty="0">
              <a:latin typeface="Times New Roman" panose="02020603050405020304" pitchFamily="18" charset="0"/>
              <a:cs typeface="Times New Roman" panose="02020603050405020304" pitchFamily="18" charset="0"/>
            </a:endParaRPr>
          </a:p>
          <a:p>
            <a:pPr>
              <a:defRPr/>
            </a:pPr>
            <a:r>
              <a:rPr lang="fr-FR" sz="2400" dirty="0">
                <a:latin typeface="Times New Roman" panose="02020603050405020304" pitchFamily="18" charset="0"/>
                <a:cs typeface="Times New Roman" panose="02020603050405020304" pitchFamily="18" charset="0"/>
              </a:rPr>
              <a:t> Veiller au bon fonctionnement de tout le matériel de protection contre l’incendie ;</a:t>
            </a:r>
          </a:p>
          <a:p>
            <a:pPr>
              <a:defRPr/>
            </a:pPr>
            <a:endParaRPr lang="fr-FR" sz="2400" dirty="0">
              <a:latin typeface="Times New Roman" panose="02020603050405020304" pitchFamily="18" charset="0"/>
              <a:cs typeface="Times New Roman" panose="02020603050405020304" pitchFamily="18" charset="0"/>
            </a:endParaRPr>
          </a:p>
          <a:p>
            <a:pPr>
              <a:defRPr/>
            </a:pPr>
            <a:r>
              <a:rPr lang="fr-FR" sz="2400" dirty="0">
                <a:latin typeface="Times New Roman" panose="02020603050405020304" pitchFamily="18" charset="0"/>
                <a:cs typeface="Times New Roman" panose="02020603050405020304" pitchFamily="18" charset="0"/>
              </a:rPr>
              <a:t> Effectuer ou faire effectuer l’entretien du matériel de sécurité ;</a:t>
            </a:r>
          </a:p>
          <a:p>
            <a:pPr>
              <a:defRPr/>
            </a:pPr>
            <a:endParaRPr lang="fr-FR" sz="2400" dirty="0">
              <a:latin typeface="Times New Roman" panose="02020603050405020304" pitchFamily="18" charset="0"/>
              <a:cs typeface="Times New Roman" panose="02020603050405020304" pitchFamily="18" charset="0"/>
            </a:endParaRPr>
          </a:p>
          <a:p>
            <a:pPr>
              <a:defRPr/>
            </a:pPr>
            <a:r>
              <a:rPr lang="fr-FR" sz="2400" dirty="0">
                <a:latin typeface="Times New Roman" panose="02020603050405020304" pitchFamily="18" charset="0"/>
                <a:cs typeface="Times New Roman" panose="02020603050405020304" pitchFamily="18" charset="0"/>
              </a:rPr>
              <a:t> Tenir à jour le registre de sécurité.</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re 8">
            <a:extLst>
              <a:ext uri="{FF2B5EF4-FFF2-40B4-BE49-F238E27FC236}">
                <a16:creationId xmlns:a16="http://schemas.microsoft.com/office/drawing/2014/main" id="{D5A82091-2FCB-C718-B20C-5275B5A3009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Secours interne  </a:t>
            </a:r>
          </a:p>
        </p:txBody>
      </p:sp>
      <p:sp>
        <p:nvSpPr>
          <p:cNvPr id="226307" name="Espace réservé du numéro de diapositive 4">
            <a:extLst>
              <a:ext uri="{FF2B5EF4-FFF2-40B4-BE49-F238E27FC236}">
                <a16:creationId xmlns:a16="http://schemas.microsoft.com/office/drawing/2014/main" id="{491B0B4B-B99E-3893-4467-90E2DE6E251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E57EFA6-1720-4B3E-A64B-E2D370400517}" type="slidenum">
              <a:rPr lang="fr-FR" altLang="fr-FR" sz="2000">
                <a:solidFill>
                  <a:srgbClr val="984807"/>
                </a:solidFill>
              </a:rPr>
              <a:pPr algn="r" eaLnBrk="1" hangingPunct="1">
                <a:spcBef>
                  <a:spcPct val="0"/>
                </a:spcBef>
                <a:buFontTx/>
                <a:buNone/>
              </a:pPr>
              <a:t>219</a:t>
            </a:fld>
            <a:endParaRPr lang="fr-FR" altLang="fr-FR" sz="2000">
              <a:solidFill>
                <a:srgbClr val="984807"/>
              </a:solidFill>
            </a:endParaRPr>
          </a:p>
        </p:txBody>
      </p:sp>
      <p:sp>
        <p:nvSpPr>
          <p:cNvPr id="226308" name="Rectangle 1">
            <a:extLst>
              <a:ext uri="{FF2B5EF4-FFF2-40B4-BE49-F238E27FC236}">
                <a16:creationId xmlns:a16="http://schemas.microsoft.com/office/drawing/2014/main" id="{EC38AFD9-BE0D-4A24-041B-A7F69229232E}"/>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Personnels désignés par le chef d’éts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08901" name="Rectangle 1">
            <a:extLst>
              <a:ext uri="{FF2B5EF4-FFF2-40B4-BE49-F238E27FC236}">
                <a16:creationId xmlns:a16="http://schemas.microsoft.com/office/drawing/2014/main" id="{9310A2E0-DCA6-265A-F3F9-646A317A5BBD}"/>
              </a:ext>
            </a:extLst>
          </p:cNvPr>
          <p:cNvSpPr>
            <a:spLocks noChangeArrowheads="1"/>
          </p:cNvSpPr>
          <p:nvPr/>
        </p:nvSpPr>
        <p:spPr bwMode="auto">
          <a:xfrm>
            <a:off x="425450" y="1874838"/>
            <a:ext cx="8432800" cy="39338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Rôle des </a:t>
            </a:r>
            <a:r>
              <a:rPr lang="fr-FR" sz="2400" cap="all"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équipes de 1</a:t>
            </a:r>
            <a:r>
              <a:rPr lang="fr-FR" sz="2400" cap="all" baseline="30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ère</a:t>
            </a:r>
            <a:r>
              <a:rPr lang="fr-FR" sz="2400" cap="all"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et 2</a:t>
            </a:r>
            <a:r>
              <a:rPr lang="fr-FR" sz="2400" cap="all" baseline="30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ème</a:t>
            </a:r>
            <a:r>
              <a:rPr lang="fr-FR" sz="2400" cap="all"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intervention</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est prépondérant en cas de sinistre. </a:t>
            </a:r>
            <a:endParaRPr lang="fr-FR" sz="24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fr-FR" sz="24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Agissent dans les domaines suivants :</a:t>
            </a:r>
            <a:endParaRPr lang="fr-FR" sz="24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fr-FR"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Aft>
                <a:spcPts val="0"/>
              </a:spcAft>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Alerte des secours et intervention rapide sur le début du sinistre ;</a:t>
            </a:r>
            <a:endParaRPr lang="fr-FR"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Aft>
                <a:spcPts val="0"/>
              </a:spcAft>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Evacuation du public et du personnel ;</a:t>
            </a:r>
            <a:endParaRPr lang="fr-FR"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Aft>
                <a:spcPts val="0"/>
              </a:spcAft>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Sécurisation des personnes ;</a:t>
            </a:r>
            <a:endParaRPr lang="fr-FR"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Aft>
                <a:spcPts val="0"/>
              </a:spcAft>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Accueil des secours.</a:t>
            </a:r>
            <a:endParaRPr lang="fr-FR"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8">
            <a:extLst>
              <a:ext uri="{FF2B5EF4-FFF2-40B4-BE49-F238E27FC236}">
                <a16:creationId xmlns:a16="http://schemas.microsoft.com/office/drawing/2014/main" id="{B13C3F26-25B7-BC97-4C7C-C1DDA2A3252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4579" name="Espace réservé du numéro de diapositive 4">
            <a:extLst>
              <a:ext uri="{FF2B5EF4-FFF2-40B4-BE49-F238E27FC236}">
                <a16:creationId xmlns:a16="http://schemas.microsoft.com/office/drawing/2014/main" id="{1810F4F4-D0F3-2A99-353E-75FB3E8EA6E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B47B7F2-4348-4456-9CD2-1B438FEC6074}" type="slidenum">
              <a:rPr lang="fr-FR" altLang="fr-FR" sz="2000">
                <a:solidFill>
                  <a:srgbClr val="984807"/>
                </a:solidFill>
              </a:rPr>
              <a:pPr algn="r" eaLnBrk="1" hangingPunct="1">
                <a:spcBef>
                  <a:spcPct val="0"/>
                </a:spcBef>
                <a:buFontTx/>
                <a:buNone/>
              </a:pPr>
              <a:t>22</a:t>
            </a:fld>
            <a:endParaRPr lang="fr-FR" altLang="fr-FR" sz="2000">
              <a:solidFill>
                <a:srgbClr val="984807"/>
              </a:solidFill>
            </a:endParaRPr>
          </a:p>
        </p:txBody>
      </p:sp>
      <p:sp>
        <p:nvSpPr>
          <p:cNvPr id="24580" name="Rectangle 1">
            <a:extLst>
              <a:ext uri="{FF2B5EF4-FFF2-40B4-BE49-F238E27FC236}">
                <a16:creationId xmlns:a16="http://schemas.microsoft.com/office/drawing/2014/main" id="{6833C3F4-A516-6D6B-6A78-BF0E42C2BAB2}"/>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581" name="Rectangle 1">
            <a:extLst>
              <a:ext uri="{FF2B5EF4-FFF2-40B4-BE49-F238E27FC236}">
                <a16:creationId xmlns:a16="http://schemas.microsoft.com/office/drawing/2014/main" id="{AF90963B-5074-65ED-2FE3-6D49D64C9A43}"/>
              </a:ext>
            </a:extLst>
          </p:cNvPr>
          <p:cNvSpPr>
            <a:spLocks noChangeArrowheads="1"/>
          </p:cNvSpPr>
          <p:nvPr/>
        </p:nvSpPr>
        <p:spPr bwMode="auto">
          <a:xfrm>
            <a:off x="457200" y="1981200"/>
            <a:ext cx="8189913"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Gage de réussite d'une intervention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ecours pourront combattre le sinistre « au plus près » en pénétrant à l'intérieur de l’éts dans le but de maîtriser l’incendie au plus vite.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Bâtiments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ccessibles aux SP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Structures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tabilité au feu.</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4582" name="Picture 8" descr="C:\Documents and Settings\Philippe\Mes documents\JSP SDMIS\Dématérialisation\doc\INC\F1 - construction\Images\imagesEKB10P8L.jpg">
            <a:extLst>
              <a:ext uri="{FF2B5EF4-FFF2-40B4-BE49-F238E27FC236}">
                <a16:creationId xmlns:a16="http://schemas.microsoft.com/office/drawing/2014/main" id="{4F2A2A3B-EE80-0DE0-82EF-8C95F8EEF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3576638"/>
            <a:ext cx="3719513"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re 8">
            <a:extLst>
              <a:ext uri="{FF2B5EF4-FFF2-40B4-BE49-F238E27FC236}">
                <a16:creationId xmlns:a16="http://schemas.microsoft.com/office/drawing/2014/main" id="{5A314151-BED3-3986-19F2-58EB47A4E5F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Secours interne  </a:t>
            </a:r>
          </a:p>
        </p:txBody>
      </p:sp>
      <p:sp>
        <p:nvSpPr>
          <p:cNvPr id="227331" name="Espace réservé du numéro de diapositive 4">
            <a:extLst>
              <a:ext uri="{FF2B5EF4-FFF2-40B4-BE49-F238E27FC236}">
                <a16:creationId xmlns:a16="http://schemas.microsoft.com/office/drawing/2014/main" id="{D2867B11-B9F9-B18C-15C5-65C08A0129B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048C89A-87D8-4A83-BD48-407FAFEE98A7}" type="slidenum">
              <a:rPr lang="fr-FR" altLang="fr-FR" sz="2000">
                <a:solidFill>
                  <a:srgbClr val="984807"/>
                </a:solidFill>
              </a:rPr>
              <a:pPr algn="r" eaLnBrk="1" hangingPunct="1">
                <a:spcBef>
                  <a:spcPct val="0"/>
                </a:spcBef>
                <a:buFontTx/>
                <a:buNone/>
              </a:pPr>
              <a:t>220</a:t>
            </a:fld>
            <a:endParaRPr lang="fr-FR" altLang="fr-FR" sz="2000">
              <a:solidFill>
                <a:srgbClr val="984807"/>
              </a:solidFill>
            </a:endParaRPr>
          </a:p>
        </p:txBody>
      </p:sp>
      <p:sp>
        <p:nvSpPr>
          <p:cNvPr id="209925" name="Rectangle 1">
            <a:extLst>
              <a:ext uri="{FF2B5EF4-FFF2-40B4-BE49-F238E27FC236}">
                <a16:creationId xmlns:a16="http://schemas.microsoft.com/office/drawing/2014/main" id="{45B279E7-B958-F00A-CF4E-276EB5504341}"/>
              </a:ext>
            </a:extLst>
          </p:cNvPr>
          <p:cNvSpPr>
            <a:spLocks noChangeArrowheads="1"/>
          </p:cNvSpPr>
          <p:nvPr/>
        </p:nvSpPr>
        <p:spPr bwMode="auto">
          <a:xfrm>
            <a:off x="457200" y="1981200"/>
            <a:ext cx="8401050" cy="389255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Entreprendre toutes actions pour : </a:t>
            </a:r>
          </a:p>
          <a:p>
            <a:pPr>
              <a:spcAft>
                <a:spcPts val="0"/>
              </a:spcAft>
              <a:buFont typeface="Arial" panose="020B0604020202020204" pitchFamily="34" charset="0"/>
              <a:buNone/>
              <a:defRPr/>
            </a:pPr>
            <a:endParaRPr lang="fr-FR" sz="2400" cap="all" dirty="0">
              <a:solidFill>
                <a:srgbClr val="000000"/>
              </a:solidFill>
              <a:latin typeface="Times New Roman" panose="02020603050405020304" pitchFamily="18" charset="0"/>
              <a:ea typeface="Times New Roman" panose="02020603050405020304" pitchFamily="18" charset="0"/>
            </a:endParaRPr>
          </a:p>
          <a:p>
            <a:pPr marL="342900" indent="-342900">
              <a:spcAft>
                <a:spcPts val="0"/>
              </a:spcAft>
              <a:buFont typeface="Wingdings" panose="05000000000000000000" pitchFamily="2" charset="2"/>
              <a:buChar char="ü"/>
              <a:defRPr/>
            </a:pPr>
            <a:r>
              <a:rPr lang="fr-FR" sz="2400" cap="all" dirty="0">
                <a:solidFill>
                  <a:srgbClr val="000000"/>
                </a:solidFill>
                <a:latin typeface="Times New Roman" panose="02020603050405020304" pitchFamily="18" charset="0"/>
                <a:ea typeface="Times New Roman" panose="02020603050405020304" pitchFamily="18" charset="0"/>
              </a:rPr>
              <a:t>prévenir</a:t>
            </a:r>
            <a:r>
              <a:rPr lang="fr-FR" sz="2400" dirty="0">
                <a:solidFill>
                  <a:srgbClr val="000000"/>
                </a:solidFill>
                <a:latin typeface="Times New Roman" panose="02020603050405020304" pitchFamily="18" charset="0"/>
                <a:ea typeface="Times New Roman" panose="02020603050405020304" pitchFamily="18" charset="0"/>
              </a:rPr>
              <a:t> et </a:t>
            </a:r>
            <a:r>
              <a:rPr lang="fr-FR" sz="2400" cap="all" dirty="0">
                <a:solidFill>
                  <a:srgbClr val="000000"/>
                </a:solidFill>
                <a:latin typeface="Times New Roman" panose="02020603050405020304" pitchFamily="18" charset="0"/>
                <a:ea typeface="Times New Roman" panose="02020603050405020304" pitchFamily="18" charset="0"/>
              </a:rPr>
              <a:t>limiter</a:t>
            </a:r>
            <a:r>
              <a:rPr lang="fr-FR" sz="2400" dirty="0">
                <a:solidFill>
                  <a:srgbClr val="000000"/>
                </a:solidFill>
                <a:latin typeface="Times New Roman" panose="02020603050405020304" pitchFamily="18" charset="0"/>
                <a:ea typeface="Times New Roman" panose="02020603050405020304" pitchFamily="18" charset="0"/>
              </a:rPr>
              <a:t> le risque, </a:t>
            </a:r>
          </a:p>
          <a:p>
            <a:pPr marL="342900" indent="-342900">
              <a:spcAft>
                <a:spcPts val="0"/>
              </a:spcAft>
              <a:buFont typeface="Wingdings" panose="05000000000000000000" pitchFamily="2" charset="2"/>
              <a:buChar char="ü"/>
              <a:defRPr/>
            </a:pPr>
            <a:r>
              <a:rPr lang="fr-FR" sz="2400" cap="all" dirty="0">
                <a:solidFill>
                  <a:srgbClr val="000000"/>
                </a:solidFill>
                <a:latin typeface="Times New Roman" panose="02020603050405020304" pitchFamily="18" charset="0"/>
                <a:ea typeface="Times New Roman" panose="02020603050405020304" pitchFamily="18" charset="0"/>
              </a:rPr>
              <a:t>déceler</a:t>
            </a:r>
            <a:r>
              <a:rPr lang="fr-FR" sz="2400" dirty="0">
                <a:solidFill>
                  <a:srgbClr val="000000"/>
                </a:solidFill>
                <a:latin typeface="Times New Roman" panose="02020603050405020304" pitchFamily="18" charset="0"/>
                <a:ea typeface="Times New Roman" panose="02020603050405020304" pitchFamily="18" charset="0"/>
              </a:rPr>
              <a:t> toute anomalie </a:t>
            </a:r>
          </a:p>
          <a:p>
            <a:pPr marL="342900" indent="-342900">
              <a:spcAft>
                <a:spcPts val="0"/>
              </a:spcAft>
              <a:buFont typeface="Wingdings" panose="05000000000000000000" pitchFamily="2" charset="2"/>
              <a:buChar char="ü"/>
              <a:defRPr/>
            </a:pPr>
            <a:r>
              <a:rPr lang="fr-FR" sz="2400" cap="all" dirty="0">
                <a:solidFill>
                  <a:srgbClr val="000000"/>
                </a:solidFill>
                <a:latin typeface="Times New Roman" panose="02020603050405020304" pitchFamily="18" charset="0"/>
                <a:ea typeface="Times New Roman" panose="02020603050405020304" pitchFamily="18" charset="0"/>
              </a:rPr>
              <a:t>réagir immédiatement</a:t>
            </a:r>
            <a:r>
              <a:rPr lang="fr-FR" sz="2400" dirty="0">
                <a:solidFill>
                  <a:srgbClr val="000000"/>
                </a:solidFill>
                <a:latin typeface="Times New Roman" panose="02020603050405020304" pitchFamily="18" charset="0"/>
                <a:ea typeface="Times New Roman" panose="02020603050405020304" pitchFamily="18" charset="0"/>
              </a:rPr>
              <a:t> en alertant les services concernés.</a:t>
            </a:r>
          </a:p>
          <a:p>
            <a:pPr>
              <a:spcAft>
                <a:spcPts val="0"/>
              </a:spcAft>
              <a:buFont typeface="Arial" panose="020B0604020202020204" pitchFamily="34" charset="0"/>
              <a:buNone/>
              <a:defRPr/>
            </a:pPr>
            <a:endParaRPr lang="fr-FR" sz="2400" dirty="0">
              <a:solidFill>
                <a:srgbClr val="000000"/>
              </a:solidFill>
              <a:latin typeface="Times New Roman" panose="02020603050405020304" pitchFamily="18" charset="0"/>
              <a:ea typeface="Times New Roman" panose="02020603050405020304" pitchFamily="18" charset="0"/>
            </a:endParaRPr>
          </a:p>
          <a:p>
            <a:pPr>
              <a:lnSpc>
                <a:spcPct val="107000"/>
              </a:lnSpc>
              <a:spcAft>
                <a:spcPts val="0"/>
              </a:spcAft>
              <a:buFont typeface="Arial" panose="020B0604020202020204" pitchFamily="34" charset="0"/>
              <a:buNone/>
              <a:defRPr/>
            </a:pPr>
            <a:r>
              <a:rPr lang="fr-F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formation permanente de ses membres leur permettra d’agir efficacement.</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7333" name="Rectangle 1">
            <a:extLst>
              <a:ext uri="{FF2B5EF4-FFF2-40B4-BE49-F238E27FC236}">
                <a16:creationId xmlns:a16="http://schemas.microsoft.com/office/drawing/2014/main" id="{9BF61F58-3B8F-7E5A-3B1F-6AE4C7516989}"/>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Personnels désignés par le chef d’éts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re 8">
            <a:extLst>
              <a:ext uri="{FF2B5EF4-FFF2-40B4-BE49-F238E27FC236}">
                <a16:creationId xmlns:a16="http://schemas.microsoft.com/office/drawing/2014/main" id="{AEC50121-07B6-E8F2-2865-156B299CC0C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28355" name="Espace réservé du numéro de diapositive 4">
            <a:extLst>
              <a:ext uri="{FF2B5EF4-FFF2-40B4-BE49-F238E27FC236}">
                <a16:creationId xmlns:a16="http://schemas.microsoft.com/office/drawing/2014/main" id="{2F79E0F3-A180-C430-FDFF-FB9938CDBC9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427CDAA-D28F-46BC-B7BA-37683EF46D2C}" type="slidenum">
              <a:rPr lang="fr-FR" altLang="fr-FR" sz="2000">
                <a:solidFill>
                  <a:srgbClr val="984807"/>
                </a:solidFill>
              </a:rPr>
              <a:pPr algn="r" eaLnBrk="1" hangingPunct="1">
                <a:spcBef>
                  <a:spcPct val="0"/>
                </a:spcBef>
                <a:buFontTx/>
                <a:buNone/>
              </a:pPr>
              <a:t>221</a:t>
            </a:fld>
            <a:endParaRPr lang="fr-FR" altLang="fr-FR" sz="2000">
              <a:solidFill>
                <a:srgbClr val="984807"/>
              </a:solidFill>
            </a:endParaRPr>
          </a:p>
        </p:txBody>
      </p:sp>
      <p:sp>
        <p:nvSpPr>
          <p:cNvPr id="228356" name="Rectangle 1">
            <a:extLst>
              <a:ext uri="{FF2B5EF4-FFF2-40B4-BE49-F238E27FC236}">
                <a16:creationId xmlns:a16="http://schemas.microsoft.com/office/drawing/2014/main" id="{DD4521C4-D741-1372-4461-70BDEE2BEA21}"/>
              </a:ext>
            </a:extLst>
          </p:cNvPr>
          <p:cNvSpPr>
            <a:spLocks noChangeArrowheads="1"/>
          </p:cNvSpPr>
          <p:nvPr/>
        </p:nvSpPr>
        <p:spPr bwMode="auto">
          <a:xfrm>
            <a:off x="423863" y="1412875"/>
            <a:ext cx="8189912"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Peuvent comporter :</a:t>
            </a:r>
          </a:p>
          <a:p>
            <a:endParaRPr lang="fr-FR" altLang="fr-FR" sz="2400">
              <a:latin typeface="Times New Roman" panose="02020603050405020304" pitchFamily="18" charset="0"/>
              <a:cs typeface="Times New Roman" panose="02020603050405020304" pitchFamily="18" charset="0"/>
            </a:endParaRPr>
          </a:p>
          <a:p>
            <a:endParaRPr lang="fr-FR" altLang="fr-FR" sz="2400">
              <a:latin typeface="Times New Roman" panose="02020603050405020304" pitchFamily="18" charset="0"/>
              <a:cs typeface="Times New Roman" panose="02020603050405020304" pitchFamily="18" charset="0"/>
            </a:endParaRPr>
          </a:p>
          <a:p>
            <a:r>
              <a:rPr lang="fr-FR" altLang="fr-FR" sz="2400">
                <a:latin typeface="Times New Roman" panose="02020603050405020304" pitchFamily="18" charset="0"/>
                <a:cs typeface="Times New Roman" panose="02020603050405020304" pitchFamily="18" charset="0"/>
              </a:rPr>
              <a:t> Moyens d'extinction ;</a:t>
            </a:r>
          </a:p>
          <a:p>
            <a:r>
              <a:rPr lang="fr-FR" altLang="fr-FR" sz="2400">
                <a:latin typeface="Times New Roman" panose="02020603050405020304" pitchFamily="18" charset="0"/>
                <a:cs typeface="Times New Roman" panose="02020603050405020304" pitchFamily="18" charset="0"/>
              </a:rPr>
              <a:t> Dispositions visant à faciliter l'action des SP ;</a:t>
            </a:r>
          </a:p>
          <a:p>
            <a:r>
              <a:rPr lang="fr-FR" altLang="fr-FR" sz="2400">
                <a:latin typeface="Times New Roman" panose="02020603050405020304" pitchFamily="18" charset="0"/>
                <a:cs typeface="Times New Roman" panose="02020603050405020304" pitchFamily="18" charset="0"/>
              </a:rPr>
              <a:t> Service de sécurité incendie ;</a:t>
            </a:r>
          </a:p>
          <a:p>
            <a:r>
              <a:rPr lang="fr-FR" altLang="fr-FR" sz="2400">
                <a:latin typeface="Times New Roman" panose="02020603050405020304" pitchFamily="18" charset="0"/>
                <a:cs typeface="Times New Roman" panose="02020603050405020304" pitchFamily="18" charset="0"/>
              </a:rPr>
              <a:t> Système de sécurité incendie (S.S.I.).</a:t>
            </a:r>
          </a:p>
          <a:p>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rPr>
              <a:t>Pour chacun des types d'éts les dispositions particulières précisent les moyens de secours à installer.</a:t>
            </a:r>
          </a:p>
        </p:txBody>
      </p:sp>
      <p:pic>
        <p:nvPicPr>
          <p:cNvPr id="228357" name="Picture 60">
            <a:extLst>
              <a:ext uri="{FF2B5EF4-FFF2-40B4-BE49-F238E27FC236}">
                <a16:creationId xmlns:a16="http://schemas.microsoft.com/office/drawing/2014/main" id="{F9DCB690-6ECB-EC38-62C2-607531547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0275" y="1230313"/>
            <a:ext cx="28479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re 8">
            <a:extLst>
              <a:ext uri="{FF2B5EF4-FFF2-40B4-BE49-F238E27FC236}">
                <a16:creationId xmlns:a16="http://schemas.microsoft.com/office/drawing/2014/main" id="{F5B3C38B-2EF6-2030-B0E2-B937C368DE1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29379" name="Espace réservé du numéro de diapositive 4">
            <a:extLst>
              <a:ext uri="{FF2B5EF4-FFF2-40B4-BE49-F238E27FC236}">
                <a16:creationId xmlns:a16="http://schemas.microsoft.com/office/drawing/2014/main" id="{E731FBDE-2B8E-1EB7-4F0F-93E2EB3DC93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059C480-A079-4072-96CC-1DF68968DF45}" type="slidenum">
              <a:rPr lang="fr-FR" altLang="fr-FR" sz="2000">
                <a:solidFill>
                  <a:srgbClr val="984807"/>
                </a:solidFill>
              </a:rPr>
              <a:pPr algn="r" eaLnBrk="1" hangingPunct="1">
                <a:spcBef>
                  <a:spcPct val="0"/>
                </a:spcBef>
                <a:buFontTx/>
                <a:buNone/>
              </a:pPr>
              <a:t>222</a:t>
            </a:fld>
            <a:endParaRPr lang="fr-FR" altLang="fr-FR" sz="2000">
              <a:solidFill>
                <a:srgbClr val="984807"/>
              </a:solidFill>
            </a:endParaRPr>
          </a:p>
        </p:txBody>
      </p:sp>
      <p:sp>
        <p:nvSpPr>
          <p:cNvPr id="229380" name="Rectangle 1">
            <a:extLst>
              <a:ext uri="{FF2B5EF4-FFF2-40B4-BE49-F238E27FC236}">
                <a16:creationId xmlns:a16="http://schemas.microsoft.com/office/drawing/2014/main" id="{8693E56C-7F6E-4D48-B9E2-B1DC4440B96D}"/>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Moyens d'extinction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29381" name="Rectangle 1">
            <a:extLst>
              <a:ext uri="{FF2B5EF4-FFF2-40B4-BE49-F238E27FC236}">
                <a16:creationId xmlns:a16="http://schemas.microsoft.com/office/drawing/2014/main" id="{D4FC93E6-08B4-36D6-D672-659B9E182C14}"/>
              </a:ext>
            </a:extLst>
          </p:cNvPr>
          <p:cNvSpPr>
            <a:spLocks noChangeArrowheads="1"/>
          </p:cNvSpPr>
          <p:nvPr/>
        </p:nvSpPr>
        <p:spPr bwMode="auto">
          <a:xfrm>
            <a:off x="425450" y="1804988"/>
            <a:ext cx="8189913"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Comprennent :</a:t>
            </a:r>
            <a:endParaRPr lang="fr-FR" altLang="fr-FR" sz="2400">
              <a:latin typeface="Times New Roman" panose="02020603050405020304" pitchFamily="18" charset="0"/>
              <a:cs typeface="Times New Roman" panose="02020603050405020304" pitchFamily="18" charset="0"/>
            </a:endParaRPr>
          </a:p>
          <a:p>
            <a:endParaRPr lang="fr-FR" altLang="fr-FR" sz="2400">
              <a:latin typeface="Times New Roman" panose="02020603050405020304" pitchFamily="18" charset="0"/>
              <a:cs typeface="Times New Roman" panose="02020603050405020304" pitchFamily="18" charset="0"/>
            </a:endParaRPr>
          </a:p>
          <a:p>
            <a:r>
              <a:rPr lang="fr-FR" altLang="fr-FR" sz="2400">
                <a:solidFill>
                  <a:srgbClr val="000000"/>
                </a:solidFill>
                <a:latin typeface="Times New Roman" panose="02020603050405020304" pitchFamily="18" charset="0"/>
                <a:cs typeface="Times New Roman" panose="02020603050405020304" pitchFamily="18" charset="0"/>
              </a:rPr>
              <a:t> Points d'eau ;</a:t>
            </a:r>
            <a:endParaRPr lang="fr-FR" altLang="fr-FR" sz="2400">
              <a:latin typeface="Times New Roman" panose="02020603050405020304" pitchFamily="18" charset="0"/>
              <a:cs typeface="Times New Roman" panose="02020603050405020304" pitchFamily="18" charset="0"/>
            </a:endParaRPr>
          </a:p>
          <a:p>
            <a:r>
              <a:rPr lang="fr-FR" altLang="fr-FR" sz="2400">
                <a:solidFill>
                  <a:srgbClr val="000000"/>
                </a:solidFill>
                <a:latin typeface="Times New Roman" panose="02020603050405020304" pitchFamily="18" charset="0"/>
                <a:cs typeface="Times New Roman" panose="02020603050405020304" pitchFamily="18" charset="0"/>
              </a:rPr>
              <a:t> PI - BI ;</a:t>
            </a:r>
            <a:r>
              <a:rPr lang="fr-FR" altLang="fr-FR" sz="2000">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Times New Roman" panose="02020603050405020304" pitchFamily="18" charset="0"/>
            </a:endParaRPr>
          </a:p>
          <a:p>
            <a:r>
              <a:rPr lang="fr-FR" altLang="fr-FR" sz="2400">
                <a:solidFill>
                  <a:srgbClr val="000000"/>
                </a:solidFill>
                <a:latin typeface="Times New Roman" panose="02020603050405020304" pitchFamily="18" charset="0"/>
                <a:cs typeface="Times New Roman" panose="02020603050405020304" pitchFamily="18" charset="0"/>
              </a:rPr>
              <a:t> RIA ;</a:t>
            </a:r>
            <a:endParaRPr lang="fr-FR" altLang="fr-FR" sz="2400">
              <a:latin typeface="Times New Roman" panose="02020603050405020304" pitchFamily="18" charset="0"/>
              <a:cs typeface="Times New Roman" panose="02020603050405020304" pitchFamily="18" charset="0"/>
            </a:endParaRPr>
          </a:p>
          <a:p>
            <a:r>
              <a:rPr lang="fr-FR" altLang="fr-FR" sz="2400">
                <a:solidFill>
                  <a:srgbClr val="000000"/>
                </a:solidFill>
                <a:latin typeface="Times New Roman" panose="02020603050405020304" pitchFamily="18" charset="0"/>
                <a:cs typeface="Times New Roman" panose="02020603050405020304" pitchFamily="18" charset="0"/>
              </a:rPr>
              <a:t> Colonnes sèches et colonnes en charge ;</a:t>
            </a:r>
            <a:endParaRPr lang="fr-FR" altLang="fr-FR" sz="2400">
              <a:latin typeface="Times New Roman" panose="02020603050405020304" pitchFamily="18" charset="0"/>
              <a:cs typeface="Times New Roman" panose="02020603050405020304" pitchFamily="18" charset="0"/>
            </a:endParaRPr>
          </a:p>
          <a:p>
            <a:r>
              <a:rPr lang="fr-FR" altLang="fr-FR" sz="2400">
                <a:solidFill>
                  <a:srgbClr val="000000"/>
                </a:solidFill>
                <a:latin typeface="Times New Roman" panose="02020603050405020304" pitchFamily="18" charset="0"/>
                <a:cs typeface="Times New Roman" panose="02020603050405020304" pitchFamily="18" charset="0"/>
              </a:rPr>
              <a:t> Déversoirs ponctuels ;</a:t>
            </a:r>
            <a:endParaRPr lang="fr-FR" altLang="fr-FR" sz="2400">
              <a:latin typeface="Times New Roman" panose="02020603050405020304" pitchFamily="18" charset="0"/>
              <a:cs typeface="Times New Roman" panose="02020603050405020304" pitchFamily="18" charset="0"/>
            </a:endParaRPr>
          </a:p>
          <a:p>
            <a:r>
              <a:rPr lang="fr-FR" altLang="fr-FR" sz="2400">
                <a:solidFill>
                  <a:srgbClr val="000000"/>
                </a:solidFill>
                <a:latin typeface="Times New Roman" panose="02020603050405020304" pitchFamily="18" charset="0"/>
                <a:cs typeface="Times New Roman" panose="02020603050405020304" pitchFamily="18" charset="0"/>
              </a:rPr>
              <a:t> Installations d'extinction automatique ;</a:t>
            </a:r>
            <a:endParaRPr lang="fr-FR" altLang="fr-FR" sz="2400">
              <a:latin typeface="Times New Roman" panose="02020603050405020304" pitchFamily="18" charset="0"/>
              <a:cs typeface="Times New Roman" panose="02020603050405020304" pitchFamily="18" charset="0"/>
            </a:endParaRPr>
          </a:p>
          <a:p>
            <a:r>
              <a:rPr lang="fr-FR" altLang="fr-FR" sz="2400">
                <a:solidFill>
                  <a:srgbClr val="000000"/>
                </a:solidFill>
                <a:latin typeface="Times New Roman" panose="02020603050405020304" pitchFamily="18" charset="0"/>
                <a:cs typeface="Times New Roman" panose="02020603050405020304" pitchFamily="18" charset="0"/>
              </a:rPr>
              <a:t> Moyens divers (réserve de sable, couvertures, etc.).</a:t>
            </a:r>
            <a:endParaRPr lang="fr-FR" altLang="fr-FR" sz="2400">
              <a:latin typeface="Times New Roman" panose="02020603050405020304" pitchFamily="18" charset="0"/>
              <a:cs typeface="Times New Roman" panose="02020603050405020304" pitchFamily="18" charset="0"/>
            </a:endParaRPr>
          </a:p>
        </p:txBody>
      </p:sp>
      <p:grpSp>
        <p:nvGrpSpPr>
          <p:cNvPr id="229382" name="Group 70">
            <a:extLst>
              <a:ext uri="{FF2B5EF4-FFF2-40B4-BE49-F238E27FC236}">
                <a16:creationId xmlns:a16="http://schemas.microsoft.com/office/drawing/2014/main" id="{2B2B903D-B6F1-D2B9-46AF-26FBF927FD59}"/>
              </a:ext>
            </a:extLst>
          </p:cNvPr>
          <p:cNvGrpSpPr>
            <a:grpSpLocks/>
          </p:cNvGrpSpPr>
          <p:nvPr/>
        </p:nvGrpSpPr>
        <p:grpSpPr bwMode="auto">
          <a:xfrm>
            <a:off x="7080250" y="4081463"/>
            <a:ext cx="1389063" cy="1190625"/>
            <a:chOff x="0" y="0"/>
            <a:chExt cx="1152" cy="1626"/>
          </a:xfrm>
        </p:grpSpPr>
        <p:sp>
          <p:nvSpPr>
            <p:cNvPr id="229401" name="AutoShape 19">
              <a:extLst>
                <a:ext uri="{FF2B5EF4-FFF2-40B4-BE49-F238E27FC236}">
                  <a16:creationId xmlns:a16="http://schemas.microsoft.com/office/drawing/2014/main" id="{9ED3D79B-9A8A-1222-7E0F-CF731F5F835D}"/>
                </a:ext>
              </a:extLst>
            </p:cNvPr>
            <p:cNvSpPr>
              <a:spLocks noChangeArrowheads="1"/>
            </p:cNvSpPr>
            <p:nvPr/>
          </p:nvSpPr>
          <p:spPr bwMode="auto">
            <a:xfrm>
              <a:off x="0" y="1002"/>
              <a:ext cx="1152" cy="624"/>
            </a:xfrm>
            <a:prstGeom prst="cube">
              <a:avLst>
                <a:gd name="adj" fmla="val 33815"/>
              </a:avLst>
            </a:prstGeom>
            <a:solidFill>
              <a:srgbClr val="FFFFFF"/>
            </a:solidFill>
            <a:ln w="9525">
              <a:solidFill>
                <a:srgbClr val="00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9402" name="Freeform 20">
              <a:extLst>
                <a:ext uri="{FF2B5EF4-FFF2-40B4-BE49-F238E27FC236}">
                  <a16:creationId xmlns:a16="http://schemas.microsoft.com/office/drawing/2014/main" id="{62426F0B-23E0-8182-F055-C07EF2251603}"/>
                </a:ext>
              </a:extLst>
            </p:cNvPr>
            <p:cNvSpPr>
              <a:spLocks/>
            </p:cNvSpPr>
            <p:nvPr/>
          </p:nvSpPr>
          <p:spPr bwMode="auto">
            <a:xfrm>
              <a:off x="4" y="922"/>
              <a:ext cx="1115" cy="351"/>
            </a:xfrm>
            <a:custGeom>
              <a:avLst/>
              <a:gdLst>
                <a:gd name="T0" fmla="*/ 16 w 1114"/>
                <a:gd name="T1" fmla="*/ 296 h 351"/>
                <a:gd name="T2" fmla="*/ 372 w 1114"/>
                <a:gd name="T3" fmla="*/ 307 h 351"/>
                <a:gd name="T4" fmla="*/ 969 w 1114"/>
                <a:gd name="T5" fmla="*/ 263 h 351"/>
                <a:gd name="T6" fmla="*/ 1069 w 1114"/>
                <a:gd name="T7" fmla="*/ 174 h 351"/>
                <a:gd name="T8" fmla="*/ 1113 w 1114"/>
                <a:gd name="T9" fmla="*/ 107 h 351"/>
                <a:gd name="T10" fmla="*/ 1035 w 1114"/>
                <a:gd name="T11" fmla="*/ 74 h 351"/>
                <a:gd name="T12" fmla="*/ 869 w 1114"/>
                <a:gd name="T13" fmla="*/ 18 h 351"/>
                <a:gd name="T14" fmla="*/ 713 w 1114"/>
                <a:gd name="T15" fmla="*/ 7 h 351"/>
                <a:gd name="T16" fmla="*/ 483 w 1114"/>
                <a:gd name="T17" fmla="*/ 18 h 351"/>
                <a:gd name="T18" fmla="*/ 305 w 1114"/>
                <a:gd name="T19" fmla="*/ 52 h 351"/>
                <a:gd name="T20" fmla="*/ 249 w 1114"/>
                <a:gd name="T21" fmla="*/ 85 h 351"/>
                <a:gd name="T22" fmla="*/ 183 w 1114"/>
                <a:gd name="T23" fmla="*/ 118 h 351"/>
                <a:gd name="T24" fmla="*/ 161 w 1114"/>
                <a:gd name="T25" fmla="*/ 141 h 351"/>
                <a:gd name="T26" fmla="*/ 94 w 1114"/>
                <a:gd name="T27" fmla="*/ 163 h 351"/>
                <a:gd name="T28" fmla="*/ 72 w 1114"/>
                <a:gd name="T29" fmla="*/ 196 h 351"/>
                <a:gd name="T30" fmla="*/ 49 w 1114"/>
                <a:gd name="T31" fmla="*/ 218 h 351"/>
                <a:gd name="T32" fmla="*/ 38 w 1114"/>
                <a:gd name="T33" fmla="*/ 285 h 351"/>
                <a:gd name="T34" fmla="*/ 5 w 1114"/>
                <a:gd name="T35" fmla="*/ 307 h 351"/>
                <a:gd name="T36" fmla="*/ 16 w 1114"/>
                <a:gd name="T37" fmla="*/ 296 h 3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14" h="351">
                  <a:moveTo>
                    <a:pt x="16" y="296"/>
                  </a:moveTo>
                  <a:cubicBezTo>
                    <a:pt x="143" y="288"/>
                    <a:pt x="248" y="283"/>
                    <a:pt x="372" y="307"/>
                  </a:cubicBezTo>
                  <a:cubicBezTo>
                    <a:pt x="545" y="294"/>
                    <a:pt x="869" y="351"/>
                    <a:pt x="961" y="263"/>
                  </a:cubicBezTo>
                  <a:cubicBezTo>
                    <a:pt x="978" y="211"/>
                    <a:pt x="1009" y="191"/>
                    <a:pt x="1061" y="174"/>
                  </a:cubicBezTo>
                  <a:cubicBezTo>
                    <a:pt x="1070" y="165"/>
                    <a:pt x="1114" y="131"/>
                    <a:pt x="1105" y="107"/>
                  </a:cubicBezTo>
                  <a:cubicBezTo>
                    <a:pt x="1096" y="85"/>
                    <a:pt x="1041" y="78"/>
                    <a:pt x="1027" y="74"/>
                  </a:cubicBezTo>
                  <a:cubicBezTo>
                    <a:pt x="971" y="57"/>
                    <a:pt x="916" y="38"/>
                    <a:pt x="861" y="18"/>
                  </a:cubicBezTo>
                  <a:cubicBezTo>
                    <a:pt x="812" y="0"/>
                    <a:pt x="757" y="11"/>
                    <a:pt x="705" y="7"/>
                  </a:cubicBezTo>
                  <a:cubicBezTo>
                    <a:pt x="631" y="11"/>
                    <a:pt x="557" y="12"/>
                    <a:pt x="483" y="18"/>
                  </a:cubicBezTo>
                  <a:cubicBezTo>
                    <a:pt x="425" y="23"/>
                    <a:pt x="363" y="46"/>
                    <a:pt x="305" y="52"/>
                  </a:cubicBezTo>
                  <a:cubicBezTo>
                    <a:pt x="213" y="83"/>
                    <a:pt x="325" y="40"/>
                    <a:pt x="249" y="85"/>
                  </a:cubicBezTo>
                  <a:cubicBezTo>
                    <a:pt x="177" y="127"/>
                    <a:pt x="255" y="59"/>
                    <a:pt x="183" y="118"/>
                  </a:cubicBezTo>
                  <a:cubicBezTo>
                    <a:pt x="175" y="125"/>
                    <a:pt x="170" y="136"/>
                    <a:pt x="161" y="141"/>
                  </a:cubicBezTo>
                  <a:cubicBezTo>
                    <a:pt x="140" y="152"/>
                    <a:pt x="94" y="163"/>
                    <a:pt x="94" y="163"/>
                  </a:cubicBezTo>
                  <a:cubicBezTo>
                    <a:pt x="87" y="174"/>
                    <a:pt x="80" y="186"/>
                    <a:pt x="72" y="196"/>
                  </a:cubicBezTo>
                  <a:cubicBezTo>
                    <a:pt x="65" y="204"/>
                    <a:pt x="53" y="208"/>
                    <a:pt x="49" y="218"/>
                  </a:cubicBezTo>
                  <a:cubicBezTo>
                    <a:pt x="41" y="239"/>
                    <a:pt x="48" y="265"/>
                    <a:pt x="38" y="285"/>
                  </a:cubicBezTo>
                  <a:cubicBezTo>
                    <a:pt x="32" y="297"/>
                    <a:pt x="17" y="301"/>
                    <a:pt x="5" y="307"/>
                  </a:cubicBezTo>
                  <a:cubicBezTo>
                    <a:pt x="0" y="309"/>
                    <a:pt x="12" y="300"/>
                    <a:pt x="16" y="296"/>
                  </a:cubicBez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fr-FR"/>
            </a:p>
          </p:txBody>
        </p:sp>
        <p:grpSp>
          <p:nvGrpSpPr>
            <p:cNvPr id="229403" name="Group 69">
              <a:extLst>
                <a:ext uri="{FF2B5EF4-FFF2-40B4-BE49-F238E27FC236}">
                  <a16:creationId xmlns:a16="http://schemas.microsoft.com/office/drawing/2014/main" id="{D180CC67-B7C5-9B94-D011-8A0B43D2AAF9}"/>
                </a:ext>
              </a:extLst>
            </p:cNvPr>
            <p:cNvGrpSpPr>
              <a:grpSpLocks/>
            </p:cNvGrpSpPr>
            <p:nvPr/>
          </p:nvGrpSpPr>
          <p:grpSpPr bwMode="auto">
            <a:xfrm>
              <a:off x="251" y="0"/>
              <a:ext cx="346" cy="1188"/>
              <a:chOff x="251" y="0"/>
              <a:chExt cx="346" cy="1188"/>
            </a:xfrm>
          </p:grpSpPr>
          <p:sp>
            <p:nvSpPr>
              <p:cNvPr id="229405" name="AutoShape 25">
                <a:extLst>
                  <a:ext uri="{FF2B5EF4-FFF2-40B4-BE49-F238E27FC236}">
                    <a16:creationId xmlns:a16="http://schemas.microsoft.com/office/drawing/2014/main" id="{E1BD724C-7710-A331-3605-4E0E7F61CF31}"/>
                  </a:ext>
                </a:extLst>
              </p:cNvPr>
              <p:cNvSpPr>
                <a:spLocks noChangeArrowheads="1"/>
              </p:cNvSpPr>
              <p:nvPr/>
            </p:nvSpPr>
            <p:spPr bwMode="auto">
              <a:xfrm rot="4848177">
                <a:off x="203" y="48"/>
                <a:ext cx="144" cy="48"/>
              </a:xfrm>
              <a:prstGeom prst="flowChartMagneticDrum">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9406" name="AutoShape 21">
                <a:extLst>
                  <a:ext uri="{FF2B5EF4-FFF2-40B4-BE49-F238E27FC236}">
                    <a16:creationId xmlns:a16="http://schemas.microsoft.com/office/drawing/2014/main" id="{E1106462-CF49-58E2-04DB-608D11BAE292}"/>
                  </a:ext>
                </a:extLst>
              </p:cNvPr>
              <p:cNvSpPr>
                <a:spLocks noChangeArrowheads="1"/>
              </p:cNvSpPr>
              <p:nvPr/>
            </p:nvSpPr>
            <p:spPr bwMode="auto">
              <a:xfrm rot="4848177">
                <a:off x="261" y="852"/>
                <a:ext cx="336" cy="336"/>
              </a:xfrm>
              <a:prstGeom prst="flowChartDisplay">
                <a:avLst/>
              </a:prstGeom>
              <a:gradFill rotWithShape="0">
                <a:gsLst>
                  <a:gs pos="0">
                    <a:srgbClr val="C0C0C0"/>
                  </a:gs>
                  <a:gs pos="50000">
                    <a:srgbClr val="595959"/>
                  </a:gs>
                  <a:gs pos="100000">
                    <a:srgbClr val="C0C0C0"/>
                  </a:gs>
                </a:gsLst>
                <a:lin ang="0" scaled="1"/>
              </a:gradFill>
              <a:ln w="9525">
                <a:solidFill>
                  <a:srgbClr val="00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9407" name="Line 23">
                <a:extLst>
                  <a:ext uri="{FF2B5EF4-FFF2-40B4-BE49-F238E27FC236}">
                    <a16:creationId xmlns:a16="http://schemas.microsoft.com/office/drawing/2014/main" id="{EB44B207-2543-D938-A6F6-B73EFA8B8C17}"/>
                  </a:ext>
                </a:extLst>
              </p:cNvPr>
              <p:cNvSpPr>
                <a:spLocks noChangeShapeType="1"/>
              </p:cNvSpPr>
              <p:nvPr/>
            </p:nvSpPr>
            <p:spPr bwMode="auto">
              <a:xfrm rot="4848177" flipH="1">
                <a:off x="-74" y="431"/>
                <a:ext cx="76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fr-FR"/>
              </a:p>
            </p:txBody>
          </p:sp>
          <p:sp>
            <p:nvSpPr>
              <p:cNvPr id="229408" name="Line 24">
                <a:extLst>
                  <a:ext uri="{FF2B5EF4-FFF2-40B4-BE49-F238E27FC236}">
                    <a16:creationId xmlns:a16="http://schemas.microsoft.com/office/drawing/2014/main" id="{7BF1B58C-4F13-6D20-7F85-B84E089A8C04}"/>
                  </a:ext>
                </a:extLst>
              </p:cNvPr>
              <p:cNvSpPr>
                <a:spLocks noChangeShapeType="1"/>
              </p:cNvSpPr>
              <p:nvPr/>
            </p:nvSpPr>
            <p:spPr bwMode="auto">
              <a:xfrm rot="4848177" flipH="1">
                <a:off x="-28" y="424"/>
                <a:ext cx="76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fr-FR"/>
              </a:p>
            </p:txBody>
          </p:sp>
          <p:sp>
            <p:nvSpPr>
              <p:cNvPr id="229409" name="AutoShape 26">
                <a:extLst>
                  <a:ext uri="{FF2B5EF4-FFF2-40B4-BE49-F238E27FC236}">
                    <a16:creationId xmlns:a16="http://schemas.microsoft.com/office/drawing/2014/main" id="{1304C6AD-1524-D403-5314-EC6AC378A973}"/>
                  </a:ext>
                </a:extLst>
              </p:cNvPr>
              <p:cNvSpPr>
                <a:spLocks noChangeArrowheads="1"/>
              </p:cNvSpPr>
              <p:nvPr/>
            </p:nvSpPr>
            <p:spPr bwMode="auto">
              <a:xfrm rot="4848177">
                <a:off x="218" y="143"/>
                <a:ext cx="144" cy="48"/>
              </a:xfrm>
              <a:prstGeom prst="flowChartMagneticDrum">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9410" name="AutoShape 27">
                <a:extLst>
                  <a:ext uri="{FF2B5EF4-FFF2-40B4-BE49-F238E27FC236}">
                    <a16:creationId xmlns:a16="http://schemas.microsoft.com/office/drawing/2014/main" id="{BACF4033-3ED6-D27B-57EC-05222F0ABF6D}"/>
                  </a:ext>
                </a:extLst>
              </p:cNvPr>
              <p:cNvSpPr>
                <a:spLocks noChangeArrowheads="1"/>
              </p:cNvSpPr>
              <p:nvPr/>
            </p:nvSpPr>
            <p:spPr bwMode="auto">
              <a:xfrm rot="4848177">
                <a:off x="234" y="238"/>
                <a:ext cx="144" cy="48"/>
              </a:xfrm>
              <a:prstGeom prst="flowChartMagneticDrum">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9411" name="AutoShape 28">
                <a:extLst>
                  <a:ext uri="{FF2B5EF4-FFF2-40B4-BE49-F238E27FC236}">
                    <a16:creationId xmlns:a16="http://schemas.microsoft.com/office/drawing/2014/main" id="{D94ECB2A-14E5-2AC4-B4E9-369CCA1173FA}"/>
                  </a:ext>
                </a:extLst>
              </p:cNvPr>
              <p:cNvSpPr>
                <a:spLocks noChangeArrowheads="1"/>
              </p:cNvSpPr>
              <p:nvPr/>
            </p:nvSpPr>
            <p:spPr bwMode="auto">
              <a:xfrm rot="4848177">
                <a:off x="249" y="333"/>
                <a:ext cx="144" cy="48"/>
              </a:xfrm>
              <a:prstGeom prst="flowChartMagneticDrum">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9412" name="AutoShape 29">
                <a:extLst>
                  <a:ext uri="{FF2B5EF4-FFF2-40B4-BE49-F238E27FC236}">
                    <a16:creationId xmlns:a16="http://schemas.microsoft.com/office/drawing/2014/main" id="{8FFD361E-2588-686A-43FA-97F8D000C4AF}"/>
                  </a:ext>
                </a:extLst>
              </p:cNvPr>
              <p:cNvSpPr>
                <a:spLocks noChangeArrowheads="1"/>
              </p:cNvSpPr>
              <p:nvPr/>
            </p:nvSpPr>
            <p:spPr bwMode="auto">
              <a:xfrm rot="4848177">
                <a:off x="264" y="427"/>
                <a:ext cx="144" cy="48"/>
              </a:xfrm>
              <a:prstGeom prst="flowChartMagneticDrum">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9413" name="AutoShape 30">
                <a:extLst>
                  <a:ext uri="{FF2B5EF4-FFF2-40B4-BE49-F238E27FC236}">
                    <a16:creationId xmlns:a16="http://schemas.microsoft.com/office/drawing/2014/main" id="{A36926D3-EA73-43AB-8A01-C1961DCE827B}"/>
                  </a:ext>
                </a:extLst>
              </p:cNvPr>
              <p:cNvSpPr>
                <a:spLocks noChangeArrowheads="1"/>
              </p:cNvSpPr>
              <p:nvPr/>
            </p:nvSpPr>
            <p:spPr bwMode="auto">
              <a:xfrm rot="4848177">
                <a:off x="281" y="522"/>
                <a:ext cx="144" cy="48"/>
              </a:xfrm>
              <a:prstGeom prst="flowChartMagneticDrum">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9414" name="AutoShape 31">
                <a:extLst>
                  <a:ext uri="{FF2B5EF4-FFF2-40B4-BE49-F238E27FC236}">
                    <a16:creationId xmlns:a16="http://schemas.microsoft.com/office/drawing/2014/main" id="{3B54F3C2-7B83-EA4D-BE54-6EA5186D5805}"/>
                  </a:ext>
                </a:extLst>
              </p:cNvPr>
              <p:cNvSpPr>
                <a:spLocks noChangeArrowheads="1"/>
              </p:cNvSpPr>
              <p:nvPr/>
            </p:nvSpPr>
            <p:spPr bwMode="auto">
              <a:xfrm rot="4848177">
                <a:off x="296" y="617"/>
                <a:ext cx="144" cy="48"/>
              </a:xfrm>
              <a:prstGeom prst="flowChartMagneticDrum">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9415" name="AutoShape 32">
                <a:extLst>
                  <a:ext uri="{FF2B5EF4-FFF2-40B4-BE49-F238E27FC236}">
                    <a16:creationId xmlns:a16="http://schemas.microsoft.com/office/drawing/2014/main" id="{3241C10E-48F7-EC06-A504-24BBD2EE4E72}"/>
                  </a:ext>
                </a:extLst>
              </p:cNvPr>
              <p:cNvSpPr>
                <a:spLocks noChangeArrowheads="1"/>
              </p:cNvSpPr>
              <p:nvPr/>
            </p:nvSpPr>
            <p:spPr bwMode="auto">
              <a:xfrm rot="4848177">
                <a:off x="311" y="712"/>
                <a:ext cx="144" cy="48"/>
              </a:xfrm>
              <a:prstGeom prst="flowChartMagneticDrum">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9416" name="AutoShape 22">
                <a:extLst>
                  <a:ext uri="{FF2B5EF4-FFF2-40B4-BE49-F238E27FC236}">
                    <a16:creationId xmlns:a16="http://schemas.microsoft.com/office/drawing/2014/main" id="{CC2D4515-4422-8C73-0DF2-0712B9555A61}"/>
                  </a:ext>
                </a:extLst>
              </p:cNvPr>
              <p:cNvSpPr>
                <a:spLocks noChangeArrowheads="1"/>
              </p:cNvSpPr>
              <p:nvPr/>
            </p:nvSpPr>
            <p:spPr bwMode="auto">
              <a:xfrm rot="4848177">
                <a:off x="326" y="806"/>
                <a:ext cx="144" cy="48"/>
              </a:xfrm>
              <a:prstGeom prst="flowChartMagneticDrum">
                <a:avLst/>
              </a:prstGeom>
              <a:solidFill>
                <a:srgbClr val="C0C0C0"/>
              </a:solidFill>
              <a:ln w="9525">
                <a:solidFill>
                  <a:srgbClr val="000000"/>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
          <p:nvSpPr>
            <p:cNvPr id="229404" name="Freeform 34">
              <a:extLst>
                <a:ext uri="{FF2B5EF4-FFF2-40B4-BE49-F238E27FC236}">
                  <a16:creationId xmlns:a16="http://schemas.microsoft.com/office/drawing/2014/main" id="{5F8B6287-A11C-3D2F-3C33-92AD68840E6E}"/>
                </a:ext>
              </a:extLst>
            </p:cNvPr>
            <p:cNvSpPr>
              <a:spLocks/>
            </p:cNvSpPr>
            <p:nvPr/>
          </p:nvSpPr>
          <p:spPr bwMode="auto">
            <a:xfrm>
              <a:off x="187" y="1065"/>
              <a:ext cx="533" cy="177"/>
            </a:xfrm>
            <a:custGeom>
              <a:avLst/>
              <a:gdLst>
                <a:gd name="T0" fmla="*/ 0 w 533"/>
                <a:gd name="T1" fmla="*/ 77 h 177"/>
                <a:gd name="T2" fmla="*/ 311 w 533"/>
                <a:gd name="T3" fmla="*/ 22 h 177"/>
                <a:gd name="T4" fmla="*/ 489 w 533"/>
                <a:gd name="T5" fmla="*/ 10 h 177"/>
                <a:gd name="T6" fmla="*/ 522 w 533"/>
                <a:gd name="T7" fmla="*/ 33 h 177"/>
                <a:gd name="T8" fmla="*/ 533 w 533"/>
                <a:gd name="T9" fmla="*/ 66 h 177"/>
                <a:gd name="T10" fmla="*/ 378 w 533"/>
                <a:gd name="T11" fmla="*/ 177 h 177"/>
                <a:gd name="T12" fmla="*/ 22 w 533"/>
                <a:gd name="T13" fmla="*/ 144 h 177"/>
                <a:gd name="T14" fmla="*/ 0 w 533"/>
                <a:gd name="T15" fmla="*/ 77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3" h="177">
                  <a:moveTo>
                    <a:pt x="0" y="77"/>
                  </a:moveTo>
                  <a:cubicBezTo>
                    <a:pt x="102" y="43"/>
                    <a:pt x="204" y="32"/>
                    <a:pt x="311" y="22"/>
                  </a:cubicBezTo>
                  <a:cubicBezTo>
                    <a:pt x="383" y="2"/>
                    <a:pt x="409" y="0"/>
                    <a:pt x="489" y="10"/>
                  </a:cubicBezTo>
                  <a:cubicBezTo>
                    <a:pt x="500" y="18"/>
                    <a:pt x="514" y="22"/>
                    <a:pt x="522" y="33"/>
                  </a:cubicBezTo>
                  <a:cubicBezTo>
                    <a:pt x="529" y="42"/>
                    <a:pt x="533" y="54"/>
                    <a:pt x="533" y="66"/>
                  </a:cubicBezTo>
                  <a:cubicBezTo>
                    <a:pt x="533" y="157"/>
                    <a:pt x="445" y="155"/>
                    <a:pt x="378" y="177"/>
                  </a:cubicBezTo>
                  <a:cubicBezTo>
                    <a:pt x="243" y="160"/>
                    <a:pt x="180" y="151"/>
                    <a:pt x="22" y="144"/>
                  </a:cubicBezTo>
                  <a:cubicBezTo>
                    <a:pt x="7" y="99"/>
                    <a:pt x="15" y="121"/>
                    <a:pt x="0" y="77"/>
                  </a:cubicBez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fr-FR"/>
            </a:p>
          </p:txBody>
        </p:sp>
      </p:grpSp>
      <p:grpSp>
        <p:nvGrpSpPr>
          <p:cNvPr id="229383" name="Group 6">
            <a:extLst>
              <a:ext uri="{FF2B5EF4-FFF2-40B4-BE49-F238E27FC236}">
                <a16:creationId xmlns:a16="http://schemas.microsoft.com/office/drawing/2014/main" id="{E66FE4A8-CDA0-599F-70F3-181106138F90}"/>
              </a:ext>
            </a:extLst>
          </p:cNvPr>
          <p:cNvGrpSpPr>
            <a:grpSpLocks/>
          </p:cNvGrpSpPr>
          <p:nvPr/>
        </p:nvGrpSpPr>
        <p:grpSpPr bwMode="auto">
          <a:xfrm>
            <a:off x="7080250" y="1493838"/>
            <a:ext cx="1311275" cy="1358900"/>
            <a:chOff x="0" y="0"/>
            <a:chExt cx="816" cy="864"/>
          </a:xfrm>
        </p:grpSpPr>
        <p:sp>
          <p:nvSpPr>
            <p:cNvPr id="229396" name="Line 7">
              <a:extLst>
                <a:ext uri="{FF2B5EF4-FFF2-40B4-BE49-F238E27FC236}">
                  <a16:creationId xmlns:a16="http://schemas.microsoft.com/office/drawing/2014/main" id="{8B8B1000-EC44-1DFC-3872-1DA78C9E542B}"/>
                </a:ext>
              </a:extLst>
            </p:cNvPr>
            <p:cNvSpPr>
              <a:spLocks noChangeShapeType="1"/>
            </p:cNvSpPr>
            <p:nvPr/>
          </p:nvSpPr>
          <p:spPr bwMode="auto">
            <a:xfrm flipH="1">
              <a:off x="0" y="288"/>
              <a:ext cx="480" cy="0"/>
            </a:xfrm>
            <a:prstGeom prst="line">
              <a:avLst/>
            </a:prstGeom>
            <a:noFill/>
            <a:ln w="76200">
              <a:solidFill>
                <a:srgbClr val="000000"/>
              </a:solidFill>
              <a:round/>
              <a:headEnd/>
              <a:tailEnd/>
            </a:ln>
            <a:scene3d>
              <a:camera prst="legacyObliqueTopRight"/>
              <a:lightRig rig="legacyFlat3" dir="b"/>
            </a:scene3d>
            <a:sp3d extrusionH="430200" prstMaterial="legacyMatte">
              <a:bevelT w="13500" h="13500" prst="angle"/>
              <a:bevelB w="13500" h="13500" prst="angle"/>
              <a:extrusionClr>
                <a:srgbClr val="000000"/>
              </a:extrusionClr>
              <a:contourClr>
                <a:srgbClr val="000000"/>
              </a:contourClr>
            </a:sp3d>
            <a:extLst>
              <a:ext uri="{909E8E84-426E-40DD-AFC4-6F175D3DCCD1}">
                <a14:hiddenFill xmlns:a14="http://schemas.microsoft.com/office/drawing/2010/main">
                  <a:noFill/>
                </a14:hiddenFill>
              </a:ext>
            </a:extLst>
          </p:spPr>
          <p:txBody>
            <a:bodyPr anchor="ctr">
              <a:flatTx/>
            </a:bodyPr>
            <a:lstStyle/>
            <a:p>
              <a:endParaRPr lang="fr-FR"/>
            </a:p>
          </p:txBody>
        </p:sp>
        <p:sp>
          <p:nvSpPr>
            <p:cNvPr id="229397" name="Line 8">
              <a:extLst>
                <a:ext uri="{FF2B5EF4-FFF2-40B4-BE49-F238E27FC236}">
                  <a16:creationId xmlns:a16="http://schemas.microsoft.com/office/drawing/2014/main" id="{5E23D139-9B59-C33D-3C57-5FB646E06BA1}"/>
                </a:ext>
              </a:extLst>
            </p:cNvPr>
            <p:cNvSpPr>
              <a:spLocks noChangeShapeType="1"/>
            </p:cNvSpPr>
            <p:nvPr/>
          </p:nvSpPr>
          <p:spPr bwMode="auto">
            <a:xfrm>
              <a:off x="768" y="288"/>
              <a:ext cx="0" cy="38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nchor="ctr"/>
            <a:lstStyle/>
            <a:p>
              <a:endParaRPr lang="fr-FR"/>
            </a:p>
          </p:txBody>
        </p:sp>
        <p:sp>
          <p:nvSpPr>
            <p:cNvPr id="229398" name="Line 9">
              <a:extLst>
                <a:ext uri="{FF2B5EF4-FFF2-40B4-BE49-F238E27FC236}">
                  <a16:creationId xmlns:a16="http://schemas.microsoft.com/office/drawing/2014/main" id="{58AB6E23-9B4F-F704-B779-357BAB741158}"/>
                </a:ext>
              </a:extLst>
            </p:cNvPr>
            <p:cNvSpPr>
              <a:spLocks noChangeShapeType="1"/>
            </p:cNvSpPr>
            <p:nvPr/>
          </p:nvSpPr>
          <p:spPr bwMode="auto">
            <a:xfrm>
              <a:off x="768" y="672"/>
              <a:ext cx="0" cy="19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fr-FR"/>
            </a:p>
          </p:txBody>
        </p:sp>
        <p:sp>
          <p:nvSpPr>
            <p:cNvPr id="229399" name="Line 10">
              <a:extLst>
                <a:ext uri="{FF2B5EF4-FFF2-40B4-BE49-F238E27FC236}">
                  <a16:creationId xmlns:a16="http://schemas.microsoft.com/office/drawing/2014/main" id="{5068A43F-DE0A-698E-5F17-F5852A0F652C}"/>
                </a:ext>
              </a:extLst>
            </p:cNvPr>
            <p:cNvSpPr>
              <a:spLocks noChangeShapeType="1"/>
            </p:cNvSpPr>
            <p:nvPr/>
          </p:nvSpPr>
          <p:spPr bwMode="auto">
            <a:xfrm flipV="1">
              <a:off x="768" y="768"/>
              <a:ext cx="48" cy="4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fr-FR"/>
            </a:p>
          </p:txBody>
        </p:sp>
        <p:sp>
          <p:nvSpPr>
            <p:cNvPr id="229400" name="Oval 11">
              <a:extLst>
                <a:ext uri="{FF2B5EF4-FFF2-40B4-BE49-F238E27FC236}">
                  <a16:creationId xmlns:a16="http://schemas.microsoft.com/office/drawing/2014/main" id="{74287C92-7D6C-90BB-CB5C-B8DEAF7453F9}"/>
                </a:ext>
              </a:extLst>
            </p:cNvPr>
            <p:cNvSpPr>
              <a:spLocks noChangeArrowheads="1"/>
            </p:cNvSpPr>
            <p:nvPr/>
          </p:nvSpPr>
          <p:spPr bwMode="auto">
            <a:xfrm>
              <a:off x="144" y="0"/>
              <a:ext cx="624" cy="576"/>
            </a:xfrm>
            <a:prstGeom prst="ellipse">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FF0000"/>
              </a:extrusionClr>
              <a:contourClr>
                <a:srgbClr val="FF0000"/>
              </a:contourClr>
            </a:sp3d>
          </p:spPr>
          <p:txBody>
            <a:bodyPr anchor="ctr">
              <a:flatTx/>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pic>
        <p:nvPicPr>
          <p:cNvPr id="229384" name="Picture 13" descr="extng004">
            <a:extLst>
              <a:ext uri="{FF2B5EF4-FFF2-40B4-BE49-F238E27FC236}">
                <a16:creationId xmlns:a16="http://schemas.microsoft.com/office/drawing/2014/main" id="{0541DA6D-612C-2936-877C-752F3E369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338" y="1482725"/>
            <a:ext cx="7778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9385" name="Group 48">
            <a:extLst>
              <a:ext uri="{FF2B5EF4-FFF2-40B4-BE49-F238E27FC236}">
                <a16:creationId xmlns:a16="http://schemas.microsoft.com/office/drawing/2014/main" id="{E80EDD2D-7776-B38F-FD52-62CA0C02EC20}"/>
              </a:ext>
            </a:extLst>
          </p:cNvPr>
          <p:cNvGrpSpPr>
            <a:grpSpLocks/>
          </p:cNvGrpSpPr>
          <p:nvPr/>
        </p:nvGrpSpPr>
        <p:grpSpPr bwMode="auto">
          <a:xfrm>
            <a:off x="5724525" y="3270250"/>
            <a:ext cx="865188" cy="1231900"/>
            <a:chOff x="0" y="0"/>
            <a:chExt cx="1200" cy="1595"/>
          </a:xfrm>
        </p:grpSpPr>
        <p:sp>
          <p:nvSpPr>
            <p:cNvPr id="229386" name="Oval 47">
              <a:extLst>
                <a:ext uri="{FF2B5EF4-FFF2-40B4-BE49-F238E27FC236}">
                  <a16:creationId xmlns:a16="http://schemas.microsoft.com/office/drawing/2014/main" id="{E635063F-2598-E1E3-BEA1-799DB2A837C2}"/>
                </a:ext>
              </a:extLst>
            </p:cNvPr>
            <p:cNvSpPr>
              <a:spLocks noChangeArrowheads="1"/>
            </p:cNvSpPr>
            <p:nvPr/>
          </p:nvSpPr>
          <p:spPr bwMode="auto">
            <a:xfrm>
              <a:off x="96" y="491"/>
              <a:ext cx="1056" cy="192"/>
            </a:xfrm>
            <a:prstGeom prst="ellipse">
              <a:avLst/>
            </a:prstGeom>
            <a:solidFill>
              <a:srgbClr val="99CC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9387" name="Arc 35">
              <a:extLst>
                <a:ext uri="{FF2B5EF4-FFF2-40B4-BE49-F238E27FC236}">
                  <a16:creationId xmlns:a16="http://schemas.microsoft.com/office/drawing/2014/main" id="{522C6E8F-8F97-F40C-6711-77FF4184F8F9}"/>
                </a:ext>
              </a:extLst>
            </p:cNvPr>
            <p:cNvSpPr>
              <a:spLocks/>
            </p:cNvSpPr>
            <p:nvPr/>
          </p:nvSpPr>
          <p:spPr bwMode="auto">
            <a:xfrm>
              <a:off x="146" y="1312"/>
              <a:ext cx="866" cy="139"/>
            </a:xfrm>
            <a:custGeom>
              <a:avLst/>
              <a:gdLst>
                <a:gd name="T0" fmla="*/ 0 w 43200"/>
                <a:gd name="T1" fmla="*/ 0 h 24128"/>
                <a:gd name="T2" fmla="*/ 0 w 43200"/>
                <a:gd name="T3" fmla="*/ 0 h 24128"/>
                <a:gd name="T4" fmla="*/ 0 w 43200"/>
                <a:gd name="T5" fmla="*/ 0 h 24128"/>
                <a:gd name="T6" fmla="*/ 0 60000 65536"/>
                <a:gd name="T7" fmla="*/ 0 60000 65536"/>
                <a:gd name="T8" fmla="*/ 0 60000 65536"/>
              </a:gdLst>
              <a:ahLst/>
              <a:cxnLst>
                <a:cxn ang="T6">
                  <a:pos x="T0" y="T1"/>
                </a:cxn>
                <a:cxn ang="T7">
                  <a:pos x="T2" y="T3"/>
                </a:cxn>
                <a:cxn ang="T8">
                  <a:pos x="T4" y="T5"/>
                </a:cxn>
              </a:cxnLst>
              <a:rect l="0" t="0" r="r" b="b"/>
              <a:pathLst>
                <a:path w="43200" h="24128" fill="none" extrusionOk="0">
                  <a:moveTo>
                    <a:pt x="43196" y="2134"/>
                  </a:moveTo>
                  <a:cubicBezTo>
                    <a:pt x="43198" y="2265"/>
                    <a:pt x="43200" y="2396"/>
                    <a:pt x="43200" y="2528"/>
                  </a:cubicBezTo>
                  <a:cubicBezTo>
                    <a:pt x="43200" y="14457"/>
                    <a:pt x="33529" y="24128"/>
                    <a:pt x="21600" y="24128"/>
                  </a:cubicBezTo>
                  <a:cubicBezTo>
                    <a:pt x="9670" y="24128"/>
                    <a:pt x="0" y="14457"/>
                    <a:pt x="0" y="2528"/>
                  </a:cubicBezTo>
                  <a:cubicBezTo>
                    <a:pt x="-1" y="1683"/>
                    <a:pt x="49" y="839"/>
                    <a:pt x="148" y="0"/>
                  </a:cubicBezTo>
                </a:path>
                <a:path w="43200" h="24128" stroke="0" extrusionOk="0">
                  <a:moveTo>
                    <a:pt x="43196" y="2134"/>
                  </a:moveTo>
                  <a:cubicBezTo>
                    <a:pt x="43198" y="2265"/>
                    <a:pt x="43200" y="2396"/>
                    <a:pt x="43200" y="2528"/>
                  </a:cubicBezTo>
                  <a:cubicBezTo>
                    <a:pt x="43200" y="14457"/>
                    <a:pt x="33529" y="24128"/>
                    <a:pt x="21600" y="24128"/>
                  </a:cubicBezTo>
                  <a:cubicBezTo>
                    <a:pt x="9670" y="24128"/>
                    <a:pt x="0" y="14457"/>
                    <a:pt x="0" y="2528"/>
                  </a:cubicBezTo>
                  <a:cubicBezTo>
                    <a:pt x="-1" y="1683"/>
                    <a:pt x="49" y="839"/>
                    <a:pt x="148" y="0"/>
                  </a:cubicBezTo>
                  <a:lnTo>
                    <a:pt x="21600" y="2528"/>
                  </a:lnTo>
                  <a:lnTo>
                    <a:pt x="43196" y="2134"/>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229388" name="Arc 36">
              <a:extLst>
                <a:ext uri="{FF2B5EF4-FFF2-40B4-BE49-F238E27FC236}">
                  <a16:creationId xmlns:a16="http://schemas.microsoft.com/office/drawing/2014/main" id="{27CFB255-BB4F-0C0F-E9F4-D1A88A046909}"/>
                </a:ext>
              </a:extLst>
            </p:cNvPr>
            <p:cNvSpPr>
              <a:spLocks/>
            </p:cNvSpPr>
            <p:nvPr/>
          </p:nvSpPr>
          <p:spPr bwMode="auto">
            <a:xfrm>
              <a:off x="144" y="1456"/>
              <a:ext cx="866" cy="139"/>
            </a:xfrm>
            <a:custGeom>
              <a:avLst/>
              <a:gdLst>
                <a:gd name="T0" fmla="*/ 0 w 43200"/>
                <a:gd name="T1" fmla="*/ 0 h 24128"/>
                <a:gd name="T2" fmla="*/ 0 w 43200"/>
                <a:gd name="T3" fmla="*/ 0 h 24128"/>
                <a:gd name="T4" fmla="*/ 0 w 43200"/>
                <a:gd name="T5" fmla="*/ 0 h 24128"/>
                <a:gd name="T6" fmla="*/ 0 60000 65536"/>
                <a:gd name="T7" fmla="*/ 0 60000 65536"/>
                <a:gd name="T8" fmla="*/ 0 60000 65536"/>
              </a:gdLst>
              <a:ahLst/>
              <a:cxnLst>
                <a:cxn ang="T6">
                  <a:pos x="T0" y="T1"/>
                </a:cxn>
                <a:cxn ang="T7">
                  <a:pos x="T2" y="T3"/>
                </a:cxn>
                <a:cxn ang="T8">
                  <a:pos x="T4" y="T5"/>
                </a:cxn>
              </a:cxnLst>
              <a:rect l="0" t="0" r="r" b="b"/>
              <a:pathLst>
                <a:path w="43200" h="24128" fill="none" extrusionOk="0">
                  <a:moveTo>
                    <a:pt x="43196" y="2134"/>
                  </a:moveTo>
                  <a:cubicBezTo>
                    <a:pt x="43198" y="2265"/>
                    <a:pt x="43200" y="2396"/>
                    <a:pt x="43200" y="2528"/>
                  </a:cubicBezTo>
                  <a:cubicBezTo>
                    <a:pt x="43200" y="14457"/>
                    <a:pt x="33529" y="24128"/>
                    <a:pt x="21600" y="24128"/>
                  </a:cubicBezTo>
                  <a:cubicBezTo>
                    <a:pt x="9670" y="24128"/>
                    <a:pt x="0" y="14457"/>
                    <a:pt x="0" y="2528"/>
                  </a:cubicBezTo>
                  <a:cubicBezTo>
                    <a:pt x="-1" y="1683"/>
                    <a:pt x="49" y="839"/>
                    <a:pt x="148" y="0"/>
                  </a:cubicBezTo>
                </a:path>
                <a:path w="43200" h="24128" stroke="0" extrusionOk="0">
                  <a:moveTo>
                    <a:pt x="43196" y="2134"/>
                  </a:moveTo>
                  <a:cubicBezTo>
                    <a:pt x="43198" y="2265"/>
                    <a:pt x="43200" y="2396"/>
                    <a:pt x="43200" y="2528"/>
                  </a:cubicBezTo>
                  <a:cubicBezTo>
                    <a:pt x="43200" y="14457"/>
                    <a:pt x="33529" y="24128"/>
                    <a:pt x="21600" y="24128"/>
                  </a:cubicBezTo>
                  <a:cubicBezTo>
                    <a:pt x="9670" y="24128"/>
                    <a:pt x="0" y="14457"/>
                    <a:pt x="0" y="2528"/>
                  </a:cubicBezTo>
                  <a:cubicBezTo>
                    <a:pt x="-1" y="1683"/>
                    <a:pt x="49" y="839"/>
                    <a:pt x="148" y="0"/>
                  </a:cubicBezTo>
                  <a:lnTo>
                    <a:pt x="21600" y="2528"/>
                  </a:lnTo>
                  <a:lnTo>
                    <a:pt x="43196" y="2134"/>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229389" name="Line 37">
              <a:extLst>
                <a:ext uri="{FF2B5EF4-FFF2-40B4-BE49-F238E27FC236}">
                  <a16:creationId xmlns:a16="http://schemas.microsoft.com/office/drawing/2014/main" id="{9C7C1501-5DD0-FFFC-E269-E0F4244DFC9B}"/>
                </a:ext>
              </a:extLst>
            </p:cNvPr>
            <p:cNvSpPr>
              <a:spLocks noChangeShapeType="1"/>
            </p:cNvSpPr>
            <p:nvPr/>
          </p:nvSpPr>
          <p:spPr bwMode="auto">
            <a:xfrm flipV="1">
              <a:off x="144" y="1307"/>
              <a:ext cx="0" cy="1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fr-FR"/>
            </a:p>
          </p:txBody>
        </p:sp>
        <p:sp>
          <p:nvSpPr>
            <p:cNvPr id="229390" name="Line 38">
              <a:extLst>
                <a:ext uri="{FF2B5EF4-FFF2-40B4-BE49-F238E27FC236}">
                  <a16:creationId xmlns:a16="http://schemas.microsoft.com/office/drawing/2014/main" id="{575677CF-30D9-63BA-6173-DCB09D4FFFE6}"/>
                </a:ext>
              </a:extLst>
            </p:cNvPr>
            <p:cNvSpPr>
              <a:spLocks noChangeShapeType="1"/>
            </p:cNvSpPr>
            <p:nvPr/>
          </p:nvSpPr>
          <p:spPr bwMode="auto">
            <a:xfrm flipV="1">
              <a:off x="1008" y="1355"/>
              <a:ext cx="0"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fr-FR"/>
            </a:p>
          </p:txBody>
        </p:sp>
        <p:sp>
          <p:nvSpPr>
            <p:cNvPr id="229391" name="Line 39">
              <a:extLst>
                <a:ext uri="{FF2B5EF4-FFF2-40B4-BE49-F238E27FC236}">
                  <a16:creationId xmlns:a16="http://schemas.microsoft.com/office/drawing/2014/main" id="{10847F89-153B-DB62-B96B-63886769A7B1}"/>
                </a:ext>
              </a:extLst>
            </p:cNvPr>
            <p:cNvSpPr>
              <a:spLocks noChangeShapeType="1"/>
            </p:cNvSpPr>
            <p:nvPr/>
          </p:nvSpPr>
          <p:spPr bwMode="auto">
            <a:xfrm flipH="1" flipV="1">
              <a:off x="0" y="539"/>
              <a:ext cx="144" cy="76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fr-FR"/>
            </a:p>
          </p:txBody>
        </p:sp>
        <p:sp>
          <p:nvSpPr>
            <p:cNvPr id="229392" name="Line 40">
              <a:extLst>
                <a:ext uri="{FF2B5EF4-FFF2-40B4-BE49-F238E27FC236}">
                  <a16:creationId xmlns:a16="http://schemas.microsoft.com/office/drawing/2014/main" id="{C821BC2C-C04F-5FB7-3D10-BD825241DE12}"/>
                </a:ext>
              </a:extLst>
            </p:cNvPr>
            <p:cNvSpPr>
              <a:spLocks noChangeShapeType="1"/>
            </p:cNvSpPr>
            <p:nvPr/>
          </p:nvSpPr>
          <p:spPr bwMode="auto">
            <a:xfrm flipV="1">
              <a:off x="1008" y="539"/>
              <a:ext cx="192" cy="8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fr-FR"/>
            </a:p>
          </p:txBody>
        </p:sp>
        <p:sp>
          <p:nvSpPr>
            <p:cNvPr id="229393" name="Arc 41">
              <a:extLst>
                <a:ext uri="{FF2B5EF4-FFF2-40B4-BE49-F238E27FC236}">
                  <a16:creationId xmlns:a16="http://schemas.microsoft.com/office/drawing/2014/main" id="{E05D700D-D337-1C13-1945-173F4F5F40B3}"/>
                </a:ext>
              </a:extLst>
            </p:cNvPr>
            <p:cNvSpPr>
              <a:spLocks/>
            </p:cNvSpPr>
            <p:nvPr/>
          </p:nvSpPr>
          <p:spPr bwMode="auto">
            <a:xfrm>
              <a:off x="0" y="340"/>
              <a:ext cx="1200" cy="34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824" y="15687"/>
                  </a:moveTo>
                  <a:cubicBezTo>
                    <a:pt x="3466" y="6404"/>
                    <a:pt x="11947" y="-1"/>
                    <a:pt x="21600" y="0"/>
                  </a:cubicBezTo>
                  <a:cubicBezTo>
                    <a:pt x="33529" y="0"/>
                    <a:pt x="43200" y="9670"/>
                    <a:pt x="43200" y="21600"/>
                  </a:cubicBezTo>
                  <a:cubicBezTo>
                    <a:pt x="43200" y="33529"/>
                    <a:pt x="33529" y="43200"/>
                    <a:pt x="21600" y="43200"/>
                  </a:cubicBezTo>
                  <a:cubicBezTo>
                    <a:pt x="9670" y="43200"/>
                    <a:pt x="0" y="33529"/>
                    <a:pt x="0" y="21600"/>
                  </a:cubicBezTo>
                  <a:cubicBezTo>
                    <a:pt x="-1" y="20755"/>
                    <a:pt x="49" y="19911"/>
                    <a:pt x="148" y="19072"/>
                  </a:cubicBezTo>
                </a:path>
                <a:path w="43200" h="43200" stroke="0" extrusionOk="0">
                  <a:moveTo>
                    <a:pt x="824" y="15687"/>
                  </a:moveTo>
                  <a:cubicBezTo>
                    <a:pt x="3466" y="6404"/>
                    <a:pt x="11947" y="-1"/>
                    <a:pt x="21600" y="0"/>
                  </a:cubicBezTo>
                  <a:cubicBezTo>
                    <a:pt x="33529" y="0"/>
                    <a:pt x="43200" y="9670"/>
                    <a:pt x="43200" y="21600"/>
                  </a:cubicBezTo>
                  <a:cubicBezTo>
                    <a:pt x="43200" y="33529"/>
                    <a:pt x="33529" y="43200"/>
                    <a:pt x="21600" y="43200"/>
                  </a:cubicBezTo>
                  <a:cubicBezTo>
                    <a:pt x="9670" y="43200"/>
                    <a:pt x="0" y="33529"/>
                    <a:pt x="0" y="21600"/>
                  </a:cubicBezTo>
                  <a:cubicBezTo>
                    <a:pt x="-1" y="20755"/>
                    <a:pt x="49" y="19911"/>
                    <a:pt x="148" y="19072"/>
                  </a:cubicBezTo>
                  <a:lnTo>
                    <a:pt x="21600" y="21600"/>
                  </a:lnTo>
                  <a:lnTo>
                    <a:pt x="824" y="1568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229394" name="AutoShape 43">
              <a:extLst>
                <a:ext uri="{FF2B5EF4-FFF2-40B4-BE49-F238E27FC236}">
                  <a16:creationId xmlns:a16="http://schemas.microsoft.com/office/drawing/2014/main" id="{0A17502E-2623-4E02-E482-B6443D46D34A}"/>
                </a:ext>
              </a:extLst>
            </p:cNvPr>
            <p:cNvSpPr>
              <a:spLocks noChangeArrowheads="1"/>
            </p:cNvSpPr>
            <p:nvPr/>
          </p:nvSpPr>
          <p:spPr bwMode="auto">
            <a:xfrm rot="847529">
              <a:off x="1056" y="635"/>
              <a:ext cx="96" cy="144"/>
            </a:xfrm>
            <a:prstGeom prst="flowChartMagneticDrum">
              <a:avLst/>
            </a:prstGeom>
            <a:solidFill>
              <a:srgbClr val="FFFFFF"/>
            </a:solidFill>
            <a:ln w="9525">
              <a:solidFill>
                <a:srgbClr val="000000"/>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9395" name="Arc 42">
              <a:extLst>
                <a:ext uri="{FF2B5EF4-FFF2-40B4-BE49-F238E27FC236}">
                  <a16:creationId xmlns:a16="http://schemas.microsoft.com/office/drawing/2014/main" id="{6DAF4410-B2DC-B9CA-6F9A-DD59B70CA1EC}"/>
                </a:ext>
              </a:extLst>
            </p:cNvPr>
            <p:cNvSpPr>
              <a:spLocks/>
            </p:cNvSpPr>
            <p:nvPr/>
          </p:nvSpPr>
          <p:spPr bwMode="auto">
            <a:xfrm>
              <a:off x="0" y="0"/>
              <a:ext cx="1129" cy="731"/>
            </a:xfrm>
            <a:custGeom>
              <a:avLst/>
              <a:gdLst>
                <a:gd name="T0" fmla="*/ 0 w 42375"/>
                <a:gd name="T1" fmla="*/ 0 h 24403"/>
                <a:gd name="T2" fmla="*/ 0 w 42375"/>
                <a:gd name="T3" fmla="*/ 0 h 24403"/>
                <a:gd name="T4" fmla="*/ 0 w 42375"/>
                <a:gd name="T5" fmla="*/ 0 h 24403"/>
                <a:gd name="T6" fmla="*/ 0 60000 65536"/>
                <a:gd name="T7" fmla="*/ 0 60000 65536"/>
                <a:gd name="T8" fmla="*/ 0 60000 65536"/>
              </a:gdLst>
              <a:ahLst/>
              <a:cxnLst>
                <a:cxn ang="T6">
                  <a:pos x="T0" y="T1"/>
                </a:cxn>
                <a:cxn ang="T7">
                  <a:pos x="T2" y="T3"/>
                </a:cxn>
                <a:cxn ang="T8">
                  <a:pos x="T4" y="T5"/>
                </a:cxn>
              </a:cxnLst>
              <a:rect l="0" t="0" r="r" b="b"/>
              <a:pathLst>
                <a:path w="42375" h="24403" fill="none" extrusionOk="0">
                  <a:moveTo>
                    <a:pt x="-1" y="15687"/>
                  </a:moveTo>
                  <a:cubicBezTo>
                    <a:pt x="2641" y="6404"/>
                    <a:pt x="11122" y="-1"/>
                    <a:pt x="20775" y="0"/>
                  </a:cubicBezTo>
                  <a:cubicBezTo>
                    <a:pt x="32704" y="0"/>
                    <a:pt x="42375" y="9670"/>
                    <a:pt x="42375" y="21600"/>
                  </a:cubicBezTo>
                  <a:cubicBezTo>
                    <a:pt x="42375" y="22537"/>
                    <a:pt x="42313" y="23473"/>
                    <a:pt x="42192" y="24403"/>
                  </a:cubicBezTo>
                </a:path>
                <a:path w="42375" h="24403" stroke="0" extrusionOk="0">
                  <a:moveTo>
                    <a:pt x="-1" y="15687"/>
                  </a:moveTo>
                  <a:cubicBezTo>
                    <a:pt x="2641" y="6404"/>
                    <a:pt x="11122" y="-1"/>
                    <a:pt x="20775" y="0"/>
                  </a:cubicBezTo>
                  <a:cubicBezTo>
                    <a:pt x="32704" y="0"/>
                    <a:pt x="42375" y="9670"/>
                    <a:pt x="42375" y="21600"/>
                  </a:cubicBezTo>
                  <a:cubicBezTo>
                    <a:pt x="42375" y="22537"/>
                    <a:pt x="42313" y="23473"/>
                    <a:pt x="42192" y="24403"/>
                  </a:cubicBezTo>
                  <a:lnTo>
                    <a:pt x="20775" y="21600"/>
                  </a:lnTo>
                  <a:lnTo>
                    <a:pt x="-1" y="15687"/>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gr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re 8">
            <a:extLst>
              <a:ext uri="{FF2B5EF4-FFF2-40B4-BE49-F238E27FC236}">
                <a16:creationId xmlns:a16="http://schemas.microsoft.com/office/drawing/2014/main" id="{FC9AB71D-334A-3C5F-17E4-0866BCE40D0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30403" name="Espace réservé du numéro de diapositive 4">
            <a:extLst>
              <a:ext uri="{FF2B5EF4-FFF2-40B4-BE49-F238E27FC236}">
                <a16:creationId xmlns:a16="http://schemas.microsoft.com/office/drawing/2014/main" id="{51EFB1ED-0489-163B-E0BC-6B950DDE3EC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542227E-F063-4C04-B65B-D8424E2255DD}" type="slidenum">
              <a:rPr lang="fr-FR" altLang="fr-FR" sz="2000">
                <a:solidFill>
                  <a:srgbClr val="984807"/>
                </a:solidFill>
              </a:rPr>
              <a:pPr algn="r" eaLnBrk="1" hangingPunct="1">
                <a:spcBef>
                  <a:spcPct val="0"/>
                </a:spcBef>
                <a:buFontTx/>
                <a:buNone/>
              </a:pPr>
              <a:t>223</a:t>
            </a:fld>
            <a:endParaRPr lang="fr-FR" altLang="fr-FR" sz="2000">
              <a:solidFill>
                <a:srgbClr val="984807"/>
              </a:solidFill>
            </a:endParaRPr>
          </a:p>
        </p:txBody>
      </p:sp>
      <p:sp>
        <p:nvSpPr>
          <p:cNvPr id="230404" name="Rectangle 1">
            <a:extLst>
              <a:ext uri="{FF2B5EF4-FFF2-40B4-BE49-F238E27FC236}">
                <a16:creationId xmlns:a16="http://schemas.microsoft.com/office/drawing/2014/main" id="{F24828F2-7A1B-A52D-F529-84701E47315E}"/>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Système d’extinction automatique à eau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30405" name="Rectangle 1">
            <a:extLst>
              <a:ext uri="{FF2B5EF4-FFF2-40B4-BE49-F238E27FC236}">
                <a16:creationId xmlns:a16="http://schemas.microsoft.com/office/drawing/2014/main" id="{7459D2E5-D8FF-6DBB-873A-8DCC5C0A33E1}"/>
              </a:ext>
            </a:extLst>
          </p:cNvPr>
          <p:cNvSpPr>
            <a:spLocks noChangeArrowheads="1"/>
          </p:cNvSpPr>
          <p:nvPr/>
        </p:nvSpPr>
        <p:spPr bwMode="auto">
          <a:xfrm>
            <a:off x="476250" y="1858963"/>
            <a:ext cx="8189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Ensemble hydraulique permettant de déceler un foyer d'incendie, de donner une alarme et de l'éteindre à ses débuts ou de le contenir.</a:t>
            </a:r>
            <a:endParaRPr lang="fr-FR" altLang="fr-FR" sz="2400">
              <a:latin typeface="Times New Roman" panose="02020603050405020304" pitchFamily="18" charset="0"/>
              <a:cs typeface="Times New Roman" panose="02020603050405020304" pitchFamily="18" charset="0"/>
            </a:endParaRPr>
          </a:p>
        </p:txBody>
      </p:sp>
      <p:pic>
        <p:nvPicPr>
          <p:cNvPr id="230406" name="Picture 229" descr="DSCF0136">
            <a:extLst>
              <a:ext uri="{FF2B5EF4-FFF2-40B4-BE49-F238E27FC236}">
                <a16:creationId xmlns:a16="http://schemas.microsoft.com/office/drawing/2014/main" id="{4E2F443C-28D5-9B3B-D2B2-619B310DC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2711450"/>
            <a:ext cx="4594225"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Image 1">
            <a:extLst>
              <a:ext uri="{FF2B5EF4-FFF2-40B4-BE49-F238E27FC236}">
                <a16:creationId xmlns:a16="http://schemas.microsoft.com/office/drawing/2014/main" id="{807D0EEB-FA43-3DB1-F6E1-6A7593A5A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278" r="5000" b="17500"/>
          <a:stretch>
            <a:fillRect/>
          </a:stretch>
        </p:blipFill>
        <p:spPr bwMode="auto">
          <a:xfrm>
            <a:off x="3362325" y="3813175"/>
            <a:ext cx="5461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Titre 8">
            <a:extLst>
              <a:ext uri="{FF2B5EF4-FFF2-40B4-BE49-F238E27FC236}">
                <a16:creationId xmlns:a16="http://schemas.microsoft.com/office/drawing/2014/main" id="{AA9FB543-E9B7-47F3-92CB-9B600407674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31428" name="Espace réservé du numéro de diapositive 4">
            <a:extLst>
              <a:ext uri="{FF2B5EF4-FFF2-40B4-BE49-F238E27FC236}">
                <a16:creationId xmlns:a16="http://schemas.microsoft.com/office/drawing/2014/main" id="{32C57379-3E7B-84E3-7B2B-6417070609C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B684F39-28B8-48E8-BB6A-E1A7C08EA998}" type="slidenum">
              <a:rPr lang="fr-FR" altLang="fr-FR" sz="2000">
                <a:solidFill>
                  <a:srgbClr val="984807"/>
                </a:solidFill>
              </a:rPr>
              <a:pPr algn="r" eaLnBrk="1" hangingPunct="1">
                <a:spcBef>
                  <a:spcPct val="0"/>
                </a:spcBef>
                <a:buFontTx/>
                <a:buNone/>
              </a:pPr>
              <a:t>224</a:t>
            </a:fld>
            <a:endParaRPr lang="fr-FR" altLang="fr-FR" sz="2000">
              <a:solidFill>
                <a:srgbClr val="984807"/>
              </a:solidFill>
            </a:endParaRPr>
          </a:p>
        </p:txBody>
      </p:sp>
      <p:sp>
        <p:nvSpPr>
          <p:cNvPr id="231429" name="Rectangle 1">
            <a:extLst>
              <a:ext uri="{FF2B5EF4-FFF2-40B4-BE49-F238E27FC236}">
                <a16:creationId xmlns:a16="http://schemas.microsoft.com/office/drawing/2014/main" id="{8444C1E0-7054-3607-F022-89999097A8DF}"/>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Moyens d'extinction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8117" name="Rectangle 1">
            <a:extLst>
              <a:ext uri="{FF2B5EF4-FFF2-40B4-BE49-F238E27FC236}">
                <a16:creationId xmlns:a16="http://schemas.microsoft.com/office/drawing/2014/main" id="{E5E8BB38-5B45-2CCF-DD10-16F4373841EE}"/>
              </a:ext>
            </a:extLst>
          </p:cNvPr>
          <p:cNvSpPr>
            <a:spLocks noChangeArrowheads="1"/>
          </p:cNvSpPr>
          <p:nvPr/>
        </p:nvSpPr>
        <p:spPr bwMode="auto">
          <a:xfrm>
            <a:off x="457200" y="1981200"/>
            <a:ext cx="8189913" cy="267811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Sprinklers est composée : </a:t>
            </a:r>
            <a:endParaRPr lang="fr-FR" sz="24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 </a:t>
            </a:r>
            <a:endParaRPr lang="fr-FR" sz="2400" dirty="0">
              <a:latin typeface="Times New Roman" panose="02020603050405020304" pitchFamily="18" charset="0"/>
              <a:ea typeface="Times New Roman" panose="02020603050405020304" pitchFamily="18" charset="0"/>
            </a:endParaRPr>
          </a:p>
          <a:p>
            <a:pPr indent="180340">
              <a:spcAft>
                <a:spcPts val="0"/>
              </a:spcAft>
              <a:defRPr/>
            </a:pPr>
            <a:r>
              <a:rPr lang="fr-FR" sz="2400" dirty="0">
                <a:solidFill>
                  <a:srgbClr val="000000"/>
                </a:solidFill>
                <a:latin typeface="Times New Roman" panose="02020603050405020304" pitchFamily="18" charset="0"/>
                <a:ea typeface="Times New Roman" panose="02020603050405020304" pitchFamily="18" charset="0"/>
              </a:rPr>
              <a:t>Têtes de sprinklers ;</a:t>
            </a:r>
            <a:endParaRPr lang="fr-FR" sz="2400" dirty="0">
              <a:latin typeface="Times New Roman" panose="02020603050405020304" pitchFamily="18" charset="0"/>
              <a:ea typeface="Times New Roman" panose="02020603050405020304" pitchFamily="18" charset="0"/>
            </a:endParaRPr>
          </a:p>
          <a:p>
            <a:pPr indent="180340">
              <a:spcAft>
                <a:spcPts val="0"/>
              </a:spcAft>
              <a:defRPr/>
            </a:pPr>
            <a:r>
              <a:rPr lang="fr-FR" sz="2400" dirty="0">
                <a:solidFill>
                  <a:srgbClr val="000000"/>
                </a:solidFill>
                <a:latin typeface="Times New Roman" panose="02020603050405020304" pitchFamily="18" charset="0"/>
                <a:ea typeface="Times New Roman" panose="02020603050405020304" pitchFamily="18" charset="0"/>
              </a:rPr>
              <a:t>Poste de contrôle ;</a:t>
            </a:r>
            <a:endParaRPr lang="fr-FR" sz="2400" dirty="0">
              <a:latin typeface="Times New Roman" panose="02020603050405020304" pitchFamily="18" charset="0"/>
              <a:ea typeface="Times New Roman" panose="02020603050405020304" pitchFamily="18" charset="0"/>
            </a:endParaRPr>
          </a:p>
          <a:p>
            <a:pPr indent="180340">
              <a:spcAft>
                <a:spcPts val="0"/>
              </a:spcAft>
              <a:defRPr/>
            </a:pPr>
            <a:r>
              <a:rPr lang="fr-FR" sz="2400" dirty="0">
                <a:solidFill>
                  <a:srgbClr val="000000"/>
                </a:solidFill>
                <a:latin typeface="Times New Roman" panose="02020603050405020304" pitchFamily="18" charset="0"/>
                <a:ea typeface="Times New Roman" panose="02020603050405020304" pitchFamily="18" charset="0"/>
              </a:rPr>
              <a:t>Sources d'eau ;</a:t>
            </a:r>
            <a:endParaRPr lang="fr-FR" sz="2400" dirty="0">
              <a:latin typeface="Times New Roman" panose="02020603050405020304" pitchFamily="18" charset="0"/>
              <a:ea typeface="Times New Roman" panose="02020603050405020304" pitchFamily="18" charset="0"/>
            </a:endParaRPr>
          </a:p>
          <a:p>
            <a:pPr indent="180340">
              <a:spcAft>
                <a:spcPts val="0"/>
              </a:spcAft>
              <a:defRPr/>
            </a:pPr>
            <a:r>
              <a:rPr lang="fr-FR" sz="2400" dirty="0">
                <a:solidFill>
                  <a:srgbClr val="000000"/>
                </a:solidFill>
                <a:latin typeface="Times New Roman" panose="02020603050405020304" pitchFamily="18" charset="0"/>
                <a:ea typeface="Times New Roman" panose="02020603050405020304" pitchFamily="18" charset="0"/>
              </a:rPr>
              <a:t>Canalisations de distribution.</a:t>
            </a:r>
            <a:endParaRPr lang="fr-FR" sz="24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re 8">
            <a:extLst>
              <a:ext uri="{FF2B5EF4-FFF2-40B4-BE49-F238E27FC236}">
                <a16:creationId xmlns:a16="http://schemas.microsoft.com/office/drawing/2014/main" id="{E1DA9EBF-D4B6-62A8-E8C8-F8148B4998E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32451" name="Espace réservé du numéro de diapositive 4">
            <a:extLst>
              <a:ext uri="{FF2B5EF4-FFF2-40B4-BE49-F238E27FC236}">
                <a16:creationId xmlns:a16="http://schemas.microsoft.com/office/drawing/2014/main" id="{08E554EE-906C-0B4F-62C7-D1461269FCB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14CB65B-06BB-414D-A5A1-23885FC2962F}" type="slidenum">
              <a:rPr lang="fr-FR" altLang="fr-FR" sz="2000">
                <a:solidFill>
                  <a:srgbClr val="984807"/>
                </a:solidFill>
              </a:rPr>
              <a:pPr algn="r" eaLnBrk="1" hangingPunct="1">
                <a:spcBef>
                  <a:spcPct val="0"/>
                </a:spcBef>
                <a:buFontTx/>
                <a:buNone/>
              </a:pPr>
              <a:t>225</a:t>
            </a:fld>
            <a:endParaRPr lang="fr-FR" altLang="fr-FR" sz="2000">
              <a:solidFill>
                <a:srgbClr val="984807"/>
              </a:solidFill>
            </a:endParaRPr>
          </a:p>
        </p:txBody>
      </p:sp>
      <p:sp>
        <p:nvSpPr>
          <p:cNvPr id="232452" name="Rectangle 1">
            <a:extLst>
              <a:ext uri="{FF2B5EF4-FFF2-40B4-BE49-F238E27FC236}">
                <a16:creationId xmlns:a16="http://schemas.microsoft.com/office/drawing/2014/main" id="{1EDECFC1-213F-6975-A6EC-6FF4AD1695AC}"/>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Moyens d'extinction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32453" name="Rectangle 1">
            <a:extLst>
              <a:ext uri="{FF2B5EF4-FFF2-40B4-BE49-F238E27FC236}">
                <a16:creationId xmlns:a16="http://schemas.microsoft.com/office/drawing/2014/main" id="{8BB1D7C3-E220-DE6C-6796-FB172BED4EC7}"/>
              </a:ext>
            </a:extLst>
          </p:cNvPr>
          <p:cNvSpPr>
            <a:spLocks noChangeArrowheads="1"/>
          </p:cNvSpPr>
          <p:nvPr/>
        </p:nvSpPr>
        <p:spPr bwMode="auto">
          <a:xfrm>
            <a:off x="357188" y="1981200"/>
            <a:ext cx="850106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b="1" u="sng">
                <a:solidFill>
                  <a:srgbClr val="000000"/>
                </a:solidFill>
                <a:latin typeface="Times New Roman" panose="02020603050405020304" pitchFamily="18" charset="0"/>
                <a:cs typeface="Times New Roman" panose="02020603050405020304" pitchFamily="18" charset="0"/>
              </a:rPr>
              <a:t>Têtes de sprinklers : </a:t>
            </a:r>
            <a:endParaRPr lang="fr-FR" altLang="fr-FR" sz="2400" b="1">
              <a:solidFill>
                <a:srgbClr val="FFFFFF"/>
              </a:solidFill>
              <a:latin typeface="Times New Roman" panose="02020603050405020304" pitchFamily="18" charset="0"/>
              <a:cs typeface="Times New Roman" panose="02020603050405020304" pitchFamily="18" charset="0"/>
            </a:endParaRPr>
          </a:p>
          <a:p>
            <a:pPr>
              <a:lnSpc>
                <a:spcPct val="107000"/>
              </a:lnSpc>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Dispositifs conçus pour réagir à une T° en libérant un flux d'eau</a:t>
            </a: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Constitués d'un élément détecteur (fusible métallique ou ampoule de verre) et d'un déflecteur assurant la diffusion de l'eau.</a:t>
            </a: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endParaRPr lang="fr-FR" altLang="fr-FR" sz="2400">
              <a:solidFill>
                <a:srgbClr val="000000"/>
              </a:solidFill>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S arrosée par une tête varie entre 9 m</a:t>
            </a:r>
            <a:r>
              <a:rPr lang="fr-FR" altLang="fr-FR" sz="2400" baseline="30000">
                <a:solidFill>
                  <a:srgbClr val="000000"/>
                </a:solidFill>
                <a:latin typeface="Times New Roman" panose="02020603050405020304" pitchFamily="18" charset="0"/>
                <a:cs typeface="Times New Roman" panose="02020603050405020304" pitchFamily="18" charset="0"/>
              </a:rPr>
              <a:t>2</a:t>
            </a:r>
            <a:r>
              <a:rPr lang="fr-FR" altLang="fr-FR" sz="2400">
                <a:solidFill>
                  <a:srgbClr val="000000"/>
                </a:solidFill>
                <a:latin typeface="Times New Roman" panose="02020603050405020304" pitchFamily="18" charset="0"/>
                <a:cs typeface="Times New Roman" panose="02020603050405020304" pitchFamily="18" charset="0"/>
              </a:rPr>
              <a:t> et 16 m</a:t>
            </a:r>
            <a:r>
              <a:rPr lang="fr-FR" altLang="fr-FR" sz="2400" baseline="30000">
                <a:solidFill>
                  <a:srgbClr val="000000"/>
                </a:solidFill>
                <a:latin typeface="Times New Roman" panose="02020603050405020304" pitchFamily="18" charset="0"/>
                <a:cs typeface="Times New Roman" panose="02020603050405020304" pitchFamily="18" charset="0"/>
              </a:rPr>
              <a:t>2</a:t>
            </a:r>
            <a:r>
              <a:rPr lang="fr-FR" altLang="fr-FR" sz="2400">
                <a:solidFill>
                  <a:srgbClr val="000000"/>
                </a:solidFill>
                <a:latin typeface="Times New Roman" panose="02020603050405020304" pitchFamily="18" charset="0"/>
                <a:cs typeface="Times New Roman" panose="02020603050405020304" pitchFamily="18" charset="0"/>
              </a:rPr>
              <a:t> au sol selon la catégorie du risque.</a:t>
            </a:r>
            <a:endParaRPr lang="fr-FR" altLang="fr-FR" sz="2400">
              <a:latin typeface="Times New Roman" panose="02020603050405020304" pitchFamily="18" charset="0"/>
              <a:cs typeface="Times New Roman" panose="02020603050405020304" pitchFamily="18" charset="0"/>
            </a:endParaRPr>
          </a:p>
        </p:txBody>
      </p:sp>
      <p:pic>
        <p:nvPicPr>
          <p:cNvPr id="232454" name="Picture 59" descr="sprink">
            <a:extLst>
              <a:ext uri="{FF2B5EF4-FFF2-40B4-BE49-F238E27FC236}">
                <a16:creationId xmlns:a16="http://schemas.microsoft.com/office/drawing/2014/main" id="{4997AEE7-E5A4-A1BE-504A-2BD21F66B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1287463"/>
            <a:ext cx="2168525"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re 8">
            <a:extLst>
              <a:ext uri="{FF2B5EF4-FFF2-40B4-BE49-F238E27FC236}">
                <a16:creationId xmlns:a16="http://schemas.microsoft.com/office/drawing/2014/main" id="{C7562503-28D5-181C-9C2E-7AF669B3974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33475" name="Espace réservé du numéro de diapositive 4">
            <a:extLst>
              <a:ext uri="{FF2B5EF4-FFF2-40B4-BE49-F238E27FC236}">
                <a16:creationId xmlns:a16="http://schemas.microsoft.com/office/drawing/2014/main" id="{A7D72C95-18D8-8A60-D588-8AD6B32D72D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E1338AE-4E52-46BE-9A9F-E17BA8A0085F}" type="slidenum">
              <a:rPr lang="fr-FR" altLang="fr-FR" sz="2000">
                <a:solidFill>
                  <a:srgbClr val="984807"/>
                </a:solidFill>
              </a:rPr>
              <a:pPr algn="r" eaLnBrk="1" hangingPunct="1">
                <a:spcBef>
                  <a:spcPct val="0"/>
                </a:spcBef>
                <a:buFontTx/>
                <a:buNone/>
              </a:pPr>
              <a:t>226</a:t>
            </a:fld>
            <a:endParaRPr lang="fr-FR" altLang="fr-FR" sz="2000">
              <a:solidFill>
                <a:srgbClr val="984807"/>
              </a:solidFill>
            </a:endParaRPr>
          </a:p>
        </p:txBody>
      </p:sp>
      <p:sp>
        <p:nvSpPr>
          <p:cNvPr id="233476" name="Rectangle 1">
            <a:extLst>
              <a:ext uri="{FF2B5EF4-FFF2-40B4-BE49-F238E27FC236}">
                <a16:creationId xmlns:a16="http://schemas.microsoft.com/office/drawing/2014/main" id="{37F12C25-D861-1E33-9BFC-980A29CC6104}"/>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Moyens d'extinction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33477" name="Rectangle 1">
            <a:extLst>
              <a:ext uri="{FF2B5EF4-FFF2-40B4-BE49-F238E27FC236}">
                <a16:creationId xmlns:a16="http://schemas.microsoft.com/office/drawing/2014/main" id="{395C1FFA-433E-D580-53F8-88EE8C367D1F}"/>
              </a:ext>
            </a:extLst>
          </p:cNvPr>
          <p:cNvSpPr>
            <a:spLocks noChangeArrowheads="1"/>
          </p:cNvSpPr>
          <p:nvPr/>
        </p:nvSpPr>
        <p:spPr bwMode="auto">
          <a:xfrm>
            <a:off x="247650" y="1976438"/>
            <a:ext cx="852328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Extension du feu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rPr>
              <a:t>Ouverture de nouvelles têtes.</a:t>
            </a:r>
          </a:p>
          <a:p>
            <a:pPr>
              <a:buFont typeface="Arial" panose="020B0604020202020204" pitchFamily="34" charset="0"/>
              <a:buNone/>
            </a:pPr>
            <a:endParaRPr lang="fr-FR" altLang="fr-FR" sz="2400">
              <a:solidFill>
                <a:srgbClr val="000000"/>
              </a:solidFill>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Résultats :</a:t>
            </a: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Times New Roman" panose="02020603050405020304" pitchFamily="18" charset="0"/>
            </a:endParaRPr>
          </a:p>
          <a:p>
            <a:r>
              <a:rPr lang="fr-FR" altLang="fr-FR" sz="2400">
                <a:solidFill>
                  <a:srgbClr val="000000"/>
                </a:solidFill>
                <a:latin typeface="Times New Roman" panose="02020603050405020304" pitchFamily="18" charset="0"/>
                <a:cs typeface="Times New Roman" panose="02020603050405020304" pitchFamily="18" charset="0"/>
              </a:rPr>
              <a:t> Limitation et le plus souvent, maîtrise du sinistre avant l'arrivée sur les lieux des secours ;</a:t>
            </a:r>
            <a:endParaRPr lang="fr-FR" altLang="fr-FR" sz="2400">
              <a:latin typeface="Times New Roman" panose="02020603050405020304" pitchFamily="18" charset="0"/>
              <a:cs typeface="Times New Roman" panose="02020603050405020304" pitchFamily="18" charset="0"/>
            </a:endParaRPr>
          </a:p>
          <a:p>
            <a:r>
              <a:rPr lang="fr-FR" altLang="fr-FR" sz="2400">
                <a:solidFill>
                  <a:srgbClr val="000000"/>
                </a:solidFill>
                <a:latin typeface="Times New Roman" panose="02020603050405020304" pitchFamily="18" charset="0"/>
                <a:cs typeface="Times New Roman" panose="02020603050405020304" pitchFamily="18" charset="0"/>
              </a:rPr>
              <a:t> Sauvegarde de la construction, dégâts des eaux réduits, le déversement se limitant aux abords du foyer.</a:t>
            </a:r>
            <a:endParaRPr lang="fr-FR" altLang="fr-FR" sz="2400">
              <a:latin typeface="Times New Roman" panose="02020603050405020304" pitchFamily="18" charset="0"/>
              <a:cs typeface="Times New Roman" panose="02020603050405020304" pitchFamily="18"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re 8">
            <a:extLst>
              <a:ext uri="{FF2B5EF4-FFF2-40B4-BE49-F238E27FC236}">
                <a16:creationId xmlns:a16="http://schemas.microsoft.com/office/drawing/2014/main" id="{7BAB8CFC-5D5B-8434-C586-D1D719D13C4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34499" name="Espace réservé du numéro de diapositive 4">
            <a:extLst>
              <a:ext uri="{FF2B5EF4-FFF2-40B4-BE49-F238E27FC236}">
                <a16:creationId xmlns:a16="http://schemas.microsoft.com/office/drawing/2014/main" id="{D22D5BCA-6383-7F6D-7D7D-9A4114DCD15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311E596-4510-4A97-B7C4-EF8A6B970FC7}" type="slidenum">
              <a:rPr lang="fr-FR" altLang="fr-FR" sz="2000">
                <a:solidFill>
                  <a:srgbClr val="984807"/>
                </a:solidFill>
              </a:rPr>
              <a:pPr algn="r" eaLnBrk="1" hangingPunct="1">
                <a:spcBef>
                  <a:spcPct val="0"/>
                </a:spcBef>
                <a:buFontTx/>
                <a:buNone/>
              </a:pPr>
              <a:t>227</a:t>
            </a:fld>
            <a:endParaRPr lang="fr-FR" altLang="fr-FR" sz="2000">
              <a:solidFill>
                <a:srgbClr val="984807"/>
              </a:solidFill>
            </a:endParaRPr>
          </a:p>
        </p:txBody>
      </p:sp>
      <p:sp>
        <p:nvSpPr>
          <p:cNvPr id="234500" name="Rectangle 1">
            <a:extLst>
              <a:ext uri="{FF2B5EF4-FFF2-40B4-BE49-F238E27FC236}">
                <a16:creationId xmlns:a16="http://schemas.microsoft.com/office/drawing/2014/main" id="{EDF63019-F92C-592D-97F8-428564DFC8D6}"/>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S.S.I.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234501" name="Picture 3" descr="P1010054">
            <a:extLst>
              <a:ext uri="{FF2B5EF4-FFF2-40B4-BE49-F238E27FC236}">
                <a16:creationId xmlns:a16="http://schemas.microsoft.com/office/drawing/2014/main" id="{52F1C313-033A-24F5-3531-2599125DF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1835150"/>
            <a:ext cx="3897312"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2" name="Picture 15" descr="UTI">
            <a:extLst>
              <a:ext uri="{FF2B5EF4-FFF2-40B4-BE49-F238E27FC236}">
                <a16:creationId xmlns:a16="http://schemas.microsoft.com/office/drawing/2014/main" id="{317629A0-AEFD-CF99-5F83-7A3BD527B23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4225" t="23225" r="28398" b="20648"/>
          <a:stretch>
            <a:fillRect/>
          </a:stretch>
        </p:blipFill>
        <p:spPr bwMode="auto">
          <a:xfrm>
            <a:off x="755650" y="2205038"/>
            <a:ext cx="306705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itre 8">
            <a:extLst>
              <a:ext uri="{FF2B5EF4-FFF2-40B4-BE49-F238E27FC236}">
                <a16:creationId xmlns:a16="http://schemas.microsoft.com/office/drawing/2014/main" id="{B633ED20-1CF4-62D2-C16E-D2F0E9F37CF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35523" name="Espace réservé du numéro de diapositive 4">
            <a:extLst>
              <a:ext uri="{FF2B5EF4-FFF2-40B4-BE49-F238E27FC236}">
                <a16:creationId xmlns:a16="http://schemas.microsoft.com/office/drawing/2014/main" id="{F575AE2B-4AB0-C579-2E4B-74255AE9C39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4A1CD65-C86B-4575-B8AC-57B27C678E6C}" type="slidenum">
              <a:rPr lang="fr-FR" altLang="fr-FR" sz="2000">
                <a:solidFill>
                  <a:srgbClr val="984807"/>
                </a:solidFill>
              </a:rPr>
              <a:pPr algn="r" eaLnBrk="1" hangingPunct="1">
                <a:spcBef>
                  <a:spcPct val="0"/>
                </a:spcBef>
                <a:buFontTx/>
                <a:buNone/>
              </a:pPr>
              <a:t>228</a:t>
            </a:fld>
            <a:endParaRPr lang="fr-FR" altLang="fr-FR" sz="2000">
              <a:solidFill>
                <a:srgbClr val="984807"/>
              </a:solidFill>
            </a:endParaRPr>
          </a:p>
        </p:txBody>
      </p:sp>
      <p:sp>
        <p:nvSpPr>
          <p:cNvPr id="235524" name="Rectangle 1">
            <a:extLst>
              <a:ext uri="{FF2B5EF4-FFF2-40B4-BE49-F238E27FC236}">
                <a16:creationId xmlns:a16="http://schemas.microsoft.com/office/drawing/2014/main" id="{2301A164-8144-430D-457E-3EBF1D9291A3}"/>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S.S.I.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35525" name="Rectangle 1">
            <a:extLst>
              <a:ext uri="{FF2B5EF4-FFF2-40B4-BE49-F238E27FC236}">
                <a16:creationId xmlns:a16="http://schemas.microsoft.com/office/drawing/2014/main" id="{B1864C4A-EB9D-08A8-CA54-26EBE235FA27}"/>
              </a:ext>
            </a:extLst>
          </p:cNvPr>
          <p:cNvSpPr>
            <a:spLocks noChangeArrowheads="1"/>
          </p:cNvSpPr>
          <p:nvPr/>
        </p:nvSpPr>
        <p:spPr bwMode="auto">
          <a:xfrm>
            <a:off x="414338" y="2133600"/>
            <a:ext cx="8189912"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Classés en 5 catégories par ordre de sévérité décroissante : A, B, C, D et E.</a:t>
            </a: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Surveillance assurée par le service de sécurité incendie peut être complétée ou localement remplacée par des installations généralisées ou partielles de détection incendie</a:t>
            </a:r>
            <a:endParaRPr lang="fr-FR" altLang="fr-FR" sz="2400">
              <a:latin typeface="Times New Roman" panose="02020603050405020304" pitchFamily="18" charset="0"/>
              <a:cs typeface="Times New Roman" panose="02020603050405020304" pitchFamily="18" charset="0"/>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re 8">
            <a:extLst>
              <a:ext uri="{FF2B5EF4-FFF2-40B4-BE49-F238E27FC236}">
                <a16:creationId xmlns:a16="http://schemas.microsoft.com/office/drawing/2014/main" id="{28ABAAAA-8A79-ABBB-BC11-929B2E7247F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36547" name="Espace réservé du numéro de diapositive 4">
            <a:extLst>
              <a:ext uri="{FF2B5EF4-FFF2-40B4-BE49-F238E27FC236}">
                <a16:creationId xmlns:a16="http://schemas.microsoft.com/office/drawing/2014/main" id="{827B17F7-D2CA-0AE8-0C9E-766A165C364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1FF548A-4476-4DB6-9C3D-33C9531195AD}" type="slidenum">
              <a:rPr lang="fr-FR" altLang="fr-FR" sz="2000">
                <a:solidFill>
                  <a:srgbClr val="984807"/>
                </a:solidFill>
              </a:rPr>
              <a:pPr algn="r" eaLnBrk="1" hangingPunct="1">
                <a:spcBef>
                  <a:spcPct val="0"/>
                </a:spcBef>
                <a:buFontTx/>
                <a:buNone/>
              </a:pPr>
              <a:t>229</a:t>
            </a:fld>
            <a:endParaRPr lang="fr-FR" altLang="fr-FR" sz="2000">
              <a:solidFill>
                <a:srgbClr val="984807"/>
              </a:solidFill>
            </a:endParaRPr>
          </a:p>
        </p:txBody>
      </p:sp>
      <p:sp>
        <p:nvSpPr>
          <p:cNvPr id="236548" name="Rectangle 1">
            <a:extLst>
              <a:ext uri="{FF2B5EF4-FFF2-40B4-BE49-F238E27FC236}">
                <a16:creationId xmlns:a16="http://schemas.microsoft.com/office/drawing/2014/main" id="{C2F4C08A-35E3-4258-6182-70D58DEA80EA}"/>
              </a:ext>
            </a:extLst>
          </p:cNvPr>
          <p:cNvSpPr>
            <a:spLocks noChangeArrowheads="1"/>
          </p:cNvSpPr>
          <p:nvPr/>
        </p:nvSpPr>
        <p:spPr bwMode="auto">
          <a:xfrm>
            <a:off x="395288" y="1366838"/>
            <a:ext cx="8189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S.S.I.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36549" name="Rectangle 1">
            <a:extLst>
              <a:ext uri="{FF2B5EF4-FFF2-40B4-BE49-F238E27FC236}">
                <a16:creationId xmlns:a16="http://schemas.microsoft.com/office/drawing/2014/main" id="{1F94FDD0-5528-72EC-6CCE-9D8640485DD7}"/>
              </a:ext>
            </a:extLst>
          </p:cNvPr>
          <p:cNvSpPr>
            <a:spLocks noChangeArrowheads="1"/>
          </p:cNvSpPr>
          <p:nvPr/>
        </p:nvSpPr>
        <p:spPr bwMode="auto">
          <a:xfrm>
            <a:off x="457200" y="1981200"/>
            <a:ext cx="818991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Installation de détection incendie doit déceler et signaler tout début d'incendie et mettre en œuvre les éventuels équipements de sécurité qui lui sont asservis.</a:t>
            </a: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Pendant la présence du public, les installations de détection incendie impliquent l'existence dans les éts concernés d'un personnel permanent, qualifié, susceptible d'alerter les SP et de mettre en œuvre les moyens de lutte contre l'incendie</a:t>
            </a:r>
            <a:endParaRPr lang="fr-FR" altLang="fr-FR" sz="2400">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8">
            <a:extLst>
              <a:ext uri="{FF2B5EF4-FFF2-40B4-BE49-F238E27FC236}">
                <a16:creationId xmlns:a16="http://schemas.microsoft.com/office/drawing/2014/main" id="{129F20AE-596C-D83D-8794-ACD843AD2C1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5603" name="Espace réservé du numéro de diapositive 4">
            <a:extLst>
              <a:ext uri="{FF2B5EF4-FFF2-40B4-BE49-F238E27FC236}">
                <a16:creationId xmlns:a16="http://schemas.microsoft.com/office/drawing/2014/main" id="{0F0CDC34-9370-9A91-74BB-4F1105B3471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389779D-5BF9-4D6F-89E5-23A70ED39B26}" type="slidenum">
              <a:rPr lang="fr-FR" altLang="fr-FR" sz="2000">
                <a:solidFill>
                  <a:srgbClr val="984807"/>
                </a:solidFill>
              </a:rPr>
              <a:pPr algn="r" eaLnBrk="1" hangingPunct="1">
                <a:spcBef>
                  <a:spcPct val="0"/>
                </a:spcBef>
                <a:buFontTx/>
                <a:buNone/>
              </a:pPr>
              <a:t>23</a:t>
            </a:fld>
            <a:endParaRPr lang="fr-FR" altLang="fr-FR" sz="2000">
              <a:solidFill>
                <a:srgbClr val="984807"/>
              </a:solidFill>
            </a:endParaRPr>
          </a:p>
        </p:txBody>
      </p:sp>
      <p:sp>
        <p:nvSpPr>
          <p:cNvPr id="25604" name="Rectangle 1">
            <a:extLst>
              <a:ext uri="{FF2B5EF4-FFF2-40B4-BE49-F238E27FC236}">
                <a16:creationId xmlns:a16="http://schemas.microsoft.com/office/drawing/2014/main" id="{176AFAFB-5383-F573-0981-61949695A229}"/>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605" name="Rectangle 1">
            <a:extLst>
              <a:ext uri="{FF2B5EF4-FFF2-40B4-BE49-F238E27FC236}">
                <a16:creationId xmlns:a16="http://schemas.microsoft.com/office/drawing/2014/main" id="{C488AFDB-E813-5833-E0C3-40CC3860DD35}"/>
              </a:ext>
            </a:extLst>
          </p:cNvPr>
          <p:cNvSpPr>
            <a:spLocks noChangeArrowheads="1"/>
          </p:cNvSpPr>
          <p:nvPr/>
        </p:nvSpPr>
        <p:spPr bwMode="auto">
          <a:xfrm>
            <a:off x="457200" y="1981200"/>
            <a:ext cx="818991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Bâtiments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Implantés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 telle manière que le nombre et la largeur des voies d'accès, les façades et les baies de pénétration, puissent permettre une concentration rapide des moyens de secours = extinction et sauvetage.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25606" name="Picture 7" descr="C:\Documents and Settings\Philippe\Mes documents\JSP SDMIS\Dématérialisation\doc\INC\F1 - construction\Images\vechelle.png">
            <a:extLst>
              <a:ext uri="{FF2B5EF4-FFF2-40B4-BE49-F238E27FC236}">
                <a16:creationId xmlns:a16="http://schemas.microsoft.com/office/drawing/2014/main" id="{D59C7474-F688-8126-00DF-8535C1E7D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3357563"/>
            <a:ext cx="40132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re 8">
            <a:extLst>
              <a:ext uri="{FF2B5EF4-FFF2-40B4-BE49-F238E27FC236}">
                <a16:creationId xmlns:a16="http://schemas.microsoft.com/office/drawing/2014/main" id="{AFFD338B-19D4-C06C-A741-19510F54F56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37571" name="Espace réservé du numéro de diapositive 4">
            <a:extLst>
              <a:ext uri="{FF2B5EF4-FFF2-40B4-BE49-F238E27FC236}">
                <a16:creationId xmlns:a16="http://schemas.microsoft.com/office/drawing/2014/main" id="{1D43C6FC-F5E4-A646-877B-BF29D79AA04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DC087F3-CBD7-4EFF-8A0E-A279BA08A0C6}" type="slidenum">
              <a:rPr lang="fr-FR" altLang="fr-FR" sz="2000">
                <a:solidFill>
                  <a:srgbClr val="984807"/>
                </a:solidFill>
              </a:rPr>
              <a:pPr algn="r" eaLnBrk="1" hangingPunct="1">
                <a:spcBef>
                  <a:spcPct val="0"/>
                </a:spcBef>
                <a:buFontTx/>
                <a:buNone/>
              </a:pPr>
              <a:t>230</a:t>
            </a:fld>
            <a:endParaRPr lang="fr-FR" altLang="fr-FR" sz="2000">
              <a:solidFill>
                <a:srgbClr val="984807"/>
              </a:solidFill>
            </a:endParaRPr>
          </a:p>
        </p:txBody>
      </p:sp>
      <p:sp>
        <p:nvSpPr>
          <p:cNvPr id="237572" name="Rectangle 1">
            <a:extLst>
              <a:ext uri="{FF2B5EF4-FFF2-40B4-BE49-F238E27FC236}">
                <a16:creationId xmlns:a16="http://schemas.microsoft.com/office/drawing/2014/main" id="{C0A2D3A9-DEF4-9AFA-F742-B8CA741434D1}"/>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S.S.I.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26309" name="Rectangle 1">
            <a:extLst>
              <a:ext uri="{FF2B5EF4-FFF2-40B4-BE49-F238E27FC236}">
                <a16:creationId xmlns:a16="http://schemas.microsoft.com/office/drawing/2014/main" id="{F27788D9-4758-EF65-F402-FC226AB42065}"/>
              </a:ext>
            </a:extLst>
          </p:cNvPr>
          <p:cNvSpPr>
            <a:spLocks noChangeArrowheads="1"/>
          </p:cNvSpPr>
          <p:nvPr/>
        </p:nvSpPr>
        <p:spPr bwMode="auto">
          <a:xfrm>
            <a:off x="457200" y="1981200"/>
            <a:ext cx="8189913" cy="334168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Système de mise en sécurité incendie (SMSI) est constitué de l'ensemble des équipements qui assurent les fonctions nécessaires à la mise en sécurité d'un établissement en cas d'incendie :</a:t>
            </a:r>
          </a:p>
          <a:p>
            <a:pPr>
              <a:spcAft>
                <a:spcPts val="0"/>
              </a:spcAft>
              <a:buFont typeface="Arial" panose="020B0604020202020204" pitchFamily="34" charset="0"/>
              <a:buNone/>
              <a:defRPr/>
            </a:pPr>
            <a:endParaRPr lang="fr-FR" sz="2400" dirty="0">
              <a:solidFill>
                <a:srgbClr val="000000"/>
              </a:solidFill>
              <a:latin typeface="Times New Roman" panose="02020603050405020304" pitchFamily="18" charset="0"/>
              <a:ea typeface="Times New Roman" panose="02020603050405020304" pitchFamily="18" charset="0"/>
            </a:endParaRPr>
          </a:p>
          <a:p>
            <a:pPr marL="342900" indent="-342900">
              <a:spcAft>
                <a:spcPts val="0"/>
              </a:spcAft>
              <a:defRPr/>
            </a:pPr>
            <a:r>
              <a:rPr lang="fr-FR" sz="2400" dirty="0">
                <a:solidFill>
                  <a:srgbClr val="000000"/>
                </a:solidFill>
                <a:latin typeface="Times New Roman" panose="02020603050405020304" pitchFamily="18" charset="0"/>
                <a:ea typeface="Times New Roman" panose="02020603050405020304" pitchFamily="18" charset="0"/>
              </a:rPr>
              <a:t>soit à partir des informations transmises par le système de détection incendie (lorsque celui-ci existe), </a:t>
            </a:r>
          </a:p>
          <a:p>
            <a:pPr marL="342900" indent="-342900">
              <a:spcAft>
                <a:spcPts val="0"/>
              </a:spcAft>
              <a:defRPr/>
            </a:pPr>
            <a:endParaRPr lang="fr-FR" sz="2400" dirty="0">
              <a:solidFill>
                <a:srgbClr val="000000"/>
              </a:solidFill>
              <a:latin typeface="Times New Roman" panose="02020603050405020304" pitchFamily="18" charset="0"/>
              <a:ea typeface="Times New Roman" panose="02020603050405020304" pitchFamily="18" charset="0"/>
            </a:endParaRPr>
          </a:p>
          <a:p>
            <a:pPr marL="342900" indent="-342900">
              <a:spcAft>
                <a:spcPts val="0"/>
              </a:spcAft>
              <a:defRPr/>
            </a:pPr>
            <a:r>
              <a:rPr lang="fr-FR" sz="2400" dirty="0">
                <a:solidFill>
                  <a:srgbClr val="000000"/>
                </a:solidFill>
                <a:latin typeface="Times New Roman" panose="02020603050405020304" pitchFamily="18" charset="0"/>
                <a:ea typeface="Times New Roman" panose="02020603050405020304" pitchFamily="18" charset="0"/>
              </a:rPr>
              <a:t>soit à partir d'ordres en provenance de commandes manuelles.</a:t>
            </a:r>
            <a:endParaRPr lang="fr-FR" sz="24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re 8">
            <a:extLst>
              <a:ext uri="{FF2B5EF4-FFF2-40B4-BE49-F238E27FC236}">
                <a16:creationId xmlns:a16="http://schemas.microsoft.com/office/drawing/2014/main" id="{9F702E7B-A608-4E0C-6B7D-4B6DED84C6D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38595" name="Espace réservé du numéro de diapositive 4">
            <a:extLst>
              <a:ext uri="{FF2B5EF4-FFF2-40B4-BE49-F238E27FC236}">
                <a16:creationId xmlns:a16="http://schemas.microsoft.com/office/drawing/2014/main" id="{31FF7F87-2ED4-9303-0D1E-B4EADD40C68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39A7BE8-7A29-4910-9A1A-661DB43C28EE}" type="slidenum">
              <a:rPr lang="fr-FR" altLang="fr-FR" sz="2000">
                <a:solidFill>
                  <a:srgbClr val="984807"/>
                </a:solidFill>
              </a:rPr>
              <a:pPr algn="r" eaLnBrk="1" hangingPunct="1">
                <a:spcBef>
                  <a:spcPct val="0"/>
                </a:spcBef>
                <a:buFontTx/>
                <a:buNone/>
              </a:pPr>
              <a:t>231</a:t>
            </a:fld>
            <a:endParaRPr lang="fr-FR" altLang="fr-FR" sz="2000">
              <a:solidFill>
                <a:srgbClr val="984807"/>
              </a:solidFill>
            </a:endParaRPr>
          </a:p>
        </p:txBody>
      </p:sp>
      <p:sp>
        <p:nvSpPr>
          <p:cNvPr id="238596" name="Rectangle 1">
            <a:extLst>
              <a:ext uri="{FF2B5EF4-FFF2-40B4-BE49-F238E27FC236}">
                <a16:creationId xmlns:a16="http://schemas.microsoft.com/office/drawing/2014/main" id="{261503B2-6EE5-58AA-43C3-313470FF5C93}"/>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S.S.I.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38597" name="Rectangle 1">
            <a:extLst>
              <a:ext uri="{FF2B5EF4-FFF2-40B4-BE49-F238E27FC236}">
                <a16:creationId xmlns:a16="http://schemas.microsoft.com/office/drawing/2014/main" id="{23A312FF-72A7-5CDF-9778-EB36CDF7641C}"/>
              </a:ext>
            </a:extLst>
          </p:cNvPr>
          <p:cNvSpPr>
            <a:spLocks noChangeArrowheads="1"/>
          </p:cNvSpPr>
          <p:nvPr/>
        </p:nvSpPr>
        <p:spPr bwMode="auto">
          <a:xfrm>
            <a:off x="414338" y="1878013"/>
            <a:ext cx="818991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Comprend :</a:t>
            </a: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Times New Roman" panose="02020603050405020304" pitchFamily="18" charset="0"/>
            </a:endParaRPr>
          </a:p>
          <a:p>
            <a:r>
              <a:rPr lang="fr-FR" altLang="fr-FR" sz="2400">
                <a:solidFill>
                  <a:srgbClr val="000000"/>
                </a:solidFill>
                <a:latin typeface="Times New Roman" panose="02020603050405020304" pitchFamily="18" charset="0"/>
                <a:cs typeface="Times New Roman" panose="02020603050405020304" pitchFamily="18" charset="0"/>
              </a:rPr>
              <a:t> Dispositifs actionnés de sécurité, répartis</a:t>
            </a:r>
            <a:endParaRPr lang="fr-FR" altLang="fr-FR" sz="2400">
              <a:latin typeface="Times New Roman" panose="02020603050405020304" pitchFamily="18" charset="0"/>
              <a:cs typeface="Times New Roman" panose="02020603050405020304" pitchFamily="18" charset="0"/>
            </a:endParaRPr>
          </a:p>
          <a:p>
            <a:r>
              <a:rPr lang="fr-FR" altLang="fr-FR" sz="2400">
                <a:solidFill>
                  <a:srgbClr val="000000"/>
                </a:solidFill>
                <a:latin typeface="Times New Roman" panose="02020603050405020304" pitchFamily="18" charset="0"/>
                <a:cs typeface="Times New Roman" panose="02020603050405020304" pitchFamily="18" charset="0"/>
              </a:rPr>
              <a:t> Equipements nécessaires pour assurer la commande des dispositifs actionnés de sécurité.</a:t>
            </a: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Systèmes d'alarme sont classés en 4 types d'équipements d'alarme par ordre de sévérité décroissante : 1, 2a ou 2b, 3 et 4.</a:t>
            </a:r>
            <a:endParaRPr lang="fr-FR" altLang="fr-FR" sz="2400">
              <a:latin typeface="Times New Roman" panose="02020603050405020304" pitchFamily="18" charset="0"/>
              <a:cs typeface="Times New Roman" panose="02020603050405020304" pitchFamily="18" charset="0"/>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re 8">
            <a:extLst>
              <a:ext uri="{FF2B5EF4-FFF2-40B4-BE49-F238E27FC236}">
                <a16:creationId xmlns:a16="http://schemas.microsoft.com/office/drawing/2014/main" id="{64A933BF-7C59-CA4F-AB5A-26DAA6363DF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39619" name="Espace réservé du numéro de diapositive 4">
            <a:extLst>
              <a:ext uri="{FF2B5EF4-FFF2-40B4-BE49-F238E27FC236}">
                <a16:creationId xmlns:a16="http://schemas.microsoft.com/office/drawing/2014/main" id="{6153BC66-278F-8B42-D63A-E2365D9632E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10500E6-E07D-4E17-A927-17A01123FD51}" type="slidenum">
              <a:rPr lang="fr-FR" altLang="fr-FR" sz="2000">
                <a:solidFill>
                  <a:srgbClr val="984807"/>
                </a:solidFill>
              </a:rPr>
              <a:pPr algn="r" eaLnBrk="1" hangingPunct="1">
                <a:spcBef>
                  <a:spcPct val="0"/>
                </a:spcBef>
                <a:buFontTx/>
                <a:buNone/>
              </a:pPr>
              <a:t>232</a:t>
            </a:fld>
            <a:endParaRPr lang="fr-FR" altLang="fr-FR" sz="2000">
              <a:solidFill>
                <a:srgbClr val="984807"/>
              </a:solidFill>
            </a:endParaRPr>
          </a:p>
        </p:txBody>
      </p:sp>
      <p:sp>
        <p:nvSpPr>
          <p:cNvPr id="239620" name="Rectangle 1">
            <a:extLst>
              <a:ext uri="{FF2B5EF4-FFF2-40B4-BE49-F238E27FC236}">
                <a16:creationId xmlns:a16="http://schemas.microsoft.com/office/drawing/2014/main" id="{2888DCF5-58B7-F27F-CEB9-C6FB502397BA}"/>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S.S.I.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239621" name="Image 4" descr="shema_ssi.jpg">
            <a:extLst>
              <a:ext uri="{FF2B5EF4-FFF2-40B4-BE49-F238E27FC236}">
                <a16:creationId xmlns:a16="http://schemas.microsoft.com/office/drawing/2014/main" id="{C0CB812F-A2B2-E0E4-717A-BC2E1A83B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1233488"/>
            <a:ext cx="7883525"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re 8">
            <a:extLst>
              <a:ext uri="{FF2B5EF4-FFF2-40B4-BE49-F238E27FC236}">
                <a16:creationId xmlns:a16="http://schemas.microsoft.com/office/drawing/2014/main" id="{6B06A3C3-785E-1ABB-AED8-14B2EBB6A58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Conclusion</a:t>
            </a:r>
          </a:p>
        </p:txBody>
      </p:sp>
      <p:sp>
        <p:nvSpPr>
          <p:cNvPr id="240643" name="Espace réservé du numéro de diapositive 4">
            <a:extLst>
              <a:ext uri="{FF2B5EF4-FFF2-40B4-BE49-F238E27FC236}">
                <a16:creationId xmlns:a16="http://schemas.microsoft.com/office/drawing/2014/main" id="{0EC588D7-E8B9-A2FE-A20E-A46C1913904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8D3A8BB-990E-4EA6-8FAE-D68999A1D02F}" type="slidenum">
              <a:rPr lang="fr-FR" altLang="fr-FR" sz="2000">
                <a:solidFill>
                  <a:srgbClr val="984807"/>
                </a:solidFill>
              </a:rPr>
              <a:pPr algn="r" eaLnBrk="1" hangingPunct="1">
                <a:spcBef>
                  <a:spcPct val="0"/>
                </a:spcBef>
                <a:buFontTx/>
                <a:buNone/>
              </a:pPr>
              <a:t>233</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9039C170-077F-3AB0-BAFA-66043F3A2DA2}"/>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40645" name="ZoneTexte 12">
            <a:extLst>
              <a:ext uri="{FF2B5EF4-FFF2-40B4-BE49-F238E27FC236}">
                <a16:creationId xmlns:a16="http://schemas.microsoft.com/office/drawing/2014/main" id="{3C8904E9-013C-00EE-F5A5-6BA781E316D4}"/>
              </a:ext>
            </a:extLst>
          </p:cNvPr>
          <p:cNvSpPr txBox="1">
            <a:spLocks noChangeArrowheads="1"/>
          </p:cNvSpPr>
          <p:nvPr/>
        </p:nvSpPr>
        <p:spPr bwMode="auto">
          <a:xfrm>
            <a:off x="4711700" y="2133600"/>
            <a:ext cx="4037013"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800">
                <a:latin typeface="Times New Roman" panose="02020603050405020304" pitchFamily="18" charset="0"/>
                <a:cs typeface="Arial" panose="020B0604020202020204" pitchFamily="34" charset="0"/>
              </a:rPr>
              <a:t>Année : 2024</a:t>
            </a:r>
          </a:p>
          <a:p>
            <a:pPr>
              <a:spcBef>
                <a:spcPct val="0"/>
              </a:spcBef>
              <a:buFontTx/>
              <a:buNone/>
            </a:pP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a:p>
            <a:pPr algn="just">
              <a:spcBef>
                <a:spcPct val="0"/>
              </a:spcBef>
              <a:buFontTx/>
              <a:buNone/>
            </a:pPr>
            <a:r>
              <a:rPr lang="fr-FR" altLang="fr-FR" sz="1800">
                <a:latin typeface="Times New Roman" panose="02020603050405020304" pitchFamily="18" charset="0"/>
                <a:cs typeface="Arial" panose="020B0604020202020204" pitchFamily="34" charset="0"/>
              </a:rPr>
              <a:t>Contact : pour toute remarque concernant ce document, merci d’envoyer un mail sur l’adresse suivante :</a:t>
            </a:r>
          </a:p>
          <a:p>
            <a:pPr algn="just">
              <a:spcBef>
                <a:spcPct val="0"/>
              </a:spcBef>
              <a:buFontTx/>
              <a:buNone/>
            </a:pPr>
            <a:endParaRPr lang="fr-FR" altLang="fr-FR" sz="1800">
              <a:latin typeface="Times New Roman" panose="02020603050405020304" pitchFamily="18" charset="0"/>
              <a:cs typeface="Arial" panose="020B0604020202020204" pitchFamily="34" charset="0"/>
            </a:endParaRPr>
          </a:p>
          <a:p>
            <a:pPr algn="ctr">
              <a:spcBef>
                <a:spcPct val="0"/>
              </a:spcBef>
              <a:buFontTx/>
              <a:buNone/>
            </a:pPr>
            <a:r>
              <a:rPr lang="fr-FR" altLang="fr-FR" sz="1800" b="1">
                <a:latin typeface="Times New Roman" panose="02020603050405020304" pitchFamily="18" charset="0"/>
                <a:cs typeface="Arial" panose="020B0604020202020204" pitchFamily="34" charset="0"/>
              </a:rPr>
              <a:t>gfor_jsp@sdmis.fr</a:t>
            </a: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p:txBody>
      </p:sp>
      <p:sp>
        <p:nvSpPr>
          <p:cNvPr id="240646" name="ZoneTexte 15">
            <a:extLst>
              <a:ext uri="{FF2B5EF4-FFF2-40B4-BE49-F238E27FC236}">
                <a16:creationId xmlns:a16="http://schemas.microsoft.com/office/drawing/2014/main" id="{097FD336-569E-2DEC-B89A-4897819A8FD5}"/>
              </a:ext>
            </a:extLst>
          </p:cNvPr>
          <p:cNvSpPr txBox="1">
            <a:spLocks noChangeArrowheads="1"/>
          </p:cNvSpPr>
          <p:nvPr/>
        </p:nvSpPr>
        <p:spPr bwMode="auto">
          <a:xfrm>
            <a:off x="609600" y="1676400"/>
            <a:ext cx="34290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Généralités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Réglementation </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Classement des bâtiments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Définitions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Secours interne</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Moyens de secours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8">
            <a:extLst>
              <a:ext uri="{FF2B5EF4-FFF2-40B4-BE49-F238E27FC236}">
                <a16:creationId xmlns:a16="http://schemas.microsoft.com/office/drawing/2014/main" id="{337F940D-E74A-DCF1-9BD7-1D4A2F28265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6627" name="Espace réservé du numéro de diapositive 4">
            <a:extLst>
              <a:ext uri="{FF2B5EF4-FFF2-40B4-BE49-F238E27FC236}">
                <a16:creationId xmlns:a16="http://schemas.microsoft.com/office/drawing/2014/main" id="{32DED793-9AA7-C2FA-2BF9-EA06A0DD806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AF4C21A-9660-4B46-B7E6-4D3026EF3F81}" type="slidenum">
              <a:rPr lang="fr-FR" altLang="fr-FR" sz="2000">
                <a:solidFill>
                  <a:srgbClr val="984807"/>
                </a:solidFill>
              </a:rPr>
              <a:pPr algn="r" eaLnBrk="1" hangingPunct="1">
                <a:spcBef>
                  <a:spcPct val="0"/>
                </a:spcBef>
                <a:buFontTx/>
                <a:buNone/>
              </a:pPr>
              <a:t>24</a:t>
            </a:fld>
            <a:endParaRPr lang="fr-FR" altLang="fr-FR" sz="2000">
              <a:solidFill>
                <a:srgbClr val="984807"/>
              </a:solidFill>
            </a:endParaRPr>
          </a:p>
        </p:txBody>
      </p:sp>
      <p:sp>
        <p:nvSpPr>
          <p:cNvPr id="26628" name="Rectangle 1">
            <a:extLst>
              <a:ext uri="{FF2B5EF4-FFF2-40B4-BE49-F238E27FC236}">
                <a16:creationId xmlns:a16="http://schemas.microsoft.com/office/drawing/2014/main" id="{46B03753-7296-57F0-464C-BCF0993830E4}"/>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 </a:t>
            </a:r>
          </a:p>
        </p:txBody>
      </p:sp>
      <p:sp>
        <p:nvSpPr>
          <p:cNvPr id="26629" name="Rectangle 1">
            <a:extLst>
              <a:ext uri="{FF2B5EF4-FFF2-40B4-BE49-F238E27FC236}">
                <a16:creationId xmlns:a16="http://schemas.microsoft.com/office/drawing/2014/main" id="{3D2AB023-C724-C406-F5DE-01A40404EAF8}"/>
              </a:ext>
            </a:extLst>
          </p:cNvPr>
          <p:cNvSpPr>
            <a:spLocks noChangeArrowheads="1"/>
          </p:cNvSpPr>
          <p:nvPr/>
        </p:nvSpPr>
        <p:spPr bwMode="auto">
          <a:xfrm>
            <a:off x="414338" y="1935163"/>
            <a:ext cx="8189912"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La détection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Humaine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Personnel de surveillance</a:t>
            </a: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Technique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Détecteurs surveillant une zone (sensibles aux gaz de combustion, optiques, etc.).</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26630" name="Image 1">
            <a:extLst>
              <a:ext uri="{FF2B5EF4-FFF2-40B4-BE49-F238E27FC236}">
                <a16:creationId xmlns:a16="http://schemas.microsoft.com/office/drawing/2014/main" id="{627D9A18-8D12-CB8D-B469-A0AA7A0EA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300" y="4221163"/>
            <a:ext cx="255905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8">
            <a:extLst>
              <a:ext uri="{FF2B5EF4-FFF2-40B4-BE49-F238E27FC236}">
                <a16:creationId xmlns:a16="http://schemas.microsoft.com/office/drawing/2014/main" id="{EBADA289-8EB9-C7F2-8C12-DAF4773B31E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7651" name="Espace réservé du numéro de diapositive 4">
            <a:extLst>
              <a:ext uri="{FF2B5EF4-FFF2-40B4-BE49-F238E27FC236}">
                <a16:creationId xmlns:a16="http://schemas.microsoft.com/office/drawing/2014/main" id="{DBFCA2AC-5D8B-BC5A-A60E-4DE5183A56D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77601A2-FB72-4CDD-A708-B5377DCD629B}" type="slidenum">
              <a:rPr lang="fr-FR" altLang="fr-FR" sz="2000">
                <a:solidFill>
                  <a:srgbClr val="984807"/>
                </a:solidFill>
              </a:rPr>
              <a:pPr algn="r" eaLnBrk="1" hangingPunct="1">
                <a:spcBef>
                  <a:spcPct val="0"/>
                </a:spcBef>
                <a:buFontTx/>
                <a:buNone/>
              </a:pPr>
              <a:t>25</a:t>
            </a:fld>
            <a:endParaRPr lang="fr-FR" altLang="fr-FR" sz="2000">
              <a:solidFill>
                <a:srgbClr val="984807"/>
              </a:solidFill>
            </a:endParaRPr>
          </a:p>
        </p:txBody>
      </p:sp>
      <p:sp>
        <p:nvSpPr>
          <p:cNvPr id="27652" name="Rectangle 1">
            <a:extLst>
              <a:ext uri="{FF2B5EF4-FFF2-40B4-BE49-F238E27FC236}">
                <a16:creationId xmlns:a16="http://schemas.microsoft.com/office/drawing/2014/main" id="{7DC1371D-4349-6985-6148-D28FCD666CA6}"/>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 </a:t>
            </a:r>
          </a:p>
        </p:txBody>
      </p:sp>
      <p:sp>
        <p:nvSpPr>
          <p:cNvPr id="27653" name="Rectangle 1">
            <a:extLst>
              <a:ext uri="{FF2B5EF4-FFF2-40B4-BE49-F238E27FC236}">
                <a16:creationId xmlns:a16="http://schemas.microsoft.com/office/drawing/2014/main" id="{17CC7C6C-AC30-9F25-3D7E-8B2E0B8DD382}"/>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2. L'alarme :</a:t>
            </a:r>
          </a:p>
          <a:p>
            <a:pPr algn="just">
              <a:lnSpc>
                <a:spcPct val="107000"/>
              </a:lnSpc>
              <a:spcBef>
                <a:spcPct val="0"/>
              </a:spcBef>
              <a:buFontTx/>
              <a:buNone/>
            </a:pPr>
            <a:endParaRPr lang="fr-FR" altLang="fr-FR" sz="24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Donné à l'intérieur de l’éts par 1 personne découvrant un sinistre.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Signal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T</a:t>
            </a:r>
            <a:r>
              <a:rPr lang="fr-FR" altLang="fr-FR" sz="2400">
                <a:latin typeface="Times New Roman" panose="02020603050405020304" pitchFamily="18" charset="0"/>
                <a:ea typeface="Calibri" panose="020F0502020204030204" pitchFamily="34" charset="0"/>
                <a:cs typeface="Times New Roman" panose="02020603050405020304" pitchFamily="18" charset="0"/>
              </a:rPr>
              <a:t>ransmettre à l'ensemble de l’éts.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P</a:t>
            </a:r>
            <a:r>
              <a:rPr lang="fr-FR" altLang="fr-FR" sz="2400">
                <a:latin typeface="Times New Roman" panose="02020603050405020304" pitchFamily="18" charset="0"/>
                <a:ea typeface="Calibri" panose="020F0502020204030204" pitchFamily="34" charset="0"/>
                <a:cs typeface="Times New Roman" panose="02020603050405020304" pitchFamily="18" charset="0"/>
              </a:rPr>
              <a:t>ersonnel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Se c</a:t>
            </a:r>
            <a:r>
              <a:rPr lang="fr-FR" altLang="fr-FR" sz="2400">
                <a:latin typeface="Times New Roman" panose="02020603050405020304" pitchFamily="18" charset="0"/>
                <a:ea typeface="Calibri" panose="020F0502020204030204" pitchFamily="34" charset="0"/>
                <a:cs typeface="Times New Roman" panose="02020603050405020304" pitchFamily="18" charset="0"/>
              </a:rPr>
              <a:t>onforme aux consignes établies : rassemblement des équipes de sécurité, évacuation, etc.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L'alarme peut-être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654" name="Image 2" descr="10_DS-12L_Sirene_d_alarme_electronique.jpg">
            <a:extLst>
              <a:ext uri="{FF2B5EF4-FFF2-40B4-BE49-F238E27FC236}">
                <a16:creationId xmlns:a16="http://schemas.microsoft.com/office/drawing/2014/main" id="{852D97BE-A99D-258E-1B03-B9CCEC106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550" y="4897438"/>
            <a:ext cx="1571625"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8">
            <a:extLst>
              <a:ext uri="{FF2B5EF4-FFF2-40B4-BE49-F238E27FC236}">
                <a16:creationId xmlns:a16="http://schemas.microsoft.com/office/drawing/2014/main" id="{A132AC54-5783-AF6E-FD9B-0964A8A3816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8675" name="Espace réservé du numéro de diapositive 4">
            <a:extLst>
              <a:ext uri="{FF2B5EF4-FFF2-40B4-BE49-F238E27FC236}">
                <a16:creationId xmlns:a16="http://schemas.microsoft.com/office/drawing/2014/main" id="{E8343E43-1A2B-BCB5-E08B-AF0BF14AB82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A656F96-7E4C-459D-B6B8-6467D59F18E7}" type="slidenum">
              <a:rPr lang="fr-FR" altLang="fr-FR" sz="2000">
                <a:solidFill>
                  <a:srgbClr val="984807"/>
                </a:solidFill>
              </a:rPr>
              <a:pPr algn="r" eaLnBrk="1" hangingPunct="1">
                <a:spcBef>
                  <a:spcPct val="0"/>
                </a:spcBef>
                <a:buFontTx/>
                <a:buNone/>
              </a:pPr>
              <a:t>26</a:t>
            </a:fld>
            <a:endParaRPr lang="fr-FR" altLang="fr-FR" sz="2000">
              <a:solidFill>
                <a:srgbClr val="984807"/>
              </a:solidFill>
            </a:endParaRPr>
          </a:p>
        </p:txBody>
      </p:sp>
      <p:sp>
        <p:nvSpPr>
          <p:cNvPr id="28676" name="Rectangle 1">
            <a:extLst>
              <a:ext uri="{FF2B5EF4-FFF2-40B4-BE49-F238E27FC236}">
                <a16:creationId xmlns:a16="http://schemas.microsoft.com/office/drawing/2014/main" id="{9BCC3D7A-0A93-E52F-183A-AA78450F6E8E}"/>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 </a:t>
            </a:r>
          </a:p>
        </p:txBody>
      </p:sp>
      <p:sp>
        <p:nvSpPr>
          <p:cNvPr id="28677" name="Rectangle 1">
            <a:extLst>
              <a:ext uri="{FF2B5EF4-FFF2-40B4-BE49-F238E27FC236}">
                <a16:creationId xmlns:a16="http://schemas.microsoft.com/office/drawing/2014/main" id="{589972F5-87DD-761E-F1DB-B014EB6A28FC}"/>
              </a:ext>
            </a:extLst>
          </p:cNvPr>
          <p:cNvSpPr>
            <a:spLocks noChangeArrowheads="1"/>
          </p:cNvSpPr>
          <p:nvPr/>
        </p:nvSpPr>
        <p:spPr bwMode="auto">
          <a:xfrm>
            <a:off x="457200" y="19812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2. L'alarme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Générale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signal sonore ayant pour but de prévenir les occupants d'avoir à évacuer les lieux.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Signal sonore peut être complété, par un signal visuel.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L'alarme générale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immédiate ou temporisée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8">
            <a:extLst>
              <a:ext uri="{FF2B5EF4-FFF2-40B4-BE49-F238E27FC236}">
                <a16:creationId xmlns:a16="http://schemas.microsoft.com/office/drawing/2014/main" id="{AA2883AD-424F-A341-FFB9-0C8CD52DA7A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9699" name="Espace réservé du numéro de diapositive 4">
            <a:extLst>
              <a:ext uri="{FF2B5EF4-FFF2-40B4-BE49-F238E27FC236}">
                <a16:creationId xmlns:a16="http://schemas.microsoft.com/office/drawing/2014/main" id="{560CBD6F-5D65-61A4-8CC1-B0FDF2B1929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3697C60-1987-4F29-B166-4B1C5799CE7A}" type="slidenum">
              <a:rPr lang="fr-FR" altLang="fr-FR" sz="2000">
                <a:solidFill>
                  <a:srgbClr val="984807"/>
                </a:solidFill>
              </a:rPr>
              <a:pPr algn="r" eaLnBrk="1" hangingPunct="1">
                <a:spcBef>
                  <a:spcPct val="0"/>
                </a:spcBef>
                <a:buFontTx/>
                <a:buNone/>
              </a:pPr>
              <a:t>27</a:t>
            </a:fld>
            <a:endParaRPr lang="fr-FR" altLang="fr-FR" sz="2000">
              <a:solidFill>
                <a:srgbClr val="984807"/>
              </a:solidFill>
            </a:endParaRPr>
          </a:p>
        </p:txBody>
      </p:sp>
      <p:sp>
        <p:nvSpPr>
          <p:cNvPr id="29700" name="Rectangle 1">
            <a:extLst>
              <a:ext uri="{FF2B5EF4-FFF2-40B4-BE49-F238E27FC236}">
                <a16:creationId xmlns:a16="http://schemas.microsoft.com/office/drawing/2014/main" id="{D4A047CF-C595-1BE7-D936-690C5FB86306}"/>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 </a:t>
            </a:r>
          </a:p>
        </p:txBody>
      </p:sp>
      <p:sp>
        <p:nvSpPr>
          <p:cNvPr id="29701" name="Rectangle 1">
            <a:extLst>
              <a:ext uri="{FF2B5EF4-FFF2-40B4-BE49-F238E27FC236}">
                <a16:creationId xmlns:a16="http://schemas.microsoft.com/office/drawing/2014/main" id="{F5CDB23E-535B-78AC-6993-13CA5DF09FCD}"/>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2. L'alarme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Générale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Audible en tout point du bâtiment.</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Foyer logement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l’alarme n’est donnée que pour le niveau.</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IGH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l’alarme n’est donnée que pour le niveau.</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8">
            <a:extLst>
              <a:ext uri="{FF2B5EF4-FFF2-40B4-BE49-F238E27FC236}">
                <a16:creationId xmlns:a16="http://schemas.microsoft.com/office/drawing/2014/main" id="{C3011680-915F-53E9-72C9-A186DF95B22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30723" name="Espace réservé du numéro de diapositive 4">
            <a:extLst>
              <a:ext uri="{FF2B5EF4-FFF2-40B4-BE49-F238E27FC236}">
                <a16:creationId xmlns:a16="http://schemas.microsoft.com/office/drawing/2014/main" id="{E4570673-BED0-158B-9E3E-FBA74A74E73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BBEDC63-DD34-45EF-AAF3-3BF94F26A104}" type="slidenum">
              <a:rPr lang="fr-FR" altLang="fr-FR" sz="2000">
                <a:solidFill>
                  <a:srgbClr val="984807"/>
                </a:solidFill>
              </a:rPr>
              <a:pPr algn="r" eaLnBrk="1" hangingPunct="1">
                <a:spcBef>
                  <a:spcPct val="0"/>
                </a:spcBef>
                <a:buFontTx/>
                <a:buNone/>
              </a:pPr>
              <a:t>28</a:t>
            </a:fld>
            <a:endParaRPr lang="fr-FR" altLang="fr-FR" sz="2000">
              <a:solidFill>
                <a:srgbClr val="984807"/>
              </a:solidFill>
            </a:endParaRPr>
          </a:p>
        </p:txBody>
      </p:sp>
      <p:sp>
        <p:nvSpPr>
          <p:cNvPr id="30724" name="Rectangle 1">
            <a:extLst>
              <a:ext uri="{FF2B5EF4-FFF2-40B4-BE49-F238E27FC236}">
                <a16:creationId xmlns:a16="http://schemas.microsoft.com/office/drawing/2014/main" id="{5B861BD2-0368-12ED-AFB1-8975646C6CB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 </a:t>
            </a:r>
          </a:p>
        </p:txBody>
      </p:sp>
      <p:sp>
        <p:nvSpPr>
          <p:cNvPr id="30725" name="Rectangle 1">
            <a:extLst>
              <a:ext uri="{FF2B5EF4-FFF2-40B4-BE49-F238E27FC236}">
                <a16:creationId xmlns:a16="http://schemas.microsoft.com/office/drawing/2014/main" id="{5ABABE0F-A522-909E-6878-115F9151B0E4}"/>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2. L'alarme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Générale sélective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alarme générale limitée à l'information de certaines catégories de personnel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ERP de type U ou J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dans lesquels l’alarme est générale MAIS sélective, ne s’adressant qu’au personnel qui procèdent au </a:t>
            </a:r>
            <a:r>
              <a:rPr lang="fr-FR" altLang="fr-FR" sz="2400"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transfert horizontal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des occupants d’une zone sinistrée vers une zone protégée.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8">
            <a:extLst>
              <a:ext uri="{FF2B5EF4-FFF2-40B4-BE49-F238E27FC236}">
                <a16:creationId xmlns:a16="http://schemas.microsoft.com/office/drawing/2014/main" id="{89AD72ED-387F-C06A-F60C-4F9BC13C4DD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31747" name="Espace réservé du numéro de diapositive 4">
            <a:extLst>
              <a:ext uri="{FF2B5EF4-FFF2-40B4-BE49-F238E27FC236}">
                <a16:creationId xmlns:a16="http://schemas.microsoft.com/office/drawing/2014/main" id="{4CBE6FA7-6209-2CF0-0DD1-AE729876DBC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956151D-EF75-49E5-BF13-34E7BB3A0C87}" type="slidenum">
              <a:rPr lang="fr-FR" altLang="fr-FR" sz="2000">
                <a:solidFill>
                  <a:srgbClr val="984807"/>
                </a:solidFill>
              </a:rPr>
              <a:pPr algn="r" eaLnBrk="1" hangingPunct="1">
                <a:spcBef>
                  <a:spcPct val="0"/>
                </a:spcBef>
                <a:buFontTx/>
                <a:buNone/>
              </a:pPr>
              <a:t>29</a:t>
            </a:fld>
            <a:endParaRPr lang="fr-FR" altLang="fr-FR" sz="2000">
              <a:solidFill>
                <a:srgbClr val="984807"/>
              </a:solidFill>
            </a:endParaRPr>
          </a:p>
        </p:txBody>
      </p:sp>
      <p:sp>
        <p:nvSpPr>
          <p:cNvPr id="31748" name="Rectangle 1">
            <a:extLst>
              <a:ext uri="{FF2B5EF4-FFF2-40B4-BE49-F238E27FC236}">
                <a16:creationId xmlns:a16="http://schemas.microsoft.com/office/drawing/2014/main" id="{BF3DE92E-FA33-17BC-AF95-D17E5F50CE21}"/>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 </a:t>
            </a:r>
          </a:p>
        </p:txBody>
      </p:sp>
      <p:sp>
        <p:nvSpPr>
          <p:cNvPr id="31749" name="Rectangle 1">
            <a:extLst>
              <a:ext uri="{FF2B5EF4-FFF2-40B4-BE49-F238E27FC236}">
                <a16:creationId xmlns:a16="http://schemas.microsoft.com/office/drawing/2014/main" id="{23C63022-1453-9166-09FD-2B8E59CE309D}"/>
              </a:ext>
            </a:extLst>
          </p:cNvPr>
          <p:cNvSpPr>
            <a:spLocks noChangeArrowheads="1"/>
          </p:cNvSpPr>
          <p:nvPr/>
        </p:nvSpPr>
        <p:spPr bwMode="auto">
          <a:xfrm>
            <a:off x="457200" y="19812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2. L'alarme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Restreinte </a:t>
            </a:r>
            <a:r>
              <a:rPr lang="fr-FR" altLang="fr-FR" sz="2400"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signal sonore et visuel distinct du signal d'alarme générale ayant pour but d'avertir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Poste de sécurité incendie de l'établissement,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Direction ou le gardien,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Personnel désigné à cet effet,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8">
            <a:extLst>
              <a:ext uri="{FF2B5EF4-FFF2-40B4-BE49-F238E27FC236}">
                <a16:creationId xmlns:a16="http://schemas.microsoft.com/office/drawing/2014/main" id="{861ECFF7-0FD6-61F2-EA33-FB5D2A0FC9F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5123" name="Espace réservé du numéro de diapositive 4">
            <a:extLst>
              <a:ext uri="{FF2B5EF4-FFF2-40B4-BE49-F238E27FC236}">
                <a16:creationId xmlns:a16="http://schemas.microsoft.com/office/drawing/2014/main" id="{CF52708A-4658-4D0F-8604-B0839E64F15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6AAB48F-6F82-4920-BF40-6A64DE3AEB21}" type="slidenum">
              <a:rPr lang="fr-FR" altLang="fr-FR" sz="2000">
                <a:solidFill>
                  <a:srgbClr val="984807"/>
                </a:solidFill>
              </a:rPr>
              <a:pPr algn="r" eaLnBrk="1" hangingPunct="1">
                <a:spcBef>
                  <a:spcPct val="0"/>
                </a:spcBef>
                <a:buFontTx/>
                <a:buNone/>
              </a:pPr>
              <a:t>3</a:t>
            </a:fld>
            <a:endParaRPr lang="fr-FR" altLang="fr-FR" sz="2000">
              <a:solidFill>
                <a:srgbClr val="984807"/>
              </a:solidFill>
            </a:endParaRPr>
          </a:p>
        </p:txBody>
      </p:sp>
      <p:sp>
        <p:nvSpPr>
          <p:cNvPr id="5124" name="Rectangle 1">
            <a:extLst>
              <a:ext uri="{FF2B5EF4-FFF2-40B4-BE49-F238E27FC236}">
                <a16:creationId xmlns:a16="http://schemas.microsoft.com/office/drawing/2014/main" id="{61B20D42-E1A8-5233-46D6-55852EA0ED59}"/>
              </a:ext>
            </a:extLst>
          </p:cNvPr>
          <p:cNvSpPr>
            <a:spLocks noChangeArrowheads="1"/>
          </p:cNvSpPr>
          <p:nvPr/>
        </p:nvSpPr>
        <p:spPr bwMode="auto">
          <a:xfrm>
            <a:off x="395288" y="1528763"/>
            <a:ext cx="8462962"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Opérations de lutte contre les feux de structures nécessitent une bonne compréhension de la dynamique du feu dans une enceinte.</a:t>
            </a:r>
          </a:p>
          <a:p>
            <a:pPr algn="just">
              <a:buFont typeface="Arial" panose="020B0604020202020204" pitchFamily="34" charset="0"/>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Feu de structure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F</a:t>
            </a:r>
            <a:r>
              <a:rPr lang="fr-FR" altLang="fr-FR" sz="2400">
                <a:solidFill>
                  <a:srgbClr val="000000"/>
                </a:solidFill>
                <a:latin typeface="Times New Roman" panose="02020603050405020304" pitchFamily="18" charset="0"/>
                <a:cs typeface="Times New Roman" panose="02020603050405020304" pitchFamily="18" charset="0"/>
              </a:rPr>
              <a:t>eu limité par la ventilation (FLV). </a:t>
            </a:r>
          </a:p>
          <a:p>
            <a:pPr algn="just">
              <a:buFont typeface="Arial" panose="020B0604020202020204" pitchFamily="34" charset="0"/>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Ses modes de propagation sont connus et essentiellement liés à la dynamique des fumées. </a:t>
            </a:r>
            <a:endParaRPr lang="fr-FR" altLang="fr-FR" sz="2400">
              <a:latin typeface="Times New Roman" panose="02020603050405020304" pitchFamily="18" charset="0"/>
              <a:cs typeface="Times New Roman" panose="02020603050405020304" pitchFamily="18" charset="0"/>
            </a:endParaRPr>
          </a:p>
        </p:txBody>
      </p:sp>
      <p:pic>
        <p:nvPicPr>
          <p:cNvPr id="5125" name="Picture 1030" descr="I:\Images\Sapeurs-Pompiers\INC\A - généralités sur la luttte\A4 - comportement réaction\imagesCAAH1RU9.jpg">
            <a:extLst>
              <a:ext uri="{FF2B5EF4-FFF2-40B4-BE49-F238E27FC236}">
                <a16:creationId xmlns:a16="http://schemas.microsoft.com/office/drawing/2014/main" id="{5D5C7E9E-7873-74B0-7644-80165C0EF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4110038"/>
            <a:ext cx="2144713"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8">
            <a:extLst>
              <a:ext uri="{FF2B5EF4-FFF2-40B4-BE49-F238E27FC236}">
                <a16:creationId xmlns:a16="http://schemas.microsoft.com/office/drawing/2014/main" id="{FFCC0DAC-EC5D-16C6-72A9-7AF92DB43BF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32771" name="Espace réservé du numéro de diapositive 4">
            <a:extLst>
              <a:ext uri="{FF2B5EF4-FFF2-40B4-BE49-F238E27FC236}">
                <a16:creationId xmlns:a16="http://schemas.microsoft.com/office/drawing/2014/main" id="{7EC206A3-416C-7397-D3DF-9F7A0554777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2CE7080-7B3E-4F74-81C9-2979F78DB577}" type="slidenum">
              <a:rPr lang="fr-FR" altLang="fr-FR" sz="2000">
                <a:solidFill>
                  <a:srgbClr val="984807"/>
                </a:solidFill>
              </a:rPr>
              <a:pPr algn="r" eaLnBrk="1" hangingPunct="1">
                <a:spcBef>
                  <a:spcPct val="0"/>
                </a:spcBef>
                <a:buFontTx/>
                <a:buNone/>
              </a:pPr>
              <a:t>30</a:t>
            </a:fld>
            <a:endParaRPr lang="fr-FR" altLang="fr-FR" sz="2000">
              <a:solidFill>
                <a:srgbClr val="984807"/>
              </a:solidFill>
            </a:endParaRPr>
          </a:p>
        </p:txBody>
      </p:sp>
      <p:sp>
        <p:nvSpPr>
          <p:cNvPr id="32772" name="Rectangle 1">
            <a:extLst>
              <a:ext uri="{FF2B5EF4-FFF2-40B4-BE49-F238E27FC236}">
                <a16:creationId xmlns:a16="http://schemas.microsoft.com/office/drawing/2014/main" id="{74418307-E27E-69FF-FA9F-57742F16CDEC}"/>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 </a:t>
            </a:r>
          </a:p>
        </p:txBody>
      </p:sp>
      <p:sp>
        <p:nvSpPr>
          <p:cNvPr id="32773" name="Rectangle 1">
            <a:extLst>
              <a:ext uri="{FF2B5EF4-FFF2-40B4-BE49-F238E27FC236}">
                <a16:creationId xmlns:a16="http://schemas.microsoft.com/office/drawing/2014/main" id="{322047E4-C057-BD61-690D-E02D0A3F0A74}"/>
              </a:ext>
            </a:extLst>
          </p:cNvPr>
          <p:cNvSpPr>
            <a:spLocks noChangeArrowheads="1"/>
          </p:cNvSpPr>
          <p:nvPr/>
        </p:nvSpPr>
        <p:spPr bwMode="auto">
          <a:xfrm>
            <a:off x="457200" y="1981200"/>
            <a:ext cx="8189913"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L'alerte :</a:t>
            </a:r>
          </a:p>
          <a:p>
            <a:pPr>
              <a:lnSpc>
                <a:spcPct val="107000"/>
              </a:lnSpc>
              <a:spcBef>
                <a:spcPct val="0"/>
              </a:spcBef>
              <a:buFontTx/>
              <a:buNone/>
            </a:pP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Retransmission de l'alarme vers le 18 - 112</a:t>
            </a: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Transmise soit par </a:t>
            </a: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Téléphone urbain, </a:t>
            </a:r>
          </a:p>
          <a:p>
            <a:pPr>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Lignes directes.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Service de sécurité : alarme doit transiter par ledit poste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SP.</a:t>
            </a:r>
          </a:p>
        </p:txBody>
      </p:sp>
      <p:grpSp>
        <p:nvGrpSpPr>
          <p:cNvPr id="32774" name="Group 124">
            <a:extLst>
              <a:ext uri="{FF2B5EF4-FFF2-40B4-BE49-F238E27FC236}">
                <a16:creationId xmlns:a16="http://schemas.microsoft.com/office/drawing/2014/main" id="{464FCB83-6D74-5159-CCFA-30D631651C2B}"/>
              </a:ext>
            </a:extLst>
          </p:cNvPr>
          <p:cNvGrpSpPr>
            <a:grpSpLocks noChangeAspect="1"/>
          </p:cNvGrpSpPr>
          <p:nvPr/>
        </p:nvGrpSpPr>
        <p:grpSpPr bwMode="auto">
          <a:xfrm>
            <a:off x="6983413" y="1447800"/>
            <a:ext cx="1627187" cy="2362200"/>
            <a:chOff x="0" y="0"/>
            <a:chExt cx="1085" cy="1362"/>
          </a:xfrm>
        </p:grpSpPr>
        <p:grpSp>
          <p:nvGrpSpPr>
            <p:cNvPr id="32775" name="Group 125">
              <a:extLst>
                <a:ext uri="{FF2B5EF4-FFF2-40B4-BE49-F238E27FC236}">
                  <a16:creationId xmlns:a16="http://schemas.microsoft.com/office/drawing/2014/main" id="{23337CA2-64DA-E34F-7ED0-657614C8045C}"/>
                </a:ext>
              </a:extLst>
            </p:cNvPr>
            <p:cNvGrpSpPr>
              <a:grpSpLocks noChangeAspect="1"/>
            </p:cNvGrpSpPr>
            <p:nvPr/>
          </p:nvGrpSpPr>
          <p:grpSpPr bwMode="auto">
            <a:xfrm>
              <a:off x="505" y="1128"/>
              <a:ext cx="502" cy="234"/>
              <a:chOff x="505" y="1128"/>
              <a:chExt cx="502" cy="234"/>
            </a:xfrm>
          </p:grpSpPr>
          <p:sp>
            <p:nvSpPr>
              <p:cNvPr id="32850" name="Freeform 126">
                <a:extLst>
                  <a:ext uri="{FF2B5EF4-FFF2-40B4-BE49-F238E27FC236}">
                    <a16:creationId xmlns:a16="http://schemas.microsoft.com/office/drawing/2014/main" id="{B65EA10C-4271-6F59-CC64-9064F39AB865}"/>
                  </a:ext>
                </a:extLst>
              </p:cNvPr>
              <p:cNvSpPr>
                <a:spLocks noChangeAspect="1"/>
              </p:cNvSpPr>
              <p:nvPr/>
            </p:nvSpPr>
            <p:spPr bwMode="auto">
              <a:xfrm>
                <a:off x="505" y="1128"/>
                <a:ext cx="502" cy="234"/>
              </a:xfrm>
              <a:custGeom>
                <a:avLst/>
                <a:gdLst>
                  <a:gd name="T0" fmla="*/ 20 w 502"/>
                  <a:gd name="T1" fmla="*/ 0 h 234"/>
                  <a:gd name="T2" fmla="*/ 483 w 502"/>
                  <a:gd name="T3" fmla="*/ 0 h 234"/>
                  <a:gd name="T4" fmla="*/ 501 w 502"/>
                  <a:gd name="T5" fmla="*/ 233 h 234"/>
                  <a:gd name="T6" fmla="*/ 0 w 502"/>
                  <a:gd name="T7" fmla="*/ 233 h 234"/>
                  <a:gd name="T8" fmla="*/ 20 w 502"/>
                  <a:gd name="T9" fmla="*/ 0 h 234"/>
                  <a:gd name="T10" fmla="*/ 0 60000 65536"/>
                  <a:gd name="T11" fmla="*/ 0 60000 65536"/>
                  <a:gd name="T12" fmla="*/ 0 60000 65536"/>
                  <a:gd name="T13" fmla="*/ 0 60000 65536"/>
                  <a:gd name="T14" fmla="*/ 0 60000 65536"/>
                  <a:gd name="T15" fmla="*/ 0 w 502"/>
                  <a:gd name="T16" fmla="*/ 0 h 234"/>
                  <a:gd name="T17" fmla="*/ 502 w 502"/>
                  <a:gd name="T18" fmla="*/ 234 h 234"/>
                </a:gdLst>
                <a:ahLst/>
                <a:cxnLst>
                  <a:cxn ang="T10">
                    <a:pos x="T0" y="T1"/>
                  </a:cxn>
                  <a:cxn ang="T11">
                    <a:pos x="T2" y="T3"/>
                  </a:cxn>
                  <a:cxn ang="T12">
                    <a:pos x="T4" y="T5"/>
                  </a:cxn>
                  <a:cxn ang="T13">
                    <a:pos x="T6" y="T7"/>
                  </a:cxn>
                  <a:cxn ang="T14">
                    <a:pos x="T8" y="T9"/>
                  </a:cxn>
                </a:cxnLst>
                <a:rect l="T15" t="T16" r="T17" b="T18"/>
                <a:pathLst>
                  <a:path w="502" h="234">
                    <a:moveTo>
                      <a:pt x="20" y="0"/>
                    </a:moveTo>
                    <a:lnTo>
                      <a:pt x="483" y="0"/>
                    </a:lnTo>
                    <a:lnTo>
                      <a:pt x="501" y="233"/>
                    </a:lnTo>
                    <a:lnTo>
                      <a:pt x="0" y="233"/>
                    </a:lnTo>
                    <a:lnTo>
                      <a:pt x="20" y="0"/>
                    </a:lnTo>
                  </a:path>
                </a:pathLst>
              </a:custGeom>
              <a:solidFill>
                <a:srgbClr val="081D58"/>
              </a:solidFill>
              <a:ln w="12700" cap="rnd">
                <a:solidFill>
                  <a:srgbClr val="000000"/>
                </a:solidFill>
                <a:round/>
                <a:headEnd/>
                <a:tailEnd/>
              </a:ln>
            </p:spPr>
            <p:txBody>
              <a:bodyPr/>
              <a:lstStyle/>
              <a:p>
                <a:endParaRPr lang="fr-FR"/>
              </a:p>
            </p:txBody>
          </p:sp>
          <p:sp>
            <p:nvSpPr>
              <p:cNvPr id="32851" name="Freeform 127">
                <a:extLst>
                  <a:ext uri="{FF2B5EF4-FFF2-40B4-BE49-F238E27FC236}">
                    <a16:creationId xmlns:a16="http://schemas.microsoft.com/office/drawing/2014/main" id="{CD9425B4-1847-D14C-FDDE-072ADC86B793}"/>
                  </a:ext>
                </a:extLst>
              </p:cNvPr>
              <p:cNvSpPr>
                <a:spLocks noChangeAspect="1"/>
              </p:cNvSpPr>
              <p:nvPr/>
            </p:nvSpPr>
            <p:spPr bwMode="auto">
              <a:xfrm>
                <a:off x="520" y="1132"/>
                <a:ext cx="475" cy="218"/>
              </a:xfrm>
              <a:custGeom>
                <a:avLst/>
                <a:gdLst>
                  <a:gd name="T0" fmla="*/ 9 w 475"/>
                  <a:gd name="T1" fmla="*/ 35 h 218"/>
                  <a:gd name="T2" fmla="*/ 51 w 475"/>
                  <a:gd name="T3" fmla="*/ 42 h 218"/>
                  <a:gd name="T4" fmla="*/ 49 w 475"/>
                  <a:gd name="T5" fmla="*/ 0 h 218"/>
                  <a:gd name="T6" fmla="*/ 74 w 475"/>
                  <a:gd name="T7" fmla="*/ 2 h 218"/>
                  <a:gd name="T8" fmla="*/ 72 w 475"/>
                  <a:gd name="T9" fmla="*/ 42 h 218"/>
                  <a:gd name="T10" fmla="*/ 119 w 475"/>
                  <a:gd name="T11" fmla="*/ 42 h 218"/>
                  <a:gd name="T12" fmla="*/ 147 w 475"/>
                  <a:gd name="T13" fmla="*/ 78 h 218"/>
                  <a:gd name="T14" fmla="*/ 183 w 475"/>
                  <a:gd name="T15" fmla="*/ 38 h 218"/>
                  <a:gd name="T16" fmla="*/ 226 w 475"/>
                  <a:gd name="T17" fmla="*/ 38 h 218"/>
                  <a:gd name="T18" fmla="*/ 228 w 475"/>
                  <a:gd name="T19" fmla="*/ 2 h 218"/>
                  <a:gd name="T20" fmla="*/ 244 w 475"/>
                  <a:gd name="T21" fmla="*/ 2 h 218"/>
                  <a:gd name="T22" fmla="*/ 241 w 475"/>
                  <a:gd name="T23" fmla="*/ 38 h 218"/>
                  <a:gd name="T24" fmla="*/ 380 w 475"/>
                  <a:gd name="T25" fmla="*/ 38 h 218"/>
                  <a:gd name="T26" fmla="*/ 382 w 475"/>
                  <a:gd name="T27" fmla="*/ 2 h 218"/>
                  <a:gd name="T28" fmla="*/ 405 w 475"/>
                  <a:gd name="T29" fmla="*/ 5 h 218"/>
                  <a:gd name="T30" fmla="*/ 398 w 475"/>
                  <a:gd name="T31" fmla="*/ 40 h 218"/>
                  <a:gd name="T32" fmla="*/ 456 w 475"/>
                  <a:gd name="T33" fmla="*/ 40 h 218"/>
                  <a:gd name="T34" fmla="*/ 474 w 475"/>
                  <a:gd name="T35" fmla="*/ 210 h 218"/>
                  <a:gd name="T36" fmla="*/ 458 w 475"/>
                  <a:gd name="T37" fmla="*/ 198 h 218"/>
                  <a:gd name="T38" fmla="*/ 391 w 475"/>
                  <a:gd name="T39" fmla="*/ 73 h 218"/>
                  <a:gd name="T40" fmla="*/ 387 w 475"/>
                  <a:gd name="T41" fmla="*/ 80 h 218"/>
                  <a:gd name="T42" fmla="*/ 456 w 475"/>
                  <a:gd name="T43" fmla="*/ 215 h 218"/>
                  <a:gd name="T44" fmla="*/ 147 w 475"/>
                  <a:gd name="T45" fmla="*/ 217 h 218"/>
                  <a:gd name="T46" fmla="*/ 132 w 475"/>
                  <a:gd name="T47" fmla="*/ 130 h 218"/>
                  <a:gd name="T48" fmla="*/ 132 w 475"/>
                  <a:gd name="T49" fmla="*/ 90 h 218"/>
                  <a:gd name="T50" fmla="*/ 123 w 475"/>
                  <a:gd name="T51" fmla="*/ 142 h 218"/>
                  <a:gd name="T52" fmla="*/ 141 w 475"/>
                  <a:gd name="T53" fmla="*/ 217 h 218"/>
                  <a:gd name="T54" fmla="*/ 0 w 475"/>
                  <a:gd name="T55" fmla="*/ 217 h 218"/>
                  <a:gd name="T56" fmla="*/ 0 w 475"/>
                  <a:gd name="T57" fmla="*/ 130 h 218"/>
                  <a:gd name="T58" fmla="*/ 38 w 475"/>
                  <a:gd name="T59" fmla="*/ 78 h 218"/>
                  <a:gd name="T60" fmla="*/ 2 w 475"/>
                  <a:gd name="T61" fmla="*/ 111 h 218"/>
                  <a:gd name="T62" fmla="*/ 9 w 475"/>
                  <a:gd name="T63" fmla="*/ 35 h 2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5"/>
                  <a:gd name="T97" fmla="*/ 0 h 218"/>
                  <a:gd name="T98" fmla="*/ 475 w 475"/>
                  <a:gd name="T99" fmla="*/ 218 h 2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5" h="218">
                    <a:moveTo>
                      <a:pt x="9" y="35"/>
                    </a:moveTo>
                    <a:lnTo>
                      <a:pt x="51" y="42"/>
                    </a:lnTo>
                    <a:lnTo>
                      <a:pt x="49" y="0"/>
                    </a:lnTo>
                    <a:lnTo>
                      <a:pt x="74" y="2"/>
                    </a:lnTo>
                    <a:lnTo>
                      <a:pt x="72" y="42"/>
                    </a:lnTo>
                    <a:lnTo>
                      <a:pt x="119" y="42"/>
                    </a:lnTo>
                    <a:lnTo>
                      <a:pt x="147" y="78"/>
                    </a:lnTo>
                    <a:lnTo>
                      <a:pt x="183" y="38"/>
                    </a:lnTo>
                    <a:lnTo>
                      <a:pt x="226" y="38"/>
                    </a:lnTo>
                    <a:lnTo>
                      <a:pt x="228" y="2"/>
                    </a:lnTo>
                    <a:lnTo>
                      <a:pt x="244" y="2"/>
                    </a:lnTo>
                    <a:lnTo>
                      <a:pt x="241" y="38"/>
                    </a:lnTo>
                    <a:lnTo>
                      <a:pt x="380" y="38"/>
                    </a:lnTo>
                    <a:lnTo>
                      <a:pt x="382" y="2"/>
                    </a:lnTo>
                    <a:lnTo>
                      <a:pt x="405" y="5"/>
                    </a:lnTo>
                    <a:lnTo>
                      <a:pt x="398" y="40"/>
                    </a:lnTo>
                    <a:lnTo>
                      <a:pt x="456" y="40"/>
                    </a:lnTo>
                    <a:lnTo>
                      <a:pt x="474" y="210"/>
                    </a:lnTo>
                    <a:lnTo>
                      <a:pt x="458" y="198"/>
                    </a:lnTo>
                    <a:lnTo>
                      <a:pt x="391" y="73"/>
                    </a:lnTo>
                    <a:lnTo>
                      <a:pt x="387" y="80"/>
                    </a:lnTo>
                    <a:lnTo>
                      <a:pt x="456" y="215"/>
                    </a:lnTo>
                    <a:lnTo>
                      <a:pt x="147" y="217"/>
                    </a:lnTo>
                    <a:lnTo>
                      <a:pt x="132" y="130"/>
                    </a:lnTo>
                    <a:lnTo>
                      <a:pt x="132" y="90"/>
                    </a:lnTo>
                    <a:lnTo>
                      <a:pt x="123" y="142"/>
                    </a:lnTo>
                    <a:lnTo>
                      <a:pt x="141" y="217"/>
                    </a:lnTo>
                    <a:lnTo>
                      <a:pt x="0" y="217"/>
                    </a:lnTo>
                    <a:lnTo>
                      <a:pt x="0" y="130"/>
                    </a:lnTo>
                    <a:lnTo>
                      <a:pt x="38" y="78"/>
                    </a:lnTo>
                    <a:lnTo>
                      <a:pt x="2" y="111"/>
                    </a:lnTo>
                    <a:lnTo>
                      <a:pt x="9" y="35"/>
                    </a:lnTo>
                  </a:path>
                </a:pathLst>
              </a:custGeom>
              <a:solidFill>
                <a:srgbClr val="081D5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sp>
          <p:nvSpPr>
            <p:cNvPr id="32776" name="Freeform 128">
              <a:extLst>
                <a:ext uri="{FF2B5EF4-FFF2-40B4-BE49-F238E27FC236}">
                  <a16:creationId xmlns:a16="http://schemas.microsoft.com/office/drawing/2014/main" id="{516EF1E1-E411-B8FA-E731-35D82418F92C}"/>
                </a:ext>
              </a:extLst>
            </p:cNvPr>
            <p:cNvSpPr>
              <a:spLocks noChangeAspect="1"/>
            </p:cNvSpPr>
            <p:nvPr/>
          </p:nvSpPr>
          <p:spPr bwMode="auto">
            <a:xfrm>
              <a:off x="90" y="368"/>
              <a:ext cx="995" cy="840"/>
            </a:xfrm>
            <a:custGeom>
              <a:avLst/>
              <a:gdLst>
                <a:gd name="T0" fmla="*/ 498 w 995"/>
                <a:gd name="T1" fmla="*/ 52 h 840"/>
                <a:gd name="T2" fmla="*/ 415 w 995"/>
                <a:gd name="T3" fmla="*/ 65 h 840"/>
                <a:gd name="T4" fmla="*/ 344 w 995"/>
                <a:gd name="T5" fmla="*/ 77 h 840"/>
                <a:gd name="T6" fmla="*/ 286 w 995"/>
                <a:gd name="T7" fmla="*/ 137 h 840"/>
                <a:gd name="T8" fmla="*/ 233 w 995"/>
                <a:gd name="T9" fmla="*/ 194 h 840"/>
                <a:gd name="T10" fmla="*/ 188 w 995"/>
                <a:gd name="T11" fmla="*/ 242 h 840"/>
                <a:gd name="T12" fmla="*/ 109 w 995"/>
                <a:gd name="T13" fmla="*/ 281 h 840"/>
                <a:gd name="T14" fmla="*/ 75 w 995"/>
                <a:gd name="T15" fmla="*/ 325 h 840"/>
                <a:gd name="T16" fmla="*/ 27 w 995"/>
                <a:gd name="T17" fmla="*/ 379 h 840"/>
                <a:gd name="T18" fmla="*/ 6 w 995"/>
                <a:gd name="T19" fmla="*/ 432 h 840"/>
                <a:gd name="T20" fmla="*/ 0 w 995"/>
                <a:gd name="T21" fmla="*/ 497 h 840"/>
                <a:gd name="T22" fmla="*/ 30 w 995"/>
                <a:gd name="T23" fmla="*/ 477 h 840"/>
                <a:gd name="T24" fmla="*/ 73 w 995"/>
                <a:gd name="T25" fmla="*/ 487 h 840"/>
                <a:gd name="T26" fmla="*/ 104 w 995"/>
                <a:gd name="T27" fmla="*/ 500 h 840"/>
                <a:gd name="T28" fmla="*/ 163 w 995"/>
                <a:gd name="T29" fmla="*/ 493 h 840"/>
                <a:gd name="T30" fmla="*/ 203 w 995"/>
                <a:gd name="T31" fmla="*/ 464 h 840"/>
                <a:gd name="T32" fmla="*/ 230 w 995"/>
                <a:gd name="T33" fmla="*/ 418 h 840"/>
                <a:gd name="T34" fmla="*/ 336 w 995"/>
                <a:gd name="T35" fmla="*/ 371 h 840"/>
                <a:gd name="T36" fmla="*/ 385 w 995"/>
                <a:gd name="T37" fmla="*/ 423 h 840"/>
                <a:gd name="T38" fmla="*/ 410 w 995"/>
                <a:gd name="T39" fmla="*/ 583 h 840"/>
                <a:gd name="T40" fmla="*/ 428 w 995"/>
                <a:gd name="T41" fmla="*/ 746 h 840"/>
                <a:gd name="T42" fmla="*/ 433 w 995"/>
                <a:gd name="T43" fmla="*/ 839 h 840"/>
                <a:gd name="T44" fmla="*/ 909 w 995"/>
                <a:gd name="T45" fmla="*/ 757 h 840"/>
                <a:gd name="T46" fmla="*/ 919 w 995"/>
                <a:gd name="T47" fmla="*/ 624 h 840"/>
                <a:gd name="T48" fmla="*/ 929 w 995"/>
                <a:gd name="T49" fmla="*/ 494 h 840"/>
                <a:gd name="T50" fmla="*/ 951 w 995"/>
                <a:gd name="T51" fmla="*/ 444 h 840"/>
                <a:gd name="T52" fmla="*/ 985 w 995"/>
                <a:gd name="T53" fmla="*/ 413 h 840"/>
                <a:gd name="T54" fmla="*/ 985 w 995"/>
                <a:gd name="T55" fmla="*/ 354 h 840"/>
                <a:gd name="T56" fmla="*/ 990 w 995"/>
                <a:gd name="T57" fmla="*/ 274 h 840"/>
                <a:gd name="T58" fmla="*/ 958 w 995"/>
                <a:gd name="T59" fmla="*/ 217 h 840"/>
                <a:gd name="T60" fmla="*/ 958 w 995"/>
                <a:gd name="T61" fmla="*/ 156 h 840"/>
                <a:gd name="T62" fmla="*/ 924 w 995"/>
                <a:gd name="T63" fmla="*/ 90 h 840"/>
                <a:gd name="T64" fmla="*/ 865 w 995"/>
                <a:gd name="T65" fmla="*/ 67 h 840"/>
                <a:gd name="T66" fmla="*/ 746 w 995"/>
                <a:gd name="T67" fmla="*/ 46 h 840"/>
                <a:gd name="T68" fmla="*/ 525 w 995"/>
                <a:gd name="T69" fmla="*/ 34 h 8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95"/>
                <a:gd name="T106" fmla="*/ 0 h 840"/>
                <a:gd name="T107" fmla="*/ 995 w 995"/>
                <a:gd name="T108" fmla="*/ 840 h 8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95" h="840">
                  <a:moveTo>
                    <a:pt x="525" y="34"/>
                  </a:moveTo>
                  <a:lnTo>
                    <a:pt x="498" y="52"/>
                  </a:lnTo>
                  <a:lnTo>
                    <a:pt x="457" y="59"/>
                  </a:lnTo>
                  <a:lnTo>
                    <a:pt x="415" y="65"/>
                  </a:lnTo>
                  <a:lnTo>
                    <a:pt x="382" y="65"/>
                  </a:lnTo>
                  <a:lnTo>
                    <a:pt x="344" y="77"/>
                  </a:lnTo>
                  <a:lnTo>
                    <a:pt x="317" y="101"/>
                  </a:lnTo>
                  <a:lnTo>
                    <a:pt x="286" y="137"/>
                  </a:lnTo>
                  <a:lnTo>
                    <a:pt x="266" y="176"/>
                  </a:lnTo>
                  <a:lnTo>
                    <a:pt x="233" y="194"/>
                  </a:lnTo>
                  <a:lnTo>
                    <a:pt x="212" y="225"/>
                  </a:lnTo>
                  <a:lnTo>
                    <a:pt x="188" y="242"/>
                  </a:lnTo>
                  <a:lnTo>
                    <a:pt x="163" y="268"/>
                  </a:lnTo>
                  <a:lnTo>
                    <a:pt x="109" y="281"/>
                  </a:lnTo>
                  <a:lnTo>
                    <a:pt x="87" y="302"/>
                  </a:lnTo>
                  <a:lnTo>
                    <a:pt x="75" y="325"/>
                  </a:lnTo>
                  <a:lnTo>
                    <a:pt x="46" y="354"/>
                  </a:lnTo>
                  <a:lnTo>
                    <a:pt x="27" y="379"/>
                  </a:lnTo>
                  <a:lnTo>
                    <a:pt x="21" y="408"/>
                  </a:lnTo>
                  <a:lnTo>
                    <a:pt x="6" y="432"/>
                  </a:lnTo>
                  <a:lnTo>
                    <a:pt x="9" y="456"/>
                  </a:lnTo>
                  <a:lnTo>
                    <a:pt x="0" y="497"/>
                  </a:lnTo>
                  <a:lnTo>
                    <a:pt x="8" y="485"/>
                  </a:lnTo>
                  <a:lnTo>
                    <a:pt x="30" y="477"/>
                  </a:lnTo>
                  <a:lnTo>
                    <a:pt x="53" y="477"/>
                  </a:lnTo>
                  <a:lnTo>
                    <a:pt x="73" y="487"/>
                  </a:lnTo>
                  <a:lnTo>
                    <a:pt x="87" y="524"/>
                  </a:lnTo>
                  <a:lnTo>
                    <a:pt x="104" y="500"/>
                  </a:lnTo>
                  <a:lnTo>
                    <a:pt x="138" y="503"/>
                  </a:lnTo>
                  <a:lnTo>
                    <a:pt x="163" y="493"/>
                  </a:lnTo>
                  <a:lnTo>
                    <a:pt x="179" y="472"/>
                  </a:lnTo>
                  <a:lnTo>
                    <a:pt x="203" y="464"/>
                  </a:lnTo>
                  <a:lnTo>
                    <a:pt x="221" y="449"/>
                  </a:lnTo>
                  <a:lnTo>
                    <a:pt x="230" y="418"/>
                  </a:lnTo>
                  <a:lnTo>
                    <a:pt x="260" y="406"/>
                  </a:lnTo>
                  <a:lnTo>
                    <a:pt x="336" y="371"/>
                  </a:lnTo>
                  <a:lnTo>
                    <a:pt x="367" y="388"/>
                  </a:lnTo>
                  <a:lnTo>
                    <a:pt x="385" y="423"/>
                  </a:lnTo>
                  <a:lnTo>
                    <a:pt x="403" y="495"/>
                  </a:lnTo>
                  <a:lnTo>
                    <a:pt x="410" y="583"/>
                  </a:lnTo>
                  <a:lnTo>
                    <a:pt x="421" y="684"/>
                  </a:lnTo>
                  <a:lnTo>
                    <a:pt x="428" y="746"/>
                  </a:lnTo>
                  <a:lnTo>
                    <a:pt x="435" y="788"/>
                  </a:lnTo>
                  <a:lnTo>
                    <a:pt x="433" y="839"/>
                  </a:lnTo>
                  <a:lnTo>
                    <a:pt x="893" y="838"/>
                  </a:lnTo>
                  <a:lnTo>
                    <a:pt x="909" y="757"/>
                  </a:lnTo>
                  <a:lnTo>
                    <a:pt x="912" y="686"/>
                  </a:lnTo>
                  <a:lnTo>
                    <a:pt x="919" y="624"/>
                  </a:lnTo>
                  <a:lnTo>
                    <a:pt x="926" y="552"/>
                  </a:lnTo>
                  <a:lnTo>
                    <a:pt x="929" y="494"/>
                  </a:lnTo>
                  <a:lnTo>
                    <a:pt x="929" y="462"/>
                  </a:lnTo>
                  <a:lnTo>
                    <a:pt x="951" y="444"/>
                  </a:lnTo>
                  <a:lnTo>
                    <a:pt x="967" y="426"/>
                  </a:lnTo>
                  <a:lnTo>
                    <a:pt x="985" y="413"/>
                  </a:lnTo>
                  <a:lnTo>
                    <a:pt x="987" y="390"/>
                  </a:lnTo>
                  <a:lnTo>
                    <a:pt x="985" y="354"/>
                  </a:lnTo>
                  <a:lnTo>
                    <a:pt x="994" y="315"/>
                  </a:lnTo>
                  <a:lnTo>
                    <a:pt x="990" y="274"/>
                  </a:lnTo>
                  <a:lnTo>
                    <a:pt x="981" y="241"/>
                  </a:lnTo>
                  <a:lnTo>
                    <a:pt x="958" y="217"/>
                  </a:lnTo>
                  <a:lnTo>
                    <a:pt x="951" y="194"/>
                  </a:lnTo>
                  <a:lnTo>
                    <a:pt x="958" y="156"/>
                  </a:lnTo>
                  <a:lnTo>
                    <a:pt x="948" y="124"/>
                  </a:lnTo>
                  <a:lnTo>
                    <a:pt x="924" y="90"/>
                  </a:lnTo>
                  <a:lnTo>
                    <a:pt x="899" y="70"/>
                  </a:lnTo>
                  <a:lnTo>
                    <a:pt x="865" y="67"/>
                  </a:lnTo>
                  <a:lnTo>
                    <a:pt x="801" y="60"/>
                  </a:lnTo>
                  <a:lnTo>
                    <a:pt x="746" y="46"/>
                  </a:lnTo>
                  <a:lnTo>
                    <a:pt x="712" y="0"/>
                  </a:lnTo>
                  <a:lnTo>
                    <a:pt x="525" y="34"/>
                  </a:lnTo>
                </a:path>
              </a:pathLst>
            </a:custGeom>
            <a:solidFill>
              <a:srgbClr val="081D58"/>
            </a:solidFill>
            <a:ln w="12700" cap="rnd">
              <a:solidFill>
                <a:srgbClr val="000000"/>
              </a:solidFill>
              <a:round/>
              <a:headEnd/>
              <a:tailEnd/>
            </a:ln>
          </p:spPr>
          <p:txBody>
            <a:bodyPr/>
            <a:lstStyle/>
            <a:p>
              <a:endParaRPr lang="fr-FR"/>
            </a:p>
          </p:txBody>
        </p:sp>
        <p:grpSp>
          <p:nvGrpSpPr>
            <p:cNvPr id="32777" name="Group 129">
              <a:extLst>
                <a:ext uri="{FF2B5EF4-FFF2-40B4-BE49-F238E27FC236}">
                  <a16:creationId xmlns:a16="http://schemas.microsoft.com/office/drawing/2014/main" id="{29CF5C87-D8CD-F4C2-E88E-D4CD41528AF6}"/>
                </a:ext>
              </a:extLst>
            </p:cNvPr>
            <p:cNvGrpSpPr>
              <a:grpSpLocks noChangeAspect="1"/>
            </p:cNvGrpSpPr>
            <p:nvPr/>
          </p:nvGrpSpPr>
          <p:grpSpPr bwMode="auto">
            <a:xfrm>
              <a:off x="543" y="0"/>
              <a:ext cx="290" cy="444"/>
              <a:chOff x="543" y="0"/>
              <a:chExt cx="290" cy="444"/>
            </a:xfrm>
          </p:grpSpPr>
          <p:sp>
            <p:nvSpPr>
              <p:cNvPr id="32832" name="Freeform 130">
                <a:extLst>
                  <a:ext uri="{FF2B5EF4-FFF2-40B4-BE49-F238E27FC236}">
                    <a16:creationId xmlns:a16="http://schemas.microsoft.com/office/drawing/2014/main" id="{B9499C0F-BAF8-AD67-AA9A-85079A4BA1C3}"/>
                  </a:ext>
                </a:extLst>
              </p:cNvPr>
              <p:cNvSpPr>
                <a:spLocks noChangeAspect="1"/>
              </p:cNvSpPr>
              <p:nvPr/>
            </p:nvSpPr>
            <p:spPr bwMode="auto">
              <a:xfrm>
                <a:off x="629" y="301"/>
                <a:ext cx="158" cy="143"/>
              </a:xfrm>
              <a:custGeom>
                <a:avLst/>
                <a:gdLst>
                  <a:gd name="T0" fmla="*/ 0 w 158"/>
                  <a:gd name="T1" fmla="*/ 94 h 143"/>
                  <a:gd name="T2" fmla="*/ 27 w 158"/>
                  <a:gd name="T3" fmla="*/ 142 h 143"/>
                  <a:gd name="T4" fmla="*/ 48 w 158"/>
                  <a:gd name="T5" fmla="*/ 132 h 143"/>
                  <a:gd name="T6" fmla="*/ 79 w 158"/>
                  <a:gd name="T7" fmla="*/ 125 h 143"/>
                  <a:gd name="T8" fmla="*/ 107 w 158"/>
                  <a:gd name="T9" fmla="*/ 118 h 143"/>
                  <a:gd name="T10" fmla="*/ 138 w 158"/>
                  <a:gd name="T11" fmla="*/ 95 h 143"/>
                  <a:gd name="T12" fmla="*/ 157 w 158"/>
                  <a:gd name="T13" fmla="*/ 78 h 143"/>
                  <a:gd name="T14" fmla="*/ 141 w 158"/>
                  <a:gd name="T15" fmla="*/ 48 h 143"/>
                  <a:gd name="T16" fmla="*/ 132 w 158"/>
                  <a:gd name="T17" fmla="*/ 0 h 143"/>
                  <a:gd name="T18" fmla="*/ 13 w 158"/>
                  <a:gd name="T19" fmla="*/ 44 h 143"/>
                  <a:gd name="T20" fmla="*/ 0 w 158"/>
                  <a:gd name="T21" fmla="*/ 94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8"/>
                  <a:gd name="T34" fmla="*/ 0 h 143"/>
                  <a:gd name="T35" fmla="*/ 158 w 158"/>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8" h="143">
                    <a:moveTo>
                      <a:pt x="0" y="94"/>
                    </a:moveTo>
                    <a:lnTo>
                      <a:pt x="27" y="142"/>
                    </a:lnTo>
                    <a:lnTo>
                      <a:pt x="48" y="132"/>
                    </a:lnTo>
                    <a:lnTo>
                      <a:pt x="79" y="125"/>
                    </a:lnTo>
                    <a:lnTo>
                      <a:pt x="107" y="118"/>
                    </a:lnTo>
                    <a:lnTo>
                      <a:pt x="138" y="95"/>
                    </a:lnTo>
                    <a:lnTo>
                      <a:pt x="157" y="78"/>
                    </a:lnTo>
                    <a:lnTo>
                      <a:pt x="141" y="48"/>
                    </a:lnTo>
                    <a:lnTo>
                      <a:pt x="132" y="0"/>
                    </a:lnTo>
                    <a:lnTo>
                      <a:pt x="13" y="44"/>
                    </a:lnTo>
                    <a:lnTo>
                      <a:pt x="0" y="94"/>
                    </a:lnTo>
                  </a:path>
                </a:pathLst>
              </a:custGeom>
              <a:solidFill>
                <a:srgbClr val="FFC080"/>
              </a:solidFill>
              <a:ln w="12700" cap="rnd">
                <a:solidFill>
                  <a:srgbClr val="402000"/>
                </a:solidFill>
                <a:round/>
                <a:headEnd/>
                <a:tailEnd/>
              </a:ln>
            </p:spPr>
            <p:txBody>
              <a:bodyPr/>
              <a:lstStyle/>
              <a:p>
                <a:endParaRPr lang="fr-FR"/>
              </a:p>
            </p:txBody>
          </p:sp>
          <p:sp>
            <p:nvSpPr>
              <p:cNvPr id="32833" name="Freeform 131">
                <a:extLst>
                  <a:ext uri="{FF2B5EF4-FFF2-40B4-BE49-F238E27FC236}">
                    <a16:creationId xmlns:a16="http://schemas.microsoft.com/office/drawing/2014/main" id="{A3EFC103-B1DB-5E6A-EA80-BDC51F787A26}"/>
                  </a:ext>
                </a:extLst>
              </p:cNvPr>
              <p:cNvSpPr>
                <a:spLocks noChangeAspect="1"/>
              </p:cNvSpPr>
              <p:nvPr/>
            </p:nvSpPr>
            <p:spPr bwMode="auto">
              <a:xfrm>
                <a:off x="543" y="19"/>
                <a:ext cx="281" cy="396"/>
              </a:xfrm>
              <a:custGeom>
                <a:avLst/>
                <a:gdLst>
                  <a:gd name="T0" fmla="*/ 28 w 281"/>
                  <a:gd name="T1" fmla="*/ 84 h 396"/>
                  <a:gd name="T2" fmla="*/ 19 w 281"/>
                  <a:gd name="T3" fmla="*/ 113 h 396"/>
                  <a:gd name="T4" fmla="*/ 10 w 281"/>
                  <a:gd name="T5" fmla="*/ 132 h 396"/>
                  <a:gd name="T6" fmla="*/ 6 w 281"/>
                  <a:gd name="T7" fmla="*/ 147 h 396"/>
                  <a:gd name="T8" fmla="*/ 10 w 281"/>
                  <a:gd name="T9" fmla="*/ 170 h 396"/>
                  <a:gd name="T10" fmla="*/ 5 w 281"/>
                  <a:gd name="T11" fmla="*/ 196 h 396"/>
                  <a:gd name="T12" fmla="*/ 0 w 281"/>
                  <a:gd name="T13" fmla="*/ 225 h 396"/>
                  <a:gd name="T14" fmla="*/ 5 w 281"/>
                  <a:gd name="T15" fmla="*/ 262 h 396"/>
                  <a:gd name="T16" fmla="*/ 10 w 281"/>
                  <a:gd name="T17" fmla="*/ 292 h 396"/>
                  <a:gd name="T18" fmla="*/ 15 w 281"/>
                  <a:gd name="T19" fmla="*/ 327 h 396"/>
                  <a:gd name="T20" fmla="*/ 23 w 281"/>
                  <a:gd name="T21" fmla="*/ 351 h 396"/>
                  <a:gd name="T22" fmla="*/ 23 w 281"/>
                  <a:gd name="T23" fmla="*/ 373 h 396"/>
                  <a:gd name="T24" fmla="*/ 32 w 281"/>
                  <a:gd name="T25" fmla="*/ 390 h 396"/>
                  <a:gd name="T26" fmla="*/ 54 w 281"/>
                  <a:gd name="T27" fmla="*/ 395 h 396"/>
                  <a:gd name="T28" fmla="*/ 78 w 281"/>
                  <a:gd name="T29" fmla="*/ 395 h 396"/>
                  <a:gd name="T30" fmla="*/ 110 w 281"/>
                  <a:gd name="T31" fmla="*/ 382 h 396"/>
                  <a:gd name="T32" fmla="*/ 150 w 281"/>
                  <a:gd name="T33" fmla="*/ 366 h 396"/>
                  <a:gd name="T34" fmla="*/ 177 w 281"/>
                  <a:gd name="T35" fmla="*/ 353 h 396"/>
                  <a:gd name="T36" fmla="*/ 200 w 281"/>
                  <a:gd name="T37" fmla="*/ 337 h 396"/>
                  <a:gd name="T38" fmla="*/ 217 w 281"/>
                  <a:gd name="T39" fmla="*/ 324 h 396"/>
                  <a:gd name="T40" fmla="*/ 228 w 281"/>
                  <a:gd name="T41" fmla="*/ 306 h 396"/>
                  <a:gd name="T42" fmla="*/ 232 w 281"/>
                  <a:gd name="T43" fmla="*/ 267 h 396"/>
                  <a:gd name="T44" fmla="*/ 247 w 281"/>
                  <a:gd name="T45" fmla="*/ 259 h 396"/>
                  <a:gd name="T46" fmla="*/ 255 w 281"/>
                  <a:gd name="T47" fmla="*/ 245 h 396"/>
                  <a:gd name="T48" fmla="*/ 280 w 281"/>
                  <a:gd name="T49" fmla="*/ 162 h 396"/>
                  <a:gd name="T50" fmla="*/ 277 w 281"/>
                  <a:gd name="T51" fmla="*/ 113 h 396"/>
                  <a:gd name="T52" fmla="*/ 271 w 281"/>
                  <a:gd name="T53" fmla="*/ 81 h 396"/>
                  <a:gd name="T54" fmla="*/ 251 w 281"/>
                  <a:gd name="T55" fmla="*/ 22 h 396"/>
                  <a:gd name="T56" fmla="*/ 152 w 281"/>
                  <a:gd name="T57" fmla="*/ 0 h 396"/>
                  <a:gd name="T58" fmla="*/ 48 w 281"/>
                  <a:gd name="T59" fmla="*/ 13 h 396"/>
                  <a:gd name="T60" fmla="*/ 33 w 281"/>
                  <a:gd name="T61" fmla="*/ 29 h 396"/>
                  <a:gd name="T62" fmla="*/ 21 w 281"/>
                  <a:gd name="T63" fmla="*/ 56 h 396"/>
                  <a:gd name="T64" fmla="*/ 28 w 281"/>
                  <a:gd name="T65" fmla="*/ 84 h 3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1"/>
                  <a:gd name="T100" fmla="*/ 0 h 396"/>
                  <a:gd name="T101" fmla="*/ 281 w 281"/>
                  <a:gd name="T102" fmla="*/ 396 h 3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1" h="396">
                    <a:moveTo>
                      <a:pt x="28" y="84"/>
                    </a:moveTo>
                    <a:lnTo>
                      <a:pt x="19" y="113"/>
                    </a:lnTo>
                    <a:lnTo>
                      <a:pt x="10" y="132"/>
                    </a:lnTo>
                    <a:lnTo>
                      <a:pt x="6" y="147"/>
                    </a:lnTo>
                    <a:lnTo>
                      <a:pt x="10" y="170"/>
                    </a:lnTo>
                    <a:lnTo>
                      <a:pt x="5" y="196"/>
                    </a:lnTo>
                    <a:lnTo>
                      <a:pt x="0" y="225"/>
                    </a:lnTo>
                    <a:lnTo>
                      <a:pt x="5" y="262"/>
                    </a:lnTo>
                    <a:lnTo>
                      <a:pt x="10" y="292"/>
                    </a:lnTo>
                    <a:lnTo>
                      <a:pt x="15" y="327"/>
                    </a:lnTo>
                    <a:lnTo>
                      <a:pt x="23" y="351"/>
                    </a:lnTo>
                    <a:lnTo>
                      <a:pt x="23" y="373"/>
                    </a:lnTo>
                    <a:lnTo>
                      <a:pt x="32" y="390"/>
                    </a:lnTo>
                    <a:lnTo>
                      <a:pt x="54" y="395"/>
                    </a:lnTo>
                    <a:lnTo>
                      <a:pt x="78" y="395"/>
                    </a:lnTo>
                    <a:lnTo>
                      <a:pt x="110" y="382"/>
                    </a:lnTo>
                    <a:lnTo>
                      <a:pt x="150" y="366"/>
                    </a:lnTo>
                    <a:lnTo>
                      <a:pt x="177" y="353"/>
                    </a:lnTo>
                    <a:lnTo>
                      <a:pt x="200" y="337"/>
                    </a:lnTo>
                    <a:lnTo>
                      <a:pt x="217" y="324"/>
                    </a:lnTo>
                    <a:lnTo>
                      <a:pt x="228" y="306"/>
                    </a:lnTo>
                    <a:lnTo>
                      <a:pt x="232" y="267"/>
                    </a:lnTo>
                    <a:lnTo>
                      <a:pt x="247" y="259"/>
                    </a:lnTo>
                    <a:lnTo>
                      <a:pt x="255" y="245"/>
                    </a:lnTo>
                    <a:lnTo>
                      <a:pt x="280" y="162"/>
                    </a:lnTo>
                    <a:lnTo>
                      <a:pt x="277" y="113"/>
                    </a:lnTo>
                    <a:lnTo>
                      <a:pt x="271" y="81"/>
                    </a:lnTo>
                    <a:lnTo>
                      <a:pt x="251" y="22"/>
                    </a:lnTo>
                    <a:lnTo>
                      <a:pt x="152" y="0"/>
                    </a:lnTo>
                    <a:lnTo>
                      <a:pt x="48" y="13"/>
                    </a:lnTo>
                    <a:lnTo>
                      <a:pt x="33" y="29"/>
                    </a:lnTo>
                    <a:lnTo>
                      <a:pt x="21" y="56"/>
                    </a:lnTo>
                    <a:lnTo>
                      <a:pt x="28" y="84"/>
                    </a:lnTo>
                  </a:path>
                </a:pathLst>
              </a:custGeom>
              <a:solidFill>
                <a:srgbClr val="FFC080"/>
              </a:solidFill>
              <a:ln w="12700" cap="rnd">
                <a:solidFill>
                  <a:srgbClr val="402000"/>
                </a:solidFill>
                <a:round/>
                <a:headEnd/>
                <a:tailEnd/>
              </a:ln>
            </p:spPr>
            <p:txBody>
              <a:bodyPr/>
              <a:lstStyle/>
              <a:p>
                <a:endParaRPr lang="fr-FR"/>
              </a:p>
            </p:txBody>
          </p:sp>
          <p:sp>
            <p:nvSpPr>
              <p:cNvPr id="32834" name="Freeform 132">
                <a:extLst>
                  <a:ext uri="{FF2B5EF4-FFF2-40B4-BE49-F238E27FC236}">
                    <a16:creationId xmlns:a16="http://schemas.microsoft.com/office/drawing/2014/main" id="{D0CB15C4-DF63-F2D2-9B45-9E7AAC4777A9}"/>
                  </a:ext>
                </a:extLst>
              </p:cNvPr>
              <p:cNvSpPr>
                <a:spLocks noChangeAspect="1"/>
              </p:cNvSpPr>
              <p:nvPr/>
            </p:nvSpPr>
            <p:spPr bwMode="auto">
              <a:xfrm>
                <a:off x="552" y="160"/>
                <a:ext cx="56" cy="120"/>
              </a:xfrm>
              <a:custGeom>
                <a:avLst/>
                <a:gdLst>
                  <a:gd name="T0" fmla="*/ 0 w 56"/>
                  <a:gd name="T1" fmla="*/ 3 h 120"/>
                  <a:gd name="T2" fmla="*/ 12 w 56"/>
                  <a:gd name="T3" fmla="*/ 1 h 120"/>
                  <a:gd name="T4" fmla="*/ 23 w 56"/>
                  <a:gd name="T5" fmla="*/ 0 h 120"/>
                  <a:gd name="T6" fmla="*/ 30 w 56"/>
                  <a:gd name="T7" fmla="*/ 0 h 120"/>
                  <a:gd name="T8" fmla="*/ 43 w 56"/>
                  <a:gd name="T9" fmla="*/ 5 h 120"/>
                  <a:gd name="T10" fmla="*/ 41 w 56"/>
                  <a:gd name="T11" fmla="*/ 9 h 120"/>
                  <a:gd name="T12" fmla="*/ 41 w 56"/>
                  <a:gd name="T13" fmla="*/ 20 h 120"/>
                  <a:gd name="T14" fmla="*/ 9 w 56"/>
                  <a:gd name="T15" fmla="*/ 76 h 120"/>
                  <a:gd name="T16" fmla="*/ 5 w 56"/>
                  <a:gd name="T17" fmla="*/ 90 h 120"/>
                  <a:gd name="T18" fmla="*/ 7 w 56"/>
                  <a:gd name="T19" fmla="*/ 96 h 120"/>
                  <a:gd name="T20" fmla="*/ 11 w 56"/>
                  <a:gd name="T21" fmla="*/ 102 h 120"/>
                  <a:gd name="T22" fmla="*/ 16 w 56"/>
                  <a:gd name="T23" fmla="*/ 105 h 120"/>
                  <a:gd name="T24" fmla="*/ 22 w 56"/>
                  <a:gd name="T25" fmla="*/ 105 h 120"/>
                  <a:gd name="T26" fmla="*/ 33 w 56"/>
                  <a:gd name="T27" fmla="*/ 102 h 120"/>
                  <a:gd name="T28" fmla="*/ 38 w 56"/>
                  <a:gd name="T29" fmla="*/ 105 h 120"/>
                  <a:gd name="T30" fmla="*/ 44 w 56"/>
                  <a:gd name="T31" fmla="*/ 106 h 120"/>
                  <a:gd name="T32" fmla="*/ 55 w 56"/>
                  <a:gd name="T33" fmla="*/ 105 h 120"/>
                  <a:gd name="T34" fmla="*/ 46 w 56"/>
                  <a:gd name="T35" fmla="*/ 112 h 120"/>
                  <a:gd name="T36" fmla="*/ 39 w 56"/>
                  <a:gd name="T37" fmla="*/ 114 h 120"/>
                  <a:gd name="T38" fmla="*/ 34 w 56"/>
                  <a:gd name="T39" fmla="*/ 112 h 120"/>
                  <a:gd name="T40" fmla="*/ 29 w 56"/>
                  <a:gd name="T41" fmla="*/ 115 h 120"/>
                  <a:gd name="T42" fmla="*/ 22 w 56"/>
                  <a:gd name="T43" fmla="*/ 118 h 120"/>
                  <a:gd name="T44" fmla="*/ 16 w 56"/>
                  <a:gd name="T45" fmla="*/ 119 h 120"/>
                  <a:gd name="T46" fmla="*/ 10 w 56"/>
                  <a:gd name="T47" fmla="*/ 117 h 120"/>
                  <a:gd name="T48" fmla="*/ 7 w 56"/>
                  <a:gd name="T49" fmla="*/ 111 h 120"/>
                  <a:gd name="T50" fmla="*/ 5 w 56"/>
                  <a:gd name="T51" fmla="*/ 103 h 120"/>
                  <a:gd name="T52" fmla="*/ 4 w 56"/>
                  <a:gd name="T53" fmla="*/ 96 h 120"/>
                  <a:gd name="T54" fmla="*/ 5 w 56"/>
                  <a:gd name="T55" fmla="*/ 86 h 120"/>
                  <a:gd name="T56" fmla="*/ 13 w 56"/>
                  <a:gd name="T57" fmla="*/ 65 h 120"/>
                  <a:gd name="T58" fmla="*/ 27 w 56"/>
                  <a:gd name="T59" fmla="*/ 38 h 120"/>
                  <a:gd name="T60" fmla="*/ 34 w 56"/>
                  <a:gd name="T61" fmla="*/ 19 h 120"/>
                  <a:gd name="T62" fmla="*/ 28 w 56"/>
                  <a:gd name="T63" fmla="*/ 14 h 120"/>
                  <a:gd name="T64" fmla="*/ 22 w 56"/>
                  <a:gd name="T65" fmla="*/ 8 h 120"/>
                  <a:gd name="T66" fmla="*/ 9 w 56"/>
                  <a:gd name="T67" fmla="*/ 6 h 120"/>
                  <a:gd name="T68" fmla="*/ 0 w 56"/>
                  <a:gd name="T69" fmla="*/ 3 h 1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120"/>
                  <a:gd name="T107" fmla="*/ 56 w 56"/>
                  <a:gd name="T108" fmla="*/ 120 h 1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120">
                    <a:moveTo>
                      <a:pt x="0" y="3"/>
                    </a:moveTo>
                    <a:lnTo>
                      <a:pt x="12" y="1"/>
                    </a:lnTo>
                    <a:lnTo>
                      <a:pt x="23" y="0"/>
                    </a:lnTo>
                    <a:lnTo>
                      <a:pt x="30" y="0"/>
                    </a:lnTo>
                    <a:lnTo>
                      <a:pt x="43" y="5"/>
                    </a:lnTo>
                    <a:lnTo>
                      <a:pt x="41" y="9"/>
                    </a:lnTo>
                    <a:lnTo>
                      <a:pt x="41" y="20"/>
                    </a:lnTo>
                    <a:lnTo>
                      <a:pt x="9" y="76"/>
                    </a:lnTo>
                    <a:lnTo>
                      <a:pt x="5" y="90"/>
                    </a:lnTo>
                    <a:lnTo>
                      <a:pt x="7" y="96"/>
                    </a:lnTo>
                    <a:lnTo>
                      <a:pt x="11" y="102"/>
                    </a:lnTo>
                    <a:lnTo>
                      <a:pt x="16" y="105"/>
                    </a:lnTo>
                    <a:lnTo>
                      <a:pt x="22" y="105"/>
                    </a:lnTo>
                    <a:lnTo>
                      <a:pt x="33" y="102"/>
                    </a:lnTo>
                    <a:lnTo>
                      <a:pt x="38" y="105"/>
                    </a:lnTo>
                    <a:lnTo>
                      <a:pt x="44" y="106"/>
                    </a:lnTo>
                    <a:lnTo>
                      <a:pt x="55" y="105"/>
                    </a:lnTo>
                    <a:lnTo>
                      <a:pt x="46" y="112"/>
                    </a:lnTo>
                    <a:lnTo>
                      <a:pt x="39" y="114"/>
                    </a:lnTo>
                    <a:lnTo>
                      <a:pt x="34" y="112"/>
                    </a:lnTo>
                    <a:lnTo>
                      <a:pt x="29" y="115"/>
                    </a:lnTo>
                    <a:lnTo>
                      <a:pt x="22" y="118"/>
                    </a:lnTo>
                    <a:lnTo>
                      <a:pt x="16" y="119"/>
                    </a:lnTo>
                    <a:lnTo>
                      <a:pt x="10" y="117"/>
                    </a:lnTo>
                    <a:lnTo>
                      <a:pt x="7" y="111"/>
                    </a:lnTo>
                    <a:lnTo>
                      <a:pt x="5" y="103"/>
                    </a:lnTo>
                    <a:lnTo>
                      <a:pt x="4" y="96"/>
                    </a:lnTo>
                    <a:lnTo>
                      <a:pt x="5" y="86"/>
                    </a:lnTo>
                    <a:lnTo>
                      <a:pt x="13" y="65"/>
                    </a:lnTo>
                    <a:lnTo>
                      <a:pt x="27" y="38"/>
                    </a:lnTo>
                    <a:lnTo>
                      <a:pt x="34" y="19"/>
                    </a:lnTo>
                    <a:lnTo>
                      <a:pt x="28" y="14"/>
                    </a:lnTo>
                    <a:lnTo>
                      <a:pt x="22" y="8"/>
                    </a:lnTo>
                    <a:lnTo>
                      <a:pt x="9" y="6"/>
                    </a:lnTo>
                    <a:lnTo>
                      <a:pt x="0" y="3"/>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835" name="Freeform 133">
                <a:extLst>
                  <a:ext uri="{FF2B5EF4-FFF2-40B4-BE49-F238E27FC236}">
                    <a16:creationId xmlns:a16="http://schemas.microsoft.com/office/drawing/2014/main" id="{61F4B3BC-1A39-409A-E266-575131FDBBF0}"/>
                  </a:ext>
                </a:extLst>
              </p:cNvPr>
              <p:cNvSpPr>
                <a:spLocks noChangeAspect="1"/>
              </p:cNvSpPr>
              <p:nvPr/>
            </p:nvSpPr>
            <p:spPr bwMode="auto">
              <a:xfrm>
                <a:off x="564" y="311"/>
                <a:ext cx="69" cy="19"/>
              </a:xfrm>
              <a:custGeom>
                <a:avLst/>
                <a:gdLst>
                  <a:gd name="T0" fmla="*/ 4 w 69"/>
                  <a:gd name="T1" fmla="*/ 5 h 19"/>
                  <a:gd name="T2" fmla="*/ 11 w 69"/>
                  <a:gd name="T3" fmla="*/ 0 h 19"/>
                  <a:gd name="T4" fmla="*/ 17 w 69"/>
                  <a:gd name="T5" fmla="*/ 2 h 19"/>
                  <a:gd name="T6" fmla="*/ 28 w 69"/>
                  <a:gd name="T7" fmla="*/ 0 h 19"/>
                  <a:gd name="T8" fmla="*/ 37 w 69"/>
                  <a:gd name="T9" fmla="*/ 3 h 19"/>
                  <a:gd name="T10" fmla="*/ 49 w 69"/>
                  <a:gd name="T11" fmla="*/ 9 h 19"/>
                  <a:gd name="T12" fmla="*/ 58 w 69"/>
                  <a:gd name="T13" fmla="*/ 14 h 19"/>
                  <a:gd name="T14" fmla="*/ 68 w 69"/>
                  <a:gd name="T15" fmla="*/ 16 h 19"/>
                  <a:gd name="T16" fmla="*/ 58 w 69"/>
                  <a:gd name="T17" fmla="*/ 18 h 19"/>
                  <a:gd name="T18" fmla="*/ 42 w 69"/>
                  <a:gd name="T19" fmla="*/ 15 h 19"/>
                  <a:gd name="T20" fmla="*/ 30 w 69"/>
                  <a:gd name="T21" fmla="*/ 12 h 19"/>
                  <a:gd name="T22" fmla="*/ 18 w 69"/>
                  <a:gd name="T23" fmla="*/ 13 h 19"/>
                  <a:gd name="T24" fmla="*/ 12 w 69"/>
                  <a:gd name="T25" fmla="*/ 11 h 19"/>
                  <a:gd name="T26" fmla="*/ 2 w 69"/>
                  <a:gd name="T27" fmla="*/ 15 h 19"/>
                  <a:gd name="T28" fmla="*/ 0 w 69"/>
                  <a:gd name="T29" fmla="*/ 11 h 19"/>
                  <a:gd name="T30" fmla="*/ 4 w 69"/>
                  <a:gd name="T31" fmla="*/ 5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9"/>
                  <a:gd name="T49" fmla="*/ 0 h 19"/>
                  <a:gd name="T50" fmla="*/ 69 w 69"/>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9" h="19">
                    <a:moveTo>
                      <a:pt x="4" y="5"/>
                    </a:moveTo>
                    <a:lnTo>
                      <a:pt x="11" y="0"/>
                    </a:lnTo>
                    <a:lnTo>
                      <a:pt x="17" y="2"/>
                    </a:lnTo>
                    <a:lnTo>
                      <a:pt x="28" y="0"/>
                    </a:lnTo>
                    <a:lnTo>
                      <a:pt x="37" y="3"/>
                    </a:lnTo>
                    <a:lnTo>
                      <a:pt x="49" y="9"/>
                    </a:lnTo>
                    <a:lnTo>
                      <a:pt x="58" y="14"/>
                    </a:lnTo>
                    <a:lnTo>
                      <a:pt x="68" y="16"/>
                    </a:lnTo>
                    <a:lnTo>
                      <a:pt x="58" y="18"/>
                    </a:lnTo>
                    <a:lnTo>
                      <a:pt x="42" y="15"/>
                    </a:lnTo>
                    <a:lnTo>
                      <a:pt x="30" y="12"/>
                    </a:lnTo>
                    <a:lnTo>
                      <a:pt x="18" y="13"/>
                    </a:lnTo>
                    <a:lnTo>
                      <a:pt x="12" y="11"/>
                    </a:lnTo>
                    <a:lnTo>
                      <a:pt x="2" y="15"/>
                    </a:lnTo>
                    <a:lnTo>
                      <a:pt x="0" y="11"/>
                    </a:lnTo>
                    <a:lnTo>
                      <a:pt x="4" y="5"/>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836" name="Freeform 134">
                <a:extLst>
                  <a:ext uri="{FF2B5EF4-FFF2-40B4-BE49-F238E27FC236}">
                    <a16:creationId xmlns:a16="http://schemas.microsoft.com/office/drawing/2014/main" id="{7FC0E637-0CB7-3FBB-F86B-A038FDA3D0B6}"/>
                  </a:ext>
                </a:extLst>
              </p:cNvPr>
              <p:cNvSpPr>
                <a:spLocks noChangeAspect="1"/>
              </p:cNvSpPr>
              <p:nvPr/>
            </p:nvSpPr>
            <p:spPr bwMode="auto">
              <a:xfrm>
                <a:off x="565" y="333"/>
                <a:ext cx="43" cy="32"/>
              </a:xfrm>
              <a:custGeom>
                <a:avLst/>
                <a:gdLst>
                  <a:gd name="T0" fmla="*/ 1 w 43"/>
                  <a:gd name="T1" fmla="*/ 0 h 32"/>
                  <a:gd name="T2" fmla="*/ 4 w 43"/>
                  <a:gd name="T3" fmla="*/ 13 h 32"/>
                  <a:gd name="T4" fmla="*/ 9 w 43"/>
                  <a:gd name="T5" fmla="*/ 18 h 32"/>
                  <a:gd name="T6" fmla="*/ 18 w 43"/>
                  <a:gd name="T7" fmla="*/ 20 h 32"/>
                  <a:gd name="T8" fmla="*/ 31 w 43"/>
                  <a:gd name="T9" fmla="*/ 19 h 32"/>
                  <a:gd name="T10" fmla="*/ 42 w 43"/>
                  <a:gd name="T11" fmla="*/ 16 h 32"/>
                  <a:gd name="T12" fmla="*/ 33 w 43"/>
                  <a:gd name="T13" fmla="*/ 26 h 32"/>
                  <a:gd name="T14" fmla="*/ 15 w 43"/>
                  <a:gd name="T15" fmla="*/ 31 h 32"/>
                  <a:gd name="T16" fmla="*/ 9 w 43"/>
                  <a:gd name="T17" fmla="*/ 27 h 32"/>
                  <a:gd name="T18" fmla="*/ 3 w 43"/>
                  <a:gd name="T19" fmla="*/ 20 h 32"/>
                  <a:gd name="T20" fmla="*/ 0 w 43"/>
                  <a:gd name="T21" fmla="*/ 12 h 32"/>
                  <a:gd name="T22" fmla="*/ 1 w 43"/>
                  <a:gd name="T23" fmla="*/ 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32"/>
                  <a:gd name="T38" fmla="*/ 43 w 43"/>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32">
                    <a:moveTo>
                      <a:pt x="1" y="0"/>
                    </a:moveTo>
                    <a:lnTo>
                      <a:pt x="4" y="13"/>
                    </a:lnTo>
                    <a:lnTo>
                      <a:pt x="9" y="18"/>
                    </a:lnTo>
                    <a:lnTo>
                      <a:pt x="18" y="20"/>
                    </a:lnTo>
                    <a:lnTo>
                      <a:pt x="31" y="19"/>
                    </a:lnTo>
                    <a:lnTo>
                      <a:pt x="42" y="16"/>
                    </a:lnTo>
                    <a:lnTo>
                      <a:pt x="33" y="26"/>
                    </a:lnTo>
                    <a:lnTo>
                      <a:pt x="15" y="31"/>
                    </a:lnTo>
                    <a:lnTo>
                      <a:pt x="9" y="27"/>
                    </a:lnTo>
                    <a:lnTo>
                      <a:pt x="3" y="20"/>
                    </a:lnTo>
                    <a:lnTo>
                      <a:pt x="0" y="12"/>
                    </a:lnTo>
                    <a:lnTo>
                      <a:pt x="1" y="0"/>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837" name="Freeform 135">
                <a:extLst>
                  <a:ext uri="{FF2B5EF4-FFF2-40B4-BE49-F238E27FC236}">
                    <a16:creationId xmlns:a16="http://schemas.microsoft.com/office/drawing/2014/main" id="{267DFEF0-5524-5E3F-3D63-CA8A6A6B9A58}"/>
                  </a:ext>
                </a:extLst>
              </p:cNvPr>
              <p:cNvSpPr>
                <a:spLocks noChangeAspect="1"/>
              </p:cNvSpPr>
              <p:nvPr/>
            </p:nvSpPr>
            <p:spPr bwMode="auto">
              <a:xfrm>
                <a:off x="566" y="323"/>
                <a:ext cx="59" cy="17"/>
              </a:xfrm>
              <a:custGeom>
                <a:avLst/>
                <a:gdLst>
                  <a:gd name="T0" fmla="*/ 1 w 59"/>
                  <a:gd name="T1" fmla="*/ 2 h 17"/>
                  <a:gd name="T2" fmla="*/ 0 w 59"/>
                  <a:gd name="T3" fmla="*/ 4 h 17"/>
                  <a:gd name="T4" fmla="*/ 5 w 59"/>
                  <a:gd name="T5" fmla="*/ 12 h 17"/>
                  <a:gd name="T6" fmla="*/ 13 w 59"/>
                  <a:gd name="T7" fmla="*/ 14 h 17"/>
                  <a:gd name="T8" fmla="*/ 22 w 59"/>
                  <a:gd name="T9" fmla="*/ 16 h 17"/>
                  <a:gd name="T10" fmla="*/ 38 w 59"/>
                  <a:gd name="T11" fmla="*/ 14 h 17"/>
                  <a:gd name="T12" fmla="*/ 48 w 59"/>
                  <a:gd name="T13" fmla="*/ 9 h 17"/>
                  <a:gd name="T14" fmla="*/ 58 w 59"/>
                  <a:gd name="T15" fmla="*/ 6 h 17"/>
                  <a:gd name="T16" fmla="*/ 44 w 59"/>
                  <a:gd name="T17" fmla="*/ 3 h 17"/>
                  <a:gd name="T18" fmla="*/ 31 w 59"/>
                  <a:gd name="T19" fmla="*/ 6 h 17"/>
                  <a:gd name="T20" fmla="*/ 18 w 59"/>
                  <a:gd name="T21" fmla="*/ 7 h 17"/>
                  <a:gd name="T22" fmla="*/ 4 w 59"/>
                  <a:gd name="T23" fmla="*/ 0 h 17"/>
                  <a:gd name="T24" fmla="*/ 1 w 59"/>
                  <a:gd name="T25" fmla="*/ 2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9"/>
                  <a:gd name="T40" fmla="*/ 0 h 17"/>
                  <a:gd name="T41" fmla="*/ 59 w 59"/>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9" h="17">
                    <a:moveTo>
                      <a:pt x="1" y="2"/>
                    </a:moveTo>
                    <a:lnTo>
                      <a:pt x="0" y="4"/>
                    </a:lnTo>
                    <a:lnTo>
                      <a:pt x="5" y="12"/>
                    </a:lnTo>
                    <a:lnTo>
                      <a:pt x="13" y="14"/>
                    </a:lnTo>
                    <a:lnTo>
                      <a:pt x="22" y="16"/>
                    </a:lnTo>
                    <a:lnTo>
                      <a:pt x="38" y="14"/>
                    </a:lnTo>
                    <a:lnTo>
                      <a:pt x="48" y="9"/>
                    </a:lnTo>
                    <a:lnTo>
                      <a:pt x="58" y="6"/>
                    </a:lnTo>
                    <a:lnTo>
                      <a:pt x="44" y="3"/>
                    </a:lnTo>
                    <a:lnTo>
                      <a:pt x="31" y="6"/>
                    </a:lnTo>
                    <a:lnTo>
                      <a:pt x="18" y="7"/>
                    </a:lnTo>
                    <a:lnTo>
                      <a:pt x="4" y="0"/>
                    </a:lnTo>
                    <a:lnTo>
                      <a:pt x="1" y="2"/>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838" name="Freeform 136">
                <a:extLst>
                  <a:ext uri="{FF2B5EF4-FFF2-40B4-BE49-F238E27FC236}">
                    <a16:creationId xmlns:a16="http://schemas.microsoft.com/office/drawing/2014/main" id="{EB7B3ADD-4149-8FB2-E858-61CBE05E3396}"/>
                  </a:ext>
                </a:extLst>
              </p:cNvPr>
              <p:cNvSpPr>
                <a:spLocks noChangeAspect="1"/>
              </p:cNvSpPr>
              <p:nvPr/>
            </p:nvSpPr>
            <p:spPr bwMode="auto">
              <a:xfrm>
                <a:off x="564" y="0"/>
                <a:ext cx="269" cy="244"/>
              </a:xfrm>
              <a:custGeom>
                <a:avLst/>
                <a:gdLst>
                  <a:gd name="T0" fmla="*/ 10 w 269"/>
                  <a:gd name="T1" fmla="*/ 103 h 244"/>
                  <a:gd name="T2" fmla="*/ 22 w 269"/>
                  <a:gd name="T3" fmla="*/ 77 h 244"/>
                  <a:gd name="T4" fmla="*/ 31 w 269"/>
                  <a:gd name="T5" fmla="*/ 66 h 244"/>
                  <a:gd name="T6" fmla="*/ 46 w 269"/>
                  <a:gd name="T7" fmla="*/ 65 h 244"/>
                  <a:gd name="T8" fmla="*/ 66 w 269"/>
                  <a:gd name="T9" fmla="*/ 68 h 244"/>
                  <a:gd name="T10" fmla="*/ 93 w 269"/>
                  <a:gd name="T11" fmla="*/ 84 h 244"/>
                  <a:gd name="T12" fmla="*/ 132 w 269"/>
                  <a:gd name="T13" fmla="*/ 76 h 244"/>
                  <a:gd name="T14" fmla="*/ 178 w 269"/>
                  <a:gd name="T15" fmla="*/ 63 h 244"/>
                  <a:gd name="T16" fmla="*/ 205 w 269"/>
                  <a:gd name="T17" fmla="*/ 64 h 244"/>
                  <a:gd name="T18" fmla="*/ 171 w 269"/>
                  <a:gd name="T19" fmla="*/ 70 h 244"/>
                  <a:gd name="T20" fmla="*/ 140 w 269"/>
                  <a:gd name="T21" fmla="*/ 79 h 244"/>
                  <a:gd name="T22" fmla="*/ 160 w 269"/>
                  <a:gd name="T23" fmla="*/ 96 h 244"/>
                  <a:gd name="T24" fmla="*/ 166 w 269"/>
                  <a:gd name="T25" fmla="*/ 114 h 244"/>
                  <a:gd name="T26" fmla="*/ 166 w 269"/>
                  <a:gd name="T27" fmla="*/ 143 h 244"/>
                  <a:gd name="T28" fmla="*/ 151 w 269"/>
                  <a:gd name="T29" fmla="*/ 162 h 244"/>
                  <a:gd name="T30" fmla="*/ 158 w 269"/>
                  <a:gd name="T31" fmla="*/ 175 h 244"/>
                  <a:gd name="T32" fmla="*/ 172 w 269"/>
                  <a:gd name="T33" fmla="*/ 199 h 244"/>
                  <a:gd name="T34" fmla="*/ 181 w 269"/>
                  <a:gd name="T35" fmla="*/ 222 h 244"/>
                  <a:gd name="T36" fmla="*/ 196 w 269"/>
                  <a:gd name="T37" fmla="*/ 219 h 244"/>
                  <a:gd name="T38" fmla="*/ 210 w 269"/>
                  <a:gd name="T39" fmla="*/ 190 h 244"/>
                  <a:gd name="T40" fmla="*/ 228 w 269"/>
                  <a:gd name="T41" fmla="*/ 184 h 244"/>
                  <a:gd name="T42" fmla="*/ 236 w 269"/>
                  <a:gd name="T43" fmla="*/ 205 h 244"/>
                  <a:gd name="T44" fmla="*/ 236 w 269"/>
                  <a:gd name="T45" fmla="*/ 243 h 244"/>
                  <a:gd name="T46" fmla="*/ 250 w 269"/>
                  <a:gd name="T47" fmla="*/ 236 h 244"/>
                  <a:gd name="T48" fmla="*/ 261 w 269"/>
                  <a:gd name="T49" fmla="*/ 193 h 244"/>
                  <a:gd name="T50" fmla="*/ 268 w 269"/>
                  <a:gd name="T51" fmla="*/ 161 h 244"/>
                  <a:gd name="T52" fmla="*/ 266 w 269"/>
                  <a:gd name="T53" fmla="*/ 121 h 244"/>
                  <a:gd name="T54" fmla="*/ 257 w 269"/>
                  <a:gd name="T55" fmla="*/ 78 h 244"/>
                  <a:gd name="T56" fmla="*/ 248 w 269"/>
                  <a:gd name="T57" fmla="*/ 52 h 244"/>
                  <a:gd name="T58" fmla="*/ 232 w 269"/>
                  <a:gd name="T59" fmla="*/ 28 h 244"/>
                  <a:gd name="T60" fmla="*/ 197 w 269"/>
                  <a:gd name="T61" fmla="*/ 9 h 244"/>
                  <a:gd name="T62" fmla="*/ 172 w 269"/>
                  <a:gd name="T63" fmla="*/ 5 h 244"/>
                  <a:gd name="T64" fmla="*/ 139 w 269"/>
                  <a:gd name="T65" fmla="*/ 0 h 244"/>
                  <a:gd name="T66" fmla="*/ 97 w 269"/>
                  <a:gd name="T67" fmla="*/ 5 h 244"/>
                  <a:gd name="T68" fmla="*/ 50 w 269"/>
                  <a:gd name="T69" fmla="*/ 12 h 244"/>
                  <a:gd name="T70" fmla="*/ 30 w 269"/>
                  <a:gd name="T71" fmla="*/ 23 h 244"/>
                  <a:gd name="T72" fmla="*/ 13 w 269"/>
                  <a:gd name="T73" fmla="*/ 38 h 244"/>
                  <a:gd name="T74" fmla="*/ 6 w 269"/>
                  <a:gd name="T75" fmla="*/ 52 h 244"/>
                  <a:gd name="T76" fmla="*/ 0 w 269"/>
                  <a:gd name="T77" fmla="*/ 61 h 244"/>
                  <a:gd name="T78" fmla="*/ 0 w 269"/>
                  <a:gd name="T79" fmla="*/ 77 h 244"/>
                  <a:gd name="T80" fmla="*/ 10 w 269"/>
                  <a:gd name="T81" fmla="*/ 103 h 2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9"/>
                  <a:gd name="T124" fmla="*/ 0 h 244"/>
                  <a:gd name="T125" fmla="*/ 269 w 269"/>
                  <a:gd name="T126" fmla="*/ 244 h 2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9" h="244">
                    <a:moveTo>
                      <a:pt x="10" y="103"/>
                    </a:moveTo>
                    <a:lnTo>
                      <a:pt x="22" y="77"/>
                    </a:lnTo>
                    <a:lnTo>
                      <a:pt x="31" y="66"/>
                    </a:lnTo>
                    <a:lnTo>
                      <a:pt x="46" y="65"/>
                    </a:lnTo>
                    <a:lnTo>
                      <a:pt x="66" y="68"/>
                    </a:lnTo>
                    <a:lnTo>
                      <a:pt x="93" y="84"/>
                    </a:lnTo>
                    <a:lnTo>
                      <a:pt x="132" y="76"/>
                    </a:lnTo>
                    <a:lnTo>
                      <a:pt x="178" y="63"/>
                    </a:lnTo>
                    <a:lnTo>
                      <a:pt x="205" y="64"/>
                    </a:lnTo>
                    <a:lnTo>
                      <a:pt x="171" y="70"/>
                    </a:lnTo>
                    <a:lnTo>
                      <a:pt x="140" y="79"/>
                    </a:lnTo>
                    <a:lnTo>
                      <a:pt x="160" y="96"/>
                    </a:lnTo>
                    <a:lnTo>
                      <a:pt x="166" y="114"/>
                    </a:lnTo>
                    <a:lnTo>
                      <a:pt x="166" y="143"/>
                    </a:lnTo>
                    <a:lnTo>
                      <a:pt x="151" y="162"/>
                    </a:lnTo>
                    <a:lnTo>
                      <a:pt x="158" y="175"/>
                    </a:lnTo>
                    <a:lnTo>
                      <a:pt x="172" y="199"/>
                    </a:lnTo>
                    <a:lnTo>
                      <a:pt x="181" y="222"/>
                    </a:lnTo>
                    <a:lnTo>
                      <a:pt x="196" y="219"/>
                    </a:lnTo>
                    <a:lnTo>
                      <a:pt x="210" y="190"/>
                    </a:lnTo>
                    <a:lnTo>
                      <a:pt x="228" y="184"/>
                    </a:lnTo>
                    <a:lnTo>
                      <a:pt x="236" y="205"/>
                    </a:lnTo>
                    <a:lnTo>
                      <a:pt x="236" y="243"/>
                    </a:lnTo>
                    <a:lnTo>
                      <a:pt x="250" y="236"/>
                    </a:lnTo>
                    <a:lnTo>
                      <a:pt x="261" y="193"/>
                    </a:lnTo>
                    <a:lnTo>
                      <a:pt x="268" y="161"/>
                    </a:lnTo>
                    <a:lnTo>
                      <a:pt x="266" y="121"/>
                    </a:lnTo>
                    <a:lnTo>
                      <a:pt x="257" y="78"/>
                    </a:lnTo>
                    <a:lnTo>
                      <a:pt x="248" y="52"/>
                    </a:lnTo>
                    <a:lnTo>
                      <a:pt x="232" y="28"/>
                    </a:lnTo>
                    <a:lnTo>
                      <a:pt x="197" y="9"/>
                    </a:lnTo>
                    <a:lnTo>
                      <a:pt x="172" y="5"/>
                    </a:lnTo>
                    <a:lnTo>
                      <a:pt x="139" y="0"/>
                    </a:lnTo>
                    <a:lnTo>
                      <a:pt x="97" y="5"/>
                    </a:lnTo>
                    <a:lnTo>
                      <a:pt x="50" y="12"/>
                    </a:lnTo>
                    <a:lnTo>
                      <a:pt x="30" y="23"/>
                    </a:lnTo>
                    <a:lnTo>
                      <a:pt x="13" y="38"/>
                    </a:lnTo>
                    <a:lnTo>
                      <a:pt x="6" y="52"/>
                    </a:lnTo>
                    <a:lnTo>
                      <a:pt x="0" y="61"/>
                    </a:lnTo>
                    <a:lnTo>
                      <a:pt x="0" y="77"/>
                    </a:lnTo>
                    <a:lnTo>
                      <a:pt x="10" y="103"/>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839" name="Freeform 137">
                <a:extLst>
                  <a:ext uri="{FF2B5EF4-FFF2-40B4-BE49-F238E27FC236}">
                    <a16:creationId xmlns:a16="http://schemas.microsoft.com/office/drawing/2014/main" id="{8B1AB4C0-D9AE-69C9-6278-B911C9EE470F}"/>
                  </a:ext>
                </a:extLst>
              </p:cNvPr>
              <p:cNvSpPr>
                <a:spLocks noChangeAspect="1"/>
              </p:cNvSpPr>
              <p:nvPr/>
            </p:nvSpPr>
            <p:spPr bwMode="auto">
              <a:xfrm>
                <a:off x="592" y="245"/>
                <a:ext cx="17" cy="17"/>
              </a:xfrm>
              <a:custGeom>
                <a:avLst/>
                <a:gdLst>
                  <a:gd name="T0" fmla="*/ 0 w 17"/>
                  <a:gd name="T1" fmla="*/ 0 h 17"/>
                  <a:gd name="T2" fmla="*/ 4 w 17"/>
                  <a:gd name="T3" fmla="*/ 8 h 17"/>
                  <a:gd name="T4" fmla="*/ 12 w 17"/>
                  <a:gd name="T5" fmla="*/ 10 h 17"/>
                  <a:gd name="T6" fmla="*/ 16 w 17"/>
                  <a:gd name="T7" fmla="*/ 16 h 17"/>
                  <a:gd name="T8" fmla="*/ 14 w 17"/>
                  <a:gd name="T9" fmla="*/ 8 h 17"/>
                  <a:gd name="T10" fmla="*/ 8 w 17"/>
                  <a:gd name="T11" fmla="*/ 5 h 17"/>
                  <a:gd name="T12" fmla="*/ 0 w 17"/>
                  <a:gd name="T13" fmla="*/ 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0"/>
                    </a:moveTo>
                    <a:lnTo>
                      <a:pt x="4" y="8"/>
                    </a:lnTo>
                    <a:lnTo>
                      <a:pt x="12" y="10"/>
                    </a:lnTo>
                    <a:lnTo>
                      <a:pt x="16" y="16"/>
                    </a:lnTo>
                    <a:lnTo>
                      <a:pt x="14" y="8"/>
                    </a:lnTo>
                    <a:lnTo>
                      <a:pt x="8" y="5"/>
                    </a:lnTo>
                    <a:lnTo>
                      <a:pt x="0" y="0"/>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nvGrpSpPr>
              <p:cNvPr id="32840" name="Group 138">
                <a:extLst>
                  <a:ext uri="{FF2B5EF4-FFF2-40B4-BE49-F238E27FC236}">
                    <a16:creationId xmlns:a16="http://schemas.microsoft.com/office/drawing/2014/main" id="{522B8AC7-C199-810E-1531-677918CCAA0D}"/>
                  </a:ext>
                </a:extLst>
              </p:cNvPr>
              <p:cNvGrpSpPr>
                <a:grpSpLocks noChangeAspect="1"/>
              </p:cNvGrpSpPr>
              <p:nvPr/>
            </p:nvGrpSpPr>
            <p:grpSpPr bwMode="auto">
              <a:xfrm>
                <a:off x="557" y="181"/>
                <a:ext cx="34" cy="24"/>
                <a:chOff x="557" y="181"/>
                <a:chExt cx="34" cy="24"/>
              </a:xfrm>
            </p:grpSpPr>
            <p:sp>
              <p:nvSpPr>
                <p:cNvPr id="32847" name="Freeform 139">
                  <a:extLst>
                    <a:ext uri="{FF2B5EF4-FFF2-40B4-BE49-F238E27FC236}">
                      <a16:creationId xmlns:a16="http://schemas.microsoft.com/office/drawing/2014/main" id="{E48FC754-1BB3-DA74-92A7-CA4F3BA43734}"/>
                    </a:ext>
                  </a:extLst>
                </p:cNvPr>
                <p:cNvSpPr>
                  <a:spLocks noChangeAspect="1"/>
                </p:cNvSpPr>
                <p:nvPr/>
              </p:nvSpPr>
              <p:spPr bwMode="auto">
                <a:xfrm>
                  <a:off x="557" y="181"/>
                  <a:ext cx="26" cy="19"/>
                </a:xfrm>
                <a:custGeom>
                  <a:avLst/>
                  <a:gdLst>
                    <a:gd name="T0" fmla="*/ 0 w 26"/>
                    <a:gd name="T1" fmla="*/ 4 h 19"/>
                    <a:gd name="T2" fmla="*/ 7 w 26"/>
                    <a:gd name="T3" fmla="*/ 0 h 19"/>
                    <a:gd name="T4" fmla="*/ 15 w 26"/>
                    <a:gd name="T5" fmla="*/ 0 h 19"/>
                    <a:gd name="T6" fmla="*/ 25 w 26"/>
                    <a:gd name="T7" fmla="*/ 5 h 19"/>
                    <a:gd name="T8" fmla="*/ 22 w 26"/>
                    <a:gd name="T9" fmla="*/ 9 h 19"/>
                    <a:gd name="T10" fmla="*/ 19 w 26"/>
                    <a:gd name="T11" fmla="*/ 14 h 19"/>
                    <a:gd name="T12" fmla="*/ 13 w 26"/>
                    <a:gd name="T13" fmla="*/ 18 h 19"/>
                    <a:gd name="T14" fmla="*/ 5 w 26"/>
                    <a:gd name="T15" fmla="*/ 14 h 19"/>
                    <a:gd name="T16" fmla="*/ 2 w 26"/>
                    <a:gd name="T17" fmla="*/ 9 h 19"/>
                    <a:gd name="T18" fmla="*/ 0 w 26"/>
                    <a:gd name="T19" fmla="*/ 4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19"/>
                    <a:gd name="T32" fmla="*/ 26 w 2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19">
                      <a:moveTo>
                        <a:pt x="0" y="4"/>
                      </a:moveTo>
                      <a:lnTo>
                        <a:pt x="7" y="0"/>
                      </a:lnTo>
                      <a:lnTo>
                        <a:pt x="15" y="0"/>
                      </a:lnTo>
                      <a:lnTo>
                        <a:pt x="25" y="5"/>
                      </a:lnTo>
                      <a:lnTo>
                        <a:pt x="22" y="9"/>
                      </a:lnTo>
                      <a:lnTo>
                        <a:pt x="19" y="14"/>
                      </a:lnTo>
                      <a:lnTo>
                        <a:pt x="13" y="18"/>
                      </a:lnTo>
                      <a:lnTo>
                        <a:pt x="5" y="14"/>
                      </a:lnTo>
                      <a:lnTo>
                        <a:pt x="2" y="9"/>
                      </a:lnTo>
                      <a:lnTo>
                        <a:pt x="0" y="4"/>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848" name="Freeform 140">
                  <a:extLst>
                    <a:ext uri="{FF2B5EF4-FFF2-40B4-BE49-F238E27FC236}">
                      <a16:creationId xmlns:a16="http://schemas.microsoft.com/office/drawing/2014/main" id="{EC7CEA32-E545-3289-1434-75D848435F7F}"/>
                    </a:ext>
                  </a:extLst>
                </p:cNvPr>
                <p:cNvSpPr>
                  <a:spLocks noChangeAspect="1"/>
                </p:cNvSpPr>
                <p:nvPr/>
              </p:nvSpPr>
              <p:spPr bwMode="auto">
                <a:xfrm>
                  <a:off x="574" y="188"/>
                  <a:ext cx="17" cy="17"/>
                </a:xfrm>
                <a:custGeom>
                  <a:avLst/>
                  <a:gdLst>
                    <a:gd name="T0" fmla="*/ 0 w 17"/>
                    <a:gd name="T1" fmla="*/ 0 h 17"/>
                    <a:gd name="T2" fmla="*/ 4 w 17"/>
                    <a:gd name="T3" fmla="*/ 6 h 17"/>
                    <a:gd name="T4" fmla="*/ 0 w 17"/>
                    <a:gd name="T5" fmla="*/ 16 h 17"/>
                    <a:gd name="T6" fmla="*/ 4 w 17"/>
                    <a:gd name="T7" fmla="*/ 11 h 17"/>
                    <a:gd name="T8" fmla="*/ 16 w 17"/>
                    <a:gd name="T9" fmla="*/ 2 h 17"/>
                    <a:gd name="T10" fmla="*/ 0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0"/>
                      </a:moveTo>
                      <a:lnTo>
                        <a:pt x="4" y="6"/>
                      </a:lnTo>
                      <a:lnTo>
                        <a:pt x="0" y="16"/>
                      </a:lnTo>
                      <a:lnTo>
                        <a:pt x="4" y="11"/>
                      </a:lnTo>
                      <a:lnTo>
                        <a:pt x="16" y="2"/>
                      </a:lnTo>
                      <a:lnTo>
                        <a:pt x="0" y="0"/>
                      </a:lnTo>
                    </a:path>
                  </a:pathLst>
                </a:custGeom>
                <a:solidFill>
                  <a:srgbClr val="FFC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849" name="Freeform 141">
                  <a:extLst>
                    <a:ext uri="{FF2B5EF4-FFF2-40B4-BE49-F238E27FC236}">
                      <a16:creationId xmlns:a16="http://schemas.microsoft.com/office/drawing/2014/main" id="{30120E3C-5185-B4C6-9A53-F7A0EB3C4880}"/>
                    </a:ext>
                  </a:extLst>
                </p:cNvPr>
                <p:cNvSpPr>
                  <a:spLocks noChangeAspect="1"/>
                </p:cNvSpPr>
                <p:nvPr/>
              </p:nvSpPr>
              <p:spPr bwMode="auto">
                <a:xfrm>
                  <a:off x="558" y="188"/>
                  <a:ext cx="17" cy="17"/>
                </a:xfrm>
                <a:custGeom>
                  <a:avLst/>
                  <a:gdLst>
                    <a:gd name="T0" fmla="*/ 8 w 17"/>
                    <a:gd name="T1" fmla="*/ 0 h 17"/>
                    <a:gd name="T2" fmla="*/ 16 w 17"/>
                    <a:gd name="T3" fmla="*/ 16 h 17"/>
                    <a:gd name="T4" fmla="*/ 0 w 17"/>
                    <a:gd name="T5" fmla="*/ 0 h 17"/>
                    <a:gd name="T6" fmla="*/ 8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8" y="0"/>
                      </a:moveTo>
                      <a:lnTo>
                        <a:pt x="16" y="16"/>
                      </a:lnTo>
                      <a:lnTo>
                        <a:pt x="0" y="0"/>
                      </a:lnTo>
                      <a:lnTo>
                        <a:pt x="8" y="0"/>
                      </a:lnTo>
                    </a:path>
                  </a:pathLst>
                </a:custGeom>
                <a:solidFill>
                  <a:srgbClr val="FFC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grpSp>
            <p:nvGrpSpPr>
              <p:cNvPr id="32841" name="Group 142">
                <a:extLst>
                  <a:ext uri="{FF2B5EF4-FFF2-40B4-BE49-F238E27FC236}">
                    <a16:creationId xmlns:a16="http://schemas.microsoft.com/office/drawing/2014/main" id="{3FB11EDE-2692-B26C-257D-2312EF492C59}"/>
                  </a:ext>
                </a:extLst>
              </p:cNvPr>
              <p:cNvGrpSpPr>
                <a:grpSpLocks noChangeAspect="1"/>
              </p:cNvGrpSpPr>
              <p:nvPr/>
            </p:nvGrpSpPr>
            <p:grpSpPr bwMode="auto">
              <a:xfrm>
                <a:off x="609" y="156"/>
                <a:ext cx="79" cy="48"/>
                <a:chOff x="609" y="156"/>
                <a:chExt cx="79" cy="48"/>
              </a:xfrm>
            </p:grpSpPr>
            <p:sp>
              <p:nvSpPr>
                <p:cNvPr id="32844" name="Freeform 143">
                  <a:extLst>
                    <a:ext uri="{FF2B5EF4-FFF2-40B4-BE49-F238E27FC236}">
                      <a16:creationId xmlns:a16="http://schemas.microsoft.com/office/drawing/2014/main" id="{4A4D2041-61F2-C09B-52CF-3A0F7025F9EE}"/>
                    </a:ext>
                  </a:extLst>
                </p:cNvPr>
                <p:cNvSpPr>
                  <a:spLocks noChangeAspect="1"/>
                </p:cNvSpPr>
                <p:nvPr/>
              </p:nvSpPr>
              <p:spPr bwMode="auto">
                <a:xfrm>
                  <a:off x="609" y="156"/>
                  <a:ext cx="79" cy="45"/>
                </a:xfrm>
                <a:custGeom>
                  <a:avLst/>
                  <a:gdLst>
                    <a:gd name="T0" fmla="*/ 4 w 79"/>
                    <a:gd name="T1" fmla="*/ 22 h 45"/>
                    <a:gd name="T2" fmla="*/ 0 w 79"/>
                    <a:gd name="T3" fmla="*/ 16 h 45"/>
                    <a:gd name="T4" fmla="*/ 0 w 79"/>
                    <a:gd name="T5" fmla="*/ 11 h 45"/>
                    <a:gd name="T6" fmla="*/ 7 w 79"/>
                    <a:gd name="T7" fmla="*/ 5 h 45"/>
                    <a:gd name="T8" fmla="*/ 15 w 79"/>
                    <a:gd name="T9" fmla="*/ 2 h 45"/>
                    <a:gd name="T10" fmla="*/ 24 w 79"/>
                    <a:gd name="T11" fmla="*/ 0 h 45"/>
                    <a:gd name="T12" fmla="*/ 35 w 79"/>
                    <a:gd name="T13" fmla="*/ 0 h 45"/>
                    <a:gd name="T14" fmla="*/ 46 w 79"/>
                    <a:gd name="T15" fmla="*/ 1 h 45"/>
                    <a:gd name="T16" fmla="*/ 67 w 79"/>
                    <a:gd name="T17" fmla="*/ 9 h 45"/>
                    <a:gd name="T18" fmla="*/ 78 w 79"/>
                    <a:gd name="T19" fmla="*/ 17 h 45"/>
                    <a:gd name="T20" fmla="*/ 50 w 79"/>
                    <a:gd name="T21" fmla="*/ 12 h 45"/>
                    <a:gd name="T22" fmla="*/ 42 w 79"/>
                    <a:gd name="T23" fmla="*/ 12 h 45"/>
                    <a:gd name="T24" fmla="*/ 31 w 79"/>
                    <a:gd name="T25" fmla="*/ 13 h 45"/>
                    <a:gd name="T26" fmla="*/ 23 w 79"/>
                    <a:gd name="T27" fmla="*/ 20 h 45"/>
                    <a:gd name="T28" fmla="*/ 32 w 79"/>
                    <a:gd name="T29" fmla="*/ 20 h 45"/>
                    <a:gd name="T30" fmla="*/ 42 w 79"/>
                    <a:gd name="T31" fmla="*/ 23 h 45"/>
                    <a:gd name="T32" fmla="*/ 50 w 79"/>
                    <a:gd name="T33" fmla="*/ 27 h 45"/>
                    <a:gd name="T34" fmla="*/ 55 w 79"/>
                    <a:gd name="T35" fmla="*/ 31 h 45"/>
                    <a:gd name="T36" fmla="*/ 66 w 79"/>
                    <a:gd name="T37" fmla="*/ 39 h 45"/>
                    <a:gd name="T38" fmla="*/ 54 w 79"/>
                    <a:gd name="T39" fmla="*/ 39 h 45"/>
                    <a:gd name="T40" fmla="*/ 46 w 79"/>
                    <a:gd name="T41" fmla="*/ 41 h 45"/>
                    <a:gd name="T42" fmla="*/ 37 w 79"/>
                    <a:gd name="T43" fmla="*/ 44 h 45"/>
                    <a:gd name="T44" fmla="*/ 29 w 79"/>
                    <a:gd name="T45" fmla="*/ 42 h 45"/>
                    <a:gd name="T46" fmla="*/ 21 w 79"/>
                    <a:gd name="T47" fmla="*/ 39 h 45"/>
                    <a:gd name="T48" fmla="*/ 15 w 79"/>
                    <a:gd name="T49" fmla="*/ 31 h 45"/>
                    <a:gd name="T50" fmla="*/ 11 w 79"/>
                    <a:gd name="T51" fmla="*/ 35 h 45"/>
                    <a:gd name="T52" fmla="*/ 3 w 79"/>
                    <a:gd name="T53" fmla="*/ 44 h 45"/>
                    <a:gd name="T54" fmla="*/ 4 w 79"/>
                    <a:gd name="T55" fmla="*/ 22 h 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9"/>
                    <a:gd name="T85" fmla="*/ 0 h 45"/>
                    <a:gd name="T86" fmla="*/ 79 w 79"/>
                    <a:gd name="T87" fmla="*/ 45 h 4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9" h="45">
                      <a:moveTo>
                        <a:pt x="4" y="22"/>
                      </a:moveTo>
                      <a:lnTo>
                        <a:pt x="0" y="16"/>
                      </a:lnTo>
                      <a:lnTo>
                        <a:pt x="0" y="11"/>
                      </a:lnTo>
                      <a:lnTo>
                        <a:pt x="7" y="5"/>
                      </a:lnTo>
                      <a:lnTo>
                        <a:pt x="15" y="2"/>
                      </a:lnTo>
                      <a:lnTo>
                        <a:pt x="24" y="0"/>
                      </a:lnTo>
                      <a:lnTo>
                        <a:pt x="35" y="0"/>
                      </a:lnTo>
                      <a:lnTo>
                        <a:pt x="46" y="1"/>
                      </a:lnTo>
                      <a:lnTo>
                        <a:pt x="67" y="9"/>
                      </a:lnTo>
                      <a:lnTo>
                        <a:pt x="78" y="17"/>
                      </a:lnTo>
                      <a:lnTo>
                        <a:pt x="50" y="12"/>
                      </a:lnTo>
                      <a:lnTo>
                        <a:pt x="42" y="12"/>
                      </a:lnTo>
                      <a:lnTo>
                        <a:pt x="31" y="13"/>
                      </a:lnTo>
                      <a:lnTo>
                        <a:pt x="23" y="20"/>
                      </a:lnTo>
                      <a:lnTo>
                        <a:pt x="32" y="20"/>
                      </a:lnTo>
                      <a:lnTo>
                        <a:pt x="42" y="23"/>
                      </a:lnTo>
                      <a:lnTo>
                        <a:pt x="50" y="27"/>
                      </a:lnTo>
                      <a:lnTo>
                        <a:pt x="55" y="31"/>
                      </a:lnTo>
                      <a:lnTo>
                        <a:pt x="66" y="39"/>
                      </a:lnTo>
                      <a:lnTo>
                        <a:pt x="54" y="39"/>
                      </a:lnTo>
                      <a:lnTo>
                        <a:pt x="46" y="41"/>
                      </a:lnTo>
                      <a:lnTo>
                        <a:pt x="37" y="44"/>
                      </a:lnTo>
                      <a:lnTo>
                        <a:pt x="29" y="42"/>
                      </a:lnTo>
                      <a:lnTo>
                        <a:pt x="21" y="39"/>
                      </a:lnTo>
                      <a:lnTo>
                        <a:pt x="15" y="31"/>
                      </a:lnTo>
                      <a:lnTo>
                        <a:pt x="11" y="35"/>
                      </a:lnTo>
                      <a:lnTo>
                        <a:pt x="3" y="44"/>
                      </a:lnTo>
                      <a:lnTo>
                        <a:pt x="4" y="22"/>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845" name="Freeform 144">
                  <a:extLst>
                    <a:ext uri="{FF2B5EF4-FFF2-40B4-BE49-F238E27FC236}">
                      <a16:creationId xmlns:a16="http://schemas.microsoft.com/office/drawing/2014/main" id="{DCDDA1F8-2A69-A39A-F403-EEF296EC3D7A}"/>
                    </a:ext>
                  </a:extLst>
                </p:cNvPr>
                <p:cNvSpPr>
                  <a:spLocks noChangeAspect="1"/>
                </p:cNvSpPr>
                <p:nvPr/>
              </p:nvSpPr>
              <p:spPr bwMode="auto">
                <a:xfrm>
                  <a:off x="627" y="184"/>
                  <a:ext cx="17" cy="17"/>
                </a:xfrm>
                <a:custGeom>
                  <a:avLst/>
                  <a:gdLst>
                    <a:gd name="T0" fmla="*/ 0 w 17"/>
                    <a:gd name="T1" fmla="*/ 4 h 17"/>
                    <a:gd name="T2" fmla="*/ 9 w 17"/>
                    <a:gd name="T3" fmla="*/ 12 h 17"/>
                    <a:gd name="T4" fmla="*/ 16 w 17"/>
                    <a:gd name="T5" fmla="*/ 16 h 17"/>
                    <a:gd name="T6" fmla="*/ 9 w 17"/>
                    <a:gd name="T7" fmla="*/ 9 h 17"/>
                    <a:gd name="T8" fmla="*/ 9 w 17"/>
                    <a:gd name="T9" fmla="*/ 4 h 17"/>
                    <a:gd name="T10" fmla="*/ 9 w 17"/>
                    <a:gd name="T11" fmla="*/ 0 h 17"/>
                    <a:gd name="T12" fmla="*/ 0 w 17"/>
                    <a:gd name="T13" fmla="*/ 4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4"/>
                      </a:moveTo>
                      <a:lnTo>
                        <a:pt x="9" y="12"/>
                      </a:lnTo>
                      <a:lnTo>
                        <a:pt x="16" y="16"/>
                      </a:lnTo>
                      <a:lnTo>
                        <a:pt x="9" y="9"/>
                      </a:lnTo>
                      <a:lnTo>
                        <a:pt x="9" y="4"/>
                      </a:lnTo>
                      <a:lnTo>
                        <a:pt x="9" y="0"/>
                      </a:lnTo>
                      <a:lnTo>
                        <a:pt x="0" y="4"/>
                      </a:lnTo>
                    </a:path>
                  </a:pathLst>
                </a:custGeom>
                <a:solidFill>
                  <a:srgbClr val="FFC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846" name="Freeform 145">
                  <a:extLst>
                    <a:ext uri="{FF2B5EF4-FFF2-40B4-BE49-F238E27FC236}">
                      <a16:creationId xmlns:a16="http://schemas.microsoft.com/office/drawing/2014/main" id="{A70D0122-538E-2C3D-6179-24CA06441EA3}"/>
                    </a:ext>
                  </a:extLst>
                </p:cNvPr>
                <p:cNvSpPr>
                  <a:spLocks noChangeAspect="1"/>
                </p:cNvSpPr>
                <p:nvPr/>
              </p:nvSpPr>
              <p:spPr bwMode="auto">
                <a:xfrm>
                  <a:off x="647" y="187"/>
                  <a:ext cx="17" cy="17"/>
                </a:xfrm>
                <a:custGeom>
                  <a:avLst/>
                  <a:gdLst>
                    <a:gd name="T0" fmla="*/ 4 w 17"/>
                    <a:gd name="T1" fmla="*/ 0 h 17"/>
                    <a:gd name="T2" fmla="*/ 4 w 17"/>
                    <a:gd name="T3" fmla="*/ 6 h 17"/>
                    <a:gd name="T4" fmla="*/ 3 w 17"/>
                    <a:gd name="T5" fmla="*/ 12 h 17"/>
                    <a:gd name="T6" fmla="*/ 0 w 17"/>
                    <a:gd name="T7" fmla="*/ 16 h 17"/>
                    <a:gd name="T8" fmla="*/ 11 w 17"/>
                    <a:gd name="T9" fmla="*/ 14 h 17"/>
                    <a:gd name="T10" fmla="*/ 16 w 17"/>
                    <a:gd name="T11" fmla="*/ 10 h 17"/>
                    <a:gd name="T12" fmla="*/ 14 w 17"/>
                    <a:gd name="T13" fmla="*/ 4 h 17"/>
                    <a:gd name="T14" fmla="*/ 4 w 17"/>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7"/>
                    <a:gd name="T26" fmla="*/ 17 w 1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7">
                      <a:moveTo>
                        <a:pt x="4" y="0"/>
                      </a:moveTo>
                      <a:lnTo>
                        <a:pt x="4" y="6"/>
                      </a:lnTo>
                      <a:lnTo>
                        <a:pt x="3" y="12"/>
                      </a:lnTo>
                      <a:lnTo>
                        <a:pt x="0" y="16"/>
                      </a:lnTo>
                      <a:lnTo>
                        <a:pt x="11" y="14"/>
                      </a:lnTo>
                      <a:lnTo>
                        <a:pt x="16" y="10"/>
                      </a:lnTo>
                      <a:lnTo>
                        <a:pt x="14" y="4"/>
                      </a:lnTo>
                      <a:lnTo>
                        <a:pt x="4" y="0"/>
                      </a:lnTo>
                    </a:path>
                  </a:pathLst>
                </a:custGeom>
                <a:solidFill>
                  <a:srgbClr val="FFC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sp>
            <p:nvSpPr>
              <p:cNvPr id="32842" name="Freeform 146">
                <a:extLst>
                  <a:ext uri="{FF2B5EF4-FFF2-40B4-BE49-F238E27FC236}">
                    <a16:creationId xmlns:a16="http://schemas.microsoft.com/office/drawing/2014/main" id="{53FBC1EF-2039-A6B9-DA0A-F1BFAEB3E6F3}"/>
                  </a:ext>
                </a:extLst>
              </p:cNvPr>
              <p:cNvSpPr>
                <a:spLocks noChangeAspect="1"/>
              </p:cNvSpPr>
              <p:nvPr/>
            </p:nvSpPr>
            <p:spPr bwMode="auto">
              <a:xfrm>
                <a:off x="770" y="224"/>
                <a:ext cx="17" cy="29"/>
              </a:xfrm>
              <a:custGeom>
                <a:avLst/>
                <a:gdLst>
                  <a:gd name="T0" fmla="*/ 0 w 17"/>
                  <a:gd name="T1" fmla="*/ 0 h 29"/>
                  <a:gd name="T2" fmla="*/ 9 w 17"/>
                  <a:gd name="T3" fmla="*/ 16 h 29"/>
                  <a:gd name="T4" fmla="*/ 8 w 17"/>
                  <a:gd name="T5" fmla="*/ 28 h 29"/>
                  <a:gd name="T6" fmla="*/ 16 w 17"/>
                  <a:gd name="T7" fmla="*/ 17 h 29"/>
                  <a:gd name="T8" fmla="*/ 13 w 17"/>
                  <a:gd name="T9" fmla="*/ 3 h 29"/>
                  <a:gd name="T10" fmla="*/ 0 w 17"/>
                  <a:gd name="T11" fmla="*/ 0 h 29"/>
                  <a:gd name="T12" fmla="*/ 0 60000 65536"/>
                  <a:gd name="T13" fmla="*/ 0 60000 65536"/>
                  <a:gd name="T14" fmla="*/ 0 60000 65536"/>
                  <a:gd name="T15" fmla="*/ 0 60000 65536"/>
                  <a:gd name="T16" fmla="*/ 0 60000 65536"/>
                  <a:gd name="T17" fmla="*/ 0 60000 65536"/>
                  <a:gd name="T18" fmla="*/ 0 w 17"/>
                  <a:gd name="T19" fmla="*/ 0 h 29"/>
                  <a:gd name="T20" fmla="*/ 17 w 17"/>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7" h="29">
                    <a:moveTo>
                      <a:pt x="0" y="0"/>
                    </a:moveTo>
                    <a:lnTo>
                      <a:pt x="9" y="16"/>
                    </a:lnTo>
                    <a:lnTo>
                      <a:pt x="8" y="28"/>
                    </a:lnTo>
                    <a:lnTo>
                      <a:pt x="16" y="17"/>
                    </a:lnTo>
                    <a:lnTo>
                      <a:pt x="13" y="3"/>
                    </a:lnTo>
                    <a:lnTo>
                      <a:pt x="0" y="0"/>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843" name="Freeform 147">
                <a:extLst>
                  <a:ext uri="{FF2B5EF4-FFF2-40B4-BE49-F238E27FC236}">
                    <a16:creationId xmlns:a16="http://schemas.microsoft.com/office/drawing/2014/main" id="{61079452-6543-6F1F-05D1-1314E8FD9C69}"/>
                  </a:ext>
                </a:extLst>
              </p:cNvPr>
              <p:cNvSpPr>
                <a:spLocks noChangeAspect="1"/>
              </p:cNvSpPr>
              <p:nvPr/>
            </p:nvSpPr>
            <p:spPr bwMode="auto">
              <a:xfrm>
                <a:off x="776" y="205"/>
                <a:ext cx="18" cy="64"/>
              </a:xfrm>
              <a:custGeom>
                <a:avLst/>
                <a:gdLst>
                  <a:gd name="T0" fmla="*/ 0 w 18"/>
                  <a:gd name="T1" fmla="*/ 6 h 64"/>
                  <a:gd name="T2" fmla="*/ 6 w 18"/>
                  <a:gd name="T3" fmla="*/ 1 h 64"/>
                  <a:gd name="T4" fmla="*/ 11 w 18"/>
                  <a:gd name="T5" fmla="*/ 11 h 64"/>
                  <a:gd name="T6" fmla="*/ 13 w 18"/>
                  <a:gd name="T7" fmla="*/ 32 h 64"/>
                  <a:gd name="T8" fmla="*/ 10 w 18"/>
                  <a:gd name="T9" fmla="*/ 45 h 64"/>
                  <a:gd name="T10" fmla="*/ 3 w 18"/>
                  <a:gd name="T11" fmla="*/ 63 h 64"/>
                  <a:gd name="T12" fmla="*/ 13 w 18"/>
                  <a:gd name="T13" fmla="*/ 47 h 64"/>
                  <a:gd name="T14" fmla="*/ 17 w 18"/>
                  <a:gd name="T15" fmla="*/ 31 h 64"/>
                  <a:gd name="T16" fmla="*/ 16 w 18"/>
                  <a:gd name="T17" fmla="*/ 16 h 64"/>
                  <a:gd name="T18" fmla="*/ 13 w 18"/>
                  <a:gd name="T19" fmla="*/ 0 h 64"/>
                  <a:gd name="T20" fmla="*/ 0 w 18"/>
                  <a:gd name="T21" fmla="*/ 6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64"/>
                  <a:gd name="T35" fmla="*/ 18 w 18"/>
                  <a:gd name="T36" fmla="*/ 64 h 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64">
                    <a:moveTo>
                      <a:pt x="0" y="6"/>
                    </a:moveTo>
                    <a:lnTo>
                      <a:pt x="6" y="1"/>
                    </a:lnTo>
                    <a:lnTo>
                      <a:pt x="11" y="11"/>
                    </a:lnTo>
                    <a:lnTo>
                      <a:pt x="13" y="32"/>
                    </a:lnTo>
                    <a:lnTo>
                      <a:pt x="10" y="45"/>
                    </a:lnTo>
                    <a:lnTo>
                      <a:pt x="3" y="63"/>
                    </a:lnTo>
                    <a:lnTo>
                      <a:pt x="13" y="47"/>
                    </a:lnTo>
                    <a:lnTo>
                      <a:pt x="17" y="31"/>
                    </a:lnTo>
                    <a:lnTo>
                      <a:pt x="16" y="16"/>
                    </a:lnTo>
                    <a:lnTo>
                      <a:pt x="13" y="0"/>
                    </a:lnTo>
                    <a:lnTo>
                      <a:pt x="0" y="6"/>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grpSp>
          <p:nvGrpSpPr>
            <p:cNvPr id="32778" name="Group 148">
              <a:extLst>
                <a:ext uri="{FF2B5EF4-FFF2-40B4-BE49-F238E27FC236}">
                  <a16:creationId xmlns:a16="http://schemas.microsoft.com/office/drawing/2014/main" id="{BAEF8AF0-6761-D131-4964-E7C8AD1C58C6}"/>
                </a:ext>
              </a:extLst>
            </p:cNvPr>
            <p:cNvGrpSpPr>
              <a:grpSpLocks noChangeAspect="1"/>
            </p:cNvGrpSpPr>
            <p:nvPr/>
          </p:nvGrpSpPr>
          <p:grpSpPr bwMode="auto">
            <a:xfrm>
              <a:off x="28" y="802"/>
              <a:ext cx="151" cy="267"/>
              <a:chOff x="28" y="802"/>
              <a:chExt cx="151" cy="267"/>
            </a:xfrm>
          </p:grpSpPr>
          <p:sp>
            <p:nvSpPr>
              <p:cNvPr id="32825" name="Freeform 149">
                <a:extLst>
                  <a:ext uri="{FF2B5EF4-FFF2-40B4-BE49-F238E27FC236}">
                    <a16:creationId xmlns:a16="http://schemas.microsoft.com/office/drawing/2014/main" id="{8C2B5108-1387-6CA7-2B47-C7003831DA89}"/>
                  </a:ext>
                </a:extLst>
              </p:cNvPr>
              <p:cNvSpPr>
                <a:spLocks noChangeAspect="1"/>
              </p:cNvSpPr>
              <p:nvPr/>
            </p:nvSpPr>
            <p:spPr bwMode="auto">
              <a:xfrm>
                <a:off x="28" y="802"/>
                <a:ext cx="151" cy="267"/>
              </a:xfrm>
              <a:custGeom>
                <a:avLst/>
                <a:gdLst>
                  <a:gd name="T0" fmla="*/ 50 w 151"/>
                  <a:gd name="T1" fmla="*/ 44 h 267"/>
                  <a:gd name="T2" fmla="*/ 87 w 151"/>
                  <a:gd name="T3" fmla="*/ 7 h 267"/>
                  <a:gd name="T4" fmla="*/ 106 w 151"/>
                  <a:gd name="T5" fmla="*/ 0 h 267"/>
                  <a:gd name="T6" fmla="*/ 126 w 151"/>
                  <a:gd name="T7" fmla="*/ 0 h 267"/>
                  <a:gd name="T8" fmla="*/ 150 w 151"/>
                  <a:gd name="T9" fmla="*/ 16 h 267"/>
                  <a:gd name="T10" fmla="*/ 143 w 151"/>
                  <a:gd name="T11" fmla="*/ 49 h 267"/>
                  <a:gd name="T12" fmla="*/ 144 w 151"/>
                  <a:gd name="T13" fmla="*/ 65 h 267"/>
                  <a:gd name="T14" fmla="*/ 144 w 151"/>
                  <a:gd name="T15" fmla="*/ 85 h 267"/>
                  <a:gd name="T16" fmla="*/ 136 w 151"/>
                  <a:gd name="T17" fmla="*/ 114 h 267"/>
                  <a:gd name="T18" fmla="*/ 130 w 151"/>
                  <a:gd name="T19" fmla="*/ 137 h 267"/>
                  <a:gd name="T20" fmla="*/ 128 w 151"/>
                  <a:gd name="T21" fmla="*/ 152 h 267"/>
                  <a:gd name="T22" fmla="*/ 126 w 151"/>
                  <a:gd name="T23" fmla="*/ 167 h 267"/>
                  <a:gd name="T24" fmla="*/ 120 w 151"/>
                  <a:gd name="T25" fmla="*/ 178 h 267"/>
                  <a:gd name="T26" fmla="*/ 116 w 151"/>
                  <a:gd name="T27" fmla="*/ 194 h 267"/>
                  <a:gd name="T28" fmla="*/ 112 w 151"/>
                  <a:gd name="T29" fmla="*/ 206 h 267"/>
                  <a:gd name="T30" fmla="*/ 111 w 151"/>
                  <a:gd name="T31" fmla="*/ 216 h 267"/>
                  <a:gd name="T32" fmla="*/ 111 w 151"/>
                  <a:gd name="T33" fmla="*/ 225 h 267"/>
                  <a:gd name="T34" fmla="*/ 107 w 151"/>
                  <a:gd name="T35" fmla="*/ 231 h 267"/>
                  <a:gd name="T36" fmla="*/ 98 w 151"/>
                  <a:gd name="T37" fmla="*/ 230 h 267"/>
                  <a:gd name="T38" fmla="*/ 91 w 151"/>
                  <a:gd name="T39" fmla="*/ 223 h 267"/>
                  <a:gd name="T40" fmla="*/ 88 w 151"/>
                  <a:gd name="T41" fmla="*/ 215 h 267"/>
                  <a:gd name="T42" fmla="*/ 87 w 151"/>
                  <a:gd name="T43" fmla="*/ 208 h 267"/>
                  <a:gd name="T44" fmla="*/ 88 w 151"/>
                  <a:gd name="T45" fmla="*/ 189 h 267"/>
                  <a:gd name="T46" fmla="*/ 92 w 151"/>
                  <a:gd name="T47" fmla="*/ 167 h 267"/>
                  <a:gd name="T48" fmla="*/ 88 w 151"/>
                  <a:gd name="T49" fmla="*/ 144 h 267"/>
                  <a:gd name="T50" fmla="*/ 78 w 151"/>
                  <a:gd name="T51" fmla="*/ 157 h 267"/>
                  <a:gd name="T52" fmla="*/ 68 w 151"/>
                  <a:gd name="T53" fmla="*/ 167 h 267"/>
                  <a:gd name="T54" fmla="*/ 65 w 151"/>
                  <a:gd name="T55" fmla="*/ 180 h 267"/>
                  <a:gd name="T56" fmla="*/ 59 w 151"/>
                  <a:gd name="T57" fmla="*/ 195 h 267"/>
                  <a:gd name="T58" fmla="*/ 68 w 151"/>
                  <a:gd name="T59" fmla="*/ 199 h 267"/>
                  <a:gd name="T60" fmla="*/ 71 w 151"/>
                  <a:gd name="T61" fmla="*/ 203 h 267"/>
                  <a:gd name="T62" fmla="*/ 71 w 151"/>
                  <a:gd name="T63" fmla="*/ 210 h 267"/>
                  <a:gd name="T64" fmla="*/ 62 w 151"/>
                  <a:gd name="T65" fmla="*/ 213 h 267"/>
                  <a:gd name="T66" fmla="*/ 67 w 151"/>
                  <a:gd name="T67" fmla="*/ 223 h 267"/>
                  <a:gd name="T68" fmla="*/ 68 w 151"/>
                  <a:gd name="T69" fmla="*/ 230 h 267"/>
                  <a:gd name="T70" fmla="*/ 65 w 151"/>
                  <a:gd name="T71" fmla="*/ 234 h 267"/>
                  <a:gd name="T72" fmla="*/ 57 w 151"/>
                  <a:gd name="T73" fmla="*/ 235 h 267"/>
                  <a:gd name="T74" fmla="*/ 56 w 151"/>
                  <a:gd name="T75" fmla="*/ 242 h 267"/>
                  <a:gd name="T76" fmla="*/ 49 w 151"/>
                  <a:gd name="T77" fmla="*/ 245 h 267"/>
                  <a:gd name="T78" fmla="*/ 41 w 151"/>
                  <a:gd name="T79" fmla="*/ 247 h 267"/>
                  <a:gd name="T80" fmla="*/ 42 w 151"/>
                  <a:gd name="T81" fmla="*/ 255 h 267"/>
                  <a:gd name="T82" fmla="*/ 39 w 151"/>
                  <a:gd name="T83" fmla="*/ 262 h 267"/>
                  <a:gd name="T84" fmla="*/ 36 w 151"/>
                  <a:gd name="T85" fmla="*/ 266 h 267"/>
                  <a:gd name="T86" fmla="*/ 31 w 151"/>
                  <a:gd name="T87" fmla="*/ 265 h 267"/>
                  <a:gd name="T88" fmla="*/ 20 w 151"/>
                  <a:gd name="T89" fmla="*/ 256 h 267"/>
                  <a:gd name="T90" fmla="*/ 10 w 151"/>
                  <a:gd name="T91" fmla="*/ 234 h 267"/>
                  <a:gd name="T92" fmla="*/ 9 w 151"/>
                  <a:gd name="T93" fmla="*/ 213 h 267"/>
                  <a:gd name="T94" fmla="*/ 5 w 151"/>
                  <a:gd name="T95" fmla="*/ 195 h 267"/>
                  <a:gd name="T96" fmla="*/ 0 w 151"/>
                  <a:gd name="T97" fmla="*/ 182 h 267"/>
                  <a:gd name="T98" fmla="*/ 6 w 151"/>
                  <a:gd name="T99" fmla="*/ 160 h 267"/>
                  <a:gd name="T100" fmla="*/ 11 w 151"/>
                  <a:gd name="T101" fmla="*/ 139 h 267"/>
                  <a:gd name="T102" fmla="*/ 11 w 151"/>
                  <a:gd name="T103" fmla="*/ 123 h 267"/>
                  <a:gd name="T104" fmla="*/ 16 w 151"/>
                  <a:gd name="T105" fmla="*/ 106 h 267"/>
                  <a:gd name="T106" fmla="*/ 25 w 151"/>
                  <a:gd name="T107" fmla="*/ 96 h 267"/>
                  <a:gd name="T108" fmla="*/ 41 w 151"/>
                  <a:gd name="T109" fmla="*/ 63 h 267"/>
                  <a:gd name="T110" fmla="*/ 50 w 151"/>
                  <a:gd name="T111" fmla="*/ 44 h 2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1"/>
                  <a:gd name="T169" fmla="*/ 0 h 267"/>
                  <a:gd name="T170" fmla="*/ 151 w 151"/>
                  <a:gd name="T171" fmla="*/ 267 h 2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1" h="267">
                    <a:moveTo>
                      <a:pt x="50" y="44"/>
                    </a:moveTo>
                    <a:lnTo>
                      <a:pt x="87" y="7"/>
                    </a:lnTo>
                    <a:lnTo>
                      <a:pt x="106" y="0"/>
                    </a:lnTo>
                    <a:lnTo>
                      <a:pt x="126" y="0"/>
                    </a:lnTo>
                    <a:lnTo>
                      <a:pt x="150" y="16"/>
                    </a:lnTo>
                    <a:lnTo>
                      <a:pt x="143" y="49"/>
                    </a:lnTo>
                    <a:lnTo>
                      <a:pt x="144" y="65"/>
                    </a:lnTo>
                    <a:lnTo>
                      <a:pt x="144" y="85"/>
                    </a:lnTo>
                    <a:lnTo>
                      <a:pt x="136" y="114"/>
                    </a:lnTo>
                    <a:lnTo>
                      <a:pt x="130" y="137"/>
                    </a:lnTo>
                    <a:lnTo>
                      <a:pt x="128" y="152"/>
                    </a:lnTo>
                    <a:lnTo>
                      <a:pt x="126" y="167"/>
                    </a:lnTo>
                    <a:lnTo>
                      <a:pt x="120" y="178"/>
                    </a:lnTo>
                    <a:lnTo>
                      <a:pt x="116" y="194"/>
                    </a:lnTo>
                    <a:lnTo>
                      <a:pt x="112" y="206"/>
                    </a:lnTo>
                    <a:lnTo>
                      <a:pt x="111" y="216"/>
                    </a:lnTo>
                    <a:lnTo>
                      <a:pt x="111" y="225"/>
                    </a:lnTo>
                    <a:lnTo>
                      <a:pt x="107" y="231"/>
                    </a:lnTo>
                    <a:lnTo>
                      <a:pt x="98" y="230"/>
                    </a:lnTo>
                    <a:lnTo>
                      <a:pt x="91" y="223"/>
                    </a:lnTo>
                    <a:lnTo>
                      <a:pt x="88" y="215"/>
                    </a:lnTo>
                    <a:lnTo>
                      <a:pt x="87" y="208"/>
                    </a:lnTo>
                    <a:lnTo>
                      <a:pt x="88" y="189"/>
                    </a:lnTo>
                    <a:lnTo>
                      <a:pt x="92" y="167"/>
                    </a:lnTo>
                    <a:lnTo>
                      <a:pt x="88" y="144"/>
                    </a:lnTo>
                    <a:lnTo>
                      <a:pt x="78" y="157"/>
                    </a:lnTo>
                    <a:lnTo>
                      <a:pt x="68" y="167"/>
                    </a:lnTo>
                    <a:lnTo>
                      <a:pt x="65" y="180"/>
                    </a:lnTo>
                    <a:lnTo>
                      <a:pt x="59" y="195"/>
                    </a:lnTo>
                    <a:lnTo>
                      <a:pt x="68" y="199"/>
                    </a:lnTo>
                    <a:lnTo>
                      <a:pt x="71" y="203"/>
                    </a:lnTo>
                    <a:lnTo>
                      <a:pt x="71" y="210"/>
                    </a:lnTo>
                    <a:lnTo>
                      <a:pt x="62" y="213"/>
                    </a:lnTo>
                    <a:lnTo>
                      <a:pt x="67" y="223"/>
                    </a:lnTo>
                    <a:lnTo>
                      <a:pt x="68" y="230"/>
                    </a:lnTo>
                    <a:lnTo>
                      <a:pt x="65" y="234"/>
                    </a:lnTo>
                    <a:lnTo>
                      <a:pt x="57" y="235"/>
                    </a:lnTo>
                    <a:lnTo>
                      <a:pt x="56" y="242"/>
                    </a:lnTo>
                    <a:lnTo>
                      <a:pt x="49" y="245"/>
                    </a:lnTo>
                    <a:lnTo>
                      <a:pt x="41" y="247"/>
                    </a:lnTo>
                    <a:lnTo>
                      <a:pt x="42" y="255"/>
                    </a:lnTo>
                    <a:lnTo>
                      <a:pt x="39" y="262"/>
                    </a:lnTo>
                    <a:lnTo>
                      <a:pt x="36" y="266"/>
                    </a:lnTo>
                    <a:lnTo>
                      <a:pt x="31" y="265"/>
                    </a:lnTo>
                    <a:lnTo>
                      <a:pt x="20" y="256"/>
                    </a:lnTo>
                    <a:lnTo>
                      <a:pt x="10" y="234"/>
                    </a:lnTo>
                    <a:lnTo>
                      <a:pt x="9" y="213"/>
                    </a:lnTo>
                    <a:lnTo>
                      <a:pt x="5" y="195"/>
                    </a:lnTo>
                    <a:lnTo>
                      <a:pt x="0" y="182"/>
                    </a:lnTo>
                    <a:lnTo>
                      <a:pt x="6" y="160"/>
                    </a:lnTo>
                    <a:lnTo>
                      <a:pt x="11" y="139"/>
                    </a:lnTo>
                    <a:lnTo>
                      <a:pt x="11" y="123"/>
                    </a:lnTo>
                    <a:lnTo>
                      <a:pt x="16" y="106"/>
                    </a:lnTo>
                    <a:lnTo>
                      <a:pt x="25" y="96"/>
                    </a:lnTo>
                    <a:lnTo>
                      <a:pt x="41" y="63"/>
                    </a:lnTo>
                    <a:lnTo>
                      <a:pt x="50" y="44"/>
                    </a:lnTo>
                  </a:path>
                </a:pathLst>
              </a:custGeom>
              <a:solidFill>
                <a:srgbClr val="FFC080"/>
              </a:solidFill>
              <a:ln w="12700" cap="rnd">
                <a:solidFill>
                  <a:srgbClr val="402000"/>
                </a:solidFill>
                <a:round/>
                <a:headEnd/>
                <a:tailEnd/>
              </a:ln>
            </p:spPr>
            <p:txBody>
              <a:bodyPr/>
              <a:lstStyle/>
              <a:p>
                <a:endParaRPr lang="fr-FR"/>
              </a:p>
            </p:txBody>
          </p:sp>
          <p:sp>
            <p:nvSpPr>
              <p:cNvPr id="32826" name="Freeform 150">
                <a:extLst>
                  <a:ext uri="{FF2B5EF4-FFF2-40B4-BE49-F238E27FC236}">
                    <a16:creationId xmlns:a16="http://schemas.microsoft.com/office/drawing/2014/main" id="{B473A26B-5FA8-047B-17A9-789497EF743A}"/>
                  </a:ext>
                </a:extLst>
              </p:cNvPr>
              <p:cNvSpPr>
                <a:spLocks noChangeAspect="1"/>
              </p:cNvSpPr>
              <p:nvPr/>
            </p:nvSpPr>
            <p:spPr bwMode="auto">
              <a:xfrm>
                <a:off x="53" y="920"/>
                <a:ext cx="63" cy="124"/>
              </a:xfrm>
              <a:custGeom>
                <a:avLst/>
                <a:gdLst>
                  <a:gd name="T0" fmla="*/ 62 w 63"/>
                  <a:gd name="T1" fmla="*/ 25 h 124"/>
                  <a:gd name="T2" fmla="*/ 55 w 63"/>
                  <a:gd name="T3" fmla="*/ 10 h 124"/>
                  <a:gd name="T4" fmla="*/ 48 w 63"/>
                  <a:gd name="T5" fmla="*/ 0 h 124"/>
                  <a:gd name="T6" fmla="*/ 39 w 63"/>
                  <a:gd name="T7" fmla="*/ 7 h 124"/>
                  <a:gd name="T8" fmla="*/ 27 w 63"/>
                  <a:gd name="T9" fmla="*/ 18 h 124"/>
                  <a:gd name="T10" fmla="*/ 16 w 63"/>
                  <a:gd name="T11" fmla="*/ 39 h 124"/>
                  <a:gd name="T12" fmla="*/ 9 w 63"/>
                  <a:gd name="T13" fmla="*/ 64 h 124"/>
                  <a:gd name="T14" fmla="*/ 1 w 63"/>
                  <a:gd name="T15" fmla="*/ 64 h 124"/>
                  <a:gd name="T16" fmla="*/ 8 w 63"/>
                  <a:gd name="T17" fmla="*/ 68 h 124"/>
                  <a:gd name="T18" fmla="*/ 11 w 63"/>
                  <a:gd name="T19" fmla="*/ 80 h 124"/>
                  <a:gd name="T20" fmla="*/ 8 w 63"/>
                  <a:gd name="T21" fmla="*/ 95 h 124"/>
                  <a:gd name="T22" fmla="*/ 0 w 63"/>
                  <a:gd name="T23" fmla="*/ 96 h 124"/>
                  <a:gd name="T24" fmla="*/ 11 w 63"/>
                  <a:gd name="T25" fmla="*/ 99 h 124"/>
                  <a:gd name="T26" fmla="*/ 17 w 63"/>
                  <a:gd name="T27" fmla="*/ 100 h 124"/>
                  <a:gd name="T28" fmla="*/ 26 w 63"/>
                  <a:gd name="T29" fmla="*/ 109 h 124"/>
                  <a:gd name="T30" fmla="*/ 30 w 63"/>
                  <a:gd name="T31" fmla="*/ 123 h 124"/>
                  <a:gd name="T32" fmla="*/ 32 w 63"/>
                  <a:gd name="T33" fmla="*/ 116 h 124"/>
                  <a:gd name="T34" fmla="*/ 39 w 63"/>
                  <a:gd name="T35" fmla="*/ 114 h 124"/>
                  <a:gd name="T36" fmla="*/ 42 w 63"/>
                  <a:gd name="T37" fmla="*/ 109 h 124"/>
                  <a:gd name="T38" fmla="*/ 41 w 63"/>
                  <a:gd name="T39" fmla="*/ 103 h 124"/>
                  <a:gd name="T40" fmla="*/ 37 w 63"/>
                  <a:gd name="T41" fmla="*/ 92 h 124"/>
                  <a:gd name="T42" fmla="*/ 45 w 63"/>
                  <a:gd name="T43" fmla="*/ 90 h 124"/>
                  <a:gd name="T44" fmla="*/ 45 w 63"/>
                  <a:gd name="T45" fmla="*/ 84 h 124"/>
                  <a:gd name="T46" fmla="*/ 35 w 63"/>
                  <a:gd name="T47" fmla="*/ 77 h 124"/>
                  <a:gd name="T48" fmla="*/ 36 w 63"/>
                  <a:gd name="T49" fmla="*/ 69 h 124"/>
                  <a:gd name="T50" fmla="*/ 40 w 63"/>
                  <a:gd name="T51" fmla="*/ 59 h 124"/>
                  <a:gd name="T52" fmla="*/ 42 w 63"/>
                  <a:gd name="T53" fmla="*/ 48 h 124"/>
                  <a:gd name="T54" fmla="*/ 51 w 63"/>
                  <a:gd name="T55" fmla="*/ 40 h 124"/>
                  <a:gd name="T56" fmla="*/ 62 w 63"/>
                  <a:gd name="T57" fmla="*/ 25 h 1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
                  <a:gd name="T88" fmla="*/ 0 h 124"/>
                  <a:gd name="T89" fmla="*/ 63 w 63"/>
                  <a:gd name="T90" fmla="*/ 124 h 12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 h="124">
                    <a:moveTo>
                      <a:pt x="62" y="25"/>
                    </a:moveTo>
                    <a:lnTo>
                      <a:pt x="55" y="10"/>
                    </a:lnTo>
                    <a:lnTo>
                      <a:pt x="48" y="0"/>
                    </a:lnTo>
                    <a:lnTo>
                      <a:pt x="39" y="7"/>
                    </a:lnTo>
                    <a:lnTo>
                      <a:pt x="27" y="18"/>
                    </a:lnTo>
                    <a:lnTo>
                      <a:pt x="16" y="39"/>
                    </a:lnTo>
                    <a:lnTo>
                      <a:pt x="9" y="64"/>
                    </a:lnTo>
                    <a:lnTo>
                      <a:pt x="1" y="64"/>
                    </a:lnTo>
                    <a:lnTo>
                      <a:pt x="8" y="68"/>
                    </a:lnTo>
                    <a:lnTo>
                      <a:pt x="11" y="80"/>
                    </a:lnTo>
                    <a:lnTo>
                      <a:pt x="8" y="95"/>
                    </a:lnTo>
                    <a:lnTo>
                      <a:pt x="0" y="96"/>
                    </a:lnTo>
                    <a:lnTo>
                      <a:pt x="11" y="99"/>
                    </a:lnTo>
                    <a:lnTo>
                      <a:pt x="17" y="100"/>
                    </a:lnTo>
                    <a:lnTo>
                      <a:pt x="26" y="109"/>
                    </a:lnTo>
                    <a:lnTo>
                      <a:pt x="30" y="123"/>
                    </a:lnTo>
                    <a:lnTo>
                      <a:pt x="32" y="116"/>
                    </a:lnTo>
                    <a:lnTo>
                      <a:pt x="39" y="114"/>
                    </a:lnTo>
                    <a:lnTo>
                      <a:pt x="42" y="109"/>
                    </a:lnTo>
                    <a:lnTo>
                      <a:pt x="41" y="103"/>
                    </a:lnTo>
                    <a:lnTo>
                      <a:pt x="37" y="92"/>
                    </a:lnTo>
                    <a:lnTo>
                      <a:pt x="45" y="90"/>
                    </a:lnTo>
                    <a:lnTo>
                      <a:pt x="45" y="84"/>
                    </a:lnTo>
                    <a:lnTo>
                      <a:pt x="35" y="77"/>
                    </a:lnTo>
                    <a:lnTo>
                      <a:pt x="36" y="69"/>
                    </a:lnTo>
                    <a:lnTo>
                      <a:pt x="40" y="59"/>
                    </a:lnTo>
                    <a:lnTo>
                      <a:pt x="42" y="48"/>
                    </a:lnTo>
                    <a:lnTo>
                      <a:pt x="51" y="40"/>
                    </a:lnTo>
                    <a:lnTo>
                      <a:pt x="62" y="25"/>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827" name="Freeform 151">
                <a:extLst>
                  <a:ext uri="{FF2B5EF4-FFF2-40B4-BE49-F238E27FC236}">
                    <a16:creationId xmlns:a16="http://schemas.microsoft.com/office/drawing/2014/main" id="{03C43CC1-52A4-21E4-317B-DA11779A2C4E}"/>
                  </a:ext>
                </a:extLst>
              </p:cNvPr>
              <p:cNvSpPr>
                <a:spLocks noChangeAspect="1"/>
              </p:cNvSpPr>
              <p:nvPr/>
            </p:nvSpPr>
            <p:spPr bwMode="auto">
              <a:xfrm>
                <a:off x="62" y="1017"/>
                <a:ext cx="17" cy="33"/>
              </a:xfrm>
              <a:custGeom>
                <a:avLst/>
                <a:gdLst>
                  <a:gd name="T0" fmla="*/ 16 w 17"/>
                  <a:gd name="T1" fmla="*/ 32 h 33"/>
                  <a:gd name="T2" fmla="*/ 12 w 17"/>
                  <a:gd name="T3" fmla="*/ 25 h 33"/>
                  <a:gd name="T4" fmla="*/ 3 w 17"/>
                  <a:gd name="T5" fmla="*/ 13 h 33"/>
                  <a:gd name="T6" fmla="*/ 0 w 17"/>
                  <a:gd name="T7" fmla="*/ 10 h 33"/>
                  <a:gd name="T8" fmla="*/ 3 w 17"/>
                  <a:gd name="T9" fmla="*/ 0 h 33"/>
                  <a:gd name="T10" fmla="*/ 6 w 17"/>
                  <a:gd name="T11" fmla="*/ 2 h 33"/>
                  <a:gd name="T12" fmla="*/ 6 w 17"/>
                  <a:gd name="T13" fmla="*/ 10 h 33"/>
                  <a:gd name="T14" fmla="*/ 16 w 17"/>
                  <a:gd name="T15" fmla="*/ 22 h 33"/>
                  <a:gd name="T16" fmla="*/ 16 w 17"/>
                  <a:gd name="T17" fmla="*/ 32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33"/>
                  <a:gd name="T29" fmla="*/ 17 w 17"/>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33">
                    <a:moveTo>
                      <a:pt x="16" y="32"/>
                    </a:moveTo>
                    <a:lnTo>
                      <a:pt x="12" y="25"/>
                    </a:lnTo>
                    <a:lnTo>
                      <a:pt x="3" y="13"/>
                    </a:lnTo>
                    <a:lnTo>
                      <a:pt x="0" y="10"/>
                    </a:lnTo>
                    <a:lnTo>
                      <a:pt x="3" y="0"/>
                    </a:lnTo>
                    <a:lnTo>
                      <a:pt x="6" y="2"/>
                    </a:lnTo>
                    <a:lnTo>
                      <a:pt x="6" y="10"/>
                    </a:lnTo>
                    <a:lnTo>
                      <a:pt x="16" y="22"/>
                    </a:lnTo>
                    <a:lnTo>
                      <a:pt x="16" y="32"/>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828" name="Freeform 152">
                <a:extLst>
                  <a:ext uri="{FF2B5EF4-FFF2-40B4-BE49-F238E27FC236}">
                    <a16:creationId xmlns:a16="http://schemas.microsoft.com/office/drawing/2014/main" id="{386BBC49-628B-68E1-70EB-C376B93BE73D}"/>
                  </a:ext>
                </a:extLst>
              </p:cNvPr>
              <p:cNvSpPr>
                <a:spLocks noChangeAspect="1"/>
              </p:cNvSpPr>
              <p:nvPr/>
            </p:nvSpPr>
            <p:spPr bwMode="auto">
              <a:xfrm>
                <a:off x="123" y="1005"/>
                <a:ext cx="17" cy="17"/>
              </a:xfrm>
              <a:custGeom>
                <a:avLst/>
                <a:gdLst>
                  <a:gd name="T0" fmla="*/ 16 w 17"/>
                  <a:gd name="T1" fmla="*/ 8 h 17"/>
                  <a:gd name="T2" fmla="*/ 11 w 17"/>
                  <a:gd name="T3" fmla="*/ 0 h 17"/>
                  <a:gd name="T4" fmla="*/ 3 w 17"/>
                  <a:gd name="T5" fmla="*/ 4 h 17"/>
                  <a:gd name="T6" fmla="*/ 0 w 17"/>
                  <a:gd name="T7" fmla="*/ 16 h 17"/>
                  <a:gd name="T8" fmla="*/ 16 w 17"/>
                  <a:gd name="T9" fmla="*/ 8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8"/>
                    </a:moveTo>
                    <a:lnTo>
                      <a:pt x="11" y="0"/>
                    </a:lnTo>
                    <a:lnTo>
                      <a:pt x="3" y="4"/>
                    </a:lnTo>
                    <a:lnTo>
                      <a:pt x="0" y="16"/>
                    </a:lnTo>
                    <a:lnTo>
                      <a:pt x="16" y="8"/>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829" name="Freeform 153">
                <a:extLst>
                  <a:ext uri="{FF2B5EF4-FFF2-40B4-BE49-F238E27FC236}">
                    <a16:creationId xmlns:a16="http://schemas.microsoft.com/office/drawing/2014/main" id="{2E008AD8-039F-E429-ABB1-8AB458BE1DBD}"/>
                  </a:ext>
                </a:extLst>
              </p:cNvPr>
              <p:cNvSpPr>
                <a:spLocks noChangeAspect="1"/>
              </p:cNvSpPr>
              <p:nvPr/>
            </p:nvSpPr>
            <p:spPr bwMode="auto">
              <a:xfrm>
                <a:off x="126" y="839"/>
                <a:ext cx="22" cy="31"/>
              </a:xfrm>
              <a:custGeom>
                <a:avLst/>
                <a:gdLst>
                  <a:gd name="T0" fmla="*/ 21 w 22"/>
                  <a:gd name="T1" fmla="*/ 0 h 31"/>
                  <a:gd name="T2" fmla="*/ 19 w 22"/>
                  <a:gd name="T3" fmla="*/ 14 h 31"/>
                  <a:gd name="T4" fmla="*/ 14 w 22"/>
                  <a:gd name="T5" fmla="*/ 30 h 31"/>
                  <a:gd name="T6" fmla="*/ 10 w 22"/>
                  <a:gd name="T7" fmla="*/ 11 h 31"/>
                  <a:gd name="T8" fmla="*/ 0 w 22"/>
                  <a:gd name="T9" fmla="*/ 2 h 31"/>
                  <a:gd name="T10" fmla="*/ 21 w 22"/>
                  <a:gd name="T11" fmla="*/ 0 h 31"/>
                  <a:gd name="T12" fmla="*/ 0 60000 65536"/>
                  <a:gd name="T13" fmla="*/ 0 60000 65536"/>
                  <a:gd name="T14" fmla="*/ 0 60000 65536"/>
                  <a:gd name="T15" fmla="*/ 0 60000 65536"/>
                  <a:gd name="T16" fmla="*/ 0 60000 65536"/>
                  <a:gd name="T17" fmla="*/ 0 60000 65536"/>
                  <a:gd name="T18" fmla="*/ 0 w 22"/>
                  <a:gd name="T19" fmla="*/ 0 h 31"/>
                  <a:gd name="T20" fmla="*/ 22 w 22"/>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22" h="31">
                    <a:moveTo>
                      <a:pt x="21" y="0"/>
                    </a:moveTo>
                    <a:lnTo>
                      <a:pt x="19" y="14"/>
                    </a:lnTo>
                    <a:lnTo>
                      <a:pt x="14" y="30"/>
                    </a:lnTo>
                    <a:lnTo>
                      <a:pt x="10" y="11"/>
                    </a:lnTo>
                    <a:lnTo>
                      <a:pt x="0" y="2"/>
                    </a:lnTo>
                    <a:lnTo>
                      <a:pt x="21" y="0"/>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830" name="Freeform 154">
                <a:extLst>
                  <a:ext uri="{FF2B5EF4-FFF2-40B4-BE49-F238E27FC236}">
                    <a16:creationId xmlns:a16="http://schemas.microsoft.com/office/drawing/2014/main" id="{85885CC7-775D-967D-80A4-FD73F91E7F0E}"/>
                  </a:ext>
                </a:extLst>
              </p:cNvPr>
              <p:cNvSpPr>
                <a:spLocks noChangeAspect="1"/>
              </p:cNvSpPr>
              <p:nvPr/>
            </p:nvSpPr>
            <p:spPr bwMode="auto">
              <a:xfrm>
                <a:off x="137" y="899"/>
                <a:ext cx="17" cy="30"/>
              </a:xfrm>
              <a:custGeom>
                <a:avLst/>
                <a:gdLst>
                  <a:gd name="T0" fmla="*/ 8 w 17"/>
                  <a:gd name="T1" fmla="*/ 0 h 30"/>
                  <a:gd name="T2" fmla="*/ 0 w 17"/>
                  <a:gd name="T3" fmla="*/ 8 h 30"/>
                  <a:gd name="T4" fmla="*/ 8 w 17"/>
                  <a:gd name="T5" fmla="*/ 15 h 30"/>
                  <a:gd name="T6" fmla="*/ 0 w 17"/>
                  <a:gd name="T7" fmla="*/ 29 h 30"/>
                  <a:gd name="T8" fmla="*/ 16 w 17"/>
                  <a:gd name="T9" fmla="*/ 15 h 30"/>
                  <a:gd name="T10" fmla="*/ 8 w 17"/>
                  <a:gd name="T11" fmla="*/ 0 h 30"/>
                  <a:gd name="T12" fmla="*/ 0 60000 65536"/>
                  <a:gd name="T13" fmla="*/ 0 60000 65536"/>
                  <a:gd name="T14" fmla="*/ 0 60000 65536"/>
                  <a:gd name="T15" fmla="*/ 0 60000 65536"/>
                  <a:gd name="T16" fmla="*/ 0 60000 65536"/>
                  <a:gd name="T17" fmla="*/ 0 60000 65536"/>
                  <a:gd name="T18" fmla="*/ 0 w 17"/>
                  <a:gd name="T19" fmla="*/ 0 h 30"/>
                  <a:gd name="T20" fmla="*/ 17 w 17"/>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7" h="30">
                    <a:moveTo>
                      <a:pt x="8" y="0"/>
                    </a:moveTo>
                    <a:lnTo>
                      <a:pt x="0" y="8"/>
                    </a:lnTo>
                    <a:lnTo>
                      <a:pt x="8" y="15"/>
                    </a:lnTo>
                    <a:lnTo>
                      <a:pt x="0" y="29"/>
                    </a:lnTo>
                    <a:lnTo>
                      <a:pt x="16" y="15"/>
                    </a:lnTo>
                    <a:lnTo>
                      <a:pt x="8" y="0"/>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831" name="Freeform 155">
                <a:extLst>
                  <a:ext uri="{FF2B5EF4-FFF2-40B4-BE49-F238E27FC236}">
                    <a16:creationId xmlns:a16="http://schemas.microsoft.com/office/drawing/2014/main" id="{6108C9DE-5562-778A-8D27-5DE9922A1157}"/>
                  </a:ext>
                </a:extLst>
              </p:cNvPr>
              <p:cNvSpPr>
                <a:spLocks noChangeAspect="1"/>
              </p:cNvSpPr>
              <p:nvPr/>
            </p:nvSpPr>
            <p:spPr bwMode="auto">
              <a:xfrm>
                <a:off x="79" y="897"/>
                <a:ext cx="17" cy="19"/>
              </a:xfrm>
              <a:custGeom>
                <a:avLst/>
                <a:gdLst>
                  <a:gd name="T0" fmla="*/ 16 w 17"/>
                  <a:gd name="T1" fmla="*/ 0 h 19"/>
                  <a:gd name="T2" fmla="*/ 2 w 17"/>
                  <a:gd name="T3" fmla="*/ 11 h 19"/>
                  <a:gd name="T4" fmla="*/ 0 w 17"/>
                  <a:gd name="T5" fmla="*/ 18 h 19"/>
                  <a:gd name="T6" fmla="*/ 8 w 17"/>
                  <a:gd name="T7" fmla="*/ 10 h 19"/>
                  <a:gd name="T8" fmla="*/ 16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16" y="0"/>
                    </a:moveTo>
                    <a:lnTo>
                      <a:pt x="2" y="11"/>
                    </a:lnTo>
                    <a:lnTo>
                      <a:pt x="0" y="18"/>
                    </a:lnTo>
                    <a:lnTo>
                      <a:pt x="8" y="10"/>
                    </a:lnTo>
                    <a:lnTo>
                      <a:pt x="16" y="0"/>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sp>
          <p:nvSpPr>
            <p:cNvPr id="32779" name="Freeform 156">
              <a:extLst>
                <a:ext uri="{FF2B5EF4-FFF2-40B4-BE49-F238E27FC236}">
                  <a16:creationId xmlns:a16="http://schemas.microsoft.com/office/drawing/2014/main" id="{1EB6A3C5-7374-D80B-E49D-E166B49B1C6F}"/>
                </a:ext>
              </a:extLst>
            </p:cNvPr>
            <p:cNvSpPr>
              <a:spLocks noChangeAspect="1"/>
            </p:cNvSpPr>
            <p:nvPr/>
          </p:nvSpPr>
          <p:spPr bwMode="auto">
            <a:xfrm>
              <a:off x="684" y="488"/>
              <a:ext cx="322" cy="629"/>
            </a:xfrm>
            <a:custGeom>
              <a:avLst/>
              <a:gdLst>
                <a:gd name="T0" fmla="*/ 47 w 322"/>
                <a:gd name="T1" fmla="*/ 0 h 629"/>
                <a:gd name="T2" fmla="*/ 9 w 322"/>
                <a:gd name="T3" fmla="*/ 17 h 629"/>
                <a:gd name="T4" fmla="*/ 0 w 322"/>
                <a:gd name="T5" fmla="*/ 43 h 629"/>
                <a:gd name="T6" fmla="*/ 13 w 322"/>
                <a:gd name="T7" fmla="*/ 105 h 629"/>
                <a:gd name="T8" fmla="*/ 40 w 322"/>
                <a:gd name="T9" fmla="*/ 274 h 629"/>
                <a:gd name="T10" fmla="*/ 82 w 322"/>
                <a:gd name="T11" fmla="*/ 229 h 629"/>
                <a:gd name="T12" fmla="*/ 51 w 322"/>
                <a:gd name="T13" fmla="*/ 317 h 629"/>
                <a:gd name="T14" fmla="*/ 58 w 322"/>
                <a:gd name="T15" fmla="*/ 363 h 629"/>
                <a:gd name="T16" fmla="*/ 116 w 322"/>
                <a:gd name="T17" fmla="*/ 305 h 629"/>
                <a:gd name="T18" fmla="*/ 76 w 322"/>
                <a:gd name="T19" fmla="*/ 372 h 629"/>
                <a:gd name="T20" fmla="*/ 60 w 322"/>
                <a:gd name="T21" fmla="*/ 434 h 629"/>
                <a:gd name="T22" fmla="*/ 58 w 322"/>
                <a:gd name="T23" fmla="*/ 513 h 629"/>
                <a:gd name="T24" fmla="*/ 56 w 322"/>
                <a:gd name="T25" fmla="*/ 583 h 629"/>
                <a:gd name="T26" fmla="*/ 51 w 322"/>
                <a:gd name="T27" fmla="*/ 628 h 629"/>
                <a:gd name="T28" fmla="*/ 96 w 322"/>
                <a:gd name="T29" fmla="*/ 604 h 629"/>
                <a:gd name="T30" fmla="*/ 118 w 322"/>
                <a:gd name="T31" fmla="*/ 549 h 629"/>
                <a:gd name="T32" fmla="*/ 132 w 322"/>
                <a:gd name="T33" fmla="*/ 497 h 629"/>
                <a:gd name="T34" fmla="*/ 167 w 322"/>
                <a:gd name="T35" fmla="*/ 434 h 629"/>
                <a:gd name="T36" fmla="*/ 165 w 322"/>
                <a:gd name="T37" fmla="*/ 480 h 629"/>
                <a:gd name="T38" fmla="*/ 149 w 322"/>
                <a:gd name="T39" fmla="*/ 561 h 629"/>
                <a:gd name="T40" fmla="*/ 132 w 322"/>
                <a:gd name="T41" fmla="*/ 623 h 629"/>
                <a:gd name="T42" fmla="*/ 156 w 322"/>
                <a:gd name="T43" fmla="*/ 616 h 629"/>
                <a:gd name="T44" fmla="*/ 207 w 322"/>
                <a:gd name="T45" fmla="*/ 547 h 629"/>
                <a:gd name="T46" fmla="*/ 227 w 322"/>
                <a:gd name="T47" fmla="*/ 468 h 629"/>
                <a:gd name="T48" fmla="*/ 250 w 322"/>
                <a:gd name="T49" fmla="*/ 415 h 629"/>
                <a:gd name="T50" fmla="*/ 261 w 322"/>
                <a:gd name="T51" fmla="*/ 473 h 629"/>
                <a:gd name="T52" fmla="*/ 236 w 322"/>
                <a:gd name="T53" fmla="*/ 573 h 629"/>
                <a:gd name="T54" fmla="*/ 203 w 322"/>
                <a:gd name="T55" fmla="*/ 626 h 629"/>
                <a:gd name="T56" fmla="*/ 274 w 322"/>
                <a:gd name="T57" fmla="*/ 609 h 629"/>
                <a:gd name="T58" fmla="*/ 303 w 322"/>
                <a:gd name="T59" fmla="*/ 537 h 629"/>
                <a:gd name="T60" fmla="*/ 308 w 322"/>
                <a:gd name="T61" fmla="*/ 444 h 629"/>
                <a:gd name="T62" fmla="*/ 321 w 322"/>
                <a:gd name="T63" fmla="*/ 317 h 629"/>
                <a:gd name="T64" fmla="*/ 283 w 322"/>
                <a:gd name="T65" fmla="*/ 313 h 629"/>
                <a:gd name="T66" fmla="*/ 241 w 322"/>
                <a:gd name="T67" fmla="*/ 313 h 629"/>
                <a:gd name="T68" fmla="*/ 207 w 322"/>
                <a:gd name="T69" fmla="*/ 298 h 629"/>
                <a:gd name="T70" fmla="*/ 178 w 322"/>
                <a:gd name="T71" fmla="*/ 291 h 629"/>
                <a:gd name="T72" fmla="*/ 165 w 322"/>
                <a:gd name="T73" fmla="*/ 260 h 629"/>
                <a:gd name="T74" fmla="*/ 152 w 322"/>
                <a:gd name="T75" fmla="*/ 227 h 629"/>
                <a:gd name="T76" fmla="*/ 158 w 322"/>
                <a:gd name="T77" fmla="*/ 194 h 629"/>
                <a:gd name="T78" fmla="*/ 134 w 322"/>
                <a:gd name="T79" fmla="*/ 153 h 629"/>
                <a:gd name="T80" fmla="*/ 116 w 322"/>
                <a:gd name="T81" fmla="*/ 105 h 629"/>
                <a:gd name="T82" fmla="*/ 91 w 322"/>
                <a:gd name="T83" fmla="*/ 74 h 629"/>
                <a:gd name="T84" fmla="*/ 47 w 322"/>
                <a:gd name="T85" fmla="*/ 0 h 6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
                <a:gd name="T130" fmla="*/ 0 h 629"/>
                <a:gd name="T131" fmla="*/ 322 w 322"/>
                <a:gd name="T132" fmla="*/ 629 h 6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 h="629">
                  <a:moveTo>
                    <a:pt x="47" y="0"/>
                  </a:moveTo>
                  <a:lnTo>
                    <a:pt x="9" y="17"/>
                  </a:lnTo>
                  <a:lnTo>
                    <a:pt x="0" y="43"/>
                  </a:lnTo>
                  <a:lnTo>
                    <a:pt x="13" y="105"/>
                  </a:lnTo>
                  <a:lnTo>
                    <a:pt x="40" y="274"/>
                  </a:lnTo>
                  <a:lnTo>
                    <a:pt x="82" y="229"/>
                  </a:lnTo>
                  <a:lnTo>
                    <a:pt x="51" y="317"/>
                  </a:lnTo>
                  <a:lnTo>
                    <a:pt x="58" y="363"/>
                  </a:lnTo>
                  <a:lnTo>
                    <a:pt x="116" y="305"/>
                  </a:lnTo>
                  <a:lnTo>
                    <a:pt x="76" y="372"/>
                  </a:lnTo>
                  <a:lnTo>
                    <a:pt x="60" y="434"/>
                  </a:lnTo>
                  <a:lnTo>
                    <a:pt x="58" y="513"/>
                  </a:lnTo>
                  <a:lnTo>
                    <a:pt x="56" y="583"/>
                  </a:lnTo>
                  <a:lnTo>
                    <a:pt x="51" y="628"/>
                  </a:lnTo>
                  <a:lnTo>
                    <a:pt x="96" y="604"/>
                  </a:lnTo>
                  <a:lnTo>
                    <a:pt x="118" y="549"/>
                  </a:lnTo>
                  <a:lnTo>
                    <a:pt x="132" y="497"/>
                  </a:lnTo>
                  <a:lnTo>
                    <a:pt x="167" y="434"/>
                  </a:lnTo>
                  <a:lnTo>
                    <a:pt x="165" y="480"/>
                  </a:lnTo>
                  <a:lnTo>
                    <a:pt x="149" y="561"/>
                  </a:lnTo>
                  <a:lnTo>
                    <a:pt x="132" y="623"/>
                  </a:lnTo>
                  <a:lnTo>
                    <a:pt x="156" y="616"/>
                  </a:lnTo>
                  <a:lnTo>
                    <a:pt x="207" y="547"/>
                  </a:lnTo>
                  <a:lnTo>
                    <a:pt x="227" y="468"/>
                  </a:lnTo>
                  <a:lnTo>
                    <a:pt x="250" y="415"/>
                  </a:lnTo>
                  <a:lnTo>
                    <a:pt x="261" y="473"/>
                  </a:lnTo>
                  <a:lnTo>
                    <a:pt x="236" y="573"/>
                  </a:lnTo>
                  <a:lnTo>
                    <a:pt x="203" y="626"/>
                  </a:lnTo>
                  <a:lnTo>
                    <a:pt x="274" y="609"/>
                  </a:lnTo>
                  <a:lnTo>
                    <a:pt x="303" y="537"/>
                  </a:lnTo>
                  <a:lnTo>
                    <a:pt x="308" y="444"/>
                  </a:lnTo>
                  <a:lnTo>
                    <a:pt x="321" y="317"/>
                  </a:lnTo>
                  <a:lnTo>
                    <a:pt x="283" y="313"/>
                  </a:lnTo>
                  <a:lnTo>
                    <a:pt x="241" y="313"/>
                  </a:lnTo>
                  <a:lnTo>
                    <a:pt x="207" y="298"/>
                  </a:lnTo>
                  <a:lnTo>
                    <a:pt x="178" y="291"/>
                  </a:lnTo>
                  <a:lnTo>
                    <a:pt x="165" y="260"/>
                  </a:lnTo>
                  <a:lnTo>
                    <a:pt x="152" y="227"/>
                  </a:lnTo>
                  <a:lnTo>
                    <a:pt x="158" y="194"/>
                  </a:lnTo>
                  <a:lnTo>
                    <a:pt x="134" y="153"/>
                  </a:lnTo>
                  <a:lnTo>
                    <a:pt x="116" y="105"/>
                  </a:lnTo>
                  <a:lnTo>
                    <a:pt x="91" y="74"/>
                  </a:lnTo>
                  <a:lnTo>
                    <a:pt x="47" y="0"/>
                  </a:lnTo>
                </a:path>
              </a:pathLst>
            </a:custGeom>
            <a:solidFill>
              <a:srgbClr val="081D5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780" name="Freeform 157">
              <a:extLst>
                <a:ext uri="{FF2B5EF4-FFF2-40B4-BE49-F238E27FC236}">
                  <a16:creationId xmlns:a16="http://schemas.microsoft.com/office/drawing/2014/main" id="{5EC35A42-E0B2-3323-F270-6B5FAB80CFE2}"/>
                </a:ext>
              </a:extLst>
            </p:cNvPr>
            <p:cNvSpPr>
              <a:spLocks noChangeAspect="1"/>
            </p:cNvSpPr>
            <p:nvPr/>
          </p:nvSpPr>
          <p:spPr bwMode="auto">
            <a:xfrm>
              <a:off x="854" y="423"/>
              <a:ext cx="181" cy="147"/>
            </a:xfrm>
            <a:custGeom>
              <a:avLst/>
              <a:gdLst>
                <a:gd name="T0" fmla="*/ 173 w 181"/>
                <a:gd name="T1" fmla="*/ 146 h 147"/>
                <a:gd name="T2" fmla="*/ 144 w 181"/>
                <a:gd name="T3" fmla="*/ 120 h 147"/>
                <a:gd name="T4" fmla="*/ 113 w 181"/>
                <a:gd name="T5" fmla="*/ 106 h 147"/>
                <a:gd name="T6" fmla="*/ 84 w 181"/>
                <a:gd name="T7" fmla="*/ 94 h 147"/>
                <a:gd name="T8" fmla="*/ 91 w 181"/>
                <a:gd name="T9" fmla="*/ 64 h 147"/>
                <a:gd name="T10" fmla="*/ 113 w 181"/>
                <a:gd name="T11" fmla="*/ 31 h 147"/>
                <a:gd name="T12" fmla="*/ 93 w 181"/>
                <a:gd name="T13" fmla="*/ 47 h 147"/>
                <a:gd name="T14" fmla="*/ 84 w 181"/>
                <a:gd name="T15" fmla="*/ 59 h 147"/>
                <a:gd name="T16" fmla="*/ 73 w 181"/>
                <a:gd name="T17" fmla="*/ 87 h 147"/>
                <a:gd name="T18" fmla="*/ 47 w 181"/>
                <a:gd name="T19" fmla="*/ 45 h 147"/>
                <a:gd name="T20" fmla="*/ 42 w 181"/>
                <a:gd name="T21" fmla="*/ 31 h 147"/>
                <a:gd name="T22" fmla="*/ 20 w 181"/>
                <a:gd name="T23" fmla="*/ 16 h 147"/>
                <a:gd name="T24" fmla="*/ 7 w 181"/>
                <a:gd name="T25" fmla="*/ 12 h 147"/>
                <a:gd name="T26" fmla="*/ 0 w 181"/>
                <a:gd name="T27" fmla="*/ 0 h 147"/>
                <a:gd name="T28" fmla="*/ 40 w 181"/>
                <a:gd name="T29" fmla="*/ 7 h 147"/>
                <a:gd name="T30" fmla="*/ 91 w 181"/>
                <a:gd name="T31" fmla="*/ 14 h 147"/>
                <a:gd name="T32" fmla="*/ 127 w 181"/>
                <a:gd name="T33" fmla="*/ 14 h 147"/>
                <a:gd name="T34" fmla="*/ 138 w 181"/>
                <a:gd name="T35" fmla="*/ 24 h 147"/>
                <a:gd name="T36" fmla="*/ 160 w 181"/>
                <a:gd name="T37" fmla="*/ 42 h 147"/>
                <a:gd name="T38" fmla="*/ 178 w 181"/>
                <a:gd name="T39" fmla="*/ 73 h 147"/>
                <a:gd name="T40" fmla="*/ 180 w 181"/>
                <a:gd name="T41" fmla="*/ 89 h 147"/>
                <a:gd name="T42" fmla="*/ 178 w 181"/>
                <a:gd name="T43" fmla="*/ 106 h 147"/>
                <a:gd name="T44" fmla="*/ 173 w 181"/>
                <a:gd name="T45" fmla="*/ 146 h 1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47"/>
                <a:gd name="T71" fmla="*/ 181 w 181"/>
                <a:gd name="T72" fmla="*/ 147 h 1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47">
                  <a:moveTo>
                    <a:pt x="173" y="146"/>
                  </a:moveTo>
                  <a:lnTo>
                    <a:pt x="144" y="120"/>
                  </a:lnTo>
                  <a:lnTo>
                    <a:pt x="113" y="106"/>
                  </a:lnTo>
                  <a:lnTo>
                    <a:pt x="84" y="94"/>
                  </a:lnTo>
                  <a:lnTo>
                    <a:pt x="91" y="64"/>
                  </a:lnTo>
                  <a:lnTo>
                    <a:pt x="113" y="31"/>
                  </a:lnTo>
                  <a:lnTo>
                    <a:pt x="93" y="47"/>
                  </a:lnTo>
                  <a:lnTo>
                    <a:pt x="84" y="59"/>
                  </a:lnTo>
                  <a:lnTo>
                    <a:pt x="73" y="87"/>
                  </a:lnTo>
                  <a:lnTo>
                    <a:pt x="47" y="45"/>
                  </a:lnTo>
                  <a:lnTo>
                    <a:pt x="42" y="31"/>
                  </a:lnTo>
                  <a:lnTo>
                    <a:pt x="20" y="16"/>
                  </a:lnTo>
                  <a:lnTo>
                    <a:pt x="7" y="12"/>
                  </a:lnTo>
                  <a:lnTo>
                    <a:pt x="0" y="0"/>
                  </a:lnTo>
                  <a:lnTo>
                    <a:pt x="40" y="7"/>
                  </a:lnTo>
                  <a:lnTo>
                    <a:pt x="91" y="14"/>
                  </a:lnTo>
                  <a:lnTo>
                    <a:pt x="127" y="14"/>
                  </a:lnTo>
                  <a:lnTo>
                    <a:pt x="138" y="24"/>
                  </a:lnTo>
                  <a:lnTo>
                    <a:pt x="160" y="42"/>
                  </a:lnTo>
                  <a:lnTo>
                    <a:pt x="178" y="73"/>
                  </a:lnTo>
                  <a:lnTo>
                    <a:pt x="180" y="89"/>
                  </a:lnTo>
                  <a:lnTo>
                    <a:pt x="178" y="106"/>
                  </a:lnTo>
                  <a:lnTo>
                    <a:pt x="173" y="146"/>
                  </a:lnTo>
                </a:path>
              </a:pathLst>
            </a:custGeom>
            <a:solidFill>
              <a:srgbClr val="081D5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781" name="Freeform 158">
              <a:extLst>
                <a:ext uri="{FF2B5EF4-FFF2-40B4-BE49-F238E27FC236}">
                  <a16:creationId xmlns:a16="http://schemas.microsoft.com/office/drawing/2014/main" id="{A557B949-C168-4775-DB15-1F7AD81A26C8}"/>
                </a:ext>
              </a:extLst>
            </p:cNvPr>
            <p:cNvSpPr>
              <a:spLocks noChangeAspect="1"/>
            </p:cNvSpPr>
            <p:nvPr/>
          </p:nvSpPr>
          <p:spPr bwMode="auto">
            <a:xfrm>
              <a:off x="589" y="415"/>
              <a:ext cx="60" cy="82"/>
            </a:xfrm>
            <a:custGeom>
              <a:avLst/>
              <a:gdLst>
                <a:gd name="T0" fmla="*/ 30 w 60"/>
                <a:gd name="T1" fmla="*/ 81 h 82"/>
                <a:gd name="T2" fmla="*/ 59 w 60"/>
                <a:gd name="T3" fmla="*/ 32 h 82"/>
                <a:gd name="T4" fmla="*/ 44 w 60"/>
                <a:gd name="T5" fmla="*/ 0 h 82"/>
                <a:gd name="T6" fmla="*/ 26 w 60"/>
                <a:gd name="T7" fmla="*/ 3 h 82"/>
                <a:gd name="T8" fmla="*/ 10 w 60"/>
                <a:gd name="T9" fmla="*/ 2 h 82"/>
                <a:gd name="T10" fmla="*/ 0 w 60"/>
                <a:gd name="T11" fmla="*/ 8 h 82"/>
                <a:gd name="T12" fmla="*/ 2 w 60"/>
                <a:gd name="T13" fmla="*/ 32 h 82"/>
                <a:gd name="T14" fmla="*/ 15 w 60"/>
                <a:gd name="T15" fmla="*/ 68 h 82"/>
                <a:gd name="T16" fmla="*/ 30 w 60"/>
                <a:gd name="T17" fmla="*/ 8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82"/>
                <a:gd name="T29" fmla="*/ 60 w 60"/>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82">
                  <a:moveTo>
                    <a:pt x="30" y="81"/>
                  </a:moveTo>
                  <a:lnTo>
                    <a:pt x="59" y="32"/>
                  </a:lnTo>
                  <a:lnTo>
                    <a:pt x="44" y="0"/>
                  </a:lnTo>
                  <a:lnTo>
                    <a:pt x="26" y="3"/>
                  </a:lnTo>
                  <a:lnTo>
                    <a:pt x="10" y="2"/>
                  </a:lnTo>
                  <a:lnTo>
                    <a:pt x="0" y="8"/>
                  </a:lnTo>
                  <a:lnTo>
                    <a:pt x="2" y="32"/>
                  </a:lnTo>
                  <a:lnTo>
                    <a:pt x="15" y="68"/>
                  </a:lnTo>
                  <a:lnTo>
                    <a:pt x="30" y="81"/>
                  </a:lnTo>
                </a:path>
              </a:pathLst>
            </a:custGeom>
            <a:solidFill>
              <a:srgbClr val="A2C1FE"/>
            </a:solidFill>
            <a:ln w="12700" cap="rnd">
              <a:solidFill>
                <a:srgbClr val="E7E6E6"/>
              </a:solidFill>
              <a:round/>
              <a:headEnd/>
              <a:tailEnd/>
            </a:ln>
          </p:spPr>
          <p:txBody>
            <a:bodyPr/>
            <a:lstStyle/>
            <a:p>
              <a:endParaRPr lang="fr-FR"/>
            </a:p>
          </p:txBody>
        </p:sp>
        <p:sp>
          <p:nvSpPr>
            <p:cNvPr id="32782" name="Freeform 159">
              <a:extLst>
                <a:ext uri="{FF2B5EF4-FFF2-40B4-BE49-F238E27FC236}">
                  <a16:creationId xmlns:a16="http://schemas.microsoft.com/office/drawing/2014/main" id="{9435E7C0-0AA1-214D-B880-E73F95154AEE}"/>
                </a:ext>
              </a:extLst>
            </p:cNvPr>
            <p:cNvSpPr>
              <a:spLocks noChangeAspect="1"/>
            </p:cNvSpPr>
            <p:nvPr/>
          </p:nvSpPr>
          <p:spPr bwMode="auto">
            <a:xfrm>
              <a:off x="668" y="428"/>
              <a:ext cx="70" cy="63"/>
            </a:xfrm>
            <a:custGeom>
              <a:avLst/>
              <a:gdLst>
                <a:gd name="T0" fmla="*/ 0 w 70"/>
                <a:gd name="T1" fmla="*/ 17 h 63"/>
                <a:gd name="T2" fmla="*/ 30 w 70"/>
                <a:gd name="T3" fmla="*/ 62 h 63"/>
                <a:gd name="T4" fmla="*/ 69 w 70"/>
                <a:gd name="T5" fmla="*/ 45 h 63"/>
                <a:gd name="T6" fmla="*/ 55 w 70"/>
                <a:gd name="T7" fmla="*/ 0 h 63"/>
                <a:gd name="T8" fmla="*/ 0 w 70"/>
                <a:gd name="T9" fmla="*/ 17 h 63"/>
                <a:gd name="T10" fmla="*/ 0 60000 65536"/>
                <a:gd name="T11" fmla="*/ 0 60000 65536"/>
                <a:gd name="T12" fmla="*/ 0 60000 65536"/>
                <a:gd name="T13" fmla="*/ 0 60000 65536"/>
                <a:gd name="T14" fmla="*/ 0 60000 65536"/>
                <a:gd name="T15" fmla="*/ 0 w 70"/>
                <a:gd name="T16" fmla="*/ 0 h 63"/>
                <a:gd name="T17" fmla="*/ 70 w 70"/>
                <a:gd name="T18" fmla="*/ 63 h 63"/>
              </a:gdLst>
              <a:ahLst/>
              <a:cxnLst>
                <a:cxn ang="T10">
                  <a:pos x="T0" y="T1"/>
                </a:cxn>
                <a:cxn ang="T11">
                  <a:pos x="T2" y="T3"/>
                </a:cxn>
                <a:cxn ang="T12">
                  <a:pos x="T4" y="T5"/>
                </a:cxn>
                <a:cxn ang="T13">
                  <a:pos x="T6" y="T7"/>
                </a:cxn>
                <a:cxn ang="T14">
                  <a:pos x="T8" y="T9"/>
                </a:cxn>
              </a:cxnLst>
              <a:rect l="T15" t="T16" r="T17" b="T18"/>
              <a:pathLst>
                <a:path w="70" h="63">
                  <a:moveTo>
                    <a:pt x="0" y="17"/>
                  </a:moveTo>
                  <a:lnTo>
                    <a:pt x="30" y="62"/>
                  </a:lnTo>
                  <a:lnTo>
                    <a:pt x="69" y="45"/>
                  </a:lnTo>
                  <a:lnTo>
                    <a:pt x="55" y="0"/>
                  </a:lnTo>
                  <a:lnTo>
                    <a:pt x="0" y="17"/>
                  </a:lnTo>
                </a:path>
              </a:pathLst>
            </a:custGeom>
            <a:solidFill>
              <a:srgbClr val="A2C1FE"/>
            </a:solidFill>
            <a:ln w="12700" cap="rnd">
              <a:solidFill>
                <a:srgbClr val="E7E6E6"/>
              </a:solidFill>
              <a:round/>
              <a:headEnd/>
              <a:tailEnd/>
            </a:ln>
          </p:spPr>
          <p:txBody>
            <a:bodyPr/>
            <a:lstStyle/>
            <a:p>
              <a:endParaRPr lang="fr-FR"/>
            </a:p>
          </p:txBody>
        </p:sp>
        <p:sp>
          <p:nvSpPr>
            <p:cNvPr id="32783" name="Freeform 160">
              <a:extLst>
                <a:ext uri="{FF2B5EF4-FFF2-40B4-BE49-F238E27FC236}">
                  <a16:creationId xmlns:a16="http://schemas.microsoft.com/office/drawing/2014/main" id="{17B9E28E-4C46-9063-5E33-BC9E6F028BC0}"/>
                </a:ext>
              </a:extLst>
            </p:cNvPr>
            <p:cNvSpPr>
              <a:spLocks noChangeAspect="1"/>
            </p:cNvSpPr>
            <p:nvPr/>
          </p:nvSpPr>
          <p:spPr bwMode="auto">
            <a:xfrm>
              <a:off x="861" y="752"/>
              <a:ext cx="194" cy="50"/>
            </a:xfrm>
            <a:custGeom>
              <a:avLst/>
              <a:gdLst>
                <a:gd name="T0" fmla="*/ 0 w 194"/>
                <a:gd name="T1" fmla="*/ 19 h 50"/>
                <a:gd name="T2" fmla="*/ 14 w 194"/>
                <a:gd name="T3" fmla="*/ 32 h 50"/>
                <a:gd name="T4" fmla="*/ 38 w 194"/>
                <a:gd name="T5" fmla="*/ 34 h 50"/>
                <a:gd name="T6" fmla="*/ 65 w 194"/>
                <a:gd name="T7" fmla="*/ 38 h 50"/>
                <a:gd name="T8" fmla="*/ 94 w 194"/>
                <a:gd name="T9" fmla="*/ 48 h 50"/>
                <a:gd name="T10" fmla="*/ 125 w 194"/>
                <a:gd name="T11" fmla="*/ 44 h 50"/>
                <a:gd name="T12" fmla="*/ 145 w 194"/>
                <a:gd name="T13" fmla="*/ 49 h 50"/>
                <a:gd name="T14" fmla="*/ 164 w 194"/>
                <a:gd name="T15" fmla="*/ 42 h 50"/>
                <a:gd name="T16" fmla="*/ 175 w 194"/>
                <a:gd name="T17" fmla="*/ 23 h 50"/>
                <a:gd name="T18" fmla="*/ 189 w 194"/>
                <a:gd name="T19" fmla="*/ 14 h 50"/>
                <a:gd name="T20" fmla="*/ 193 w 194"/>
                <a:gd name="T21" fmla="*/ 0 h 50"/>
                <a:gd name="T22" fmla="*/ 0 w 194"/>
                <a:gd name="T23" fmla="*/ 19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4"/>
                <a:gd name="T37" fmla="*/ 0 h 50"/>
                <a:gd name="T38" fmla="*/ 194 w 194"/>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4" h="50">
                  <a:moveTo>
                    <a:pt x="0" y="19"/>
                  </a:moveTo>
                  <a:lnTo>
                    <a:pt x="14" y="32"/>
                  </a:lnTo>
                  <a:lnTo>
                    <a:pt x="38" y="34"/>
                  </a:lnTo>
                  <a:lnTo>
                    <a:pt x="65" y="38"/>
                  </a:lnTo>
                  <a:lnTo>
                    <a:pt x="94" y="48"/>
                  </a:lnTo>
                  <a:lnTo>
                    <a:pt x="125" y="44"/>
                  </a:lnTo>
                  <a:lnTo>
                    <a:pt x="145" y="49"/>
                  </a:lnTo>
                  <a:lnTo>
                    <a:pt x="164" y="42"/>
                  </a:lnTo>
                  <a:lnTo>
                    <a:pt x="175" y="23"/>
                  </a:lnTo>
                  <a:lnTo>
                    <a:pt x="189" y="14"/>
                  </a:lnTo>
                  <a:lnTo>
                    <a:pt x="193" y="0"/>
                  </a:lnTo>
                  <a:lnTo>
                    <a:pt x="0" y="19"/>
                  </a:lnTo>
                </a:path>
              </a:pathLst>
            </a:custGeom>
            <a:solidFill>
              <a:srgbClr val="081D5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nvGrpSpPr>
            <p:cNvPr id="32784" name="Group 161">
              <a:extLst>
                <a:ext uri="{FF2B5EF4-FFF2-40B4-BE49-F238E27FC236}">
                  <a16:creationId xmlns:a16="http://schemas.microsoft.com/office/drawing/2014/main" id="{C413B3E3-8F7F-2996-EAE3-8EAC257B62D1}"/>
                </a:ext>
              </a:extLst>
            </p:cNvPr>
            <p:cNvGrpSpPr>
              <a:grpSpLocks noChangeAspect="1"/>
            </p:cNvGrpSpPr>
            <p:nvPr/>
          </p:nvGrpSpPr>
          <p:grpSpPr bwMode="auto">
            <a:xfrm>
              <a:off x="615" y="180"/>
              <a:ext cx="297" cy="271"/>
              <a:chOff x="615" y="180"/>
              <a:chExt cx="297" cy="271"/>
            </a:xfrm>
          </p:grpSpPr>
          <p:grpSp>
            <p:nvGrpSpPr>
              <p:cNvPr id="32790" name="Group 162">
                <a:extLst>
                  <a:ext uri="{FF2B5EF4-FFF2-40B4-BE49-F238E27FC236}">
                    <a16:creationId xmlns:a16="http://schemas.microsoft.com/office/drawing/2014/main" id="{1B0F407F-4FEF-5E55-04C7-E3C92885660E}"/>
                  </a:ext>
                </a:extLst>
              </p:cNvPr>
              <p:cNvGrpSpPr>
                <a:grpSpLocks noChangeAspect="1"/>
              </p:cNvGrpSpPr>
              <p:nvPr/>
            </p:nvGrpSpPr>
            <p:grpSpPr bwMode="auto">
              <a:xfrm>
                <a:off x="615" y="180"/>
                <a:ext cx="297" cy="271"/>
                <a:chOff x="615" y="180"/>
                <a:chExt cx="297" cy="271"/>
              </a:xfrm>
            </p:grpSpPr>
            <p:sp>
              <p:nvSpPr>
                <p:cNvPr id="32796" name="Freeform 163">
                  <a:extLst>
                    <a:ext uri="{FF2B5EF4-FFF2-40B4-BE49-F238E27FC236}">
                      <a16:creationId xmlns:a16="http://schemas.microsoft.com/office/drawing/2014/main" id="{2BF2BE56-70B3-EDC1-3B91-479E0D04319C}"/>
                    </a:ext>
                  </a:extLst>
                </p:cNvPr>
                <p:cNvSpPr>
                  <a:spLocks noChangeAspect="1"/>
                </p:cNvSpPr>
                <p:nvPr/>
              </p:nvSpPr>
              <p:spPr bwMode="auto">
                <a:xfrm>
                  <a:off x="615" y="180"/>
                  <a:ext cx="297" cy="271"/>
                </a:xfrm>
                <a:custGeom>
                  <a:avLst/>
                  <a:gdLst>
                    <a:gd name="T0" fmla="*/ 230 w 297"/>
                    <a:gd name="T1" fmla="*/ 10 h 271"/>
                    <a:gd name="T2" fmla="*/ 186 w 297"/>
                    <a:gd name="T3" fmla="*/ 57 h 271"/>
                    <a:gd name="T4" fmla="*/ 60 w 297"/>
                    <a:gd name="T5" fmla="*/ 159 h 271"/>
                    <a:gd name="T6" fmla="*/ 0 w 297"/>
                    <a:gd name="T7" fmla="*/ 195 h 271"/>
                    <a:gd name="T8" fmla="*/ 38 w 297"/>
                    <a:gd name="T9" fmla="*/ 270 h 271"/>
                    <a:gd name="T10" fmla="*/ 52 w 297"/>
                    <a:gd name="T11" fmla="*/ 268 h 271"/>
                    <a:gd name="T12" fmla="*/ 100 w 297"/>
                    <a:gd name="T13" fmla="*/ 237 h 271"/>
                    <a:gd name="T14" fmla="*/ 241 w 297"/>
                    <a:gd name="T15" fmla="*/ 125 h 271"/>
                    <a:gd name="T16" fmla="*/ 296 w 297"/>
                    <a:gd name="T17" fmla="*/ 62 h 271"/>
                    <a:gd name="T18" fmla="*/ 252 w 297"/>
                    <a:gd name="T19" fmla="*/ 0 h 271"/>
                    <a:gd name="T20" fmla="*/ 230 w 297"/>
                    <a:gd name="T21" fmla="*/ 1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7"/>
                    <a:gd name="T34" fmla="*/ 0 h 271"/>
                    <a:gd name="T35" fmla="*/ 297 w 297"/>
                    <a:gd name="T36" fmla="*/ 271 h 27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7" h="271">
                      <a:moveTo>
                        <a:pt x="230" y="10"/>
                      </a:moveTo>
                      <a:lnTo>
                        <a:pt x="186" y="57"/>
                      </a:lnTo>
                      <a:lnTo>
                        <a:pt x="60" y="159"/>
                      </a:lnTo>
                      <a:lnTo>
                        <a:pt x="0" y="195"/>
                      </a:lnTo>
                      <a:lnTo>
                        <a:pt x="38" y="270"/>
                      </a:lnTo>
                      <a:lnTo>
                        <a:pt x="52" y="268"/>
                      </a:lnTo>
                      <a:lnTo>
                        <a:pt x="100" y="237"/>
                      </a:lnTo>
                      <a:lnTo>
                        <a:pt x="241" y="125"/>
                      </a:lnTo>
                      <a:lnTo>
                        <a:pt x="296" y="62"/>
                      </a:lnTo>
                      <a:lnTo>
                        <a:pt x="252" y="0"/>
                      </a:lnTo>
                      <a:lnTo>
                        <a:pt x="230" y="10"/>
                      </a:lnTo>
                    </a:path>
                  </a:pathLst>
                </a:custGeom>
                <a:solidFill>
                  <a:srgbClr val="40404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797" name="Freeform 164">
                  <a:extLst>
                    <a:ext uri="{FF2B5EF4-FFF2-40B4-BE49-F238E27FC236}">
                      <a16:creationId xmlns:a16="http://schemas.microsoft.com/office/drawing/2014/main" id="{0E52AF1A-49BD-2809-0B02-0D2F671D641C}"/>
                    </a:ext>
                  </a:extLst>
                </p:cNvPr>
                <p:cNvSpPr>
                  <a:spLocks noChangeAspect="1"/>
                </p:cNvSpPr>
                <p:nvPr/>
              </p:nvSpPr>
              <p:spPr bwMode="auto">
                <a:xfrm>
                  <a:off x="619" y="380"/>
                  <a:ext cx="45" cy="67"/>
                </a:xfrm>
                <a:custGeom>
                  <a:avLst/>
                  <a:gdLst>
                    <a:gd name="T0" fmla="*/ 10 w 45"/>
                    <a:gd name="T1" fmla="*/ 0 h 67"/>
                    <a:gd name="T2" fmla="*/ 0 w 45"/>
                    <a:gd name="T3" fmla="*/ 0 h 67"/>
                    <a:gd name="T4" fmla="*/ 33 w 45"/>
                    <a:gd name="T5" fmla="*/ 66 h 67"/>
                    <a:gd name="T6" fmla="*/ 44 w 45"/>
                    <a:gd name="T7" fmla="*/ 65 h 67"/>
                    <a:gd name="T8" fmla="*/ 10 w 45"/>
                    <a:gd name="T9" fmla="*/ 0 h 67"/>
                    <a:gd name="T10" fmla="*/ 0 60000 65536"/>
                    <a:gd name="T11" fmla="*/ 0 60000 65536"/>
                    <a:gd name="T12" fmla="*/ 0 60000 65536"/>
                    <a:gd name="T13" fmla="*/ 0 60000 65536"/>
                    <a:gd name="T14" fmla="*/ 0 60000 65536"/>
                    <a:gd name="T15" fmla="*/ 0 w 45"/>
                    <a:gd name="T16" fmla="*/ 0 h 67"/>
                    <a:gd name="T17" fmla="*/ 45 w 45"/>
                    <a:gd name="T18" fmla="*/ 67 h 67"/>
                  </a:gdLst>
                  <a:ahLst/>
                  <a:cxnLst>
                    <a:cxn ang="T10">
                      <a:pos x="T0" y="T1"/>
                    </a:cxn>
                    <a:cxn ang="T11">
                      <a:pos x="T2" y="T3"/>
                    </a:cxn>
                    <a:cxn ang="T12">
                      <a:pos x="T4" y="T5"/>
                    </a:cxn>
                    <a:cxn ang="T13">
                      <a:pos x="T6" y="T7"/>
                    </a:cxn>
                    <a:cxn ang="T14">
                      <a:pos x="T8" y="T9"/>
                    </a:cxn>
                  </a:cxnLst>
                  <a:rect l="T15" t="T16" r="T17" b="T18"/>
                  <a:pathLst>
                    <a:path w="45" h="67">
                      <a:moveTo>
                        <a:pt x="10" y="0"/>
                      </a:moveTo>
                      <a:lnTo>
                        <a:pt x="0" y="0"/>
                      </a:lnTo>
                      <a:lnTo>
                        <a:pt x="33" y="66"/>
                      </a:lnTo>
                      <a:lnTo>
                        <a:pt x="44" y="65"/>
                      </a:lnTo>
                      <a:lnTo>
                        <a:pt x="10" y="0"/>
                      </a:lnTo>
                    </a:path>
                  </a:pathLst>
                </a:custGeom>
                <a:solidFill>
                  <a:srgbClr val="808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798" name="Freeform 165">
                  <a:extLst>
                    <a:ext uri="{FF2B5EF4-FFF2-40B4-BE49-F238E27FC236}">
                      <a16:creationId xmlns:a16="http://schemas.microsoft.com/office/drawing/2014/main" id="{E154BB57-15A5-2E12-481A-A74619FAD9D3}"/>
                    </a:ext>
                  </a:extLst>
                </p:cNvPr>
                <p:cNvSpPr>
                  <a:spLocks noChangeAspect="1"/>
                </p:cNvSpPr>
                <p:nvPr/>
              </p:nvSpPr>
              <p:spPr bwMode="auto">
                <a:xfrm>
                  <a:off x="634" y="350"/>
                  <a:ext cx="81" cy="93"/>
                </a:xfrm>
                <a:custGeom>
                  <a:avLst/>
                  <a:gdLst>
                    <a:gd name="T0" fmla="*/ 0 w 81"/>
                    <a:gd name="T1" fmla="*/ 28 h 93"/>
                    <a:gd name="T2" fmla="*/ 32 w 81"/>
                    <a:gd name="T3" fmla="*/ 92 h 93"/>
                    <a:gd name="T4" fmla="*/ 80 w 81"/>
                    <a:gd name="T5" fmla="*/ 58 h 93"/>
                    <a:gd name="T6" fmla="*/ 48 w 81"/>
                    <a:gd name="T7" fmla="*/ 0 h 93"/>
                    <a:gd name="T8" fmla="*/ 0 w 81"/>
                    <a:gd name="T9" fmla="*/ 28 h 93"/>
                    <a:gd name="T10" fmla="*/ 0 60000 65536"/>
                    <a:gd name="T11" fmla="*/ 0 60000 65536"/>
                    <a:gd name="T12" fmla="*/ 0 60000 65536"/>
                    <a:gd name="T13" fmla="*/ 0 60000 65536"/>
                    <a:gd name="T14" fmla="*/ 0 60000 65536"/>
                    <a:gd name="T15" fmla="*/ 0 w 81"/>
                    <a:gd name="T16" fmla="*/ 0 h 93"/>
                    <a:gd name="T17" fmla="*/ 81 w 81"/>
                    <a:gd name="T18" fmla="*/ 93 h 93"/>
                  </a:gdLst>
                  <a:ahLst/>
                  <a:cxnLst>
                    <a:cxn ang="T10">
                      <a:pos x="T0" y="T1"/>
                    </a:cxn>
                    <a:cxn ang="T11">
                      <a:pos x="T2" y="T3"/>
                    </a:cxn>
                    <a:cxn ang="T12">
                      <a:pos x="T4" y="T5"/>
                    </a:cxn>
                    <a:cxn ang="T13">
                      <a:pos x="T6" y="T7"/>
                    </a:cxn>
                    <a:cxn ang="T14">
                      <a:pos x="T8" y="T9"/>
                    </a:cxn>
                  </a:cxnLst>
                  <a:rect l="T15" t="T16" r="T17" b="T18"/>
                  <a:pathLst>
                    <a:path w="81" h="93">
                      <a:moveTo>
                        <a:pt x="0" y="28"/>
                      </a:moveTo>
                      <a:lnTo>
                        <a:pt x="32" y="92"/>
                      </a:lnTo>
                      <a:lnTo>
                        <a:pt x="80" y="58"/>
                      </a:lnTo>
                      <a:lnTo>
                        <a:pt x="48" y="0"/>
                      </a:lnTo>
                      <a:lnTo>
                        <a:pt x="0" y="28"/>
                      </a:lnTo>
                    </a:path>
                  </a:pathLst>
                </a:custGeom>
                <a:solidFill>
                  <a:srgbClr val="808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799" name="Freeform 166">
                  <a:extLst>
                    <a:ext uri="{FF2B5EF4-FFF2-40B4-BE49-F238E27FC236}">
                      <a16:creationId xmlns:a16="http://schemas.microsoft.com/office/drawing/2014/main" id="{0B705924-9AC7-095E-4E98-BC13847C36D3}"/>
                    </a:ext>
                  </a:extLst>
                </p:cNvPr>
                <p:cNvSpPr>
                  <a:spLocks noChangeAspect="1"/>
                </p:cNvSpPr>
                <p:nvPr/>
              </p:nvSpPr>
              <p:spPr bwMode="auto">
                <a:xfrm>
                  <a:off x="818" y="188"/>
                  <a:ext cx="86" cy="104"/>
                </a:xfrm>
                <a:custGeom>
                  <a:avLst/>
                  <a:gdLst>
                    <a:gd name="T0" fmla="*/ 47 w 86"/>
                    <a:gd name="T1" fmla="*/ 0 h 104"/>
                    <a:gd name="T2" fmla="*/ 0 w 86"/>
                    <a:gd name="T3" fmla="*/ 52 h 104"/>
                    <a:gd name="T4" fmla="*/ 40 w 86"/>
                    <a:gd name="T5" fmla="*/ 103 h 104"/>
                    <a:gd name="T6" fmla="*/ 85 w 86"/>
                    <a:gd name="T7" fmla="*/ 54 h 104"/>
                    <a:gd name="T8" fmla="*/ 47 w 86"/>
                    <a:gd name="T9" fmla="*/ 0 h 104"/>
                    <a:gd name="T10" fmla="*/ 0 60000 65536"/>
                    <a:gd name="T11" fmla="*/ 0 60000 65536"/>
                    <a:gd name="T12" fmla="*/ 0 60000 65536"/>
                    <a:gd name="T13" fmla="*/ 0 60000 65536"/>
                    <a:gd name="T14" fmla="*/ 0 60000 65536"/>
                    <a:gd name="T15" fmla="*/ 0 w 86"/>
                    <a:gd name="T16" fmla="*/ 0 h 104"/>
                    <a:gd name="T17" fmla="*/ 86 w 86"/>
                    <a:gd name="T18" fmla="*/ 104 h 104"/>
                  </a:gdLst>
                  <a:ahLst/>
                  <a:cxnLst>
                    <a:cxn ang="T10">
                      <a:pos x="T0" y="T1"/>
                    </a:cxn>
                    <a:cxn ang="T11">
                      <a:pos x="T2" y="T3"/>
                    </a:cxn>
                    <a:cxn ang="T12">
                      <a:pos x="T4" y="T5"/>
                    </a:cxn>
                    <a:cxn ang="T13">
                      <a:pos x="T6" y="T7"/>
                    </a:cxn>
                    <a:cxn ang="T14">
                      <a:pos x="T8" y="T9"/>
                    </a:cxn>
                  </a:cxnLst>
                  <a:rect l="T15" t="T16" r="T17" b="T18"/>
                  <a:pathLst>
                    <a:path w="86" h="104">
                      <a:moveTo>
                        <a:pt x="47" y="0"/>
                      </a:moveTo>
                      <a:lnTo>
                        <a:pt x="0" y="52"/>
                      </a:lnTo>
                      <a:lnTo>
                        <a:pt x="40" y="103"/>
                      </a:lnTo>
                      <a:lnTo>
                        <a:pt x="85" y="54"/>
                      </a:lnTo>
                      <a:lnTo>
                        <a:pt x="47" y="0"/>
                      </a:lnTo>
                    </a:path>
                  </a:pathLst>
                </a:custGeom>
                <a:solidFill>
                  <a:srgbClr val="808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800" name="Freeform 167">
                  <a:extLst>
                    <a:ext uri="{FF2B5EF4-FFF2-40B4-BE49-F238E27FC236}">
                      <a16:creationId xmlns:a16="http://schemas.microsoft.com/office/drawing/2014/main" id="{A3A9EEFF-4098-4F80-43E9-7D5E73C71A71}"/>
                    </a:ext>
                  </a:extLst>
                </p:cNvPr>
                <p:cNvSpPr>
                  <a:spLocks noChangeAspect="1"/>
                </p:cNvSpPr>
                <p:nvPr/>
              </p:nvSpPr>
              <p:spPr bwMode="auto">
                <a:xfrm>
                  <a:off x="688" y="247"/>
                  <a:ext cx="164" cy="157"/>
                </a:xfrm>
                <a:custGeom>
                  <a:avLst/>
                  <a:gdLst>
                    <a:gd name="T0" fmla="*/ 0 w 164"/>
                    <a:gd name="T1" fmla="*/ 98 h 157"/>
                    <a:gd name="T2" fmla="*/ 32 w 164"/>
                    <a:gd name="T3" fmla="*/ 156 h 157"/>
                    <a:gd name="T4" fmla="*/ 163 w 164"/>
                    <a:gd name="T5" fmla="*/ 50 h 157"/>
                    <a:gd name="T6" fmla="*/ 125 w 164"/>
                    <a:gd name="T7" fmla="*/ 0 h 157"/>
                    <a:gd name="T8" fmla="*/ 0 w 164"/>
                    <a:gd name="T9" fmla="*/ 98 h 157"/>
                    <a:gd name="T10" fmla="*/ 0 60000 65536"/>
                    <a:gd name="T11" fmla="*/ 0 60000 65536"/>
                    <a:gd name="T12" fmla="*/ 0 60000 65536"/>
                    <a:gd name="T13" fmla="*/ 0 60000 65536"/>
                    <a:gd name="T14" fmla="*/ 0 60000 65536"/>
                    <a:gd name="T15" fmla="*/ 0 w 164"/>
                    <a:gd name="T16" fmla="*/ 0 h 157"/>
                    <a:gd name="T17" fmla="*/ 164 w 164"/>
                    <a:gd name="T18" fmla="*/ 157 h 157"/>
                  </a:gdLst>
                  <a:ahLst/>
                  <a:cxnLst>
                    <a:cxn ang="T10">
                      <a:pos x="T0" y="T1"/>
                    </a:cxn>
                    <a:cxn ang="T11">
                      <a:pos x="T2" y="T3"/>
                    </a:cxn>
                    <a:cxn ang="T12">
                      <a:pos x="T4" y="T5"/>
                    </a:cxn>
                    <a:cxn ang="T13">
                      <a:pos x="T6" y="T7"/>
                    </a:cxn>
                    <a:cxn ang="T14">
                      <a:pos x="T8" y="T9"/>
                    </a:cxn>
                  </a:cxnLst>
                  <a:rect l="T15" t="T16" r="T17" b="T18"/>
                  <a:pathLst>
                    <a:path w="164" h="157">
                      <a:moveTo>
                        <a:pt x="0" y="98"/>
                      </a:moveTo>
                      <a:lnTo>
                        <a:pt x="32" y="156"/>
                      </a:lnTo>
                      <a:lnTo>
                        <a:pt x="163" y="50"/>
                      </a:lnTo>
                      <a:lnTo>
                        <a:pt x="125" y="0"/>
                      </a:lnTo>
                      <a:lnTo>
                        <a:pt x="0" y="98"/>
                      </a:lnTo>
                    </a:path>
                  </a:pathLst>
                </a:custGeom>
                <a:solidFill>
                  <a:srgbClr val="808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nvGrpSpPr>
                <p:cNvPr id="32801" name="Group 168">
                  <a:extLst>
                    <a:ext uri="{FF2B5EF4-FFF2-40B4-BE49-F238E27FC236}">
                      <a16:creationId xmlns:a16="http://schemas.microsoft.com/office/drawing/2014/main" id="{BFDA1B7E-E18A-0DFB-8799-00CA95AEEE75}"/>
                    </a:ext>
                  </a:extLst>
                </p:cNvPr>
                <p:cNvGrpSpPr>
                  <a:grpSpLocks noChangeAspect="1"/>
                </p:cNvGrpSpPr>
                <p:nvPr/>
              </p:nvGrpSpPr>
              <p:grpSpPr bwMode="auto">
                <a:xfrm>
                  <a:off x="697" y="262"/>
                  <a:ext cx="118" cy="89"/>
                  <a:chOff x="697" y="262"/>
                  <a:chExt cx="118" cy="89"/>
                </a:xfrm>
              </p:grpSpPr>
              <p:sp>
                <p:nvSpPr>
                  <p:cNvPr id="32818" name="Oval 169">
                    <a:extLst>
                      <a:ext uri="{FF2B5EF4-FFF2-40B4-BE49-F238E27FC236}">
                        <a16:creationId xmlns:a16="http://schemas.microsoft.com/office/drawing/2014/main" id="{2AB4ED57-CE4E-133C-13B6-1FF71512ABAF}"/>
                      </a:ext>
                    </a:extLst>
                  </p:cNvPr>
                  <p:cNvSpPr>
                    <a:spLocks noChangeAspect="1" noChangeArrowheads="1"/>
                  </p:cNvSpPr>
                  <p:nvPr/>
                </p:nvSpPr>
                <p:spPr bwMode="auto">
                  <a:xfrm>
                    <a:off x="806" y="262"/>
                    <a:ext cx="9"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819" name="Oval 170">
                    <a:extLst>
                      <a:ext uri="{FF2B5EF4-FFF2-40B4-BE49-F238E27FC236}">
                        <a16:creationId xmlns:a16="http://schemas.microsoft.com/office/drawing/2014/main" id="{30734896-A92C-6269-9940-85A6A043B650}"/>
                      </a:ext>
                    </a:extLst>
                  </p:cNvPr>
                  <p:cNvSpPr>
                    <a:spLocks noChangeAspect="1" noChangeArrowheads="1"/>
                  </p:cNvSpPr>
                  <p:nvPr/>
                </p:nvSpPr>
                <p:spPr bwMode="auto">
                  <a:xfrm>
                    <a:off x="788" y="274"/>
                    <a:ext cx="9"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820" name="Oval 171">
                    <a:extLst>
                      <a:ext uri="{FF2B5EF4-FFF2-40B4-BE49-F238E27FC236}">
                        <a16:creationId xmlns:a16="http://schemas.microsoft.com/office/drawing/2014/main" id="{3E78BAEC-D89A-708A-9276-4710EA40F7E5}"/>
                      </a:ext>
                    </a:extLst>
                  </p:cNvPr>
                  <p:cNvSpPr>
                    <a:spLocks noChangeAspect="1" noChangeArrowheads="1"/>
                  </p:cNvSpPr>
                  <p:nvPr/>
                </p:nvSpPr>
                <p:spPr bwMode="auto">
                  <a:xfrm>
                    <a:off x="770" y="288"/>
                    <a:ext cx="9"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821" name="Oval 172">
                    <a:extLst>
                      <a:ext uri="{FF2B5EF4-FFF2-40B4-BE49-F238E27FC236}">
                        <a16:creationId xmlns:a16="http://schemas.microsoft.com/office/drawing/2014/main" id="{B46C0D05-E1D0-9B17-A485-59BB1F1FD953}"/>
                      </a:ext>
                    </a:extLst>
                  </p:cNvPr>
                  <p:cNvSpPr>
                    <a:spLocks noChangeAspect="1" noChangeArrowheads="1"/>
                  </p:cNvSpPr>
                  <p:nvPr/>
                </p:nvSpPr>
                <p:spPr bwMode="auto">
                  <a:xfrm>
                    <a:off x="753" y="300"/>
                    <a:ext cx="8"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822" name="Oval 173">
                    <a:extLst>
                      <a:ext uri="{FF2B5EF4-FFF2-40B4-BE49-F238E27FC236}">
                        <a16:creationId xmlns:a16="http://schemas.microsoft.com/office/drawing/2014/main" id="{01269BA7-2FBE-1735-0097-2627EE951C9C}"/>
                      </a:ext>
                    </a:extLst>
                  </p:cNvPr>
                  <p:cNvSpPr>
                    <a:spLocks noChangeAspect="1" noChangeArrowheads="1"/>
                  </p:cNvSpPr>
                  <p:nvPr/>
                </p:nvSpPr>
                <p:spPr bwMode="auto">
                  <a:xfrm>
                    <a:off x="733" y="315"/>
                    <a:ext cx="9"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823" name="Oval 174">
                    <a:extLst>
                      <a:ext uri="{FF2B5EF4-FFF2-40B4-BE49-F238E27FC236}">
                        <a16:creationId xmlns:a16="http://schemas.microsoft.com/office/drawing/2014/main" id="{A5C99CE8-6B72-34EC-17ED-EF4395790A5E}"/>
                      </a:ext>
                    </a:extLst>
                  </p:cNvPr>
                  <p:cNvSpPr>
                    <a:spLocks noChangeAspect="1" noChangeArrowheads="1"/>
                  </p:cNvSpPr>
                  <p:nvPr/>
                </p:nvSpPr>
                <p:spPr bwMode="auto">
                  <a:xfrm>
                    <a:off x="715" y="329"/>
                    <a:ext cx="10"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824" name="Oval 175">
                    <a:extLst>
                      <a:ext uri="{FF2B5EF4-FFF2-40B4-BE49-F238E27FC236}">
                        <a16:creationId xmlns:a16="http://schemas.microsoft.com/office/drawing/2014/main" id="{1E82A589-9572-91F0-7D63-2051E775748D}"/>
                      </a:ext>
                    </a:extLst>
                  </p:cNvPr>
                  <p:cNvSpPr>
                    <a:spLocks noChangeAspect="1" noChangeArrowheads="1"/>
                  </p:cNvSpPr>
                  <p:nvPr/>
                </p:nvSpPr>
                <p:spPr bwMode="auto">
                  <a:xfrm>
                    <a:off x="697" y="341"/>
                    <a:ext cx="9"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802" name="Group 176">
                  <a:extLst>
                    <a:ext uri="{FF2B5EF4-FFF2-40B4-BE49-F238E27FC236}">
                      <a16:creationId xmlns:a16="http://schemas.microsoft.com/office/drawing/2014/main" id="{434DE5B3-A1D6-F2C3-9E10-0E49D1203C9A}"/>
                    </a:ext>
                  </a:extLst>
                </p:cNvPr>
                <p:cNvGrpSpPr>
                  <a:grpSpLocks noChangeAspect="1"/>
                </p:cNvGrpSpPr>
                <p:nvPr/>
              </p:nvGrpSpPr>
              <p:grpSpPr bwMode="auto">
                <a:xfrm>
                  <a:off x="707" y="278"/>
                  <a:ext cx="117" cy="89"/>
                  <a:chOff x="707" y="278"/>
                  <a:chExt cx="117" cy="89"/>
                </a:xfrm>
              </p:grpSpPr>
              <p:sp>
                <p:nvSpPr>
                  <p:cNvPr id="32811" name="Oval 177">
                    <a:extLst>
                      <a:ext uri="{FF2B5EF4-FFF2-40B4-BE49-F238E27FC236}">
                        <a16:creationId xmlns:a16="http://schemas.microsoft.com/office/drawing/2014/main" id="{42220F35-F0C4-137F-856A-67F5E567DD2B}"/>
                      </a:ext>
                    </a:extLst>
                  </p:cNvPr>
                  <p:cNvSpPr>
                    <a:spLocks noChangeAspect="1" noChangeArrowheads="1"/>
                  </p:cNvSpPr>
                  <p:nvPr/>
                </p:nvSpPr>
                <p:spPr bwMode="auto">
                  <a:xfrm>
                    <a:off x="816" y="278"/>
                    <a:ext cx="8"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812" name="Oval 178">
                    <a:extLst>
                      <a:ext uri="{FF2B5EF4-FFF2-40B4-BE49-F238E27FC236}">
                        <a16:creationId xmlns:a16="http://schemas.microsoft.com/office/drawing/2014/main" id="{E057BE4E-697C-2BD4-0FEC-1921F842DEE2}"/>
                      </a:ext>
                    </a:extLst>
                  </p:cNvPr>
                  <p:cNvSpPr>
                    <a:spLocks noChangeAspect="1" noChangeArrowheads="1"/>
                  </p:cNvSpPr>
                  <p:nvPr/>
                </p:nvSpPr>
                <p:spPr bwMode="auto">
                  <a:xfrm>
                    <a:off x="798" y="289"/>
                    <a:ext cx="9"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813" name="Oval 179">
                    <a:extLst>
                      <a:ext uri="{FF2B5EF4-FFF2-40B4-BE49-F238E27FC236}">
                        <a16:creationId xmlns:a16="http://schemas.microsoft.com/office/drawing/2014/main" id="{D87796C9-13DD-AF48-C4F0-F9ACC2EE38FD}"/>
                      </a:ext>
                    </a:extLst>
                  </p:cNvPr>
                  <p:cNvSpPr>
                    <a:spLocks noChangeAspect="1" noChangeArrowheads="1"/>
                  </p:cNvSpPr>
                  <p:nvPr/>
                </p:nvSpPr>
                <p:spPr bwMode="auto">
                  <a:xfrm>
                    <a:off x="779" y="303"/>
                    <a:ext cx="10"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814" name="Oval 180">
                    <a:extLst>
                      <a:ext uri="{FF2B5EF4-FFF2-40B4-BE49-F238E27FC236}">
                        <a16:creationId xmlns:a16="http://schemas.microsoft.com/office/drawing/2014/main" id="{513D7C80-F5FD-772C-1C10-9C4F513B8724}"/>
                      </a:ext>
                    </a:extLst>
                  </p:cNvPr>
                  <p:cNvSpPr>
                    <a:spLocks noChangeAspect="1" noChangeArrowheads="1"/>
                  </p:cNvSpPr>
                  <p:nvPr/>
                </p:nvSpPr>
                <p:spPr bwMode="auto">
                  <a:xfrm>
                    <a:off x="762" y="315"/>
                    <a:ext cx="9"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815" name="Oval 181">
                    <a:extLst>
                      <a:ext uri="{FF2B5EF4-FFF2-40B4-BE49-F238E27FC236}">
                        <a16:creationId xmlns:a16="http://schemas.microsoft.com/office/drawing/2014/main" id="{CA93ED79-DA4B-0107-279A-58545FEB9AFB}"/>
                      </a:ext>
                    </a:extLst>
                  </p:cNvPr>
                  <p:cNvSpPr>
                    <a:spLocks noChangeAspect="1" noChangeArrowheads="1"/>
                  </p:cNvSpPr>
                  <p:nvPr/>
                </p:nvSpPr>
                <p:spPr bwMode="auto">
                  <a:xfrm>
                    <a:off x="742" y="330"/>
                    <a:ext cx="10"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816" name="Oval 182">
                    <a:extLst>
                      <a:ext uri="{FF2B5EF4-FFF2-40B4-BE49-F238E27FC236}">
                        <a16:creationId xmlns:a16="http://schemas.microsoft.com/office/drawing/2014/main" id="{8A4A319F-3641-A782-0791-446A25771BA0}"/>
                      </a:ext>
                    </a:extLst>
                  </p:cNvPr>
                  <p:cNvSpPr>
                    <a:spLocks noChangeAspect="1" noChangeArrowheads="1"/>
                  </p:cNvSpPr>
                  <p:nvPr/>
                </p:nvSpPr>
                <p:spPr bwMode="auto">
                  <a:xfrm>
                    <a:off x="725" y="345"/>
                    <a:ext cx="9"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817" name="Oval 183">
                    <a:extLst>
                      <a:ext uri="{FF2B5EF4-FFF2-40B4-BE49-F238E27FC236}">
                        <a16:creationId xmlns:a16="http://schemas.microsoft.com/office/drawing/2014/main" id="{56F6A352-EA25-2D41-1B5A-2FB26EC490C4}"/>
                      </a:ext>
                    </a:extLst>
                  </p:cNvPr>
                  <p:cNvSpPr>
                    <a:spLocks noChangeAspect="1" noChangeArrowheads="1"/>
                  </p:cNvSpPr>
                  <p:nvPr/>
                </p:nvSpPr>
                <p:spPr bwMode="auto">
                  <a:xfrm>
                    <a:off x="707" y="357"/>
                    <a:ext cx="9"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803" name="Group 184">
                  <a:extLst>
                    <a:ext uri="{FF2B5EF4-FFF2-40B4-BE49-F238E27FC236}">
                      <a16:creationId xmlns:a16="http://schemas.microsoft.com/office/drawing/2014/main" id="{8A538E1A-383A-8476-335D-802437112961}"/>
                    </a:ext>
                  </a:extLst>
                </p:cNvPr>
                <p:cNvGrpSpPr>
                  <a:grpSpLocks noChangeAspect="1"/>
                </p:cNvGrpSpPr>
                <p:nvPr/>
              </p:nvGrpSpPr>
              <p:grpSpPr bwMode="auto">
                <a:xfrm>
                  <a:off x="719" y="294"/>
                  <a:ext cx="117" cy="89"/>
                  <a:chOff x="719" y="294"/>
                  <a:chExt cx="117" cy="89"/>
                </a:xfrm>
              </p:grpSpPr>
              <p:sp>
                <p:nvSpPr>
                  <p:cNvPr id="32804" name="Oval 185">
                    <a:extLst>
                      <a:ext uri="{FF2B5EF4-FFF2-40B4-BE49-F238E27FC236}">
                        <a16:creationId xmlns:a16="http://schemas.microsoft.com/office/drawing/2014/main" id="{9C045C03-4A88-8232-083B-BF9B69B467B7}"/>
                      </a:ext>
                    </a:extLst>
                  </p:cNvPr>
                  <p:cNvSpPr>
                    <a:spLocks noChangeAspect="1" noChangeArrowheads="1"/>
                  </p:cNvSpPr>
                  <p:nvPr/>
                </p:nvSpPr>
                <p:spPr bwMode="auto">
                  <a:xfrm>
                    <a:off x="827" y="294"/>
                    <a:ext cx="9"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805" name="Oval 186">
                    <a:extLst>
                      <a:ext uri="{FF2B5EF4-FFF2-40B4-BE49-F238E27FC236}">
                        <a16:creationId xmlns:a16="http://schemas.microsoft.com/office/drawing/2014/main" id="{56B4A134-6D65-F391-4F47-0A0A17D9F5E3}"/>
                      </a:ext>
                    </a:extLst>
                  </p:cNvPr>
                  <p:cNvSpPr>
                    <a:spLocks noChangeAspect="1" noChangeArrowheads="1"/>
                  </p:cNvSpPr>
                  <p:nvPr/>
                </p:nvSpPr>
                <p:spPr bwMode="auto">
                  <a:xfrm>
                    <a:off x="810" y="306"/>
                    <a:ext cx="8"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806" name="Oval 187">
                    <a:extLst>
                      <a:ext uri="{FF2B5EF4-FFF2-40B4-BE49-F238E27FC236}">
                        <a16:creationId xmlns:a16="http://schemas.microsoft.com/office/drawing/2014/main" id="{930CD42D-CC91-D6E8-38FF-1B546D48FF65}"/>
                      </a:ext>
                    </a:extLst>
                  </p:cNvPr>
                  <p:cNvSpPr>
                    <a:spLocks noChangeAspect="1" noChangeArrowheads="1"/>
                  </p:cNvSpPr>
                  <p:nvPr/>
                </p:nvSpPr>
                <p:spPr bwMode="auto">
                  <a:xfrm>
                    <a:off x="792" y="320"/>
                    <a:ext cx="9"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807" name="Oval 188">
                    <a:extLst>
                      <a:ext uri="{FF2B5EF4-FFF2-40B4-BE49-F238E27FC236}">
                        <a16:creationId xmlns:a16="http://schemas.microsoft.com/office/drawing/2014/main" id="{A6DB856B-80AD-8B0B-85C4-90A73BEA0944}"/>
                      </a:ext>
                    </a:extLst>
                  </p:cNvPr>
                  <p:cNvSpPr>
                    <a:spLocks noChangeAspect="1" noChangeArrowheads="1"/>
                  </p:cNvSpPr>
                  <p:nvPr/>
                </p:nvSpPr>
                <p:spPr bwMode="auto">
                  <a:xfrm>
                    <a:off x="774" y="333"/>
                    <a:ext cx="9"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808" name="Oval 189">
                    <a:extLst>
                      <a:ext uri="{FF2B5EF4-FFF2-40B4-BE49-F238E27FC236}">
                        <a16:creationId xmlns:a16="http://schemas.microsoft.com/office/drawing/2014/main" id="{365413B4-AFFD-8489-9263-3D3371337A17}"/>
                      </a:ext>
                    </a:extLst>
                  </p:cNvPr>
                  <p:cNvSpPr>
                    <a:spLocks noChangeAspect="1" noChangeArrowheads="1"/>
                  </p:cNvSpPr>
                  <p:nvPr/>
                </p:nvSpPr>
                <p:spPr bwMode="auto">
                  <a:xfrm>
                    <a:off x="754" y="347"/>
                    <a:ext cx="10"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809" name="Oval 190">
                    <a:extLst>
                      <a:ext uri="{FF2B5EF4-FFF2-40B4-BE49-F238E27FC236}">
                        <a16:creationId xmlns:a16="http://schemas.microsoft.com/office/drawing/2014/main" id="{BB295F98-6A7F-276B-E1B3-C1B70B229AA9}"/>
                      </a:ext>
                    </a:extLst>
                  </p:cNvPr>
                  <p:cNvSpPr>
                    <a:spLocks noChangeAspect="1" noChangeArrowheads="1"/>
                  </p:cNvSpPr>
                  <p:nvPr/>
                </p:nvSpPr>
                <p:spPr bwMode="auto">
                  <a:xfrm>
                    <a:off x="737" y="362"/>
                    <a:ext cx="8"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810" name="Oval 191">
                    <a:extLst>
                      <a:ext uri="{FF2B5EF4-FFF2-40B4-BE49-F238E27FC236}">
                        <a16:creationId xmlns:a16="http://schemas.microsoft.com/office/drawing/2014/main" id="{6906220A-3BE3-80F1-90A9-3DEA9986D2E4}"/>
                      </a:ext>
                    </a:extLst>
                  </p:cNvPr>
                  <p:cNvSpPr>
                    <a:spLocks noChangeAspect="1" noChangeArrowheads="1"/>
                  </p:cNvSpPr>
                  <p:nvPr/>
                </p:nvSpPr>
                <p:spPr bwMode="auto">
                  <a:xfrm>
                    <a:off x="719" y="374"/>
                    <a:ext cx="9"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2791" name="Group 192">
                <a:extLst>
                  <a:ext uri="{FF2B5EF4-FFF2-40B4-BE49-F238E27FC236}">
                    <a16:creationId xmlns:a16="http://schemas.microsoft.com/office/drawing/2014/main" id="{48A0EC42-333F-ED92-591B-39700D70E7D7}"/>
                  </a:ext>
                </a:extLst>
              </p:cNvPr>
              <p:cNvGrpSpPr>
                <a:grpSpLocks noChangeAspect="1"/>
              </p:cNvGrpSpPr>
              <p:nvPr/>
            </p:nvGrpSpPr>
            <p:grpSpPr bwMode="auto">
              <a:xfrm>
                <a:off x="700" y="206"/>
                <a:ext cx="144" cy="234"/>
                <a:chOff x="700" y="206"/>
                <a:chExt cx="144" cy="234"/>
              </a:xfrm>
            </p:grpSpPr>
            <p:sp>
              <p:nvSpPr>
                <p:cNvPr id="32792" name="Freeform 193">
                  <a:extLst>
                    <a:ext uri="{FF2B5EF4-FFF2-40B4-BE49-F238E27FC236}">
                      <a16:creationId xmlns:a16="http://schemas.microsoft.com/office/drawing/2014/main" id="{E7CB01C0-26A2-016C-1E14-2050E292FAF1}"/>
                    </a:ext>
                  </a:extLst>
                </p:cNvPr>
                <p:cNvSpPr>
                  <a:spLocks noChangeAspect="1"/>
                </p:cNvSpPr>
                <p:nvPr/>
              </p:nvSpPr>
              <p:spPr bwMode="auto">
                <a:xfrm>
                  <a:off x="700" y="206"/>
                  <a:ext cx="144" cy="234"/>
                </a:xfrm>
                <a:custGeom>
                  <a:avLst/>
                  <a:gdLst>
                    <a:gd name="T0" fmla="*/ 1 w 144"/>
                    <a:gd name="T1" fmla="*/ 94 h 234"/>
                    <a:gd name="T2" fmla="*/ 9 w 144"/>
                    <a:gd name="T3" fmla="*/ 84 h 234"/>
                    <a:gd name="T4" fmla="*/ 15 w 144"/>
                    <a:gd name="T5" fmla="*/ 70 h 234"/>
                    <a:gd name="T6" fmla="*/ 21 w 144"/>
                    <a:gd name="T7" fmla="*/ 60 h 234"/>
                    <a:gd name="T8" fmla="*/ 27 w 144"/>
                    <a:gd name="T9" fmla="*/ 56 h 234"/>
                    <a:gd name="T10" fmla="*/ 34 w 144"/>
                    <a:gd name="T11" fmla="*/ 55 h 234"/>
                    <a:gd name="T12" fmla="*/ 42 w 144"/>
                    <a:gd name="T13" fmla="*/ 58 h 234"/>
                    <a:gd name="T14" fmla="*/ 49 w 144"/>
                    <a:gd name="T15" fmla="*/ 49 h 234"/>
                    <a:gd name="T16" fmla="*/ 57 w 144"/>
                    <a:gd name="T17" fmla="*/ 49 h 234"/>
                    <a:gd name="T18" fmla="*/ 65 w 144"/>
                    <a:gd name="T19" fmla="*/ 55 h 234"/>
                    <a:gd name="T20" fmla="*/ 72 w 144"/>
                    <a:gd name="T21" fmla="*/ 49 h 234"/>
                    <a:gd name="T22" fmla="*/ 77 w 144"/>
                    <a:gd name="T23" fmla="*/ 44 h 234"/>
                    <a:gd name="T24" fmla="*/ 84 w 144"/>
                    <a:gd name="T25" fmla="*/ 42 h 234"/>
                    <a:gd name="T26" fmla="*/ 94 w 144"/>
                    <a:gd name="T27" fmla="*/ 43 h 234"/>
                    <a:gd name="T28" fmla="*/ 96 w 144"/>
                    <a:gd name="T29" fmla="*/ 31 h 234"/>
                    <a:gd name="T30" fmla="*/ 114 w 144"/>
                    <a:gd name="T31" fmla="*/ 2 h 234"/>
                    <a:gd name="T32" fmla="*/ 120 w 144"/>
                    <a:gd name="T33" fmla="*/ 0 h 234"/>
                    <a:gd name="T34" fmla="*/ 127 w 144"/>
                    <a:gd name="T35" fmla="*/ 0 h 234"/>
                    <a:gd name="T36" fmla="*/ 133 w 144"/>
                    <a:gd name="T37" fmla="*/ 10 h 234"/>
                    <a:gd name="T38" fmla="*/ 137 w 144"/>
                    <a:gd name="T39" fmla="*/ 50 h 234"/>
                    <a:gd name="T40" fmla="*/ 142 w 144"/>
                    <a:gd name="T41" fmla="*/ 58 h 234"/>
                    <a:gd name="T42" fmla="*/ 143 w 144"/>
                    <a:gd name="T43" fmla="*/ 64 h 234"/>
                    <a:gd name="T44" fmla="*/ 143 w 144"/>
                    <a:gd name="T45" fmla="*/ 72 h 234"/>
                    <a:gd name="T46" fmla="*/ 140 w 144"/>
                    <a:gd name="T47" fmla="*/ 84 h 234"/>
                    <a:gd name="T48" fmla="*/ 140 w 144"/>
                    <a:gd name="T49" fmla="*/ 102 h 234"/>
                    <a:gd name="T50" fmla="*/ 129 w 144"/>
                    <a:gd name="T51" fmla="*/ 141 h 234"/>
                    <a:gd name="T52" fmla="*/ 117 w 144"/>
                    <a:gd name="T53" fmla="*/ 172 h 234"/>
                    <a:gd name="T54" fmla="*/ 124 w 144"/>
                    <a:gd name="T55" fmla="*/ 202 h 234"/>
                    <a:gd name="T56" fmla="*/ 41 w 144"/>
                    <a:gd name="T57" fmla="*/ 233 h 234"/>
                    <a:gd name="T58" fmla="*/ 28 w 144"/>
                    <a:gd name="T59" fmla="*/ 209 h 234"/>
                    <a:gd name="T60" fmla="*/ 14 w 144"/>
                    <a:gd name="T61" fmla="*/ 198 h 234"/>
                    <a:gd name="T62" fmla="*/ 8 w 144"/>
                    <a:gd name="T63" fmla="*/ 184 h 234"/>
                    <a:gd name="T64" fmla="*/ 6 w 144"/>
                    <a:gd name="T65" fmla="*/ 167 h 234"/>
                    <a:gd name="T66" fmla="*/ 7 w 144"/>
                    <a:gd name="T67" fmla="*/ 153 h 234"/>
                    <a:gd name="T68" fmla="*/ 8 w 144"/>
                    <a:gd name="T69" fmla="*/ 137 h 234"/>
                    <a:gd name="T70" fmla="*/ 8 w 144"/>
                    <a:gd name="T71" fmla="*/ 114 h 234"/>
                    <a:gd name="T72" fmla="*/ 2 w 144"/>
                    <a:gd name="T73" fmla="*/ 110 h 234"/>
                    <a:gd name="T74" fmla="*/ 0 w 144"/>
                    <a:gd name="T75" fmla="*/ 103 h 234"/>
                    <a:gd name="T76" fmla="*/ 1 w 144"/>
                    <a:gd name="T77" fmla="*/ 94 h 23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4"/>
                    <a:gd name="T118" fmla="*/ 0 h 234"/>
                    <a:gd name="T119" fmla="*/ 144 w 144"/>
                    <a:gd name="T120" fmla="*/ 234 h 23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4" h="234">
                      <a:moveTo>
                        <a:pt x="1" y="94"/>
                      </a:moveTo>
                      <a:lnTo>
                        <a:pt x="9" y="84"/>
                      </a:lnTo>
                      <a:lnTo>
                        <a:pt x="15" y="70"/>
                      </a:lnTo>
                      <a:lnTo>
                        <a:pt x="21" y="60"/>
                      </a:lnTo>
                      <a:lnTo>
                        <a:pt x="27" y="56"/>
                      </a:lnTo>
                      <a:lnTo>
                        <a:pt x="34" y="55"/>
                      </a:lnTo>
                      <a:lnTo>
                        <a:pt x="42" y="58"/>
                      </a:lnTo>
                      <a:lnTo>
                        <a:pt x="49" y="49"/>
                      </a:lnTo>
                      <a:lnTo>
                        <a:pt x="57" y="49"/>
                      </a:lnTo>
                      <a:lnTo>
                        <a:pt x="65" y="55"/>
                      </a:lnTo>
                      <a:lnTo>
                        <a:pt x="72" y="49"/>
                      </a:lnTo>
                      <a:lnTo>
                        <a:pt x="77" y="44"/>
                      </a:lnTo>
                      <a:lnTo>
                        <a:pt x="84" y="42"/>
                      </a:lnTo>
                      <a:lnTo>
                        <a:pt x="94" y="43"/>
                      </a:lnTo>
                      <a:lnTo>
                        <a:pt x="96" y="31"/>
                      </a:lnTo>
                      <a:lnTo>
                        <a:pt x="114" y="2"/>
                      </a:lnTo>
                      <a:lnTo>
                        <a:pt x="120" y="0"/>
                      </a:lnTo>
                      <a:lnTo>
                        <a:pt x="127" y="0"/>
                      </a:lnTo>
                      <a:lnTo>
                        <a:pt x="133" y="10"/>
                      </a:lnTo>
                      <a:lnTo>
                        <a:pt x="137" y="50"/>
                      </a:lnTo>
                      <a:lnTo>
                        <a:pt x="142" y="58"/>
                      </a:lnTo>
                      <a:lnTo>
                        <a:pt x="143" y="64"/>
                      </a:lnTo>
                      <a:lnTo>
                        <a:pt x="143" y="72"/>
                      </a:lnTo>
                      <a:lnTo>
                        <a:pt x="140" y="84"/>
                      </a:lnTo>
                      <a:lnTo>
                        <a:pt x="140" y="102"/>
                      </a:lnTo>
                      <a:lnTo>
                        <a:pt x="129" y="141"/>
                      </a:lnTo>
                      <a:lnTo>
                        <a:pt x="117" y="172"/>
                      </a:lnTo>
                      <a:lnTo>
                        <a:pt x="124" y="202"/>
                      </a:lnTo>
                      <a:lnTo>
                        <a:pt x="41" y="233"/>
                      </a:lnTo>
                      <a:lnTo>
                        <a:pt x="28" y="209"/>
                      </a:lnTo>
                      <a:lnTo>
                        <a:pt x="14" y="198"/>
                      </a:lnTo>
                      <a:lnTo>
                        <a:pt x="8" y="184"/>
                      </a:lnTo>
                      <a:lnTo>
                        <a:pt x="6" y="167"/>
                      </a:lnTo>
                      <a:lnTo>
                        <a:pt x="7" y="153"/>
                      </a:lnTo>
                      <a:lnTo>
                        <a:pt x="8" y="137"/>
                      </a:lnTo>
                      <a:lnTo>
                        <a:pt x="8" y="114"/>
                      </a:lnTo>
                      <a:lnTo>
                        <a:pt x="2" y="110"/>
                      </a:lnTo>
                      <a:lnTo>
                        <a:pt x="0" y="103"/>
                      </a:lnTo>
                      <a:lnTo>
                        <a:pt x="1" y="94"/>
                      </a:lnTo>
                    </a:path>
                  </a:pathLst>
                </a:custGeom>
                <a:solidFill>
                  <a:srgbClr val="FFC080"/>
                </a:solidFill>
                <a:ln w="12700" cap="rnd">
                  <a:solidFill>
                    <a:srgbClr val="402000"/>
                  </a:solidFill>
                  <a:round/>
                  <a:headEnd/>
                  <a:tailEnd/>
                </a:ln>
              </p:spPr>
              <p:txBody>
                <a:bodyPr/>
                <a:lstStyle/>
                <a:p>
                  <a:endParaRPr lang="fr-FR"/>
                </a:p>
              </p:txBody>
            </p:sp>
            <p:sp>
              <p:nvSpPr>
                <p:cNvPr id="32793" name="Freeform 194">
                  <a:extLst>
                    <a:ext uri="{FF2B5EF4-FFF2-40B4-BE49-F238E27FC236}">
                      <a16:creationId xmlns:a16="http://schemas.microsoft.com/office/drawing/2014/main" id="{FC6EDF90-8301-F905-50C1-20E461F5C4CB}"/>
                    </a:ext>
                  </a:extLst>
                </p:cNvPr>
                <p:cNvSpPr>
                  <a:spLocks noChangeAspect="1"/>
                </p:cNvSpPr>
                <p:nvPr/>
              </p:nvSpPr>
              <p:spPr bwMode="auto">
                <a:xfrm>
                  <a:off x="735" y="263"/>
                  <a:ext cx="103" cy="167"/>
                </a:xfrm>
                <a:custGeom>
                  <a:avLst/>
                  <a:gdLst>
                    <a:gd name="T0" fmla="*/ 3 w 103"/>
                    <a:gd name="T1" fmla="*/ 30 h 167"/>
                    <a:gd name="T2" fmla="*/ 7 w 103"/>
                    <a:gd name="T3" fmla="*/ 19 h 167"/>
                    <a:gd name="T4" fmla="*/ 16 w 103"/>
                    <a:gd name="T5" fmla="*/ 18 h 167"/>
                    <a:gd name="T6" fmla="*/ 23 w 103"/>
                    <a:gd name="T7" fmla="*/ 12 h 167"/>
                    <a:gd name="T8" fmla="*/ 29 w 103"/>
                    <a:gd name="T9" fmla="*/ 12 h 167"/>
                    <a:gd name="T10" fmla="*/ 35 w 103"/>
                    <a:gd name="T11" fmla="*/ 15 h 167"/>
                    <a:gd name="T12" fmla="*/ 40 w 103"/>
                    <a:gd name="T13" fmla="*/ 12 h 167"/>
                    <a:gd name="T14" fmla="*/ 45 w 103"/>
                    <a:gd name="T15" fmla="*/ 7 h 167"/>
                    <a:gd name="T16" fmla="*/ 52 w 103"/>
                    <a:gd name="T17" fmla="*/ 5 h 167"/>
                    <a:gd name="T18" fmla="*/ 58 w 103"/>
                    <a:gd name="T19" fmla="*/ 5 h 167"/>
                    <a:gd name="T20" fmla="*/ 63 w 103"/>
                    <a:gd name="T21" fmla="*/ 9 h 167"/>
                    <a:gd name="T22" fmla="*/ 71 w 103"/>
                    <a:gd name="T23" fmla="*/ 9 h 167"/>
                    <a:gd name="T24" fmla="*/ 76 w 103"/>
                    <a:gd name="T25" fmla="*/ 5 h 167"/>
                    <a:gd name="T26" fmla="*/ 83 w 103"/>
                    <a:gd name="T27" fmla="*/ 2 h 167"/>
                    <a:gd name="T28" fmla="*/ 91 w 103"/>
                    <a:gd name="T29" fmla="*/ 0 h 167"/>
                    <a:gd name="T30" fmla="*/ 99 w 103"/>
                    <a:gd name="T31" fmla="*/ 7 h 167"/>
                    <a:gd name="T32" fmla="*/ 100 w 103"/>
                    <a:gd name="T33" fmla="*/ 28 h 167"/>
                    <a:gd name="T34" fmla="*/ 102 w 103"/>
                    <a:gd name="T35" fmla="*/ 37 h 167"/>
                    <a:gd name="T36" fmla="*/ 97 w 103"/>
                    <a:gd name="T37" fmla="*/ 67 h 167"/>
                    <a:gd name="T38" fmla="*/ 82 w 103"/>
                    <a:gd name="T39" fmla="*/ 113 h 167"/>
                    <a:gd name="T40" fmla="*/ 87 w 103"/>
                    <a:gd name="T41" fmla="*/ 144 h 167"/>
                    <a:gd name="T42" fmla="*/ 21 w 103"/>
                    <a:gd name="T43" fmla="*/ 166 h 167"/>
                    <a:gd name="T44" fmla="*/ 14 w 103"/>
                    <a:gd name="T45" fmla="*/ 150 h 167"/>
                    <a:gd name="T46" fmla="*/ 30 w 103"/>
                    <a:gd name="T47" fmla="*/ 130 h 167"/>
                    <a:gd name="T48" fmla="*/ 53 w 103"/>
                    <a:gd name="T49" fmla="*/ 122 h 167"/>
                    <a:gd name="T50" fmla="*/ 36 w 103"/>
                    <a:gd name="T51" fmla="*/ 122 h 167"/>
                    <a:gd name="T52" fmla="*/ 24 w 103"/>
                    <a:gd name="T53" fmla="*/ 121 h 167"/>
                    <a:gd name="T54" fmla="*/ 12 w 103"/>
                    <a:gd name="T55" fmla="*/ 118 h 167"/>
                    <a:gd name="T56" fmla="*/ 5 w 103"/>
                    <a:gd name="T57" fmla="*/ 112 h 167"/>
                    <a:gd name="T58" fmla="*/ 0 w 103"/>
                    <a:gd name="T59" fmla="*/ 99 h 167"/>
                    <a:gd name="T60" fmla="*/ 0 w 103"/>
                    <a:gd name="T61" fmla="*/ 81 h 167"/>
                    <a:gd name="T62" fmla="*/ 3 w 103"/>
                    <a:gd name="T63" fmla="*/ 65 h 167"/>
                    <a:gd name="T64" fmla="*/ 4 w 103"/>
                    <a:gd name="T65" fmla="*/ 45 h 167"/>
                    <a:gd name="T66" fmla="*/ 3 w 103"/>
                    <a:gd name="T67" fmla="*/ 30 h 1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3"/>
                    <a:gd name="T103" fmla="*/ 0 h 167"/>
                    <a:gd name="T104" fmla="*/ 103 w 103"/>
                    <a:gd name="T105" fmla="*/ 167 h 1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3" h="167">
                      <a:moveTo>
                        <a:pt x="3" y="30"/>
                      </a:moveTo>
                      <a:lnTo>
                        <a:pt x="7" y="19"/>
                      </a:lnTo>
                      <a:lnTo>
                        <a:pt x="16" y="18"/>
                      </a:lnTo>
                      <a:lnTo>
                        <a:pt x="23" y="12"/>
                      </a:lnTo>
                      <a:lnTo>
                        <a:pt x="29" y="12"/>
                      </a:lnTo>
                      <a:lnTo>
                        <a:pt x="35" y="15"/>
                      </a:lnTo>
                      <a:lnTo>
                        <a:pt x="40" y="12"/>
                      </a:lnTo>
                      <a:lnTo>
                        <a:pt x="45" y="7"/>
                      </a:lnTo>
                      <a:lnTo>
                        <a:pt x="52" y="5"/>
                      </a:lnTo>
                      <a:lnTo>
                        <a:pt x="58" y="5"/>
                      </a:lnTo>
                      <a:lnTo>
                        <a:pt x="63" y="9"/>
                      </a:lnTo>
                      <a:lnTo>
                        <a:pt x="71" y="9"/>
                      </a:lnTo>
                      <a:lnTo>
                        <a:pt x="76" y="5"/>
                      </a:lnTo>
                      <a:lnTo>
                        <a:pt x="83" y="2"/>
                      </a:lnTo>
                      <a:lnTo>
                        <a:pt x="91" y="0"/>
                      </a:lnTo>
                      <a:lnTo>
                        <a:pt x="99" y="7"/>
                      </a:lnTo>
                      <a:lnTo>
                        <a:pt x="100" y="28"/>
                      </a:lnTo>
                      <a:lnTo>
                        <a:pt x="102" y="37"/>
                      </a:lnTo>
                      <a:lnTo>
                        <a:pt x="97" y="67"/>
                      </a:lnTo>
                      <a:lnTo>
                        <a:pt x="82" y="113"/>
                      </a:lnTo>
                      <a:lnTo>
                        <a:pt x="87" y="144"/>
                      </a:lnTo>
                      <a:lnTo>
                        <a:pt x="21" y="166"/>
                      </a:lnTo>
                      <a:lnTo>
                        <a:pt x="14" y="150"/>
                      </a:lnTo>
                      <a:lnTo>
                        <a:pt x="30" y="130"/>
                      </a:lnTo>
                      <a:lnTo>
                        <a:pt x="53" y="122"/>
                      </a:lnTo>
                      <a:lnTo>
                        <a:pt x="36" y="122"/>
                      </a:lnTo>
                      <a:lnTo>
                        <a:pt x="24" y="121"/>
                      </a:lnTo>
                      <a:lnTo>
                        <a:pt x="12" y="118"/>
                      </a:lnTo>
                      <a:lnTo>
                        <a:pt x="5" y="112"/>
                      </a:lnTo>
                      <a:lnTo>
                        <a:pt x="0" y="99"/>
                      </a:lnTo>
                      <a:lnTo>
                        <a:pt x="0" y="81"/>
                      </a:lnTo>
                      <a:lnTo>
                        <a:pt x="3" y="65"/>
                      </a:lnTo>
                      <a:lnTo>
                        <a:pt x="4" y="45"/>
                      </a:lnTo>
                      <a:lnTo>
                        <a:pt x="3" y="30"/>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794" name="Freeform 195">
                  <a:extLst>
                    <a:ext uri="{FF2B5EF4-FFF2-40B4-BE49-F238E27FC236}">
                      <a16:creationId xmlns:a16="http://schemas.microsoft.com/office/drawing/2014/main" id="{0B71D58D-6F98-0783-5E55-9D4FCB5754B7}"/>
                    </a:ext>
                  </a:extLst>
                </p:cNvPr>
                <p:cNvSpPr>
                  <a:spLocks noChangeAspect="1"/>
                </p:cNvSpPr>
                <p:nvPr/>
              </p:nvSpPr>
              <p:spPr bwMode="auto">
                <a:xfrm>
                  <a:off x="792" y="222"/>
                  <a:ext cx="17" cy="31"/>
                </a:xfrm>
                <a:custGeom>
                  <a:avLst/>
                  <a:gdLst>
                    <a:gd name="T0" fmla="*/ 12 w 17"/>
                    <a:gd name="T1" fmla="*/ 0 h 31"/>
                    <a:gd name="T2" fmla="*/ 11 w 17"/>
                    <a:gd name="T3" fmla="*/ 10 h 31"/>
                    <a:gd name="T4" fmla="*/ 12 w 17"/>
                    <a:gd name="T5" fmla="*/ 20 h 31"/>
                    <a:gd name="T6" fmla="*/ 16 w 17"/>
                    <a:gd name="T7" fmla="*/ 30 h 31"/>
                    <a:gd name="T8" fmla="*/ 0 w 17"/>
                    <a:gd name="T9" fmla="*/ 26 h 31"/>
                    <a:gd name="T10" fmla="*/ 4 w 17"/>
                    <a:gd name="T11" fmla="*/ 14 h 31"/>
                    <a:gd name="T12" fmla="*/ 12 w 17"/>
                    <a:gd name="T13" fmla="*/ 0 h 31"/>
                    <a:gd name="T14" fmla="*/ 0 60000 65536"/>
                    <a:gd name="T15" fmla="*/ 0 60000 65536"/>
                    <a:gd name="T16" fmla="*/ 0 60000 65536"/>
                    <a:gd name="T17" fmla="*/ 0 60000 65536"/>
                    <a:gd name="T18" fmla="*/ 0 60000 65536"/>
                    <a:gd name="T19" fmla="*/ 0 60000 65536"/>
                    <a:gd name="T20" fmla="*/ 0 60000 65536"/>
                    <a:gd name="T21" fmla="*/ 0 w 17"/>
                    <a:gd name="T22" fmla="*/ 0 h 31"/>
                    <a:gd name="T23" fmla="*/ 17 w 17"/>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1">
                      <a:moveTo>
                        <a:pt x="12" y="0"/>
                      </a:moveTo>
                      <a:lnTo>
                        <a:pt x="11" y="10"/>
                      </a:lnTo>
                      <a:lnTo>
                        <a:pt x="12" y="20"/>
                      </a:lnTo>
                      <a:lnTo>
                        <a:pt x="16" y="30"/>
                      </a:lnTo>
                      <a:lnTo>
                        <a:pt x="0" y="26"/>
                      </a:lnTo>
                      <a:lnTo>
                        <a:pt x="4" y="14"/>
                      </a:lnTo>
                      <a:lnTo>
                        <a:pt x="12" y="0"/>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795" name="Freeform 196">
                  <a:extLst>
                    <a:ext uri="{FF2B5EF4-FFF2-40B4-BE49-F238E27FC236}">
                      <a16:creationId xmlns:a16="http://schemas.microsoft.com/office/drawing/2014/main" id="{83FD9B54-D239-EAB9-FD8A-23E0EB566CE1}"/>
                    </a:ext>
                  </a:extLst>
                </p:cNvPr>
                <p:cNvSpPr>
                  <a:spLocks noChangeAspect="1"/>
                </p:cNvSpPr>
                <p:nvPr/>
              </p:nvSpPr>
              <p:spPr bwMode="auto">
                <a:xfrm>
                  <a:off x="701" y="290"/>
                  <a:ext cx="17" cy="33"/>
                </a:xfrm>
                <a:custGeom>
                  <a:avLst/>
                  <a:gdLst>
                    <a:gd name="T0" fmla="*/ 7 w 17"/>
                    <a:gd name="T1" fmla="*/ 32 h 33"/>
                    <a:gd name="T2" fmla="*/ 9 w 17"/>
                    <a:gd name="T3" fmla="*/ 19 h 33"/>
                    <a:gd name="T4" fmla="*/ 13 w 17"/>
                    <a:gd name="T5" fmla="*/ 9 h 33"/>
                    <a:gd name="T6" fmla="*/ 16 w 17"/>
                    <a:gd name="T7" fmla="*/ 0 h 33"/>
                    <a:gd name="T8" fmla="*/ 7 w 17"/>
                    <a:gd name="T9" fmla="*/ 12 h 33"/>
                    <a:gd name="T10" fmla="*/ 0 w 17"/>
                    <a:gd name="T11" fmla="*/ 23 h 33"/>
                    <a:gd name="T12" fmla="*/ 7 w 17"/>
                    <a:gd name="T13" fmla="*/ 32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7" y="32"/>
                      </a:moveTo>
                      <a:lnTo>
                        <a:pt x="9" y="19"/>
                      </a:lnTo>
                      <a:lnTo>
                        <a:pt x="13" y="9"/>
                      </a:lnTo>
                      <a:lnTo>
                        <a:pt x="16" y="0"/>
                      </a:lnTo>
                      <a:lnTo>
                        <a:pt x="7" y="12"/>
                      </a:lnTo>
                      <a:lnTo>
                        <a:pt x="0" y="23"/>
                      </a:lnTo>
                      <a:lnTo>
                        <a:pt x="7" y="32"/>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grpSp>
        <p:sp>
          <p:nvSpPr>
            <p:cNvPr id="32785" name="Freeform 197">
              <a:extLst>
                <a:ext uri="{FF2B5EF4-FFF2-40B4-BE49-F238E27FC236}">
                  <a16:creationId xmlns:a16="http://schemas.microsoft.com/office/drawing/2014/main" id="{6D4EEBAF-58C7-12DB-6B44-3105F630547F}"/>
                </a:ext>
              </a:extLst>
            </p:cNvPr>
            <p:cNvSpPr>
              <a:spLocks noChangeAspect="1"/>
            </p:cNvSpPr>
            <p:nvPr/>
          </p:nvSpPr>
          <p:spPr bwMode="auto">
            <a:xfrm>
              <a:off x="739" y="426"/>
              <a:ext cx="344" cy="392"/>
            </a:xfrm>
            <a:custGeom>
              <a:avLst/>
              <a:gdLst>
                <a:gd name="T0" fmla="*/ 68 w 344"/>
                <a:gd name="T1" fmla="*/ 0 h 392"/>
                <a:gd name="T2" fmla="*/ 38 w 344"/>
                <a:gd name="T3" fmla="*/ 11 h 392"/>
                <a:gd name="T4" fmla="*/ 0 w 344"/>
                <a:gd name="T5" fmla="*/ 33 h 392"/>
                <a:gd name="T6" fmla="*/ 19 w 344"/>
                <a:gd name="T7" fmla="*/ 87 h 392"/>
                <a:gd name="T8" fmla="*/ 50 w 344"/>
                <a:gd name="T9" fmla="*/ 74 h 392"/>
                <a:gd name="T10" fmla="*/ 79 w 344"/>
                <a:gd name="T11" fmla="*/ 81 h 392"/>
                <a:gd name="T12" fmla="*/ 37 w 344"/>
                <a:gd name="T13" fmla="*/ 88 h 392"/>
                <a:gd name="T14" fmla="*/ 19 w 344"/>
                <a:gd name="T15" fmla="*/ 105 h 392"/>
                <a:gd name="T16" fmla="*/ 43 w 344"/>
                <a:gd name="T17" fmla="*/ 150 h 392"/>
                <a:gd name="T18" fmla="*/ 84 w 344"/>
                <a:gd name="T19" fmla="*/ 193 h 392"/>
                <a:gd name="T20" fmla="*/ 106 w 344"/>
                <a:gd name="T21" fmla="*/ 250 h 392"/>
                <a:gd name="T22" fmla="*/ 135 w 344"/>
                <a:gd name="T23" fmla="*/ 233 h 392"/>
                <a:gd name="T24" fmla="*/ 169 w 344"/>
                <a:gd name="T25" fmla="*/ 229 h 392"/>
                <a:gd name="T26" fmla="*/ 128 w 344"/>
                <a:gd name="T27" fmla="*/ 262 h 392"/>
                <a:gd name="T28" fmla="*/ 173 w 344"/>
                <a:gd name="T29" fmla="*/ 274 h 392"/>
                <a:gd name="T30" fmla="*/ 211 w 344"/>
                <a:gd name="T31" fmla="*/ 283 h 392"/>
                <a:gd name="T32" fmla="*/ 236 w 344"/>
                <a:gd name="T33" fmla="*/ 302 h 392"/>
                <a:gd name="T34" fmla="*/ 184 w 344"/>
                <a:gd name="T35" fmla="*/ 300 h 392"/>
                <a:gd name="T36" fmla="*/ 151 w 344"/>
                <a:gd name="T37" fmla="*/ 312 h 392"/>
                <a:gd name="T38" fmla="*/ 133 w 344"/>
                <a:gd name="T39" fmla="*/ 331 h 392"/>
                <a:gd name="T40" fmla="*/ 139 w 344"/>
                <a:gd name="T41" fmla="*/ 349 h 392"/>
                <a:gd name="T42" fmla="*/ 151 w 344"/>
                <a:gd name="T43" fmla="*/ 367 h 392"/>
                <a:gd name="T44" fmla="*/ 179 w 344"/>
                <a:gd name="T45" fmla="*/ 370 h 392"/>
                <a:gd name="T46" fmla="*/ 217 w 344"/>
                <a:gd name="T47" fmla="*/ 374 h 392"/>
                <a:gd name="T48" fmla="*/ 256 w 344"/>
                <a:gd name="T49" fmla="*/ 387 h 392"/>
                <a:gd name="T50" fmla="*/ 290 w 344"/>
                <a:gd name="T51" fmla="*/ 391 h 392"/>
                <a:gd name="T52" fmla="*/ 306 w 344"/>
                <a:gd name="T53" fmla="*/ 385 h 392"/>
                <a:gd name="T54" fmla="*/ 315 w 344"/>
                <a:gd name="T55" fmla="*/ 365 h 392"/>
                <a:gd name="T56" fmla="*/ 339 w 344"/>
                <a:gd name="T57" fmla="*/ 350 h 392"/>
                <a:gd name="T58" fmla="*/ 343 w 344"/>
                <a:gd name="T59" fmla="*/ 264 h 392"/>
                <a:gd name="T60" fmla="*/ 323 w 344"/>
                <a:gd name="T61" fmla="*/ 210 h 392"/>
                <a:gd name="T62" fmla="*/ 287 w 344"/>
                <a:gd name="T63" fmla="*/ 188 h 392"/>
                <a:gd name="T64" fmla="*/ 260 w 344"/>
                <a:gd name="T65" fmla="*/ 164 h 392"/>
                <a:gd name="T66" fmla="*/ 207 w 344"/>
                <a:gd name="T67" fmla="*/ 143 h 392"/>
                <a:gd name="T68" fmla="*/ 177 w 344"/>
                <a:gd name="T69" fmla="*/ 102 h 392"/>
                <a:gd name="T70" fmla="*/ 162 w 344"/>
                <a:gd name="T71" fmla="*/ 74 h 392"/>
                <a:gd name="T72" fmla="*/ 137 w 344"/>
                <a:gd name="T73" fmla="*/ 62 h 392"/>
                <a:gd name="T74" fmla="*/ 108 w 344"/>
                <a:gd name="T75" fmla="*/ 67 h 392"/>
                <a:gd name="T76" fmla="*/ 128 w 344"/>
                <a:gd name="T77" fmla="*/ 55 h 392"/>
                <a:gd name="T78" fmla="*/ 98 w 344"/>
                <a:gd name="T79" fmla="*/ 1 h 392"/>
                <a:gd name="T80" fmla="*/ 68 w 344"/>
                <a:gd name="T81" fmla="*/ 0 h 3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4"/>
                <a:gd name="T124" fmla="*/ 0 h 392"/>
                <a:gd name="T125" fmla="*/ 344 w 344"/>
                <a:gd name="T126" fmla="*/ 392 h 3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4" h="392">
                  <a:moveTo>
                    <a:pt x="68" y="0"/>
                  </a:moveTo>
                  <a:lnTo>
                    <a:pt x="38" y="11"/>
                  </a:lnTo>
                  <a:lnTo>
                    <a:pt x="0" y="33"/>
                  </a:lnTo>
                  <a:lnTo>
                    <a:pt x="19" y="87"/>
                  </a:lnTo>
                  <a:lnTo>
                    <a:pt x="50" y="74"/>
                  </a:lnTo>
                  <a:lnTo>
                    <a:pt x="79" y="81"/>
                  </a:lnTo>
                  <a:lnTo>
                    <a:pt x="37" y="88"/>
                  </a:lnTo>
                  <a:lnTo>
                    <a:pt x="19" y="105"/>
                  </a:lnTo>
                  <a:lnTo>
                    <a:pt x="43" y="150"/>
                  </a:lnTo>
                  <a:lnTo>
                    <a:pt x="84" y="193"/>
                  </a:lnTo>
                  <a:lnTo>
                    <a:pt x="106" y="250"/>
                  </a:lnTo>
                  <a:lnTo>
                    <a:pt x="135" y="233"/>
                  </a:lnTo>
                  <a:lnTo>
                    <a:pt x="169" y="229"/>
                  </a:lnTo>
                  <a:lnTo>
                    <a:pt x="128" y="262"/>
                  </a:lnTo>
                  <a:lnTo>
                    <a:pt x="173" y="274"/>
                  </a:lnTo>
                  <a:lnTo>
                    <a:pt x="211" y="283"/>
                  </a:lnTo>
                  <a:lnTo>
                    <a:pt x="236" y="302"/>
                  </a:lnTo>
                  <a:lnTo>
                    <a:pt x="184" y="300"/>
                  </a:lnTo>
                  <a:lnTo>
                    <a:pt x="151" y="312"/>
                  </a:lnTo>
                  <a:lnTo>
                    <a:pt x="133" y="331"/>
                  </a:lnTo>
                  <a:lnTo>
                    <a:pt x="139" y="349"/>
                  </a:lnTo>
                  <a:lnTo>
                    <a:pt x="151" y="367"/>
                  </a:lnTo>
                  <a:lnTo>
                    <a:pt x="179" y="370"/>
                  </a:lnTo>
                  <a:lnTo>
                    <a:pt x="217" y="374"/>
                  </a:lnTo>
                  <a:lnTo>
                    <a:pt x="256" y="387"/>
                  </a:lnTo>
                  <a:lnTo>
                    <a:pt x="290" y="391"/>
                  </a:lnTo>
                  <a:lnTo>
                    <a:pt x="306" y="385"/>
                  </a:lnTo>
                  <a:lnTo>
                    <a:pt x="315" y="365"/>
                  </a:lnTo>
                  <a:lnTo>
                    <a:pt x="339" y="350"/>
                  </a:lnTo>
                  <a:lnTo>
                    <a:pt x="343" y="264"/>
                  </a:lnTo>
                  <a:lnTo>
                    <a:pt x="323" y="210"/>
                  </a:lnTo>
                  <a:lnTo>
                    <a:pt x="287" y="188"/>
                  </a:lnTo>
                  <a:lnTo>
                    <a:pt x="260" y="164"/>
                  </a:lnTo>
                  <a:lnTo>
                    <a:pt x="207" y="143"/>
                  </a:lnTo>
                  <a:lnTo>
                    <a:pt x="177" y="102"/>
                  </a:lnTo>
                  <a:lnTo>
                    <a:pt x="162" y="74"/>
                  </a:lnTo>
                  <a:lnTo>
                    <a:pt x="137" y="62"/>
                  </a:lnTo>
                  <a:lnTo>
                    <a:pt x="108" y="67"/>
                  </a:lnTo>
                  <a:lnTo>
                    <a:pt x="128" y="55"/>
                  </a:lnTo>
                  <a:lnTo>
                    <a:pt x="98" y="1"/>
                  </a:lnTo>
                  <a:lnTo>
                    <a:pt x="68" y="0"/>
                  </a:lnTo>
                </a:path>
              </a:pathLst>
            </a:custGeom>
            <a:solidFill>
              <a:srgbClr val="081D58"/>
            </a:solidFill>
            <a:ln w="12700" cap="rnd">
              <a:solidFill>
                <a:srgbClr val="E7E6E6"/>
              </a:solidFill>
              <a:round/>
              <a:headEnd/>
              <a:tailEnd/>
            </a:ln>
          </p:spPr>
          <p:txBody>
            <a:bodyPr/>
            <a:lstStyle/>
            <a:p>
              <a:endParaRPr lang="fr-FR"/>
            </a:p>
          </p:txBody>
        </p:sp>
        <p:sp>
          <p:nvSpPr>
            <p:cNvPr id="32786" name="Freeform 198">
              <a:extLst>
                <a:ext uri="{FF2B5EF4-FFF2-40B4-BE49-F238E27FC236}">
                  <a16:creationId xmlns:a16="http://schemas.microsoft.com/office/drawing/2014/main" id="{7588CBF0-1819-2073-87F2-BFFDEAC7B2BD}"/>
                </a:ext>
              </a:extLst>
            </p:cNvPr>
            <p:cNvSpPr>
              <a:spLocks noChangeAspect="1"/>
            </p:cNvSpPr>
            <p:nvPr/>
          </p:nvSpPr>
          <p:spPr bwMode="auto">
            <a:xfrm>
              <a:off x="341" y="533"/>
              <a:ext cx="73" cy="214"/>
            </a:xfrm>
            <a:custGeom>
              <a:avLst/>
              <a:gdLst>
                <a:gd name="T0" fmla="*/ 16 w 73"/>
                <a:gd name="T1" fmla="*/ 15 h 214"/>
                <a:gd name="T2" fmla="*/ 19 w 73"/>
                <a:gd name="T3" fmla="*/ 28 h 214"/>
                <a:gd name="T4" fmla="*/ 23 w 73"/>
                <a:gd name="T5" fmla="*/ 43 h 214"/>
                <a:gd name="T6" fmla="*/ 26 w 73"/>
                <a:gd name="T7" fmla="*/ 53 h 214"/>
                <a:gd name="T8" fmla="*/ 29 w 73"/>
                <a:gd name="T9" fmla="*/ 65 h 214"/>
                <a:gd name="T10" fmla="*/ 33 w 73"/>
                <a:gd name="T11" fmla="*/ 85 h 214"/>
                <a:gd name="T12" fmla="*/ 37 w 73"/>
                <a:gd name="T13" fmla="*/ 101 h 214"/>
                <a:gd name="T14" fmla="*/ 42 w 73"/>
                <a:gd name="T15" fmla="*/ 123 h 214"/>
                <a:gd name="T16" fmla="*/ 45 w 73"/>
                <a:gd name="T17" fmla="*/ 142 h 214"/>
                <a:gd name="T18" fmla="*/ 49 w 73"/>
                <a:gd name="T19" fmla="*/ 158 h 214"/>
                <a:gd name="T20" fmla="*/ 53 w 73"/>
                <a:gd name="T21" fmla="*/ 169 h 214"/>
                <a:gd name="T22" fmla="*/ 59 w 73"/>
                <a:gd name="T23" fmla="*/ 178 h 214"/>
                <a:gd name="T24" fmla="*/ 64 w 73"/>
                <a:gd name="T25" fmla="*/ 187 h 214"/>
                <a:gd name="T26" fmla="*/ 68 w 73"/>
                <a:gd name="T27" fmla="*/ 195 h 214"/>
                <a:gd name="T28" fmla="*/ 72 w 73"/>
                <a:gd name="T29" fmla="*/ 204 h 214"/>
                <a:gd name="T30" fmla="*/ 67 w 73"/>
                <a:gd name="T31" fmla="*/ 208 h 214"/>
                <a:gd name="T32" fmla="*/ 61 w 73"/>
                <a:gd name="T33" fmla="*/ 210 h 214"/>
                <a:gd name="T34" fmla="*/ 54 w 73"/>
                <a:gd name="T35" fmla="*/ 210 h 214"/>
                <a:gd name="T36" fmla="*/ 52 w 73"/>
                <a:gd name="T37" fmla="*/ 204 h 214"/>
                <a:gd name="T38" fmla="*/ 51 w 73"/>
                <a:gd name="T39" fmla="*/ 194 h 214"/>
                <a:gd name="T40" fmla="*/ 49 w 73"/>
                <a:gd name="T41" fmla="*/ 186 h 214"/>
                <a:gd name="T42" fmla="*/ 45 w 73"/>
                <a:gd name="T43" fmla="*/ 177 h 214"/>
                <a:gd name="T44" fmla="*/ 42 w 73"/>
                <a:gd name="T45" fmla="*/ 163 h 214"/>
                <a:gd name="T46" fmla="*/ 37 w 73"/>
                <a:gd name="T47" fmla="*/ 152 h 214"/>
                <a:gd name="T48" fmla="*/ 33 w 73"/>
                <a:gd name="T49" fmla="*/ 144 h 214"/>
                <a:gd name="T50" fmla="*/ 30 w 73"/>
                <a:gd name="T51" fmla="*/ 132 h 214"/>
                <a:gd name="T52" fmla="*/ 27 w 73"/>
                <a:gd name="T53" fmla="*/ 116 h 214"/>
                <a:gd name="T54" fmla="*/ 24 w 73"/>
                <a:gd name="T55" fmla="*/ 104 h 214"/>
                <a:gd name="T56" fmla="*/ 18 w 73"/>
                <a:gd name="T57" fmla="*/ 84 h 214"/>
                <a:gd name="T58" fmla="*/ 14 w 73"/>
                <a:gd name="T59" fmla="*/ 59 h 214"/>
                <a:gd name="T60" fmla="*/ 10 w 73"/>
                <a:gd name="T61" fmla="*/ 42 h 214"/>
                <a:gd name="T62" fmla="*/ 6 w 73"/>
                <a:gd name="T63" fmla="*/ 28 h 214"/>
                <a:gd name="T64" fmla="*/ 2 w 73"/>
                <a:gd name="T65" fmla="*/ 18 h 214"/>
                <a:gd name="T66" fmla="*/ 0 w 73"/>
                <a:gd name="T67" fmla="*/ 9 h 214"/>
                <a:gd name="T68" fmla="*/ 6 w 73"/>
                <a:gd name="T69" fmla="*/ 5 h 214"/>
                <a:gd name="T70" fmla="*/ 13 w 73"/>
                <a:gd name="T71" fmla="*/ 4 h 2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3"/>
                <a:gd name="T109" fmla="*/ 0 h 214"/>
                <a:gd name="T110" fmla="*/ 73 w 73"/>
                <a:gd name="T111" fmla="*/ 214 h 2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3" h="214">
                  <a:moveTo>
                    <a:pt x="16" y="0"/>
                  </a:moveTo>
                  <a:lnTo>
                    <a:pt x="16" y="15"/>
                  </a:lnTo>
                  <a:lnTo>
                    <a:pt x="18" y="23"/>
                  </a:lnTo>
                  <a:lnTo>
                    <a:pt x="19" y="28"/>
                  </a:lnTo>
                  <a:lnTo>
                    <a:pt x="22" y="39"/>
                  </a:lnTo>
                  <a:lnTo>
                    <a:pt x="23" y="43"/>
                  </a:lnTo>
                  <a:lnTo>
                    <a:pt x="24" y="47"/>
                  </a:lnTo>
                  <a:lnTo>
                    <a:pt x="26" y="53"/>
                  </a:lnTo>
                  <a:lnTo>
                    <a:pt x="28" y="57"/>
                  </a:lnTo>
                  <a:lnTo>
                    <a:pt x="29" y="65"/>
                  </a:lnTo>
                  <a:lnTo>
                    <a:pt x="31" y="74"/>
                  </a:lnTo>
                  <a:lnTo>
                    <a:pt x="33" y="85"/>
                  </a:lnTo>
                  <a:lnTo>
                    <a:pt x="35" y="93"/>
                  </a:lnTo>
                  <a:lnTo>
                    <a:pt x="37" y="101"/>
                  </a:lnTo>
                  <a:lnTo>
                    <a:pt x="40" y="112"/>
                  </a:lnTo>
                  <a:lnTo>
                    <a:pt x="42" y="123"/>
                  </a:lnTo>
                  <a:lnTo>
                    <a:pt x="44" y="133"/>
                  </a:lnTo>
                  <a:lnTo>
                    <a:pt x="45" y="142"/>
                  </a:lnTo>
                  <a:lnTo>
                    <a:pt x="47" y="152"/>
                  </a:lnTo>
                  <a:lnTo>
                    <a:pt x="49" y="158"/>
                  </a:lnTo>
                  <a:lnTo>
                    <a:pt x="51" y="163"/>
                  </a:lnTo>
                  <a:lnTo>
                    <a:pt x="53" y="169"/>
                  </a:lnTo>
                  <a:lnTo>
                    <a:pt x="56" y="173"/>
                  </a:lnTo>
                  <a:lnTo>
                    <a:pt x="59" y="178"/>
                  </a:lnTo>
                  <a:lnTo>
                    <a:pt x="62" y="183"/>
                  </a:lnTo>
                  <a:lnTo>
                    <a:pt x="64" y="187"/>
                  </a:lnTo>
                  <a:lnTo>
                    <a:pt x="66" y="191"/>
                  </a:lnTo>
                  <a:lnTo>
                    <a:pt x="68" y="195"/>
                  </a:lnTo>
                  <a:lnTo>
                    <a:pt x="70" y="200"/>
                  </a:lnTo>
                  <a:lnTo>
                    <a:pt x="72" y="204"/>
                  </a:lnTo>
                  <a:lnTo>
                    <a:pt x="70" y="208"/>
                  </a:lnTo>
                  <a:lnTo>
                    <a:pt x="67" y="208"/>
                  </a:lnTo>
                  <a:lnTo>
                    <a:pt x="64" y="210"/>
                  </a:lnTo>
                  <a:lnTo>
                    <a:pt x="61" y="210"/>
                  </a:lnTo>
                  <a:lnTo>
                    <a:pt x="57" y="210"/>
                  </a:lnTo>
                  <a:lnTo>
                    <a:pt x="54" y="210"/>
                  </a:lnTo>
                  <a:lnTo>
                    <a:pt x="51" y="213"/>
                  </a:lnTo>
                  <a:lnTo>
                    <a:pt x="52" y="204"/>
                  </a:lnTo>
                  <a:lnTo>
                    <a:pt x="52" y="200"/>
                  </a:lnTo>
                  <a:lnTo>
                    <a:pt x="51" y="194"/>
                  </a:lnTo>
                  <a:lnTo>
                    <a:pt x="50" y="190"/>
                  </a:lnTo>
                  <a:lnTo>
                    <a:pt x="49" y="186"/>
                  </a:lnTo>
                  <a:lnTo>
                    <a:pt x="46" y="181"/>
                  </a:lnTo>
                  <a:lnTo>
                    <a:pt x="45" y="177"/>
                  </a:lnTo>
                  <a:lnTo>
                    <a:pt x="44" y="167"/>
                  </a:lnTo>
                  <a:lnTo>
                    <a:pt x="42" y="163"/>
                  </a:lnTo>
                  <a:lnTo>
                    <a:pt x="40" y="158"/>
                  </a:lnTo>
                  <a:lnTo>
                    <a:pt x="37" y="152"/>
                  </a:lnTo>
                  <a:lnTo>
                    <a:pt x="35" y="148"/>
                  </a:lnTo>
                  <a:lnTo>
                    <a:pt x="33" y="144"/>
                  </a:lnTo>
                  <a:lnTo>
                    <a:pt x="31" y="140"/>
                  </a:lnTo>
                  <a:lnTo>
                    <a:pt x="30" y="132"/>
                  </a:lnTo>
                  <a:lnTo>
                    <a:pt x="29" y="124"/>
                  </a:lnTo>
                  <a:lnTo>
                    <a:pt x="27" y="116"/>
                  </a:lnTo>
                  <a:lnTo>
                    <a:pt x="25" y="108"/>
                  </a:lnTo>
                  <a:lnTo>
                    <a:pt x="24" y="104"/>
                  </a:lnTo>
                  <a:lnTo>
                    <a:pt x="22" y="94"/>
                  </a:lnTo>
                  <a:lnTo>
                    <a:pt x="18" y="84"/>
                  </a:lnTo>
                  <a:lnTo>
                    <a:pt x="16" y="73"/>
                  </a:lnTo>
                  <a:lnTo>
                    <a:pt x="14" y="59"/>
                  </a:lnTo>
                  <a:lnTo>
                    <a:pt x="11" y="51"/>
                  </a:lnTo>
                  <a:lnTo>
                    <a:pt x="10" y="42"/>
                  </a:lnTo>
                  <a:lnTo>
                    <a:pt x="7" y="32"/>
                  </a:lnTo>
                  <a:lnTo>
                    <a:pt x="6" y="28"/>
                  </a:lnTo>
                  <a:lnTo>
                    <a:pt x="4" y="23"/>
                  </a:lnTo>
                  <a:lnTo>
                    <a:pt x="2" y="18"/>
                  </a:lnTo>
                  <a:lnTo>
                    <a:pt x="1" y="13"/>
                  </a:lnTo>
                  <a:lnTo>
                    <a:pt x="0" y="9"/>
                  </a:lnTo>
                  <a:lnTo>
                    <a:pt x="3" y="7"/>
                  </a:lnTo>
                  <a:lnTo>
                    <a:pt x="6" y="5"/>
                  </a:lnTo>
                  <a:lnTo>
                    <a:pt x="9" y="5"/>
                  </a:lnTo>
                  <a:lnTo>
                    <a:pt x="13" y="4"/>
                  </a:lnTo>
                  <a:lnTo>
                    <a:pt x="16" y="0"/>
                  </a:lnTo>
                </a:path>
              </a:pathLst>
            </a:custGeom>
            <a:solidFill>
              <a:srgbClr val="5B9BD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787" name="Freeform 199">
              <a:extLst>
                <a:ext uri="{FF2B5EF4-FFF2-40B4-BE49-F238E27FC236}">
                  <a16:creationId xmlns:a16="http://schemas.microsoft.com/office/drawing/2014/main" id="{E9F6EDFD-6637-96F1-D786-A05F76A35438}"/>
                </a:ext>
              </a:extLst>
            </p:cNvPr>
            <p:cNvSpPr>
              <a:spLocks noChangeAspect="1"/>
            </p:cNvSpPr>
            <p:nvPr/>
          </p:nvSpPr>
          <p:spPr bwMode="auto">
            <a:xfrm>
              <a:off x="0" y="403"/>
              <a:ext cx="636" cy="761"/>
            </a:xfrm>
            <a:custGeom>
              <a:avLst/>
              <a:gdLst>
                <a:gd name="T0" fmla="*/ 635 w 636"/>
                <a:gd name="T1" fmla="*/ 0 h 761"/>
                <a:gd name="T2" fmla="*/ 581 w 636"/>
                <a:gd name="T3" fmla="*/ 51 h 761"/>
                <a:gd name="T4" fmla="*/ 578 w 636"/>
                <a:gd name="T5" fmla="*/ 77 h 761"/>
                <a:gd name="T6" fmla="*/ 557 w 636"/>
                <a:gd name="T7" fmla="*/ 80 h 761"/>
                <a:gd name="T8" fmla="*/ 557 w 636"/>
                <a:gd name="T9" fmla="*/ 96 h 761"/>
                <a:gd name="T10" fmla="*/ 533 w 636"/>
                <a:gd name="T11" fmla="*/ 99 h 761"/>
                <a:gd name="T12" fmla="*/ 536 w 636"/>
                <a:gd name="T13" fmla="*/ 125 h 761"/>
                <a:gd name="T14" fmla="*/ 503 w 636"/>
                <a:gd name="T15" fmla="*/ 128 h 761"/>
                <a:gd name="T16" fmla="*/ 494 w 636"/>
                <a:gd name="T17" fmla="*/ 157 h 761"/>
                <a:gd name="T18" fmla="*/ 473 w 636"/>
                <a:gd name="T19" fmla="*/ 160 h 761"/>
                <a:gd name="T20" fmla="*/ 473 w 636"/>
                <a:gd name="T21" fmla="*/ 185 h 761"/>
                <a:gd name="T22" fmla="*/ 443 w 636"/>
                <a:gd name="T23" fmla="*/ 195 h 761"/>
                <a:gd name="T24" fmla="*/ 443 w 636"/>
                <a:gd name="T25" fmla="*/ 224 h 761"/>
                <a:gd name="T26" fmla="*/ 410 w 636"/>
                <a:gd name="T27" fmla="*/ 233 h 761"/>
                <a:gd name="T28" fmla="*/ 410 w 636"/>
                <a:gd name="T29" fmla="*/ 259 h 761"/>
                <a:gd name="T30" fmla="*/ 377 w 636"/>
                <a:gd name="T31" fmla="*/ 265 h 761"/>
                <a:gd name="T32" fmla="*/ 377 w 636"/>
                <a:gd name="T33" fmla="*/ 297 h 761"/>
                <a:gd name="T34" fmla="*/ 350 w 636"/>
                <a:gd name="T35" fmla="*/ 300 h 761"/>
                <a:gd name="T36" fmla="*/ 344 w 636"/>
                <a:gd name="T37" fmla="*/ 325 h 761"/>
                <a:gd name="T38" fmla="*/ 315 w 636"/>
                <a:gd name="T39" fmla="*/ 325 h 761"/>
                <a:gd name="T40" fmla="*/ 312 w 636"/>
                <a:gd name="T41" fmla="*/ 348 h 761"/>
                <a:gd name="T42" fmla="*/ 288 w 636"/>
                <a:gd name="T43" fmla="*/ 341 h 761"/>
                <a:gd name="T44" fmla="*/ 282 w 636"/>
                <a:gd name="T45" fmla="*/ 373 h 761"/>
                <a:gd name="T46" fmla="*/ 258 w 636"/>
                <a:gd name="T47" fmla="*/ 370 h 761"/>
                <a:gd name="T48" fmla="*/ 252 w 636"/>
                <a:gd name="T49" fmla="*/ 399 h 761"/>
                <a:gd name="T50" fmla="*/ 219 w 636"/>
                <a:gd name="T51" fmla="*/ 399 h 761"/>
                <a:gd name="T52" fmla="*/ 213 w 636"/>
                <a:gd name="T53" fmla="*/ 428 h 761"/>
                <a:gd name="T54" fmla="*/ 186 w 636"/>
                <a:gd name="T55" fmla="*/ 428 h 761"/>
                <a:gd name="T56" fmla="*/ 180 w 636"/>
                <a:gd name="T57" fmla="*/ 456 h 761"/>
                <a:gd name="T58" fmla="*/ 147 w 636"/>
                <a:gd name="T59" fmla="*/ 460 h 761"/>
                <a:gd name="T60" fmla="*/ 147 w 636"/>
                <a:gd name="T61" fmla="*/ 488 h 761"/>
                <a:gd name="T62" fmla="*/ 129 w 636"/>
                <a:gd name="T63" fmla="*/ 498 h 761"/>
                <a:gd name="T64" fmla="*/ 129 w 636"/>
                <a:gd name="T65" fmla="*/ 520 h 761"/>
                <a:gd name="T66" fmla="*/ 117 w 636"/>
                <a:gd name="T67" fmla="*/ 540 h 761"/>
                <a:gd name="T68" fmla="*/ 114 w 636"/>
                <a:gd name="T69" fmla="*/ 568 h 761"/>
                <a:gd name="T70" fmla="*/ 111 w 636"/>
                <a:gd name="T71" fmla="*/ 623 h 761"/>
                <a:gd name="T72" fmla="*/ 111 w 636"/>
                <a:gd name="T73" fmla="*/ 642 h 761"/>
                <a:gd name="T74" fmla="*/ 93 w 636"/>
                <a:gd name="T75" fmla="*/ 655 h 761"/>
                <a:gd name="T76" fmla="*/ 90 w 636"/>
                <a:gd name="T77" fmla="*/ 683 h 761"/>
                <a:gd name="T78" fmla="*/ 69 w 636"/>
                <a:gd name="T79" fmla="*/ 690 h 761"/>
                <a:gd name="T80" fmla="*/ 66 w 636"/>
                <a:gd name="T81" fmla="*/ 715 h 761"/>
                <a:gd name="T82" fmla="*/ 42 w 636"/>
                <a:gd name="T83" fmla="*/ 722 h 761"/>
                <a:gd name="T84" fmla="*/ 33 w 636"/>
                <a:gd name="T85" fmla="*/ 757 h 761"/>
                <a:gd name="T86" fmla="*/ 0 w 636"/>
                <a:gd name="T87" fmla="*/ 760 h 7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36"/>
                <a:gd name="T133" fmla="*/ 0 h 761"/>
                <a:gd name="T134" fmla="*/ 636 w 636"/>
                <a:gd name="T135" fmla="*/ 761 h 76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36" h="761">
                  <a:moveTo>
                    <a:pt x="635" y="0"/>
                  </a:moveTo>
                  <a:lnTo>
                    <a:pt x="581" y="51"/>
                  </a:lnTo>
                  <a:lnTo>
                    <a:pt x="578" y="77"/>
                  </a:lnTo>
                  <a:lnTo>
                    <a:pt x="557" y="80"/>
                  </a:lnTo>
                  <a:lnTo>
                    <a:pt x="557" y="96"/>
                  </a:lnTo>
                  <a:lnTo>
                    <a:pt x="533" y="99"/>
                  </a:lnTo>
                  <a:lnTo>
                    <a:pt x="536" y="125"/>
                  </a:lnTo>
                  <a:lnTo>
                    <a:pt x="503" y="128"/>
                  </a:lnTo>
                  <a:lnTo>
                    <a:pt x="494" y="157"/>
                  </a:lnTo>
                  <a:lnTo>
                    <a:pt x="473" y="160"/>
                  </a:lnTo>
                  <a:lnTo>
                    <a:pt x="473" y="185"/>
                  </a:lnTo>
                  <a:lnTo>
                    <a:pt x="443" y="195"/>
                  </a:lnTo>
                  <a:lnTo>
                    <a:pt x="443" y="224"/>
                  </a:lnTo>
                  <a:lnTo>
                    <a:pt x="410" y="233"/>
                  </a:lnTo>
                  <a:lnTo>
                    <a:pt x="410" y="259"/>
                  </a:lnTo>
                  <a:lnTo>
                    <a:pt x="377" y="265"/>
                  </a:lnTo>
                  <a:lnTo>
                    <a:pt x="377" y="297"/>
                  </a:lnTo>
                  <a:lnTo>
                    <a:pt x="350" y="300"/>
                  </a:lnTo>
                  <a:lnTo>
                    <a:pt x="344" y="325"/>
                  </a:lnTo>
                  <a:lnTo>
                    <a:pt x="315" y="325"/>
                  </a:lnTo>
                  <a:lnTo>
                    <a:pt x="312" y="348"/>
                  </a:lnTo>
                  <a:lnTo>
                    <a:pt x="288" y="341"/>
                  </a:lnTo>
                  <a:lnTo>
                    <a:pt x="282" y="373"/>
                  </a:lnTo>
                  <a:lnTo>
                    <a:pt x="258" y="370"/>
                  </a:lnTo>
                  <a:lnTo>
                    <a:pt x="252" y="399"/>
                  </a:lnTo>
                  <a:lnTo>
                    <a:pt x="219" y="399"/>
                  </a:lnTo>
                  <a:lnTo>
                    <a:pt x="213" y="428"/>
                  </a:lnTo>
                  <a:lnTo>
                    <a:pt x="186" y="428"/>
                  </a:lnTo>
                  <a:lnTo>
                    <a:pt x="180" y="456"/>
                  </a:lnTo>
                  <a:lnTo>
                    <a:pt x="147" y="460"/>
                  </a:lnTo>
                  <a:lnTo>
                    <a:pt x="147" y="488"/>
                  </a:lnTo>
                  <a:lnTo>
                    <a:pt x="129" y="498"/>
                  </a:lnTo>
                  <a:lnTo>
                    <a:pt x="129" y="520"/>
                  </a:lnTo>
                  <a:lnTo>
                    <a:pt x="117" y="540"/>
                  </a:lnTo>
                  <a:lnTo>
                    <a:pt x="114" y="568"/>
                  </a:lnTo>
                  <a:lnTo>
                    <a:pt x="111" y="623"/>
                  </a:lnTo>
                  <a:lnTo>
                    <a:pt x="111" y="642"/>
                  </a:lnTo>
                  <a:lnTo>
                    <a:pt x="93" y="655"/>
                  </a:lnTo>
                  <a:lnTo>
                    <a:pt x="90" y="683"/>
                  </a:lnTo>
                  <a:lnTo>
                    <a:pt x="69" y="690"/>
                  </a:lnTo>
                  <a:lnTo>
                    <a:pt x="66" y="715"/>
                  </a:lnTo>
                  <a:lnTo>
                    <a:pt x="42" y="722"/>
                  </a:lnTo>
                  <a:lnTo>
                    <a:pt x="33" y="757"/>
                  </a:lnTo>
                  <a:lnTo>
                    <a:pt x="0" y="760"/>
                  </a:lnTo>
                </a:path>
              </a:pathLst>
            </a:custGeom>
            <a:noFill/>
            <a:ln w="25400"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2788" name="Freeform 200">
              <a:extLst>
                <a:ext uri="{FF2B5EF4-FFF2-40B4-BE49-F238E27FC236}">
                  <a16:creationId xmlns:a16="http://schemas.microsoft.com/office/drawing/2014/main" id="{3BCE29A6-6D40-F9A1-7B9E-EC87880555E5}"/>
                </a:ext>
              </a:extLst>
            </p:cNvPr>
            <p:cNvSpPr>
              <a:spLocks noChangeAspect="1"/>
            </p:cNvSpPr>
            <p:nvPr/>
          </p:nvSpPr>
          <p:spPr bwMode="auto">
            <a:xfrm>
              <a:off x="448" y="739"/>
              <a:ext cx="438" cy="41"/>
            </a:xfrm>
            <a:custGeom>
              <a:avLst/>
              <a:gdLst>
                <a:gd name="T0" fmla="*/ 25 w 438"/>
                <a:gd name="T1" fmla="*/ 10 h 41"/>
                <a:gd name="T2" fmla="*/ 55 w 438"/>
                <a:gd name="T3" fmla="*/ 10 h 41"/>
                <a:gd name="T4" fmla="*/ 69 w 438"/>
                <a:gd name="T5" fmla="*/ 10 h 41"/>
                <a:gd name="T6" fmla="*/ 87 w 438"/>
                <a:gd name="T7" fmla="*/ 10 h 41"/>
                <a:gd name="T8" fmla="*/ 108 w 438"/>
                <a:gd name="T9" fmla="*/ 10 h 41"/>
                <a:gd name="T10" fmla="*/ 138 w 438"/>
                <a:gd name="T11" fmla="*/ 10 h 41"/>
                <a:gd name="T12" fmla="*/ 174 w 438"/>
                <a:gd name="T13" fmla="*/ 10 h 41"/>
                <a:gd name="T14" fmla="*/ 195 w 438"/>
                <a:gd name="T15" fmla="*/ 10 h 41"/>
                <a:gd name="T16" fmla="*/ 216 w 438"/>
                <a:gd name="T17" fmla="*/ 10 h 41"/>
                <a:gd name="T18" fmla="*/ 233 w 438"/>
                <a:gd name="T19" fmla="*/ 10 h 41"/>
                <a:gd name="T20" fmla="*/ 260 w 438"/>
                <a:gd name="T21" fmla="*/ 10 h 41"/>
                <a:gd name="T22" fmla="*/ 281 w 438"/>
                <a:gd name="T23" fmla="*/ 10 h 41"/>
                <a:gd name="T24" fmla="*/ 305 w 438"/>
                <a:gd name="T25" fmla="*/ 10 h 41"/>
                <a:gd name="T26" fmla="*/ 322 w 438"/>
                <a:gd name="T27" fmla="*/ 10 h 41"/>
                <a:gd name="T28" fmla="*/ 332 w 438"/>
                <a:gd name="T29" fmla="*/ 10 h 41"/>
                <a:gd name="T30" fmla="*/ 350 w 438"/>
                <a:gd name="T31" fmla="*/ 10 h 41"/>
                <a:gd name="T32" fmla="*/ 362 w 438"/>
                <a:gd name="T33" fmla="*/ 8 h 41"/>
                <a:gd name="T34" fmla="*/ 371 w 438"/>
                <a:gd name="T35" fmla="*/ 8 h 41"/>
                <a:gd name="T36" fmla="*/ 385 w 438"/>
                <a:gd name="T37" fmla="*/ 6 h 41"/>
                <a:gd name="T38" fmla="*/ 394 w 438"/>
                <a:gd name="T39" fmla="*/ 6 h 41"/>
                <a:gd name="T40" fmla="*/ 403 w 438"/>
                <a:gd name="T41" fmla="*/ 5 h 41"/>
                <a:gd name="T42" fmla="*/ 412 w 438"/>
                <a:gd name="T43" fmla="*/ 3 h 41"/>
                <a:gd name="T44" fmla="*/ 421 w 438"/>
                <a:gd name="T45" fmla="*/ 0 h 41"/>
                <a:gd name="T46" fmla="*/ 437 w 438"/>
                <a:gd name="T47" fmla="*/ 3 h 41"/>
                <a:gd name="T48" fmla="*/ 433 w 438"/>
                <a:gd name="T49" fmla="*/ 6 h 41"/>
                <a:gd name="T50" fmla="*/ 424 w 438"/>
                <a:gd name="T51" fmla="*/ 11 h 41"/>
                <a:gd name="T52" fmla="*/ 419 w 438"/>
                <a:gd name="T53" fmla="*/ 21 h 41"/>
                <a:gd name="T54" fmla="*/ 418 w 438"/>
                <a:gd name="T55" fmla="*/ 30 h 41"/>
                <a:gd name="T56" fmla="*/ 392 w 438"/>
                <a:gd name="T57" fmla="*/ 32 h 41"/>
                <a:gd name="T58" fmla="*/ 371 w 438"/>
                <a:gd name="T59" fmla="*/ 32 h 41"/>
                <a:gd name="T60" fmla="*/ 359 w 438"/>
                <a:gd name="T61" fmla="*/ 32 h 41"/>
                <a:gd name="T62" fmla="*/ 344 w 438"/>
                <a:gd name="T63" fmla="*/ 32 h 41"/>
                <a:gd name="T64" fmla="*/ 320 w 438"/>
                <a:gd name="T65" fmla="*/ 32 h 41"/>
                <a:gd name="T66" fmla="*/ 299 w 438"/>
                <a:gd name="T67" fmla="*/ 32 h 41"/>
                <a:gd name="T68" fmla="*/ 278 w 438"/>
                <a:gd name="T69" fmla="*/ 32 h 41"/>
                <a:gd name="T70" fmla="*/ 257 w 438"/>
                <a:gd name="T71" fmla="*/ 34 h 41"/>
                <a:gd name="T72" fmla="*/ 247 w 438"/>
                <a:gd name="T73" fmla="*/ 35 h 41"/>
                <a:gd name="T74" fmla="*/ 235 w 438"/>
                <a:gd name="T75" fmla="*/ 38 h 41"/>
                <a:gd name="T76" fmla="*/ 224 w 438"/>
                <a:gd name="T77" fmla="*/ 38 h 41"/>
                <a:gd name="T78" fmla="*/ 211 w 438"/>
                <a:gd name="T79" fmla="*/ 40 h 41"/>
                <a:gd name="T80" fmla="*/ 193 w 438"/>
                <a:gd name="T81" fmla="*/ 40 h 41"/>
                <a:gd name="T82" fmla="*/ 178 w 438"/>
                <a:gd name="T83" fmla="*/ 40 h 41"/>
                <a:gd name="T84" fmla="*/ 166 w 438"/>
                <a:gd name="T85" fmla="*/ 40 h 41"/>
                <a:gd name="T86" fmla="*/ 153 w 438"/>
                <a:gd name="T87" fmla="*/ 40 h 41"/>
                <a:gd name="T88" fmla="*/ 129 w 438"/>
                <a:gd name="T89" fmla="*/ 40 h 41"/>
                <a:gd name="T90" fmla="*/ 114 w 438"/>
                <a:gd name="T91" fmla="*/ 40 h 41"/>
                <a:gd name="T92" fmla="*/ 99 w 438"/>
                <a:gd name="T93" fmla="*/ 40 h 41"/>
                <a:gd name="T94" fmla="*/ 87 w 438"/>
                <a:gd name="T95" fmla="*/ 38 h 41"/>
                <a:gd name="T96" fmla="*/ 78 w 438"/>
                <a:gd name="T97" fmla="*/ 38 h 41"/>
                <a:gd name="T98" fmla="*/ 67 w 438"/>
                <a:gd name="T99" fmla="*/ 38 h 41"/>
                <a:gd name="T100" fmla="*/ 58 w 438"/>
                <a:gd name="T101" fmla="*/ 38 h 41"/>
                <a:gd name="T102" fmla="*/ 49 w 438"/>
                <a:gd name="T103" fmla="*/ 38 h 41"/>
                <a:gd name="T104" fmla="*/ 39 w 438"/>
                <a:gd name="T105" fmla="*/ 38 h 41"/>
                <a:gd name="T106" fmla="*/ 24 w 438"/>
                <a:gd name="T107" fmla="*/ 38 h 41"/>
                <a:gd name="T108" fmla="*/ 16 w 438"/>
                <a:gd name="T109" fmla="*/ 32 h 41"/>
                <a:gd name="T110" fmla="*/ 10 w 438"/>
                <a:gd name="T111" fmla="*/ 16 h 41"/>
                <a:gd name="T112" fmla="*/ 1 w 438"/>
                <a:gd name="T113" fmla="*/ 11 h 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38"/>
                <a:gd name="T172" fmla="*/ 0 h 41"/>
                <a:gd name="T173" fmla="*/ 438 w 438"/>
                <a:gd name="T174" fmla="*/ 41 h 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38" h="41">
                  <a:moveTo>
                    <a:pt x="0" y="6"/>
                  </a:moveTo>
                  <a:lnTo>
                    <a:pt x="25" y="10"/>
                  </a:lnTo>
                  <a:lnTo>
                    <a:pt x="40" y="10"/>
                  </a:lnTo>
                  <a:lnTo>
                    <a:pt x="55" y="10"/>
                  </a:lnTo>
                  <a:lnTo>
                    <a:pt x="60" y="10"/>
                  </a:lnTo>
                  <a:lnTo>
                    <a:pt x="69" y="10"/>
                  </a:lnTo>
                  <a:lnTo>
                    <a:pt x="78" y="10"/>
                  </a:lnTo>
                  <a:lnTo>
                    <a:pt x="87" y="10"/>
                  </a:lnTo>
                  <a:lnTo>
                    <a:pt x="102" y="10"/>
                  </a:lnTo>
                  <a:lnTo>
                    <a:pt x="108" y="10"/>
                  </a:lnTo>
                  <a:lnTo>
                    <a:pt x="120" y="10"/>
                  </a:lnTo>
                  <a:lnTo>
                    <a:pt x="138" y="10"/>
                  </a:lnTo>
                  <a:lnTo>
                    <a:pt x="159" y="10"/>
                  </a:lnTo>
                  <a:lnTo>
                    <a:pt x="174" y="10"/>
                  </a:lnTo>
                  <a:lnTo>
                    <a:pt x="186" y="10"/>
                  </a:lnTo>
                  <a:lnTo>
                    <a:pt x="195" y="10"/>
                  </a:lnTo>
                  <a:lnTo>
                    <a:pt x="207" y="10"/>
                  </a:lnTo>
                  <a:lnTo>
                    <a:pt x="216" y="10"/>
                  </a:lnTo>
                  <a:lnTo>
                    <a:pt x="221" y="10"/>
                  </a:lnTo>
                  <a:lnTo>
                    <a:pt x="233" y="10"/>
                  </a:lnTo>
                  <a:lnTo>
                    <a:pt x="248" y="10"/>
                  </a:lnTo>
                  <a:lnTo>
                    <a:pt x="260" y="10"/>
                  </a:lnTo>
                  <a:lnTo>
                    <a:pt x="269" y="10"/>
                  </a:lnTo>
                  <a:lnTo>
                    <a:pt x="281" y="10"/>
                  </a:lnTo>
                  <a:lnTo>
                    <a:pt x="290" y="10"/>
                  </a:lnTo>
                  <a:lnTo>
                    <a:pt x="305" y="10"/>
                  </a:lnTo>
                  <a:lnTo>
                    <a:pt x="317" y="10"/>
                  </a:lnTo>
                  <a:lnTo>
                    <a:pt x="322" y="10"/>
                  </a:lnTo>
                  <a:lnTo>
                    <a:pt x="326" y="10"/>
                  </a:lnTo>
                  <a:lnTo>
                    <a:pt x="332" y="10"/>
                  </a:lnTo>
                  <a:lnTo>
                    <a:pt x="344" y="10"/>
                  </a:lnTo>
                  <a:lnTo>
                    <a:pt x="350" y="10"/>
                  </a:lnTo>
                  <a:lnTo>
                    <a:pt x="356" y="10"/>
                  </a:lnTo>
                  <a:lnTo>
                    <a:pt x="362" y="8"/>
                  </a:lnTo>
                  <a:lnTo>
                    <a:pt x="367" y="8"/>
                  </a:lnTo>
                  <a:lnTo>
                    <a:pt x="371" y="8"/>
                  </a:lnTo>
                  <a:lnTo>
                    <a:pt x="380" y="6"/>
                  </a:lnTo>
                  <a:lnTo>
                    <a:pt x="385" y="6"/>
                  </a:lnTo>
                  <a:lnTo>
                    <a:pt x="389" y="6"/>
                  </a:lnTo>
                  <a:lnTo>
                    <a:pt x="394" y="6"/>
                  </a:lnTo>
                  <a:lnTo>
                    <a:pt x="398" y="5"/>
                  </a:lnTo>
                  <a:lnTo>
                    <a:pt x="403" y="5"/>
                  </a:lnTo>
                  <a:lnTo>
                    <a:pt x="407" y="3"/>
                  </a:lnTo>
                  <a:lnTo>
                    <a:pt x="412" y="3"/>
                  </a:lnTo>
                  <a:lnTo>
                    <a:pt x="416" y="2"/>
                  </a:lnTo>
                  <a:lnTo>
                    <a:pt x="421" y="0"/>
                  </a:lnTo>
                  <a:lnTo>
                    <a:pt x="425" y="0"/>
                  </a:lnTo>
                  <a:lnTo>
                    <a:pt x="437" y="3"/>
                  </a:lnTo>
                  <a:lnTo>
                    <a:pt x="437" y="5"/>
                  </a:lnTo>
                  <a:lnTo>
                    <a:pt x="433" y="6"/>
                  </a:lnTo>
                  <a:lnTo>
                    <a:pt x="428" y="8"/>
                  </a:lnTo>
                  <a:lnTo>
                    <a:pt x="424" y="11"/>
                  </a:lnTo>
                  <a:lnTo>
                    <a:pt x="421" y="16"/>
                  </a:lnTo>
                  <a:lnTo>
                    <a:pt x="419" y="21"/>
                  </a:lnTo>
                  <a:lnTo>
                    <a:pt x="422" y="27"/>
                  </a:lnTo>
                  <a:lnTo>
                    <a:pt x="418" y="30"/>
                  </a:lnTo>
                  <a:lnTo>
                    <a:pt x="397" y="32"/>
                  </a:lnTo>
                  <a:lnTo>
                    <a:pt x="392" y="32"/>
                  </a:lnTo>
                  <a:lnTo>
                    <a:pt x="377" y="32"/>
                  </a:lnTo>
                  <a:lnTo>
                    <a:pt x="371" y="32"/>
                  </a:lnTo>
                  <a:lnTo>
                    <a:pt x="365" y="32"/>
                  </a:lnTo>
                  <a:lnTo>
                    <a:pt x="359" y="32"/>
                  </a:lnTo>
                  <a:lnTo>
                    <a:pt x="350" y="32"/>
                  </a:lnTo>
                  <a:lnTo>
                    <a:pt x="344" y="32"/>
                  </a:lnTo>
                  <a:lnTo>
                    <a:pt x="335" y="32"/>
                  </a:lnTo>
                  <a:lnTo>
                    <a:pt x="320" y="32"/>
                  </a:lnTo>
                  <a:lnTo>
                    <a:pt x="308" y="32"/>
                  </a:lnTo>
                  <a:lnTo>
                    <a:pt x="299" y="32"/>
                  </a:lnTo>
                  <a:lnTo>
                    <a:pt x="290" y="32"/>
                  </a:lnTo>
                  <a:lnTo>
                    <a:pt x="278" y="32"/>
                  </a:lnTo>
                  <a:lnTo>
                    <a:pt x="269" y="34"/>
                  </a:lnTo>
                  <a:lnTo>
                    <a:pt x="257" y="34"/>
                  </a:lnTo>
                  <a:lnTo>
                    <a:pt x="251" y="35"/>
                  </a:lnTo>
                  <a:lnTo>
                    <a:pt x="247" y="35"/>
                  </a:lnTo>
                  <a:lnTo>
                    <a:pt x="241" y="37"/>
                  </a:lnTo>
                  <a:lnTo>
                    <a:pt x="235" y="38"/>
                  </a:lnTo>
                  <a:lnTo>
                    <a:pt x="229" y="38"/>
                  </a:lnTo>
                  <a:lnTo>
                    <a:pt x="224" y="38"/>
                  </a:lnTo>
                  <a:lnTo>
                    <a:pt x="220" y="40"/>
                  </a:lnTo>
                  <a:lnTo>
                    <a:pt x="211" y="40"/>
                  </a:lnTo>
                  <a:lnTo>
                    <a:pt x="202" y="40"/>
                  </a:lnTo>
                  <a:lnTo>
                    <a:pt x="193" y="40"/>
                  </a:lnTo>
                  <a:lnTo>
                    <a:pt x="184" y="40"/>
                  </a:lnTo>
                  <a:lnTo>
                    <a:pt x="178" y="40"/>
                  </a:lnTo>
                  <a:lnTo>
                    <a:pt x="172" y="40"/>
                  </a:lnTo>
                  <a:lnTo>
                    <a:pt x="166" y="40"/>
                  </a:lnTo>
                  <a:lnTo>
                    <a:pt x="162" y="40"/>
                  </a:lnTo>
                  <a:lnTo>
                    <a:pt x="153" y="40"/>
                  </a:lnTo>
                  <a:lnTo>
                    <a:pt x="141" y="40"/>
                  </a:lnTo>
                  <a:lnTo>
                    <a:pt x="129" y="40"/>
                  </a:lnTo>
                  <a:lnTo>
                    <a:pt x="123" y="40"/>
                  </a:lnTo>
                  <a:lnTo>
                    <a:pt x="114" y="40"/>
                  </a:lnTo>
                  <a:lnTo>
                    <a:pt x="105" y="40"/>
                  </a:lnTo>
                  <a:lnTo>
                    <a:pt x="99" y="40"/>
                  </a:lnTo>
                  <a:lnTo>
                    <a:pt x="93" y="38"/>
                  </a:lnTo>
                  <a:lnTo>
                    <a:pt x="87" y="38"/>
                  </a:lnTo>
                  <a:lnTo>
                    <a:pt x="82" y="38"/>
                  </a:lnTo>
                  <a:lnTo>
                    <a:pt x="78" y="38"/>
                  </a:lnTo>
                  <a:lnTo>
                    <a:pt x="72" y="38"/>
                  </a:lnTo>
                  <a:lnTo>
                    <a:pt x="67" y="38"/>
                  </a:lnTo>
                  <a:lnTo>
                    <a:pt x="63" y="38"/>
                  </a:lnTo>
                  <a:lnTo>
                    <a:pt x="58" y="38"/>
                  </a:lnTo>
                  <a:lnTo>
                    <a:pt x="54" y="38"/>
                  </a:lnTo>
                  <a:lnTo>
                    <a:pt x="49" y="38"/>
                  </a:lnTo>
                  <a:lnTo>
                    <a:pt x="45" y="38"/>
                  </a:lnTo>
                  <a:lnTo>
                    <a:pt x="39" y="38"/>
                  </a:lnTo>
                  <a:lnTo>
                    <a:pt x="28" y="38"/>
                  </a:lnTo>
                  <a:lnTo>
                    <a:pt x="24" y="38"/>
                  </a:lnTo>
                  <a:lnTo>
                    <a:pt x="19" y="38"/>
                  </a:lnTo>
                  <a:lnTo>
                    <a:pt x="16" y="32"/>
                  </a:lnTo>
                  <a:lnTo>
                    <a:pt x="13" y="21"/>
                  </a:lnTo>
                  <a:lnTo>
                    <a:pt x="10" y="16"/>
                  </a:lnTo>
                  <a:lnTo>
                    <a:pt x="6" y="11"/>
                  </a:lnTo>
                  <a:lnTo>
                    <a:pt x="1" y="11"/>
                  </a:lnTo>
                  <a:lnTo>
                    <a:pt x="0" y="6"/>
                  </a:lnTo>
                </a:path>
              </a:pathLst>
            </a:custGeom>
            <a:solidFill>
              <a:srgbClr val="5B9BD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2789" name="Freeform 201">
              <a:extLst>
                <a:ext uri="{FF2B5EF4-FFF2-40B4-BE49-F238E27FC236}">
                  <a16:creationId xmlns:a16="http://schemas.microsoft.com/office/drawing/2014/main" id="{AF30D7BB-06B2-5E7D-C641-C05427B18D7A}"/>
                </a:ext>
              </a:extLst>
            </p:cNvPr>
            <p:cNvSpPr>
              <a:spLocks noChangeAspect="1"/>
            </p:cNvSpPr>
            <p:nvPr/>
          </p:nvSpPr>
          <p:spPr bwMode="auto">
            <a:xfrm>
              <a:off x="549" y="293"/>
              <a:ext cx="83" cy="34"/>
            </a:xfrm>
            <a:custGeom>
              <a:avLst/>
              <a:gdLst>
                <a:gd name="T0" fmla="*/ 1 w 83"/>
                <a:gd name="T1" fmla="*/ 8 h 34"/>
                <a:gd name="T2" fmla="*/ 6 w 83"/>
                <a:gd name="T3" fmla="*/ 8 h 34"/>
                <a:gd name="T4" fmla="*/ 10 w 83"/>
                <a:gd name="T5" fmla="*/ 5 h 34"/>
                <a:gd name="T6" fmla="*/ 16 w 83"/>
                <a:gd name="T7" fmla="*/ 3 h 34"/>
                <a:gd name="T8" fmla="*/ 20 w 83"/>
                <a:gd name="T9" fmla="*/ 2 h 34"/>
                <a:gd name="T10" fmla="*/ 26 w 83"/>
                <a:gd name="T11" fmla="*/ 2 h 34"/>
                <a:gd name="T12" fmla="*/ 32 w 83"/>
                <a:gd name="T13" fmla="*/ 2 h 34"/>
                <a:gd name="T14" fmla="*/ 36 w 83"/>
                <a:gd name="T15" fmla="*/ 2 h 34"/>
                <a:gd name="T16" fmla="*/ 45 w 83"/>
                <a:gd name="T17" fmla="*/ 0 h 34"/>
                <a:gd name="T18" fmla="*/ 50 w 83"/>
                <a:gd name="T19" fmla="*/ 0 h 34"/>
                <a:gd name="T20" fmla="*/ 55 w 83"/>
                <a:gd name="T21" fmla="*/ 0 h 34"/>
                <a:gd name="T22" fmla="*/ 63 w 83"/>
                <a:gd name="T23" fmla="*/ 3 h 34"/>
                <a:gd name="T24" fmla="*/ 73 w 83"/>
                <a:gd name="T25" fmla="*/ 8 h 34"/>
                <a:gd name="T26" fmla="*/ 78 w 83"/>
                <a:gd name="T27" fmla="*/ 11 h 34"/>
                <a:gd name="T28" fmla="*/ 79 w 83"/>
                <a:gd name="T29" fmla="*/ 15 h 34"/>
                <a:gd name="T30" fmla="*/ 81 w 83"/>
                <a:gd name="T31" fmla="*/ 20 h 34"/>
                <a:gd name="T32" fmla="*/ 82 w 83"/>
                <a:gd name="T33" fmla="*/ 24 h 34"/>
                <a:gd name="T34" fmla="*/ 82 w 83"/>
                <a:gd name="T35" fmla="*/ 29 h 34"/>
                <a:gd name="T36" fmla="*/ 79 w 83"/>
                <a:gd name="T37" fmla="*/ 33 h 34"/>
                <a:gd name="T38" fmla="*/ 75 w 83"/>
                <a:gd name="T39" fmla="*/ 33 h 34"/>
                <a:gd name="T40" fmla="*/ 70 w 83"/>
                <a:gd name="T41" fmla="*/ 29 h 34"/>
                <a:gd name="T42" fmla="*/ 66 w 83"/>
                <a:gd name="T43" fmla="*/ 24 h 34"/>
                <a:gd name="T44" fmla="*/ 62 w 83"/>
                <a:gd name="T45" fmla="*/ 20 h 34"/>
                <a:gd name="T46" fmla="*/ 58 w 83"/>
                <a:gd name="T47" fmla="*/ 20 h 34"/>
                <a:gd name="T48" fmla="*/ 43 w 83"/>
                <a:gd name="T49" fmla="*/ 18 h 34"/>
                <a:gd name="T50" fmla="*/ 39 w 83"/>
                <a:gd name="T51" fmla="*/ 18 h 34"/>
                <a:gd name="T52" fmla="*/ 27 w 83"/>
                <a:gd name="T53" fmla="*/ 18 h 34"/>
                <a:gd name="T54" fmla="*/ 16 w 83"/>
                <a:gd name="T55" fmla="*/ 18 h 34"/>
                <a:gd name="T56" fmla="*/ 12 w 83"/>
                <a:gd name="T57" fmla="*/ 20 h 34"/>
                <a:gd name="T58" fmla="*/ 9 w 83"/>
                <a:gd name="T59" fmla="*/ 24 h 34"/>
                <a:gd name="T60" fmla="*/ 6 w 83"/>
                <a:gd name="T61" fmla="*/ 29 h 34"/>
                <a:gd name="T62" fmla="*/ 1 w 83"/>
                <a:gd name="T63" fmla="*/ 29 h 34"/>
                <a:gd name="T64" fmla="*/ 0 w 83"/>
                <a:gd name="T65" fmla="*/ 17 h 34"/>
                <a:gd name="T66" fmla="*/ 0 w 83"/>
                <a:gd name="T67" fmla="*/ 11 h 34"/>
                <a:gd name="T68" fmla="*/ 1 w 83"/>
                <a:gd name="T69" fmla="*/ 8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
                <a:gd name="T106" fmla="*/ 0 h 34"/>
                <a:gd name="T107" fmla="*/ 83 w 83"/>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 h="34">
                  <a:moveTo>
                    <a:pt x="1" y="8"/>
                  </a:moveTo>
                  <a:lnTo>
                    <a:pt x="6" y="8"/>
                  </a:lnTo>
                  <a:lnTo>
                    <a:pt x="10" y="5"/>
                  </a:lnTo>
                  <a:lnTo>
                    <a:pt x="16" y="3"/>
                  </a:lnTo>
                  <a:lnTo>
                    <a:pt x="20" y="2"/>
                  </a:lnTo>
                  <a:lnTo>
                    <a:pt x="26" y="2"/>
                  </a:lnTo>
                  <a:lnTo>
                    <a:pt x="32" y="2"/>
                  </a:lnTo>
                  <a:lnTo>
                    <a:pt x="36" y="2"/>
                  </a:lnTo>
                  <a:lnTo>
                    <a:pt x="45" y="0"/>
                  </a:lnTo>
                  <a:lnTo>
                    <a:pt x="50" y="0"/>
                  </a:lnTo>
                  <a:lnTo>
                    <a:pt x="55" y="0"/>
                  </a:lnTo>
                  <a:lnTo>
                    <a:pt x="63" y="3"/>
                  </a:lnTo>
                  <a:lnTo>
                    <a:pt x="73" y="8"/>
                  </a:lnTo>
                  <a:lnTo>
                    <a:pt x="78" y="11"/>
                  </a:lnTo>
                  <a:lnTo>
                    <a:pt x="79" y="15"/>
                  </a:lnTo>
                  <a:lnTo>
                    <a:pt x="81" y="20"/>
                  </a:lnTo>
                  <a:lnTo>
                    <a:pt x="82" y="24"/>
                  </a:lnTo>
                  <a:lnTo>
                    <a:pt x="82" y="29"/>
                  </a:lnTo>
                  <a:lnTo>
                    <a:pt x="79" y="33"/>
                  </a:lnTo>
                  <a:lnTo>
                    <a:pt x="75" y="33"/>
                  </a:lnTo>
                  <a:lnTo>
                    <a:pt x="70" y="29"/>
                  </a:lnTo>
                  <a:lnTo>
                    <a:pt x="66" y="24"/>
                  </a:lnTo>
                  <a:lnTo>
                    <a:pt x="62" y="20"/>
                  </a:lnTo>
                  <a:lnTo>
                    <a:pt x="58" y="20"/>
                  </a:lnTo>
                  <a:lnTo>
                    <a:pt x="43" y="18"/>
                  </a:lnTo>
                  <a:lnTo>
                    <a:pt x="39" y="18"/>
                  </a:lnTo>
                  <a:lnTo>
                    <a:pt x="27" y="18"/>
                  </a:lnTo>
                  <a:lnTo>
                    <a:pt x="16" y="18"/>
                  </a:lnTo>
                  <a:lnTo>
                    <a:pt x="12" y="20"/>
                  </a:lnTo>
                  <a:lnTo>
                    <a:pt x="9" y="24"/>
                  </a:lnTo>
                  <a:lnTo>
                    <a:pt x="6" y="29"/>
                  </a:lnTo>
                  <a:lnTo>
                    <a:pt x="1" y="29"/>
                  </a:lnTo>
                  <a:lnTo>
                    <a:pt x="0" y="17"/>
                  </a:lnTo>
                  <a:lnTo>
                    <a:pt x="0" y="11"/>
                  </a:lnTo>
                  <a:lnTo>
                    <a:pt x="1" y="8"/>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8">
            <a:extLst>
              <a:ext uri="{FF2B5EF4-FFF2-40B4-BE49-F238E27FC236}">
                <a16:creationId xmlns:a16="http://schemas.microsoft.com/office/drawing/2014/main" id="{6FEE0E75-10A2-A5BB-DBA5-62FE42D466A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33795" name="Espace réservé du numéro de diapositive 4">
            <a:extLst>
              <a:ext uri="{FF2B5EF4-FFF2-40B4-BE49-F238E27FC236}">
                <a16:creationId xmlns:a16="http://schemas.microsoft.com/office/drawing/2014/main" id="{9045505C-4D21-4D24-5669-56B97FE3CEB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EEA1080-4446-4252-9DA1-81FD31C29908}" type="slidenum">
              <a:rPr lang="fr-FR" altLang="fr-FR" sz="2000">
                <a:solidFill>
                  <a:srgbClr val="984807"/>
                </a:solidFill>
              </a:rPr>
              <a:pPr algn="r" eaLnBrk="1" hangingPunct="1">
                <a:spcBef>
                  <a:spcPct val="0"/>
                </a:spcBef>
                <a:buFontTx/>
                <a:buNone/>
              </a:pPr>
              <a:t>31</a:t>
            </a:fld>
            <a:endParaRPr lang="fr-FR" altLang="fr-FR" sz="2000">
              <a:solidFill>
                <a:srgbClr val="984807"/>
              </a:solidFill>
            </a:endParaRPr>
          </a:p>
        </p:txBody>
      </p:sp>
      <p:sp>
        <p:nvSpPr>
          <p:cNvPr id="33796" name="Rectangle 1">
            <a:extLst>
              <a:ext uri="{FF2B5EF4-FFF2-40B4-BE49-F238E27FC236}">
                <a16:creationId xmlns:a16="http://schemas.microsoft.com/office/drawing/2014/main" id="{24C50032-FF49-5F1B-576C-DE457782015C}"/>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a:t>
            </a:r>
          </a:p>
        </p:txBody>
      </p:sp>
      <p:sp>
        <p:nvSpPr>
          <p:cNvPr id="33797" name="Rectangle 1">
            <a:extLst>
              <a:ext uri="{FF2B5EF4-FFF2-40B4-BE49-F238E27FC236}">
                <a16:creationId xmlns:a16="http://schemas.microsoft.com/office/drawing/2014/main" id="{3F170912-A8C8-7303-6BFE-05D8C2FBCD91}"/>
              </a:ext>
            </a:extLst>
          </p:cNvPr>
          <p:cNvSpPr>
            <a:spLocks noChangeArrowheads="1"/>
          </p:cNvSpPr>
          <p:nvPr/>
        </p:nvSpPr>
        <p:spPr bwMode="auto">
          <a:xfrm>
            <a:off x="457200" y="19812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Mise en œuvre des moyens de secours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Moyens de 1</a:t>
            </a:r>
            <a:r>
              <a:rPr lang="fr-FR" altLang="fr-FR" sz="24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ère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et de 2</a:t>
            </a:r>
            <a:r>
              <a:rPr lang="fr-FR" altLang="fr-FR" sz="24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ème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interventions ;</a:t>
            </a:r>
          </a:p>
          <a:p>
            <a:pPr>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Mise en œuvre du signal d'alarme ;</a:t>
            </a:r>
          </a:p>
          <a:p>
            <a:pPr>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Manœuvre des exutoires de fumées.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3798" name="Picture 6" descr="I:\Images\Sapeurs-Pompiers\INC\B - connaissance du matériel\B1 - extincteurs\uv8iw35l.gif">
            <a:extLst>
              <a:ext uri="{FF2B5EF4-FFF2-40B4-BE49-F238E27FC236}">
                <a16:creationId xmlns:a16="http://schemas.microsoft.com/office/drawing/2014/main" id="{5167FE45-AE9C-2153-C6DE-624D0AEC02B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18150" y="4149725"/>
            <a:ext cx="3328988"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8">
            <a:extLst>
              <a:ext uri="{FF2B5EF4-FFF2-40B4-BE49-F238E27FC236}">
                <a16:creationId xmlns:a16="http://schemas.microsoft.com/office/drawing/2014/main" id="{41ED671F-DB5A-7161-EAEB-B8DF040FCB3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Réglementation </a:t>
            </a:r>
          </a:p>
        </p:txBody>
      </p:sp>
      <p:sp>
        <p:nvSpPr>
          <p:cNvPr id="34819" name="Espace réservé du numéro de diapositive 4">
            <a:extLst>
              <a:ext uri="{FF2B5EF4-FFF2-40B4-BE49-F238E27FC236}">
                <a16:creationId xmlns:a16="http://schemas.microsoft.com/office/drawing/2014/main" id="{00A87C52-77FA-80F4-F960-2E00D785CE8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5B164F0-293D-4BF7-AAC5-FC0FF13A396B}" type="slidenum">
              <a:rPr lang="fr-FR" altLang="fr-FR" sz="2000">
                <a:solidFill>
                  <a:srgbClr val="984807"/>
                </a:solidFill>
              </a:rPr>
              <a:pPr algn="r" eaLnBrk="1" hangingPunct="1">
                <a:spcBef>
                  <a:spcPct val="0"/>
                </a:spcBef>
                <a:buFontTx/>
                <a:buNone/>
              </a:pPr>
              <a:t>32</a:t>
            </a:fld>
            <a:endParaRPr lang="fr-FR" altLang="fr-FR" sz="2000">
              <a:solidFill>
                <a:srgbClr val="984807"/>
              </a:solidFill>
            </a:endParaRPr>
          </a:p>
        </p:txBody>
      </p:sp>
      <p:pic>
        <p:nvPicPr>
          <p:cNvPr id="34820" name="Picture 92" descr="G:\CLIPART\books3.jpg">
            <a:extLst>
              <a:ext uri="{FF2B5EF4-FFF2-40B4-BE49-F238E27FC236}">
                <a16:creationId xmlns:a16="http://schemas.microsoft.com/office/drawing/2014/main" id="{97387F51-2731-530E-EBA1-A00F509D5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133600"/>
            <a:ext cx="4648200"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8">
            <a:extLst>
              <a:ext uri="{FF2B5EF4-FFF2-40B4-BE49-F238E27FC236}">
                <a16:creationId xmlns:a16="http://schemas.microsoft.com/office/drawing/2014/main" id="{5922345D-A613-995F-6BCC-CE9076ECD3D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Réglementation </a:t>
            </a:r>
          </a:p>
        </p:txBody>
      </p:sp>
      <p:sp>
        <p:nvSpPr>
          <p:cNvPr id="35843" name="Espace réservé du numéro de diapositive 4">
            <a:extLst>
              <a:ext uri="{FF2B5EF4-FFF2-40B4-BE49-F238E27FC236}">
                <a16:creationId xmlns:a16="http://schemas.microsoft.com/office/drawing/2014/main" id="{21C6B48B-60BB-6109-E59D-8EFF7EF642E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B2B053D-1A09-4FD2-B0D6-86FD38E154D7}" type="slidenum">
              <a:rPr lang="fr-FR" altLang="fr-FR" sz="2000">
                <a:solidFill>
                  <a:srgbClr val="984807"/>
                </a:solidFill>
              </a:rPr>
              <a:pPr algn="r" eaLnBrk="1" hangingPunct="1">
                <a:spcBef>
                  <a:spcPct val="0"/>
                </a:spcBef>
                <a:buFontTx/>
                <a:buNone/>
              </a:pPr>
              <a:t>33</a:t>
            </a:fld>
            <a:endParaRPr lang="fr-FR" altLang="fr-FR" sz="2000">
              <a:solidFill>
                <a:srgbClr val="984807"/>
              </a:solidFill>
            </a:endParaRPr>
          </a:p>
        </p:txBody>
      </p:sp>
      <p:sp>
        <p:nvSpPr>
          <p:cNvPr id="35844" name="Rectangle 1">
            <a:extLst>
              <a:ext uri="{FF2B5EF4-FFF2-40B4-BE49-F238E27FC236}">
                <a16:creationId xmlns:a16="http://schemas.microsoft.com/office/drawing/2014/main" id="{96E9059D-705C-1B1B-B93F-6656B9ED3625}"/>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Code de la construction et de l'habitation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845" name="Rectangle 1">
            <a:extLst>
              <a:ext uri="{FF2B5EF4-FFF2-40B4-BE49-F238E27FC236}">
                <a16:creationId xmlns:a16="http://schemas.microsoft.com/office/drawing/2014/main" id="{A25D4810-F898-DB79-1CB0-98AD59A67ADB}"/>
              </a:ext>
            </a:extLst>
          </p:cNvPr>
          <p:cNvSpPr>
            <a:spLocks noChangeArrowheads="1"/>
          </p:cNvSpPr>
          <p:nvPr/>
        </p:nvSpPr>
        <p:spPr bwMode="auto">
          <a:xfrm>
            <a:off x="414338" y="1989138"/>
            <a:ext cx="8189912"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Fixe dispositions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Applicables aux Bâtiments d'Habitation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Destinées à assurer la sécurité contre les risques d'incendie et de panique dans les ERP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Destinées à assurer la sécurité des personnes contre les risques d'incendie et de panique dans les IGH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Définissant en ≠ catégories, les Matériaux et Éléments de Construction en fonction de leur Comportement au feu</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8">
            <a:extLst>
              <a:ext uri="{FF2B5EF4-FFF2-40B4-BE49-F238E27FC236}">
                <a16:creationId xmlns:a16="http://schemas.microsoft.com/office/drawing/2014/main" id="{B6548C65-FDC7-2B1A-7348-68BA7BFDA8D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Réglementation </a:t>
            </a:r>
          </a:p>
        </p:txBody>
      </p:sp>
      <p:sp>
        <p:nvSpPr>
          <p:cNvPr id="36867" name="Espace réservé du numéro de diapositive 4">
            <a:extLst>
              <a:ext uri="{FF2B5EF4-FFF2-40B4-BE49-F238E27FC236}">
                <a16:creationId xmlns:a16="http://schemas.microsoft.com/office/drawing/2014/main" id="{EFE9E294-FB94-7409-F9D9-DB057DACEE1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A7E8EB8-3EF4-481B-B725-877695ECA7C3}" type="slidenum">
              <a:rPr lang="fr-FR" altLang="fr-FR" sz="2000">
                <a:solidFill>
                  <a:srgbClr val="984807"/>
                </a:solidFill>
              </a:rPr>
              <a:pPr algn="r" eaLnBrk="1" hangingPunct="1">
                <a:spcBef>
                  <a:spcPct val="0"/>
                </a:spcBef>
                <a:buFontTx/>
                <a:buNone/>
              </a:pPr>
              <a:t>34</a:t>
            </a:fld>
            <a:endParaRPr lang="fr-FR" altLang="fr-FR" sz="2000">
              <a:solidFill>
                <a:srgbClr val="984807"/>
              </a:solidFill>
            </a:endParaRPr>
          </a:p>
        </p:txBody>
      </p:sp>
      <p:sp>
        <p:nvSpPr>
          <p:cNvPr id="36868" name="Rectangle 1">
            <a:extLst>
              <a:ext uri="{FF2B5EF4-FFF2-40B4-BE49-F238E27FC236}">
                <a16:creationId xmlns:a16="http://schemas.microsoft.com/office/drawing/2014/main" id="{21C3072B-A6FD-D5B1-FDF5-74FECAF99EB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Code des collectivités territoriales (code des communes)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6869" name="Rectangle 1">
            <a:extLst>
              <a:ext uri="{FF2B5EF4-FFF2-40B4-BE49-F238E27FC236}">
                <a16:creationId xmlns:a16="http://schemas.microsoft.com/office/drawing/2014/main" id="{588459FF-9071-3192-1B07-DA246849BB0C}"/>
              </a:ext>
            </a:extLst>
          </p:cNvPr>
          <p:cNvSpPr>
            <a:spLocks noChangeArrowheads="1"/>
          </p:cNvSpPr>
          <p:nvPr/>
        </p:nvSpPr>
        <p:spPr bwMode="auto">
          <a:xfrm>
            <a:off x="457200" y="22860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Prescrit que le maire a en charge de la police avec pour objet notamment, de prévenir et de faire cesser, les accidents et les fléaux calamiteux :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Précautions convenables</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Distribution des secours nécessaires,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8">
            <a:extLst>
              <a:ext uri="{FF2B5EF4-FFF2-40B4-BE49-F238E27FC236}">
                <a16:creationId xmlns:a16="http://schemas.microsoft.com/office/drawing/2014/main" id="{AB8E1440-81F1-AFF9-5275-6C114F21E99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Réglementation </a:t>
            </a:r>
          </a:p>
        </p:txBody>
      </p:sp>
      <p:sp>
        <p:nvSpPr>
          <p:cNvPr id="37891" name="Espace réservé du numéro de diapositive 4">
            <a:extLst>
              <a:ext uri="{FF2B5EF4-FFF2-40B4-BE49-F238E27FC236}">
                <a16:creationId xmlns:a16="http://schemas.microsoft.com/office/drawing/2014/main" id="{F9E5CEC5-B5E0-4F58-266C-276F9544EF6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CB8F2B3-ED1E-40F8-B8A1-794EB82A9973}" type="slidenum">
              <a:rPr lang="fr-FR" altLang="fr-FR" sz="2000">
                <a:solidFill>
                  <a:srgbClr val="984807"/>
                </a:solidFill>
              </a:rPr>
              <a:pPr algn="r" eaLnBrk="1" hangingPunct="1">
                <a:spcBef>
                  <a:spcPct val="0"/>
                </a:spcBef>
                <a:buFontTx/>
                <a:buNone/>
              </a:pPr>
              <a:t>35</a:t>
            </a:fld>
            <a:endParaRPr lang="fr-FR" altLang="fr-FR" sz="2000">
              <a:solidFill>
                <a:srgbClr val="984807"/>
              </a:solidFill>
            </a:endParaRPr>
          </a:p>
        </p:txBody>
      </p:sp>
      <p:sp>
        <p:nvSpPr>
          <p:cNvPr id="37892" name="Rectangle 1">
            <a:extLst>
              <a:ext uri="{FF2B5EF4-FFF2-40B4-BE49-F238E27FC236}">
                <a16:creationId xmlns:a16="http://schemas.microsoft.com/office/drawing/2014/main" id="{E297209A-D80C-271D-5EEE-98770830A33C}"/>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Code de l'urbanisme :</a:t>
            </a:r>
          </a:p>
        </p:txBody>
      </p:sp>
      <p:sp>
        <p:nvSpPr>
          <p:cNvPr id="37893" name="Rectangle 1">
            <a:extLst>
              <a:ext uri="{FF2B5EF4-FFF2-40B4-BE49-F238E27FC236}">
                <a16:creationId xmlns:a16="http://schemas.microsoft.com/office/drawing/2014/main" id="{132874AC-6F29-4D3B-8D98-346858862BF8}"/>
              </a:ext>
            </a:extLst>
          </p:cNvPr>
          <p:cNvSpPr>
            <a:spLocks noChangeArrowheads="1"/>
          </p:cNvSpPr>
          <p:nvPr/>
        </p:nvSpPr>
        <p:spPr bwMode="auto">
          <a:xfrm>
            <a:off x="457200" y="1981200"/>
            <a:ext cx="818991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Contient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Règles générales d'aménagement et d'urbanisme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Règles relatives à l'acte de construire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7894" name="Picture 6" descr="I:\Images\Sapeurs-Pompiers\INC\F1 - construction\Un Dimanche à la campagne\facade SN.bmp">
            <a:extLst>
              <a:ext uri="{FF2B5EF4-FFF2-40B4-BE49-F238E27FC236}">
                <a16:creationId xmlns:a16="http://schemas.microsoft.com/office/drawing/2014/main" id="{603943F9-0A81-9459-7AE5-0F92B16E6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372"/>
          <a:stretch>
            <a:fillRect/>
          </a:stretch>
        </p:blipFill>
        <p:spPr bwMode="auto">
          <a:xfrm>
            <a:off x="2987675" y="3716338"/>
            <a:ext cx="3917950"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8">
            <a:extLst>
              <a:ext uri="{FF2B5EF4-FFF2-40B4-BE49-F238E27FC236}">
                <a16:creationId xmlns:a16="http://schemas.microsoft.com/office/drawing/2014/main" id="{1050F3B0-E604-31D4-89CF-8AE6434746E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Réglementation </a:t>
            </a:r>
          </a:p>
        </p:txBody>
      </p:sp>
      <p:sp>
        <p:nvSpPr>
          <p:cNvPr id="38915" name="Espace réservé du numéro de diapositive 4">
            <a:extLst>
              <a:ext uri="{FF2B5EF4-FFF2-40B4-BE49-F238E27FC236}">
                <a16:creationId xmlns:a16="http://schemas.microsoft.com/office/drawing/2014/main" id="{A7B2B2B1-8969-AE8D-1DDE-461F8A8975D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F1948B3-620D-46DC-A228-502A82D0A3C7}" type="slidenum">
              <a:rPr lang="fr-FR" altLang="fr-FR" sz="2000">
                <a:solidFill>
                  <a:srgbClr val="984807"/>
                </a:solidFill>
              </a:rPr>
              <a:pPr algn="r" eaLnBrk="1" hangingPunct="1">
                <a:spcBef>
                  <a:spcPct val="0"/>
                </a:spcBef>
                <a:buFontTx/>
                <a:buNone/>
              </a:pPr>
              <a:t>36</a:t>
            </a:fld>
            <a:endParaRPr lang="fr-FR" altLang="fr-FR" sz="2000">
              <a:solidFill>
                <a:srgbClr val="984807"/>
              </a:solidFill>
            </a:endParaRPr>
          </a:p>
        </p:txBody>
      </p:sp>
      <p:sp>
        <p:nvSpPr>
          <p:cNvPr id="38916" name="Rectangle 1">
            <a:extLst>
              <a:ext uri="{FF2B5EF4-FFF2-40B4-BE49-F238E27FC236}">
                <a16:creationId xmlns:a16="http://schemas.microsoft.com/office/drawing/2014/main" id="{DE8B6D1C-4D73-8645-36B2-A75AC7D7A7C8}"/>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Code du travail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38917" name="Rectangle 1">
            <a:extLst>
              <a:ext uri="{FF2B5EF4-FFF2-40B4-BE49-F238E27FC236}">
                <a16:creationId xmlns:a16="http://schemas.microsoft.com/office/drawing/2014/main" id="{5F35C8D3-85D2-4159-BC69-C62F1C91A684}"/>
              </a:ext>
            </a:extLst>
          </p:cNvPr>
          <p:cNvSpPr>
            <a:spLocks noChangeArrowheads="1"/>
          </p:cNvSpPr>
          <p:nvPr/>
        </p:nvSpPr>
        <p:spPr bwMode="auto">
          <a:xfrm>
            <a:off x="457200" y="19812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Fixe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Dispositions générales concernant l’hygiène et la sécurité ;</a:t>
            </a:r>
          </a:p>
          <a:p>
            <a:pPr>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Règles sur la prévention des incendies (classement des matières inflammables, éclairage et chauffage des locaux, issues et dégagements, moyens de lutte contre l'incendie).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8">
            <a:extLst>
              <a:ext uri="{FF2B5EF4-FFF2-40B4-BE49-F238E27FC236}">
                <a16:creationId xmlns:a16="http://schemas.microsoft.com/office/drawing/2014/main" id="{86CFD4BE-7B8D-831E-ABB0-60CC407A582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Réglementation </a:t>
            </a:r>
          </a:p>
        </p:txBody>
      </p:sp>
      <p:sp>
        <p:nvSpPr>
          <p:cNvPr id="39939" name="Espace réservé du numéro de diapositive 4">
            <a:extLst>
              <a:ext uri="{FF2B5EF4-FFF2-40B4-BE49-F238E27FC236}">
                <a16:creationId xmlns:a16="http://schemas.microsoft.com/office/drawing/2014/main" id="{222CAC2D-66EC-F56C-CA36-19967F41E6B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21430EC-60A3-4CBA-83BE-0936DA3E572A}" type="slidenum">
              <a:rPr lang="fr-FR" altLang="fr-FR" sz="2000">
                <a:solidFill>
                  <a:srgbClr val="984807"/>
                </a:solidFill>
              </a:rPr>
              <a:pPr algn="r" eaLnBrk="1" hangingPunct="1">
                <a:spcBef>
                  <a:spcPct val="0"/>
                </a:spcBef>
                <a:buFontTx/>
                <a:buNone/>
              </a:pPr>
              <a:t>37</a:t>
            </a:fld>
            <a:endParaRPr lang="fr-FR" altLang="fr-FR" sz="2000">
              <a:solidFill>
                <a:srgbClr val="984807"/>
              </a:solidFill>
            </a:endParaRPr>
          </a:p>
        </p:txBody>
      </p:sp>
      <p:sp>
        <p:nvSpPr>
          <p:cNvPr id="39940" name="Rectangle 1">
            <a:extLst>
              <a:ext uri="{FF2B5EF4-FFF2-40B4-BE49-F238E27FC236}">
                <a16:creationId xmlns:a16="http://schemas.microsoft.com/office/drawing/2014/main" id="{50C49F26-5C9C-855C-F374-D25014E0F375}"/>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Code de l'environnement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941" name="Rectangle 1">
            <a:extLst>
              <a:ext uri="{FF2B5EF4-FFF2-40B4-BE49-F238E27FC236}">
                <a16:creationId xmlns:a16="http://schemas.microsoft.com/office/drawing/2014/main" id="{95589C92-F9A0-B274-F3AD-583121EAD06E}"/>
              </a:ext>
            </a:extLst>
          </p:cNvPr>
          <p:cNvSpPr>
            <a:spLocks noChangeArrowheads="1"/>
          </p:cNvSpPr>
          <p:nvPr/>
        </p:nvSpPr>
        <p:spPr bwMode="auto">
          <a:xfrm>
            <a:off x="457200" y="1981200"/>
            <a:ext cx="818991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Fixe les dispositions applicables aux Installations Classées pour la Protection de l’Environnement (ICPE).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9942" name="Picture 6" descr="I:\Images\Sapeurs-Pompiers\INC\Rsiques technologiques\1. Risque chimique\sévéso.png">
            <a:extLst>
              <a:ext uri="{FF2B5EF4-FFF2-40B4-BE49-F238E27FC236}">
                <a16:creationId xmlns:a16="http://schemas.microsoft.com/office/drawing/2014/main" id="{1ED5D1C4-1AB4-F189-8075-DCA2595A0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276600"/>
            <a:ext cx="277812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8">
            <a:extLst>
              <a:ext uri="{FF2B5EF4-FFF2-40B4-BE49-F238E27FC236}">
                <a16:creationId xmlns:a16="http://schemas.microsoft.com/office/drawing/2014/main" id="{115C559B-30A9-5F64-FC7F-F87A0DF4D92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40963" name="Espace réservé du numéro de diapositive 4">
            <a:extLst>
              <a:ext uri="{FF2B5EF4-FFF2-40B4-BE49-F238E27FC236}">
                <a16:creationId xmlns:a16="http://schemas.microsoft.com/office/drawing/2014/main" id="{FB232E5A-3BFA-5549-72D9-68F291477EB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3F26EC4-5AA9-4444-8AF3-3A47ED8F7429}" type="slidenum">
              <a:rPr lang="fr-FR" altLang="fr-FR" sz="2000">
                <a:solidFill>
                  <a:srgbClr val="984807"/>
                </a:solidFill>
              </a:rPr>
              <a:pPr algn="r" eaLnBrk="1" hangingPunct="1">
                <a:spcBef>
                  <a:spcPct val="0"/>
                </a:spcBef>
                <a:buFontTx/>
                <a:buNone/>
              </a:pPr>
              <a:t>38</a:t>
            </a:fld>
            <a:endParaRPr lang="fr-FR" altLang="fr-FR" sz="2000">
              <a:solidFill>
                <a:srgbClr val="984807"/>
              </a:solidFill>
            </a:endParaRPr>
          </a:p>
        </p:txBody>
      </p:sp>
      <p:sp>
        <p:nvSpPr>
          <p:cNvPr id="40964" name="Rectangle 11">
            <a:extLst>
              <a:ext uri="{FF2B5EF4-FFF2-40B4-BE49-F238E27FC236}">
                <a16:creationId xmlns:a16="http://schemas.microsoft.com/office/drawing/2014/main" id="{1B043083-F3D3-08AC-E99C-B9C9DD8C33E5}"/>
              </a:ext>
            </a:extLst>
          </p:cNvPr>
          <p:cNvSpPr>
            <a:spLocks noChangeArrowheads="1"/>
          </p:cNvSpPr>
          <p:nvPr/>
        </p:nvSpPr>
        <p:spPr bwMode="auto">
          <a:xfrm>
            <a:off x="3224213" y="2533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0965" name="Image 484361">
            <a:extLst>
              <a:ext uri="{FF2B5EF4-FFF2-40B4-BE49-F238E27FC236}">
                <a16:creationId xmlns:a16="http://schemas.microsoft.com/office/drawing/2014/main" id="{4F77B015-E5AD-EE76-107C-4242A6C8B5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0" r="-110" b="-50"/>
          <a:stretch>
            <a:fillRect/>
          </a:stretch>
        </p:blipFill>
        <p:spPr bwMode="auto">
          <a:xfrm>
            <a:off x="1524000" y="1600200"/>
            <a:ext cx="6172200"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8">
            <a:extLst>
              <a:ext uri="{FF2B5EF4-FFF2-40B4-BE49-F238E27FC236}">
                <a16:creationId xmlns:a16="http://schemas.microsoft.com/office/drawing/2014/main" id="{400502B2-DE22-E82E-A55B-A6650566BE4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41987" name="Espace réservé du numéro de diapositive 4">
            <a:extLst>
              <a:ext uri="{FF2B5EF4-FFF2-40B4-BE49-F238E27FC236}">
                <a16:creationId xmlns:a16="http://schemas.microsoft.com/office/drawing/2014/main" id="{61F3A894-CAF6-E1A3-B706-EF0EF29BF5E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D105423-812F-4D6F-B73B-EDF4B6825CCE}" type="slidenum">
              <a:rPr lang="fr-FR" altLang="fr-FR" sz="2000">
                <a:solidFill>
                  <a:srgbClr val="984807"/>
                </a:solidFill>
              </a:rPr>
              <a:pPr algn="r" eaLnBrk="1" hangingPunct="1">
                <a:spcBef>
                  <a:spcPct val="0"/>
                </a:spcBef>
                <a:buFontTx/>
                <a:buNone/>
              </a:pPr>
              <a:t>39</a:t>
            </a:fld>
            <a:endParaRPr lang="fr-FR" altLang="fr-FR" sz="2000">
              <a:solidFill>
                <a:srgbClr val="984807"/>
              </a:solidFill>
            </a:endParaRPr>
          </a:p>
        </p:txBody>
      </p:sp>
      <p:sp>
        <p:nvSpPr>
          <p:cNvPr id="41988" name="Rectangle 1">
            <a:extLst>
              <a:ext uri="{FF2B5EF4-FFF2-40B4-BE49-F238E27FC236}">
                <a16:creationId xmlns:a16="http://schemas.microsoft.com/office/drawing/2014/main" id="{493C7712-44D0-80D3-092A-8079DC996E75}"/>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Définitions – généralités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989" name="Rectangle 1">
            <a:extLst>
              <a:ext uri="{FF2B5EF4-FFF2-40B4-BE49-F238E27FC236}">
                <a16:creationId xmlns:a16="http://schemas.microsoft.com/office/drawing/2014/main" id="{1A536AF3-8428-C2F5-F924-677916C1592D}"/>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Descentes de charges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somme des forces transférées par l’ensemble des éléments constituant une structure jusqu’aux fondations (gros œuvre + second œuvre).</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b="1">
                <a:solidFill>
                  <a:srgbClr val="000000"/>
                </a:solidFill>
                <a:latin typeface="Times New Roman" panose="02020603050405020304" pitchFamily="18" charset="0"/>
                <a:ea typeface="Arial Unicode MS" pitchFamily="34" charset="-128"/>
                <a:cs typeface="Times New Roman" panose="02020603050405020304" pitchFamily="18" charset="0"/>
              </a:rPr>
              <a:t>Charges permanentes</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 poids des divers éléments constituant l’édifice. Un bâtiment peut ainsi peser de quelques dizaines de tonnes pour une construction individuelle à plusieurs milliers de tonnes pour un IGH.</a:t>
            </a:r>
            <a:endParaRPr lang="fr-FR" altLang="fr-FR" sz="2400">
              <a:latin typeface="Times New Roman" panose="02020603050405020304" pitchFamily="18" charset="0"/>
              <a:ea typeface="Arial Unicode MS" pitchFamily="34" charset="-128"/>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8">
            <a:extLst>
              <a:ext uri="{FF2B5EF4-FFF2-40B4-BE49-F238E27FC236}">
                <a16:creationId xmlns:a16="http://schemas.microsoft.com/office/drawing/2014/main" id="{37B6AE52-70C7-1353-2E8E-D47DFBD333E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6147" name="Espace réservé du numéro de diapositive 4">
            <a:extLst>
              <a:ext uri="{FF2B5EF4-FFF2-40B4-BE49-F238E27FC236}">
                <a16:creationId xmlns:a16="http://schemas.microsoft.com/office/drawing/2014/main" id="{5E27EF3A-AA88-92B6-1A29-86B8A0CC155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EC92F16-C0B0-4697-A7BC-49EE1E636EC2}" type="slidenum">
              <a:rPr lang="fr-FR" altLang="fr-FR" sz="2000">
                <a:solidFill>
                  <a:srgbClr val="984807"/>
                </a:solidFill>
              </a:rPr>
              <a:pPr algn="r" eaLnBrk="1" hangingPunct="1">
                <a:spcBef>
                  <a:spcPct val="0"/>
                </a:spcBef>
                <a:buFontTx/>
                <a:buNone/>
              </a:pPr>
              <a:t>4</a:t>
            </a:fld>
            <a:endParaRPr lang="fr-FR" altLang="fr-FR" sz="2000">
              <a:solidFill>
                <a:srgbClr val="984807"/>
              </a:solidFill>
            </a:endParaRPr>
          </a:p>
        </p:txBody>
      </p:sp>
      <p:sp>
        <p:nvSpPr>
          <p:cNvPr id="6148" name="Rectangle 1">
            <a:extLst>
              <a:ext uri="{FF2B5EF4-FFF2-40B4-BE49-F238E27FC236}">
                <a16:creationId xmlns:a16="http://schemas.microsoft.com/office/drawing/2014/main" id="{BF5B32E9-A92D-B739-6CB0-7B72389350DA}"/>
              </a:ext>
            </a:extLst>
          </p:cNvPr>
          <p:cNvSpPr>
            <a:spLocks noChangeArrowheads="1"/>
          </p:cNvSpPr>
          <p:nvPr/>
        </p:nvSpPr>
        <p:spPr bwMode="auto">
          <a:xfrm>
            <a:off x="395288" y="1528763"/>
            <a:ext cx="8462962" cy="378618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Source – Flux – Cible, les fumées et les gaz chauds – Flux - sont donc une problématique majeure dans :</a:t>
            </a:r>
            <a:endParaRPr lang="fr-FR" sz="2400" dirty="0">
              <a:latin typeface="Times New Roman" panose="02020603050405020304" pitchFamily="18" charset="0"/>
              <a:ea typeface="Times New Roman" panose="02020603050405020304" pitchFamily="18" charset="0"/>
            </a:endParaRPr>
          </a:p>
          <a:p>
            <a:pPr algn="just">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 </a:t>
            </a:r>
            <a:endParaRPr lang="fr-FR" sz="2400" dirty="0">
              <a:latin typeface="Times New Roman" panose="02020603050405020304" pitchFamily="18" charset="0"/>
              <a:ea typeface="Times New Roman" panose="02020603050405020304" pitchFamily="18" charset="0"/>
            </a:endParaRPr>
          </a:p>
          <a:p>
            <a:pPr marL="342900" indent="-342900" algn="just">
              <a:defRPr/>
            </a:pPr>
            <a:r>
              <a:rPr lang="fr-FR" sz="2400" dirty="0">
                <a:solidFill>
                  <a:srgbClr val="000000"/>
                </a:solidFill>
                <a:latin typeface="Times New Roman" panose="02020603050405020304" pitchFamily="18" charset="0"/>
                <a:ea typeface="Times New Roman" panose="02020603050405020304" pitchFamily="18" charset="0"/>
              </a:rPr>
              <a:t>Développement du feu.</a:t>
            </a:r>
            <a:endParaRPr lang="fr-FR" sz="2400" dirty="0">
              <a:latin typeface="Times New Roman" panose="02020603050405020304" pitchFamily="18" charset="0"/>
              <a:ea typeface="Times New Roman" panose="02020603050405020304" pitchFamily="18" charset="0"/>
            </a:endParaRPr>
          </a:p>
          <a:p>
            <a:pPr marL="342900" indent="-342900" algn="just">
              <a:defRPr/>
            </a:pPr>
            <a:r>
              <a:rPr lang="fr-FR" sz="2400" dirty="0">
                <a:solidFill>
                  <a:srgbClr val="000000"/>
                </a:solidFill>
                <a:latin typeface="Times New Roman" panose="02020603050405020304" pitchFamily="18" charset="0"/>
                <a:ea typeface="Times New Roman" panose="02020603050405020304" pitchFamily="18" charset="0"/>
              </a:rPr>
              <a:t>Atteinte de cibles humaines ou matérielles, avec un risque de victimes et/ou de propagation du sinistre.</a:t>
            </a:r>
            <a:endParaRPr lang="fr-FR" sz="2400" dirty="0">
              <a:latin typeface="Times New Roman" panose="02020603050405020304" pitchFamily="18" charset="0"/>
              <a:ea typeface="Times New Roman" panose="02020603050405020304" pitchFamily="18" charset="0"/>
            </a:endParaRPr>
          </a:p>
          <a:p>
            <a:pPr algn="just">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 </a:t>
            </a:r>
            <a:endParaRPr lang="fr-FR" sz="2400" dirty="0">
              <a:latin typeface="Times New Roman" panose="02020603050405020304" pitchFamily="18" charset="0"/>
              <a:ea typeface="Times New Roman" panose="02020603050405020304" pitchFamily="18" charset="0"/>
            </a:endParaRPr>
          </a:p>
          <a:p>
            <a:pPr algn="just">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Construction et la réglementation </a:t>
            </a: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I</a:t>
            </a:r>
            <a:r>
              <a:rPr lang="fr-FR" sz="2400" dirty="0">
                <a:solidFill>
                  <a:srgbClr val="000000"/>
                </a:solidFill>
                <a:latin typeface="Times New Roman" panose="02020603050405020304" pitchFamily="18" charset="0"/>
                <a:ea typeface="Times New Roman" panose="02020603050405020304" pitchFamily="18" charset="0"/>
              </a:rPr>
              <a:t>nfluence directe sur ce flux en faisant obstacle à son déplacement.</a:t>
            </a:r>
            <a:endParaRPr lang="fr-FR" sz="24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8">
            <a:extLst>
              <a:ext uri="{FF2B5EF4-FFF2-40B4-BE49-F238E27FC236}">
                <a16:creationId xmlns:a16="http://schemas.microsoft.com/office/drawing/2014/main" id="{844C7ADF-A0FC-C07D-0C4D-D33878B273F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43011" name="Espace réservé du numéro de diapositive 4">
            <a:extLst>
              <a:ext uri="{FF2B5EF4-FFF2-40B4-BE49-F238E27FC236}">
                <a16:creationId xmlns:a16="http://schemas.microsoft.com/office/drawing/2014/main" id="{596CADEA-B949-8856-7B4E-CF14C6C235E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B6B15E8-7642-43DB-9173-1E1B93AD00E0}" type="slidenum">
              <a:rPr lang="fr-FR" altLang="fr-FR" sz="2000">
                <a:solidFill>
                  <a:srgbClr val="984807"/>
                </a:solidFill>
              </a:rPr>
              <a:pPr algn="r" eaLnBrk="1" hangingPunct="1">
                <a:spcBef>
                  <a:spcPct val="0"/>
                </a:spcBef>
                <a:buFontTx/>
                <a:buNone/>
              </a:pPr>
              <a:t>40</a:t>
            </a:fld>
            <a:endParaRPr lang="fr-FR" altLang="fr-FR" sz="2000">
              <a:solidFill>
                <a:srgbClr val="984807"/>
              </a:solidFill>
            </a:endParaRPr>
          </a:p>
        </p:txBody>
      </p:sp>
      <p:sp>
        <p:nvSpPr>
          <p:cNvPr id="43012" name="Rectangle 1">
            <a:extLst>
              <a:ext uri="{FF2B5EF4-FFF2-40B4-BE49-F238E27FC236}">
                <a16:creationId xmlns:a16="http://schemas.microsoft.com/office/drawing/2014/main" id="{57D3B683-182D-9E1B-8818-586EFD2DEEDF}"/>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Définitions – généralités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013" name="Rectangle 1">
            <a:extLst>
              <a:ext uri="{FF2B5EF4-FFF2-40B4-BE49-F238E27FC236}">
                <a16:creationId xmlns:a16="http://schemas.microsoft.com/office/drawing/2014/main" id="{21686D43-A2A9-892B-FB8F-CFE01157E1D6}"/>
              </a:ext>
            </a:extLst>
          </p:cNvPr>
          <p:cNvSpPr>
            <a:spLocks noChangeArrowheads="1"/>
          </p:cNvSpPr>
          <p:nvPr/>
        </p:nvSpPr>
        <p:spPr bwMode="auto">
          <a:xfrm>
            <a:off x="457200" y="19812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Arial Unicode MS" pitchFamily="34" charset="-128"/>
                <a:cs typeface="Times New Roman" panose="02020603050405020304" pitchFamily="18" charset="0"/>
              </a:rPr>
              <a:t>Gros œuvre</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 éléments principaux de la construction qui contribuent à la stabilité de l’ensemble (murs pignons, de façade, de refend, plancher, charpente…).</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b="1">
                <a:latin typeface="Times New Roman" panose="02020603050405020304" pitchFamily="18" charset="0"/>
                <a:ea typeface="Arial Unicode MS" pitchFamily="34" charset="-128"/>
                <a:cs typeface="Calibri" panose="020F0502020204030204" pitchFamily="34" charset="0"/>
              </a:rPr>
              <a:t>Second œuvre </a:t>
            </a:r>
            <a:r>
              <a:rPr lang="fr-FR" altLang="fr-FR" sz="2400">
                <a:latin typeface="Times New Roman" panose="02020603050405020304" pitchFamily="18" charset="0"/>
                <a:ea typeface="Arial Unicode MS" pitchFamily="34" charset="-128"/>
                <a:cs typeface="Calibri" panose="020F0502020204030204" pitchFamily="34" charset="0"/>
              </a:rPr>
              <a:t>: éléments secondaires de la construction qui permettent l’utilisation du bâtiment conformément à ce qui est prévu.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8">
            <a:extLst>
              <a:ext uri="{FF2B5EF4-FFF2-40B4-BE49-F238E27FC236}">
                <a16:creationId xmlns:a16="http://schemas.microsoft.com/office/drawing/2014/main" id="{BA09A73A-EF49-DEDF-67E4-44738B4809F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44035" name="Espace réservé du numéro de diapositive 4">
            <a:extLst>
              <a:ext uri="{FF2B5EF4-FFF2-40B4-BE49-F238E27FC236}">
                <a16:creationId xmlns:a16="http://schemas.microsoft.com/office/drawing/2014/main" id="{1B44DCE0-C5A2-51BA-C9FF-43A073062D9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E66DD81-6B63-43A8-9382-F72762338500}" type="slidenum">
              <a:rPr lang="fr-FR" altLang="fr-FR" sz="2000">
                <a:solidFill>
                  <a:srgbClr val="984807"/>
                </a:solidFill>
              </a:rPr>
              <a:pPr algn="r" eaLnBrk="1" hangingPunct="1">
                <a:spcBef>
                  <a:spcPct val="0"/>
                </a:spcBef>
                <a:buFontTx/>
                <a:buNone/>
              </a:pPr>
              <a:t>41</a:t>
            </a:fld>
            <a:endParaRPr lang="fr-FR" altLang="fr-FR" sz="2000">
              <a:solidFill>
                <a:srgbClr val="984807"/>
              </a:solidFill>
            </a:endParaRPr>
          </a:p>
        </p:txBody>
      </p:sp>
      <p:sp>
        <p:nvSpPr>
          <p:cNvPr id="44036" name="Rectangle 1">
            <a:extLst>
              <a:ext uri="{FF2B5EF4-FFF2-40B4-BE49-F238E27FC236}">
                <a16:creationId xmlns:a16="http://schemas.microsoft.com/office/drawing/2014/main" id="{AF3EAB41-CC8E-2BF8-FF44-847D6EBDDAB9}"/>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Définitions – généralités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4037" name="Rectangle 1">
            <a:extLst>
              <a:ext uri="{FF2B5EF4-FFF2-40B4-BE49-F238E27FC236}">
                <a16:creationId xmlns:a16="http://schemas.microsoft.com/office/drawing/2014/main" id="{47507E61-6957-011C-F682-0AB28C93BCE2}"/>
              </a:ext>
            </a:extLst>
          </p:cNvPr>
          <p:cNvSpPr>
            <a:spLocks noChangeArrowheads="1"/>
          </p:cNvSpPr>
          <p:nvPr/>
        </p:nvSpPr>
        <p:spPr bwMode="auto">
          <a:xfrm>
            <a:off x="457200" y="1981200"/>
            <a:ext cx="818991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latin typeface="Times New Roman" panose="02020603050405020304" pitchFamily="18" charset="0"/>
                <a:ea typeface="Arial Unicode MS" pitchFamily="34" charset="-128"/>
                <a:cs typeface="Calibri" panose="020F0502020204030204" pitchFamily="34" charset="0"/>
              </a:rPr>
              <a:t>Éléments techniques</a:t>
            </a:r>
            <a:r>
              <a:rPr lang="fr-FR" altLang="fr-FR" sz="2400">
                <a:latin typeface="Times New Roman" panose="02020603050405020304" pitchFamily="18" charset="0"/>
                <a:ea typeface="Arial Unicode MS" pitchFamily="34" charset="-128"/>
                <a:cs typeface="Calibri" panose="020F0502020204030204" pitchFamily="34" charset="0"/>
              </a:rPr>
              <a:t> : Canalisations d’eau, de gaz, d’électricité… Bâtiments industriels les canalisations sont beaucoup + diversifiées : conduite de gaz, de vapeur, de produits divers. </a:t>
            </a:r>
          </a:p>
        </p:txBody>
      </p:sp>
      <p:pic>
        <p:nvPicPr>
          <p:cNvPr id="44038" name="Image 19519">
            <a:extLst>
              <a:ext uri="{FF2B5EF4-FFF2-40B4-BE49-F238E27FC236}">
                <a16:creationId xmlns:a16="http://schemas.microsoft.com/office/drawing/2014/main" id="{69C62720-9A50-E801-1506-1C1994CFA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429000"/>
            <a:ext cx="205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Image 256" descr="Résultat d’images pour gaines techniques de logement">
            <a:extLst>
              <a:ext uri="{FF2B5EF4-FFF2-40B4-BE49-F238E27FC236}">
                <a16:creationId xmlns:a16="http://schemas.microsoft.com/office/drawing/2014/main" id="{44EE5BB9-20C6-E183-2B2C-6AB85523E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05200"/>
            <a:ext cx="3817938"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8">
            <a:extLst>
              <a:ext uri="{FF2B5EF4-FFF2-40B4-BE49-F238E27FC236}">
                <a16:creationId xmlns:a16="http://schemas.microsoft.com/office/drawing/2014/main" id="{E91CFFB5-7092-A63F-1F1B-B73E697D0CA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45059" name="Espace réservé du numéro de diapositive 4">
            <a:extLst>
              <a:ext uri="{FF2B5EF4-FFF2-40B4-BE49-F238E27FC236}">
                <a16:creationId xmlns:a16="http://schemas.microsoft.com/office/drawing/2014/main" id="{FBA49E69-D26E-0E51-6D42-6770ED0B48F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6AFC3C7-13CC-4C14-9054-DF1F12447207}" type="slidenum">
              <a:rPr lang="fr-FR" altLang="fr-FR" sz="2000">
                <a:solidFill>
                  <a:srgbClr val="984807"/>
                </a:solidFill>
              </a:rPr>
              <a:pPr algn="r" eaLnBrk="1" hangingPunct="1">
                <a:spcBef>
                  <a:spcPct val="0"/>
                </a:spcBef>
                <a:buFontTx/>
                <a:buNone/>
              </a:pPr>
              <a:t>42</a:t>
            </a:fld>
            <a:endParaRPr lang="fr-FR" altLang="fr-FR" sz="2000">
              <a:solidFill>
                <a:srgbClr val="984807"/>
              </a:solidFill>
            </a:endParaRPr>
          </a:p>
        </p:txBody>
      </p:sp>
      <p:sp>
        <p:nvSpPr>
          <p:cNvPr id="45060" name="Rectangle 1">
            <a:extLst>
              <a:ext uri="{FF2B5EF4-FFF2-40B4-BE49-F238E27FC236}">
                <a16:creationId xmlns:a16="http://schemas.microsoft.com/office/drawing/2014/main" id="{B641F24B-665E-789A-6F68-AAEFFAFCF1EC}"/>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Définitions – généralités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5061" name="Rectangle 1">
            <a:extLst>
              <a:ext uri="{FF2B5EF4-FFF2-40B4-BE49-F238E27FC236}">
                <a16:creationId xmlns:a16="http://schemas.microsoft.com/office/drawing/2014/main" id="{F1CD9C55-BC7F-F9DE-9A72-5ECD49E72159}"/>
              </a:ext>
            </a:extLst>
          </p:cNvPr>
          <p:cNvSpPr>
            <a:spLocks noChangeArrowheads="1"/>
          </p:cNvSpPr>
          <p:nvPr/>
        </p:nvSpPr>
        <p:spPr bwMode="auto">
          <a:xfrm>
            <a:off x="457200" y="19812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SP sont confrontés à :</a:t>
            </a:r>
            <a:endParaRPr lang="fr-FR" altLang="fr-FR" sz="2400">
              <a:latin typeface="Times New Roman" panose="02020603050405020304" pitchFamily="18" charset="0"/>
              <a:ea typeface="Arial Unicode MS" pitchFamily="34" charset="-128"/>
              <a:cs typeface="Times New Roman" panose="02020603050405020304" pitchFamily="18" charset="0"/>
            </a:endParaRPr>
          </a:p>
        </p:txBody>
      </p:sp>
      <p:sp>
        <p:nvSpPr>
          <p:cNvPr id="45062" name="Rectangle : coins arrondis 3">
            <a:extLst>
              <a:ext uri="{FF2B5EF4-FFF2-40B4-BE49-F238E27FC236}">
                <a16:creationId xmlns:a16="http://schemas.microsoft.com/office/drawing/2014/main" id="{82DA65F9-FA13-8543-ABAF-4A2E0441BDBA}"/>
              </a:ext>
            </a:extLst>
          </p:cNvPr>
          <p:cNvSpPr>
            <a:spLocks noChangeArrowheads="1"/>
          </p:cNvSpPr>
          <p:nvPr/>
        </p:nvSpPr>
        <p:spPr bwMode="auto">
          <a:xfrm>
            <a:off x="344488" y="2819400"/>
            <a:ext cx="8513762" cy="2227263"/>
          </a:xfrm>
          <a:prstGeom prst="roundRect">
            <a:avLst>
              <a:gd name="adj" fmla="val 16667"/>
            </a:avLst>
          </a:prstGeom>
          <a:solidFill>
            <a:srgbClr val="9DC3E6"/>
          </a:solidFill>
          <a:ln w="12700" algn="ctr">
            <a:solidFill>
              <a:srgbClr val="9DC3E6"/>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400">
                <a:solidFill>
                  <a:srgbClr val="000000"/>
                </a:solidFill>
                <a:latin typeface="Times New Roman" panose="02020603050405020304" pitchFamily="18" charset="0"/>
              </a:rPr>
              <a:t>Grande diversité de construction</a:t>
            </a:r>
          </a:p>
          <a:p>
            <a:pPr algn="ctr">
              <a:spcBef>
                <a:spcPct val="0"/>
              </a:spcBef>
              <a:buFontTx/>
              <a:buNone/>
            </a:pPr>
            <a:r>
              <a:rPr lang="fr-FR" altLang="fr-FR" sz="2400">
                <a:solidFill>
                  <a:srgbClr val="000000"/>
                </a:solidFill>
                <a:latin typeface="Times New Roman" panose="02020603050405020304" pitchFamily="18" charset="0"/>
              </a:rPr>
              <a:t>+</a:t>
            </a:r>
          </a:p>
          <a:p>
            <a:pPr algn="ctr">
              <a:spcBef>
                <a:spcPct val="0"/>
              </a:spcBef>
              <a:buFontTx/>
              <a:buNone/>
            </a:pPr>
            <a:r>
              <a:rPr lang="fr-FR" altLang="fr-FR" sz="2400">
                <a:solidFill>
                  <a:srgbClr val="000000"/>
                </a:solidFill>
                <a:latin typeface="Times New Roman" panose="02020603050405020304" pitchFamily="18" charset="0"/>
              </a:rPr>
              <a:t>Évolutions techniques</a:t>
            </a:r>
          </a:p>
          <a:p>
            <a:pPr algn="ctr">
              <a:spcBef>
                <a:spcPts val="500"/>
              </a:spcBef>
              <a:spcAft>
                <a:spcPts val="500"/>
              </a:spcAft>
              <a:buFontTx/>
              <a:buNone/>
            </a:pPr>
            <a:r>
              <a:rPr lang="en-US" altLang="fr-FR" sz="2400">
                <a:solidFill>
                  <a:srgbClr val="000000"/>
                </a:solidFill>
                <a:latin typeface="Times New Roman" panose="02020603050405020304" pitchFamily="18" charset="0"/>
              </a:rPr>
              <a:t>=</a:t>
            </a:r>
          </a:p>
          <a:p>
            <a:pPr algn="ctr">
              <a:spcBef>
                <a:spcPct val="0"/>
              </a:spcBef>
              <a:buFontTx/>
              <a:buNone/>
            </a:pPr>
            <a:r>
              <a:rPr lang="fr-FR" altLang="fr-FR" sz="2400" b="1">
                <a:solidFill>
                  <a:srgbClr val="FF0000"/>
                </a:solidFill>
                <a:latin typeface="Times New Roman" panose="02020603050405020304" pitchFamily="18" charset="0"/>
              </a:rPr>
              <a:t>ADAPTABILITE ET MAINTIEN DES CONNAISSANCES</a:t>
            </a:r>
            <a:endParaRPr lang="fr-FR" altLang="fr-FR" sz="2400">
              <a:latin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8">
            <a:extLst>
              <a:ext uri="{FF2B5EF4-FFF2-40B4-BE49-F238E27FC236}">
                <a16:creationId xmlns:a16="http://schemas.microsoft.com/office/drawing/2014/main" id="{B3B2E036-3C12-F1CB-236A-4488664D77A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46083" name="Espace réservé du numéro de diapositive 4">
            <a:extLst>
              <a:ext uri="{FF2B5EF4-FFF2-40B4-BE49-F238E27FC236}">
                <a16:creationId xmlns:a16="http://schemas.microsoft.com/office/drawing/2014/main" id="{ED5C147E-4A8E-2D44-521F-5368FB7BCC3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1AFE9EA-6BB8-4AF4-A16B-6A8F1B8685F2}" type="slidenum">
              <a:rPr lang="fr-FR" altLang="fr-FR" sz="2000">
                <a:solidFill>
                  <a:srgbClr val="984807"/>
                </a:solidFill>
              </a:rPr>
              <a:pPr algn="r" eaLnBrk="1" hangingPunct="1">
                <a:spcBef>
                  <a:spcPct val="0"/>
                </a:spcBef>
                <a:buFontTx/>
                <a:buNone/>
              </a:pPr>
              <a:t>43</a:t>
            </a:fld>
            <a:endParaRPr lang="fr-FR" altLang="fr-FR" sz="2000">
              <a:solidFill>
                <a:srgbClr val="984807"/>
              </a:solidFill>
            </a:endParaRPr>
          </a:p>
        </p:txBody>
      </p:sp>
      <p:sp>
        <p:nvSpPr>
          <p:cNvPr id="46084" name="Rectangle 1">
            <a:extLst>
              <a:ext uri="{FF2B5EF4-FFF2-40B4-BE49-F238E27FC236}">
                <a16:creationId xmlns:a16="http://schemas.microsoft.com/office/drawing/2014/main" id="{4286FD95-40A3-97FC-79AF-B639BE2BA28B}"/>
              </a:ext>
            </a:extLst>
          </p:cNvPr>
          <p:cNvSpPr>
            <a:spLocks noChangeArrowheads="1"/>
          </p:cNvSpPr>
          <p:nvPr/>
        </p:nvSpPr>
        <p:spPr bwMode="auto">
          <a:xfrm>
            <a:off x="395288" y="1557338"/>
            <a:ext cx="8189912"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Structure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nsemble complet assurant la rigidité et la stabilité de l’édifice. La structure est à rapprocher du gros œuvre.</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Calibri" panose="020F0502020204030204" pitchFamily="34" charset="0"/>
              </a:rPr>
              <a:t>Nature des matériaux utilisés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Arial Unicode MS" pitchFamily="34" charset="-128"/>
                <a:cs typeface="Calibri" panose="020F0502020204030204" pitchFamily="34" charset="0"/>
                <a:sym typeface="Wingdings" panose="05000000000000000000" pitchFamily="2" charset="2"/>
              </a:rPr>
              <a:t> P</a:t>
            </a:r>
            <a:r>
              <a:rPr lang="fr-FR" altLang="fr-FR" sz="2400">
                <a:latin typeface="Times New Roman" panose="02020603050405020304" pitchFamily="18" charset="0"/>
                <a:ea typeface="Arial Unicode MS" pitchFamily="34" charset="-128"/>
                <a:cs typeface="Calibri" panose="020F0502020204030204" pitchFamily="34" charset="0"/>
              </a:rPr>
              <a:t>rocédés de construction ≠. </a:t>
            </a:r>
          </a:p>
          <a:p>
            <a:pPr algn="just">
              <a:lnSpc>
                <a:spcPct val="107000"/>
              </a:lnSpc>
              <a:spcBef>
                <a:spcPct val="0"/>
              </a:spcBef>
              <a:buFontTx/>
              <a:buNone/>
            </a:pP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Calibri" panose="020F0502020204030204" pitchFamily="34" charset="0"/>
              </a:rPr>
              <a:t>Constructions anciennes, constituées de petits éléments collés les uns aux autres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a:t>
            </a:r>
            <a:r>
              <a:rPr lang="fr-FR" altLang="fr-FR" sz="2400">
                <a:latin typeface="Times New Roman" panose="02020603050405020304" pitchFamily="18" charset="0"/>
                <a:ea typeface="Arial Unicode MS" pitchFamily="34" charset="-128"/>
                <a:cs typeface="Calibri" panose="020F0502020204030204" pitchFamily="34" charset="0"/>
              </a:rPr>
              <a:t>onstructions massives</a:t>
            </a:r>
          </a:p>
          <a:p>
            <a:pPr algn="just">
              <a:lnSpc>
                <a:spcPct val="107000"/>
              </a:lnSpc>
              <a:spcBef>
                <a:spcPct val="0"/>
              </a:spcBef>
              <a:buFontTx/>
              <a:buNone/>
            </a:pP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Calibri" panose="020F0502020204030204" pitchFamily="34" charset="0"/>
              </a:rPr>
              <a:t>Constructions modernes constituées d’éléments + fins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Arial Unicode MS" pitchFamily="34" charset="-128"/>
                <a:cs typeface="Calibri" panose="020F0502020204030204" pitchFamily="34" charset="0"/>
                <a:sym typeface="Wingdings" panose="05000000000000000000" pitchFamily="2" charset="2"/>
              </a:rPr>
              <a:t>C</a:t>
            </a:r>
            <a:r>
              <a:rPr lang="fr-FR" altLang="fr-FR" sz="2400">
                <a:latin typeface="Times New Roman" panose="02020603050405020304" pitchFamily="18" charset="0"/>
                <a:ea typeface="Arial Unicode MS" pitchFamily="34" charset="-128"/>
                <a:cs typeface="Calibri" panose="020F0502020204030204" pitchFamily="34" charset="0"/>
              </a:rPr>
              <a:t>oques, plaques, ou voile (structure en BA ou acier).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age 257" descr="Résultat d’images pour fondation">
            <a:extLst>
              <a:ext uri="{FF2B5EF4-FFF2-40B4-BE49-F238E27FC236}">
                <a16:creationId xmlns:a16="http://schemas.microsoft.com/office/drawing/2014/main" id="{718DD571-3DD1-B050-CC03-5FF36B615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23" r="5173"/>
          <a:stretch>
            <a:fillRect/>
          </a:stretch>
        </p:blipFill>
        <p:spPr bwMode="auto">
          <a:xfrm>
            <a:off x="2484438" y="1657350"/>
            <a:ext cx="6373812"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re 8">
            <a:extLst>
              <a:ext uri="{FF2B5EF4-FFF2-40B4-BE49-F238E27FC236}">
                <a16:creationId xmlns:a16="http://schemas.microsoft.com/office/drawing/2014/main" id="{BF793148-FC4A-5B01-DF9F-0699A3C1022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47108" name="Espace réservé du numéro de diapositive 4">
            <a:extLst>
              <a:ext uri="{FF2B5EF4-FFF2-40B4-BE49-F238E27FC236}">
                <a16:creationId xmlns:a16="http://schemas.microsoft.com/office/drawing/2014/main" id="{094AC42B-A715-9661-467B-CECF8E0C8FA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99895B8-16B1-4724-9409-6A41EC5DB42A}" type="slidenum">
              <a:rPr lang="fr-FR" altLang="fr-FR" sz="2000">
                <a:solidFill>
                  <a:srgbClr val="984807"/>
                </a:solidFill>
              </a:rPr>
              <a:pPr algn="r" eaLnBrk="1" hangingPunct="1">
                <a:spcBef>
                  <a:spcPct val="0"/>
                </a:spcBef>
                <a:buFontTx/>
                <a:buNone/>
              </a:pPr>
              <a:t>44</a:t>
            </a:fld>
            <a:endParaRPr lang="fr-FR" altLang="fr-FR" sz="2000">
              <a:solidFill>
                <a:srgbClr val="984807"/>
              </a:solidFill>
            </a:endParaRPr>
          </a:p>
        </p:txBody>
      </p:sp>
      <p:sp>
        <p:nvSpPr>
          <p:cNvPr id="47109" name="Rectangle 1">
            <a:extLst>
              <a:ext uri="{FF2B5EF4-FFF2-40B4-BE49-F238E27FC236}">
                <a16:creationId xmlns:a16="http://schemas.microsoft.com/office/drawing/2014/main" id="{0D545154-3D04-6F4A-AA5A-4A179AC9B3E8}"/>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dits de gros œuvre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7110" name="Rectangle 1">
            <a:extLst>
              <a:ext uri="{FF2B5EF4-FFF2-40B4-BE49-F238E27FC236}">
                <a16:creationId xmlns:a16="http://schemas.microsoft.com/office/drawing/2014/main" id="{585208B7-EFB7-C8FB-21C7-10D97164821D}"/>
              </a:ext>
            </a:extLst>
          </p:cNvPr>
          <p:cNvSpPr>
            <a:spLocks noChangeArrowheads="1"/>
          </p:cNvSpPr>
          <p:nvPr/>
        </p:nvSpPr>
        <p:spPr bwMode="auto">
          <a:xfrm>
            <a:off x="457200" y="19812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Fondations</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
        <p:nvSpPr>
          <p:cNvPr id="47111" name="Rectangle 7">
            <a:extLst>
              <a:ext uri="{FF2B5EF4-FFF2-40B4-BE49-F238E27FC236}">
                <a16:creationId xmlns:a16="http://schemas.microsoft.com/office/drawing/2014/main" id="{9480C288-F82D-BCFC-B712-A72BA028B0AD}"/>
              </a:ext>
            </a:extLst>
          </p:cNvPr>
          <p:cNvSpPr>
            <a:spLocks noChangeArrowheads="1"/>
          </p:cNvSpPr>
          <p:nvPr/>
        </p:nvSpPr>
        <p:spPr bwMode="auto">
          <a:xfrm>
            <a:off x="3143250" y="2495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Image 484403" descr="Résultat d’images pour éléments verticaux structure">
            <a:extLst>
              <a:ext uri="{FF2B5EF4-FFF2-40B4-BE49-F238E27FC236}">
                <a16:creationId xmlns:a16="http://schemas.microsoft.com/office/drawing/2014/main" id="{8005300A-465A-C2CF-E877-9997A9FFF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1389063"/>
            <a:ext cx="5626100"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itre 8">
            <a:extLst>
              <a:ext uri="{FF2B5EF4-FFF2-40B4-BE49-F238E27FC236}">
                <a16:creationId xmlns:a16="http://schemas.microsoft.com/office/drawing/2014/main" id="{8B480A54-F5CA-DE50-B9D9-3EC1737F754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48132" name="Espace réservé du numéro de diapositive 4">
            <a:extLst>
              <a:ext uri="{FF2B5EF4-FFF2-40B4-BE49-F238E27FC236}">
                <a16:creationId xmlns:a16="http://schemas.microsoft.com/office/drawing/2014/main" id="{B0C4755F-251B-010E-623A-74E80538D20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E055BAE-A1BF-4CB0-B9E8-109C5424C261}" type="slidenum">
              <a:rPr lang="fr-FR" altLang="fr-FR" sz="2000">
                <a:solidFill>
                  <a:srgbClr val="984807"/>
                </a:solidFill>
              </a:rPr>
              <a:pPr algn="r" eaLnBrk="1" hangingPunct="1">
                <a:spcBef>
                  <a:spcPct val="0"/>
                </a:spcBef>
                <a:buFontTx/>
                <a:buNone/>
              </a:pPr>
              <a:t>45</a:t>
            </a:fld>
            <a:endParaRPr lang="fr-FR" altLang="fr-FR" sz="2000">
              <a:solidFill>
                <a:srgbClr val="984807"/>
              </a:solidFill>
            </a:endParaRPr>
          </a:p>
        </p:txBody>
      </p:sp>
      <p:sp>
        <p:nvSpPr>
          <p:cNvPr id="48133" name="Rectangle 1">
            <a:extLst>
              <a:ext uri="{FF2B5EF4-FFF2-40B4-BE49-F238E27FC236}">
                <a16:creationId xmlns:a16="http://schemas.microsoft.com/office/drawing/2014/main" id="{134DAB9B-AE30-4AA3-C358-BAC9DB90DEF0}"/>
              </a:ext>
            </a:extLst>
          </p:cNvPr>
          <p:cNvSpPr>
            <a:spLocks noChangeArrowheads="1"/>
          </p:cNvSpPr>
          <p:nvPr/>
        </p:nvSpPr>
        <p:spPr bwMode="auto">
          <a:xfrm>
            <a:off x="457200" y="19812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Eléments verticaux porteurs	</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
        <p:nvSpPr>
          <p:cNvPr id="48134" name="Rectangle 9">
            <a:extLst>
              <a:ext uri="{FF2B5EF4-FFF2-40B4-BE49-F238E27FC236}">
                <a16:creationId xmlns:a16="http://schemas.microsoft.com/office/drawing/2014/main" id="{13DF5CEC-52E8-4B26-3C26-DDDF3D7FB6E9}"/>
              </a:ext>
            </a:extLst>
          </p:cNvPr>
          <p:cNvSpPr>
            <a:spLocks noChangeArrowheads="1"/>
          </p:cNvSpPr>
          <p:nvPr/>
        </p:nvSpPr>
        <p:spPr bwMode="auto">
          <a:xfrm>
            <a:off x="3362325" y="2414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8135" name="Rectangle 1">
            <a:extLst>
              <a:ext uri="{FF2B5EF4-FFF2-40B4-BE49-F238E27FC236}">
                <a16:creationId xmlns:a16="http://schemas.microsoft.com/office/drawing/2014/main" id="{A3425976-863B-5DC1-AE50-21EBF54B742E}"/>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dits de gros œuvre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age 258" descr="Résultat d’images pour éléments horizontaux structure">
            <a:extLst>
              <a:ext uri="{FF2B5EF4-FFF2-40B4-BE49-F238E27FC236}">
                <a16:creationId xmlns:a16="http://schemas.microsoft.com/office/drawing/2014/main" id="{81E42B88-2893-54E2-14C8-6C666FE6A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700213"/>
            <a:ext cx="5472112"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itre 8">
            <a:extLst>
              <a:ext uri="{FF2B5EF4-FFF2-40B4-BE49-F238E27FC236}">
                <a16:creationId xmlns:a16="http://schemas.microsoft.com/office/drawing/2014/main" id="{49006020-3A24-3D5F-E671-B79F3F0FDA0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49156" name="Espace réservé du numéro de diapositive 4">
            <a:extLst>
              <a:ext uri="{FF2B5EF4-FFF2-40B4-BE49-F238E27FC236}">
                <a16:creationId xmlns:a16="http://schemas.microsoft.com/office/drawing/2014/main" id="{42EACD0C-F248-CC8B-08C9-6DF025E4698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9DEB964-35A0-4A5C-923F-84A8BF0BF867}" type="slidenum">
              <a:rPr lang="fr-FR" altLang="fr-FR" sz="2000">
                <a:solidFill>
                  <a:srgbClr val="984807"/>
                </a:solidFill>
              </a:rPr>
              <a:pPr algn="r" eaLnBrk="1" hangingPunct="1">
                <a:spcBef>
                  <a:spcPct val="0"/>
                </a:spcBef>
                <a:buFontTx/>
                <a:buNone/>
              </a:pPr>
              <a:t>46</a:t>
            </a:fld>
            <a:endParaRPr lang="fr-FR" altLang="fr-FR" sz="2000">
              <a:solidFill>
                <a:srgbClr val="984807"/>
              </a:solidFill>
            </a:endParaRPr>
          </a:p>
        </p:txBody>
      </p:sp>
      <p:sp>
        <p:nvSpPr>
          <p:cNvPr id="48133" name="Rectangle 1">
            <a:extLst>
              <a:ext uri="{FF2B5EF4-FFF2-40B4-BE49-F238E27FC236}">
                <a16:creationId xmlns:a16="http://schemas.microsoft.com/office/drawing/2014/main" id="{92C07F34-530E-781E-D382-DC96F3FB5B40}"/>
              </a:ext>
            </a:extLst>
          </p:cNvPr>
          <p:cNvSpPr>
            <a:spLocks noChangeArrowheads="1"/>
          </p:cNvSpPr>
          <p:nvPr/>
        </p:nvSpPr>
        <p:spPr bwMode="auto">
          <a:xfrm>
            <a:off x="457200" y="1981200"/>
            <a:ext cx="8189913" cy="20415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lnSpc>
                <a:spcPct val="107000"/>
              </a:lnSpc>
              <a:spcBef>
                <a:spcPct val="0"/>
              </a:spcBef>
              <a:buFontTx/>
              <a:buChar char="•"/>
              <a:defRPr/>
            </a:pPr>
            <a:r>
              <a:rPr lang="fr-FR" altLang="fr-FR" sz="2400" dirty="0">
                <a:latin typeface="Times New Roman" panose="02020603050405020304" pitchFamily="18" charset="0"/>
                <a:ea typeface="Arial Unicode MS" pitchFamily="34" charset="-128"/>
                <a:cs typeface="Times New Roman" panose="02020603050405020304" pitchFamily="18" charset="0"/>
              </a:rPr>
              <a:t> Eléments horizontaux :</a:t>
            </a:r>
          </a:p>
          <a:p>
            <a:pPr algn="just">
              <a:lnSpc>
                <a:spcPct val="107000"/>
              </a:lnSpc>
              <a:spcBef>
                <a:spcPct val="0"/>
              </a:spcBef>
              <a:buFontTx/>
              <a:buChar char="•"/>
              <a:defRPr/>
            </a:pPr>
            <a:endParaRPr lang="fr-FR" altLang="fr-FR" sz="2400" dirty="0">
              <a:latin typeface="Times New Roman" panose="02020603050405020304" pitchFamily="18" charset="0"/>
              <a:ea typeface="Arial Unicode MS" pitchFamily="34" charset="-128"/>
              <a:cs typeface="Times New Roman" panose="02020603050405020304" pitchFamily="18" charset="0"/>
            </a:endParaRPr>
          </a:p>
          <a:p>
            <a:pPr marL="342900" indent="-342900" algn="just">
              <a:lnSpc>
                <a:spcPct val="107000"/>
              </a:lnSpc>
              <a:spcBef>
                <a:spcPct val="0"/>
              </a:spcBef>
              <a:defRPr/>
            </a:pPr>
            <a:r>
              <a:rPr lang="fr-FR" altLang="fr-FR" sz="2400" dirty="0">
                <a:latin typeface="Times New Roman" panose="02020603050405020304" pitchFamily="18" charset="0"/>
                <a:ea typeface="Arial Unicode MS" pitchFamily="34" charset="-128"/>
                <a:cs typeface="Times New Roman" panose="02020603050405020304" pitchFamily="18" charset="0"/>
              </a:rPr>
              <a:t>Poutre</a:t>
            </a:r>
          </a:p>
          <a:p>
            <a:pPr marL="342900" indent="-342900" algn="just">
              <a:lnSpc>
                <a:spcPct val="107000"/>
              </a:lnSpc>
              <a:spcBef>
                <a:spcPct val="0"/>
              </a:spcBef>
              <a:defRPr/>
            </a:pPr>
            <a:r>
              <a:rPr lang="fr-FR" altLang="fr-FR" sz="2400" dirty="0">
                <a:latin typeface="Times New Roman" panose="02020603050405020304" pitchFamily="18" charset="0"/>
                <a:ea typeface="Arial Unicode MS" pitchFamily="34" charset="-128"/>
                <a:cs typeface="Times New Roman" panose="02020603050405020304" pitchFamily="18" charset="0"/>
              </a:rPr>
              <a:t>Plancher</a:t>
            </a:r>
          </a:p>
          <a:p>
            <a:pPr marL="342900" indent="-342900" algn="just">
              <a:lnSpc>
                <a:spcPct val="107000"/>
              </a:lnSpc>
              <a:spcBef>
                <a:spcPct val="0"/>
              </a:spcBef>
              <a:defRPr/>
            </a:pPr>
            <a:r>
              <a:rPr lang="fr-FR" altLang="fr-FR" sz="2400" dirty="0">
                <a:latin typeface="Times New Roman" panose="02020603050405020304" pitchFamily="18" charset="0"/>
                <a:ea typeface="Arial Unicode MS" pitchFamily="34" charset="-128"/>
                <a:cs typeface="Times New Roman" panose="02020603050405020304" pitchFamily="18" charset="0"/>
              </a:rPr>
              <a:t>Linteau</a:t>
            </a:r>
          </a:p>
        </p:txBody>
      </p:sp>
      <p:sp>
        <p:nvSpPr>
          <p:cNvPr id="49158" name="Rectangle 13">
            <a:extLst>
              <a:ext uri="{FF2B5EF4-FFF2-40B4-BE49-F238E27FC236}">
                <a16:creationId xmlns:a16="http://schemas.microsoft.com/office/drawing/2014/main" id="{6E5FFBD6-F57D-5A6E-E497-33081BE4DF4C}"/>
              </a:ext>
            </a:extLst>
          </p:cNvPr>
          <p:cNvSpPr>
            <a:spLocks noChangeArrowheads="1"/>
          </p:cNvSpPr>
          <p:nvPr/>
        </p:nvSpPr>
        <p:spPr bwMode="auto">
          <a:xfrm>
            <a:off x="3309938" y="2395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9159" name="Rectangle 1">
            <a:extLst>
              <a:ext uri="{FF2B5EF4-FFF2-40B4-BE49-F238E27FC236}">
                <a16:creationId xmlns:a16="http://schemas.microsoft.com/office/drawing/2014/main" id="{A4504DF6-0535-0B94-631C-11097384DA39}"/>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dits de gros œuvre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age 259" descr="Résultat d’images pour toitures">
            <a:extLst>
              <a:ext uri="{FF2B5EF4-FFF2-40B4-BE49-F238E27FC236}">
                <a16:creationId xmlns:a16="http://schemas.microsoft.com/office/drawing/2014/main" id="{3A9F354D-3E60-E230-330A-4A3AC7BE88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2378075"/>
            <a:ext cx="548005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re 8">
            <a:extLst>
              <a:ext uri="{FF2B5EF4-FFF2-40B4-BE49-F238E27FC236}">
                <a16:creationId xmlns:a16="http://schemas.microsoft.com/office/drawing/2014/main" id="{E7784697-A11F-C275-038A-80656015793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0180" name="Espace réservé du numéro de diapositive 4">
            <a:extLst>
              <a:ext uri="{FF2B5EF4-FFF2-40B4-BE49-F238E27FC236}">
                <a16:creationId xmlns:a16="http://schemas.microsoft.com/office/drawing/2014/main" id="{B23D80CB-44B5-3462-D78A-59154B519BC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0D728FA-7011-442F-8E6F-1A25410C9A1A}" type="slidenum">
              <a:rPr lang="fr-FR" altLang="fr-FR" sz="2000">
                <a:solidFill>
                  <a:srgbClr val="984807"/>
                </a:solidFill>
              </a:rPr>
              <a:pPr algn="r" eaLnBrk="1" hangingPunct="1">
                <a:spcBef>
                  <a:spcPct val="0"/>
                </a:spcBef>
                <a:buFontTx/>
                <a:buNone/>
              </a:pPr>
              <a:t>47</a:t>
            </a:fld>
            <a:endParaRPr lang="fr-FR" altLang="fr-FR" sz="2000">
              <a:solidFill>
                <a:srgbClr val="984807"/>
              </a:solidFill>
            </a:endParaRPr>
          </a:p>
        </p:txBody>
      </p:sp>
      <p:sp>
        <p:nvSpPr>
          <p:cNvPr id="50181" name="Rectangle 1">
            <a:extLst>
              <a:ext uri="{FF2B5EF4-FFF2-40B4-BE49-F238E27FC236}">
                <a16:creationId xmlns:a16="http://schemas.microsoft.com/office/drawing/2014/main" id="{5313413E-033E-CBD2-0AC0-018616F489C8}"/>
              </a:ext>
            </a:extLst>
          </p:cNvPr>
          <p:cNvSpPr>
            <a:spLocks noChangeArrowheads="1"/>
          </p:cNvSpPr>
          <p:nvPr/>
        </p:nvSpPr>
        <p:spPr bwMode="auto">
          <a:xfrm>
            <a:off x="457200" y="19812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Toiture horizontale ou inclinée</a:t>
            </a:r>
          </a:p>
        </p:txBody>
      </p:sp>
      <p:sp>
        <p:nvSpPr>
          <p:cNvPr id="50182" name="Rectangle 7">
            <a:extLst>
              <a:ext uri="{FF2B5EF4-FFF2-40B4-BE49-F238E27FC236}">
                <a16:creationId xmlns:a16="http://schemas.microsoft.com/office/drawing/2014/main" id="{DF73951C-20D8-C4E4-9DE7-501A20106BBD}"/>
              </a:ext>
            </a:extLst>
          </p:cNvPr>
          <p:cNvSpPr>
            <a:spLocks noChangeArrowheads="1"/>
          </p:cNvSpPr>
          <p:nvPr/>
        </p:nvSpPr>
        <p:spPr bwMode="auto">
          <a:xfrm>
            <a:off x="3138488" y="2414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50183" name="Rectangle 1">
            <a:extLst>
              <a:ext uri="{FF2B5EF4-FFF2-40B4-BE49-F238E27FC236}">
                <a16:creationId xmlns:a16="http://schemas.microsoft.com/office/drawing/2014/main" id="{2BFD6C1A-78A3-86B9-F018-55C50A93E9E1}"/>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dits de gros œuvre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re 8">
            <a:extLst>
              <a:ext uri="{FF2B5EF4-FFF2-40B4-BE49-F238E27FC236}">
                <a16:creationId xmlns:a16="http://schemas.microsoft.com/office/drawing/2014/main" id="{A9E98EBA-47D5-F290-3F4E-DBA8085D5DD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1203" name="Espace réservé du numéro de diapositive 4">
            <a:extLst>
              <a:ext uri="{FF2B5EF4-FFF2-40B4-BE49-F238E27FC236}">
                <a16:creationId xmlns:a16="http://schemas.microsoft.com/office/drawing/2014/main" id="{23AC91DC-D42B-BE2A-8149-BC8A581A2F4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453EF86-6390-4C9F-AD95-90ACF1FD7426}" type="slidenum">
              <a:rPr lang="fr-FR" altLang="fr-FR" sz="2000">
                <a:solidFill>
                  <a:srgbClr val="984807"/>
                </a:solidFill>
              </a:rPr>
              <a:pPr algn="r" eaLnBrk="1" hangingPunct="1">
                <a:spcBef>
                  <a:spcPct val="0"/>
                </a:spcBef>
                <a:buFontTx/>
                <a:buNone/>
              </a:pPr>
              <a:t>48</a:t>
            </a:fld>
            <a:endParaRPr lang="fr-FR" altLang="fr-FR" sz="2000">
              <a:solidFill>
                <a:srgbClr val="984807"/>
              </a:solidFill>
            </a:endParaRPr>
          </a:p>
        </p:txBody>
      </p:sp>
      <p:sp>
        <p:nvSpPr>
          <p:cNvPr id="51204" name="Rectangle 1">
            <a:extLst>
              <a:ext uri="{FF2B5EF4-FFF2-40B4-BE49-F238E27FC236}">
                <a16:creationId xmlns:a16="http://schemas.microsoft.com/office/drawing/2014/main" id="{B0B537B5-9CEA-7A9E-3CD4-8F2BD3F2470A}"/>
              </a:ext>
            </a:extLst>
          </p:cNvPr>
          <p:cNvSpPr>
            <a:spLocks noChangeArrowheads="1"/>
          </p:cNvSpPr>
          <p:nvPr/>
        </p:nvSpPr>
        <p:spPr bwMode="auto">
          <a:xfrm>
            <a:off x="1922463" y="2330450"/>
            <a:ext cx="5173662"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Eléments de façade non porteurs</a:t>
            </a:r>
          </a:p>
          <a:p>
            <a:pPr algn="just">
              <a:lnSpc>
                <a:spcPct val="107000"/>
              </a:lnSpc>
              <a:spcBef>
                <a:spcPct val="0"/>
              </a:spcBef>
              <a:buFontTx/>
              <a:buChar char="•"/>
            </a:pP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Revêtements intérieurs 		</a:t>
            </a:r>
          </a:p>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Eléments techniques</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sp>
        <p:nvSpPr>
          <p:cNvPr id="51205" name="Rectangle 1">
            <a:extLst>
              <a:ext uri="{FF2B5EF4-FFF2-40B4-BE49-F238E27FC236}">
                <a16:creationId xmlns:a16="http://schemas.microsoft.com/office/drawing/2014/main" id="{C2215781-D50A-4400-13DA-F1F3CE32B81F}"/>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dits de Second œuvre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8">
            <a:extLst>
              <a:ext uri="{FF2B5EF4-FFF2-40B4-BE49-F238E27FC236}">
                <a16:creationId xmlns:a16="http://schemas.microsoft.com/office/drawing/2014/main" id="{DD1A2622-FB12-548C-53EB-7F98894C976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2227" name="Espace réservé du numéro de diapositive 4">
            <a:extLst>
              <a:ext uri="{FF2B5EF4-FFF2-40B4-BE49-F238E27FC236}">
                <a16:creationId xmlns:a16="http://schemas.microsoft.com/office/drawing/2014/main" id="{6CFD614B-B70D-8B50-8631-8B1BBAB7F18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1460C46-B465-4A64-9B7D-8AB0392A179A}" type="slidenum">
              <a:rPr lang="fr-FR" altLang="fr-FR" sz="2000">
                <a:solidFill>
                  <a:srgbClr val="984807"/>
                </a:solidFill>
              </a:rPr>
              <a:pPr algn="r" eaLnBrk="1" hangingPunct="1">
                <a:spcBef>
                  <a:spcPct val="0"/>
                </a:spcBef>
                <a:buFontTx/>
                <a:buNone/>
              </a:pPr>
              <a:t>49</a:t>
            </a:fld>
            <a:endParaRPr lang="fr-FR" altLang="fr-FR" sz="2000">
              <a:solidFill>
                <a:srgbClr val="984807"/>
              </a:solidFill>
            </a:endParaRPr>
          </a:p>
        </p:txBody>
      </p:sp>
      <p:sp>
        <p:nvSpPr>
          <p:cNvPr id="52228" name="Rectangle 1">
            <a:extLst>
              <a:ext uri="{FF2B5EF4-FFF2-40B4-BE49-F238E27FC236}">
                <a16:creationId xmlns:a16="http://schemas.microsoft.com/office/drawing/2014/main" id="{F79D888A-0592-178F-47A1-EB9539DA8CC4}"/>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Différents types de construction, classés selon l’activité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2229" name="Rectangle 1">
            <a:extLst>
              <a:ext uri="{FF2B5EF4-FFF2-40B4-BE49-F238E27FC236}">
                <a16:creationId xmlns:a16="http://schemas.microsoft.com/office/drawing/2014/main" id="{D23F7368-4039-37AE-22A4-C2BDF8CF8329}"/>
              </a:ext>
            </a:extLst>
          </p:cNvPr>
          <p:cNvSpPr>
            <a:spLocks noChangeArrowheads="1"/>
          </p:cNvSpPr>
          <p:nvPr/>
        </p:nvSpPr>
        <p:spPr bwMode="auto">
          <a:xfrm>
            <a:off x="457200" y="1981200"/>
            <a:ext cx="8189913"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Bâtiment d’habitation,				</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ERP,</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ICPE,</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Parking couvert,</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Bâtiment agricole,</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Bâtiment industriel et commercial,</a:t>
            </a:r>
          </a:p>
        </p:txBody>
      </p:sp>
      <p:sp>
        <p:nvSpPr>
          <p:cNvPr id="52230" name="Rectangle 7">
            <a:extLst>
              <a:ext uri="{FF2B5EF4-FFF2-40B4-BE49-F238E27FC236}">
                <a16:creationId xmlns:a16="http://schemas.microsoft.com/office/drawing/2014/main" id="{E100ACCC-DF03-7655-9BC3-E20D72915A37}"/>
              </a:ext>
            </a:extLst>
          </p:cNvPr>
          <p:cNvSpPr>
            <a:spLocks noChangeArrowheads="1"/>
          </p:cNvSpPr>
          <p:nvPr/>
        </p:nvSpPr>
        <p:spPr bwMode="auto">
          <a:xfrm>
            <a:off x="3419475" y="26622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2231" name="Image 484405" descr="Résultat d’images pour galerie commerciale lyon part dieu">
            <a:extLst>
              <a:ext uri="{FF2B5EF4-FFF2-40B4-BE49-F238E27FC236}">
                <a16:creationId xmlns:a16="http://schemas.microsoft.com/office/drawing/2014/main" id="{24FEEA1E-9B5D-AA52-2213-1355C3967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786188"/>
            <a:ext cx="3600450"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8">
            <a:extLst>
              <a:ext uri="{FF2B5EF4-FFF2-40B4-BE49-F238E27FC236}">
                <a16:creationId xmlns:a16="http://schemas.microsoft.com/office/drawing/2014/main" id="{014CAFAB-174A-A95F-AC5F-563864A60D3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7171" name="Espace réservé du numéro de diapositive 4">
            <a:extLst>
              <a:ext uri="{FF2B5EF4-FFF2-40B4-BE49-F238E27FC236}">
                <a16:creationId xmlns:a16="http://schemas.microsoft.com/office/drawing/2014/main" id="{FE559ECD-A58B-12B9-C50D-8E311026E2A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42DE929-6468-42AB-ADD6-389B26297931}" type="slidenum">
              <a:rPr lang="fr-FR" altLang="fr-FR" sz="2000">
                <a:solidFill>
                  <a:srgbClr val="984807"/>
                </a:solidFill>
              </a:rPr>
              <a:pPr algn="r" eaLnBrk="1" hangingPunct="1">
                <a:spcBef>
                  <a:spcPct val="0"/>
                </a:spcBef>
                <a:buFontTx/>
                <a:buNone/>
              </a:pPr>
              <a:t>5</a:t>
            </a:fld>
            <a:endParaRPr lang="fr-FR" altLang="fr-FR" sz="2000">
              <a:solidFill>
                <a:srgbClr val="984807"/>
              </a:solidFill>
            </a:endParaRPr>
          </a:p>
        </p:txBody>
      </p:sp>
      <p:sp>
        <p:nvSpPr>
          <p:cNvPr id="7172" name="Rectangle 1">
            <a:extLst>
              <a:ext uri="{FF2B5EF4-FFF2-40B4-BE49-F238E27FC236}">
                <a16:creationId xmlns:a16="http://schemas.microsoft.com/office/drawing/2014/main" id="{C4DB6BBB-BA2F-918E-E0AA-CB90FCFEC8FC}"/>
              </a:ext>
            </a:extLst>
          </p:cNvPr>
          <p:cNvSpPr>
            <a:spLocks noChangeArrowheads="1"/>
          </p:cNvSpPr>
          <p:nvPr/>
        </p:nvSpPr>
        <p:spPr bwMode="auto">
          <a:xfrm>
            <a:off x="395288" y="1341438"/>
            <a:ext cx="8462962"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Aft>
                <a:spcPts val="800"/>
              </a:spcAft>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Pour éclairer les intervenants, nous regarderons l’opération de feu de structure sous le triptyque « Source - Flux - Cible »:</a:t>
            </a:r>
          </a:p>
          <a:p>
            <a:pPr>
              <a:lnSpc>
                <a:spcPct val="107000"/>
              </a:lnSpc>
              <a:spcAft>
                <a:spcPts val="800"/>
              </a:spcAft>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 quoi, la construction/réglementation s’oppose-t-elle à la propagation du feu par l’extérieur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 quoi la construction/réglementation s’oppose-t-elle à la propagation du feu par l’intérieur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 quoi, la construction/réglementation facilite-t-elle l’action des secours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8">
            <a:extLst>
              <a:ext uri="{FF2B5EF4-FFF2-40B4-BE49-F238E27FC236}">
                <a16:creationId xmlns:a16="http://schemas.microsoft.com/office/drawing/2014/main" id="{0B241428-7B61-989F-95C5-4568ED5C9A2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3251" name="Espace réservé du numéro de diapositive 4">
            <a:extLst>
              <a:ext uri="{FF2B5EF4-FFF2-40B4-BE49-F238E27FC236}">
                <a16:creationId xmlns:a16="http://schemas.microsoft.com/office/drawing/2014/main" id="{5FF8483D-CE6D-5A60-DCAB-7830FB180ED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BE2020F-6EBC-4E7F-9BF1-E205E7CFF734}" type="slidenum">
              <a:rPr lang="fr-FR" altLang="fr-FR" sz="2000">
                <a:solidFill>
                  <a:srgbClr val="984807"/>
                </a:solidFill>
              </a:rPr>
              <a:pPr algn="r" eaLnBrk="1" hangingPunct="1">
                <a:spcBef>
                  <a:spcPct val="0"/>
                </a:spcBef>
                <a:buFontTx/>
                <a:buNone/>
              </a:pPr>
              <a:t>50</a:t>
            </a:fld>
            <a:endParaRPr lang="fr-FR" altLang="fr-FR" sz="2000">
              <a:solidFill>
                <a:srgbClr val="984807"/>
              </a:solidFill>
            </a:endParaRPr>
          </a:p>
        </p:txBody>
      </p:sp>
      <p:sp>
        <p:nvSpPr>
          <p:cNvPr id="53252" name="Rectangle 1">
            <a:extLst>
              <a:ext uri="{FF2B5EF4-FFF2-40B4-BE49-F238E27FC236}">
                <a16:creationId xmlns:a16="http://schemas.microsoft.com/office/drawing/2014/main" id="{850C346E-AD62-6158-A644-A5F2BB325B9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Constructions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53253" name="Rectangle 1">
            <a:extLst>
              <a:ext uri="{FF2B5EF4-FFF2-40B4-BE49-F238E27FC236}">
                <a16:creationId xmlns:a16="http://schemas.microsoft.com/office/drawing/2014/main" id="{5830877F-58B0-A73C-C2A3-F04BC3809465}"/>
              </a:ext>
            </a:extLst>
          </p:cNvPr>
          <p:cNvSpPr>
            <a:spLocks noChangeArrowheads="1"/>
          </p:cNvSpPr>
          <p:nvPr/>
        </p:nvSpPr>
        <p:spPr bwMode="auto">
          <a:xfrm>
            <a:off x="423863" y="1878013"/>
            <a:ext cx="8180387"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On retrouvera ces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éléments quels que soient le type de construction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A ossature,</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Massives,</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Mixtes,</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En lamellé-collé,</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Suspendues.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8">
            <a:extLst>
              <a:ext uri="{FF2B5EF4-FFF2-40B4-BE49-F238E27FC236}">
                <a16:creationId xmlns:a16="http://schemas.microsoft.com/office/drawing/2014/main" id="{32BE1B16-193E-9E01-15C0-1129FC3342F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4275" name="Espace réservé du numéro de diapositive 4">
            <a:extLst>
              <a:ext uri="{FF2B5EF4-FFF2-40B4-BE49-F238E27FC236}">
                <a16:creationId xmlns:a16="http://schemas.microsoft.com/office/drawing/2014/main" id="{11479B7F-5C2D-BEB5-A96C-30BB0B6794F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9258053-A040-482D-90E0-908426E87BF4}" type="slidenum">
              <a:rPr lang="fr-FR" altLang="fr-FR" sz="2000">
                <a:solidFill>
                  <a:srgbClr val="984807"/>
                </a:solidFill>
              </a:rPr>
              <a:pPr algn="r" eaLnBrk="1" hangingPunct="1">
                <a:spcBef>
                  <a:spcPct val="0"/>
                </a:spcBef>
                <a:buFontTx/>
                <a:buNone/>
              </a:pPr>
              <a:t>51</a:t>
            </a:fld>
            <a:endParaRPr lang="fr-FR" altLang="fr-FR" sz="2000">
              <a:solidFill>
                <a:srgbClr val="984807"/>
              </a:solidFill>
            </a:endParaRPr>
          </a:p>
        </p:txBody>
      </p:sp>
      <p:sp>
        <p:nvSpPr>
          <p:cNvPr id="54276" name="Rectangle 1">
            <a:extLst>
              <a:ext uri="{FF2B5EF4-FFF2-40B4-BE49-F238E27FC236}">
                <a16:creationId xmlns:a16="http://schemas.microsoft.com/office/drawing/2014/main" id="{AE0357DD-8C6B-387C-43CC-38EF91F72976}"/>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Constructions à ossature :</a:t>
            </a:r>
          </a:p>
        </p:txBody>
      </p:sp>
      <p:sp>
        <p:nvSpPr>
          <p:cNvPr id="54277" name="Rectangle 1">
            <a:extLst>
              <a:ext uri="{FF2B5EF4-FFF2-40B4-BE49-F238E27FC236}">
                <a16:creationId xmlns:a16="http://schemas.microsoft.com/office/drawing/2014/main" id="{96454871-636B-72E6-F9CA-7E8A9C209B37}"/>
              </a:ext>
            </a:extLst>
          </p:cNvPr>
          <p:cNvSpPr>
            <a:spLocks noChangeArrowheads="1"/>
          </p:cNvSpPr>
          <p:nvPr/>
        </p:nvSpPr>
        <p:spPr bwMode="auto">
          <a:xfrm>
            <a:off x="414338" y="1878013"/>
            <a:ext cx="8189912"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Calibri" panose="020F0502020204030204" pitchFamily="34" charset="0"/>
              </a:rPr>
              <a:t>Concentration des charges en un certain nombre de points d’appui. Structure portante se caractérise par une ossature :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Verticale portante (poteaux),</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Horizontale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Arial Unicode MS" pitchFamily="34" charset="-128"/>
                <a:cs typeface="Times New Roman" panose="02020603050405020304" pitchFamily="18" charset="0"/>
              </a:rPr>
              <a:t>support des planchers,</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Inclinée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Arial Unicode MS" pitchFamily="34" charset="-128"/>
                <a:cs typeface="Times New Roman" panose="02020603050405020304" pitchFamily="18" charset="0"/>
              </a:rPr>
              <a:t>couverture.</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Times New Roman" panose="02020603050405020304" pitchFamily="18" charset="0"/>
              </a:rPr>
              <a:t> </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Calibri" panose="020F0502020204030204" pitchFamily="34" charset="0"/>
              </a:rPr>
              <a:t>Eléments peuvent être en :</a:t>
            </a: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Calibri" panose="020F0502020204030204" pitchFamily="34" charset="0"/>
              </a:rPr>
              <a:t> Béton, </a:t>
            </a: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Calibri" panose="020F0502020204030204" pitchFamily="34" charset="0"/>
              </a:rPr>
              <a:t> Acier </a:t>
            </a: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Calibri" panose="020F0502020204030204" pitchFamily="34" charset="0"/>
              </a:rPr>
              <a:t> Bois. </a:t>
            </a:r>
          </a:p>
        </p:txBody>
      </p:sp>
      <p:pic>
        <p:nvPicPr>
          <p:cNvPr id="54278" name="Image 5121" descr="Résultat de recherche d'images pour &quot;entrepot béton&quot;">
            <a:extLst>
              <a:ext uri="{FF2B5EF4-FFF2-40B4-BE49-F238E27FC236}">
                <a16:creationId xmlns:a16="http://schemas.microsoft.com/office/drawing/2014/main" id="{B940B151-1665-36C9-396B-D4FFEC4898D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3860800"/>
            <a:ext cx="3614737"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re 8">
            <a:extLst>
              <a:ext uri="{FF2B5EF4-FFF2-40B4-BE49-F238E27FC236}">
                <a16:creationId xmlns:a16="http://schemas.microsoft.com/office/drawing/2014/main" id="{9CB4325D-6117-4EC3-7B6C-1368B9CB3E7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5299" name="Espace réservé du numéro de diapositive 4">
            <a:extLst>
              <a:ext uri="{FF2B5EF4-FFF2-40B4-BE49-F238E27FC236}">
                <a16:creationId xmlns:a16="http://schemas.microsoft.com/office/drawing/2014/main" id="{F1E0371E-910F-002E-B569-41E934835AB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30620E4-C56B-408E-A7F4-283C491E240B}" type="slidenum">
              <a:rPr lang="fr-FR" altLang="fr-FR" sz="2000">
                <a:solidFill>
                  <a:srgbClr val="984807"/>
                </a:solidFill>
              </a:rPr>
              <a:pPr algn="r" eaLnBrk="1" hangingPunct="1">
                <a:spcBef>
                  <a:spcPct val="0"/>
                </a:spcBef>
                <a:buFontTx/>
                <a:buNone/>
              </a:pPr>
              <a:t>52</a:t>
            </a:fld>
            <a:endParaRPr lang="fr-FR" altLang="fr-FR" sz="2000">
              <a:solidFill>
                <a:srgbClr val="984807"/>
              </a:solidFill>
            </a:endParaRPr>
          </a:p>
        </p:txBody>
      </p:sp>
      <p:sp>
        <p:nvSpPr>
          <p:cNvPr id="55300" name="Rectangle 1">
            <a:extLst>
              <a:ext uri="{FF2B5EF4-FFF2-40B4-BE49-F238E27FC236}">
                <a16:creationId xmlns:a16="http://schemas.microsoft.com/office/drawing/2014/main" id="{AD12794C-150E-93E9-AF3D-C40A9654EDF3}"/>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Constructions massives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55301" name="Rectangle 1">
            <a:extLst>
              <a:ext uri="{FF2B5EF4-FFF2-40B4-BE49-F238E27FC236}">
                <a16:creationId xmlns:a16="http://schemas.microsoft.com/office/drawing/2014/main" id="{472E619D-1DDB-84B1-2349-27F405CD572B}"/>
              </a:ext>
            </a:extLst>
          </p:cNvPr>
          <p:cNvSpPr>
            <a:spLocks noChangeArrowheads="1"/>
          </p:cNvSpPr>
          <p:nvPr/>
        </p:nvSpPr>
        <p:spPr bwMode="auto">
          <a:xfrm>
            <a:off x="457200" y="1981200"/>
            <a:ext cx="818991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Stabilité de ces constructions est essentiellement assurée par le poids.</a:t>
            </a:r>
          </a:p>
        </p:txBody>
      </p:sp>
      <p:sp>
        <p:nvSpPr>
          <p:cNvPr id="55302" name="Rectangle 7">
            <a:extLst>
              <a:ext uri="{FF2B5EF4-FFF2-40B4-BE49-F238E27FC236}">
                <a16:creationId xmlns:a16="http://schemas.microsoft.com/office/drawing/2014/main" id="{016D7F93-0024-CF14-5F06-1F7C58F2AEC9}"/>
              </a:ext>
            </a:extLst>
          </p:cNvPr>
          <p:cNvSpPr>
            <a:spLocks noChangeArrowheads="1"/>
          </p:cNvSpPr>
          <p:nvPr/>
        </p:nvSpPr>
        <p:spPr bwMode="auto">
          <a:xfrm>
            <a:off x="2609850" y="2771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5303" name="Image 5124" descr="Résultat de recherche d'images pour &quot;batiment habitation béton&quot;">
            <a:extLst>
              <a:ext uri="{FF2B5EF4-FFF2-40B4-BE49-F238E27FC236}">
                <a16:creationId xmlns:a16="http://schemas.microsoft.com/office/drawing/2014/main" id="{C5959C91-D232-4027-CDAB-2A429BADC0A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2760663"/>
            <a:ext cx="559435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8">
            <a:extLst>
              <a:ext uri="{FF2B5EF4-FFF2-40B4-BE49-F238E27FC236}">
                <a16:creationId xmlns:a16="http://schemas.microsoft.com/office/drawing/2014/main" id="{3BBC2FA3-4B28-ACA1-2F82-B6C7455018B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6323" name="Espace réservé du numéro de diapositive 4">
            <a:extLst>
              <a:ext uri="{FF2B5EF4-FFF2-40B4-BE49-F238E27FC236}">
                <a16:creationId xmlns:a16="http://schemas.microsoft.com/office/drawing/2014/main" id="{ABA48504-87C8-0FAD-6E99-0669B8974C1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EDF51A7-DC45-4322-9832-2541C970C7B9}" type="slidenum">
              <a:rPr lang="fr-FR" altLang="fr-FR" sz="2000">
                <a:solidFill>
                  <a:srgbClr val="984807"/>
                </a:solidFill>
              </a:rPr>
              <a:pPr algn="r" eaLnBrk="1" hangingPunct="1">
                <a:spcBef>
                  <a:spcPct val="0"/>
                </a:spcBef>
                <a:buFontTx/>
                <a:buNone/>
              </a:pPr>
              <a:t>53</a:t>
            </a:fld>
            <a:endParaRPr lang="fr-FR" altLang="fr-FR" sz="2000">
              <a:solidFill>
                <a:srgbClr val="984807"/>
              </a:solidFill>
            </a:endParaRPr>
          </a:p>
        </p:txBody>
      </p:sp>
      <p:sp>
        <p:nvSpPr>
          <p:cNvPr id="56324" name="Rectangle 1">
            <a:extLst>
              <a:ext uri="{FF2B5EF4-FFF2-40B4-BE49-F238E27FC236}">
                <a16:creationId xmlns:a16="http://schemas.microsoft.com/office/drawing/2014/main" id="{7E3693D1-C87A-DA7F-4909-9AC48CC036E8}"/>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Constructions mixtes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56325" name="Rectangle 1">
            <a:extLst>
              <a:ext uri="{FF2B5EF4-FFF2-40B4-BE49-F238E27FC236}">
                <a16:creationId xmlns:a16="http://schemas.microsoft.com/office/drawing/2014/main" id="{7076C863-B77D-0847-5AFB-64249C11F53E}"/>
              </a:ext>
            </a:extLst>
          </p:cNvPr>
          <p:cNvSpPr>
            <a:spLocks noChangeArrowheads="1"/>
          </p:cNvSpPr>
          <p:nvPr/>
        </p:nvSpPr>
        <p:spPr bwMode="auto">
          <a:xfrm>
            <a:off x="457200" y="1981200"/>
            <a:ext cx="818991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Combinent les principes des constructions massives et celles à ossatures. </a:t>
            </a:r>
          </a:p>
        </p:txBody>
      </p:sp>
      <p:pic>
        <p:nvPicPr>
          <p:cNvPr id="56326" name="Image 5125" descr="Résultat de recherche d'images pour &quot;construction béton&quot;">
            <a:extLst>
              <a:ext uri="{FF2B5EF4-FFF2-40B4-BE49-F238E27FC236}">
                <a16:creationId xmlns:a16="http://schemas.microsoft.com/office/drawing/2014/main" id="{BC5EE19F-FF54-3383-330B-95DFBA53B4F8}"/>
              </a:ext>
            </a:extLst>
          </p:cNvPr>
          <p:cNvPicPr>
            <a:picLocks noChangeArrowheads="1"/>
          </p:cNvPicPr>
          <p:nvPr/>
        </p:nvPicPr>
        <p:blipFill>
          <a:blip r:embed="rId2">
            <a:extLst>
              <a:ext uri="{28A0092B-C50C-407E-A947-70E740481C1C}">
                <a14:useLocalDpi xmlns:a14="http://schemas.microsoft.com/office/drawing/2010/main" val="0"/>
              </a:ext>
            </a:extLst>
          </a:blip>
          <a:srcRect b="-95"/>
          <a:stretch>
            <a:fillRect/>
          </a:stretch>
        </p:blipFill>
        <p:spPr bwMode="auto">
          <a:xfrm>
            <a:off x="2667000" y="2819400"/>
            <a:ext cx="4267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8">
            <a:extLst>
              <a:ext uri="{FF2B5EF4-FFF2-40B4-BE49-F238E27FC236}">
                <a16:creationId xmlns:a16="http://schemas.microsoft.com/office/drawing/2014/main" id="{97C3B4D9-7408-194C-95B7-2316D31FDDF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7347" name="Espace réservé du numéro de diapositive 4">
            <a:extLst>
              <a:ext uri="{FF2B5EF4-FFF2-40B4-BE49-F238E27FC236}">
                <a16:creationId xmlns:a16="http://schemas.microsoft.com/office/drawing/2014/main" id="{DFA09938-2081-4971-0386-53F95FA20DA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904C304-606A-495E-8A46-4D807A2D0280}" type="slidenum">
              <a:rPr lang="fr-FR" altLang="fr-FR" sz="2000">
                <a:solidFill>
                  <a:srgbClr val="984807"/>
                </a:solidFill>
              </a:rPr>
              <a:pPr algn="r" eaLnBrk="1" hangingPunct="1">
                <a:spcBef>
                  <a:spcPct val="0"/>
                </a:spcBef>
                <a:buFontTx/>
                <a:buNone/>
              </a:pPr>
              <a:t>54</a:t>
            </a:fld>
            <a:endParaRPr lang="fr-FR" altLang="fr-FR" sz="2000">
              <a:solidFill>
                <a:srgbClr val="984807"/>
              </a:solidFill>
            </a:endParaRPr>
          </a:p>
        </p:txBody>
      </p:sp>
      <p:sp>
        <p:nvSpPr>
          <p:cNvPr id="57348" name="Rectangle 1">
            <a:extLst>
              <a:ext uri="{FF2B5EF4-FFF2-40B4-BE49-F238E27FC236}">
                <a16:creationId xmlns:a16="http://schemas.microsoft.com/office/drawing/2014/main" id="{D7DD7EDF-ABF3-B1FD-3E58-5DBE0E4EFE6A}"/>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Constructions Bois lamellé-collé :</a:t>
            </a:r>
          </a:p>
        </p:txBody>
      </p:sp>
      <p:sp>
        <p:nvSpPr>
          <p:cNvPr id="57349" name="Rectangle 1">
            <a:extLst>
              <a:ext uri="{FF2B5EF4-FFF2-40B4-BE49-F238E27FC236}">
                <a16:creationId xmlns:a16="http://schemas.microsoft.com/office/drawing/2014/main" id="{19C1E8DC-7175-F785-7C64-30FBF8427472}"/>
              </a:ext>
            </a:extLst>
          </p:cNvPr>
          <p:cNvSpPr>
            <a:spLocks noChangeArrowheads="1"/>
          </p:cNvSpPr>
          <p:nvPr/>
        </p:nvSpPr>
        <p:spPr bwMode="auto">
          <a:xfrm>
            <a:off x="457200" y="19812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Procédé le + utilisé dans la construction bois.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Technique dérivée du sciage,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sym typeface="Wingdings" panose="05000000000000000000" pitchFamily="2" charset="2"/>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sym typeface="Wingdings" panose="05000000000000000000" pitchFamily="2" charset="2"/>
              </a:rPr>
              <a:t>A</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boutage de grande L de lamelles de bois ayant en général des caractéristiques mécaniques, hygrométriques et une densité très proche.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re 8">
            <a:extLst>
              <a:ext uri="{FF2B5EF4-FFF2-40B4-BE49-F238E27FC236}">
                <a16:creationId xmlns:a16="http://schemas.microsoft.com/office/drawing/2014/main" id="{D5FBEFDE-0EEC-0CC1-633E-6FA5409CEBF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8371" name="Espace réservé du numéro de diapositive 4">
            <a:extLst>
              <a:ext uri="{FF2B5EF4-FFF2-40B4-BE49-F238E27FC236}">
                <a16:creationId xmlns:a16="http://schemas.microsoft.com/office/drawing/2014/main" id="{44CA8E6E-1A24-B3EF-0050-78FD5F6B768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2878720-ADFB-455F-BE2F-738CE19DC0A3}" type="slidenum">
              <a:rPr lang="fr-FR" altLang="fr-FR" sz="2000">
                <a:solidFill>
                  <a:srgbClr val="984807"/>
                </a:solidFill>
              </a:rPr>
              <a:pPr algn="r" eaLnBrk="1" hangingPunct="1">
                <a:spcBef>
                  <a:spcPct val="0"/>
                </a:spcBef>
                <a:buFontTx/>
                <a:buNone/>
              </a:pPr>
              <a:t>55</a:t>
            </a:fld>
            <a:endParaRPr lang="fr-FR" altLang="fr-FR" sz="2000">
              <a:solidFill>
                <a:srgbClr val="984807"/>
              </a:solidFill>
            </a:endParaRPr>
          </a:p>
        </p:txBody>
      </p:sp>
      <p:sp>
        <p:nvSpPr>
          <p:cNvPr id="58372" name="Rectangle 1">
            <a:extLst>
              <a:ext uri="{FF2B5EF4-FFF2-40B4-BE49-F238E27FC236}">
                <a16:creationId xmlns:a16="http://schemas.microsoft.com/office/drawing/2014/main" id="{EC701A86-5FBF-0307-0F1A-BAD1538A9732}"/>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Constructions Bois lamellé-collé :</a:t>
            </a:r>
          </a:p>
        </p:txBody>
      </p:sp>
      <p:sp>
        <p:nvSpPr>
          <p:cNvPr id="58373" name="Rectangle 1">
            <a:extLst>
              <a:ext uri="{FF2B5EF4-FFF2-40B4-BE49-F238E27FC236}">
                <a16:creationId xmlns:a16="http://schemas.microsoft.com/office/drawing/2014/main" id="{FE8DB1BD-D52B-15EA-42DE-661402D1A4DB}"/>
              </a:ext>
            </a:extLst>
          </p:cNvPr>
          <p:cNvSpPr>
            <a:spLocks noChangeArrowheads="1"/>
          </p:cNvSpPr>
          <p:nvPr/>
        </p:nvSpPr>
        <p:spPr bwMode="auto">
          <a:xfrm>
            <a:off x="457200" y="1981200"/>
            <a:ext cx="840105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Peut atteindre des portées très importantes, jusqu’à 180 mètres, contrairement au bois massif dont les portées sont limitées à la H de l'arbre.</a:t>
            </a:r>
            <a:endParaRPr lang="fr-FR" altLang="fr-FR" sz="2400">
              <a:latin typeface="Times New Roman" panose="02020603050405020304" pitchFamily="18" charset="0"/>
              <a:ea typeface="Arial Unicode MS" pitchFamily="34" charset="-128"/>
              <a:cs typeface="Calibri" panose="020F0502020204030204" pitchFamily="34" charset="0"/>
            </a:endParaRPr>
          </a:p>
        </p:txBody>
      </p:sp>
      <p:pic>
        <p:nvPicPr>
          <p:cNvPr id="58374" name="Image 9" descr="http://philippe.berger2.free.fr/Bois/Cours/BLC/BLC.ht2.jpg">
            <a:extLst>
              <a:ext uri="{FF2B5EF4-FFF2-40B4-BE49-F238E27FC236}">
                <a16:creationId xmlns:a16="http://schemas.microsoft.com/office/drawing/2014/main" id="{745E2468-6EF6-9C44-284F-E73DE2517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8"/>
          <a:stretch>
            <a:fillRect/>
          </a:stretch>
        </p:blipFill>
        <p:spPr bwMode="auto">
          <a:xfrm>
            <a:off x="4067175" y="2997200"/>
            <a:ext cx="367665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re 8">
            <a:extLst>
              <a:ext uri="{FF2B5EF4-FFF2-40B4-BE49-F238E27FC236}">
                <a16:creationId xmlns:a16="http://schemas.microsoft.com/office/drawing/2014/main" id="{AC87D753-255C-4F61-460D-7EF2807995B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9395" name="Espace réservé du numéro de diapositive 4">
            <a:extLst>
              <a:ext uri="{FF2B5EF4-FFF2-40B4-BE49-F238E27FC236}">
                <a16:creationId xmlns:a16="http://schemas.microsoft.com/office/drawing/2014/main" id="{CC307AE0-C1CE-51A0-44F3-76D34711938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E2BE84C-5B77-4C5C-AF42-94C6B31148E4}" type="slidenum">
              <a:rPr lang="fr-FR" altLang="fr-FR" sz="2000">
                <a:solidFill>
                  <a:srgbClr val="984807"/>
                </a:solidFill>
              </a:rPr>
              <a:pPr algn="r" eaLnBrk="1" hangingPunct="1">
                <a:spcBef>
                  <a:spcPct val="0"/>
                </a:spcBef>
                <a:buFontTx/>
                <a:buNone/>
              </a:pPr>
              <a:t>56</a:t>
            </a:fld>
            <a:endParaRPr lang="fr-FR" altLang="fr-FR" sz="2000">
              <a:solidFill>
                <a:srgbClr val="984807"/>
              </a:solidFill>
            </a:endParaRPr>
          </a:p>
        </p:txBody>
      </p:sp>
      <p:sp>
        <p:nvSpPr>
          <p:cNvPr id="59396" name="Rectangle 1">
            <a:extLst>
              <a:ext uri="{FF2B5EF4-FFF2-40B4-BE49-F238E27FC236}">
                <a16:creationId xmlns:a16="http://schemas.microsoft.com/office/drawing/2014/main" id="{37453955-67C2-2A63-A180-BDD9825329CF}"/>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parties d’une construction :</a:t>
            </a:r>
          </a:p>
        </p:txBody>
      </p:sp>
      <p:sp>
        <p:nvSpPr>
          <p:cNvPr id="59397" name="Rectangle 1">
            <a:extLst>
              <a:ext uri="{FF2B5EF4-FFF2-40B4-BE49-F238E27FC236}">
                <a16:creationId xmlns:a16="http://schemas.microsoft.com/office/drawing/2014/main" id="{6AAD0316-117D-A41F-F080-F87829C13FC8}"/>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Connaître les ≠ parties d’une construction permet de réaliser une lecture bâtimentaire qui permettra à chacun de réaliser sa protection et celle de ses collègues, en fonction de la lecture du feu en lui-même.</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Lecture extérieure du bâtiment peut être trompeuse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sym typeface="Wingdings" panose="05000000000000000000" pitchFamily="2" charset="2"/>
              </a:rPr>
              <a:t>B</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âtiment a pu être modifié au niveau de la structure tout en conservant l’enveloppe extérieure voire un revêtement extérieur de type crépi peut cacher une structure en bois.</a:t>
            </a:r>
            <a:endParaRPr lang="fr-FR" altLang="fr-FR" sz="2400">
              <a:latin typeface="Times New Roman" panose="02020603050405020304" pitchFamily="18" charset="0"/>
              <a:ea typeface="Arial Unicode MS" pitchFamily="34" charset="-128"/>
              <a:cs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re 8">
            <a:extLst>
              <a:ext uri="{FF2B5EF4-FFF2-40B4-BE49-F238E27FC236}">
                <a16:creationId xmlns:a16="http://schemas.microsoft.com/office/drawing/2014/main" id="{AACF8507-9154-20A5-A2D6-E41C1B96AE5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0419" name="Espace réservé du numéro de diapositive 4">
            <a:extLst>
              <a:ext uri="{FF2B5EF4-FFF2-40B4-BE49-F238E27FC236}">
                <a16:creationId xmlns:a16="http://schemas.microsoft.com/office/drawing/2014/main" id="{FCFCDA3A-E95A-8340-CEF0-42648157B50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D074765-F53D-4E63-8BE5-8200D56F40D0}" type="slidenum">
              <a:rPr lang="fr-FR" altLang="fr-FR" sz="2000">
                <a:solidFill>
                  <a:srgbClr val="984807"/>
                </a:solidFill>
              </a:rPr>
              <a:pPr algn="r" eaLnBrk="1" hangingPunct="1">
                <a:spcBef>
                  <a:spcPct val="0"/>
                </a:spcBef>
                <a:buFontTx/>
                <a:buNone/>
              </a:pPr>
              <a:t>57</a:t>
            </a:fld>
            <a:endParaRPr lang="fr-FR" altLang="fr-FR" sz="2000">
              <a:solidFill>
                <a:srgbClr val="984807"/>
              </a:solidFill>
            </a:endParaRPr>
          </a:p>
        </p:txBody>
      </p:sp>
      <p:sp>
        <p:nvSpPr>
          <p:cNvPr id="60420" name="Rectangle 1">
            <a:extLst>
              <a:ext uri="{FF2B5EF4-FFF2-40B4-BE49-F238E27FC236}">
                <a16:creationId xmlns:a16="http://schemas.microsoft.com/office/drawing/2014/main" id="{D08F1818-B087-4949-97AC-BFFA29697416}"/>
              </a:ext>
            </a:extLst>
          </p:cNvPr>
          <p:cNvSpPr>
            <a:spLocks noChangeArrowheads="1"/>
          </p:cNvSpPr>
          <p:nvPr/>
        </p:nvSpPr>
        <p:spPr bwMode="auto">
          <a:xfrm>
            <a:off x="457200" y="1981200"/>
            <a:ext cx="818991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porteurs :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Fondations constituent la base de toute construction</a:t>
            </a:r>
          </a:p>
        </p:txBody>
      </p:sp>
      <p:sp>
        <p:nvSpPr>
          <p:cNvPr id="60421" name="Rectangle 1">
            <a:extLst>
              <a:ext uri="{FF2B5EF4-FFF2-40B4-BE49-F238E27FC236}">
                <a16:creationId xmlns:a16="http://schemas.microsoft.com/office/drawing/2014/main" id="{DE107FE5-FF45-686A-51FD-E6DA47D39E83}"/>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parties d’une construction :</a:t>
            </a:r>
          </a:p>
        </p:txBody>
      </p:sp>
      <p:sp>
        <p:nvSpPr>
          <p:cNvPr id="60422" name="Rectangle 7">
            <a:extLst>
              <a:ext uri="{FF2B5EF4-FFF2-40B4-BE49-F238E27FC236}">
                <a16:creationId xmlns:a16="http://schemas.microsoft.com/office/drawing/2014/main" id="{3D74DDC9-B67C-22B7-EDD5-95B810A3151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60423" name="Image 257" descr="Résultat d’images pour fondation">
            <a:extLst>
              <a:ext uri="{FF2B5EF4-FFF2-40B4-BE49-F238E27FC236}">
                <a16:creationId xmlns:a16="http://schemas.microsoft.com/office/drawing/2014/main" id="{C6592074-5CE2-7039-9186-55E5D42359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2409825"/>
            <a:ext cx="6008688"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8">
            <a:extLst>
              <a:ext uri="{FF2B5EF4-FFF2-40B4-BE49-F238E27FC236}">
                <a16:creationId xmlns:a16="http://schemas.microsoft.com/office/drawing/2014/main" id="{E6AAB099-1CBB-AB42-013A-42935D1EE47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1443" name="Espace réservé du numéro de diapositive 4">
            <a:extLst>
              <a:ext uri="{FF2B5EF4-FFF2-40B4-BE49-F238E27FC236}">
                <a16:creationId xmlns:a16="http://schemas.microsoft.com/office/drawing/2014/main" id="{3F28AC05-15B7-9D8E-47A4-76545E80DFC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7263119-27F5-48D3-9358-4D96F993AFE5}" type="slidenum">
              <a:rPr lang="fr-FR" altLang="fr-FR" sz="2000">
                <a:solidFill>
                  <a:srgbClr val="984807"/>
                </a:solidFill>
              </a:rPr>
              <a:pPr algn="r" eaLnBrk="1" hangingPunct="1">
                <a:spcBef>
                  <a:spcPct val="0"/>
                </a:spcBef>
                <a:buFontTx/>
                <a:buNone/>
              </a:pPr>
              <a:t>58</a:t>
            </a:fld>
            <a:endParaRPr lang="fr-FR" altLang="fr-FR" sz="2000">
              <a:solidFill>
                <a:srgbClr val="984807"/>
              </a:solidFill>
            </a:endParaRPr>
          </a:p>
        </p:txBody>
      </p:sp>
      <p:sp>
        <p:nvSpPr>
          <p:cNvPr id="61444" name="Rectangle 1">
            <a:extLst>
              <a:ext uri="{FF2B5EF4-FFF2-40B4-BE49-F238E27FC236}">
                <a16:creationId xmlns:a16="http://schemas.microsoft.com/office/drawing/2014/main" id="{58FF3F49-9F4B-C6A7-02FB-A164BE2B157A}"/>
              </a:ext>
            </a:extLst>
          </p:cNvPr>
          <p:cNvSpPr>
            <a:spLocks noChangeArrowheads="1"/>
          </p:cNvSpPr>
          <p:nvPr/>
        </p:nvSpPr>
        <p:spPr bwMode="auto">
          <a:xfrm>
            <a:off x="444500" y="1495425"/>
            <a:ext cx="4114800"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NB : Les vides-sanitaires</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b="1">
                <a:solidFill>
                  <a:srgbClr val="000000"/>
                </a:solidFill>
                <a:latin typeface="Times New Roman" panose="02020603050405020304" pitchFamily="18" charset="0"/>
                <a:ea typeface="Arial Unicode MS" pitchFamily="34" charset="-128"/>
                <a:cs typeface="Times New Roman" panose="02020603050405020304" pitchFamily="18" charset="0"/>
              </a:rPr>
              <a:t>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Espace accessible ou non, situé entre le sol et le 1</a:t>
            </a:r>
            <a:r>
              <a:rPr lang="fr-FR" altLang="fr-FR" sz="2400" baseline="30000">
                <a:solidFill>
                  <a:srgbClr val="000000"/>
                </a:solidFill>
                <a:latin typeface="Times New Roman" panose="02020603050405020304" pitchFamily="18" charset="0"/>
                <a:ea typeface="Arial Unicode MS" pitchFamily="34" charset="-128"/>
                <a:cs typeface="Times New Roman" panose="02020603050405020304" pitchFamily="18" charset="0"/>
              </a:rPr>
              <a:t>er</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plancher du bâtiment.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sym typeface="Wingdings" panose="05000000000000000000" pitchFamily="2" charset="2"/>
              </a:rPr>
              <a:t>P</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lancher VS, pour désigner ce plancher.</a:t>
            </a:r>
            <a:endParaRPr lang="fr-FR" altLang="fr-FR" sz="2400">
              <a:latin typeface="Times New Roman" panose="02020603050405020304" pitchFamily="18" charset="0"/>
              <a:ea typeface="Arial Unicode MS" pitchFamily="34" charset="-128"/>
              <a:cs typeface="Times New Roman" panose="02020603050405020304" pitchFamily="18" charset="0"/>
            </a:endParaRPr>
          </a:p>
        </p:txBody>
      </p:sp>
      <p:sp>
        <p:nvSpPr>
          <p:cNvPr id="61445" name="Rectangle 7">
            <a:extLst>
              <a:ext uri="{FF2B5EF4-FFF2-40B4-BE49-F238E27FC236}">
                <a16:creationId xmlns:a16="http://schemas.microsoft.com/office/drawing/2014/main" id="{BABF36DD-E645-1D20-7874-33A5BD455192}"/>
              </a:ext>
            </a:extLst>
          </p:cNvPr>
          <p:cNvSpPr>
            <a:spLocks noChangeArrowheads="1"/>
          </p:cNvSpPr>
          <p:nvPr/>
        </p:nvSpPr>
        <p:spPr bwMode="auto">
          <a:xfrm>
            <a:off x="3200400" y="2295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61446" name="Image 120" descr="Résultat d’images pour vide sanitaire">
            <a:extLst>
              <a:ext uri="{FF2B5EF4-FFF2-40B4-BE49-F238E27FC236}">
                <a16:creationId xmlns:a16="http://schemas.microsoft.com/office/drawing/2014/main" id="{E406C4FB-311E-F069-69A0-221A9CA62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524" b="9418"/>
          <a:stretch>
            <a:fillRect/>
          </a:stretch>
        </p:blipFill>
        <p:spPr bwMode="auto">
          <a:xfrm>
            <a:off x="4648200" y="2689225"/>
            <a:ext cx="41910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Line 8">
            <a:extLst>
              <a:ext uri="{FF2B5EF4-FFF2-40B4-BE49-F238E27FC236}">
                <a16:creationId xmlns:a16="http://schemas.microsoft.com/office/drawing/2014/main" id="{C75735AC-DF69-BA8C-B80C-448EE67F4232}"/>
              </a:ext>
            </a:extLst>
          </p:cNvPr>
          <p:cNvSpPr>
            <a:spLocks noChangeShapeType="1"/>
          </p:cNvSpPr>
          <p:nvPr/>
        </p:nvSpPr>
        <p:spPr bwMode="auto">
          <a:xfrm>
            <a:off x="4067175" y="3213100"/>
            <a:ext cx="1952625" cy="2273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re 8">
            <a:extLst>
              <a:ext uri="{FF2B5EF4-FFF2-40B4-BE49-F238E27FC236}">
                <a16:creationId xmlns:a16="http://schemas.microsoft.com/office/drawing/2014/main" id="{2330213B-B609-0E6E-10DA-16BD6FEA8D4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2467" name="Espace réservé du numéro de diapositive 4">
            <a:extLst>
              <a:ext uri="{FF2B5EF4-FFF2-40B4-BE49-F238E27FC236}">
                <a16:creationId xmlns:a16="http://schemas.microsoft.com/office/drawing/2014/main" id="{61196321-CBFC-1F89-91B2-FD287C52647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F786170-173B-4EC0-AAE2-D9F4ADD56C2F}" type="slidenum">
              <a:rPr lang="fr-FR" altLang="fr-FR" sz="2000">
                <a:solidFill>
                  <a:srgbClr val="984807"/>
                </a:solidFill>
              </a:rPr>
              <a:pPr algn="r" eaLnBrk="1" hangingPunct="1">
                <a:spcBef>
                  <a:spcPct val="0"/>
                </a:spcBef>
                <a:buFontTx/>
                <a:buNone/>
              </a:pPr>
              <a:t>59</a:t>
            </a:fld>
            <a:endParaRPr lang="fr-FR" altLang="fr-FR" sz="2000">
              <a:solidFill>
                <a:srgbClr val="984807"/>
              </a:solidFill>
            </a:endParaRPr>
          </a:p>
        </p:txBody>
      </p:sp>
      <p:sp>
        <p:nvSpPr>
          <p:cNvPr id="62468" name="Rectangle 1">
            <a:extLst>
              <a:ext uri="{FF2B5EF4-FFF2-40B4-BE49-F238E27FC236}">
                <a16:creationId xmlns:a16="http://schemas.microsoft.com/office/drawing/2014/main" id="{6163528F-4773-B1FC-20B4-B4CC2A594FB9}"/>
              </a:ext>
            </a:extLst>
          </p:cNvPr>
          <p:cNvSpPr>
            <a:spLocks noChangeArrowheads="1"/>
          </p:cNvSpPr>
          <p:nvPr/>
        </p:nvSpPr>
        <p:spPr bwMode="auto">
          <a:xfrm>
            <a:off x="323850" y="1412875"/>
            <a:ext cx="8189913"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verticaux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Eléments porteurs d’un bâtiment qui reportent la descente de charge vers les fondations.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Peuvent être sous forme de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Murs pleins de type traditionnel (maçonnerie, pierre, béton),</a:t>
            </a:r>
          </a:p>
          <a:p>
            <a:pPr algn="just">
              <a:lnSpc>
                <a:spcPct val="107000"/>
              </a:lnSpc>
              <a:spcBef>
                <a:spcPct val="0"/>
              </a:spcBef>
              <a:buFontTx/>
              <a:buChar char="•"/>
            </a:pP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Structure métallique, bois ou béton armé (construction à ossature).</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8">
            <a:extLst>
              <a:ext uri="{FF2B5EF4-FFF2-40B4-BE49-F238E27FC236}">
                <a16:creationId xmlns:a16="http://schemas.microsoft.com/office/drawing/2014/main" id="{060D9AF9-18C1-5963-00EC-3C0F9D4F5F4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8195" name="Espace réservé du numéro de diapositive 4">
            <a:extLst>
              <a:ext uri="{FF2B5EF4-FFF2-40B4-BE49-F238E27FC236}">
                <a16:creationId xmlns:a16="http://schemas.microsoft.com/office/drawing/2014/main" id="{22871A1A-D9E4-1E98-9D62-E4CFB5F6010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CE118C6-256A-4FBE-A2C8-AF3AF33A4255}" type="slidenum">
              <a:rPr lang="fr-FR" altLang="fr-FR" sz="2000">
                <a:solidFill>
                  <a:srgbClr val="984807"/>
                </a:solidFill>
              </a:rPr>
              <a:pPr algn="r" eaLnBrk="1" hangingPunct="1">
                <a:spcBef>
                  <a:spcPct val="0"/>
                </a:spcBef>
                <a:buFontTx/>
                <a:buNone/>
              </a:pPr>
              <a:t>6</a:t>
            </a:fld>
            <a:endParaRPr lang="fr-FR" altLang="fr-FR" sz="2000">
              <a:solidFill>
                <a:srgbClr val="984807"/>
              </a:solidFill>
            </a:endParaRPr>
          </a:p>
        </p:txBody>
      </p:sp>
      <p:sp>
        <p:nvSpPr>
          <p:cNvPr id="8196" name="Rectangle 1">
            <a:extLst>
              <a:ext uri="{FF2B5EF4-FFF2-40B4-BE49-F238E27FC236}">
                <a16:creationId xmlns:a16="http://schemas.microsoft.com/office/drawing/2014/main" id="{94C2E371-5188-F944-04FA-6B84793C1C07}"/>
              </a:ext>
            </a:extLst>
          </p:cNvPr>
          <p:cNvSpPr>
            <a:spLocks noChangeArrowheads="1"/>
          </p:cNvSpPr>
          <p:nvPr/>
        </p:nvSpPr>
        <p:spPr bwMode="auto">
          <a:xfrm>
            <a:off x="395288" y="1341438"/>
            <a:ext cx="8462962"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Aft>
                <a:spcPts val="800"/>
              </a:spcAft>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Et, du point de vue des cibles humaines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Comment la construction/réglementation protège-t-elle les occupants ?</a:t>
            </a:r>
          </a:p>
          <a:p>
            <a:pPr>
              <a:lnSpc>
                <a:spcPct val="107000"/>
              </a:lnSpc>
              <a:spcAft>
                <a:spcPts val="800"/>
              </a:spcAft>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Cas plus difficiles qui échappent à la norme.</a:t>
            </a:r>
          </a:p>
          <a:p>
            <a:pPr>
              <a:lnSpc>
                <a:spcPct val="107000"/>
              </a:lnSpc>
              <a:spcAft>
                <a:spcPts val="800"/>
              </a:spcAft>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enser la manière dont les flux quittent « la boite » menaçant, ou pas, les cibles.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e 7">
            <a:extLst>
              <a:ext uri="{FF2B5EF4-FFF2-40B4-BE49-F238E27FC236}">
                <a16:creationId xmlns:a16="http://schemas.microsoft.com/office/drawing/2014/main" id="{3C3EE2F3-082E-E8D1-2001-A7D0D7A48B8E}"/>
              </a:ext>
            </a:extLst>
          </p:cNvPr>
          <p:cNvGrpSpPr>
            <a:grpSpLocks/>
          </p:cNvGrpSpPr>
          <p:nvPr/>
        </p:nvGrpSpPr>
        <p:grpSpPr bwMode="auto">
          <a:xfrm>
            <a:off x="755650" y="1828800"/>
            <a:ext cx="7931150" cy="4337050"/>
            <a:chOff x="0" y="-112196"/>
            <a:chExt cx="5640705" cy="2500374"/>
          </a:xfrm>
        </p:grpSpPr>
        <p:pic>
          <p:nvPicPr>
            <p:cNvPr id="63494" name="Image 317">
              <a:extLst>
                <a:ext uri="{FF2B5EF4-FFF2-40B4-BE49-F238E27FC236}">
                  <a16:creationId xmlns:a16="http://schemas.microsoft.com/office/drawing/2014/main" id="{7BE2B279-D668-EFEF-D1B9-B92F94D300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3773"/>
              <a:ext cx="5640705" cy="222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Rectangle 6">
              <a:extLst>
                <a:ext uri="{FF2B5EF4-FFF2-40B4-BE49-F238E27FC236}">
                  <a16:creationId xmlns:a16="http://schemas.microsoft.com/office/drawing/2014/main" id="{126865D8-AAB7-5E46-80AA-C3EC0FE952F1}"/>
                </a:ext>
              </a:extLst>
            </p:cNvPr>
            <p:cNvSpPr>
              <a:spLocks noChangeArrowheads="1"/>
            </p:cNvSpPr>
            <p:nvPr/>
          </p:nvSpPr>
          <p:spPr bwMode="auto">
            <a:xfrm>
              <a:off x="3522099" y="-112196"/>
              <a:ext cx="1255594" cy="286602"/>
            </a:xfrm>
            <a:prstGeom prst="rect">
              <a:avLst/>
            </a:prstGeom>
            <a:noFill/>
            <a:ln w="12700"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800" b="1">
                  <a:solidFill>
                    <a:srgbClr val="000000"/>
                  </a:solidFill>
                  <a:latin typeface="Arial" panose="020B0604020202020204" pitchFamily="34" charset="0"/>
                </a:rPr>
                <a:t>Mur de refend</a:t>
              </a:r>
            </a:p>
          </p:txBody>
        </p:sp>
      </p:grpSp>
      <p:sp>
        <p:nvSpPr>
          <p:cNvPr id="63491" name="Titre 8">
            <a:extLst>
              <a:ext uri="{FF2B5EF4-FFF2-40B4-BE49-F238E27FC236}">
                <a16:creationId xmlns:a16="http://schemas.microsoft.com/office/drawing/2014/main" id="{53D9C669-2670-9FA6-D24D-4C71AFACC2E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3492" name="Espace réservé du numéro de diapositive 4">
            <a:extLst>
              <a:ext uri="{FF2B5EF4-FFF2-40B4-BE49-F238E27FC236}">
                <a16:creationId xmlns:a16="http://schemas.microsoft.com/office/drawing/2014/main" id="{08C5F20E-BC18-4999-1032-CC49CCE09F3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2CB3C55-FD0E-4BDB-B543-530206254A68}" type="slidenum">
              <a:rPr lang="fr-FR" altLang="fr-FR" sz="2000">
                <a:solidFill>
                  <a:srgbClr val="984807"/>
                </a:solidFill>
              </a:rPr>
              <a:pPr algn="r" eaLnBrk="1" hangingPunct="1">
                <a:spcBef>
                  <a:spcPct val="0"/>
                </a:spcBef>
                <a:buFontTx/>
                <a:buNone/>
              </a:pPr>
              <a:t>60</a:t>
            </a:fld>
            <a:endParaRPr lang="fr-FR" altLang="fr-FR" sz="2000">
              <a:solidFill>
                <a:srgbClr val="984807"/>
              </a:solidFill>
            </a:endParaRPr>
          </a:p>
        </p:txBody>
      </p:sp>
      <p:sp>
        <p:nvSpPr>
          <p:cNvPr id="63493" name="Rectangle 1">
            <a:extLst>
              <a:ext uri="{FF2B5EF4-FFF2-40B4-BE49-F238E27FC236}">
                <a16:creationId xmlns:a16="http://schemas.microsoft.com/office/drawing/2014/main" id="{5EEB5614-5144-7A0D-8562-996C604E6A98}"/>
              </a:ext>
            </a:extLst>
          </p:cNvPr>
          <p:cNvSpPr>
            <a:spLocks noChangeArrowheads="1"/>
          </p:cNvSpPr>
          <p:nvPr/>
        </p:nvSpPr>
        <p:spPr bwMode="auto">
          <a:xfrm>
            <a:off x="457200" y="1371600"/>
            <a:ext cx="81899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verticaux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On distingue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re 8">
            <a:extLst>
              <a:ext uri="{FF2B5EF4-FFF2-40B4-BE49-F238E27FC236}">
                <a16:creationId xmlns:a16="http://schemas.microsoft.com/office/drawing/2014/main" id="{D8FE6B86-CDB2-6C7F-6C9F-9728F976A84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4515" name="Espace réservé du numéro de diapositive 4">
            <a:extLst>
              <a:ext uri="{FF2B5EF4-FFF2-40B4-BE49-F238E27FC236}">
                <a16:creationId xmlns:a16="http://schemas.microsoft.com/office/drawing/2014/main" id="{CC418B49-1E80-D9BE-8170-F1947B74E2C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CD04726-192A-4A8A-BD32-C362DE3DA2D7}" type="slidenum">
              <a:rPr lang="fr-FR" altLang="fr-FR" sz="2000">
                <a:solidFill>
                  <a:srgbClr val="984807"/>
                </a:solidFill>
              </a:rPr>
              <a:pPr algn="r" eaLnBrk="1" hangingPunct="1">
                <a:spcBef>
                  <a:spcPct val="0"/>
                </a:spcBef>
                <a:buFontTx/>
                <a:buNone/>
              </a:pPr>
              <a:t>61</a:t>
            </a:fld>
            <a:endParaRPr lang="fr-FR" altLang="fr-FR" sz="2000">
              <a:solidFill>
                <a:srgbClr val="984807"/>
              </a:solidFill>
            </a:endParaRPr>
          </a:p>
        </p:txBody>
      </p:sp>
      <p:sp>
        <p:nvSpPr>
          <p:cNvPr id="64516" name="Rectangle 1">
            <a:extLst>
              <a:ext uri="{FF2B5EF4-FFF2-40B4-BE49-F238E27FC236}">
                <a16:creationId xmlns:a16="http://schemas.microsoft.com/office/drawing/2014/main" id="{040B0582-40E7-0F0E-CB19-CD995287C70C}"/>
              </a:ext>
            </a:extLst>
          </p:cNvPr>
          <p:cNvSpPr>
            <a:spLocks noChangeArrowheads="1"/>
          </p:cNvSpPr>
          <p:nvPr/>
        </p:nvSpPr>
        <p:spPr bwMode="auto">
          <a:xfrm>
            <a:off x="457200" y="14478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verticaux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4517" name="Rectangle 9">
            <a:extLst>
              <a:ext uri="{FF2B5EF4-FFF2-40B4-BE49-F238E27FC236}">
                <a16:creationId xmlns:a16="http://schemas.microsoft.com/office/drawing/2014/main" id="{8A586766-06CF-0163-B95A-95F8AB46F9F7}"/>
              </a:ext>
            </a:extLst>
          </p:cNvPr>
          <p:cNvSpPr>
            <a:spLocks noChangeArrowheads="1"/>
          </p:cNvSpPr>
          <p:nvPr/>
        </p:nvSpPr>
        <p:spPr bwMode="auto">
          <a:xfrm>
            <a:off x="457200" y="2209800"/>
            <a:ext cx="8001000"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a:solidFill>
                  <a:srgbClr val="FF0000"/>
                </a:solidFill>
                <a:latin typeface="Times New Roman" panose="02020603050405020304" pitchFamily="18" charset="0"/>
                <a:cs typeface="Times New Roman" panose="02020603050405020304" pitchFamily="18" charset="0"/>
              </a:rPr>
              <a:t> Feu de comble, il est primordial de porter une attention sur la stabilité des murs pignons. </a:t>
            </a:r>
          </a:p>
          <a:p>
            <a:pPr algn="just">
              <a:spcBef>
                <a:spcPct val="0"/>
              </a:spcBef>
              <a:buFontTx/>
              <a:buNone/>
            </a:pPr>
            <a:endParaRPr lang="fr-FR" altLang="fr-FR" sz="2400" b="1">
              <a:solidFill>
                <a:srgbClr val="FF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b="1">
                <a:solidFill>
                  <a:srgbClr val="FF0000"/>
                </a:solidFill>
                <a:latin typeface="Times New Roman" panose="02020603050405020304" pitchFamily="18" charset="0"/>
                <a:cs typeface="Times New Roman" panose="02020603050405020304" pitchFamily="18" charset="0"/>
              </a:rPr>
              <a:t>En effet, compte-tenu que la charpente n’assure plus la stabilité de ce mur celui-ci est soumis aux effets du vent et il y a donc un risque de renversement.</a:t>
            </a:r>
          </a:p>
          <a:p>
            <a:pPr algn="just">
              <a:spcBef>
                <a:spcPct val="0"/>
              </a:spcBef>
              <a:buFontTx/>
              <a:buNone/>
            </a:pPr>
            <a:endParaRPr lang="fr-FR" altLang="fr-FR" sz="2400" b="1">
              <a:solidFill>
                <a:srgbClr val="FF0000"/>
              </a:solidFill>
              <a:latin typeface="Times New Roman" panose="02020603050405020304" pitchFamily="18" charset="0"/>
              <a:ea typeface="Arial Unicode MS" pitchFamily="34" charset="-128"/>
            </a:endParaRPr>
          </a:p>
          <a:p>
            <a:pPr>
              <a:spcBef>
                <a:spcPct val="0"/>
              </a:spcBef>
              <a:buFontTx/>
              <a:buNone/>
            </a:pPr>
            <a:r>
              <a:rPr lang="fr-FR" altLang="fr-FR" sz="2400" b="1">
                <a:solidFill>
                  <a:srgbClr val="FF0000"/>
                </a:solidFill>
                <a:latin typeface="Times New Roman" panose="02020603050405020304" pitchFamily="18" charset="0"/>
                <a:cs typeface="Times New Roman" panose="02020603050405020304" pitchFamily="18" charset="0"/>
              </a:rPr>
              <a:t>Attention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a:t>
            </a:r>
            <a:r>
              <a:rPr lang="fr-FR" altLang="fr-FR" sz="2400" b="1">
                <a:solidFill>
                  <a:srgbClr val="FF0000"/>
                </a:solidFill>
                <a:latin typeface="Times New Roman" panose="02020603050405020304" pitchFamily="18" charset="0"/>
                <a:cs typeface="Times New Roman" panose="02020603050405020304" pitchFamily="18" charset="0"/>
              </a:rPr>
              <a:t>heminement des SP à proximité.</a:t>
            </a:r>
            <a:r>
              <a:rPr lang="fr-FR" altLang="fr-FR" sz="2400" b="1">
                <a:solidFill>
                  <a:srgbClr val="FF0000"/>
                </a:solidFill>
                <a:latin typeface="Times New Roman" panose="02020603050405020304" pitchFamily="18" charset="0"/>
              </a:rPr>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re 8">
            <a:extLst>
              <a:ext uri="{FF2B5EF4-FFF2-40B4-BE49-F238E27FC236}">
                <a16:creationId xmlns:a16="http://schemas.microsoft.com/office/drawing/2014/main" id="{38376D5A-0732-EEC0-D540-BB8D08DBE51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5539" name="Espace réservé du numéro de diapositive 4">
            <a:extLst>
              <a:ext uri="{FF2B5EF4-FFF2-40B4-BE49-F238E27FC236}">
                <a16:creationId xmlns:a16="http://schemas.microsoft.com/office/drawing/2014/main" id="{F4AF4FCF-76E9-7432-5EA9-19DE39AD3D5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0605E12-689E-43E5-B9DF-84149613AB6E}" type="slidenum">
              <a:rPr lang="fr-FR" altLang="fr-FR" sz="2000">
                <a:solidFill>
                  <a:srgbClr val="984807"/>
                </a:solidFill>
              </a:rPr>
              <a:pPr algn="r" eaLnBrk="1" hangingPunct="1">
                <a:spcBef>
                  <a:spcPct val="0"/>
                </a:spcBef>
                <a:buFontTx/>
                <a:buNone/>
              </a:pPr>
              <a:t>62</a:t>
            </a:fld>
            <a:endParaRPr lang="fr-FR" altLang="fr-FR" sz="2000">
              <a:solidFill>
                <a:srgbClr val="984807"/>
              </a:solidFill>
            </a:endParaRPr>
          </a:p>
        </p:txBody>
      </p:sp>
      <p:sp>
        <p:nvSpPr>
          <p:cNvPr id="65540" name="Rectangle 1">
            <a:extLst>
              <a:ext uri="{FF2B5EF4-FFF2-40B4-BE49-F238E27FC236}">
                <a16:creationId xmlns:a16="http://schemas.microsoft.com/office/drawing/2014/main" id="{0953149E-6D83-BE49-A49E-6B648C953538}"/>
              </a:ext>
            </a:extLst>
          </p:cNvPr>
          <p:cNvSpPr>
            <a:spLocks noChangeArrowheads="1"/>
          </p:cNvSpPr>
          <p:nvPr/>
        </p:nvSpPr>
        <p:spPr bwMode="auto">
          <a:xfrm>
            <a:off x="457200" y="2200275"/>
            <a:ext cx="8189913"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Supportent les charges des toitures et des planchers dans le sens vertical jusqu’aux fondations.</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Les murs pleins vont pouvoir se trouver sous la forme de différents matériaux. </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
        <p:nvSpPr>
          <p:cNvPr id="65541" name="Rectangle 1">
            <a:extLst>
              <a:ext uri="{FF2B5EF4-FFF2-40B4-BE49-F238E27FC236}">
                <a16:creationId xmlns:a16="http://schemas.microsoft.com/office/drawing/2014/main" id="{EED88827-5CF2-2198-E813-497C1DA64CD1}"/>
              </a:ext>
            </a:extLst>
          </p:cNvPr>
          <p:cNvSpPr>
            <a:spLocks noChangeArrowheads="1"/>
          </p:cNvSpPr>
          <p:nvPr/>
        </p:nvSpPr>
        <p:spPr bwMode="auto">
          <a:xfrm>
            <a:off x="457200" y="14478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verticaux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re 8">
            <a:extLst>
              <a:ext uri="{FF2B5EF4-FFF2-40B4-BE49-F238E27FC236}">
                <a16:creationId xmlns:a16="http://schemas.microsoft.com/office/drawing/2014/main" id="{1D522B26-8504-D334-CF2B-5E3B4533BEF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6563" name="Espace réservé du numéro de diapositive 4">
            <a:extLst>
              <a:ext uri="{FF2B5EF4-FFF2-40B4-BE49-F238E27FC236}">
                <a16:creationId xmlns:a16="http://schemas.microsoft.com/office/drawing/2014/main" id="{D9EAC4AF-CED5-9956-DF79-D3EE9C8F9F1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E60D9A0-894E-4279-A126-E4F6DBF1601A}" type="slidenum">
              <a:rPr lang="fr-FR" altLang="fr-FR" sz="2000">
                <a:solidFill>
                  <a:srgbClr val="984807"/>
                </a:solidFill>
              </a:rPr>
              <a:pPr algn="r" eaLnBrk="1" hangingPunct="1">
                <a:spcBef>
                  <a:spcPct val="0"/>
                </a:spcBef>
                <a:buFontTx/>
                <a:buNone/>
              </a:pPr>
              <a:t>63</a:t>
            </a:fld>
            <a:endParaRPr lang="fr-FR" altLang="fr-FR" sz="2000">
              <a:solidFill>
                <a:srgbClr val="984807"/>
              </a:solidFill>
            </a:endParaRPr>
          </a:p>
        </p:txBody>
      </p:sp>
      <p:sp>
        <p:nvSpPr>
          <p:cNvPr id="66564" name="Rectangle 1">
            <a:extLst>
              <a:ext uri="{FF2B5EF4-FFF2-40B4-BE49-F238E27FC236}">
                <a16:creationId xmlns:a16="http://schemas.microsoft.com/office/drawing/2014/main" id="{AAB5434F-3A91-8E90-F4F2-D298A1DE5EDD}"/>
              </a:ext>
            </a:extLst>
          </p:cNvPr>
          <p:cNvSpPr>
            <a:spLocks noChangeArrowheads="1"/>
          </p:cNvSpPr>
          <p:nvPr/>
        </p:nvSpPr>
        <p:spPr bwMode="auto">
          <a:xfrm>
            <a:off x="341313" y="1965325"/>
            <a:ext cx="8424862"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Pierre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essentiellement calcaire mais le granit et le grès des Vosges sont utilisés localement. Emploi est de + en + limité, compte-tenu du poids et de la qualité de la main d’œuvre.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6565" name="Image 484387">
            <a:extLst>
              <a:ext uri="{FF2B5EF4-FFF2-40B4-BE49-F238E27FC236}">
                <a16:creationId xmlns:a16="http://schemas.microsoft.com/office/drawing/2014/main" id="{A24650A4-7800-670A-FFD0-31354859B0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1"/>
          <a:stretch>
            <a:fillRect/>
          </a:stretch>
        </p:blipFill>
        <p:spPr bwMode="auto">
          <a:xfrm>
            <a:off x="4397375" y="3279775"/>
            <a:ext cx="4419600"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1">
            <a:extLst>
              <a:ext uri="{FF2B5EF4-FFF2-40B4-BE49-F238E27FC236}">
                <a16:creationId xmlns:a16="http://schemas.microsoft.com/office/drawing/2014/main" id="{CF532A8C-9092-C175-72AA-9854B2616840}"/>
              </a:ext>
            </a:extLst>
          </p:cNvPr>
          <p:cNvSpPr>
            <a:spLocks noChangeArrowheads="1"/>
          </p:cNvSpPr>
          <p:nvPr/>
        </p:nvSpPr>
        <p:spPr bwMode="auto">
          <a:xfrm>
            <a:off x="333375" y="13335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verticaux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re 8">
            <a:extLst>
              <a:ext uri="{FF2B5EF4-FFF2-40B4-BE49-F238E27FC236}">
                <a16:creationId xmlns:a16="http://schemas.microsoft.com/office/drawing/2014/main" id="{6302CFE5-ED46-A15B-6DCE-385507ACB8F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7587" name="Espace réservé du numéro de diapositive 4">
            <a:extLst>
              <a:ext uri="{FF2B5EF4-FFF2-40B4-BE49-F238E27FC236}">
                <a16:creationId xmlns:a16="http://schemas.microsoft.com/office/drawing/2014/main" id="{DFF54C99-EAA8-2B1A-8342-965A65B20FB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6AD454C-9269-4448-BD14-81A708433B9C}" type="slidenum">
              <a:rPr lang="fr-FR" altLang="fr-FR" sz="2000">
                <a:solidFill>
                  <a:srgbClr val="984807"/>
                </a:solidFill>
              </a:rPr>
              <a:pPr algn="r" eaLnBrk="1" hangingPunct="1">
                <a:spcBef>
                  <a:spcPct val="0"/>
                </a:spcBef>
                <a:buFontTx/>
                <a:buNone/>
              </a:pPr>
              <a:t>64</a:t>
            </a:fld>
            <a:endParaRPr lang="fr-FR" altLang="fr-FR" sz="2000">
              <a:solidFill>
                <a:srgbClr val="984807"/>
              </a:solidFill>
            </a:endParaRPr>
          </a:p>
        </p:txBody>
      </p:sp>
      <p:sp>
        <p:nvSpPr>
          <p:cNvPr id="67588" name="Rectangle 1">
            <a:extLst>
              <a:ext uri="{FF2B5EF4-FFF2-40B4-BE49-F238E27FC236}">
                <a16:creationId xmlns:a16="http://schemas.microsoft.com/office/drawing/2014/main" id="{FAC5E7C5-C7C0-67CC-F6DC-3767E46832EB}"/>
              </a:ext>
            </a:extLst>
          </p:cNvPr>
          <p:cNvSpPr>
            <a:spLocks noChangeArrowheads="1"/>
          </p:cNvSpPr>
          <p:nvPr/>
        </p:nvSpPr>
        <p:spPr bwMode="auto">
          <a:xfrm>
            <a:off x="457200" y="2276475"/>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Briques en terre cuite,</a:t>
            </a: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Blocs de béton, </a:t>
            </a: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Murs en béton banché (ou coulé en place), </a:t>
            </a: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Panneaux béton préfabriqués,</a:t>
            </a:r>
          </a:p>
        </p:txBody>
      </p:sp>
      <p:sp>
        <p:nvSpPr>
          <p:cNvPr id="67589" name="Rectangle 1">
            <a:extLst>
              <a:ext uri="{FF2B5EF4-FFF2-40B4-BE49-F238E27FC236}">
                <a16:creationId xmlns:a16="http://schemas.microsoft.com/office/drawing/2014/main" id="{33739B16-9AC8-0D8E-608D-313B0652E044}"/>
              </a:ext>
            </a:extLst>
          </p:cNvPr>
          <p:cNvSpPr>
            <a:spLocks noChangeArrowheads="1"/>
          </p:cNvSpPr>
          <p:nvPr/>
        </p:nvSpPr>
        <p:spPr bwMode="auto">
          <a:xfrm>
            <a:off x="457200" y="14478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verticaux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re 8">
            <a:extLst>
              <a:ext uri="{FF2B5EF4-FFF2-40B4-BE49-F238E27FC236}">
                <a16:creationId xmlns:a16="http://schemas.microsoft.com/office/drawing/2014/main" id="{8CF446E1-B15B-9984-B0C0-918D4198F92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8611" name="Espace réservé du numéro de diapositive 4">
            <a:extLst>
              <a:ext uri="{FF2B5EF4-FFF2-40B4-BE49-F238E27FC236}">
                <a16:creationId xmlns:a16="http://schemas.microsoft.com/office/drawing/2014/main" id="{9E330A1B-42D2-DFD9-5099-4E95AC3ED16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8C11089-6E16-473F-87D4-E85A251FD239}" type="slidenum">
              <a:rPr lang="fr-FR" altLang="fr-FR" sz="2000">
                <a:solidFill>
                  <a:srgbClr val="984807"/>
                </a:solidFill>
              </a:rPr>
              <a:pPr algn="r" eaLnBrk="1" hangingPunct="1">
                <a:spcBef>
                  <a:spcPct val="0"/>
                </a:spcBef>
                <a:buFontTx/>
                <a:buNone/>
              </a:pPr>
              <a:t>65</a:t>
            </a:fld>
            <a:endParaRPr lang="fr-FR" altLang="fr-FR" sz="2000">
              <a:solidFill>
                <a:srgbClr val="984807"/>
              </a:solidFill>
            </a:endParaRPr>
          </a:p>
        </p:txBody>
      </p:sp>
      <p:sp>
        <p:nvSpPr>
          <p:cNvPr id="68612" name="Rectangle 1">
            <a:extLst>
              <a:ext uri="{FF2B5EF4-FFF2-40B4-BE49-F238E27FC236}">
                <a16:creationId xmlns:a16="http://schemas.microsoft.com/office/drawing/2014/main" id="{07392FAF-9A0D-4C4C-6935-676C74202C87}"/>
              </a:ext>
            </a:extLst>
          </p:cNvPr>
          <p:cNvSpPr>
            <a:spLocks noChangeArrowheads="1"/>
          </p:cNvSpPr>
          <p:nvPr/>
        </p:nvSpPr>
        <p:spPr bwMode="auto">
          <a:xfrm>
            <a:off x="425450" y="1941513"/>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Mâchefer :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Matériau inventé dans les années 1930 en vue de recycler les cendres d’incinération des ordures ménagères.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Calibri" panose="020F0502020204030204" pitchFamily="34" charset="0"/>
              </a:rPr>
              <a:t>Mélange de chaux et ciment </a:t>
            </a:r>
          </a:p>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Calibri" panose="020F0502020204030204" pitchFamily="34" charset="0"/>
              </a:rPr>
              <a:t>puis étuvé. </a:t>
            </a:r>
          </a:p>
        </p:txBody>
      </p:sp>
      <p:pic>
        <p:nvPicPr>
          <p:cNvPr id="68613" name="Image 79895">
            <a:extLst>
              <a:ext uri="{FF2B5EF4-FFF2-40B4-BE49-F238E27FC236}">
                <a16:creationId xmlns:a16="http://schemas.microsoft.com/office/drawing/2014/main" id="{2180FD27-EEEC-5666-ECC9-FFAA7703E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3" r="-291" b="-90"/>
          <a:stretch>
            <a:fillRect/>
          </a:stretch>
        </p:blipFill>
        <p:spPr bwMode="auto">
          <a:xfrm>
            <a:off x="4424363" y="2924175"/>
            <a:ext cx="4440237"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Rectangle 1">
            <a:extLst>
              <a:ext uri="{FF2B5EF4-FFF2-40B4-BE49-F238E27FC236}">
                <a16:creationId xmlns:a16="http://schemas.microsoft.com/office/drawing/2014/main" id="{F483DFA1-8426-2BCF-B3D9-1D0788765EDC}"/>
              </a:ext>
            </a:extLst>
          </p:cNvPr>
          <p:cNvSpPr>
            <a:spLocks noChangeArrowheads="1"/>
          </p:cNvSpPr>
          <p:nvPr/>
        </p:nvSpPr>
        <p:spPr bwMode="auto">
          <a:xfrm>
            <a:off x="396875" y="1284288"/>
            <a:ext cx="8189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verticaux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re 8">
            <a:extLst>
              <a:ext uri="{FF2B5EF4-FFF2-40B4-BE49-F238E27FC236}">
                <a16:creationId xmlns:a16="http://schemas.microsoft.com/office/drawing/2014/main" id="{CA6C6F4F-35A2-9DCA-24DE-77B23C3845E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9635" name="Espace réservé du numéro de diapositive 4">
            <a:extLst>
              <a:ext uri="{FF2B5EF4-FFF2-40B4-BE49-F238E27FC236}">
                <a16:creationId xmlns:a16="http://schemas.microsoft.com/office/drawing/2014/main" id="{33C32FCC-3C93-544A-1C4A-AF5F3701C8F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F820294-EEAA-4DC4-90B7-2CF4FCA70722}" type="slidenum">
              <a:rPr lang="fr-FR" altLang="fr-FR" sz="2000">
                <a:solidFill>
                  <a:srgbClr val="984807"/>
                </a:solidFill>
              </a:rPr>
              <a:pPr algn="r" eaLnBrk="1" hangingPunct="1">
                <a:spcBef>
                  <a:spcPct val="0"/>
                </a:spcBef>
                <a:buFontTx/>
                <a:buNone/>
              </a:pPr>
              <a:t>66</a:t>
            </a:fld>
            <a:endParaRPr lang="fr-FR" altLang="fr-FR" sz="2000">
              <a:solidFill>
                <a:srgbClr val="984807"/>
              </a:solidFill>
            </a:endParaRPr>
          </a:p>
        </p:txBody>
      </p:sp>
      <p:sp>
        <p:nvSpPr>
          <p:cNvPr id="69636" name="Rectangle 1">
            <a:extLst>
              <a:ext uri="{FF2B5EF4-FFF2-40B4-BE49-F238E27FC236}">
                <a16:creationId xmlns:a16="http://schemas.microsoft.com/office/drawing/2014/main" id="{DAFFCABD-924B-2A9C-1AEA-81B0B6E2142C}"/>
              </a:ext>
            </a:extLst>
          </p:cNvPr>
          <p:cNvSpPr>
            <a:spLocks noChangeArrowheads="1"/>
          </p:cNvSpPr>
          <p:nvPr/>
        </p:nvSpPr>
        <p:spPr bwMode="auto">
          <a:xfrm>
            <a:off x="355600" y="1928813"/>
            <a:ext cx="8189913"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Pisé :</a:t>
            </a:r>
            <a:r>
              <a:rPr lang="fr-FR" altLang="fr-FR" sz="24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a:t>
            </a:r>
            <a:r>
              <a:rPr lang="fr-FR" altLang="fr-FR" sz="2400">
                <a:latin typeface="Times New Roman" panose="02020603050405020304" pitchFamily="18" charset="0"/>
                <a:ea typeface="MS PGothic" panose="020B0600070205080204" pitchFamily="34" charset="-128"/>
                <a:cs typeface="Calibri" panose="020F0502020204030204" pitchFamily="34" charset="0"/>
              </a:rPr>
              <a:t>terre argileuse mélangée à de l’eau pour obtenir une pâte tassée. Matériau qui n’aime pas l’eau. </a:t>
            </a:r>
          </a:p>
        </p:txBody>
      </p:sp>
      <p:pic>
        <p:nvPicPr>
          <p:cNvPr id="69637" name="Picture 11" descr="maisonpis%E92">
            <a:extLst>
              <a:ext uri="{FF2B5EF4-FFF2-40B4-BE49-F238E27FC236}">
                <a16:creationId xmlns:a16="http://schemas.microsoft.com/office/drawing/2014/main" id="{19E5BD0D-CB93-9BD7-BCDB-9371C27CB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2765425"/>
            <a:ext cx="4473575"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1">
            <a:extLst>
              <a:ext uri="{FF2B5EF4-FFF2-40B4-BE49-F238E27FC236}">
                <a16:creationId xmlns:a16="http://schemas.microsoft.com/office/drawing/2014/main" id="{B6D72A30-D2B2-5F71-2F20-7107FDE5C5CD}"/>
              </a:ext>
            </a:extLst>
          </p:cNvPr>
          <p:cNvSpPr>
            <a:spLocks noChangeArrowheads="1"/>
          </p:cNvSpPr>
          <p:nvPr/>
        </p:nvSpPr>
        <p:spPr bwMode="auto">
          <a:xfrm>
            <a:off x="323850" y="1341438"/>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verticaux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re 8">
            <a:extLst>
              <a:ext uri="{FF2B5EF4-FFF2-40B4-BE49-F238E27FC236}">
                <a16:creationId xmlns:a16="http://schemas.microsoft.com/office/drawing/2014/main" id="{0E34BF82-A754-A1B1-CA9F-6FD06077D5C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0659" name="Espace réservé du numéro de diapositive 4">
            <a:extLst>
              <a:ext uri="{FF2B5EF4-FFF2-40B4-BE49-F238E27FC236}">
                <a16:creationId xmlns:a16="http://schemas.microsoft.com/office/drawing/2014/main" id="{138A1AE7-7D6A-91B4-1703-6BEA1C2A00A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533F42E-03FD-4FA8-A98B-9D393FE15E30}" type="slidenum">
              <a:rPr lang="fr-FR" altLang="fr-FR" sz="2000">
                <a:solidFill>
                  <a:srgbClr val="984807"/>
                </a:solidFill>
              </a:rPr>
              <a:pPr algn="r" eaLnBrk="1" hangingPunct="1">
                <a:spcBef>
                  <a:spcPct val="0"/>
                </a:spcBef>
                <a:buFontTx/>
                <a:buNone/>
              </a:pPr>
              <a:t>67</a:t>
            </a:fld>
            <a:endParaRPr lang="fr-FR" altLang="fr-FR" sz="2000">
              <a:solidFill>
                <a:srgbClr val="984807"/>
              </a:solidFill>
            </a:endParaRPr>
          </a:p>
        </p:txBody>
      </p:sp>
      <p:sp>
        <p:nvSpPr>
          <p:cNvPr id="70660" name="Rectangle 1">
            <a:extLst>
              <a:ext uri="{FF2B5EF4-FFF2-40B4-BE49-F238E27FC236}">
                <a16:creationId xmlns:a16="http://schemas.microsoft.com/office/drawing/2014/main" id="{FC81E08B-2073-4EF2-3D22-45C7F38A8809}"/>
              </a:ext>
            </a:extLst>
          </p:cNvPr>
          <p:cNvSpPr>
            <a:spLocks noChangeArrowheads="1"/>
          </p:cNvSpPr>
          <p:nvPr/>
        </p:nvSpPr>
        <p:spPr bwMode="auto">
          <a:xfrm>
            <a:off x="395288" y="19383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Constructions à ossature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Ossature bois	  </a:t>
            </a:r>
            <a:endParaRPr lang="fr-FR" altLang="fr-FR" sz="2400">
              <a:latin typeface="Times New Roman" panose="02020603050405020304" pitchFamily="18" charset="0"/>
              <a:ea typeface="Arial Unicode MS" pitchFamily="34" charset="-128"/>
              <a:cs typeface="Calibri" panose="020F0502020204030204" pitchFamily="34" charset="0"/>
            </a:endParaRPr>
          </a:p>
        </p:txBody>
      </p:sp>
      <p:pic>
        <p:nvPicPr>
          <p:cNvPr id="70661" name="Image 319" descr="Résultat d’images pour structure bois construction">
            <a:extLst>
              <a:ext uri="{FF2B5EF4-FFF2-40B4-BE49-F238E27FC236}">
                <a16:creationId xmlns:a16="http://schemas.microsoft.com/office/drawing/2014/main" id="{7B7C8DD2-9DC8-3A2E-1C80-49FEDDF6C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067" b="15726"/>
          <a:stretch>
            <a:fillRect/>
          </a:stretch>
        </p:blipFill>
        <p:spPr bwMode="auto">
          <a:xfrm>
            <a:off x="827088" y="2546350"/>
            <a:ext cx="7142162"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1">
            <a:extLst>
              <a:ext uri="{FF2B5EF4-FFF2-40B4-BE49-F238E27FC236}">
                <a16:creationId xmlns:a16="http://schemas.microsoft.com/office/drawing/2014/main" id="{DC5B26D5-D3A5-827A-0862-E7047523130A}"/>
              </a:ext>
            </a:extLst>
          </p:cNvPr>
          <p:cNvSpPr>
            <a:spLocks noChangeArrowheads="1"/>
          </p:cNvSpPr>
          <p:nvPr/>
        </p:nvSpPr>
        <p:spPr bwMode="auto">
          <a:xfrm>
            <a:off x="323850" y="1331913"/>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verticaux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re 8">
            <a:extLst>
              <a:ext uri="{FF2B5EF4-FFF2-40B4-BE49-F238E27FC236}">
                <a16:creationId xmlns:a16="http://schemas.microsoft.com/office/drawing/2014/main" id="{259903DC-3C82-CCF6-3CE1-D668C2DC89A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1683" name="Espace réservé du numéro de diapositive 4">
            <a:extLst>
              <a:ext uri="{FF2B5EF4-FFF2-40B4-BE49-F238E27FC236}">
                <a16:creationId xmlns:a16="http://schemas.microsoft.com/office/drawing/2014/main" id="{D53DBA3F-9453-6C44-E51E-F1D0B4D4A80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B114336-ECB7-45F2-AA60-59C27AE7581F}" type="slidenum">
              <a:rPr lang="fr-FR" altLang="fr-FR" sz="2000">
                <a:solidFill>
                  <a:srgbClr val="984807"/>
                </a:solidFill>
              </a:rPr>
              <a:pPr algn="r" eaLnBrk="1" hangingPunct="1">
                <a:spcBef>
                  <a:spcPct val="0"/>
                </a:spcBef>
                <a:buFontTx/>
                <a:buNone/>
              </a:pPr>
              <a:t>68</a:t>
            </a:fld>
            <a:endParaRPr lang="fr-FR" altLang="fr-FR" sz="2000">
              <a:solidFill>
                <a:srgbClr val="984807"/>
              </a:solidFill>
            </a:endParaRPr>
          </a:p>
        </p:txBody>
      </p:sp>
      <p:sp>
        <p:nvSpPr>
          <p:cNvPr id="71684" name="Rectangle 1">
            <a:extLst>
              <a:ext uri="{FF2B5EF4-FFF2-40B4-BE49-F238E27FC236}">
                <a16:creationId xmlns:a16="http://schemas.microsoft.com/office/drawing/2014/main" id="{AB7D8E7D-4A19-0F69-11D5-CEF3ADD12E62}"/>
              </a:ext>
            </a:extLst>
          </p:cNvPr>
          <p:cNvSpPr>
            <a:spLocks noChangeArrowheads="1"/>
          </p:cNvSpPr>
          <p:nvPr/>
        </p:nvSpPr>
        <p:spPr bwMode="auto">
          <a:xfrm>
            <a:off x="323850" y="1963738"/>
            <a:ext cx="8189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Constructions à ossature :</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Ossature béton		</a:t>
            </a:r>
            <a:endParaRPr lang="fr-FR" altLang="fr-FR" sz="2400">
              <a:latin typeface="Times New Roman" panose="02020603050405020304" pitchFamily="18" charset="0"/>
              <a:ea typeface="Arial Unicode MS" pitchFamily="34" charset="-128"/>
              <a:cs typeface="Calibri" panose="020F0502020204030204" pitchFamily="34" charset="0"/>
            </a:endParaRPr>
          </a:p>
        </p:txBody>
      </p:sp>
      <p:pic>
        <p:nvPicPr>
          <p:cNvPr id="71685" name="Image 422912" descr="http://precast.org/wp-content/uploads/2010/07/PBD2.jpg">
            <a:extLst>
              <a:ext uri="{FF2B5EF4-FFF2-40B4-BE49-F238E27FC236}">
                <a16:creationId xmlns:a16="http://schemas.microsoft.com/office/drawing/2014/main" id="{146DD614-7BB3-14D2-A963-CD6FC8462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3"/>
          <a:stretch>
            <a:fillRect/>
          </a:stretch>
        </p:blipFill>
        <p:spPr bwMode="auto">
          <a:xfrm>
            <a:off x="2743200" y="2570163"/>
            <a:ext cx="424180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Rectangle 1">
            <a:extLst>
              <a:ext uri="{FF2B5EF4-FFF2-40B4-BE49-F238E27FC236}">
                <a16:creationId xmlns:a16="http://schemas.microsoft.com/office/drawing/2014/main" id="{2CBECE88-047D-5577-4C5A-88EB9426A146}"/>
              </a:ext>
            </a:extLst>
          </p:cNvPr>
          <p:cNvSpPr>
            <a:spLocks noChangeArrowheads="1"/>
          </p:cNvSpPr>
          <p:nvPr/>
        </p:nvSpPr>
        <p:spPr bwMode="auto">
          <a:xfrm>
            <a:off x="323850" y="13589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verticaux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re 8">
            <a:extLst>
              <a:ext uri="{FF2B5EF4-FFF2-40B4-BE49-F238E27FC236}">
                <a16:creationId xmlns:a16="http://schemas.microsoft.com/office/drawing/2014/main" id="{84A4BFD3-35B1-1109-0F71-C6493D67D09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2707" name="Espace réservé du numéro de diapositive 4">
            <a:extLst>
              <a:ext uri="{FF2B5EF4-FFF2-40B4-BE49-F238E27FC236}">
                <a16:creationId xmlns:a16="http://schemas.microsoft.com/office/drawing/2014/main" id="{05B7D34C-E520-6C25-70B5-312B23E459B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9521BED-4A7C-4807-9B5C-6AC4C0CEAB56}" type="slidenum">
              <a:rPr lang="fr-FR" altLang="fr-FR" sz="2000">
                <a:solidFill>
                  <a:srgbClr val="984807"/>
                </a:solidFill>
              </a:rPr>
              <a:pPr algn="r" eaLnBrk="1" hangingPunct="1">
                <a:spcBef>
                  <a:spcPct val="0"/>
                </a:spcBef>
                <a:buFontTx/>
                <a:buNone/>
              </a:pPr>
              <a:t>69</a:t>
            </a:fld>
            <a:endParaRPr lang="fr-FR" altLang="fr-FR" sz="2000">
              <a:solidFill>
                <a:srgbClr val="984807"/>
              </a:solidFill>
            </a:endParaRPr>
          </a:p>
        </p:txBody>
      </p:sp>
      <p:sp>
        <p:nvSpPr>
          <p:cNvPr id="72708" name="Rectangle 1">
            <a:extLst>
              <a:ext uri="{FF2B5EF4-FFF2-40B4-BE49-F238E27FC236}">
                <a16:creationId xmlns:a16="http://schemas.microsoft.com/office/drawing/2014/main" id="{C10320FC-4BFD-EA3D-A411-80CDBC48C097}"/>
              </a:ext>
            </a:extLst>
          </p:cNvPr>
          <p:cNvSpPr>
            <a:spLocks noChangeArrowheads="1"/>
          </p:cNvSpPr>
          <p:nvPr/>
        </p:nvSpPr>
        <p:spPr bwMode="auto">
          <a:xfrm>
            <a:off x="323850" y="192405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Constructions</a:t>
            </a: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à ossature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Ossature métallique</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2709" name="Image 422913" descr="Résultat d’images pour structure métallique ">
            <a:extLst>
              <a:ext uri="{FF2B5EF4-FFF2-40B4-BE49-F238E27FC236}">
                <a16:creationId xmlns:a16="http://schemas.microsoft.com/office/drawing/2014/main" id="{7BF56292-5389-AE4A-628E-CF6F277F2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497138"/>
            <a:ext cx="6003925"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Rectangle 1">
            <a:extLst>
              <a:ext uri="{FF2B5EF4-FFF2-40B4-BE49-F238E27FC236}">
                <a16:creationId xmlns:a16="http://schemas.microsoft.com/office/drawing/2014/main" id="{51980F6D-89A0-E69A-8B43-FA7CC99694DC}"/>
              </a:ext>
            </a:extLst>
          </p:cNvPr>
          <p:cNvSpPr>
            <a:spLocks noChangeArrowheads="1"/>
          </p:cNvSpPr>
          <p:nvPr/>
        </p:nvSpPr>
        <p:spPr bwMode="auto">
          <a:xfrm>
            <a:off x="323850" y="1303338"/>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verticaux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8">
            <a:extLst>
              <a:ext uri="{FF2B5EF4-FFF2-40B4-BE49-F238E27FC236}">
                <a16:creationId xmlns:a16="http://schemas.microsoft.com/office/drawing/2014/main" id="{46BA10FE-2B6E-3C7C-4624-B831CD9A35B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9219" name="Espace réservé du numéro de diapositive 4">
            <a:extLst>
              <a:ext uri="{FF2B5EF4-FFF2-40B4-BE49-F238E27FC236}">
                <a16:creationId xmlns:a16="http://schemas.microsoft.com/office/drawing/2014/main" id="{5F829FFD-661B-802D-9EA9-E3E14DD445B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DCD61F0-386F-4620-A743-EC350295273A}" type="slidenum">
              <a:rPr lang="fr-FR" altLang="fr-FR" sz="2000">
                <a:solidFill>
                  <a:srgbClr val="984807"/>
                </a:solidFill>
              </a:rPr>
              <a:pPr algn="r" eaLnBrk="1" hangingPunct="1">
                <a:spcBef>
                  <a:spcPct val="0"/>
                </a:spcBef>
                <a:buFontTx/>
                <a:buNone/>
              </a:pPr>
              <a:t>7</a:t>
            </a:fld>
            <a:endParaRPr lang="fr-FR" altLang="fr-FR" sz="2000">
              <a:solidFill>
                <a:srgbClr val="984807"/>
              </a:solidFill>
            </a:endParaRPr>
          </a:p>
        </p:txBody>
      </p:sp>
      <p:sp>
        <p:nvSpPr>
          <p:cNvPr id="9220" name="Rectangle 1">
            <a:extLst>
              <a:ext uri="{FF2B5EF4-FFF2-40B4-BE49-F238E27FC236}">
                <a16:creationId xmlns:a16="http://schemas.microsoft.com/office/drawing/2014/main" id="{3D53B053-F3A7-1069-F6E1-3331C25D1353}"/>
              </a:ext>
            </a:extLst>
          </p:cNvPr>
          <p:cNvSpPr>
            <a:spLocks noChangeArrowheads="1"/>
          </p:cNvSpPr>
          <p:nvPr/>
        </p:nvSpPr>
        <p:spPr bwMode="auto">
          <a:xfrm>
            <a:off x="395288" y="1557338"/>
            <a:ext cx="8189912"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a:spcBef>
                <a:spcPct val="20000"/>
              </a:spcBef>
              <a:buFont typeface="Arial" panose="020B0604020202020204" pitchFamily="34" charset="0"/>
              <a:buChar char="»"/>
              <a:defRPr sz="2000">
                <a:solidFill>
                  <a:schemeClr val="tx1"/>
                </a:solidFill>
                <a:latin typeface="Myriad Pro" panose="020B050303040302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Double objectif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PREVENIR : En rendant très improbable son éclosion ;</a:t>
            </a:r>
          </a:p>
          <a:p>
            <a:pPr>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PREVOIR : 	1</a:t>
            </a:r>
            <a:r>
              <a:rPr lang="fr-FR" altLang="fr-FR" sz="24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ère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mesures à prendre s’il prenait naissance </a:t>
            </a:r>
          </a:p>
          <a:p>
            <a:pPr lvl="4">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limiter son développement.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re 8">
            <a:extLst>
              <a:ext uri="{FF2B5EF4-FFF2-40B4-BE49-F238E27FC236}">
                <a16:creationId xmlns:a16="http://schemas.microsoft.com/office/drawing/2014/main" id="{CE7F2E9D-0E1C-E012-91DD-F2F524F2E67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3731" name="Espace réservé du numéro de diapositive 4">
            <a:extLst>
              <a:ext uri="{FF2B5EF4-FFF2-40B4-BE49-F238E27FC236}">
                <a16:creationId xmlns:a16="http://schemas.microsoft.com/office/drawing/2014/main" id="{9F10B3F5-D06C-67E7-267C-69894DEAB4C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3EB27D5-ED3C-4FA1-9773-56697A5C4BD7}" type="slidenum">
              <a:rPr lang="fr-FR" altLang="fr-FR" sz="2000">
                <a:solidFill>
                  <a:srgbClr val="984807"/>
                </a:solidFill>
              </a:rPr>
              <a:pPr algn="r" eaLnBrk="1" hangingPunct="1">
                <a:spcBef>
                  <a:spcPct val="0"/>
                </a:spcBef>
                <a:buFontTx/>
                <a:buNone/>
              </a:pPr>
              <a:t>70</a:t>
            </a:fld>
            <a:endParaRPr lang="fr-FR" altLang="fr-FR" sz="2000">
              <a:solidFill>
                <a:srgbClr val="984807"/>
              </a:solidFill>
            </a:endParaRPr>
          </a:p>
        </p:txBody>
      </p:sp>
      <p:sp>
        <p:nvSpPr>
          <p:cNvPr id="73732" name="Rectangle 1">
            <a:extLst>
              <a:ext uri="{FF2B5EF4-FFF2-40B4-BE49-F238E27FC236}">
                <a16:creationId xmlns:a16="http://schemas.microsoft.com/office/drawing/2014/main" id="{77F01BC0-3590-F6F8-1E0F-2C7B756163D2}"/>
              </a:ext>
            </a:extLst>
          </p:cNvPr>
          <p:cNvSpPr>
            <a:spLocks noChangeArrowheads="1"/>
          </p:cNvSpPr>
          <p:nvPr/>
        </p:nvSpPr>
        <p:spPr bwMode="auto">
          <a:xfrm>
            <a:off x="349250" y="2063750"/>
            <a:ext cx="818991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Constructions à ossature : </a:t>
            </a:r>
            <a:r>
              <a:rPr lang="fr-FR" altLang="fr-FR" sz="2400">
                <a:latin typeface="Times New Roman" panose="02020603050405020304" pitchFamily="18" charset="0"/>
                <a:ea typeface="Calibri" panose="020F0502020204030204" pitchFamily="34" charset="0"/>
                <a:cs typeface="Times New Roman" panose="02020603050405020304" pitchFamily="18" charset="0"/>
              </a:rPr>
              <a:t>formes diverses (coques, formes complexes…) </a:t>
            </a:r>
          </a:p>
        </p:txBody>
      </p:sp>
      <p:pic>
        <p:nvPicPr>
          <p:cNvPr id="73733" name="Image 14" descr="Résultat d’images associées">
            <a:extLst>
              <a:ext uri="{FF2B5EF4-FFF2-40B4-BE49-F238E27FC236}">
                <a16:creationId xmlns:a16="http://schemas.microsoft.com/office/drawing/2014/main" id="{8E285B16-55CB-DF0F-9682-89A2AF5C4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 y="3068638"/>
            <a:ext cx="4119563"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Image 15" descr="Résultat d’images pour système constructif bois">
            <a:extLst>
              <a:ext uri="{FF2B5EF4-FFF2-40B4-BE49-F238E27FC236}">
                <a16:creationId xmlns:a16="http://schemas.microsoft.com/office/drawing/2014/main" id="{ECDA2DA5-C193-2E07-6EB5-7CD804C05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05" b="-140"/>
          <a:stretch>
            <a:fillRect/>
          </a:stretch>
        </p:blipFill>
        <p:spPr bwMode="auto">
          <a:xfrm>
            <a:off x="5029200" y="3276600"/>
            <a:ext cx="3648075"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Rectangle 1">
            <a:extLst>
              <a:ext uri="{FF2B5EF4-FFF2-40B4-BE49-F238E27FC236}">
                <a16:creationId xmlns:a16="http://schemas.microsoft.com/office/drawing/2014/main" id="{AB469219-8525-64B0-6212-1A9088744924}"/>
              </a:ext>
            </a:extLst>
          </p:cNvPr>
          <p:cNvSpPr>
            <a:spLocks noChangeArrowheads="1"/>
          </p:cNvSpPr>
          <p:nvPr/>
        </p:nvSpPr>
        <p:spPr bwMode="auto">
          <a:xfrm>
            <a:off x="323850" y="1347788"/>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verticaux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re 8">
            <a:extLst>
              <a:ext uri="{FF2B5EF4-FFF2-40B4-BE49-F238E27FC236}">
                <a16:creationId xmlns:a16="http://schemas.microsoft.com/office/drawing/2014/main" id="{83C9D145-C716-0152-AA91-1C2A2E1F755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4755" name="Espace réservé du numéro de diapositive 4">
            <a:extLst>
              <a:ext uri="{FF2B5EF4-FFF2-40B4-BE49-F238E27FC236}">
                <a16:creationId xmlns:a16="http://schemas.microsoft.com/office/drawing/2014/main" id="{195D2718-AE4A-F3FA-B438-6363773DD25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BD0667E-C45C-4AE2-B71D-8D3E7C9465B7}" type="slidenum">
              <a:rPr lang="fr-FR" altLang="fr-FR" sz="2000">
                <a:solidFill>
                  <a:srgbClr val="984807"/>
                </a:solidFill>
              </a:rPr>
              <a:pPr algn="r" eaLnBrk="1" hangingPunct="1">
                <a:spcBef>
                  <a:spcPct val="0"/>
                </a:spcBef>
                <a:buFontTx/>
                <a:buNone/>
              </a:pPr>
              <a:t>71</a:t>
            </a:fld>
            <a:endParaRPr lang="fr-FR" altLang="fr-FR" sz="2000">
              <a:solidFill>
                <a:srgbClr val="984807"/>
              </a:solidFill>
            </a:endParaRPr>
          </a:p>
        </p:txBody>
      </p:sp>
      <p:sp>
        <p:nvSpPr>
          <p:cNvPr id="74756" name="Rectangle 1">
            <a:extLst>
              <a:ext uri="{FF2B5EF4-FFF2-40B4-BE49-F238E27FC236}">
                <a16:creationId xmlns:a16="http://schemas.microsoft.com/office/drawing/2014/main" id="{19CD7EA5-5548-1BA0-61DF-7A694B423DF6}"/>
              </a:ext>
            </a:extLst>
          </p:cNvPr>
          <p:cNvSpPr>
            <a:spLocks noChangeArrowheads="1"/>
          </p:cNvSpPr>
          <p:nvPr/>
        </p:nvSpPr>
        <p:spPr bwMode="auto">
          <a:xfrm>
            <a:off x="395288" y="1412875"/>
            <a:ext cx="8189912"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verticaux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Constructions à ossature : </a:t>
            </a:r>
          </a:p>
          <a:p>
            <a:pPr algn="just">
              <a:lnSpc>
                <a:spcPct val="107000"/>
              </a:lnSpc>
              <a:spcBef>
                <a:spcPct val="0"/>
              </a:spcBef>
              <a:buFontTx/>
              <a:buNone/>
            </a:pPr>
            <a:endPar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Primordial, d’avoir un esprit critique sur la stabilité générale.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Ruine d’un élément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a:t>
            </a:r>
            <a:r>
              <a:rPr lang="fr-FR" altLang="fr-FR" sz="2400">
                <a:latin typeface="Times New Roman" panose="02020603050405020304" pitchFamily="18" charset="0"/>
                <a:ea typeface="Calibri" panose="020F0502020204030204" pitchFamily="34" charset="0"/>
                <a:cs typeface="Times New Roman" panose="02020603050405020304" pitchFamily="18" charset="0"/>
              </a:rPr>
              <a:t>hute d’éléments particuliers (exemple d’une verrière).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re 8">
            <a:extLst>
              <a:ext uri="{FF2B5EF4-FFF2-40B4-BE49-F238E27FC236}">
                <a16:creationId xmlns:a16="http://schemas.microsoft.com/office/drawing/2014/main" id="{2345D5F7-BC58-6402-158D-12D38B7BB34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5779" name="Espace réservé du numéro de diapositive 4">
            <a:extLst>
              <a:ext uri="{FF2B5EF4-FFF2-40B4-BE49-F238E27FC236}">
                <a16:creationId xmlns:a16="http://schemas.microsoft.com/office/drawing/2014/main" id="{AE64EE78-04A0-E7A3-3EC1-D642EC65D5B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1514672-ED55-4BD0-A5BB-2B280FD8443A}" type="slidenum">
              <a:rPr lang="fr-FR" altLang="fr-FR" sz="2000">
                <a:solidFill>
                  <a:srgbClr val="984807"/>
                </a:solidFill>
              </a:rPr>
              <a:pPr algn="r" eaLnBrk="1" hangingPunct="1">
                <a:spcBef>
                  <a:spcPct val="0"/>
                </a:spcBef>
                <a:buFontTx/>
                <a:buNone/>
              </a:pPr>
              <a:t>72</a:t>
            </a:fld>
            <a:endParaRPr lang="fr-FR" altLang="fr-FR" sz="2000">
              <a:solidFill>
                <a:srgbClr val="984807"/>
              </a:solidFill>
            </a:endParaRPr>
          </a:p>
        </p:txBody>
      </p:sp>
      <p:sp>
        <p:nvSpPr>
          <p:cNvPr id="75780" name="Rectangle 1">
            <a:extLst>
              <a:ext uri="{FF2B5EF4-FFF2-40B4-BE49-F238E27FC236}">
                <a16:creationId xmlns:a16="http://schemas.microsoft.com/office/drawing/2014/main" id="{4BD817A1-C57F-AC10-297A-8FD6A7B3EE54}"/>
              </a:ext>
            </a:extLst>
          </p:cNvPr>
          <p:cNvSpPr>
            <a:spLocks noChangeArrowheads="1"/>
          </p:cNvSpPr>
          <p:nvPr/>
        </p:nvSpPr>
        <p:spPr bwMode="auto">
          <a:xfrm>
            <a:off x="457200" y="19812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Planchers qui constituent les différents niveaux.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Sont conçus de façon à permettre l’évolution des personnes ou des charges dont ils répartissent le poids sur les éléments verticaux.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On distingue : </a:t>
            </a:r>
          </a:p>
        </p:txBody>
      </p:sp>
      <p:sp>
        <p:nvSpPr>
          <p:cNvPr id="75781" name="Rectangle 1">
            <a:extLst>
              <a:ext uri="{FF2B5EF4-FFF2-40B4-BE49-F238E27FC236}">
                <a16:creationId xmlns:a16="http://schemas.microsoft.com/office/drawing/2014/main" id="{FF32EF09-4D3E-6DEC-CB36-7D109D27F869}"/>
              </a:ext>
            </a:extLst>
          </p:cNvPr>
          <p:cNvSpPr>
            <a:spLocks noChangeArrowheads="1"/>
          </p:cNvSpPr>
          <p:nvPr/>
        </p:nvSpPr>
        <p:spPr bwMode="auto">
          <a:xfrm>
            <a:off x="395288" y="12271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horizontaux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re 8">
            <a:extLst>
              <a:ext uri="{FF2B5EF4-FFF2-40B4-BE49-F238E27FC236}">
                <a16:creationId xmlns:a16="http://schemas.microsoft.com/office/drawing/2014/main" id="{D426DF0F-03AB-D5BB-CCA6-1FD9EAD99CD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6803" name="Espace réservé du numéro de diapositive 4">
            <a:extLst>
              <a:ext uri="{FF2B5EF4-FFF2-40B4-BE49-F238E27FC236}">
                <a16:creationId xmlns:a16="http://schemas.microsoft.com/office/drawing/2014/main" id="{47D55194-056B-0D04-29C7-402B14EAE2B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1847599-AA46-4147-97F3-149E31732006}" type="slidenum">
              <a:rPr lang="fr-FR" altLang="fr-FR" sz="2000">
                <a:solidFill>
                  <a:srgbClr val="984807"/>
                </a:solidFill>
              </a:rPr>
              <a:pPr algn="r" eaLnBrk="1" hangingPunct="1">
                <a:spcBef>
                  <a:spcPct val="0"/>
                </a:spcBef>
                <a:buFontTx/>
                <a:buNone/>
              </a:pPr>
              <a:t>73</a:t>
            </a:fld>
            <a:endParaRPr lang="fr-FR" altLang="fr-FR" sz="2000">
              <a:solidFill>
                <a:srgbClr val="984807"/>
              </a:solidFill>
            </a:endParaRPr>
          </a:p>
        </p:txBody>
      </p:sp>
      <p:sp>
        <p:nvSpPr>
          <p:cNvPr id="76804" name="Rectangle 1">
            <a:extLst>
              <a:ext uri="{FF2B5EF4-FFF2-40B4-BE49-F238E27FC236}">
                <a16:creationId xmlns:a16="http://schemas.microsoft.com/office/drawing/2014/main" id="{80EC9092-FED2-39C8-9680-68FC98C600DE}"/>
              </a:ext>
            </a:extLst>
          </p:cNvPr>
          <p:cNvSpPr>
            <a:spLocks noChangeArrowheads="1"/>
          </p:cNvSpPr>
          <p:nvPr/>
        </p:nvSpPr>
        <p:spPr bwMode="auto">
          <a:xfrm>
            <a:off x="476250" y="1989138"/>
            <a:ext cx="8189913"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Planchers bois</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Essentiellement retrouvé dans les constructions anciennes.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Calibri" panose="020F0502020204030204" pitchFamily="34" charset="0"/>
              </a:rPr>
              <a:t>Se compose essentiellement de solives reposant sur des poutres (si grande longueur) ou entre mur. </a:t>
            </a:r>
          </a:p>
          <a:p>
            <a:pPr algn="just">
              <a:lnSpc>
                <a:spcPct val="107000"/>
              </a:lnSpc>
              <a:spcBef>
                <a:spcPct val="0"/>
              </a:spcBef>
              <a:buFontTx/>
              <a:buNone/>
            </a:pP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Calibri" panose="020F0502020204030204" pitchFamily="34" charset="0"/>
              </a:rPr>
              <a:t>L’entraxe est constant. </a:t>
            </a:r>
          </a:p>
        </p:txBody>
      </p:sp>
      <p:sp>
        <p:nvSpPr>
          <p:cNvPr id="76805" name="Rectangle 1">
            <a:extLst>
              <a:ext uri="{FF2B5EF4-FFF2-40B4-BE49-F238E27FC236}">
                <a16:creationId xmlns:a16="http://schemas.microsoft.com/office/drawing/2014/main" id="{C7D630C6-82BC-7700-E1AB-CC7FD0BD3975}"/>
              </a:ext>
            </a:extLst>
          </p:cNvPr>
          <p:cNvSpPr>
            <a:spLocks noChangeArrowheads="1"/>
          </p:cNvSpPr>
          <p:nvPr/>
        </p:nvSpPr>
        <p:spPr bwMode="auto">
          <a:xfrm>
            <a:off x="395288" y="12271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horizontaux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re 8">
            <a:extLst>
              <a:ext uri="{FF2B5EF4-FFF2-40B4-BE49-F238E27FC236}">
                <a16:creationId xmlns:a16="http://schemas.microsoft.com/office/drawing/2014/main" id="{69BC5887-41A2-83A5-533B-910D4F955BA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7827" name="Espace réservé du numéro de diapositive 4">
            <a:extLst>
              <a:ext uri="{FF2B5EF4-FFF2-40B4-BE49-F238E27FC236}">
                <a16:creationId xmlns:a16="http://schemas.microsoft.com/office/drawing/2014/main" id="{8B95B028-D90F-0594-8346-A6A9007CA77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E2161F1-BADA-4CDB-AE6E-625D18B5FAC7}" type="slidenum">
              <a:rPr lang="fr-FR" altLang="fr-FR" sz="2000">
                <a:solidFill>
                  <a:srgbClr val="984807"/>
                </a:solidFill>
              </a:rPr>
              <a:pPr algn="r" eaLnBrk="1" hangingPunct="1">
                <a:spcBef>
                  <a:spcPct val="0"/>
                </a:spcBef>
                <a:buFontTx/>
                <a:buNone/>
              </a:pPr>
              <a:t>74</a:t>
            </a:fld>
            <a:endParaRPr lang="fr-FR" altLang="fr-FR" sz="2000">
              <a:solidFill>
                <a:srgbClr val="984807"/>
              </a:solidFill>
            </a:endParaRPr>
          </a:p>
        </p:txBody>
      </p:sp>
      <p:pic>
        <p:nvPicPr>
          <p:cNvPr id="77828" name="Picture 2">
            <a:extLst>
              <a:ext uri="{FF2B5EF4-FFF2-40B4-BE49-F238E27FC236}">
                <a16:creationId xmlns:a16="http://schemas.microsoft.com/office/drawing/2014/main" id="{B3431AAF-F1DA-5E19-FDD7-CEEFA9863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134" b="5803"/>
          <a:stretch>
            <a:fillRect/>
          </a:stretch>
        </p:blipFill>
        <p:spPr bwMode="auto">
          <a:xfrm>
            <a:off x="2430463" y="1214438"/>
            <a:ext cx="631825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1">
            <a:extLst>
              <a:ext uri="{FF2B5EF4-FFF2-40B4-BE49-F238E27FC236}">
                <a16:creationId xmlns:a16="http://schemas.microsoft.com/office/drawing/2014/main" id="{1F17EA15-18FF-CC98-DEA9-93A22E1307BF}"/>
              </a:ext>
            </a:extLst>
          </p:cNvPr>
          <p:cNvSpPr>
            <a:spLocks noChangeArrowheads="1"/>
          </p:cNvSpPr>
          <p:nvPr/>
        </p:nvSpPr>
        <p:spPr bwMode="auto">
          <a:xfrm>
            <a:off x="395288" y="12271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horizontaux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re 8">
            <a:extLst>
              <a:ext uri="{FF2B5EF4-FFF2-40B4-BE49-F238E27FC236}">
                <a16:creationId xmlns:a16="http://schemas.microsoft.com/office/drawing/2014/main" id="{B51C262B-389A-5864-F419-5B51E79D362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8851" name="Espace réservé du numéro de diapositive 4">
            <a:extLst>
              <a:ext uri="{FF2B5EF4-FFF2-40B4-BE49-F238E27FC236}">
                <a16:creationId xmlns:a16="http://schemas.microsoft.com/office/drawing/2014/main" id="{52FFDEEF-306F-FB3F-F2FF-957F716F989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EBB9F03-2B7B-48DA-9C7A-0011F68A5E24}" type="slidenum">
              <a:rPr lang="fr-FR" altLang="fr-FR" sz="2000">
                <a:solidFill>
                  <a:srgbClr val="984807"/>
                </a:solidFill>
              </a:rPr>
              <a:pPr algn="r" eaLnBrk="1" hangingPunct="1">
                <a:spcBef>
                  <a:spcPct val="0"/>
                </a:spcBef>
                <a:buFontTx/>
                <a:buNone/>
              </a:pPr>
              <a:t>75</a:t>
            </a:fld>
            <a:endParaRPr lang="fr-FR" altLang="fr-FR" sz="2000">
              <a:solidFill>
                <a:srgbClr val="984807"/>
              </a:solidFill>
            </a:endParaRPr>
          </a:p>
        </p:txBody>
      </p:sp>
      <p:pic>
        <p:nvPicPr>
          <p:cNvPr id="78852" name="Picture 6">
            <a:extLst>
              <a:ext uri="{FF2B5EF4-FFF2-40B4-BE49-F238E27FC236}">
                <a16:creationId xmlns:a16="http://schemas.microsoft.com/office/drawing/2014/main" id="{F736CA0A-A94D-4520-85AF-18B65396B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984" b="6299"/>
          <a:stretch>
            <a:fillRect/>
          </a:stretch>
        </p:blipFill>
        <p:spPr bwMode="auto">
          <a:xfrm>
            <a:off x="1476375" y="1473200"/>
            <a:ext cx="737235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1">
            <a:extLst>
              <a:ext uri="{FF2B5EF4-FFF2-40B4-BE49-F238E27FC236}">
                <a16:creationId xmlns:a16="http://schemas.microsoft.com/office/drawing/2014/main" id="{07EE980E-702E-54A4-6457-98809BC5BBC3}"/>
              </a:ext>
            </a:extLst>
          </p:cNvPr>
          <p:cNvSpPr>
            <a:spLocks noChangeArrowheads="1"/>
          </p:cNvSpPr>
          <p:nvPr/>
        </p:nvSpPr>
        <p:spPr bwMode="auto">
          <a:xfrm>
            <a:off x="395288" y="12271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horizontaux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re 8">
            <a:extLst>
              <a:ext uri="{FF2B5EF4-FFF2-40B4-BE49-F238E27FC236}">
                <a16:creationId xmlns:a16="http://schemas.microsoft.com/office/drawing/2014/main" id="{FDC58268-EE70-5A6D-0598-A8A1190439B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9875" name="Espace réservé du numéro de diapositive 4">
            <a:extLst>
              <a:ext uri="{FF2B5EF4-FFF2-40B4-BE49-F238E27FC236}">
                <a16:creationId xmlns:a16="http://schemas.microsoft.com/office/drawing/2014/main" id="{45A6A503-F8E4-C2C5-7D36-9BC64274ABE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D19DA60-A07B-4578-89B5-94D4D15C33C5}" type="slidenum">
              <a:rPr lang="fr-FR" altLang="fr-FR" sz="2000">
                <a:solidFill>
                  <a:srgbClr val="984807"/>
                </a:solidFill>
              </a:rPr>
              <a:pPr algn="r" eaLnBrk="1" hangingPunct="1">
                <a:spcBef>
                  <a:spcPct val="0"/>
                </a:spcBef>
                <a:buFontTx/>
                <a:buNone/>
              </a:pPr>
              <a:t>76</a:t>
            </a:fld>
            <a:endParaRPr lang="fr-FR" altLang="fr-FR" sz="2000">
              <a:solidFill>
                <a:srgbClr val="984807"/>
              </a:solidFill>
            </a:endParaRPr>
          </a:p>
        </p:txBody>
      </p:sp>
      <p:sp>
        <p:nvSpPr>
          <p:cNvPr id="79876" name="Rectangle 1">
            <a:extLst>
              <a:ext uri="{FF2B5EF4-FFF2-40B4-BE49-F238E27FC236}">
                <a16:creationId xmlns:a16="http://schemas.microsoft.com/office/drawing/2014/main" id="{E0F7454C-2A5A-99DF-FAED-3FF6C062B53B}"/>
              </a:ext>
            </a:extLst>
          </p:cNvPr>
          <p:cNvSpPr>
            <a:spLocks noChangeArrowheads="1"/>
          </p:cNvSpPr>
          <p:nvPr/>
        </p:nvSpPr>
        <p:spPr bwMode="auto">
          <a:xfrm>
            <a:off x="406400" y="1935163"/>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Planchers bois</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Habitations de type Haussmannien : primordial de s’assurer du mode constructif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ontinu ou uniquement encastré dans le mur.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Z</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one préférentielle de propagation.</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Calibri" panose="020F0502020204030204" pitchFamily="34" charset="0"/>
              </a:rPr>
              <a:t>Dégarnissage du plafond et déblai sont primordiaux.</a:t>
            </a:r>
            <a:r>
              <a:rPr lang="fr-FR" altLang="fr-FR" sz="2400">
                <a:latin typeface="Times New Roman" panose="02020603050405020304" pitchFamily="18" charset="0"/>
                <a:ea typeface="Arial Unicode MS" pitchFamily="34" charset="-128"/>
                <a:cs typeface="Calibri" panose="020F0502020204030204" pitchFamily="34" charset="0"/>
              </a:rPr>
              <a:t> </a:t>
            </a:r>
          </a:p>
        </p:txBody>
      </p:sp>
      <p:sp>
        <p:nvSpPr>
          <p:cNvPr id="79877" name="Rectangle 1">
            <a:extLst>
              <a:ext uri="{FF2B5EF4-FFF2-40B4-BE49-F238E27FC236}">
                <a16:creationId xmlns:a16="http://schemas.microsoft.com/office/drawing/2014/main" id="{29931A74-E19B-8A9E-958F-EFAC9AFF08EF}"/>
              </a:ext>
            </a:extLst>
          </p:cNvPr>
          <p:cNvSpPr>
            <a:spLocks noChangeArrowheads="1"/>
          </p:cNvSpPr>
          <p:nvPr/>
        </p:nvSpPr>
        <p:spPr bwMode="auto">
          <a:xfrm>
            <a:off x="395288" y="12271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horizontaux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re 8">
            <a:extLst>
              <a:ext uri="{FF2B5EF4-FFF2-40B4-BE49-F238E27FC236}">
                <a16:creationId xmlns:a16="http://schemas.microsoft.com/office/drawing/2014/main" id="{F6B37D34-73D3-5403-7027-B4EDB982B1D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80899" name="Espace réservé du numéro de diapositive 4">
            <a:extLst>
              <a:ext uri="{FF2B5EF4-FFF2-40B4-BE49-F238E27FC236}">
                <a16:creationId xmlns:a16="http://schemas.microsoft.com/office/drawing/2014/main" id="{3CDD9377-40D4-FED3-5424-F9FCEFA59B9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5E61806-1EDD-4C61-8F61-608B35B93396}" type="slidenum">
              <a:rPr lang="fr-FR" altLang="fr-FR" sz="2000">
                <a:solidFill>
                  <a:srgbClr val="984807"/>
                </a:solidFill>
              </a:rPr>
              <a:pPr algn="r" eaLnBrk="1" hangingPunct="1">
                <a:spcBef>
                  <a:spcPct val="0"/>
                </a:spcBef>
                <a:buFontTx/>
                <a:buNone/>
              </a:pPr>
              <a:t>77</a:t>
            </a:fld>
            <a:endParaRPr lang="fr-FR" altLang="fr-FR" sz="2000">
              <a:solidFill>
                <a:srgbClr val="984807"/>
              </a:solidFill>
            </a:endParaRPr>
          </a:p>
        </p:txBody>
      </p:sp>
      <p:pic>
        <p:nvPicPr>
          <p:cNvPr id="80900" name="Image 126992">
            <a:extLst>
              <a:ext uri="{FF2B5EF4-FFF2-40B4-BE49-F238E27FC236}">
                <a16:creationId xmlns:a16="http://schemas.microsoft.com/office/drawing/2014/main" id="{EDD30E9A-0275-2DDC-8208-F09BEDCD7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700213"/>
            <a:ext cx="6707187"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Rectangle 1">
            <a:extLst>
              <a:ext uri="{FF2B5EF4-FFF2-40B4-BE49-F238E27FC236}">
                <a16:creationId xmlns:a16="http://schemas.microsoft.com/office/drawing/2014/main" id="{CC6197AB-C35A-480A-3264-714C1C8C259B}"/>
              </a:ext>
            </a:extLst>
          </p:cNvPr>
          <p:cNvSpPr>
            <a:spLocks noChangeArrowheads="1"/>
          </p:cNvSpPr>
          <p:nvPr/>
        </p:nvSpPr>
        <p:spPr bwMode="auto">
          <a:xfrm>
            <a:off x="395288" y="12271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horizontaux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re 8">
            <a:extLst>
              <a:ext uri="{FF2B5EF4-FFF2-40B4-BE49-F238E27FC236}">
                <a16:creationId xmlns:a16="http://schemas.microsoft.com/office/drawing/2014/main" id="{466288DB-6B6F-D74F-7D1C-9AC33958584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81923" name="Espace réservé du numéro de diapositive 4">
            <a:extLst>
              <a:ext uri="{FF2B5EF4-FFF2-40B4-BE49-F238E27FC236}">
                <a16:creationId xmlns:a16="http://schemas.microsoft.com/office/drawing/2014/main" id="{C11B7AC4-30ED-BF23-3338-3CC1CA88872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906F7A9-0B4C-4429-B4CA-0255DD913F76}" type="slidenum">
              <a:rPr lang="fr-FR" altLang="fr-FR" sz="2000">
                <a:solidFill>
                  <a:srgbClr val="984807"/>
                </a:solidFill>
              </a:rPr>
              <a:pPr algn="r" eaLnBrk="1" hangingPunct="1">
                <a:spcBef>
                  <a:spcPct val="0"/>
                </a:spcBef>
                <a:buFontTx/>
                <a:buNone/>
              </a:pPr>
              <a:t>78</a:t>
            </a:fld>
            <a:endParaRPr lang="fr-FR" altLang="fr-FR" sz="2000">
              <a:solidFill>
                <a:srgbClr val="984807"/>
              </a:solidFill>
            </a:endParaRPr>
          </a:p>
        </p:txBody>
      </p:sp>
      <p:sp>
        <p:nvSpPr>
          <p:cNvPr id="81924" name="Rectangle 1">
            <a:extLst>
              <a:ext uri="{FF2B5EF4-FFF2-40B4-BE49-F238E27FC236}">
                <a16:creationId xmlns:a16="http://schemas.microsoft.com/office/drawing/2014/main" id="{DB687F0D-76C5-E1BE-C466-74BE4736BDA4}"/>
              </a:ext>
            </a:extLst>
          </p:cNvPr>
          <p:cNvSpPr>
            <a:spLocks noChangeArrowheads="1"/>
          </p:cNvSpPr>
          <p:nvPr/>
        </p:nvSpPr>
        <p:spPr bwMode="auto">
          <a:xfrm>
            <a:off x="395288" y="1900238"/>
            <a:ext cx="8189912"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Planchers béton (ou plancher massif)</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Planchers coulés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Planchers préfabriqués</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Calibri" panose="020F0502020204030204" pitchFamily="34" charset="0"/>
              </a:rPr>
              <a:t>Selon les dispositions constructives les planchers béton ont des résistances au feu variables (entre ½ h et 4 h).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Planchers ferraillés et ont des épaisseurs variables en fonction des portées.</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
        <p:nvSpPr>
          <p:cNvPr id="81925" name="Rectangle 1">
            <a:extLst>
              <a:ext uri="{FF2B5EF4-FFF2-40B4-BE49-F238E27FC236}">
                <a16:creationId xmlns:a16="http://schemas.microsoft.com/office/drawing/2014/main" id="{9A4267D3-52D0-C776-2E26-08425AD7C4B9}"/>
              </a:ext>
            </a:extLst>
          </p:cNvPr>
          <p:cNvSpPr>
            <a:spLocks noChangeArrowheads="1"/>
          </p:cNvSpPr>
          <p:nvPr/>
        </p:nvSpPr>
        <p:spPr bwMode="auto">
          <a:xfrm>
            <a:off x="395288" y="12271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horizontaux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re 8">
            <a:extLst>
              <a:ext uri="{FF2B5EF4-FFF2-40B4-BE49-F238E27FC236}">
                <a16:creationId xmlns:a16="http://schemas.microsoft.com/office/drawing/2014/main" id="{A54E4873-62F6-F127-4C4E-4B84074A528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82947" name="Espace réservé du numéro de diapositive 4">
            <a:extLst>
              <a:ext uri="{FF2B5EF4-FFF2-40B4-BE49-F238E27FC236}">
                <a16:creationId xmlns:a16="http://schemas.microsoft.com/office/drawing/2014/main" id="{1E438E26-0098-D353-E50D-9A9AB491DEB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44619AC-DCCB-4638-8FB1-2D3A71A8AB61}" type="slidenum">
              <a:rPr lang="fr-FR" altLang="fr-FR" sz="2000">
                <a:solidFill>
                  <a:srgbClr val="984807"/>
                </a:solidFill>
              </a:rPr>
              <a:pPr algn="r" eaLnBrk="1" hangingPunct="1">
                <a:spcBef>
                  <a:spcPct val="0"/>
                </a:spcBef>
                <a:buFontTx/>
                <a:buNone/>
              </a:pPr>
              <a:t>79</a:t>
            </a:fld>
            <a:endParaRPr lang="fr-FR" altLang="fr-FR" sz="2000">
              <a:solidFill>
                <a:srgbClr val="984807"/>
              </a:solidFill>
            </a:endParaRPr>
          </a:p>
        </p:txBody>
      </p:sp>
      <p:sp>
        <p:nvSpPr>
          <p:cNvPr id="82948" name="Rectangle 1">
            <a:extLst>
              <a:ext uri="{FF2B5EF4-FFF2-40B4-BE49-F238E27FC236}">
                <a16:creationId xmlns:a16="http://schemas.microsoft.com/office/drawing/2014/main" id="{1034CB6B-C467-0A8D-582C-DF4FB80353B1}"/>
              </a:ext>
            </a:extLst>
          </p:cNvPr>
          <p:cNvSpPr>
            <a:spLocks noChangeArrowheads="1"/>
          </p:cNvSpPr>
          <p:nvPr/>
        </p:nvSpPr>
        <p:spPr bwMode="auto">
          <a:xfrm>
            <a:off x="417513" y="1844675"/>
            <a:ext cx="8189912"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Planchers béton (ou plancher massif)</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Planchers coulés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Planchers préfabriqués</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Très rare de voir des planchers béton (en habitation) complètement fissurés.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PSC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sym typeface="Wingdings" panose="05000000000000000000" pitchFamily="2" charset="2"/>
              </a:rPr>
              <a:t>R</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isque + important, notamment lorsqu’il y a des toitures végétalisées au-dessus.</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Surcharge et perte de résistance mécanique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E</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ffondrement.</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
        <p:nvSpPr>
          <p:cNvPr id="82949" name="Rectangle 1">
            <a:extLst>
              <a:ext uri="{FF2B5EF4-FFF2-40B4-BE49-F238E27FC236}">
                <a16:creationId xmlns:a16="http://schemas.microsoft.com/office/drawing/2014/main" id="{D7743669-7C99-5784-5286-C020230DA7E5}"/>
              </a:ext>
            </a:extLst>
          </p:cNvPr>
          <p:cNvSpPr>
            <a:spLocks noChangeArrowheads="1"/>
          </p:cNvSpPr>
          <p:nvPr/>
        </p:nvSpPr>
        <p:spPr bwMode="auto">
          <a:xfrm>
            <a:off x="395288" y="12271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horizontaux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8">
            <a:extLst>
              <a:ext uri="{FF2B5EF4-FFF2-40B4-BE49-F238E27FC236}">
                <a16:creationId xmlns:a16="http://schemas.microsoft.com/office/drawing/2014/main" id="{032AB0FA-C955-52C9-6425-4E17753C306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0243" name="Espace réservé du numéro de diapositive 4">
            <a:extLst>
              <a:ext uri="{FF2B5EF4-FFF2-40B4-BE49-F238E27FC236}">
                <a16:creationId xmlns:a16="http://schemas.microsoft.com/office/drawing/2014/main" id="{943590F9-B1F8-4695-2D2D-57D1F1400C2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C9A89C6-80C5-43DF-9E0D-DCBC25994DE3}" type="slidenum">
              <a:rPr lang="fr-FR" altLang="fr-FR" sz="2000">
                <a:solidFill>
                  <a:srgbClr val="984807"/>
                </a:solidFill>
              </a:rPr>
              <a:pPr algn="r" eaLnBrk="1" hangingPunct="1">
                <a:spcBef>
                  <a:spcPct val="0"/>
                </a:spcBef>
                <a:buFontTx/>
                <a:buNone/>
              </a:pPr>
              <a:t>8</a:t>
            </a:fld>
            <a:endParaRPr lang="fr-FR" altLang="fr-FR" sz="2000">
              <a:solidFill>
                <a:srgbClr val="984807"/>
              </a:solidFill>
            </a:endParaRPr>
          </a:p>
        </p:txBody>
      </p:sp>
      <p:sp>
        <p:nvSpPr>
          <p:cNvPr id="10244" name="Rectangle 1">
            <a:extLst>
              <a:ext uri="{FF2B5EF4-FFF2-40B4-BE49-F238E27FC236}">
                <a16:creationId xmlns:a16="http://schemas.microsoft.com/office/drawing/2014/main" id="{636FEE09-0659-01C7-92C4-D336D0530907}"/>
              </a:ext>
            </a:extLst>
          </p:cNvPr>
          <p:cNvSpPr>
            <a:spLocks noChangeArrowheads="1"/>
          </p:cNvSpPr>
          <p:nvPr/>
        </p:nvSpPr>
        <p:spPr bwMode="auto">
          <a:xfrm>
            <a:off x="476250" y="1412875"/>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Prévention :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b="1">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Ensemble des activités administratives et techniques organisant et assurant la recherche et l'expérimentation, l'application et le contrôle des moyens, des mesures et des méthodes permettant de s'opposer, quand elles sont nuisibles, à la naissance et à la propagation du feu, à leurs effets directs et indirects sur les personnes, les animaux et les biens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re 8">
            <a:extLst>
              <a:ext uri="{FF2B5EF4-FFF2-40B4-BE49-F238E27FC236}">
                <a16:creationId xmlns:a16="http://schemas.microsoft.com/office/drawing/2014/main" id="{10992976-0308-1387-B222-27476DB7D49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83971" name="Espace réservé du numéro de diapositive 4">
            <a:extLst>
              <a:ext uri="{FF2B5EF4-FFF2-40B4-BE49-F238E27FC236}">
                <a16:creationId xmlns:a16="http://schemas.microsoft.com/office/drawing/2014/main" id="{8952A3A3-D995-D1DF-FF1D-B3D62BBDACD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82B5FAB-66EA-44B6-8ABA-EC5C049784C5}" type="slidenum">
              <a:rPr lang="fr-FR" altLang="fr-FR" sz="2000">
                <a:solidFill>
                  <a:srgbClr val="984807"/>
                </a:solidFill>
              </a:rPr>
              <a:pPr algn="r" eaLnBrk="1" hangingPunct="1">
                <a:spcBef>
                  <a:spcPct val="0"/>
                </a:spcBef>
                <a:buFontTx/>
                <a:buNone/>
              </a:pPr>
              <a:t>80</a:t>
            </a:fld>
            <a:endParaRPr lang="fr-FR" altLang="fr-FR" sz="2000">
              <a:solidFill>
                <a:srgbClr val="984807"/>
              </a:solidFill>
            </a:endParaRPr>
          </a:p>
        </p:txBody>
      </p:sp>
      <p:sp>
        <p:nvSpPr>
          <p:cNvPr id="83972" name="Rectangle 1">
            <a:extLst>
              <a:ext uri="{FF2B5EF4-FFF2-40B4-BE49-F238E27FC236}">
                <a16:creationId xmlns:a16="http://schemas.microsoft.com/office/drawing/2014/main" id="{91258330-7CA1-5AE4-716D-DEFDDCFCD952}"/>
              </a:ext>
            </a:extLst>
          </p:cNvPr>
          <p:cNvSpPr>
            <a:spLocks noChangeArrowheads="1"/>
          </p:cNvSpPr>
          <p:nvPr/>
        </p:nvSpPr>
        <p:spPr bwMode="auto">
          <a:xfrm>
            <a:off x="395288" y="1817688"/>
            <a:ext cx="8189912"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Planchers mixtes acier-béton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Constitués de bacs acier collaborant associés à une dalle béton. </a:t>
            </a:r>
          </a:p>
        </p:txBody>
      </p:sp>
      <p:pic>
        <p:nvPicPr>
          <p:cNvPr id="83973" name="Image 126990" descr="Résultat d’images pour toiture terrasse inaccessible gravillon">
            <a:extLst>
              <a:ext uri="{FF2B5EF4-FFF2-40B4-BE49-F238E27FC236}">
                <a16:creationId xmlns:a16="http://schemas.microsoft.com/office/drawing/2014/main" id="{3DC7E141-4805-BF5F-1D8A-C278A43DB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3198813"/>
            <a:ext cx="5329238"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Rectangle 1">
            <a:extLst>
              <a:ext uri="{FF2B5EF4-FFF2-40B4-BE49-F238E27FC236}">
                <a16:creationId xmlns:a16="http://schemas.microsoft.com/office/drawing/2014/main" id="{DE7BBD5B-0195-E36D-A1A8-2ED1E987CF7A}"/>
              </a:ext>
            </a:extLst>
          </p:cNvPr>
          <p:cNvSpPr>
            <a:spLocks noChangeArrowheads="1"/>
          </p:cNvSpPr>
          <p:nvPr/>
        </p:nvSpPr>
        <p:spPr bwMode="auto">
          <a:xfrm>
            <a:off x="395288" y="12271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horizontaux</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re 8">
            <a:extLst>
              <a:ext uri="{FF2B5EF4-FFF2-40B4-BE49-F238E27FC236}">
                <a16:creationId xmlns:a16="http://schemas.microsoft.com/office/drawing/2014/main" id="{76B36D96-D708-3998-594B-85B66072E08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84995" name="Espace réservé du numéro de diapositive 4">
            <a:extLst>
              <a:ext uri="{FF2B5EF4-FFF2-40B4-BE49-F238E27FC236}">
                <a16:creationId xmlns:a16="http://schemas.microsoft.com/office/drawing/2014/main" id="{1B9D2FC7-47E1-5ED1-7F4A-583293CB0B2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9B9D659-97B8-47D4-BFD6-EC83577D5304}" type="slidenum">
              <a:rPr lang="fr-FR" altLang="fr-FR" sz="2000">
                <a:solidFill>
                  <a:srgbClr val="984807"/>
                </a:solidFill>
              </a:rPr>
              <a:pPr algn="r" eaLnBrk="1" hangingPunct="1">
                <a:spcBef>
                  <a:spcPct val="0"/>
                </a:spcBef>
                <a:buFontTx/>
                <a:buNone/>
              </a:pPr>
              <a:t>81</a:t>
            </a:fld>
            <a:endParaRPr lang="fr-FR" altLang="fr-FR" sz="2000">
              <a:solidFill>
                <a:srgbClr val="984807"/>
              </a:solidFill>
            </a:endParaRPr>
          </a:p>
        </p:txBody>
      </p:sp>
      <p:sp>
        <p:nvSpPr>
          <p:cNvPr id="84996" name="Rectangle 1">
            <a:extLst>
              <a:ext uri="{FF2B5EF4-FFF2-40B4-BE49-F238E27FC236}">
                <a16:creationId xmlns:a16="http://schemas.microsoft.com/office/drawing/2014/main" id="{2FA4499B-6F3A-4BAD-BB56-C4BAF4F98793}"/>
              </a:ext>
            </a:extLst>
          </p:cNvPr>
          <p:cNvSpPr>
            <a:spLocks noChangeArrowheads="1"/>
          </p:cNvSpPr>
          <p:nvPr/>
        </p:nvSpPr>
        <p:spPr bwMode="auto">
          <a:xfrm>
            <a:off x="395288" y="1916113"/>
            <a:ext cx="8189912"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Protègent les constructions contre les intempéries. Leur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Forme conçue pour canaliser les eaux de ruissellement.</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types :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Charpente traditionnelle ou charpente industrialisée,</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Toitures terrasses.</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Toitures terrasses sont à considérer comme des planchers.</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
        <p:nvSpPr>
          <p:cNvPr id="84997" name="Rectangle 1">
            <a:extLst>
              <a:ext uri="{FF2B5EF4-FFF2-40B4-BE49-F238E27FC236}">
                <a16:creationId xmlns:a16="http://schemas.microsoft.com/office/drawing/2014/main" id="{8942729A-DF77-E136-9A89-1E94D7A89573}"/>
              </a:ext>
            </a:extLst>
          </p:cNvPr>
          <p:cNvSpPr>
            <a:spLocks noChangeArrowheads="1"/>
          </p:cNvSpPr>
          <p:nvPr/>
        </p:nvSpPr>
        <p:spPr bwMode="auto">
          <a:xfrm>
            <a:off x="395288" y="12271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Toitures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re 8">
            <a:extLst>
              <a:ext uri="{FF2B5EF4-FFF2-40B4-BE49-F238E27FC236}">
                <a16:creationId xmlns:a16="http://schemas.microsoft.com/office/drawing/2014/main" id="{257BC0A8-87F2-A6C5-45CB-24DABF5FEEE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86019" name="Espace réservé du numéro de diapositive 4">
            <a:extLst>
              <a:ext uri="{FF2B5EF4-FFF2-40B4-BE49-F238E27FC236}">
                <a16:creationId xmlns:a16="http://schemas.microsoft.com/office/drawing/2014/main" id="{538C3F96-2847-5597-3331-25D2FA30FE0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2BDF82A-8B54-4849-B20F-EE00E4EED8D3}" type="slidenum">
              <a:rPr lang="fr-FR" altLang="fr-FR" sz="2000">
                <a:solidFill>
                  <a:srgbClr val="984807"/>
                </a:solidFill>
              </a:rPr>
              <a:pPr algn="r" eaLnBrk="1" hangingPunct="1">
                <a:spcBef>
                  <a:spcPct val="0"/>
                </a:spcBef>
                <a:buFontTx/>
                <a:buNone/>
              </a:pPr>
              <a:t>82</a:t>
            </a:fld>
            <a:endParaRPr lang="fr-FR" altLang="fr-FR" sz="2000">
              <a:solidFill>
                <a:srgbClr val="984807"/>
              </a:solidFill>
            </a:endParaRPr>
          </a:p>
        </p:txBody>
      </p:sp>
      <p:sp>
        <p:nvSpPr>
          <p:cNvPr id="86020" name="Rectangle 1">
            <a:extLst>
              <a:ext uri="{FF2B5EF4-FFF2-40B4-BE49-F238E27FC236}">
                <a16:creationId xmlns:a16="http://schemas.microsoft.com/office/drawing/2014/main" id="{756F4A71-7E7C-A58E-2954-B17776AA6272}"/>
              </a:ext>
            </a:extLst>
          </p:cNvPr>
          <p:cNvSpPr>
            <a:spLocks noChangeArrowheads="1"/>
          </p:cNvSpPr>
          <p:nvPr/>
        </p:nvSpPr>
        <p:spPr bwMode="auto">
          <a:xfrm>
            <a:off x="476250" y="2276475"/>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Charpente traditionnelle</a:t>
            </a:r>
            <a:r>
              <a:rPr lang="fr-FR" altLang="fr-FR" sz="2400"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Ne constitue plus la majorité des installations, reste tout de même demandée dans de nombreuses habitations, que ce soit en rénovation ou en construction neuve.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fr-FR" altLang="fr-FR" sz="24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er</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atout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ermettre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 aménagement des combles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sous réserve de prévoir une H sous toit suffisante.</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sp>
        <p:nvSpPr>
          <p:cNvPr id="86021" name="Rectangle 1">
            <a:extLst>
              <a:ext uri="{FF2B5EF4-FFF2-40B4-BE49-F238E27FC236}">
                <a16:creationId xmlns:a16="http://schemas.microsoft.com/office/drawing/2014/main" id="{5DA03735-24C1-21A6-CD7A-C81FE7C1160D}"/>
              </a:ext>
            </a:extLst>
          </p:cNvPr>
          <p:cNvSpPr>
            <a:spLocks noChangeArrowheads="1"/>
          </p:cNvSpPr>
          <p:nvPr/>
        </p:nvSpPr>
        <p:spPr bwMode="auto">
          <a:xfrm>
            <a:off x="395288" y="12271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Toitures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re 8">
            <a:extLst>
              <a:ext uri="{FF2B5EF4-FFF2-40B4-BE49-F238E27FC236}">
                <a16:creationId xmlns:a16="http://schemas.microsoft.com/office/drawing/2014/main" id="{141A2973-176C-F689-2300-6B3271CACA1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87043" name="Espace réservé du numéro de diapositive 4">
            <a:extLst>
              <a:ext uri="{FF2B5EF4-FFF2-40B4-BE49-F238E27FC236}">
                <a16:creationId xmlns:a16="http://schemas.microsoft.com/office/drawing/2014/main" id="{E3701A85-FDBC-04F5-08AD-825734CB000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F90934F-5C5F-4E09-A50D-1475E225813C}" type="slidenum">
              <a:rPr lang="fr-FR" altLang="fr-FR" sz="2000">
                <a:solidFill>
                  <a:srgbClr val="984807"/>
                </a:solidFill>
              </a:rPr>
              <a:pPr algn="r" eaLnBrk="1" hangingPunct="1">
                <a:spcBef>
                  <a:spcPct val="0"/>
                </a:spcBef>
                <a:buFontTx/>
                <a:buNone/>
              </a:pPr>
              <a:t>83</a:t>
            </a:fld>
            <a:endParaRPr lang="fr-FR" altLang="fr-FR" sz="2000">
              <a:solidFill>
                <a:srgbClr val="984807"/>
              </a:solidFill>
            </a:endParaRPr>
          </a:p>
        </p:txBody>
      </p:sp>
      <p:sp>
        <p:nvSpPr>
          <p:cNvPr id="87044" name="Rectangle 1">
            <a:extLst>
              <a:ext uri="{FF2B5EF4-FFF2-40B4-BE49-F238E27FC236}">
                <a16:creationId xmlns:a16="http://schemas.microsoft.com/office/drawing/2014/main" id="{78B974C2-6954-F7F9-2BE1-EF26042FAE5C}"/>
              </a:ext>
            </a:extLst>
          </p:cNvPr>
          <p:cNvSpPr>
            <a:spLocks noChangeArrowheads="1"/>
          </p:cNvSpPr>
          <p:nvPr/>
        </p:nvSpPr>
        <p:spPr bwMode="auto">
          <a:xfrm>
            <a:off x="476250" y="1808163"/>
            <a:ext cx="8189913"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Charpente traditionnelle</a:t>
            </a:r>
            <a:r>
              <a:rPr lang="fr-FR" altLang="fr-FR" sz="2400"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Times New Roman" panose="02020603050405020304" pitchFamily="18" charset="0"/>
              </a:rPr>
              <a:t>Essences de bois</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utilisées suivant la région (bois local):</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Résineux comme l’épicéa, le sapin,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Durs tels que le chêne ou des bois exotiques.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400" b="1">
                <a:solidFill>
                  <a:srgbClr val="000000"/>
                </a:solidFill>
                <a:latin typeface="Times New Roman" panose="02020603050405020304" pitchFamily="18" charset="0"/>
                <a:ea typeface="Arial Unicode MS" pitchFamily="34" charset="-128"/>
                <a:cs typeface="Times New Roman" panose="02020603050405020304" pitchFamily="18" charset="0"/>
              </a:rPr>
              <a:t>Inconvénient</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 surcharge des planchers importante en cas d’effondrement de la charpente. </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
        <p:nvSpPr>
          <p:cNvPr id="87045" name="Rectangle 1">
            <a:extLst>
              <a:ext uri="{FF2B5EF4-FFF2-40B4-BE49-F238E27FC236}">
                <a16:creationId xmlns:a16="http://schemas.microsoft.com/office/drawing/2014/main" id="{6804626A-B271-7BA3-15A8-7C1A01FA2971}"/>
              </a:ext>
            </a:extLst>
          </p:cNvPr>
          <p:cNvSpPr>
            <a:spLocks noChangeArrowheads="1"/>
          </p:cNvSpPr>
          <p:nvPr/>
        </p:nvSpPr>
        <p:spPr bwMode="auto">
          <a:xfrm>
            <a:off x="395288" y="12271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Toitures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Image 13">
            <a:extLst>
              <a:ext uri="{FF2B5EF4-FFF2-40B4-BE49-F238E27FC236}">
                <a16:creationId xmlns:a16="http://schemas.microsoft.com/office/drawing/2014/main" id="{46B3B7B4-A7FC-1732-AE68-DB03F5764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88" r="3984"/>
          <a:stretch>
            <a:fillRect/>
          </a:stretch>
        </p:blipFill>
        <p:spPr bwMode="auto">
          <a:xfrm>
            <a:off x="234950" y="1703388"/>
            <a:ext cx="8535988"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itre 8">
            <a:extLst>
              <a:ext uri="{FF2B5EF4-FFF2-40B4-BE49-F238E27FC236}">
                <a16:creationId xmlns:a16="http://schemas.microsoft.com/office/drawing/2014/main" id="{4DF6A922-BF8C-8D2C-993E-E1EB221C323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88068" name="Espace réservé du numéro de diapositive 4">
            <a:extLst>
              <a:ext uri="{FF2B5EF4-FFF2-40B4-BE49-F238E27FC236}">
                <a16:creationId xmlns:a16="http://schemas.microsoft.com/office/drawing/2014/main" id="{035AE672-A3BF-0AB8-C379-F6FB9FE0265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6A44A72-9175-413A-BAD6-BBEFCA0AD43A}" type="slidenum">
              <a:rPr lang="fr-FR" altLang="fr-FR" sz="2000">
                <a:solidFill>
                  <a:srgbClr val="984807"/>
                </a:solidFill>
              </a:rPr>
              <a:pPr algn="r" eaLnBrk="1" hangingPunct="1">
                <a:spcBef>
                  <a:spcPct val="0"/>
                </a:spcBef>
                <a:buFontTx/>
                <a:buNone/>
              </a:pPr>
              <a:t>84</a:t>
            </a:fld>
            <a:endParaRPr lang="fr-FR" altLang="fr-FR" sz="2000">
              <a:solidFill>
                <a:srgbClr val="984807"/>
              </a:solidFill>
            </a:endParaRPr>
          </a:p>
        </p:txBody>
      </p:sp>
      <p:sp>
        <p:nvSpPr>
          <p:cNvPr id="88069" name="Rectangle 1">
            <a:extLst>
              <a:ext uri="{FF2B5EF4-FFF2-40B4-BE49-F238E27FC236}">
                <a16:creationId xmlns:a16="http://schemas.microsoft.com/office/drawing/2014/main" id="{981DD52E-5AF4-AD60-1255-FB494D0D8212}"/>
              </a:ext>
            </a:extLst>
          </p:cNvPr>
          <p:cNvSpPr>
            <a:spLocks noChangeArrowheads="1"/>
          </p:cNvSpPr>
          <p:nvPr/>
        </p:nvSpPr>
        <p:spPr bwMode="auto">
          <a:xfrm>
            <a:off x="395288" y="12271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Toitures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re 8">
            <a:extLst>
              <a:ext uri="{FF2B5EF4-FFF2-40B4-BE49-F238E27FC236}">
                <a16:creationId xmlns:a16="http://schemas.microsoft.com/office/drawing/2014/main" id="{BA7E0ABE-92E9-AEB5-D16E-8105B6F9DC4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89091" name="Espace réservé du numéro de diapositive 4">
            <a:extLst>
              <a:ext uri="{FF2B5EF4-FFF2-40B4-BE49-F238E27FC236}">
                <a16:creationId xmlns:a16="http://schemas.microsoft.com/office/drawing/2014/main" id="{F2B4BBAB-07A8-F2E0-23A9-6FCE9634CE0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2E3AC9F-17BF-4DCE-A679-A87CA2C8AC43}" type="slidenum">
              <a:rPr lang="fr-FR" altLang="fr-FR" sz="2000">
                <a:solidFill>
                  <a:srgbClr val="984807"/>
                </a:solidFill>
              </a:rPr>
              <a:pPr algn="r" eaLnBrk="1" hangingPunct="1">
                <a:spcBef>
                  <a:spcPct val="0"/>
                </a:spcBef>
                <a:buFontTx/>
                <a:buNone/>
              </a:pPr>
              <a:t>85</a:t>
            </a:fld>
            <a:endParaRPr lang="fr-FR" altLang="fr-FR" sz="2000">
              <a:solidFill>
                <a:srgbClr val="984807"/>
              </a:solidFill>
            </a:endParaRPr>
          </a:p>
        </p:txBody>
      </p:sp>
      <p:sp>
        <p:nvSpPr>
          <p:cNvPr id="89092" name="Rectangle 1">
            <a:extLst>
              <a:ext uri="{FF2B5EF4-FFF2-40B4-BE49-F238E27FC236}">
                <a16:creationId xmlns:a16="http://schemas.microsoft.com/office/drawing/2014/main" id="{C8D72AAA-DE82-2BEE-5508-4BC4862AFA30}"/>
              </a:ext>
            </a:extLst>
          </p:cNvPr>
          <p:cNvSpPr>
            <a:spLocks noChangeArrowheads="1"/>
          </p:cNvSpPr>
          <p:nvPr/>
        </p:nvSpPr>
        <p:spPr bwMode="auto">
          <a:xfrm>
            <a:off x="395288" y="1828800"/>
            <a:ext cx="8189912"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Charpentes industrielles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Fermes industrialisées ou fermettes, constituées d’éléments triangulés en bois de faibles sections.</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Calibri" panose="020F0502020204030204" pitchFamily="34" charset="0"/>
              </a:rPr>
              <a:t>Assemblages des pièces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a:t>
            </a:r>
            <a:r>
              <a:rPr lang="fr-FR" altLang="fr-FR" sz="2400">
                <a:latin typeface="Times New Roman" panose="02020603050405020304" pitchFamily="18" charset="0"/>
                <a:ea typeface="Arial Unicode MS" pitchFamily="34" charset="-128"/>
                <a:cs typeface="Calibri" panose="020F0502020204030204" pitchFamily="34" charset="0"/>
              </a:rPr>
              <a:t>r des connecteurs métalliques en acier galvanisé ou inox pour milieu humide, emboutis vrillés de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a:t>
            </a:r>
            <a:r>
              <a:rPr lang="fr-FR" altLang="fr-FR" sz="2400">
                <a:latin typeface="Times New Roman" panose="02020603050405020304" pitchFamily="18" charset="0"/>
                <a:ea typeface="Arial Unicode MS" pitchFamily="34" charset="-128"/>
                <a:cs typeface="Calibri" panose="020F0502020204030204" pitchFamily="34" charset="0"/>
              </a:rPr>
              <a:t> dimensions en fonction des charges à reprendre. </a:t>
            </a:r>
          </a:p>
        </p:txBody>
      </p:sp>
      <p:sp>
        <p:nvSpPr>
          <p:cNvPr id="89093" name="Rectangle 1">
            <a:extLst>
              <a:ext uri="{FF2B5EF4-FFF2-40B4-BE49-F238E27FC236}">
                <a16:creationId xmlns:a16="http://schemas.microsoft.com/office/drawing/2014/main" id="{7019616D-32EB-C31B-56E3-AED9CE34ACCA}"/>
              </a:ext>
            </a:extLst>
          </p:cNvPr>
          <p:cNvSpPr>
            <a:spLocks noChangeArrowheads="1"/>
          </p:cNvSpPr>
          <p:nvPr/>
        </p:nvSpPr>
        <p:spPr bwMode="auto">
          <a:xfrm>
            <a:off x="395288" y="12271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Toitures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re 8">
            <a:extLst>
              <a:ext uri="{FF2B5EF4-FFF2-40B4-BE49-F238E27FC236}">
                <a16:creationId xmlns:a16="http://schemas.microsoft.com/office/drawing/2014/main" id="{1CD3D75B-4A78-96C8-5C3F-8E24355E59E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0115" name="Espace réservé du numéro de diapositive 4">
            <a:extLst>
              <a:ext uri="{FF2B5EF4-FFF2-40B4-BE49-F238E27FC236}">
                <a16:creationId xmlns:a16="http://schemas.microsoft.com/office/drawing/2014/main" id="{1DB7556C-31C7-AAD8-BFFF-35402BD5DEC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C96BE21-E66F-46E2-A580-8931A36AE13F}" type="slidenum">
              <a:rPr lang="fr-FR" altLang="fr-FR" sz="2000">
                <a:solidFill>
                  <a:srgbClr val="984807"/>
                </a:solidFill>
              </a:rPr>
              <a:pPr algn="r" eaLnBrk="1" hangingPunct="1">
                <a:spcBef>
                  <a:spcPct val="0"/>
                </a:spcBef>
                <a:buFontTx/>
                <a:buNone/>
              </a:pPr>
              <a:t>86</a:t>
            </a:fld>
            <a:endParaRPr lang="fr-FR" altLang="fr-FR" sz="2000">
              <a:solidFill>
                <a:srgbClr val="984807"/>
              </a:solidFill>
            </a:endParaRPr>
          </a:p>
        </p:txBody>
      </p:sp>
      <p:sp>
        <p:nvSpPr>
          <p:cNvPr id="90116" name="Rectangle 1">
            <a:extLst>
              <a:ext uri="{FF2B5EF4-FFF2-40B4-BE49-F238E27FC236}">
                <a16:creationId xmlns:a16="http://schemas.microsoft.com/office/drawing/2014/main" id="{7EFBC8DE-919D-7592-2D54-7505584E154B}"/>
              </a:ext>
            </a:extLst>
          </p:cNvPr>
          <p:cNvSpPr>
            <a:spLocks noChangeArrowheads="1"/>
          </p:cNvSpPr>
          <p:nvPr/>
        </p:nvSpPr>
        <p:spPr bwMode="auto">
          <a:xfrm>
            <a:off x="381000" y="1281113"/>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Toitures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Charpentes industrielles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90117" name="Rectangle 7">
            <a:extLst>
              <a:ext uri="{FF2B5EF4-FFF2-40B4-BE49-F238E27FC236}">
                <a16:creationId xmlns:a16="http://schemas.microsoft.com/office/drawing/2014/main" id="{F750D479-BB29-B2B5-4B77-5D6E4031BE55}"/>
              </a:ext>
            </a:extLst>
          </p:cNvPr>
          <p:cNvSpPr>
            <a:spLocks noChangeArrowheads="1"/>
          </p:cNvSpPr>
          <p:nvPr/>
        </p:nvSpPr>
        <p:spPr bwMode="auto">
          <a:xfrm>
            <a:off x="2043113" y="2100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90118" name="Image 22" descr="http://philippe.berger2.free.fr/Bois/Cours/Charpentes/Les%20charpentes%20industrielles/wp2qcd7o.gif">
            <a:extLst>
              <a:ext uri="{FF2B5EF4-FFF2-40B4-BE49-F238E27FC236}">
                <a16:creationId xmlns:a16="http://schemas.microsoft.com/office/drawing/2014/main" id="{69CF97C6-BA8C-6691-D9F9-F79948892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1741488"/>
            <a:ext cx="86074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re 8">
            <a:extLst>
              <a:ext uri="{FF2B5EF4-FFF2-40B4-BE49-F238E27FC236}">
                <a16:creationId xmlns:a16="http://schemas.microsoft.com/office/drawing/2014/main" id="{9D95A924-0CE7-2D4A-7C2E-40B0C7EF55A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1139" name="Espace réservé du numéro de diapositive 4">
            <a:extLst>
              <a:ext uri="{FF2B5EF4-FFF2-40B4-BE49-F238E27FC236}">
                <a16:creationId xmlns:a16="http://schemas.microsoft.com/office/drawing/2014/main" id="{215C210C-3AA9-690F-BAB0-D38542E8981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CC4D71D-E276-4156-AC87-5FB01B371CA5}" type="slidenum">
              <a:rPr lang="fr-FR" altLang="fr-FR" sz="2000">
                <a:solidFill>
                  <a:srgbClr val="984807"/>
                </a:solidFill>
              </a:rPr>
              <a:pPr algn="r" eaLnBrk="1" hangingPunct="1">
                <a:spcBef>
                  <a:spcPct val="0"/>
                </a:spcBef>
                <a:buFontTx/>
                <a:buNone/>
              </a:pPr>
              <a:t>87</a:t>
            </a:fld>
            <a:endParaRPr lang="fr-FR" altLang="fr-FR" sz="2000">
              <a:solidFill>
                <a:srgbClr val="984807"/>
              </a:solidFill>
            </a:endParaRPr>
          </a:p>
        </p:txBody>
      </p:sp>
      <p:sp>
        <p:nvSpPr>
          <p:cNvPr id="91140" name="Rectangle 1">
            <a:extLst>
              <a:ext uri="{FF2B5EF4-FFF2-40B4-BE49-F238E27FC236}">
                <a16:creationId xmlns:a16="http://schemas.microsoft.com/office/drawing/2014/main" id="{8AD660D8-4BAB-47BF-CF0A-68F39B73A607}"/>
              </a:ext>
            </a:extLst>
          </p:cNvPr>
          <p:cNvSpPr>
            <a:spLocks noChangeArrowheads="1"/>
          </p:cNvSpPr>
          <p:nvPr/>
        </p:nvSpPr>
        <p:spPr bwMode="auto">
          <a:xfrm>
            <a:off x="395288" y="1776413"/>
            <a:ext cx="8189912"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Charpentes industrielles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Eléments capables de franchir des portées allant jusqu'à 20 m. </a:t>
            </a:r>
          </a:p>
        </p:txBody>
      </p:sp>
      <p:pic>
        <p:nvPicPr>
          <p:cNvPr id="91141" name="Image 23">
            <a:extLst>
              <a:ext uri="{FF2B5EF4-FFF2-40B4-BE49-F238E27FC236}">
                <a16:creationId xmlns:a16="http://schemas.microsoft.com/office/drawing/2014/main" id="{E9E66807-8C0D-83FB-F000-AAAAA3BFB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02" t="10104" r="1752" b="4442"/>
          <a:stretch>
            <a:fillRect/>
          </a:stretch>
        </p:blipFill>
        <p:spPr bwMode="auto">
          <a:xfrm>
            <a:off x="1997075" y="3068638"/>
            <a:ext cx="5951538"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Rectangle 1">
            <a:extLst>
              <a:ext uri="{FF2B5EF4-FFF2-40B4-BE49-F238E27FC236}">
                <a16:creationId xmlns:a16="http://schemas.microsoft.com/office/drawing/2014/main" id="{5ECE55C9-D5FE-AF22-A528-9733628859E6}"/>
              </a:ext>
            </a:extLst>
          </p:cNvPr>
          <p:cNvSpPr>
            <a:spLocks noChangeArrowheads="1"/>
          </p:cNvSpPr>
          <p:nvPr/>
        </p:nvSpPr>
        <p:spPr bwMode="auto">
          <a:xfrm>
            <a:off x="395288" y="12271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Toitures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re 8">
            <a:extLst>
              <a:ext uri="{FF2B5EF4-FFF2-40B4-BE49-F238E27FC236}">
                <a16:creationId xmlns:a16="http://schemas.microsoft.com/office/drawing/2014/main" id="{23143CDD-B5C0-F154-271E-A4490F3F021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2163" name="Espace réservé du numéro de diapositive 4">
            <a:extLst>
              <a:ext uri="{FF2B5EF4-FFF2-40B4-BE49-F238E27FC236}">
                <a16:creationId xmlns:a16="http://schemas.microsoft.com/office/drawing/2014/main" id="{2382B2E5-BAC4-1E72-6B20-A66C6388883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7617256-6263-4412-BB96-172D1512BAC4}" type="slidenum">
              <a:rPr lang="fr-FR" altLang="fr-FR" sz="2000">
                <a:solidFill>
                  <a:srgbClr val="984807"/>
                </a:solidFill>
              </a:rPr>
              <a:pPr algn="r" eaLnBrk="1" hangingPunct="1">
                <a:spcBef>
                  <a:spcPct val="0"/>
                </a:spcBef>
                <a:buFontTx/>
                <a:buNone/>
              </a:pPr>
              <a:t>88</a:t>
            </a:fld>
            <a:endParaRPr lang="fr-FR" altLang="fr-FR" sz="2000">
              <a:solidFill>
                <a:srgbClr val="984807"/>
              </a:solidFill>
            </a:endParaRPr>
          </a:p>
        </p:txBody>
      </p:sp>
      <p:sp>
        <p:nvSpPr>
          <p:cNvPr id="92164" name="Rectangle 1">
            <a:extLst>
              <a:ext uri="{FF2B5EF4-FFF2-40B4-BE49-F238E27FC236}">
                <a16:creationId xmlns:a16="http://schemas.microsoft.com/office/drawing/2014/main" id="{B65A3E15-8251-C535-34D1-D152313D16C5}"/>
              </a:ext>
            </a:extLst>
          </p:cNvPr>
          <p:cNvSpPr>
            <a:spLocks noChangeArrowheads="1"/>
          </p:cNvSpPr>
          <p:nvPr/>
        </p:nvSpPr>
        <p:spPr bwMode="auto">
          <a:xfrm>
            <a:off x="395288" y="1760538"/>
            <a:ext cx="8189912"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Charpentes industrielles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Prennent appui soit sur des murs soit sur des poutres.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Reçoivent directement le support de</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couverture ou la couverture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économisant pannes et chevrons.</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pic>
        <p:nvPicPr>
          <p:cNvPr id="92165" name="Image 484388" descr="Résultat d’images pour feu de charpente">
            <a:extLst>
              <a:ext uri="{FF2B5EF4-FFF2-40B4-BE49-F238E27FC236}">
                <a16:creationId xmlns:a16="http://schemas.microsoft.com/office/drawing/2014/main" id="{E739A736-1469-BDBB-7416-C84A05F8A1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500" b="35484"/>
          <a:stretch>
            <a:fillRect/>
          </a:stretch>
        </p:blipFill>
        <p:spPr bwMode="auto">
          <a:xfrm>
            <a:off x="5072063" y="3068638"/>
            <a:ext cx="3657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Rectangle 1">
            <a:extLst>
              <a:ext uri="{FF2B5EF4-FFF2-40B4-BE49-F238E27FC236}">
                <a16:creationId xmlns:a16="http://schemas.microsoft.com/office/drawing/2014/main" id="{9A5D9595-D521-12A3-5B5A-8BEBE08C7D21}"/>
              </a:ext>
            </a:extLst>
          </p:cNvPr>
          <p:cNvSpPr>
            <a:spLocks noChangeArrowheads="1"/>
          </p:cNvSpPr>
          <p:nvPr/>
        </p:nvSpPr>
        <p:spPr bwMode="auto">
          <a:xfrm>
            <a:off x="395288" y="12271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Toitures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Image 484388" descr="Résultat d’images pour feu de charpente">
            <a:extLst>
              <a:ext uri="{FF2B5EF4-FFF2-40B4-BE49-F238E27FC236}">
                <a16:creationId xmlns:a16="http://schemas.microsoft.com/office/drawing/2014/main" id="{F8208E9A-8E9E-64BD-C9E4-D6161C3E5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450" y="2141538"/>
            <a:ext cx="5097463" cy="41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itre 8">
            <a:extLst>
              <a:ext uri="{FF2B5EF4-FFF2-40B4-BE49-F238E27FC236}">
                <a16:creationId xmlns:a16="http://schemas.microsoft.com/office/drawing/2014/main" id="{7F2AB3FD-59D6-A69D-8004-91CE72A65B4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3188" name="Espace réservé du numéro de diapositive 4">
            <a:extLst>
              <a:ext uri="{FF2B5EF4-FFF2-40B4-BE49-F238E27FC236}">
                <a16:creationId xmlns:a16="http://schemas.microsoft.com/office/drawing/2014/main" id="{111A4EDB-0BA6-4315-0053-A5D79C65E3F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09EBA7B-FFBC-4836-B922-297BEBCDC950}" type="slidenum">
              <a:rPr lang="fr-FR" altLang="fr-FR" sz="2000">
                <a:solidFill>
                  <a:srgbClr val="984807"/>
                </a:solidFill>
              </a:rPr>
              <a:pPr algn="r" eaLnBrk="1" hangingPunct="1">
                <a:spcBef>
                  <a:spcPct val="0"/>
                </a:spcBef>
                <a:buFontTx/>
                <a:buNone/>
              </a:pPr>
              <a:t>89</a:t>
            </a:fld>
            <a:endParaRPr lang="fr-FR" altLang="fr-FR" sz="2000">
              <a:solidFill>
                <a:srgbClr val="984807"/>
              </a:solidFill>
            </a:endParaRPr>
          </a:p>
        </p:txBody>
      </p:sp>
      <p:sp>
        <p:nvSpPr>
          <p:cNvPr id="93189" name="Rectangle 1">
            <a:extLst>
              <a:ext uri="{FF2B5EF4-FFF2-40B4-BE49-F238E27FC236}">
                <a16:creationId xmlns:a16="http://schemas.microsoft.com/office/drawing/2014/main" id="{019DB009-2447-67E6-8DAF-AAD87EE2097D}"/>
              </a:ext>
            </a:extLst>
          </p:cNvPr>
          <p:cNvSpPr>
            <a:spLocks noChangeArrowheads="1"/>
          </p:cNvSpPr>
          <p:nvPr/>
        </p:nvSpPr>
        <p:spPr bwMode="auto">
          <a:xfrm>
            <a:off x="457200" y="1384300"/>
            <a:ext cx="81899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Charpentes industrielles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Plafond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se fixe sous les entraits.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8">
            <a:extLst>
              <a:ext uri="{FF2B5EF4-FFF2-40B4-BE49-F238E27FC236}">
                <a16:creationId xmlns:a16="http://schemas.microsoft.com/office/drawing/2014/main" id="{C4B8AB18-7336-7526-BA1B-EB50B2A29E1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1267" name="Espace réservé du numéro de diapositive 4">
            <a:extLst>
              <a:ext uri="{FF2B5EF4-FFF2-40B4-BE49-F238E27FC236}">
                <a16:creationId xmlns:a16="http://schemas.microsoft.com/office/drawing/2014/main" id="{42072D2A-D58B-8881-0FE7-C9A5F8717E6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9120801-DE53-4B37-B3FD-05163ACDCAD9}" type="slidenum">
              <a:rPr lang="fr-FR" altLang="fr-FR" sz="2000">
                <a:solidFill>
                  <a:srgbClr val="984807"/>
                </a:solidFill>
              </a:rPr>
              <a:pPr algn="r" eaLnBrk="1" hangingPunct="1">
                <a:spcBef>
                  <a:spcPct val="0"/>
                </a:spcBef>
                <a:buFontTx/>
                <a:buNone/>
              </a:pPr>
              <a:t>9</a:t>
            </a:fld>
            <a:endParaRPr lang="fr-FR" altLang="fr-FR" sz="2000">
              <a:solidFill>
                <a:srgbClr val="984807"/>
              </a:solidFill>
            </a:endParaRPr>
          </a:p>
        </p:txBody>
      </p:sp>
      <p:sp>
        <p:nvSpPr>
          <p:cNvPr id="11268" name="Rectangle 1">
            <a:extLst>
              <a:ext uri="{FF2B5EF4-FFF2-40B4-BE49-F238E27FC236}">
                <a16:creationId xmlns:a16="http://schemas.microsoft.com/office/drawing/2014/main" id="{4DE1E1A2-ADE0-4664-7F7A-EC97259CDB47}"/>
              </a:ext>
            </a:extLst>
          </p:cNvPr>
          <p:cNvSpPr>
            <a:spLocks noChangeArrowheads="1"/>
          </p:cNvSpPr>
          <p:nvPr/>
        </p:nvSpPr>
        <p:spPr bwMode="auto">
          <a:xfrm>
            <a:off x="476250" y="1617663"/>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Prévision :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Quelle que soit la perfection des mesures de prévention édictées, aussi vigilants que soient ceux qui sont chargés de les faire appliquer, certaines causes sont imprévisibles.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Une surveillance constante des risques et l'élaboration des mesures à prendre en cas d'apparition d'un sinistre sont les principes essentiels de la prévision.</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re 8">
            <a:extLst>
              <a:ext uri="{FF2B5EF4-FFF2-40B4-BE49-F238E27FC236}">
                <a16:creationId xmlns:a16="http://schemas.microsoft.com/office/drawing/2014/main" id="{810595CA-033C-8A46-B20E-200DF39D3F1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4211" name="Espace réservé du numéro de diapositive 4">
            <a:extLst>
              <a:ext uri="{FF2B5EF4-FFF2-40B4-BE49-F238E27FC236}">
                <a16:creationId xmlns:a16="http://schemas.microsoft.com/office/drawing/2014/main" id="{E3BEECB6-4679-7213-9383-23754CD7272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F352C09-7612-4234-8871-050268FD0707}" type="slidenum">
              <a:rPr lang="fr-FR" altLang="fr-FR" sz="2000">
                <a:solidFill>
                  <a:srgbClr val="984807"/>
                </a:solidFill>
              </a:rPr>
              <a:pPr algn="r" eaLnBrk="1" hangingPunct="1">
                <a:spcBef>
                  <a:spcPct val="0"/>
                </a:spcBef>
                <a:buFontTx/>
                <a:buNone/>
              </a:pPr>
              <a:t>90</a:t>
            </a:fld>
            <a:endParaRPr lang="fr-FR" altLang="fr-FR" sz="2000">
              <a:solidFill>
                <a:srgbClr val="984807"/>
              </a:solidFill>
            </a:endParaRPr>
          </a:p>
        </p:txBody>
      </p:sp>
      <p:sp>
        <p:nvSpPr>
          <p:cNvPr id="94212" name="Rectangle 1">
            <a:extLst>
              <a:ext uri="{FF2B5EF4-FFF2-40B4-BE49-F238E27FC236}">
                <a16:creationId xmlns:a16="http://schemas.microsoft.com/office/drawing/2014/main" id="{2FE38B81-D77C-6B70-3C1F-F71871C679AA}"/>
              </a:ext>
            </a:extLst>
          </p:cNvPr>
          <p:cNvSpPr>
            <a:spLocks noChangeArrowheads="1"/>
          </p:cNvSpPr>
          <p:nvPr/>
        </p:nvSpPr>
        <p:spPr bwMode="auto">
          <a:xfrm>
            <a:off x="457200" y="1384300"/>
            <a:ext cx="8189913"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Charpentes industrielles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Combles aménageables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rbalétriers reprendront la charge du plafond.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pic>
        <p:nvPicPr>
          <p:cNvPr id="94213" name="Image 484389" descr="Afficher l’image source">
            <a:extLst>
              <a:ext uri="{FF2B5EF4-FFF2-40B4-BE49-F238E27FC236}">
                <a16:creationId xmlns:a16="http://schemas.microsoft.com/office/drawing/2014/main" id="{6B0CFA4F-F071-D194-F1D4-0D8AFC9D3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2630488"/>
            <a:ext cx="4959350"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re 8">
            <a:extLst>
              <a:ext uri="{FF2B5EF4-FFF2-40B4-BE49-F238E27FC236}">
                <a16:creationId xmlns:a16="http://schemas.microsoft.com/office/drawing/2014/main" id="{EE735431-FB60-93C3-BB97-3DC9EB3FCFD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5235" name="Espace réservé du numéro de diapositive 4">
            <a:extLst>
              <a:ext uri="{FF2B5EF4-FFF2-40B4-BE49-F238E27FC236}">
                <a16:creationId xmlns:a16="http://schemas.microsoft.com/office/drawing/2014/main" id="{57BBBB24-AFB4-87E6-82BB-40F54DE7A23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91067F7-35CD-434E-84AD-F35CB25AF14F}" type="slidenum">
              <a:rPr lang="fr-FR" altLang="fr-FR" sz="2000">
                <a:solidFill>
                  <a:srgbClr val="984807"/>
                </a:solidFill>
              </a:rPr>
              <a:pPr algn="r" eaLnBrk="1" hangingPunct="1">
                <a:spcBef>
                  <a:spcPct val="0"/>
                </a:spcBef>
                <a:buFontTx/>
                <a:buNone/>
              </a:pPr>
              <a:t>91</a:t>
            </a:fld>
            <a:endParaRPr lang="fr-FR" altLang="fr-FR" sz="2000">
              <a:solidFill>
                <a:srgbClr val="984807"/>
              </a:solidFill>
            </a:endParaRPr>
          </a:p>
        </p:txBody>
      </p:sp>
      <p:sp>
        <p:nvSpPr>
          <p:cNvPr id="95236" name="Rectangle 1">
            <a:extLst>
              <a:ext uri="{FF2B5EF4-FFF2-40B4-BE49-F238E27FC236}">
                <a16:creationId xmlns:a16="http://schemas.microsoft.com/office/drawing/2014/main" id="{51D3B324-3B94-0FAB-F35E-E93408C0B552}"/>
              </a:ext>
            </a:extLst>
          </p:cNvPr>
          <p:cNvSpPr>
            <a:spLocks noChangeArrowheads="1"/>
          </p:cNvSpPr>
          <p:nvPr/>
        </p:nvSpPr>
        <p:spPr bwMode="auto">
          <a:xfrm>
            <a:off x="304800" y="1371600"/>
            <a:ext cx="8443913"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Charpentes industrielles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Améliorations des performances thermiques des bâtiments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isoler les combles.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Nombreuses possibilités pour isoler les combles.</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Attention aux isolants minces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 aluminium.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Reconnaissance avec caméra thermique,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il est fort possible que les zones chaudes ne soient pas perçues.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re 8">
            <a:extLst>
              <a:ext uri="{FF2B5EF4-FFF2-40B4-BE49-F238E27FC236}">
                <a16:creationId xmlns:a16="http://schemas.microsoft.com/office/drawing/2014/main" id="{EE10E476-66FC-7180-9CB8-ABE941FB563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6259" name="Espace réservé du numéro de diapositive 4">
            <a:extLst>
              <a:ext uri="{FF2B5EF4-FFF2-40B4-BE49-F238E27FC236}">
                <a16:creationId xmlns:a16="http://schemas.microsoft.com/office/drawing/2014/main" id="{858576F5-281A-83C5-C95A-81920595D12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8C269B5-37CB-49F3-B9E3-F432695665D2}" type="slidenum">
              <a:rPr lang="fr-FR" altLang="fr-FR" sz="2000">
                <a:solidFill>
                  <a:srgbClr val="984807"/>
                </a:solidFill>
              </a:rPr>
              <a:pPr algn="r" eaLnBrk="1" hangingPunct="1">
                <a:spcBef>
                  <a:spcPct val="0"/>
                </a:spcBef>
                <a:buFontTx/>
                <a:buNone/>
              </a:pPr>
              <a:t>92</a:t>
            </a:fld>
            <a:endParaRPr lang="fr-FR" altLang="fr-FR" sz="2000">
              <a:solidFill>
                <a:srgbClr val="984807"/>
              </a:solidFill>
            </a:endParaRPr>
          </a:p>
        </p:txBody>
      </p:sp>
      <p:sp>
        <p:nvSpPr>
          <p:cNvPr id="96260" name="Rectangle 1">
            <a:extLst>
              <a:ext uri="{FF2B5EF4-FFF2-40B4-BE49-F238E27FC236}">
                <a16:creationId xmlns:a16="http://schemas.microsoft.com/office/drawing/2014/main" id="{05172470-C8E1-F09F-8EBA-EAF2F92F34EC}"/>
              </a:ext>
            </a:extLst>
          </p:cNvPr>
          <p:cNvSpPr>
            <a:spLocks noChangeArrowheads="1"/>
          </p:cNvSpPr>
          <p:nvPr/>
        </p:nvSpPr>
        <p:spPr bwMode="auto">
          <a:xfrm>
            <a:off x="304800" y="1295400"/>
            <a:ext cx="8439150"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Terrasses et toits-terrasses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Point de vue structurel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ne sont pas complexes. On peut apparenter cela à un plancher.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types de dispositions :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Plancher béton avec </a:t>
            </a:r>
          </a:p>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Arial Unicode MS" pitchFamily="34" charset="-128"/>
                <a:cs typeface="Times New Roman" panose="02020603050405020304" pitchFamily="18" charset="0"/>
              </a:rPr>
              <a:t>complexe d’étanchéité</a:t>
            </a:r>
            <a:endParaRPr lang="fr-FR" altLang="fr-FR" sz="2400">
              <a:latin typeface="Times New Roman" panose="02020603050405020304" pitchFamily="18" charset="0"/>
              <a:ea typeface="Arial Unicode MS" pitchFamily="34" charset="-128"/>
              <a:cs typeface="Calibri" panose="020F0502020204030204" pitchFamily="34" charset="0"/>
            </a:endParaRPr>
          </a:p>
        </p:txBody>
      </p:sp>
      <p:pic>
        <p:nvPicPr>
          <p:cNvPr id="96261" name="Image 126989" descr="Résultat d’images pour toiture terrasse inaccessible gravillon">
            <a:extLst>
              <a:ext uri="{FF2B5EF4-FFF2-40B4-BE49-F238E27FC236}">
                <a16:creationId xmlns:a16="http://schemas.microsoft.com/office/drawing/2014/main" id="{E0D0C4EF-E497-E478-B399-4F91BF23C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1288" y="3213100"/>
            <a:ext cx="4887912"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8">
            <a:extLst>
              <a:ext uri="{FF2B5EF4-FFF2-40B4-BE49-F238E27FC236}">
                <a16:creationId xmlns:a16="http://schemas.microsoft.com/office/drawing/2014/main" id="{AD5E103D-53B9-B202-F69E-22D37FCAC1E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7283" name="Espace réservé du numéro de diapositive 4">
            <a:extLst>
              <a:ext uri="{FF2B5EF4-FFF2-40B4-BE49-F238E27FC236}">
                <a16:creationId xmlns:a16="http://schemas.microsoft.com/office/drawing/2014/main" id="{743043A6-AA28-75E2-5745-A27596FBCE3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20135B1-8C09-4152-BEF5-540F55BB1040}" type="slidenum">
              <a:rPr lang="fr-FR" altLang="fr-FR" sz="2000">
                <a:solidFill>
                  <a:srgbClr val="984807"/>
                </a:solidFill>
              </a:rPr>
              <a:pPr algn="r" eaLnBrk="1" hangingPunct="1">
                <a:spcBef>
                  <a:spcPct val="0"/>
                </a:spcBef>
                <a:buFontTx/>
                <a:buNone/>
              </a:pPr>
              <a:t>93</a:t>
            </a:fld>
            <a:endParaRPr lang="fr-FR" altLang="fr-FR" sz="2000">
              <a:solidFill>
                <a:srgbClr val="984807"/>
              </a:solidFill>
            </a:endParaRPr>
          </a:p>
        </p:txBody>
      </p:sp>
      <p:sp>
        <p:nvSpPr>
          <p:cNvPr id="97284" name="Rectangle 1">
            <a:extLst>
              <a:ext uri="{FF2B5EF4-FFF2-40B4-BE49-F238E27FC236}">
                <a16:creationId xmlns:a16="http://schemas.microsoft.com/office/drawing/2014/main" id="{C707BC2C-64CD-56E5-B18C-C6DD34560770}"/>
              </a:ext>
            </a:extLst>
          </p:cNvPr>
          <p:cNvSpPr>
            <a:spLocks noChangeArrowheads="1"/>
          </p:cNvSpPr>
          <p:nvPr/>
        </p:nvSpPr>
        <p:spPr bwMode="auto">
          <a:xfrm>
            <a:off x="304800" y="1295400"/>
            <a:ext cx="843915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Terrasses et toits-terrasses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Times New Roman" panose="02020603050405020304" pitchFamily="18" charset="0"/>
              </a:rPr>
              <a:t>Panneau sandwich.</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pic>
        <p:nvPicPr>
          <p:cNvPr id="97285" name="Image 126990" descr="Résultat d’images pour toiture terrasse inaccessible gravillon">
            <a:extLst>
              <a:ext uri="{FF2B5EF4-FFF2-40B4-BE49-F238E27FC236}">
                <a16:creationId xmlns:a16="http://schemas.microsoft.com/office/drawing/2014/main" id="{0184AA84-8877-59A2-1142-E23B1D0396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546350"/>
            <a:ext cx="6308725"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re 8">
            <a:extLst>
              <a:ext uri="{FF2B5EF4-FFF2-40B4-BE49-F238E27FC236}">
                <a16:creationId xmlns:a16="http://schemas.microsoft.com/office/drawing/2014/main" id="{E1F2BBFF-6E8B-3203-5DB4-781C05E9784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8307" name="Espace réservé du numéro de diapositive 4">
            <a:extLst>
              <a:ext uri="{FF2B5EF4-FFF2-40B4-BE49-F238E27FC236}">
                <a16:creationId xmlns:a16="http://schemas.microsoft.com/office/drawing/2014/main" id="{F5F78FF6-436C-4022-99C7-5F6AD20EF75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D028AAE-E237-4B8D-85AD-3A31D5134C7B}" type="slidenum">
              <a:rPr lang="fr-FR" altLang="fr-FR" sz="2000">
                <a:solidFill>
                  <a:srgbClr val="984807"/>
                </a:solidFill>
              </a:rPr>
              <a:pPr algn="r" eaLnBrk="1" hangingPunct="1">
                <a:spcBef>
                  <a:spcPct val="0"/>
                </a:spcBef>
                <a:buFontTx/>
                <a:buNone/>
              </a:pPr>
              <a:t>94</a:t>
            </a:fld>
            <a:endParaRPr lang="fr-FR" altLang="fr-FR" sz="2000">
              <a:solidFill>
                <a:srgbClr val="984807"/>
              </a:solidFill>
            </a:endParaRPr>
          </a:p>
        </p:txBody>
      </p:sp>
      <p:sp>
        <p:nvSpPr>
          <p:cNvPr id="98308" name="Rectangle 1">
            <a:extLst>
              <a:ext uri="{FF2B5EF4-FFF2-40B4-BE49-F238E27FC236}">
                <a16:creationId xmlns:a16="http://schemas.microsoft.com/office/drawing/2014/main" id="{D9AE2011-C029-1D30-BBC6-5327649F3F05}"/>
              </a:ext>
            </a:extLst>
          </p:cNvPr>
          <p:cNvSpPr>
            <a:spLocks noChangeArrowheads="1"/>
          </p:cNvSpPr>
          <p:nvPr/>
        </p:nvSpPr>
        <p:spPr bwMode="auto">
          <a:xfrm>
            <a:off x="381000" y="1371600"/>
            <a:ext cx="8189913"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Terrasses et toits-terrasses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Principales caractéristiques des feux de terrasses sont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Présence d’installations techniques (VMC, photovoltaïques, machinerie ascenseurs…) ;</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
        <p:nvSpPr>
          <p:cNvPr id="98309" name="Rectangle 7">
            <a:extLst>
              <a:ext uri="{FF2B5EF4-FFF2-40B4-BE49-F238E27FC236}">
                <a16:creationId xmlns:a16="http://schemas.microsoft.com/office/drawing/2014/main" id="{1FBAF8A9-6D5C-E64B-D123-8F4E43BB0C04}"/>
              </a:ext>
            </a:extLst>
          </p:cNvPr>
          <p:cNvSpPr>
            <a:spLocks noChangeArrowheads="1"/>
          </p:cNvSpPr>
          <p:nvPr/>
        </p:nvSpPr>
        <p:spPr bwMode="auto">
          <a:xfrm>
            <a:off x="3243263" y="2543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98310" name="Image 50176">
            <a:extLst>
              <a:ext uri="{FF2B5EF4-FFF2-40B4-BE49-F238E27FC236}">
                <a16:creationId xmlns:a16="http://schemas.microsoft.com/office/drawing/2014/main" id="{68E9772E-D98A-8B85-8C5C-6E464F05E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9" b="-72"/>
          <a:stretch>
            <a:fillRect/>
          </a:stretch>
        </p:blipFill>
        <p:spPr bwMode="auto">
          <a:xfrm>
            <a:off x="4572000" y="3403600"/>
            <a:ext cx="41910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re 8">
            <a:extLst>
              <a:ext uri="{FF2B5EF4-FFF2-40B4-BE49-F238E27FC236}">
                <a16:creationId xmlns:a16="http://schemas.microsoft.com/office/drawing/2014/main" id="{81895FFF-A59B-CAD4-638E-03EACA4627B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9331" name="Espace réservé du numéro de diapositive 4">
            <a:extLst>
              <a:ext uri="{FF2B5EF4-FFF2-40B4-BE49-F238E27FC236}">
                <a16:creationId xmlns:a16="http://schemas.microsoft.com/office/drawing/2014/main" id="{9B8DCA05-2E68-529C-0794-DBB63E2BDFD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BDF46BE-7C23-4FDE-8243-0424CDBB4FA6}" type="slidenum">
              <a:rPr lang="fr-FR" altLang="fr-FR" sz="2000">
                <a:solidFill>
                  <a:srgbClr val="984807"/>
                </a:solidFill>
              </a:rPr>
              <a:pPr algn="r" eaLnBrk="1" hangingPunct="1">
                <a:spcBef>
                  <a:spcPct val="0"/>
                </a:spcBef>
                <a:buFontTx/>
                <a:buNone/>
              </a:pPr>
              <a:t>95</a:t>
            </a:fld>
            <a:endParaRPr lang="fr-FR" altLang="fr-FR" sz="2000">
              <a:solidFill>
                <a:srgbClr val="984807"/>
              </a:solidFill>
            </a:endParaRPr>
          </a:p>
        </p:txBody>
      </p:sp>
      <p:sp>
        <p:nvSpPr>
          <p:cNvPr id="99332" name="Rectangle 1">
            <a:extLst>
              <a:ext uri="{FF2B5EF4-FFF2-40B4-BE49-F238E27FC236}">
                <a16:creationId xmlns:a16="http://schemas.microsoft.com/office/drawing/2014/main" id="{F8CF3851-1EB6-0C54-2264-371445F3267F}"/>
              </a:ext>
            </a:extLst>
          </p:cNvPr>
          <p:cNvSpPr>
            <a:spLocks noChangeArrowheads="1"/>
          </p:cNvSpPr>
          <p:nvPr/>
        </p:nvSpPr>
        <p:spPr bwMode="auto">
          <a:xfrm>
            <a:off x="381000" y="1371600"/>
            <a:ext cx="8189913"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Terrasses et toits-terrasses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Principales caractéristiques des feux de terrasses sont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Isolation généralement bonne vis-à-vis du bâtiment ;</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Présence régulière de matériaux combustibles au titre de l’étanchéité.</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
        <p:nvSpPr>
          <p:cNvPr id="99333" name="Rectangle 5">
            <a:extLst>
              <a:ext uri="{FF2B5EF4-FFF2-40B4-BE49-F238E27FC236}">
                <a16:creationId xmlns:a16="http://schemas.microsoft.com/office/drawing/2014/main" id="{E05A4FE7-4E39-8A51-682F-CA75F70C37F5}"/>
              </a:ext>
            </a:extLst>
          </p:cNvPr>
          <p:cNvSpPr>
            <a:spLocks noChangeArrowheads="1"/>
          </p:cNvSpPr>
          <p:nvPr/>
        </p:nvSpPr>
        <p:spPr bwMode="auto">
          <a:xfrm>
            <a:off x="3243263" y="2543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re 8">
            <a:extLst>
              <a:ext uri="{FF2B5EF4-FFF2-40B4-BE49-F238E27FC236}">
                <a16:creationId xmlns:a16="http://schemas.microsoft.com/office/drawing/2014/main" id="{5B531295-5A08-4B58-8D2D-3F6E9C17834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0355" name="Espace réservé du numéro de diapositive 4">
            <a:extLst>
              <a:ext uri="{FF2B5EF4-FFF2-40B4-BE49-F238E27FC236}">
                <a16:creationId xmlns:a16="http://schemas.microsoft.com/office/drawing/2014/main" id="{1BC753D3-EE1D-3F7B-9186-58B0AFB05FD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ED264AE-3441-46C5-BB48-02F05621B89E}" type="slidenum">
              <a:rPr lang="fr-FR" altLang="fr-FR" sz="2000">
                <a:solidFill>
                  <a:srgbClr val="984807"/>
                </a:solidFill>
              </a:rPr>
              <a:pPr algn="r" eaLnBrk="1" hangingPunct="1">
                <a:spcBef>
                  <a:spcPct val="0"/>
                </a:spcBef>
                <a:buFontTx/>
                <a:buNone/>
              </a:pPr>
              <a:t>96</a:t>
            </a:fld>
            <a:endParaRPr lang="fr-FR" altLang="fr-FR" sz="2000">
              <a:solidFill>
                <a:srgbClr val="984807"/>
              </a:solidFill>
            </a:endParaRPr>
          </a:p>
        </p:txBody>
      </p:sp>
      <p:sp>
        <p:nvSpPr>
          <p:cNvPr id="100356" name="Rectangle 1">
            <a:extLst>
              <a:ext uri="{FF2B5EF4-FFF2-40B4-BE49-F238E27FC236}">
                <a16:creationId xmlns:a16="http://schemas.microsoft.com/office/drawing/2014/main" id="{355D05BB-04C9-0E7E-CCD8-F4762133F8F5}"/>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Combles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00357" name="Rectangle 1">
            <a:extLst>
              <a:ext uri="{FF2B5EF4-FFF2-40B4-BE49-F238E27FC236}">
                <a16:creationId xmlns:a16="http://schemas.microsoft.com/office/drawing/2014/main" id="{29567324-AC58-B9A2-7321-6745CD973565}"/>
              </a:ext>
            </a:extLst>
          </p:cNvPr>
          <p:cNvSpPr>
            <a:spLocks noChangeArrowheads="1"/>
          </p:cNvSpPr>
          <p:nvPr/>
        </p:nvSpPr>
        <p:spPr bwMode="auto">
          <a:xfrm>
            <a:off x="476250" y="1989138"/>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Principales caractéristiques des feux de combles sont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Présence possible des éléments suivants :</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Times New Roman" panose="02020603050405020304" pitchFamily="18" charset="0"/>
              </a:rPr>
              <a:t> </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Times New Roman" panose="02020603050405020304" pitchFamily="18" charset="0"/>
              </a:rPr>
              <a:t>- Stockage à fort potentiel calorifique (meubles, vêtements, livres, jouets, etc.) et parfois dangereux (bouteille de gaz) ;</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Times New Roman" panose="02020603050405020304" pitchFamily="18" charset="0"/>
              </a:rPr>
              <a:t>- Installations techniques et fluides (ascenseurs, VMC, CLIM, etc.) ;</a:t>
            </a: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400">
                <a:latin typeface="Times New Roman" panose="02020603050405020304" pitchFamily="18" charset="0"/>
                <a:ea typeface="Arial Unicode MS" pitchFamily="34" charset="-128"/>
                <a:cs typeface="Times New Roman" panose="02020603050405020304" pitchFamily="18" charset="0"/>
              </a:rPr>
              <a:t>- Isolation sous couverture et/ou sur plancher ;</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re 8">
            <a:extLst>
              <a:ext uri="{FF2B5EF4-FFF2-40B4-BE49-F238E27FC236}">
                <a16:creationId xmlns:a16="http://schemas.microsoft.com/office/drawing/2014/main" id="{AA83B70E-1D40-A5DA-0DEA-E039CABA977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1379" name="Espace réservé du numéro de diapositive 4">
            <a:extLst>
              <a:ext uri="{FF2B5EF4-FFF2-40B4-BE49-F238E27FC236}">
                <a16:creationId xmlns:a16="http://schemas.microsoft.com/office/drawing/2014/main" id="{B0462242-3871-B05B-CD20-5FCC6ABF9F1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2413122-F76E-4E9C-9F38-2B13DAA9BEB3}" type="slidenum">
              <a:rPr lang="fr-FR" altLang="fr-FR" sz="2000">
                <a:solidFill>
                  <a:srgbClr val="984807"/>
                </a:solidFill>
              </a:rPr>
              <a:pPr algn="r" eaLnBrk="1" hangingPunct="1">
                <a:spcBef>
                  <a:spcPct val="0"/>
                </a:spcBef>
                <a:buFontTx/>
                <a:buNone/>
              </a:pPr>
              <a:t>97</a:t>
            </a:fld>
            <a:endParaRPr lang="fr-FR" altLang="fr-FR" sz="2000">
              <a:solidFill>
                <a:srgbClr val="984807"/>
              </a:solidFill>
            </a:endParaRPr>
          </a:p>
        </p:txBody>
      </p:sp>
      <p:sp>
        <p:nvSpPr>
          <p:cNvPr id="101380" name="Rectangle 1">
            <a:extLst>
              <a:ext uri="{FF2B5EF4-FFF2-40B4-BE49-F238E27FC236}">
                <a16:creationId xmlns:a16="http://schemas.microsoft.com/office/drawing/2014/main" id="{09E36E8B-E141-15FA-F86A-54002A860ADF}"/>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Combles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01381" name="Rectangle 1">
            <a:extLst>
              <a:ext uri="{FF2B5EF4-FFF2-40B4-BE49-F238E27FC236}">
                <a16:creationId xmlns:a16="http://schemas.microsoft.com/office/drawing/2014/main" id="{91F6F849-2F1D-D56E-ACFB-AC07A98D8494}"/>
              </a:ext>
            </a:extLst>
          </p:cNvPr>
          <p:cNvSpPr>
            <a:spLocks noChangeArrowheads="1"/>
          </p:cNvSpPr>
          <p:nvPr/>
        </p:nvSpPr>
        <p:spPr bwMode="auto">
          <a:xfrm>
            <a:off x="476250" y="1989138"/>
            <a:ext cx="818991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Principales caractéristiques des feux de combles sont :</a:t>
            </a:r>
            <a:endPar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Séparés des autres parties du bâtiment par des éléments de constructions variés aux résistances aléatoires (dalle béton, faux plafond, plaques de plâtre, plancher, torchis) ;</a:t>
            </a:r>
            <a:endParaRPr lang="fr-FR" altLang="fr-FR" sz="24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re 8">
            <a:extLst>
              <a:ext uri="{FF2B5EF4-FFF2-40B4-BE49-F238E27FC236}">
                <a16:creationId xmlns:a16="http://schemas.microsoft.com/office/drawing/2014/main" id="{1D244873-2990-E321-AB96-F1B4ECDC67F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2403" name="Espace réservé du numéro de diapositive 4">
            <a:extLst>
              <a:ext uri="{FF2B5EF4-FFF2-40B4-BE49-F238E27FC236}">
                <a16:creationId xmlns:a16="http://schemas.microsoft.com/office/drawing/2014/main" id="{7B5AC675-AB64-31C1-1C7E-A0F6F66EE50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291B95B-0C55-4239-A75D-973C1777E0FD}" type="slidenum">
              <a:rPr lang="fr-FR" altLang="fr-FR" sz="2000">
                <a:solidFill>
                  <a:srgbClr val="984807"/>
                </a:solidFill>
              </a:rPr>
              <a:pPr algn="r" eaLnBrk="1" hangingPunct="1">
                <a:spcBef>
                  <a:spcPct val="0"/>
                </a:spcBef>
                <a:buFontTx/>
                <a:buNone/>
              </a:pPr>
              <a:t>98</a:t>
            </a:fld>
            <a:endParaRPr lang="fr-FR" altLang="fr-FR" sz="2000">
              <a:solidFill>
                <a:srgbClr val="984807"/>
              </a:solidFill>
            </a:endParaRPr>
          </a:p>
        </p:txBody>
      </p:sp>
      <p:sp>
        <p:nvSpPr>
          <p:cNvPr id="102404" name="Rectangle 1">
            <a:extLst>
              <a:ext uri="{FF2B5EF4-FFF2-40B4-BE49-F238E27FC236}">
                <a16:creationId xmlns:a16="http://schemas.microsoft.com/office/drawing/2014/main" id="{B5707A14-A1C0-6D97-CCC9-8C9AE118EF6D}"/>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Difficulté d’accès (trappes, échelles de meunier, …)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Absence de public, excepté dans le cas de combles aménagés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Absence régulière de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Recoupement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Désenfumage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Dispositif de sécurité.</a:t>
            </a:r>
          </a:p>
        </p:txBody>
      </p:sp>
      <p:pic>
        <p:nvPicPr>
          <p:cNvPr id="102405" name="Image 127004">
            <a:extLst>
              <a:ext uri="{FF2B5EF4-FFF2-40B4-BE49-F238E27FC236}">
                <a16:creationId xmlns:a16="http://schemas.microsoft.com/office/drawing/2014/main" id="{68A33E0B-88B2-AFE5-7A6F-54E256894D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2"/>
          <a:stretch>
            <a:fillRect/>
          </a:stretch>
        </p:blipFill>
        <p:spPr bwMode="auto">
          <a:xfrm>
            <a:off x="4427538" y="3206750"/>
            <a:ext cx="4440237"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Rectangle 1">
            <a:extLst>
              <a:ext uri="{FF2B5EF4-FFF2-40B4-BE49-F238E27FC236}">
                <a16:creationId xmlns:a16="http://schemas.microsoft.com/office/drawing/2014/main" id="{897AA3F4-1CF1-E1F3-18DB-4F970C071706}"/>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Combles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re 8">
            <a:extLst>
              <a:ext uri="{FF2B5EF4-FFF2-40B4-BE49-F238E27FC236}">
                <a16:creationId xmlns:a16="http://schemas.microsoft.com/office/drawing/2014/main" id="{5B57FDA6-F63B-7331-3C4E-3C7B619D33D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3427" name="Espace réservé du numéro de diapositive 4">
            <a:extLst>
              <a:ext uri="{FF2B5EF4-FFF2-40B4-BE49-F238E27FC236}">
                <a16:creationId xmlns:a16="http://schemas.microsoft.com/office/drawing/2014/main" id="{53902B68-DAE3-AE29-7F1D-3F79030FE6C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99387F2-87F7-4CF9-91A2-1E966D20B2C2}" type="slidenum">
              <a:rPr lang="fr-FR" altLang="fr-FR" sz="2000">
                <a:solidFill>
                  <a:srgbClr val="984807"/>
                </a:solidFill>
              </a:rPr>
              <a:pPr algn="r" eaLnBrk="1" hangingPunct="1">
                <a:spcBef>
                  <a:spcPct val="0"/>
                </a:spcBef>
                <a:buFontTx/>
                <a:buNone/>
              </a:pPr>
              <a:t>99</a:t>
            </a:fld>
            <a:endParaRPr lang="fr-FR" altLang="fr-FR" sz="2000">
              <a:solidFill>
                <a:srgbClr val="984807"/>
              </a:solidFill>
            </a:endParaRPr>
          </a:p>
        </p:txBody>
      </p:sp>
      <p:sp>
        <p:nvSpPr>
          <p:cNvPr id="103428" name="Rectangle 1">
            <a:extLst>
              <a:ext uri="{FF2B5EF4-FFF2-40B4-BE49-F238E27FC236}">
                <a16:creationId xmlns:a16="http://schemas.microsoft.com/office/drawing/2014/main" id="{0D2D63A1-5FF6-1F7B-CFC9-924E2455BC08}"/>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Eléments non porteurs : Façades</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3429" name="Rectangle 1">
            <a:extLst>
              <a:ext uri="{FF2B5EF4-FFF2-40B4-BE49-F238E27FC236}">
                <a16:creationId xmlns:a16="http://schemas.microsoft.com/office/drawing/2014/main" id="{2E1C4A7E-58F6-BEAE-E173-0D6660027785}"/>
              </a:ext>
            </a:extLst>
          </p:cNvPr>
          <p:cNvSpPr>
            <a:spLocks noChangeArrowheads="1"/>
          </p:cNvSpPr>
          <p:nvPr/>
        </p:nvSpPr>
        <p:spPr bwMode="auto">
          <a:xfrm>
            <a:off x="414338" y="1916113"/>
            <a:ext cx="8443912"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a:t>
            </a: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types de façade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Times New Roman" panose="02020603050405020304" pitchFamily="18" charset="0"/>
              </a:rPr>
              <a:t> Façade rideaux à ossature métallique,</a:t>
            </a:r>
          </a:p>
          <a:p>
            <a:pPr algn="just">
              <a:lnSpc>
                <a:spcPct val="107000"/>
              </a:lnSpc>
              <a:spcBef>
                <a:spcPct val="0"/>
              </a:spcBef>
              <a:buFontTx/>
              <a:buChar char="•"/>
            </a:pPr>
            <a:endParaRPr lang="fr-FR" altLang="fr-FR" sz="24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400">
                <a:latin typeface="Times New Roman" panose="02020603050405020304" pitchFamily="18" charset="0"/>
                <a:ea typeface="Arial Unicode MS" pitchFamily="34" charset="-128"/>
                <a:cs typeface="Calibri" panose="020F0502020204030204" pitchFamily="34" charset="0"/>
              </a:rPr>
              <a:t> Poids des façades à ossature aluminium est repris par la structure du bâtiment. </a:t>
            </a:r>
          </a:p>
        </p:txBody>
      </p:sp>
    </p:spTree>
  </p:cSld>
  <p:clrMapOvr>
    <a:masterClrMapping/>
  </p:clrMapOvr>
</p:sld>
</file>

<file path=ppt/theme/theme1.xml><?xml version="1.0" encoding="utf-8"?>
<a:theme xmlns:a="http://schemas.openxmlformats.org/drawingml/2006/main" name="GCC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DI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Aquatique</Template>
  <TotalTime>1767</TotalTime>
  <Words>9066</Words>
  <Application>Microsoft Office PowerPoint</Application>
  <PresentationFormat>Affichage à l'écran (4:3)</PresentationFormat>
  <Paragraphs>1731</Paragraphs>
  <Slides>233</Slides>
  <Notes>0</Notes>
  <HiddenSlides>0</HiddenSlides>
  <MMClips>0</MMClips>
  <ScaleCrop>false</ScaleCrop>
  <HeadingPairs>
    <vt:vector size="8" baseType="variant">
      <vt:variant>
        <vt:lpstr>Polices utilisées</vt:lpstr>
      </vt:variant>
      <vt:variant>
        <vt:i4>9</vt:i4>
      </vt:variant>
      <vt:variant>
        <vt:lpstr>Thème</vt:lpstr>
      </vt:variant>
      <vt:variant>
        <vt:i4>1</vt:i4>
      </vt:variant>
      <vt:variant>
        <vt:lpstr>Serveurs OLE incorporés</vt:lpstr>
      </vt:variant>
      <vt:variant>
        <vt:i4>1</vt:i4>
      </vt:variant>
      <vt:variant>
        <vt:lpstr>Titres des diapositives</vt:lpstr>
      </vt:variant>
      <vt:variant>
        <vt:i4>233</vt:i4>
      </vt:variant>
    </vt:vector>
  </HeadingPairs>
  <TitlesOfParts>
    <vt:vector size="244" baseType="lpstr">
      <vt:lpstr>Arial</vt:lpstr>
      <vt:lpstr>Myriad Pro</vt:lpstr>
      <vt:lpstr>Calibri</vt:lpstr>
      <vt:lpstr>Times New Roman</vt:lpstr>
      <vt:lpstr>Verdana</vt:lpstr>
      <vt:lpstr>Wingdings</vt:lpstr>
      <vt:lpstr>Arial Unicode MS</vt:lpstr>
      <vt:lpstr>Symbol</vt:lpstr>
      <vt:lpstr>MS PGothic</vt:lpstr>
      <vt:lpstr>GCCAR</vt:lpstr>
      <vt:lpstr>Diapositive Microsoft PowerPoint</vt:lpstr>
      <vt:lpstr>Notions de prévention  appliquée à l'opération.</vt:lpstr>
      <vt:lpstr>Sommaire</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Réglementation </vt:lpstr>
      <vt:lpstr>Réglementation </vt:lpstr>
      <vt:lpstr>Réglementation </vt:lpstr>
      <vt:lpstr>Réglementation </vt:lpstr>
      <vt:lpstr>Réglementation </vt:lpstr>
      <vt:lpstr>Réglementation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Présentation PowerPoint</vt:lpstr>
      <vt:lpstr>Présentation PowerPoint</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Comment la construction……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Secours interne  </vt:lpstr>
      <vt:lpstr>Secours interne  </vt:lpstr>
      <vt:lpstr>Secours interne  </vt:lpstr>
      <vt:lpstr>Secours interne  </vt:lpstr>
      <vt:lpstr>Secours interne  </vt:lpstr>
      <vt:lpstr>Moyens de secours  </vt:lpstr>
      <vt:lpstr>Moyens de secours  </vt:lpstr>
      <vt:lpstr>Moyens de secours  </vt:lpstr>
      <vt:lpstr>Moyens de secours  </vt:lpstr>
      <vt:lpstr>Moyens de secours  </vt:lpstr>
      <vt:lpstr>Moyens de secours  </vt:lpstr>
      <vt:lpstr>Moyens de secours  </vt:lpstr>
      <vt:lpstr>Moyens de secours  </vt:lpstr>
      <vt:lpstr>Moyens de secours  </vt:lpstr>
      <vt:lpstr>Moyens de secours  </vt:lpstr>
      <vt:lpstr>Moyens de secours  </vt:lpstr>
      <vt:lpstr>Moyens de secours  </vt:lpstr>
      <vt:lpstr>Conclusion</vt:lpstr>
    </vt:vector>
  </TitlesOfParts>
  <Company>SDIS du Rhône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MUSSARD Vincent</dc:creator>
  <cp:lastModifiedBy>daniel rosique</cp:lastModifiedBy>
  <cp:revision>177</cp:revision>
  <cp:lastPrinted>2015-08-06T08:01:37Z</cp:lastPrinted>
  <dcterms:created xsi:type="dcterms:W3CDTF">2015-08-05T10:19:35Z</dcterms:created>
  <dcterms:modified xsi:type="dcterms:W3CDTF">2025-01-14T16:38:33Z</dcterms:modified>
</cp:coreProperties>
</file>