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271" r:id="rId3"/>
    <p:sldId id="270" r:id="rId4"/>
    <p:sldId id="274" r:id="rId5"/>
    <p:sldId id="391" r:id="rId6"/>
    <p:sldId id="534" r:id="rId7"/>
    <p:sldId id="390" r:id="rId8"/>
    <p:sldId id="456" r:id="rId9"/>
    <p:sldId id="396" r:id="rId10"/>
    <p:sldId id="397" r:id="rId11"/>
    <p:sldId id="398" r:id="rId12"/>
    <p:sldId id="392" r:id="rId13"/>
    <p:sldId id="393" r:id="rId14"/>
    <p:sldId id="289" r:id="rId15"/>
    <p:sldId id="295" r:id="rId16"/>
    <p:sldId id="290" r:id="rId17"/>
    <p:sldId id="399" r:id="rId18"/>
    <p:sldId id="296" r:id="rId19"/>
    <p:sldId id="297" r:id="rId20"/>
    <p:sldId id="298" r:id="rId21"/>
    <p:sldId id="299" r:id="rId22"/>
    <p:sldId id="291" r:id="rId23"/>
    <p:sldId id="457" r:id="rId24"/>
    <p:sldId id="470" r:id="rId25"/>
    <p:sldId id="469" r:id="rId26"/>
    <p:sldId id="468" r:id="rId27"/>
    <p:sldId id="400" r:id="rId28"/>
    <p:sldId id="412" r:id="rId29"/>
    <p:sldId id="413" r:id="rId30"/>
    <p:sldId id="414" r:id="rId31"/>
    <p:sldId id="419" r:id="rId32"/>
    <p:sldId id="471" r:id="rId33"/>
    <p:sldId id="415" r:id="rId34"/>
    <p:sldId id="458" r:id="rId35"/>
    <p:sldId id="301" r:id="rId36"/>
    <p:sldId id="459" r:id="rId37"/>
    <p:sldId id="472" r:id="rId38"/>
    <p:sldId id="309" r:id="rId39"/>
    <p:sldId id="304" r:id="rId40"/>
    <p:sldId id="305" r:id="rId41"/>
    <p:sldId id="306" r:id="rId42"/>
    <p:sldId id="308" r:id="rId43"/>
    <p:sldId id="310" r:id="rId44"/>
    <p:sldId id="292" r:id="rId45"/>
    <p:sldId id="293" r:id="rId46"/>
    <p:sldId id="532" r:id="rId47"/>
    <p:sldId id="531" r:id="rId48"/>
    <p:sldId id="530" r:id="rId49"/>
    <p:sldId id="386" r:id="rId50"/>
    <p:sldId id="421" r:id="rId51"/>
    <p:sldId id="387" r:id="rId52"/>
    <p:sldId id="473" r:id="rId53"/>
    <p:sldId id="426" r:id="rId54"/>
    <p:sldId id="474" r:id="rId55"/>
    <p:sldId id="475" r:id="rId56"/>
    <p:sldId id="476" r:id="rId57"/>
    <p:sldId id="535" r:id="rId58"/>
    <p:sldId id="477" r:id="rId59"/>
    <p:sldId id="478" r:id="rId60"/>
    <p:sldId id="490" r:id="rId61"/>
    <p:sldId id="479" r:id="rId62"/>
    <p:sldId id="482" r:id="rId63"/>
    <p:sldId id="485" r:id="rId64"/>
    <p:sldId id="491" r:id="rId65"/>
    <p:sldId id="487" r:id="rId66"/>
    <p:sldId id="489" r:id="rId67"/>
    <p:sldId id="430" r:id="rId68"/>
    <p:sldId id="483" r:id="rId69"/>
    <p:sldId id="462" r:id="rId70"/>
    <p:sldId id="463" r:id="rId71"/>
    <p:sldId id="461" r:id="rId72"/>
    <p:sldId id="464" r:id="rId73"/>
    <p:sldId id="465" r:id="rId74"/>
    <p:sldId id="466" r:id="rId75"/>
    <p:sldId id="492" r:id="rId76"/>
    <p:sldId id="493" r:id="rId77"/>
    <p:sldId id="497" r:id="rId78"/>
    <p:sldId id="498" r:id="rId79"/>
    <p:sldId id="385" r:id="rId80"/>
    <p:sldId id="311" r:id="rId81"/>
    <p:sldId id="324" r:id="rId82"/>
    <p:sldId id="312" r:id="rId83"/>
    <p:sldId id="533" r:id="rId84"/>
    <p:sldId id="313" r:id="rId85"/>
    <p:sldId id="494" r:id="rId86"/>
    <p:sldId id="537" r:id="rId87"/>
    <p:sldId id="499" r:id="rId88"/>
    <p:sldId id="500" r:id="rId89"/>
    <p:sldId id="536" r:id="rId90"/>
    <p:sldId id="501" r:id="rId91"/>
    <p:sldId id="502" r:id="rId92"/>
    <p:sldId id="503" r:id="rId93"/>
    <p:sldId id="504" r:id="rId94"/>
    <p:sldId id="505" r:id="rId95"/>
    <p:sldId id="506" r:id="rId96"/>
    <p:sldId id="507" r:id="rId97"/>
    <p:sldId id="508" r:id="rId98"/>
    <p:sldId id="509" r:id="rId99"/>
    <p:sldId id="495" r:id="rId100"/>
    <p:sldId id="510" r:id="rId101"/>
    <p:sldId id="451" r:id="rId102"/>
    <p:sldId id="512" r:id="rId103"/>
    <p:sldId id="538" r:id="rId104"/>
    <p:sldId id="511" r:id="rId105"/>
    <p:sldId id="496" r:id="rId106"/>
    <p:sldId id="513" r:id="rId107"/>
    <p:sldId id="514" r:id="rId108"/>
    <p:sldId id="515" r:id="rId109"/>
    <p:sldId id="516" r:id="rId110"/>
    <p:sldId id="519" r:id="rId111"/>
    <p:sldId id="517" r:id="rId112"/>
    <p:sldId id="518" r:id="rId113"/>
    <p:sldId id="520" r:id="rId114"/>
    <p:sldId id="325" r:id="rId115"/>
    <p:sldId id="522" r:id="rId116"/>
    <p:sldId id="524" r:id="rId117"/>
    <p:sldId id="539" r:id="rId118"/>
    <p:sldId id="527" r:id="rId119"/>
    <p:sldId id="528" r:id="rId120"/>
    <p:sldId id="329" r:id="rId121"/>
    <p:sldId id="338" r:id="rId122"/>
    <p:sldId id="339" r:id="rId123"/>
    <p:sldId id="340" r:id="rId124"/>
    <p:sldId id="341" r:id="rId125"/>
    <p:sldId id="346" r:id="rId126"/>
    <p:sldId id="347" r:id="rId127"/>
    <p:sldId id="348" r:id="rId128"/>
    <p:sldId id="349" r:id="rId129"/>
    <p:sldId id="529" r:id="rId130"/>
    <p:sldId id="453" r:id="rId131"/>
    <p:sldId id="364" r:id="rId132"/>
    <p:sldId id="373" r:id="rId133"/>
    <p:sldId id="467" r:id="rId134"/>
    <p:sldId id="272" r:id="rId135"/>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E4FF"/>
    <a:srgbClr val="441202"/>
    <a:srgbClr val="0B2C91"/>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53" autoAdjust="0"/>
  </p:normalViewPr>
  <p:slideViewPr>
    <p:cSldViewPr>
      <p:cViewPr varScale="1">
        <p:scale>
          <a:sx n="81" d="100"/>
          <a:sy n="81" d="100"/>
        </p:scale>
        <p:origin x="148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74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C841373-6BB1-1A98-EADD-1CE7D5124CD4}"/>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62EF2D01-4260-FD96-5800-3DFECD5DF693}"/>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AE400F68-8476-4638-9649-8091A83AE26C}" type="datetimeFigureOut">
              <a:rPr lang="fr-FR"/>
              <a:pPr>
                <a:defRPr/>
              </a:pPr>
              <a:t>14/01/2025</a:t>
            </a:fld>
            <a:endParaRPr lang="fr-FR"/>
          </a:p>
        </p:txBody>
      </p:sp>
      <p:sp>
        <p:nvSpPr>
          <p:cNvPr id="4" name="Espace réservé de l'image des diapositives 3">
            <a:extLst>
              <a:ext uri="{FF2B5EF4-FFF2-40B4-BE49-F238E27FC236}">
                <a16:creationId xmlns:a16="http://schemas.microsoft.com/office/drawing/2014/main" id="{40B4597E-78FE-8862-B941-F63ABC5E0F01}"/>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C081D41D-F69B-55C4-82DA-9B32291C292C}"/>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95CF4D1D-9858-6FF5-5F6B-08526FCF958F}"/>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B2F4F4EB-8EED-0617-60A9-E4F91CBCECA0}"/>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086B092-EDB5-462B-B0FA-CB1DAB79AF74}"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B8D8E31-9E28-5245-7B30-63C7C27EB313}"/>
              </a:ext>
            </a:extLst>
          </p:cNvPr>
          <p:cNvSpPr>
            <a:spLocks noGrp="1"/>
          </p:cNvSpPr>
          <p:nvPr>
            <p:ph type="dt" sz="half" idx="10"/>
          </p:nvPr>
        </p:nvSpPr>
        <p:spPr/>
        <p:txBody>
          <a:bodyPr/>
          <a:lstStyle>
            <a:lvl1pPr>
              <a:defRPr/>
            </a:lvl1pPr>
          </a:lstStyle>
          <a:p>
            <a:pPr>
              <a:defRPr/>
            </a:pPr>
            <a:fld id="{E19B76B0-F497-4C4E-93C2-0C6FFFEFC546}"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22B622D2-1DB9-67ED-486F-24BDD431EC2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7817C13D-5396-A128-0382-BA7C7CAACDC3}"/>
              </a:ext>
            </a:extLst>
          </p:cNvPr>
          <p:cNvSpPr>
            <a:spLocks noGrp="1"/>
          </p:cNvSpPr>
          <p:nvPr>
            <p:ph type="sldNum" sz="quarter" idx="12"/>
          </p:nvPr>
        </p:nvSpPr>
        <p:spPr/>
        <p:txBody>
          <a:bodyPr/>
          <a:lstStyle>
            <a:lvl1pPr>
              <a:defRPr/>
            </a:lvl1pPr>
          </a:lstStyle>
          <a:p>
            <a:pPr>
              <a:defRPr/>
            </a:pPr>
            <a:fld id="{9C00501D-A817-4C45-9719-6FD73279DCC2}" type="slidenum">
              <a:rPr lang="fr-FR" altLang="fr-FR"/>
              <a:pPr>
                <a:defRPr/>
              </a:pPr>
              <a:t>‹N°›</a:t>
            </a:fld>
            <a:endParaRPr lang="fr-FR" altLang="fr-FR"/>
          </a:p>
        </p:txBody>
      </p:sp>
    </p:spTree>
    <p:extLst>
      <p:ext uri="{BB962C8B-B14F-4D97-AF65-F5344CB8AC3E}">
        <p14:creationId xmlns:p14="http://schemas.microsoft.com/office/powerpoint/2010/main" val="349273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8D39A88-D72E-FD79-6036-35FA477BAB18}"/>
              </a:ext>
            </a:extLst>
          </p:cNvPr>
          <p:cNvSpPr>
            <a:spLocks noGrp="1"/>
          </p:cNvSpPr>
          <p:nvPr>
            <p:ph type="dt" sz="half" idx="10"/>
          </p:nvPr>
        </p:nvSpPr>
        <p:spPr/>
        <p:txBody>
          <a:bodyPr/>
          <a:lstStyle>
            <a:lvl1pPr>
              <a:defRPr/>
            </a:lvl1pPr>
          </a:lstStyle>
          <a:p>
            <a:pPr>
              <a:defRPr/>
            </a:pPr>
            <a:fld id="{66EA6F6B-0702-464B-81C6-7FE33060E79F}"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2BA407F7-8DFF-94D8-8D55-B70510D7746A}"/>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548026F-4CE5-607E-A10B-F98C45103F65}"/>
              </a:ext>
            </a:extLst>
          </p:cNvPr>
          <p:cNvSpPr>
            <a:spLocks noGrp="1"/>
          </p:cNvSpPr>
          <p:nvPr>
            <p:ph type="sldNum" sz="quarter" idx="12"/>
          </p:nvPr>
        </p:nvSpPr>
        <p:spPr/>
        <p:txBody>
          <a:bodyPr/>
          <a:lstStyle>
            <a:lvl1pPr>
              <a:defRPr/>
            </a:lvl1pPr>
          </a:lstStyle>
          <a:p>
            <a:pPr>
              <a:defRPr/>
            </a:pPr>
            <a:fld id="{4E58A308-4E4C-4FA5-92E5-6B335A4C5A7A}" type="slidenum">
              <a:rPr lang="fr-FR" altLang="fr-FR"/>
              <a:pPr>
                <a:defRPr/>
              </a:pPr>
              <a:t>‹N°›</a:t>
            </a:fld>
            <a:endParaRPr lang="fr-FR" altLang="fr-FR"/>
          </a:p>
        </p:txBody>
      </p:sp>
    </p:spTree>
    <p:extLst>
      <p:ext uri="{BB962C8B-B14F-4D97-AF65-F5344CB8AC3E}">
        <p14:creationId xmlns:p14="http://schemas.microsoft.com/office/powerpoint/2010/main" val="109178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F728657-7174-E9B5-2A9A-5B611474110E}"/>
              </a:ext>
            </a:extLst>
          </p:cNvPr>
          <p:cNvSpPr>
            <a:spLocks noGrp="1"/>
          </p:cNvSpPr>
          <p:nvPr>
            <p:ph type="dt" sz="half" idx="10"/>
          </p:nvPr>
        </p:nvSpPr>
        <p:spPr/>
        <p:txBody>
          <a:bodyPr/>
          <a:lstStyle>
            <a:lvl1pPr>
              <a:defRPr/>
            </a:lvl1pPr>
          </a:lstStyle>
          <a:p>
            <a:pPr>
              <a:defRPr/>
            </a:pPr>
            <a:fld id="{3BDD1A3F-0385-4C8F-9C09-75BC6331CBD6}"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859FBB0B-59F6-6EE6-0BD4-07338DAE503C}"/>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F4FA12DA-97D3-726F-633D-1E4A0DB3E381}"/>
              </a:ext>
            </a:extLst>
          </p:cNvPr>
          <p:cNvSpPr>
            <a:spLocks noGrp="1"/>
          </p:cNvSpPr>
          <p:nvPr>
            <p:ph type="sldNum" sz="quarter" idx="12"/>
          </p:nvPr>
        </p:nvSpPr>
        <p:spPr/>
        <p:txBody>
          <a:bodyPr/>
          <a:lstStyle>
            <a:lvl1pPr>
              <a:defRPr/>
            </a:lvl1pPr>
          </a:lstStyle>
          <a:p>
            <a:pPr>
              <a:defRPr/>
            </a:pPr>
            <a:fld id="{C1D9BB73-1722-4C83-9ED9-EF9A9BBE5033}" type="slidenum">
              <a:rPr lang="fr-FR" altLang="fr-FR"/>
              <a:pPr>
                <a:defRPr/>
              </a:pPr>
              <a:t>‹N°›</a:t>
            </a:fld>
            <a:endParaRPr lang="fr-FR" altLang="fr-FR"/>
          </a:p>
        </p:txBody>
      </p:sp>
    </p:spTree>
    <p:extLst>
      <p:ext uri="{BB962C8B-B14F-4D97-AF65-F5344CB8AC3E}">
        <p14:creationId xmlns:p14="http://schemas.microsoft.com/office/powerpoint/2010/main" val="2914146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D8287FC-51CC-CC85-70CD-A7184EE30377}"/>
              </a:ext>
            </a:extLst>
          </p:cNvPr>
          <p:cNvSpPr>
            <a:spLocks noGrp="1"/>
          </p:cNvSpPr>
          <p:nvPr>
            <p:ph type="dt" sz="half" idx="10"/>
          </p:nvPr>
        </p:nvSpPr>
        <p:spPr/>
        <p:txBody>
          <a:bodyPr/>
          <a:lstStyle>
            <a:lvl1pPr>
              <a:defRPr/>
            </a:lvl1pPr>
          </a:lstStyle>
          <a:p>
            <a:pPr>
              <a:defRPr/>
            </a:pPr>
            <a:fld id="{3F4BC0AC-A9CF-4792-B9E8-E97ADE7788FD}"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2C8A57F8-1097-3B70-948A-B4D22ED9BC00}"/>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DA8420B3-9631-E4D4-256F-A312E83B9EBB}"/>
              </a:ext>
            </a:extLst>
          </p:cNvPr>
          <p:cNvSpPr>
            <a:spLocks noGrp="1"/>
          </p:cNvSpPr>
          <p:nvPr>
            <p:ph type="sldNum" sz="quarter" idx="12"/>
          </p:nvPr>
        </p:nvSpPr>
        <p:spPr/>
        <p:txBody>
          <a:bodyPr/>
          <a:lstStyle>
            <a:lvl1pPr>
              <a:defRPr/>
            </a:lvl1pPr>
          </a:lstStyle>
          <a:p>
            <a:pPr>
              <a:defRPr/>
            </a:pPr>
            <a:fld id="{3D648FD0-83AF-4649-887F-148CCDBA4D1A}" type="slidenum">
              <a:rPr lang="fr-FR" altLang="fr-FR"/>
              <a:pPr>
                <a:defRPr/>
              </a:pPr>
              <a:t>‹N°›</a:t>
            </a:fld>
            <a:endParaRPr lang="fr-FR" altLang="fr-FR"/>
          </a:p>
        </p:txBody>
      </p:sp>
    </p:spTree>
    <p:extLst>
      <p:ext uri="{BB962C8B-B14F-4D97-AF65-F5344CB8AC3E}">
        <p14:creationId xmlns:p14="http://schemas.microsoft.com/office/powerpoint/2010/main" val="110950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34946BBE-7609-3153-FF11-D1E1E411EA3F}"/>
              </a:ext>
            </a:extLst>
          </p:cNvPr>
          <p:cNvSpPr>
            <a:spLocks noGrp="1"/>
          </p:cNvSpPr>
          <p:nvPr>
            <p:ph type="dt" sz="half" idx="10"/>
          </p:nvPr>
        </p:nvSpPr>
        <p:spPr/>
        <p:txBody>
          <a:bodyPr/>
          <a:lstStyle>
            <a:lvl1pPr>
              <a:defRPr/>
            </a:lvl1pPr>
          </a:lstStyle>
          <a:p>
            <a:pPr>
              <a:defRPr/>
            </a:pPr>
            <a:fld id="{FA88030D-4180-486B-8765-A1A409D46BD8}"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99A882EE-243F-DF0A-59FE-7ADC8F04CEAD}"/>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C551AD73-C9BE-9F3B-28EB-0295B0FD49F4}"/>
              </a:ext>
            </a:extLst>
          </p:cNvPr>
          <p:cNvSpPr>
            <a:spLocks noGrp="1"/>
          </p:cNvSpPr>
          <p:nvPr>
            <p:ph type="sldNum" sz="quarter" idx="12"/>
          </p:nvPr>
        </p:nvSpPr>
        <p:spPr/>
        <p:txBody>
          <a:bodyPr/>
          <a:lstStyle>
            <a:lvl1pPr>
              <a:defRPr/>
            </a:lvl1pPr>
          </a:lstStyle>
          <a:p>
            <a:pPr>
              <a:defRPr/>
            </a:pPr>
            <a:fld id="{7B44C6A7-5FF4-40FC-AD5A-FFD51FD130F6}" type="slidenum">
              <a:rPr lang="fr-FR" altLang="fr-FR"/>
              <a:pPr>
                <a:defRPr/>
              </a:pPr>
              <a:t>‹N°›</a:t>
            </a:fld>
            <a:endParaRPr lang="fr-FR" altLang="fr-FR"/>
          </a:p>
        </p:txBody>
      </p:sp>
    </p:spTree>
    <p:extLst>
      <p:ext uri="{BB962C8B-B14F-4D97-AF65-F5344CB8AC3E}">
        <p14:creationId xmlns:p14="http://schemas.microsoft.com/office/powerpoint/2010/main" val="79851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4C3B0624-E558-8BD3-E341-2A91B9B2BA0E}"/>
              </a:ext>
            </a:extLst>
          </p:cNvPr>
          <p:cNvSpPr>
            <a:spLocks noGrp="1"/>
          </p:cNvSpPr>
          <p:nvPr>
            <p:ph type="dt" sz="half" idx="10"/>
          </p:nvPr>
        </p:nvSpPr>
        <p:spPr/>
        <p:txBody>
          <a:bodyPr/>
          <a:lstStyle>
            <a:lvl1pPr>
              <a:defRPr/>
            </a:lvl1pPr>
          </a:lstStyle>
          <a:p>
            <a:pPr>
              <a:defRPr/>
            </a:pPr>
            <a:fld id="{E27B017E-5685-44E9-8DAD-388BC7855F0E}"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790907A9-755A-098E-F4EE-82ACA6A21523}"/>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153BC87F-16BF-1448-7737-00E40F3D0257}"/>
              </a:ext>
            </a:extLst>
          </p:cNvPr>
          <p:cNvSpPr>
            <a:spLocks noGrp="1"/>
          </p:cNvSpPr>
          <p:nvPr>
            <p:ph type="sldNum" sz="quarter" idx="12"/>
          </p:nvPr>
        </p:nvSpPr>
        <p:spPr/>
        <p:txBody>
          <a:bodyPr/>
          <a:lstStyle>
            <a:lvl1pPr>
              <a:defRPr/>
            </a:lvl1pPr>
          </a:lstStyle>
          <a:p>
            <a:pPr>
              <a:defRPr/>
            </a:pPr>
            <a:fld id="{5B23BFB5-4A21-4B19-B8A6-7C01632383F0}" type="slidenum">
              <a:rPr lang="fr-FR" altLang="fr-FR"/>
              <a:pPr>
                <a:defRPr/>
              </a:pPr>
              <a:t>‹N°›</a:t>
            </a:fld>
            <a:endParaRPr lang="fr-FR" altLang="fr-FR"/>
          </a:p>
        </p:txBody>
      </p:sp>
    </p:spTree>
    <p:extLst>
      <p:ext uri="{BB962C8B-B14F-4D97-AF65-F5344CB8AC3E}">
        <p14:creationId xmlns:p14="http://schemas.microsoft.com/office/powerpoint/2010/main" val="1350660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E8829D55-847F-55A5-1920-881EE65F6925}"/>
              </a:ext>
            </a:extLst>
          </p:cNvPr>
          <p:cNvSpPr>
            <a:spLocks noGrp="1"/>
          </p:cNvSpPr>
          <p:nvPr>
            <p:ph type="dt" sz="half" idx="10"/>
          </p:nvPr>
        </p:nvSpPr>
        <p:spPr/>
        <p:txBody>
          <a:bodyPr/>
          <a:lstStyle>
            <a:lvl1pPr>
              <a:defRPr/>
            </a:lvl1pPr>
          </a:lstStyle>
          <a:p>
            <a:pPr>
              <a:defRPr/>
            </a:pPr>
            <a:fld id="{875F4604-7A10-4924-8AA4-18AE86C61367}" type="datetime1">
              <a:rPr lang="fr-FR"/>
              <a:pPr>
                <a:defRPr/>
              </a:pPr>
              <a:t>14/01/2025</a:t>
            </a:fld>
            <a:endParaRPr lang="fr-FR"/>
          </a:p>
        </p:txBody>
      </p:sp>
      <p:sp>
        <p:nvSpPr>
          <p:cNvPr id="8" name="Espace réservé du pied de page 4">
            <a:extLst>
              <a:ext uri="{FF2B5EF4-FFF2-40B4-BE49-F238E27FC236}">
                <a16:creationId xmlns:a16="http://schemas.microsoft.com/office/drawing/2014/main" id="{AD6E978F-8DCE-1D9F-EA42-C5BDA6E04D62}"/>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AD1DEC9A-1816-2BE4-3A47-163004204792}"/>
              </a:ext>
            </a:extLst>
          </p:cNvPr>
          <p:cNvSpPr>
            <a:spLocks noGrp="1"/>
          </p:cNvSpPr>
          <p:nvPr>
            <p:ph type="sldNum" sz="quarter" idx="12"/>
          </p:nvPr>
        </p:nvSpPr>
        <p:spPr/>
        <p:txBody>
          <a:bodyPr/>
          <a:lstStyle>
            <a:lvl1pPr>
              <a:defRPr/>
            </a:lvl1pPr>
          </a:lstStyle>
          <a:p>
            <a:pPr>
              <a:defRPr/>
            </a:pPr>
            <a:fld id="{C4384C05-7C37-4EF3-B97A-29028AFDB6E8}" type="slidenum">
              <a:rPr lang="fr-FR" altLang="fr-FR"/>
              <a:pPr>
                <a:defRPr/>
              </a:pPr>
              <a:t>‹N°›</a:t>
            </a:fld>
            <a:endParaRPr lang="fr-FR" altLang="fr-FR"/>
          </a:p>
        </p:txBody>
      </p:sp>
    </p:spTree>
    <p:extLst>
      <p:ext uri="{BB962C8B-B14F-4D97-AF65-F5344CB8AC3E}">
        <p14:creationId xmlns:p14="http://schemas.microsoft.com/office/powerpoint/2010/main" val="407530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489772D9-9B59-88E9-800B-DC5DB43C66CF}"/>
              </a:ext>
            </a:extLst>
          </p:cNvPr>
          <p:cNvSpPr>
            <a:spLocks noGrp="1"/>
          </p:cNvSpPr>
          <p:nvPr>
            <p:ph type="dt" sz="half" idx="10"/>
          </p:nvPr>
        </p:nvSpPr>
        <p:spPr/>
        <p:txBody>
          <a:bodyPr/>
          <a:lstStyle>
            <a:lvl1pPr>
              <a:defRPr/>
            </a:lvl1pPr>
          </a:lstStyle>
          <a:p>
            <a:pPr>
              <a:defRPr/>
            </a:pPr>
            <a:fld id="{9AE39459-664C-451D-9EC7-7C39B5EC2CA6}" type="datetime1">
              <a:rPr lang="fr-FR"/>
              <a:pPr>
                <a:defRPr/>
              </a:pPr>
              <a:t>14/01/2025</a:t>
            </a:fld>
            <a:endParaRPr lang="fr-FR"/>
          </a:p>
        </p:txBody>
      </p:sp>
      <p:sp>
        <p:nvSpPr>
          <p:cNvPr id="4" name="Espace réservé du pied de page 4">
            <a:extLst>
              <a:ext uri="{FF2B5EF4-FFF2-40B4-BE49-F238E27FC236}">
                <a16:creationId xmlns:a16="http://schemas.microsoft.com/office/drawing/2014/main" id="{58495019-9B7D-3AB0-C413-17CDB7084B8C}"/>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A8C79B6F-96E2-3732-3561-391F7178BAF1}"/>
              </a:ext>
            </a:extLst>
          </p:cNvPr>
          <p:cNvSpPr>
            <a:spLocks noGrp="1"/>
          </p:cNvSpPr>
          <p:nvPr>
            <p:ph type="sldNum" sz="quarter" idx="12"/>
          </p:nvPr>
        </p:nvSpPr>
        <p:spPr/>
        <p:txBody>
          <a:bodyPr/>
          <a:lstStyle>
            <a:lvl1pPr>
              <a:defRPr/>
            </a:lvl1pPr>
          </a:lstStyle>
          <a:p>
            <a:pPr>
              <a:defRPr/>
            </a:pPr>
            <a:fld id="{7EEF7086-F43F-41BD-BE71-A6A37CBF9507}" type="slidenum">
              <a:rPr lang="fr-FR" altLang="fr-FR"/>
              <a:pPr>
                <a:defRPr/>
              </a:pPr>
              <a:t>‹N°›</a:t>
            </a:fld>
            <a:endParaRPr lang="fr-FR" altLang="fr-FR"/>
          </a:p>
        </p:txBody>
      </p:sp>
    </p:spTree>
    <p:extLst>
      <p:ext uri="{BB962C8B-B14F-4D97-AF65-F5344CB8AC3E}">
        <p14:creationId xmlns:p14="http://schemas.microsoft.com/office/powerpoint/2010/main" val="547245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DFDAFB71-2874-2E4A-9797-134E6CF7A82D}"/>
              </a:ext>
            </a:extLst>
          </p:cNvPr>
          <p:cNvSpPr>
            <a:spLocks noGrp="1"/>
          </p:cNvSpPr>
          <p:nvPr>
            <p:ph type="dt" sz="half" idx="10"/>
          </p:nvPr>
        </p:nvSpPr>
        <p:spPr/>
        <p:txBody>
          <a:bodyPr/>
          <a:lstStyle>
            <a:lvl1pPr>
              <a:defRPr/>
            </a:lvl1pPr>
          </a:lstStyle>
          <a:p>
            <a:pPr>
              <a:defRPr/>
            </a:pPr>
            <a:fld id="{81EEC6FB-C5B7-451B-8D3B-285136A2D280}" type="datetime1">
              <a:rPr lang="fr-FR"/>
              <a:pPr>
                <a:defRPr/>
              </a:pPr>
              <a:t>14/01/2025</a:t>
            </a:fld>
            <a:endParaRPr lang="fr-FR"/>
          </a:p>
        </p:txBody>
      </p:sp>
      <p:sp>
        <p:nvSpPr>
          <p:cNvPr id="3" name="Espace réservé du pied de page 4">
            <a:extLst>
              <a:ext uri="{FF2B5EF4-FFF2-40B4-BE49-F238E27FC236}">
                <a16:creationId xmlns:a16="http://schemas.microsoft.com/office/drawing/2014/main" id="{35F24BFD-7A8D-EBAB-77AD-B808B35510B7}"/>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BD13FA46-2F54-DB80-5A01-18AFECCBB2AE}"/>
              </a:ext>
            </a:extLst>
          </p:cNvPr>
          <p:cNvSpPr>
            <a:spLocks noGrp="1"/>
          </p:cNvSpPr>
          <p:nvPr>
            <p:ph type="sldNum" sz="quarter" idx="12"/>
          </p:nvPr>
        </p:nvSpPr>
        <p:spPr/>
        <p:txBody>
          <a:bodyPr/>
          <a:lstStyle>
            <a:lvl1pPr>
              <a:defRPr/>
            </a:lvl1pPr>
          </a:lstStyle>
          <a:p>
            <a:pPr>
              <a:defRPr/>
            </a:pPr>
            <a:fld id="{38D36F28-5706-4E47-BE25-16B0A4A8EECB}" type="slidenum">
              <a:rPr lang="fr-FR" altLang="fr-FR"/>
              <a:pPr>
                <a:defRPr/>
              </a:pPr>
              <a:t>‹N°›</a:t>
            </a:fld>
            <a:endParaRPr lang="fr-FR" altLang="fr-FR"/>
          </a:p>
        </p:txBody>
      </p:sp>
    </p:spTree>
    <p:extLst>
      <p:ext uri="{BB962C8B-B14F-4D97-AF65-F5344CB8AC3E}">
        <p14:creationId xmlns:p14="http://schemas.microsoft.com/office/powerpoint/2010/main" val="91299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1D164EF7-61E6-5953-0BEB-DB3BB99B812C}"/>
              </a:ext>
            </a:extLst>
          </p:cNvPr>
          <p:cNvSpPr>
            <a:spLocks noGrp="1"/>
          </p:cNvSpPr>
          <p:nvPr>
            <p:ph type="dt" sz="half" idx="10"/>
          </p:nvPr>
        </p:nvSpPr>
        <p:spPr/>
        <p:txBody>
          <a:bodyPr/>
          <a:lstStyle>
            <a:lvl1pPr>
              <a:defRPr/>
            </a:lvl1pPr>
          </a:lstStyle>
          <a:p>
            <a:pPr>
              <a:defRPr/>
            </a:pPr>
            <a:fld id="{A4310B97-CE95-47EC-9F82-89872A03DACE}"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F3413E12-461B-683F-22C2-C281E5FFB869}"/>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C7D43A6F-D33F-FD80-CAB4-0BBE3362C840}"/>
              </a:ext>
            </a:extLst>
          </p:cNvPr>
          <p:cNvSpPr>
            <a:spLocks noGrp="1"/>
          </p:cNvSpPr>
          <p:nvPr>
            <p:ph type="sldNum" sz="quarter" idx="12"/>
          </p:nvPr>
        </p:nvSpPr>
        <p:spPr/>
        <p:txBody>
          <a:bodyPr/>
          <a:lstStyle>
            <a:lvl1pPr>
              <a:defRPr/>
            </a:lvl1pPr>
          </a:lstStyle>
          <a:p>
            <a:pPr>
              <a:defRPr/>
            </a:pPr>
            <a:fld id="{92D2126E-65EB-46E9-BDAC-751BFC6A622E}" type="slidenum">
              <a:rPr lang="fr-FR" altLang="fr-FR"/>
              <a:pPr>
                <a:defRPr/>
              </a:pPr>
              <a:t>‹N°›</a:t>
            </a:fld>
            <a:endParaRPr lang="fr-FR" altLang="fr-FR"/>
          </a:p>
        </p:txBody>
      </p:sp>
    </p:spTree>
    <p:extLst>
      <p:ext uri="{BB962C8B-B14F-4D97-AF65-F5344CB8AC3E}">
        <p14:creationId xmlns:p14="http://schemas.microsoft.com/office/powerpoint/2010/main" val="8499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8F4E5BF9-53FD-2565-7CD8-5D1A8564AC34}"/>
              </a:ext>
            </a:extLst>
          </p:cNvPr>
          <p:cNvSpPr>
            <a:spLocks noGrp="1"/>
          </p:cNvSpPr>
          <p:nvPr>
            <p:ph type="dt" sz="half" idx="10"/>
          </p:nvPr>
        </p:nvSpPr>
        <p:spPr/>
        <p:txBody>
          <a:bodyPr/>
          <a:lstStyle>
            <a:lvl1pPr>
              <a:defRPr/>
            </a:lvl1pPr>
          </a:lstStyle>
          <a:p>
            <a:pPr>
              <a:defRPr/>
            </a:pPr>
            <a:fld id="{FD235C2B-8289-46C8-9695-1DCA350B6F6F}"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6187F85D-A84B-1B6B-3D62-BE97A5F55739}"/>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0CDF10C0-B6ED-2599-B9ED-D6AB12C532CE}"/>
              </a:ext>
            </a:extLst>
          </p:cNvPr>
          <p:cNvSpPr>
            <a:spLocks noGrp="1"/>
          </p:cNvSpPr>
          <p:nvPr>
            <p:ph type="sldNum" sz="quarter" idx="12"/>
          </p:nvPr>
        </p:nvSpPr>
        <p:spPr/>
        <p:txBody>
          <a:bodyPr/>
          <a:lstStyle>
            <a:lvl1pPr>
              <a:defRPr/>
            </a:lvl1pPr>
          </a:lstStyle>
          <a:p>
            <a:pPr>
              <a:defRPr/>
            </a:pPr>
            <a:fld id="{336024B3-1907-4793-ACE1-CA880D42400F}" type="slidenum">
              <a:rPr lang="fr-FR" altLang="fr-FR"/>
              <a:pPr>
                <a:defRPr/>
              </a:pPr>
              <a:t>‹N°›</a:t>
            </a:fld>
            <a:endParaRPr lang="fr-FR" altLang="fr-FR"/>
          </a:p>
        </p:txBody>
      </p:sp>
    </p:spTree>
    <p:extLst>
      <p:ext uri="{BB962C8B-B14F-4D97-AF65-F5344CB8AC3E}">
        <p14:creationId xmlns:p14="http://schemas.microsoft.com/office/powerpoint/2010/main" val="3504639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74AD0FB9-59FA-41BF-9952-2A1B8AD3371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B70AA165-2B33-7DE3-A1D6-11A78827344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F026872B-725E-BC9B-06DC-BE5234B8CE0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F42D073-98E9-4E5A-BAF1-153ED0F6D67C}"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619806FC-AF90-1A29-89AB-0AA76C188DB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963E5094-D1E9-80FD-4B9C-B4E24E6045A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yriad Pro"/>
              </a:defRPr>
            </a:lvl1pPr>
          </a:lstStyle>
          <a:p>
            <a:pPr>
              <a:defRPr/>
            </a:pPr>
            <a:fld id="{6CF5EE34-E9FA-4698-AC8B-8F3B4DAC76D5}"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3E4C9F1B-16CB-8F7A-B2C1-BA5A2E3840EC}"/>
              </a:ext>
            </a:extLst>
          </p:cNvPr>
          <p:cNvSpPr>
            <a:spLocks noGrp="1"/>
          </p:cNvSpPr>
          <p:nvPr>
            <p:ph type="title"/>
          </p:nvPr>
        </p:nvSpPr>
        <p:spPr>
          <a:xfrm>
            <a:off x="1219200" y="228600"/>
            <a:ext cx="7705725" cy="1152525"/>
          </a:xfrm>
        </p:spPr>
        <p:txBody>
          <a:bodyPr/>
          <a:lstStyle/>
          <a:p>
            <a:pPr eaLnBrk="1" hangingPunct="1">
              <a:defRPr/>
            </a:pPr>
            <a:r>
              <a:rPr lang="fr-FR" altLang="fr-FR">
                <a:solidFill>
                  <a:schemeClr val="bg1"/>
                </a:solidFill>
                <a:effectLst>
                  <a:outerShdw blurRad="38100" dist="38100" dir="2700000" algn="tl">
                    <a:srgbClr val="C0C0C0"/>
                  </a:outerShdw>
                </a:effectLst>
              </a:rPr>
              <a:t>ARICO parcours opérationnel</a:t>
            </a:r>
          </a:p>
        </p:txBody>
      </p:sp>
      <p:sp>
        <p:nvSpPr>
          <p:cNvPr id="3075" name="ZoneTexte 5">
            <a:extLst>
              <a:ext uri="{FF2B5EF4-FFF2-40B4-BE49-F238E27FC236}">
                <a16:creationId xmlns:a16="http://schemas.microsoft.com/office/drawing/2014/main" id="{FE9B9330-0F5A-5B98-A5B4-09FC33E484C0}"/>
              </a:ext>
            </a:extLst>
          </p:cNvPr>
          <p:cNvSpPr txBox="1">
            <a:spLocks noChangeArrowheads="1"/>
          </p:cNvSpPr>
          <p:nvPr/>
        </p:nvSpPr>
        <p:spPr bwMode="auto">
          <a:xfrm>
            <a:off x="0" y="6248400"/>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rPr>
              <a:t>ADMJSP / </a:t>
            </a:r>
            <a:r>
              <a:rPr lang="fr-FR" altLang="fr-FR" sz="1200">
                <a:solidFill>
                  <a:srgbClr val="441202"/>
                </a:solidFill>
                <a:latin typeface="Times New Roman" panose="02020603050405020304" pitchFamily="18" charset="0"/>
              </a:rPr>
              <a:t>Pôle pédagogie – 2024 -  Version 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4">
            <a:extLst>
              <a:ext uri="{FF2B5EF4-FFF2-40B4-BE49-F238E27FC236}">
                <a16:creationId xmlns:a16="http://schemas.microsoft.com/office/drawing/2014/main" id="{95BC4500-C5ED-1889-3B20-16726C235D9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B3DDD37-2EA1-4216-955E-4C357F5989B0}" type="slidenum">
              <a:rPr lang="fr-FR" altLang="fr-FR" sz="2000">
                <a:solidFill>
                  <a:srgbClr val="984807"/>
                </a:solidFill>
              </a:rPr>
              <a:pPr algn="r" eaLnBrk="1" hangingPunct="1">
                <a:spcBef>
                  <a:spcPct val="0"/>
                </a:spcBef>
                <a:buFontTx/>
                <a:buNone/>
              </a:pPr>
              <a:t>10</a:t>
            </a:fld>
            <a:endParaRPr lang="fr-FR" altLang="fr-FR" sz="2000">
              <a:solidFill>
                <a:srgbClr val="984807"/>
              </a:solidFill>
            </a:endParaRPr>
          </a:p>
        </p:txBody>
      </p:sp>
      <p:sp>
        <p:nvSpPr>
          <p:cNvPr id="12291" name="Rectangle 1">
            <a:extLst>
              <a:ext uri="{FF2B5EF4-FFF2-40B4-BE49-F238E27FC236}">
                <a16:creationId xmlns:a16="http://schemas.microsoft.com/office/drawing/2014/main" id="{53F7C66C-06DB-E783-385D-0201D3F13B9E}"/>
              </a:ext>
            </a:extLst>
          </p:cNvPr>
          <p:cNvSpPr>
            <a:spLocks noChangeArrowheads="1"/>
          </p:cNvSpPr>
          <p:nvPr/>
        </p:nvSpPr>
        <p:spPr bwMode="auto">
          <a:xfrm>
            <a:off x="395288" y="1390650"/>
            <a:ext cx="8189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Assurer la gestion des ressources et des reconnaissances</a:t>
            </a:r>
          </a:p>
        </p:txBody>
      </p:sp>
      <p:pic>
        <p:nvPicPr>
          <p:cNvPr id="12292" name="Picture 6" descr="livre 3 les reconnaissances_Page_44">
            <a:extLst>
              <a:ext uri="{FF2B5EF4-FFF2-40B4-BE49-F238E27FC236}">
                <a16:creationId xmlns:a16="http://schemas.microsoft.com/office/drawing/2014/main" id="{5356A997-7982-C0A4-6866-9B2B2F1E5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54" t="18660" r="19505" b="41170"/>
          <a:stretch>
            <a:fillRect/>
          </a:stretch>
        </p:blipFill>
        <p:spPr bwMode="auto">
          <a:xfrm>
            <a:off x="2051050" y="2417763"/>
            <a:ext cx="4249738"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itre 8">
            <a:extLst>
              <a:ext uri="{FF2B5EF4-FFF2-40B4-BE49-F238E27FC236}">
                <a16:creationId xmlns:a16="http://schemas.microsoft.com/office/drawing/2014/main" id="{346C7B24-CE0E-1F2C-12EE-6C464F3FBF78}"/>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Contrôleur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re 8">
            <a:extLst>
              <a:ext uri="{FF2B5EF4-FFF2-40B4-BE49-F238E27FC236}">
                <a16:creationId xmlns:a16="http://schemas.microsoft.com/office/drawing/2014/main" id="{0202E17F-0249-42B7-3FF3-8B6C3E244C6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104451" name="Espace réservé du numéro de diapositive 4">
            <a:extLst>
              <a:ext uri="{FF2B5EF4-FFF2-40B4-BE49-F238E27FC236}">
                <a16:creationId xmlns:a16="http://schemas.microsoft.com/office/drawing/2014/main" id="{EFB935D9-5AFC-A084-B6B4-7674BDA1819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C0822FC-DBCB-472A-B650-25DBA3C792A7}" type="slidenum">
              <a:rPr lang="fr-FR" altLang="fr-FR" sz="2000">
                <a:solidFill>
                  <a:srgbClr val="984807"/>
                </a:solidFill>
              </a:rPr>
              <a:pPr algn="r" eaLnBrk="1" hangingPunct="1">
                <a:spcBef>
                  <a:spcPct val="0"/>
                </a:spcBef>
                <a:buFontTx/>
                <a:buNone/>
              </a:pPr>
              <a:t>100</a:t>
            </a:fld>
            <a:endParaRPr lang="fr-FR" altLang="fr-FR" sz="2000">
              <a:solidFill>
                <a:srgbClr val="984807"/>
              </a:solidFill>
            </a:endParaRPr>
          </a:p>
        </p:txBody>
      </p:sp>
      <p:sp>
        <p:nvSpPr>
          <p:cNvPr id="2" name="Rectangle 1">
            <a:extLst>
              <a:ext uri="{FF2B5EF4-FFF2-40B4-BE49-F238E27FC236}">
                <a16:creationId xmlns:a16="http://schemas.microsoft.com/office/drawing/2014/main" id="{51EE847E-BB5A-1733-873F-D8AD8CA2960F}"/>
              </a:ext>
            </a:extLst>
          </p:cNvPr>
          <p:cNvSpPr/>
          <p:nvPr/>
        </p:nvSpPr>
        <p:spPr>
          <a:xfrm>
            <a:off x="323850" y="1341438"/>
            <a:ext cx="4525963" cy="404812"/>
          </a:xfrm>
          <a:prstGeom prst="rect">
            <a:avLst/>
          </a:prstGeom>
        </p:spPr>
        <p:txBody>
          <a:bodyPr wrap="none">
            <a:spAutoFit/>
          </a:bodyPr>
          <a:lstStyle/>
          <a:p>
            <a:pPr>
              <a:lnSpc>
                <a:spcPct val="107000"/>
              </a:lnSpc>
              <a:spcAft>
                <a:spcPts val="0"/>
              </a:spcAft>
              <a:defRPr/>
            </a:pPr>
            <a:r>
              <a:rPr lang="en-US" sz="2000" b="1" u="dbl" cap="all" dirty="0">
                <a:latin typeface="Times New Roman" panose="02020603050405020304" pitchFamily="18" charset="0"/>
                <a:ea typeface="Calibri" panose="020F0502020204030204" pitchFamily="34" charset="0"/>
                <a:cs typeface="Times New Roman" panose="02020603050405020304" pitchFamily="18" charset="0"/>
              </a:rPr>
              <a:t>Reconnaissance </a:t>
            </a:r>
            <a:r>
              <a:rPr lang="en-US" sz="2000" b="1" u="dbl" cap="all" dirty="0" err="1">
                <a:latin typeface="Times New Roman" panose="02020603050405020304" pitchFamily="18" charset="0"/>
                <a:ea typeface="Calibri" panose="020F0502020204030204" pitchFamily="34" charset="0"/>
                <a:cs typeface="Times New Roman" panose="02020603050405020304" pitchFamily="18" charset="0"/>
              </a:rPr>
              <a:t>d'une</a:t>
            </a:r>
            <a:r>
              <a:rPr lang="en-US" sz="2000" b="1" u="dbl" cap="all" dirty="0">
                <a:latin typeface="Times New Roman" panose="02020603050405020304" pitchFamily="18" charset="0"/>
                <a:ea typeface="Calibri" panose="020F0502020204030204" pitchFamily="34" charset="0"/>
                <a:cs typeface="Times New Roman" panose="02020603050405020304" pitchFamily="18" charset="0"/>
              </a:rPr>
              <a:t> pièce : </a:t>
            </a:r>
            <a:endParaRPr lang="fr-FR" sz="4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4453" name="Rectangle 2">
            <a:extLst>
              <a:ext uri="{FF2B5EF4-FFF2-40B4-BE49-F238E27FC236}">
                <a16:creationId xmlns:a16="http://schemas.microsoft.com/office/drawing/2014/main" id="{E2DFE17F-7FEE-DB1F-57EA-1B56B90E9406}"/>
              </a:ext>
            </a:extLst>
          </p:cNvPr>
          <p:cNvSpPr>
            <a:spLocks noChangeArrowheads="1"/>
          </p:cNvSpPr>
          <p:nvPr/>
        </p:nvSpPr>
        <p:spPr bwMode="auto">
          <a:xfrm>
            <a:off x="684213" y="2205038"/>
            <a:ext cx="79914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800">
                <a:solidFill>
                  <a:srgbClr val="000000"/>
                </a:solidFill>
                <a:latin typeface="Times New Roman" panose="02020603050405020304" pitchFamily="18" charset="0"/>
                <a:cs typeface="Times New Roman" panose="02020603050405020304" pitchFamily="18" charset="0"/>
              </a:rPr>
              <a:t>Lors de la reconnaissance d'une pièce le binôme doit procéder de façon rigoureuse et méthodique. </a:t>
            </a:r>
          </a:p>
          <a:p>
            <a:pPr>
              <a:spcBef>
                <a:spcPct val="0"/>
              </a:spcBef>
              <a:buFontTx/>
              <a:buNone/>
            </a:pPr>
            <a:endParaRPr lang="fr-FR" altLang="fr-FR" sz="28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800" b="1">
                <a:solidFill>
                  <a:srgbClr val="000000"/>
                </a:solidFill>
                <a:latin typeface="Times New Roman" panose="02020603050405020304" pitchFamily="18" charset="0"/>
                <a:cs typeface="Times New Roman" panose="02020603050405020304" pitchFamily="18" charset="0"/>
              </a:rPr>
              <a:t>Aucun endroit ne doit être laissé de côté. </a:t>
            </a:r>
          </a:p>
          <a:p>
            <a:pPr>
              <a:spcBef>
                <a:spcPct val="0"/>
              </a:spcBef>
              <a:buFontTx/>
              <a:buNone/>
            </a:pPr>
            <a:endParaRPr lang="fr-FR" altLang="fr-FR" sz="28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800" b="1">
                <a:solidFill>
                  <a:srgbClr val="000000"/>
                </a:solidFill>
                <a:latin typeface="Times New Roman" panose="02020603050405020304" pitchFamily="18" charset="0"/>
                <a:cs typeface="Times New Roman" panose="02020603050405020304" pitchFamily="18" charset="0"/>
              </a:rPr>
              <a:t>Le binôme doit être curieux, </a:t>
            </a:r>
            <a:r>
              <a:rPr lang="fr-FR" altLang="fr-FR" sz="2800">
                <a:solidFill>
                  <a:srgbClr val="000000"/>
                </a:solidFill>
                <a:latin typeface="Times New Roman" panose="02020603050405020304" pitchFamily="18" charset="0"/>
                <a:cs typeface="Times New Roman" panose="02020603050405020304" pitchFamily="18" charset="0"/>
              </a:rPr>
              <a:t>il doit explorer :</a:t>
            </a:r>
            <a:endParaRPr lang="fr-FR" altLang="fr-FR" sz="2800">
              <a:solidFill>
                <a:srgbClr val="000000"/>
              </a:solidFill>
              <a:latin typeface="Arial" panose="020B0604020202020204" pitchFamily="34" charset="0"/>
              <a:cs typeface="Times New Roman" panose="02020603050405020304" pitchFamily="18"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re 8">
            <a:extLst>
              <a:ext uri="{FF2B5EF4-FFF2-40B4-BE49-F238E27FC236}">
                <a16:creationId xmlns:a16="http://schemas.microsoft.com/office/drawing/2014/main" id="{D3FFE8A7-BE75-3864-4D2B-39775F7493D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d'une pièce</a:t>
            </a:r>
          </a:p>
        </p:txBody>
      </p:sp>
      <p:sp>
        <p:nvSpPr>
          <p:cNvPr id="105475" name="Espace réservé du numéro de diapositive 4">
            <a:extLst>
              <a:ext uri="{FF2B5EF4-FFF2-40B4-BE49-F238E27FC236}">
                <a16:creationId xmlns:a16="http://schemas.microsoft.com/office/drawing/2014/main" id="{8A565B98-0C6A-1674-AC8C-1B5DB0E563E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65A2145-314B-4093-B75A-8C075D3619E5}" type="slidenum">
              <a:rPr lang="fr-FR" altLang="fr-FR" sz="2000">
                <a:solidFill>
                  <a:srgbClr val="984807"/>
                </a:solidFill>
              </a:rPr>
              <a:pPr algn="r" eaLnBrk="1" hangingPunct="1">
                <a:spcBef>
                  <a:spcPct val="0"/>
                </a:spcBef>
                <a:buFontTx/>
                <a:buNone/>
              </a:pPr>
              <a:t>101</a:t>
            </a:fld>
            <a:endParaRPr lang="fr-FR" altLang="fr-FR" sz="2000">
              <a:solidFill>
                <a:srgbClr val="984807"/>
              </a:solidFill>
            </a:endParaRPr>
          </a:p>
        </p:txBody>
      </p:sp>
      <p:sp>
        <p:nvSpPr>
          <p:cNvPr id="105476" name="Rectangle 7">
            <a:extLst>
              <a:ext uri="{FF2B5EF4-FFF2-40B4-BE49-F238E27FC236}">
                <a16:creationId xmlns:a16="http://schemas.microsoft.com/office/drawing/2014/main" id="{A27A3D3D-46BB-559F-AD47-6E56630B1C1F}"/>
              </a:ext>
            </a:extLst>
          </p:cNvPr>
          <p:cNvSpPr>
            <a:spLocks noChangeArrowheads="1"/>
          </p:cNvSpPr>
          <p:nvPr/>
        </p:nvSpPr>
        <p:spPr bwMode="auto">
          <a:xfrm>
            <a:off x="2395538" y="2124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05477" name="Rectangle 7">
            <a:extLst>
              <a:ext uri="{FF2B5EF4-FFF2-40B4-BE49-F238E27FC236}">
                <a16:creationId xmlns:a16="http://schemas.microsoft.com/office/drawing/2014/main" id="{4E92F051-41C8-BEA9-AD85-B2A28FD9517D}"/>
              </a:ext>
            </a:extLst>
          </p:cNvPr>
          <p:cNvSpPr>
            <a:spLocks noChangeArrowheads="1"/>
          </p:cNvSpPr>
          <p:nvPr/>
        </p:nvSpPr>
        <p:spPr bwMode="auto">
          <a:xfrm>
            <a:off x="1690688" y="1447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5478" name="Image 1">
            <a:extLst>
              <a:ext uri="{FF2B5EF4-FFF2-40B4-BE49-F238E27FC236}">
                <a16:creationId xmlns:a16="http://schemas.microsoft.com/office/drawing/2014/main" id="{3764C298-D7BF-BA11-DB7E-16F45DF3B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78486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u numéro de diapositive 4">
            <a:extLst>
              <a:ext uri="{FF2B5EF4-FFF2-40B4-BE49-F238E27FC236}">
                <a16:creationId xmlns:a16="http://schemas.microsoft.com/office/drawing/2014/main" id="{D64149F8-AE3A-C8DA-6EE3-C4BDAC4D0FA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A9C13FC-3FFD-43F9-A33A-E42F348BFDDD}" type="slidenum">
              <a:rPr lang="fr-FR" altLang="fr-FR" sz="2000">
                <a:solidFill>
                  <a:srgbClr val="984807"/>
                </a:solidFill>
              </a:rPr>
              <a:pPr algn="r" eaLnBrk="1" hangingPunct="1">
                <a:spcBef>
                  <a:spcPct val="0"/>
                </a:spcBef>
                <a:buFontTx/>
                <a:buNone/>
              </a:pPr>
              <a:t>102</a:t>
            </a:fld>
            <a:endParaRPr lang="fr-FR" altLang="fr-FR" sz="2000">
              <a:solidFill>
                <a:srgbClr val="984807"/>
              </a:solidFill>
            </a:endParaRPr>
          </a:p>
        </p:txBody>
      </p:sp>
      <p:sp>
        <p:nvSpPr>
          <p:cNvPr id="106499" name="Rectangle 1">
            <a:extLst>
              <a:ext uri="{FF2B5EF4-FFF2-40B4-BE49-F238E27FC236}">
                <a16:creationId xmlns:a16="http://schemas.microsoft.com/office/drawing/2014/main" id="{3EAC20EC-5343-4731-1484-9706DD0B4D43}"/>
              </a:ext>
            </a:extLst>
          </p:cNvPr>
          <p:cNvSpPr>
            <a:spLocks noChangeArrowheads="1"/>
          </p:cNvSpPr>
          <p:nvPr/>
        </p:nvSpPr>
        <p:spPr bwMode="auto">
          <a:xfrm>
            <a:off x="430213" y="1282700"/>
            <a:ext cx="4535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Zones d’exploration prioritaire : </a:t>
            </a:r>
            <a:endParaRPr lang="fr-FR" altLang="fr-FR" sz="2000">
              <a:solidFill>
                <a:srgbClr val="000000"/>
              </a:solidFill>
              <a:latin typeface="Arial" panose="020B0604020202020204" pitchFamily="34" charset="0"/>
              <a:cs typeface="Times New Roman" panose="02020603050405020304" pitchFamily="18" charset="0"/>
            </a:endParaRPr>
          </a:p>
        </p:txBody>
      </p:sp>
      <p:sp>
        <p:nvSpPr>
          <p:cNvPr id="106500" name="Titre 8">
            <a:extLst>
              <a:ext uri="{FF2B5EF4-FFF2-40B4-BE49-F238E27FC236}">
                <a16:creationId xmlns:a16="http://schemas.microsoft.com/office/drawing/2014/main" id="{72C1FD1E-D00A-CC0C-15A1-6AB88332AF4C}"/>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Reconnaissance d'une pièce</a:t>
            </a:r>
          </a:p>
        </p:txBody>
      </p:sp>
      <p:sp>
        <p:nvSpPr>
          <p:cNvPr id="106501" name="Rectangle 2">
            <a:extLst>
              <a:ext uri="{FF2B5EF4-FFF2-40B4-BE49-F238E27FC236}">
                <a16:creationId xmlns:a16="http://schemas.microsoft.com/office/drawing/2014/main" id="{D6B542E4-14C5-D50D-D45A-2FA75B2A61A1}"/>
              </a:ext>
            </a:extLst>
          </p:cNvPr>
          <p:cNvSpPr>
            <a:spLocks noChangeArrowheads="1"/>
          </p:cNvSpPr>
          <p:nvPr/>
        </p:nvSpPr>
        <p:spPr bwMode="auto">
          <a:xfrm>
            <a:off x="468313" y="2274888"/>
            <a:ext cx="82073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La nuit, dans les logements non équipés de DAAF les occupants sont la plupart du temps retrouvés dans leur lit, piégés dans leur sommeil.  </a:t>
            </a:r>
          </a:p>
          <a:p>
            <a:pPr algn="just">
              <a:spcBef>
                <a:spcPct val="0"/>
              </a:spcBef>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D’où l’importance de rapidement localiser les chambres et leur couchage.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u numéro de diapositive 4">
            <a:extLst>
              <a:ext uri="{FF2B5EF4-FFF2-40B4-BE49-F238E27FC236}">
                <a16:creationId xmlns:a16="http://schemas.microsoft.com/office/drawing/2014/main" id="{C6D27870-E9AD-1812-1F1F-F6BF11F6767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6DF1ADC-ECF1-4642-B990-4302E5269488}" type="slidenum">
              <a:rPr lang="fr-FR" altLang="fr-FR" sz="2000">
                <a:solidFill>
                  <a:srgbClr val="984807"/>
                </a:solidFill>
              </a:rPr>
              <a:pPr algn="r" eaLnBrk="1" hangingPunct="1">
                <a:spcBef>
                  <a:spcPct val="0"/>
                </a:spcBef>
                <a:buFontTx/>
                <a:buNone/>
              </a:pPr>
              <a:t>103</a:t>
            </a:fld>
            <a:endParaRPr lang="fr-FR" altLang="fr-FR" sz="2000">
              <a:solidFill>
                <a:srgbClr val="984807"/>
              </a:solidFill>
            </a:endParaRPr>
          </a:p>
        </p:txBody>
      </p:sp>
      <p:sp>
        <p:nvSpPr>
          <p:cNvPr id="107523" name="Rectangle 1">
            <a:extLst>
              <a:ext uri="{FF2B5EF4-FFF2-40B4-BE49-F238E27FC236}">
                <a16:creationId xmlns:a16="http://schemas.microsoft.com/office/drawing/2014/main" id="{7B44EB70-FD4A-C0EC-A037-54194D4B99F3}"/>
              </a:ext>
            </a:extLst>
          </p:cNvPr>
          <p:cNvSpPr>
            <a:spLocks noChangeArrowheads="1"/>
          </p:cNvSpPr>
          <p:nvPr/>
        </p:nvSpPr>
        <p:spPr bwMode="auto">
          <a:xfrm>
            <a:off x="450850" y="1303338"/>
            <a:ext cx="45354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Zones d’exploration prioritaire : </a:t>
            </a:r>
            <a:endParaRPr lang="fr-FR" altLang="fr-FR" sz="2000">
              <a:solidFill>
                <a:srgbClr val="000000"/>
              </a:solidFill>
              <a:latin typeface="Arial" panose="020B0604020202020204" pitchFamily="34" charset="0"/>
              <a:cs typeface="Times New Roman" panose="02020603050405020304" pitchFamily="18" charset="0"/>
            </a:endParaRPr>
          </a:p>
        </p:txBody>
      </p:sp>
      <p:sp>
        <p:nvSpPr>
          <p:cNvPr id="107524" name="Titre 8">
            <a:extLst>
              <a:ext uri="{FF2B5EF4-FFF2-40B4-BE49-F238E27FC236}">
                <a16:creationId xmlns:a16="http://schemas.microsoft.com/office/drawing/2014/main" id="{CB0A15FF-013C-04AD-3F53-E84680BD0036}"/>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Reconnaissance d'une pièce</a:t>
            </a:r>
          </a:p>
        </p:txBody>
      </p:sp>
      <p:sp>
        <p:nvSpPr>
          <p:cNvPr id="107525" name="Rectangle 2">
            <a:extLst>
              <a:ext uri="{FF2B5EF4-FFF2-40B4-BE49-F238E27FC236}">
                <a16:creationId xmlns:a16="http://schemas.microsoft.com/office/drawing/2014/main" id="{A8A5CB20-8466-A267-AAB1-EB38E6B521D1}"/>
              </a:ext>
            </a:extLst>
          </p:cNvPr>
          <p:cNvSpPr>
            <a:spLocks noChangeArrowheads="1"/>
          </p:cNvSpPr>
          <p:nvPr/>
        </p:nvSpPr>
        <p:spPr bwMode="auto">
          <a:xfrm>
            <a:off x="450850" y="2060575"/>
            <a:ext cx="829786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DAAF dans les logements sécurise les occupants.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t>
            </a:r>
            <a:r>
              <a:rPr lang="fr-FR" altLang="fr-FR" sz="2400">
                <a:latin typeface="Times New Roman" panose="02020603050405020304" pitchFamily="18" charset="0"/>
                <a:ea typeface="Calibri" panose="020F0502020204030204" pitchFamily="34" charset="0"/>
                <a:cs typeface="Times New Roman" panose="02020603050405020304" pitchFamily="18" charset="0"/>
              </a:rPr>
              <a:t>e sont pas toujours judicieusement installés ou ne sont pas en parfait état de marche et il arrive parfois qu’ils signalent les effets d’un feu alors que les fumées ont déjà envahi les locaux de vie.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Occupants peuvent être prévenus tardivement et se retrouvent piégés dans les fumées alors qu’ils tentent de fuir.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ce réservé du numéro de diapositive 4">
            <a:extLst>
              <a:ext uri="{FF2B5EF4-FFF2-40B4-BE49-F238E27FC236}">
                <a16:creationId xmlns:a16="http://schemas.microsoft.com/office/drawing/2014/main" id="{4934E4F4-A9BE-181A-A92C-7304F0D590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E04C7D6-C0FC-49D8-A25C-7CEC01680D15}" type="slidenum">
              <a:rPr lang="fr-FR" altLang="fr-FR" sz="2000">
                <a:solidFill>
                  <a:srgbClr val="984807"/>
                </a:solidFill>
              </a:rPr>
              <a:pPr algn="r" eaLnBrk="1" hangingPunct="1">
                <a:spcBef>
                  <a:spcPct val="0"/>
                </a:spcBef>
                <a:buFontTx/>
                <a:buNone/>
              </a:pPr>
              <a:t>104</a:t>
            </a:fld>
            <a:endParaRPr lang="fr-FR" altLang="fr-FR" sz="2000">
              <a:solidFill>
                <a:srgbClr val="984807"/>
              </a:solidFill>
            </a:endParaRPr>
          </a:p>
        </p:txBody>
      </p:sp>
      <p:sp>
        <p:nvSpPr>
          <p:cNvPr id="108547" name="Titre 8">
            <a:extLst>
              <a:ext uri="{FF2B5EF4-FFF2-40B4-BE49-F238E27FC236}">
                <a16:creationId xmlns:a16="http://schemas.microsoft.com/office/drawing/2014/main" id="{F2917710-1458-0026-3EF1-6FB82A1BC4F6}"/>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Reconnaissance d'une pièce</a:t>
            </a:r>
          </a:p>
        </p:txBody>
      </p:sp>
      <p:sp>
        <p:nvSpPr>
          <p:cNvPr id="108548" name="Rectangle 3">
            <a:extLst>
              <a:ext uri="{FF2B5EF4-FFF2-40B4-BE49-F238E27FC236}">
                <a16:creationId xmlns:a16="http://schemas.microsoft.com/office/drawing/2014/main" id="{26C16FBF-D554-9285-9325-BFC9DAC03398}"/>
              </a:ext>
            </a:extLst>
          </p:cNvPr>
          <p:cNvSpPr>
            <a:spLocks noChangeArrowheads="1"/>
          </p:cNvSpPr>
          <p:nvPr/>
        </p:nvSpPr>
        <p:spPr bwMode="auto">
          <a:xfrm>
            <a:off x="395288" y="1258888"/>
            <a:ext cx="69659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Zones à privilégier en cas de recherche de victime :</a:t>
            </a:r>
            <a:endParaRPr lang="fr-FR" altLang="fr-FR" u="sng">
              <a:latin typeface="Times New Roman" panose="02020603050405020304" pitchFamily="18" charset="0"/>
              <a:cs typeface="Times New Roman" panose="02020603050405020304" pitchFamily="18" charset="0"/>
            </a:endParaRPr>
          </a:p>
        </p:txBody>
      </p:sp>
      <p:pic>
        <p:nvPicPr>
          <p:cNvPr id="108549" name="Picture 1">
            <a:extLst>
              <a:ext uri="{FF2B5EF4-FFF2-40B4-BE49-F238E27FC236}">
                <a16:creationId xmlns:a16="http://schemas.microsoft.com/office/drawing/2014/main" id="{B0B04DFE-539B-A35D-24E8-C91090FA7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163"/>
          <a:stretch>
            <a:fillRect/>
          </a:stretch>
        </p:blipFill>
        <p:spPr bwMode="auto">
          <a:xfrm>
            <a:off x="2051050" y="2459038"/>
            <a:ext cx="6480175"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2">
            <a:extLst>
              <a:ext uri="{FF2B5EF4-FFF2-40B4-BE49-F238E27FC236}">
                <a16:creationId xmlns:a16="http://schemas.microsoft.com/office/drawing/2014/main" id="{BD2BDEE7-2DD4-EE12-86A5-A1F02D8BA0DB}"/>
              </a:ext>
            </a:extLst>
          </p:cNvPr>
          <p:cNvSpPr>
            <a:spLocks noChangeArrowheads="1"/>
          </p:cNvSpPr>
          <p:nvPr/>
        </p:nvSpPr>
        <p:spPr bwMode="auto">
          <a:xfrm>
            <a:off x="395288" y="1954213"/>
            <a:ext cx="7993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Pied des fenêtres</a:t>
            </a:r>
            <a:r>
              <a:rPr lang="fr-FR" altLang="fr-FR" sz="2400">
                <a:solidFill>
                  <a:srgbClr val="000000"/>
                </a:solidFill>
                <a:latin typeface="Times New Roman" panose="02020603050405020304" pitchFamily="18" charset="0"/>
                <a:cs typeface="Times New Roman" panose="02020603050405020304" pitchFamily="18" charset="0"/>
              </a:rPr>
              <a:t> d'où les occupants se signalaient ou tentaient de fuir ;</a:t>
            </a:r>
            <a:endParaRPr lang="fr-FR" altLang="fr-FR" sz="2400">
              <a:solidFill>
                <a:srgbClr val="000000"/>
              </a:solidFill>
              <a:latin typeface="Arial" panose="020B0604020202020204" pitchFamily="34" charset="0"/>
              <a:cs typeface="Times New Roman" panose="02020603050405020304" pitchFamily="18"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u numéro de diapositive 4">
            <a:extLst>
              <a:ext uri="{FF2B5EF4-FFF2-40B4-BE49-F238E27FC236}">
                <a16:creationId xmlns:a16="http://schemas.microsoft.com/office/drawing/2014/main" id="{D58F0161-DD88-4EFF-C611-EF7D1FCFE88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FC06561-E4AA-4377-9B62-61D39E426171}" type="slidenum">
              <a:rPr lang="fr-FR" altLang="fr-FR" sz="2000">
                <a:solidFill>
                  <a:srgbClr val="984807"/>
                </a:solidFill>
              </a:rPr>
              <a:pPr algn="r" eaLnBrk="1" hangingPunct="1">
                <a:spcBef>
                  <a:spcPct val="0"/>
                </a:spcBef>
                <a:buFontTx/>
                <a:buNone/>
              </a:pPr>
              <a:t>105</a:t>
            </a:fld>
            <a:endParaRPr lang="fr-FR" altLang="fr-FR" sz="2000">
              <a:solidFill>
                <a:srgbClr val="984807"/>
              </a:solidFill>
            </a:endParaRPr>
          </a:p>
        </p:txBody>
      </p:sp>
      <p:sp>
        <p:nvSpPr>
          <p:cNvPr id="109571" name="Titre 8">
            <a:extLst>
              <a:ext uri="{FF2B5EF4-FFF2-40B4-BE49-F238E27FC236}">
                <a16:creationId xmlns:a16="http://schemas.microsoft.com/office/drawing/2014/main" id="{FF1022FD-5726-66D7-E9F3-ECEB1F823CAA}"/>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Reconnaissance d'une pièce</a:t>
            </a:r>
          </a:p>
        </p:txBody>
      </p:sp>
      <p:sp>
        <p:nvSpPr>
          <p:cNvPr id="109572" name="Rectangle 2">
            <a:extLst>
              <a:ext uri="{FF2B5EF4-FFF2-40B4-BE49-F238E27FC236}">
                <a16:creationId xmlns:a16="http://schemas.microsoft.com/office/drawing/2014/main" id="{DC1E1422-14BC-F70F-8E4F-6C2BAA71213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9573" name="Picture 4" descr="GTOD INC_Livre 3 - Les reconnaissances - nov2020_Page_078">
            <a:extLst>
              <a:ext uri="{FF2B5EF4-FFF2-40B4-BE49-F238E27FC236}">
                <a16:creationId xmlns:a16="http://schemas.microsoft.com/office/drawing/2014/main" id="{FCBC6859-AD9C-4B0B-4AE5-D4DDAB601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775" t="57657" r="8612" b="25443"/>
          <a:stretch>
            <a:fillRect/>
          </a:stretch>
        </p:blipFill>
        <p:spPr bwMode="auto">
          <a:xfrm>
            <a:off x="2195513" y="2276475"/>
            <a:ext cx="61214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Rectangle 6">
            <a:extLst>
              <a:ext uri="{FF2B5EF4-FFF2-40B4-BE49-F238E27FC236}">
                <a16:creationId xmlns:a16="http://schemas.microsoft.com/office/drawing/2014/main" id="{B0761F22-4ABB-6B56-E69D-CB09AC0791AE}"/>
              </a:ext>
            </a:extLst>
          </p:cNvPr>
          <p:cNvSpPr>
            <a:spLocks noChangeArrowheads="1"/>
          </p:cNvSpPr>
          <p:nvPr/>
        </p:nvSpPr>
        <p:spPr bwMode="auto">
          <a:xfrm>
            <a:off x="395288" y="1905000"/>
            <a:ext cx="8064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Long des murs</a:t>
            </a:r>
            <a:r>
              <a:rPr lang="fr-FR" altLang="fr-FR" sz="2400">
                <a:solidFill>
                  <a:srgbClr val="000000"/>
                </a:solidFill>
                <a:latin typeface="Times New Roman" panose="02020603050405020304" pitchFamily="18" charset="0"/>
                <a:cs typeface="Times New Roman" panose="02020603050405020304" pitchFamily="18" charset="0"/>
              </a:rPr>
              <a:t> points de repères pour se guider par manque de visibilité ;</a:t>
            </a:r>
            <a:endParaRPr lang="fr-FR" altLang="fr-FR" sz="2400">
              <a:solidFill>
                <a:srgbClr val="000000"/>
              </a:solidFill>
              <a:latin typeface="Arial" panose="020B0604020202020204" pitchFamily="34" charset="0"/>
              <a:cs typeface="Times New Roman" panose="02020603050405020304" pitchFamily="18" charset="0"/>
            </a:endParaRPr>
          </a:p>
        </p:txBody>
      </p:sp>
      <p:sp>
        <p:nvSpPr>
          <p:cNvPr id="109575" name="Rectangle 3">
            <a:extLst>
              <a:ext uri="{FF2B5EF4-FFF2-40B4-BE49-F238E27FC236}">
                <a16:creationId xmlns:a16="http://schemas.microsoft.com/office/drawing/2014/main" id="{C6E34D5D-4B8F-66BC-1EC1-62984D835AEA}"/>
              </a:ext>
            </a:extLst>
          </p:cNvPr>
          <p:cNvSpPr>
            <a:spLocks noChangeArrowheads="1"/>
          </p:cNvSpPr>
          <p:nvPr/>
        </p:nvSpPr>
        <p:spPr bwMode="auto">
          <a:xfrm>
            <a:off x="395288" y="1258888"/>
            <a:ext cx="69659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Zones à privilégier en cas de recherche de victime :</a:t>
            </a:r>
            <a:endParaRPr lang="fr-FR" altLang="fr-FR" u="sng">
              <a:latin typeface="Times New Roman" panose="02020603050405020304" pitchFamily="18" charset="0"/>
              <a:cs typeface="Times New Roman" panose="02020603050405020304" pitchFamily="18"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u numéro de diapositive 4">
            <a:extLst>
              <a:ext uri="{FF2B5EF4-FFF2-40B4-BE49-F238E27FC236}">
                <a16:creationId xmlns:a16="http://schemas.microsoft.com/office/drawing/2014/main" id="{EE497645-723B-DFC7-1800-C3CC139C314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1BF8830-3995-467F-BD73-75EF11CC78B0}" type="slidenum">
              <a:rPr lang="fr-FR" altLang="fr-FR" sz="2000">
                <a:solidFill>
                  <a:srgbClr val="984807"/>
                </a:solidFill>
              </a:rPr>
              <a:pPr algn="r" eaLnBrk="1" hangingPunct="1">
                <a:spcBef>
                  <a:spcPct val="0"/>
                </a:spcBef>
                <a:buFontTx/>
                <a:buNone/>
              </a:pPr>
              <a:t>106</a:t>
            </a:fld>
            <a:endParaRPr lang="fr-FR" altLang="fr-FR" sz="2000">
              <a:solidFill>
                <a:srgbClr val="984807"/>
              </a:solidFill>
            </a:endParaRPr>
          </a:p>
        </p:txBody>
      </p:sp>
      <p:sp>
        <p:nvSpPr>
          <p:cNvPr id="110595" name="Titre 8">
            <a:extLst>
              <a:ext uri="{FF2B5EF4-FFF2-40B4-BE49-F238E27FC236}">
                <a16:creationId xmlns:a16="http://schemas.microsoft.com/office/drawing/2014/main" id="{0F0EB0DC-DCEF-0A1D-C22B-3DB4C2D6C4E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Reconnaissance d'une pièce</a:t>
            </a:r>
          </a:p>
        </p:txBody>
      </p:sp>
      <p:sp>
        <p:nvSpPr>
          <p:cNvPr id="110596" name="Rectangle 2">
            <a:extLst>
              <a:ext uri="{FF2B5EF4-FFF2-40B4-BE49-F238E27FC236}">
                <a16:creationId xmlns:a16="http://schemas.microsoft.com/office/drawing/2014/main" id="{F8193873-851B-BA90-D352-9421DD8474D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0597" name="Picture 1" descr="GTOD INC_Livre 3 - Les reconnaissances - nov2020_Page_078">
            <a:extLst>
              <a:ext uri="{FF2B5EF4-FFF2-40B4-BE49-F238E27FC236}">
                <a16:creationId xmlns:a16="http://schemas.microsoft.com/office/drawing/2014/main" id="{7604564F-5AEB-554D-9693-5D855A2F5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20" t="70740" r="60127" b="6221"/>
          <a:stretch>
            <a:fillRect/>
          </a:stretch>
        </p:blipFill>
        <p:spPr bwMode="auto">
          <a:xfrm>
            <a:off x="250825" y="1844675"/>
            <a:ext cx="400685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Rectangle 1">
            <a:extLst>
              <a:ext uri="{FF2B5EF4-FFF2-40B4-BE49-F238E27FC236}">
                <a16:creationId xmlns:a16="http://schemas.microsoft.com/office/drawing/2014/main" id="{B6A32D53-CA2F-3F33-44B8-894E90040E9C}"/>
              </a:ext>
            </a:extLst>
          </p:cNvPr>
          <p:cNvSpPr>
            <a:spLocks noChangeArrowheads="1"/>
          </p:cNvSpPr>
          <p:nvPr/>
        </p:nvSpPr>
        <p:spPr bwMode="auto">
          <a:xfrm>
            <a:off x="4348163" y="2776538"/>
            <a:ext cx="4400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L'avant et l'arrière</a:t>
            </a:r>
            <a:r>
              <a:rPr lang="fr-FR" altLang="fr-FR" sz="2400">
                <a:solidFill>
                  <a:srgbClr val="000000"/>
                </a:solidFill>
                <a:latin typeface="Times New Roman" panose="02020603050405020304" pitchFamily="18" charset="0"/>
                <a:cs typeface="Times New Roman" panose="02020603050405020304" pitchFamily="18" charset="0"/>
              </a:rPr>
              <a:t> des portes points d'entrée et de sortie des pièces ;</a:t>
            </a:r>
            <a:endParaRPr lang="fr-FR" altLang="fr-FR" sz="2400">
              <a:solidFill>
                <a:srgbClr val="000000"/>
              </a:solidFill>
              <a:latin typeface="Arial" panose="020B0604020202020204" pitchFamily="34" charset="0"/>
              <a:cs typeface="Times New Roman" panose="02020603050405020304" pitchFamily="18" charset="0"/>
            </a:endParaRPr>
          </a:p>
        </p:txBody>
      </p:sp>
      <p:sp>
        <p:nvSpPr>
          <p:cNvPr id="110599" name="Rectangle 3">
            <a:extLst>
              <a:ext uri="{FF2B5EF4-FFF2-40B4-BE49-F238E27FC236}">
                <a16:creationId xmlns:a16="http://schemas.microsoft.com/office/drawing/2014/main" id="{85BFE453-88E3-17B1-49F9-1D2EE79D0F8E}"/>
              </a:ext>
            </a:extLst>
          </p:cNvPr>
          <p:cNvSpPr>
            <a:spLocks noChangeArrowheads="1"/>
          </p:cNvSpPr>
          <p:nvPr/>
        </p:nvSpPr>
        <p:spPr bwMode="auto">
          <a:xfrm>
            <a:off x="395288" y="1258888"/>
            <a:ext cx="69659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Zones à privilégier en cas de recherche de victime :</a:t>
            </a:r>
            <a:endParaRPr lang="fr-FR" altLang="fr-FR" u="sng">
              <a:latin typeface="Times New Roman" panose="02020603050405020304" pitchFamily="18" charset="0"/>
              <a:cs typeface="Times New Roman" panose="02020603050405020304"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u numéro de diapositive 4">
            <a:extLst>
              <a:ext uri="{FF2B5EF4-FFF2-40B4-BE49-F238E27FC236}">
                <a16:creationId xmlns:a16="http://schemas.microsoft.com/office/drawing/2014/main" id="{F6929F83-EB5B-8C15-7E11-F66CD47AB8F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2AE0E16-7CB7-4CA1-BD88-96BE6A40D99D}" type="slidenum">
              <a:rPr lang="fr-FR" altLang="fr-FR" sz="2000">
                <a:solidFill>
                  <a:srgbClr val="984807"/>
                </a:solidFill>
              </a:rPr>
              <a:pPr algn="r" eaLnBrk="1" hangingPunct="1">
                <a:spcBef>
                  <a:spcPct val="0"/>
                </a:spcBef>
                <a:buFontTx/>
                <a:buNone/>
              </a:pPr>
              <a:t>107</a:t>
            </a:fld>
            <a:endParaRPr lang="fr-FR" altLang="fr-FR" sz="2000">
              <a:solidFill>
                <a:srgbClr val="984807"/>
              </a:solidFill>
            </a:endParaRPr>
          </a:p>
        </p:txBody>
      </p:sp>
      <p:sp>
        <p:nvSpPr>
          <p:cNvPr id="111619" name="Titre 8">
            <a:extLst>
              <a:ext uri="{FF2B5EF4-FFF2-40B4-BE49-F238E27FC236}">
                <a16:creationId xmlns:a16="http://schemas.microsoft.com/office/drawing/2014/main" id="{6EBDFCE1-BE65-DEF7-9DD0-F61E726ABB47}"/>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Reconnaissance d'une pièce</a:t>
            </a:r>
          </a:p>
        </p:txBody>
      </p:sp>
      <p:sp>
        <p:nvSpPr>
          <p:cNvPr id="111620" name="Rectangle 2">
            <a:extLst>
              <a:ext uri="{FF2B5EF4-FFF2-40B4-BE49-F238E27FC236}">
                <a16:creationId xmlns:a16="http://schemas.microsoft.com/office/drawing/2014/main" id="{CA3F64C3-E03B-A9F7-EDFA-04A66CD1E0D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1621" name="Picture 1">
            <a:extLst>
              <a:ext uri="{FF2B5EF4-FFF2-40B4-BE49-F238E27FC236}">
                <a16:creationId xmlns:a16="http://schemas.microsoft.com/office/drawing/2014/main" id="{BAC3E855-A3EF-2125-9A52-501982343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66" t="28011" r="54388" b="59229"/>
          <a:stretch>
            <a:fillRect/>
          </a:stretch>
        </p:blipFill>
        <p:spPr bwMode="auto">
          <a:xfrm>
            <a:off x="4352925" y="2179638"/>
            <a:ext cx="4505325"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Rectangle 1">
            <a:extLst>
              <a:ext uri="{FF2B5EF4-FFF2-40B4-BE49-F238E27FC236}">
                <a16:creationId xmlns:a16="http://schemas.microsoft.com/office/drawing/2014/main" id="{A1E9741E-20F9-1FF7-4224-299861304E9D}"/>
              </a:ext>
            </a:extLst>
          </p:cNvPr>
          <p:cNvSpPr>
            <a:spLocks noChangeArrowheads="1"/>
          </p:cNvSpPr>
          <p:nvPr/>
        </p:nvSpPr>
        <p:spPr bwMode="auto">
          <a:xfrm>
            <a:off x="395288" y="2179638"/>
            <a:ext cx="38893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800">
                <a:solidFill>
                  <a:srgbClr val="000000"/>
                </a:solidFill>
                <a:latin typeface="Times New Roman" panose="02020603050405020304" pitchFamily="18" charset="0"/>
                <a:cs typeface="Times New Roman" panose="02020603050405020304" pitchFamily="18" charset="0"/>
              </a:rPr>
              <a:t>Sur et </a:t>
            </a:r>
            <a:r>
              <a:rPr lang="fr-FR" altLang="fr-FR" sz="2800" b="1">
                <a:solidFill>
                  <a:srgbClr val="000000"/>
                </a:solidFill>
                <a:latin typeface="Times New Roman" panose="02020603050405020304" pitchFamily="18" charset="0"/>
                <a:cs typeface="Times New Roman" panose="02020603050405020304" pitchFamily="18" charset="0"/>
              </a:rPr>
              <a:t>sous les lits</a:t>
            </a:r>
            <a:r>
              <a:rPr lang="fr-FR" altLang="fr-FR" sz="2800">
                <a:solidFill>
                  <a:srgbClr val="000000"/>
                </a:solidFill>
                <a:latin typeface="Times New Roman" panose="02020603050405020304" pitchFamily="18" charset="0"/>
                <a:cs typeface="Times New Roman" panose="02020603050405020304" pitchFamily="18" charset="0"/>
              </a:rPr>
              <a:t> : refuge préféré des enfants lorsqu'ils ont peur.</a:t>
            </a:r>
            <a:endParaRPr lang="fr-FR" altLang="fr-FR" sz="2800">
              <a:solidFill>
                <a:srgbClr val="000000"/>
              </a:solidFill>
              <a:latin typeface="Arial" panose="020B0604020202020204" pitchFamily="34" charset="0"/>
              <a:cs typeface="Times New Roman" panose="02020603050405020304" pitchFamily="18" charset="0"/>
            </a:endParaRPr>
          </a:p>
        </p:txBody>
      </p:sp>
      <p:sp>
        <p:nvSpPr>
          <p:cNvPr id="111623" name="Rectangle 7">
            <a:extLst>
              <a:ext uri="{FF2B5EF4-FFF2-40B4-BE49-F238E27FC236}">
                <a16:creationId xmlns:a16="http://schemas.microsoft.com/office/drawing/2014/main" id="{48F09BDF-3EFD-8801-3300-C0CC33E562F9}"/>
              </a:ext>
            </a:extLst>
          </p:cNvPr>
          <p:cNvSpPr>
            <a:spLocks noChangeArrowheads="1"/>
          </p:cNvSpPr>
          <p:nvPr/>
        </p:nvSpPr>
        <p:spPr bwMode="auto">
          <a:xfrm>
            <a:off x="538163" y="4613275"/>
            <a:ext cx="62484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Sous les tables,</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Derrière les fauteuils, les canapés,</a:t>
            </a:r>
          </a:p>
        </p:txBody>
      </p:sp>
      <p:sp>
        <p:nvSpPr>
          <p:cNvPr id="111624" name="Rectangle 3">
            <a:extLst>
              <a:ext uri="{FF2B5EF4-FFF2-40B4-BE49-F238E27FC236}">
                <a16:creationId xmlns:a16="http://schemas.microsoft.com/office/drawing/2014/main" id="{0BFE5DB5-EF4C-82DE-8D33-92C0EE85E92C}"/>
              </a:ext>
            </a:extLst>
          </p:cNvPr>
          <p:cNvSpPr>
            <a:spLocks noChangeArrowheads="1"/>
          </p:cNvSpPr>
          <p:nvPr/>
        </p:nvSpPr>
        <p:spPr bwMode="auto">
          <a:xfrm>
            <a:off x="395288" y="1258888"/>
            <a:ext cx="69659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Zones à privilégier en cas de recherche de victime :</a:t>
            </a:r>
            <a:endParaRPr lang="fr-FR" altLang="fr-FR" u="sng">
              <a:latin typeface="Times New Roman" panose="02020603050405020304" pitchFamily="18" charset="0"/>
              <a:cs typeface="Times New Roman" panose="02020603050405020304"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u numéro de diapositive 4">
            <a:extLst>
              <a:ext uri="{FF2B5EF4-FFF2-40B4-BE49-F238E27FC236}">
                <a16:creationId xmlns:a16="http://schemas.microsoft.com/office/drawing/2014/main" id="{0BCA566D-59D7-D042-4E9B-9C81BA13775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A366164-DDBF-4620-B003-A016266C2D6D}" type="slidenum">
              <a:rPr lang="fr-FR" altLang="fr-FR" sz="2000">
                <a:solidFill>
                  <a:srgbClr val="984807"/>
                </a:solidFill>
              </a:rPr>
              <a:pPr algn="r" eaLnBrk="1" hangingPunct="1">
                <a:spcBef>
                  <a:spcPct val="0"/>
                </a:spcBef>
                <a:buFontTx/>
                <a:buNone/>
              </a:pPr>
              <a:t>108</a:t>
            </a:fld>
            <a:endParaRPr lang="fr-FR" altLang="fr-FR" sz="2000">
              <a:solidFill>
                <a:srgbClr val="984807"/>
              </a:solidFill>
            </a:endParaRPr>
          </a:p>
        </p:txBody>
      </p:sp>
      <p:sp>
        <p:nvSpPr>
          <p:cNvPr id="112643" name="Titre 8">
            <a:extLst>
              <a:ext uri="{FF2B5EF4-FFF2-40B4-BE49-F238E27FC236}">
                <a16:creationId xmlns:a16="http://schemas.microsoft.com/office/drawing/2014/main" id="{180EBF88-7C44-9BE6-4BD7-00A4E0E01CC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Reconnaissance d'une pièce</a:t>
            </a:r>
          </a:p>
        </p:txBody>
      </p:sp>
      <p:sp>
        <p:nvSpPr>
          <p:cNvPr id="112644" name="Rectangle 2">
            <a:extLst>
              <a:ext uri="{FF2B5EF4-FFF2-40B4-BE49-F238E27FC236}">
                <a16:creationId xmlns:a16="http://schemas.microsoft.com/office/drawing/2014/main" id="{33C13BA6-0000-0BCD-802E-128F8A32CC3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2645" name="Picture 1">
            <a:extLst>
              <a:ext uri="{FF2B5EF4-FFF2-40B4-BE49-F238E27FC236}">
                <a16:creationId xmlns:a16="http://schemas.microsoft.com/office/drawing/2014/main" id="{F4DF6D2F-55EA-09FB-C1D9-95FC8CAE2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487" t="37971" r="12589" b="45178"/>
          <a:stretch>
            <a:fillRect/>
          </a:stretch>
        </p:blipFill>
        <p:spPr bwMode="auto">
          <a:xfrm>
            <a:off x="4972050" y="2190750"/>
            <a:ext cx="3846513"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Rectangle 1">
            <a:extLst>
              <a:ext uri="{FF2B5EF4-FFF2-40B4-BE49-F238E27FC236}">
                <a16:creationId xmlns:a16="http://schemas.microsoft.com/office/drawing/2014/main" id="{2AE9368D-0733-A3E4-BB5F-DF9A7C47F0AF}"/>
              </a:ext>
            </a:extLst>
          </p:cNvPr>
          <p:cNvSpPr>
            <a:spLocks noChangeArrowheads="1"/>
          </p:cNvSpPr>
          <p:nvPr/>
        </p:nvSpPr>
        <p:spPr bwMode="auto">
          <a:xfrm>
            <a:off x="250825" y="2738438"/>
            <a:ext cx="4572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Placards :</a:t>
            </a:r>
            <a:r>
              <a:rPr lang="fr-FR" altLang="fr-FR" sz="2400">
                <a:solidFill>
                  <a:srgbClr val="000000"/>
                </a:solidFill>
                <a:latin typeface="Times New Roman" panose="02020603050405020304" pitchFamily="18" charset="0"/>
                <a:cs typeface="Times New Roman" panose="02020603050405020304" pitchFamily="18" charset="0"/>
              </a:rPr>
              <a:t> cache préférée des enfants lors des jeux de cache-cache.</a:t>
            </a:r>
            <a:endParaRPr lang="fr-FR" altLang="fr-FR" sz="2400">
              <a:solidFill>
                <a:srgbClr val="000000"/>
              </a:solidFill>
              <a:latin typeface="Arial" panose="020B0604020202020204" pitchFamily="34" charset="0"/>
              <a:cs typeface="Times New Roman" panose="02020603050405020304" pitchFamily="18" charset="0"/>
            </a:endParaRPr>
          </a:p>
        </p:txBody>
      </p:sp>
      <p:sp>
        <p:nvSpPr>
          <p:cNvPr id="112647" name="Rectangle 3">
            <a:extLst>
              <a:ext uri="{FF2B5EF4-FFF2-40B4-BE49-F238E27FC236}">
                <a16:creationId xmlns:a16="http://schemas.microsoft.com/office/drawing/2014/main" id="{8309DC2D-06E3-F8AC-CADC-FCE6D2D1F5D8}"/>
              </a:ext>
            </a:extLst>
          </p:cNvPr>
          <p:cNvSpPr>
            <a:spLocks noChangeArrowheads="1"/>
          </p:cNvSpPr>
          <p:nvPr/>
        </p:nvSpPr>
        <p:spPr bwMode="auto">
          <a:xfrm>
            <a:off x="395288" y="1258888"/>
            <a:ext cx="69659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Zones à privilégier en cas de recherche de victime :</a:t>
            </a:r>
            <a:endParaRPr lang="fr-FR" altLang="fr-FR" u="sng">
              <a:latin typeface="Times New Roman" panose="02020603050405020304" pitchFamily="18" charset="0"/>
              <a:cs typeface="Times New Roman" panose="02020603050405020304" pitchFamily="18"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u numéro de diapositive 4">
            <a:extLst>
              <a:ext uri="{FF2B5EF4-FFF2-40B4-BE49-F238E27FC236}">
                <a16:creationId xmlns:a16="http://schemas.microsoft.com/office/drawing/2014/main" id="{09B4A3BE-2299-7EAA-E670-FA9E2F99718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4C87C6-B183-4038-8C60-28313A2466CF}" type="slidenum">
              <a:rPr lang="fr-FR" altLang="fr-FR" sz="2000">
                <a:solidFill>
                  <a:srgbClr val="984807"/>
                </a:solidFill>
              </a:rPr>
              <a:pPr algn="r" eaLnBrk="1" hangingPunct="1">
                <a:spcBef>
                  <a:spcPct val="0"/>
                </a:spcBef>
                <a:buFontTx/>
                <a:buNone/>
              </a:pPr>
              <a:t>109</a:t>
            </a:fld>
            <a:endParaRPr lang="fr-FR" altLang="fr-FR" sz="2000">
              <a:solidFill>
                <a:srgbClr val="984807"/>
              </a:solidFill>
            </a:endParaRPr>
          </a:p>
        </p:txBody>
      </p:sp>
      <p:sp>
        <p:nvSpPr>
          <p:cNvPr id="113667" name="Titre 8">
            <a:extLst>
              <a:ext uri="{FF2B5EF4-FFF2-40B4-BE49-F238E27FC236}">
                <a16:creationId xmlns:a16="http://schemas.microsoft.com/office/drawing/2014/main" id="{F1B7AC2C-7A2D-C4EF-7402-54A5F287B1C6}"/>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Reconnaissance d'une pièce</a:t>
            </a:r>
          </a:p>
        </p:txBody>
      </p:sp>
      <p:sp>
        <p:nvSpPr>
          <p:cNvPr id="113668" name="Rectangle 2">
            <a:extLst>
              <a:ext uri="{FF2B5EF4-FFF2-40B4-BE49-F238E27FC236}">
                <a16:creationId xmlns:a16="http://schemas.microsoft.com/office/drawing/2014/main" id="{B0DF7E40-5D38-1514-643E-C66DA28DC32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3669" name="Picture 1">
            <a:extLst>
              <a:ext uri="{FF2B5EF4-FFF2-40B4-BE49-F238E27FC236}">
                <a16:creationId xmlns:a16="http://schemas.microsoft.com/office/drawing/2014/main" id="{AC312D56-7668-9D60-224E-5834889EC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71" t="54822" r="64395" b="29712"/>
          <a:stretch>
            <a:fillRect/>
          </a:stretch>
        </p:blipFill>
        <p:spPr bwMode="auto">
          <a:xfrm>
            <a:off x="5148263" y="2046288"/>
            <a:ext cx="343535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Rectangle 1">
            <a:extLst>
              <a:ext uri="{FF2B5EF4-FFF2-40B4-BE49-F238E27FC236}">
                <a16:creationId xmlns:a16="http://schemas.microsoft.com/office/drawing/2014/main" id="{58B5D5F8-8851-6121-CB0F-423ABD34CEDC}"/>
              </a:ext>
            </a:extLst>
          </p:cNvPr>
          <p:cNvSpPr>
            <a:spLocks noChangeArrowheads="1"/>
          </p:cNvSpPr>
          <p:nvPr/>
        </p:nvSpPr>
        <p:spPr bwMode="auto">
          <a:xfrm>
            <a:off x="263525" y="286226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Dans les salles de bains : surtout la baignoire et les douches. </a:t>
            </a:r>
            <a:endParaRPr lang="fr-FR" altLang="fr-FR" sz="2400">
              <a:solidFill>
                <a:srgbClr val="000000"/>
              </a:solidFill>
              <a:latin typeface="Arial" panose="020B0604020202020204" pitchFamily="34" charset="0"/>
              <a:cs typeface="Times New Roman" panose="02020603050405020304" pitchFamily="18" charset="0"/>
            </a:endParaRPr>
          </a:p>
        </p:txBody>
      </p:sp>
      <p:sp>
        <p:nvSpPr>
          <p:cNvPr id="113671" name="Rectangle 3">
            <a:extLst>
              <a:ext uri="{FF2B5EF4-FFF2-40B4-BE49-F238E27FC236}">
                <a16:creationId xmlns:a16="http://schemas.microsoft.com/office/drawing/2014/main" id="{BD8AF866-0D60-D1A6-9A26-CE96A2C357D0}"/>
              </a:ext>
            </a:extLst>
          </p:cNvPr>
          <p:cNvSpPr>
            <a:spLocks noChangeArrowheads="1"/>
          </p:cNvSpPr>
          <p:nvPr/>
        </p:nvSpPr>
        <p:spPr bwMode="auto">
          <a:xfrm>
            <a:off x="395288" y="1258888"/>
            <a:ext cx="69659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Zones à privilégier en cas de recherche de victime :</a:t>
            </a:r>
            <a:endParaRPr lang="fr-FR" altLang="fr-FR" u="sng">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4">
            <a:extLst>
              <a:ext uri="{FF2B5EF4-FFF2-40B4-BE49-F238E27FC236}">
                <a16:creationId xmlns:a16="http://schemas.microsoft.com/office/drawing/2014/main" id="{245B6AF0-43E8-07F0-67DC-74A4086E26C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70E9B3B-D5BE-46FE-A043-7C7677B0A087}" type="slidenum">
              <a:rPr lang="fr-FR" altLang="fr-FR" sz="2000">
                <a:solidFill>
                  <a:srgbClr val="984807"/>
                </a:solidFill>
              </a:rPr>
              <a:pPr algn="r" eaLnBrk="1" hangingPunct="1">
                <a:spcBef>
                  <a:spcPct val="0"/>
                </a:spcBef>
                <a:buFontTx/>
                <a:buNone/>
              </a:pPr>
              <a:t>11</a:t>
            </a:fld>
            <a:endParaRPr lang="fr-FR" altLang="fr-FR" sz="2000">
              <a:solidFill>
                <a:srgbClr val="984807"/>
              </a:solidFill>
            </a:endParaRPr>
          </a:p>
        </p:txBody>
      </p:sp>
      <p:sp>
        <p:nvSpPr>
          <p:cNvPr id="13315" name="Rectangle 1">
            <a:extLst>
              <a:ext uri="{FF2B5EF4-FFF2-40B4-BE49-F238E27FC236}">
                <a16:creationId xmlns:a16="http://schemas.microsoft.com/office/drawing/2014/main" id="{DD71C141-0DF3-0C3B-B15D-354F25DDDE67}"/>
              </a:ext>
            </a:extLst>
          </p:cNvPr>
          <p:cNvSpPr>
            <a:spLocks noChangeArrowheads="1"/>
          </p:cNvSpPr>
          <p:nvPr/>
        </p:nvSpPr>
        <p:spPr bwMode="auto">
          <a:xfrm>
            <a:off x="395288" y="1628775"/>
            <a:ext cx="81899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Garder toujours à proximité immédiate un BSE (équipé) ;</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Rester à l’écoute permanente des binômes engagés ;</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Rester constamment en relation avec le COS et le tenir informé du déroulement de l'opération ;</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Prendre les mesures d'urgence en cas de besoin et rendre compte à son supérieur hiérarchique. </a:t>
            </a:r>
          </a:p>
        </p:txBody>
      </p:sp>
      <p:sp>
        <p:nvSpPr>
          <p:cNvPr id="13316" name="Titre 8">
            <a:extLst>
              <a:ext uri="{FF2B5EF4-FFF2-40B4-BE49-F238E27FC236}">
                <a16:creationId xmlns:a16="http://schemas.microsoft.com/office/drawing/2014/main" id="{38C766C1-CD2A-8B9E-08AC-E811BB05925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Contrôleur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u numéro de diapositive 4">
            <a:extLst>
              <a:ext uri="{FF2B5EF4-FFF2-40B4-BE49-F238E27FC236}">
                <a16:creationId xmlns:a16="http://schemas.microsoft.com/office/drawing/2014/main" id="{28CBA0AA-878B-ED8A-C38A-E4761409AAE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115570A-57B8-46B6-89C1-02953AB5EAEF}" type="slidenum">
              <a:rPr lang="fr-FR" altLang="fr-FR" sz="2000">
                <a:solidFill>
                  <a:srgbClr val="984807"/>
                </a:solidFill>
              </a:rPr>
              <a:pPr algn="r" eaLnBrk="1" hangingPunct="1">
                <a:spcBef>
                  <a:spcPct val="0"/>
                </a:spcBef>
                <a:buFontTx/>
                <a:buNone/>
              </a:pPr>
              <a:t>110</a:t>
            </a:fld>
            <a:endParaRPr lang="fr-FR" altLang="fr-FR" sz="2000">
              <a:solidFill>
                <a:srgbClr val="984807"/>
              </a:solidFill>
            </a:endParaRPr>
          </a:p>
        </p:txBody>
      </p:sp>
      <p:sp>
        <p:nvSpPr>
          <p:cNvPr id="114691" name="Titre 8">
            <a:extLst>
              <a:ext uri="{FF2B5EF4-FFF2-40B4-BE49-F238E27FC236}">
                <a16:creationId xmlns:a16="http://schemas.microsoft.com/office/drawing/2014/main" id="{CD56E4A9-1244-6BCC-08C3-F9B1EFB36ACB}"/>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Reconnaissance d'une pièce</a:t>
            </a:r>
          </a:p>
        </p:txBody>
      </p:sp>
      <p:sp>
        <p:nvSpPr>
          <p:cNvPr id="114692" name="Rectangle 2">
            <a:extLst>
              <a:ext uri="{FF2B5EF4-FFF2-40B4-BE49-F238E27FC236}">
                <a16:creationId xmlns:a16="http://schemas.microsoft.com/office/drawing/2014/main" id="{EDD06AD7-E1F0-D6A9-FE44-00399C13040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4693" name="Picture 1">
            <a:extLst>
              <a:ext uri="{FF2B5EF4-FFF2-40B4-BE49-F238E27FC236}">
                <a16:creationId xmlns:a16="http://schemas.microsoft.com/office/drawing/2014/main" id="{2348C235-FE89-5524-B4BE-AA6BD9018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508" t="71332" r="12743" b="8998"/>
          <a:stretch>
            <a:fillRect/>
          </a:stretch>
        </p:blipFill>
        <p:spPr bwMode="auto">
          <a:xfrm>
            <a:off x="427038" y="2147888"/>
            <a:ext cx="26701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Rectangle 1">
            <a:extLst>
              <a:ext uri="{FF2B5EF4-FFF2-40B4-BE49-F238E27FC236}">
                <a16:creationId xmlns:a16="http://schemas.microsoft.com/office/drawing/2014/main" id="{18523DD8-2F74-B989-F5DB-C8880D468D6A}"/>
              </a:ext>
            </a:extLst>
          </p:cNvPr>
          <p:cNvSpPr>
            <a:spLocks noChangeArrowheads="1"/>
          </p:cNvSpPr>
          <p:nvPr/>
        </p:nvSpPr>
        <p:spPr bwMode="auto">
          <a:xfrm>
            <a:off x="3348038" y="2276475"/>
            <a:ext cx="52562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Dans les réfrigérateurs : </a:t>
            </a:r>
          </a:p>
          <a:p>
            <a:pPr>
              <a:spcBef>
                <a:spcPct val="0"/>
              </a:spcBef>
              <a:buFontTx/>
              <a:buNone/>
            </a:pPr>
            <a:endParaRPr lang="fr-FR" altLang="fr-FR" sz="2400" b="1">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La présence du contenu du réfrigérateur au sol doit interpeller le binôme sur la présence éventuelle d'un enfant placé par ses parents dans celui-ci.</a:t>
            </a:r>
            <a:endParaRPr lang="fr-FR" altLang="fr-FR" sz="2400">
              <a:solidFill>
                <a:srgbClr val="000000"/>
              </a:solidFill>
              <a:latin typeface="Arial" panose="020B0604020202020204" pitchFamily="34" charset="0"/>
              <a:cs typeface="Times New Roman" panose="02020603050405020304" pitchFamily="18" charset="0"/>
            </a:endParaRPr>
          </a:p>
        </p:txBody>
      </p:sp>
      <p:sp>
        <p:nvSpPr>
          <p:cNvPr id="114695" name="Rectangle 3">
            <a:extLst>
              <a:ext uri="{FF2B5EF4-FFF2-40B4-BE49-F238E27FC236}">
                <a16:creationId xmlns:a16="http://schemas.microsoft.com/office/drawing/2014/main" id="{7E3F1540-5C0C-8EF9-C240-8961BDC9F1DA}"/>
              </a:ext>
            </a:extLst>
          </p:cNvPr>
          <p:cNvSpPr>
            <a:spLocks noChangeArrowheads="1"/>
          </p:cNvSpPr>
          <p:nvPr/>
        </p:nvSpPr>
        <p:spPr bwMode="auto">
          <a:xfrm>
            <a:off x="395288" y="1258888"/>
            <a:ext cx="69659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Zones à privilégier en cas de recherche de victime :</a:t>
            </a:r>
            <a:endParaRPr lang="fr-FR" altLang="fr-FR" u="sng">
              <a:latin typeface="Times New Roman" panose="02020603050405020304" pitchFamily="18" charset="0"/>
              <a:cs typeface="Times New Roman" panose="02020603050405020304"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u numéro de diapositive 4">
            <a:extLst>
              <a:ext uri="{FF2B5EF4-FFF2-40B4-BE49-F238E27FC236}">
                <a16:creationId xmlns:a16="http://schemas.microsoft.com/office/drawing/2014/main" id="{FF22AF4F-68CF-DE43-4CF5-021AE6965C5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A34E33B-AEC2-4A3D-B673-F36D07BE82FD}" type="slidenum">
              <a:rPr lang="fr-FR" altLang="fr-FR" sz="2000">
                <a:solidFill>
                  <a:srgbClr val="984807"/>
                </a:solidFill>
              </a:rPr>
              <a:pPr algn="r" eaLnBrk="1" hangingPunct="1">
                <a:spcBef>
                  <a:spcPct val="0"/>
                </a:spcBef>
                <a:buFontTx/>
                <a:buNone/>
              </a:pPr>
              <a:t>111</a:t>
            </a:fld>
            <a:endParaRPr lang="fr-FR" altLang="fr-FR" sz="2000">
              <a:solidFill>
                <a:srgbClr val="984807"/>
              </a:solidFill>
            </a:endParaRPr>
          </a:p>
        </p:txBody>
      </p:sp>
      <p:sp>
        <p:nvSpPr>
          <p:cNvPr id="115715" name="Titre 8">
            <a:extLst>
              <a:ext uri="{FF2B5EF4-FFF2-40B4-BE49-F238E27FC236}">
                <a16:creationId xmlns:a16="http://schemas.microsoft.com/office/drawing/2014/main" id="{61E677FF-451A-4E5C-4536-068EB27BF2A8}"/>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Reconnaissance d'une pièce</a:t>
            </a:r>
          </a:p>
        </p:txBody>
      </p:sp>
      <p:sp>
        <p:nvSpPr>
          <p:cNvPr id="115716" name="Rectangle 2">
            <a:extLst>
              <a:ext uri="{FF2B5EF4-FFF2-40B4-BE49-F238E27FC236}">
                <a16:creationId xmlns:a16="http://schemas.microsoft.com/office/drawing/2014/main" id="{755222BD-C836-E5BD-DE81-6B14C280B70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5717" name="Picture 1" descr="GTOD INC_Livre 3 - Les reconnaissances - nov2020_Page_079">
            <a:extLst>
              <a:ext uri="{FF2B5EF4-FFF2-40B4-BE49-F238E27FC236}">
                <a16:creationId xmlns:a16="http://schemas.microsoft.com/office/drawing/2014/main" id="{4462EDE1-E40F-ADC6-7F8B-6FED4539A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49" t="67451" r="66125" b="17184"/>
          <a:stretch>
            <a:fillRect/>
          </a:stretch>
        </p:blipFill>
        <p:spPr bwMode="auto">
          <a:xfrm>
            <a:off x="3635375" y="2757488"/>
            <a:ext cx="4087813"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Rectangle 3">
            <a:extLst>
              <a:ext uri="{FF2B5EF4-FFF2-40B4-BE49-F238E27FC236}">
                <a16:creationId xmlns:a16="http://schemas.microsoft.com/office/drawing/2014/main" id="{FF582269-9382-309D-C86C-F85679731F21}"/>
              </a:ext>
            </a:extLst>
          </p:cNvPr>
          <p:cNvSpPr>
            <a:spLocks noChangeArrowheads="1"/>
          </p:cNvSpPr>
          <p:nvPr/>
        </p:nvSpPr>
        <p:spPr bwMode="auto">
          <a:xfrm>
            <a:off x="468313" y="1927225"/>
            <a:ext cx="8064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Mezzanines et les lits superposés :</a:t>
            </a:r>
            <a:r>
              <a:rPr lang="fr-FR" altLang="fr-FR" sz="2400">
                <a:solidFill>
                  <a:srgbClr val="000000"/>
                </a:solidFill>
                <a:latin typeface="Times New Roman" panose="02020603050405020304" pitchFamily="18" charset="0"/>
                <a:cs typeface="Times New Roman" panose="02020603050405020304" pitchFamily="18" charset="0"/>
              </a:rPr>
              <a:t> plus haut dans la pièce donc touchés en 1</a:t>
            </a:r>
            <a:r>
              <a:rPr lang="fr-FR" altLang="fr-FR" sz="2400" baseline="30000">
                <a:solidFill>
                  <a:srgbClr val="000000"/>
                </a:solidFill>
                <a:latin typeface="Times New Roman" panose="02020603050405020304" pitchFamily="18" charset="0"/>
                <a:cs typeface="Times New Roman" panose="02020603050405020304" pitchFamily="18" charset="0"/>
              </a:rPr>
              <a:t>er</a:t>
            </a:r>
            <a:r>
              <a:rPr lang="fr-FR" altLang="fr-FR" sz="2400">
                <a:solidFill>
                  <a:srgbClr val="000000"/>
                </a:solidFill>
                <a:latin typeface="Times New Roman" panose="02020603050405020304" pitchFamily="18" charset="0"/>
                <a:cs typeface="Times New Roman" panose="02020603050405020304" pitchFamily="18" charset="0"/>
              </a:rPr>
              <a:t>  par la fumée.</a:t>
            </a:r>
            <a:endParaRPr lang="fr-FR" altLang="fr-FR" sz="2400">
              <a:solidFill>
                <a:srgbClr val="000000"/>
              </a:solidFill>
              <a:latin typeface="Arial" panose="020B0604020202020204" pitchFamily="34" charset="0"/>
              <a:cs typeface="Times New Roman" panose="02020603050405020304" pitchFamily="18" charset="0"/>
            </a:endParaRPr>
          </a:p>
        </p:txBody>
      </p:sp>
      <p:sp>
        <p:nvSpPr>
          <p:cNvPr id="115719" name="Rectangle 3">
            <a:extLst>
              <a:ext uri="{FF2B5EF4-FFF2-40B4-BE49-F238E27FC236}">
                <a16:creationId xmlns:a16="http://schemas.microsoft.com/office/drawing/2014/main" id="{9456DE1A-AD76-3015-0FAC-55F822B97E1E}"/>
              </a:ext>
            </a:extLst>
          </p:cNvPr>
          <p:cNvSpPr>
            <a:spLocks noChangeArrowheads="1"/>
          </p:cNvSpPr>
          <p:nvPr/>
        </p:nvSpPr>
        <p:spPr bwMode="auto">
          <a:xfrm>
            <a:off x="395288" y="1258888"/>
            <a:ext cx="69659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Zones à privilégier en cas de recherche de victime :</a:t>
            </a:r>
            <a:endParaRPr lang="fr-FR" altLang="fr-FR" u="sng">
              <a:latin typeface="Times New Roman" panose="02020603050405020304" pitchFamily="18" charset="0"/>
              <a:cs typeface="Times New Roman" panose="02020603050405020304"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u numéro de diapositive 4">
            <a:extLst>
              <a:ext uri="{FF2B5EF4-FFF2-40B4-BE49-F238E27FC236}">
                <a16:creationId xmlns:a16="http://schemas.microsoft.com/office/drawing/2014/main" id="{02C2C5A4-26B8-2828-DED9-822DDD65F09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8A889AF-8265-437E-B001-A197700F195D}" type="slidenum">
              <a:rPr lang="fr-FR" altLang="fr-FR" sz="2000">
                <a:solidFill>
                  <a:srgbClr val="984807"/>
                </a:solidFill>
              </a:rPr>
              <a:pPr algn="r" eaLnBrk="1" hangingPunct="1">
                <a:spcBef>
                  <a:spcPct val="0"/>
                </a:spcBef>
                <a:buFontTx/>
                <a:buNone/>
              </a:pPr>
              <a:t>112</a:t>
            </a:fld>
            <a:endParaRPr lang="fr-FR" altLang="fr-FR" sz="2000">
              <a:solidFill>
                <a:srgbClr val="984807"/>
              </a:solidFill>
            </a:endParaRPr>
          </a:p>
        </p:txBody>
      </p:sp>
      <p:sp>
        <p:nvSpPr>
          <p:cNvPr id="116739" name="Titre 8">
            <a:extLst>
              <a:ext uri="{FF2B5EF4-FFF2-40B4-BE49-F238E27FC236}">
                <a16:creationId xmlns:a16="http://schemas.microsoft.com/office/drawing/2014/main" id="{C9C8F760-3B54-0A79-DAEB-EBD85A82E24F}"/>
              </a:ext>
            </a:extLst>
          </p:cNvPr>
          <p:cNvSpPr txBox="1">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Reconnaissance d'une pièce</a:t>
            </a:r>
          </a:p>
        </p:txBody>
      </p:sp>
      <p:sp>
        <p:nvSpPr>
          <p:cNvPr id="116740" name="Rectangle 2">
            <a:extLst>
              <a:ext uri="{FF2B5EF4-FFF2-40B4-BE49-F238E27FC236}">
                <a16:creationId xmlns:a16="http://schemas.microsoft.com/office/drawing/2014/main" id="{E1385C3C-CF9E-21CE-6007-674168E3E2F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16741" name="Rectangle 1">
            <a:extLst>
              <a:ext uri="{FF2B5EF4-FFF2-40B4-BE49-F238E27FC236}">
                <a16:creationId xmlns:a16="http://schemas.microsoft.com/office/drawing/2014/main" id="{D962C218-55C6-3734-DCAB-50BF6EFE5201}"/>
              </a:ext>
            </a:extLst>
          </p:cNvPr>
          <p:cNvSpPr>
            <a:spLocks noChangeArrowheads="1"/>
          </p:cNvSpPr>
          <p:nvPr/>
        </p:nvSpPr>
        <p:spPr bwMode="auto">
          <a:xfrm>
            <a:off x="684213" y="2520950"/>
            <a:ext cx="7488237" cy="193833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Le fait de trouver une fenêtre permet d'identifier l'extérieur de la structure et donc de limiter les volumes. </a:t>
            </a:r>
          </a:p>
          <a:p>
            <a:pPr>
              <a:spcBef>
                <a:spcPct val="0"/>
              </a:spcBef>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Cette fenêtre peut être aussi une issue de secours potentielle.</a:t>
            </a:r>
            <a:endParaRPr lang="fr-FR" altLang="fr-FR" sz="2400">
              <a:solidFill>
                <a:srgbClr val="000000"/>
              </a:solidFill>
              <a:latin typeface="Arial" panose="020B0604020202020204" pitchFamily="34" charset="0"/>
              <a:cs typeface="Times New Roman" panose="02020603050405020304" pitchFamily="18" charset="0"/>
            </a:endParaRPr>
          </a:p>
        </p:txBody>
      </p:sp>
      <p:sp>
        <p:nvSpPr>
          <p:cNvPr id="116742" name="Rectangle 3">
            <a:extLst>
              <a:ext uri="{FF2B5EF4-FFF2-40B4-BE49-F238E27FC236}">
                <a16:creationId xmlns:a16="http://schemas.microsoft.com/office/drawing/2014/main" id="{A7F7E5FF-EC8E-70B4-17BC-0623D38A4D7F}"/>
              </a:ext>
            </a:extLst>
          </p:cNvPr>
          <p:cNvSpPr>
            <a:spLocks noChangeArrowheads="1"/>
          </p:cNvSpPr>
          <p:nvPr/>
        </p:nvSpPr>
        <p:spPr bwMode="auto">
          <a:xfrm>
            <a:off x="395288" y="1258888"/>
            <a:ext cx="69659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000000"/>
                </a:solidFill>
                <a:latin typeface="Times New Roman" panose="02020603050405020304" pitchFamily="18" charset="0"/>
                <a:cs typeface="Times New Roman" panose="02020603050405020304" pitchFamily="18" charset="0"/>
              </a:rPr>
              <a:t>Zones à privilégier en cas de recherche de victime :</a:t>
            </a:r>
            <a:endParaRPr lang="fr-FR" altLang="fr-FR" u="sng">
              <a:latin typeface="Times New Roman" panose="02020603050405020304" pitchFamily="18" charset="0"/>
              <a:cs typeface="Times New Roman" panose="02020603050405020304" pitchFamily="18"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re 8">
            <a:extLst>
              <a:ext uri="{FF2B5EF4-FFF2-40B4-BE49-F238E27FC236}">
                <a16:creationId xmlns:a16="http://schemas.microsoft.com/office/drawing/2014/main" id="{C9629A5E-AF8F-D23B-9972-7BC4319C7DC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d'une pièce</a:t>
            </a:r>
          </a:p>
        </p:txBody>
      </p:sp>
      <p:sp>
        <p:nvSpPr>
          <p:cNvPr id="117763" name="Espace réservé du numéro de diapositive 4">
            <a:extLst>
              <a:ext uri="{FF2B5EF4-FFF2-40B4-BE49-F238E27FC236}">
                <a16:creationId xmlns:a16="http://schemas.microsoft.com/office/drawing/2014/main" id="{DFA2C184-E8E8-92F8-5F6C-D6E0D7067A8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C5B92CD-FB13-406D-82C3-4B2DECEC9452}" type="slidenum">
              <a:rPr lang="fr-FR" altLang="fr-FR" sz="2000">
                <a:solidFill>
                  <a:srgbClr val="984807"/>
                </a:solidFill>
              </a:rPr>
              <a:pPr algn="r" eaLnBrk="1" hangingPunct="1">
                <a:spcBef>
                  <a:spcPct val="0"/>
                </a:spcBef>
                <a:buFontTx/>
                <a:buNone/>
              </a:pPr>
              <a:t>113</a:t>
            </a:fld>
            <a:endParaRPr lang="fr-FR" altLang="fr-FR" sz="2000">
              <a:solidFill>
                <a:srgbClr val="984807"/>
              </a:solidFill>
            </a:endParaRPr>
          </a:p>
        </p:txBody>
      </p:sp>
      <p:sp>
        <p:nvSpPr>
          <p:cNvPr id="117764" name="Rectangle 2">
            <a:extLst>
              <a:ext uri="{FF2B5EF4-FFF2-40B4-BE49-F238E27FC236}">
                <a16:creationId xmlns:a16="http://schemas.microsoft.com/office/drawing/2014/main" id="{6E3BBF3C-6B64-1A74-411A-BF0E0BB6611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7765" name="Picture 1" descr="GTOD INC_Livre 3 - Les reconnaissances - nov2020_Page_080">
            <a:extLst>
              <a:ext uri="{FF2B5EF4-FFF2-40B4-BE49-F238E27FC236}">
                <a16:creationId xmlns:a16="http://schemas.microsoft.com/office/drawing/2014/main" id="{83910CBB-C76A-E443-A9BE-99DF5BC41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980" t="28069" r="8546" b="41035"/>
          <a:stretch>
            <a:fillRect/>
          </a:stretch>
        </p:blipFill>
        <p:spPr bwMode="auto">
          <a:xfrm>
            <a:off x="530225" y="1520825"/>
            <a:ext cx="8074025"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re 8">
            <a:extLst>
              <a:ext uri="{FF2B5EF4-FFF2-40B4-BE49-F238E27FC236}">
                <a16:creationId xmlns:a16="http://schemas.microsoft.com/office/drawing/2014/main" id="{A9248E96-7EC4-C959-C920-52E8A9B50A7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d'une pièce</a:t>
            </a:r>
          </a:p>
        </p:txBody>
      </p:sp>
      <p:sp>
        <p:nvSpPr>
          <p:cNvPr id="118787" name="Espace réservé du numéro de diapositive 4">
            <a:extLst>
              <a:ext uri="{FF2B5EF4-FFF2-40B4-BE49-F238E27FC236}">
                <a16:creationId xmlns:a16="http://schemas.microsoft.com/office/drawing/2014/main" id="{B5031771-E6D4-165C-9369-18378130910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B09B0D5-F669-4456-99D0-F917B3A74A80}" type="slidenum">
              <a:rPr lang="fr-FR" altLang="fr-FR" sz="2000">
                <a:solidFill>
                  <a:srgbClr val="984807"/>
                </a:solidFill>
              </a:rPr>
              <a:pPr algn="r" eaLnBrk="1" hangingPunct="1">
                <a:spcBef>
                  <a:spcPct val="0"/>
                </a:spcBef>
                <a:buFontTx/>
                <a:buNone/>
              </a:pPr>
              <a:t>114</a:t>
            </a:fld>
            <a:endParaRPr lang="fr-FR" altLang="fr-FR" sz="2000">
              <a:solidFill>
                <a:srgbClr val="984807"/>
              </a:solidFill>
            </a:endParaRPr>
          </a:p>
        </p:txBody>
      </p:sp>
      <p:sp>
        <p:nvSpPr>
          <p:cNvPr id="118788" name="Rectangle 7">
            <a:extLst>
              <a:ext uri="{FF2B5EF4-FFF2-40B4-BE49-F238E27FC236}">
                <a16:creationId xmlns:a16="http://schemas.microsoft.com/office/drawing/2014/main" id="{156BDC68-0CE3-B15B-F293-52F5BD4FAC82}"/>
              </a:ext>
            </a:extLst>
          </p:cNvPr>
          <p:cNvSpPr>
            <a:spLocks noChangeArrowheads="1"/>
          </p:cNvSpPr>
          <p:nvPr/>
        </p:nvSpPr>
        <p:spPr bwMode="auto">
          <a:xfrm>
            <a:off x="2395538" y="2124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8789" name="Picture 6" descr="livre 3 les reconnaissances_Page_51">
            <a:extLst>
              <a:ext uri="{FF2B5EF4-FFF2-40B4-BE49-F238E27FC236}">
                <a16:creationId xmlns:a16="http://schemas.microsoft.com/office/drawing/2014/main" id="{1B8EF41B-E3A6-4AB1-D3F0-D332534E8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43" t="22490" r="12494" b="43782"/>
          <a:stretch>
            <a:fillRect/>
          </a:stretch>
        </p:blipFill>
        <p:spPr bwMode="auto">
          <a:xfrm>
            <a:off x="685800" y="1447800"/>
            <a:ext cx="7772400"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descr="GTOD INC_Livre 3 - Les reconnaissances - nov2020_Page_082">
            <a:extLst>
              <a:ext uri="{FF2B5EF4-FFF2-40B4-BE49-F238E27FC236}">
                <a16:creationId xmlns:a16="http://schemas.microsoft.com/office/drawing/2014/main" id="{FD0E7AD6-A12A-3647-A2A1-1421D239D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46" t="51868" r="42409" b="19611"/>
          <a:stretch>
            <a:fillRect/>
          </a:stretch>
        </p:blipFill>
        <p:spPr bwMode="auto">
          <a:xfrm>
            <a:off x="4025900" y="1484313"/>
            <a:ext cx="4732338"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itre 8">
            <a:extLst>
              <a:ext uri="{FF2B5EF4-FFF2-40B4-BE49-F238E27FC236}">
                <a16:creationId xmlns:a16="http://schemas.microsoft.com/office/drawing/2014/main" id="{6CB936F7-F1E4-0C21-974A-09EEE0104EE9}"/>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d'une pièce</a:t>
            </a:r>
          </a:p>
        </p:txBody>
      </p:sp>
      <p:sp>
        <p:nvSpPr>
          <p:cNvPr id="119812" name="Espace réservé du numéro de diapositive 4">
            <a:extLst>
              <a:ext uri="{FF2B5EF4-FFF2-40B4-BE49-F238E27FC236}">
                <a16:creationId xmlns:a16="http://schemas.microsoft.com/office/drawing/2014/main" id="{1285DB5A-81BA-F05E-BEFE-F3F1AD2681E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55037E4-01B8-4306-9DAA-C907F74CA9F1}" type="slidenum">
              <a:rPr lang="fr-FR" altLang="fr-FR" sz="2000">
                <a:solidFill>
                  <a:srgbClr val="984807"/>
                </a:solidFill>
              </a:rPr>
              <a:pPr algn="r" eaLnBrk="1" hangingPunct="1">
                <a:spcBef>
                  <a:spcPct val="0"/>
                </a:spcBef>
                <a:buFontTx/>
                <a:buNone/>
              </a:pPr>
              <a:t>115</a:t>
            </a:fld>
            <a:endParaRPr lang="fr-FR" altLang="fr-FR" sz="2000">
              <a:solidFill>
                <a:srgbClr val="984807"/>
              </a:solidFill>
            </a:endParaRPr>
          </a:p>
        </p:txBody>
      </p:sp>
      <p:sp>
        <p:nvSpPr>
          <p:cNvPr id="119813" name="Rectangle 1">
            <a:extLst>
              <a:ext uri="{FF2B5EF4-FFF2-40B4-BE49-F238E27FC236}">
                <a16:creationId xmlns:a16="http://schemas.microsoft.com/office/drawing/2014/main" id="{E2862F3B-84D3-FE14-68C0-BBA805F4D246}"/>
              </a:ext>
            </a:extLst>
          </p:cNvPr>
          <p:cNvSpPr>
            <a:spLocks noChangeArrowheads="1"/>
          </p:cNvSpPr>
          <p:nvPr/>
        </p:nvSpPr>
        <p:spPr bwMode="auto">
          <a:xfrm>
            <a:off x="385763" y="1414463"/>
            <a:ext cx="3724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Reconnaissance réalisée avec un moyen hydraulique,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CE </a:t>
            </a:r>
            <a:r>
              <a:rPr lang="fr-FR" altLang="fr-FR" sz="2400">
                <a:solidFill>
                  <a:srgbClr val="000000"/>
                </a:solidFill>
                <a:latin typeface="Times New Roman" panose="02020603050405020304" pitchFamily="18" charset="0"/>
                <a:cs typeface="Times New Roman" panose="02020603050405020304" pitchFamily="18" charset="0"/>
              </a:rPr>
              <a:t>laisse la lance à l'équipier.</a:t>
            </a: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Dans tous les cas l’équipier sert de point fixe à l’entrée du local. </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Doit toujours rester en liaison personnelle courte.</a:t>
            </a:r>
            <a:endParaRPr lang="fr-FR" altLang="fr-FR" sz="24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re 8">
            <a:extLst>
              <a:ext uri="{FF2B5EF4-FFF2-40B4-BE49-F238E27FC236}">
                <a16:creationId xmlns:a16="http://schemas.microsoft.com/office/drawing/2014/main" id="{4D75A36C-8143-39B6-1415-6B23E10EDB7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d'une pièce</a:t>
            </a:r>
          </a:p>
        </p:txBody>
      </p:sp>
      <p:sp>
        <p:nvSpPr>
          <p:cNvPr id="120835" name="Espace réservé du numéro de diapositive 4">
            <a:extLst>
              <a:ext uri="{FF2B5EF4-FFF2-40B4-BE49-F238E27FC236}">
                <a16:creationId xmlns:a16="http://schemas.microsoft.com/office/drawing/2014/main" id="{74E73E27-C9EC-CDD0-54C9-773B0A59A48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696FA50-966C-406E-BC5A-29064BB4FBA3}" type="slidenum">
              <a:rPr lang="fr-FR" altLang="fr-FR" sz="2000">
                <a:solidFill>
                  <a:srgbClr val="984807"/>
                </a:solidFill>
              </a:rPr>
              <a:pPr algn="r" eaLnBrk="1" hangingPunct="1">
                <a:spcBef>
                  <a:spcPct val="0"/>
                </a:spcBef>
                <a:buFontTx/>
                <a:buNone/>
              </a:pPr>
              <a:t>116</a:t>
            </a:fld>
            <a:endParaRPr lang="fr-FR" altLang="fr-FR" sz="2000">
              <a:solidFill>
                <a:srgbClr val="984807"/>
              </a:solidFill>
            </a:endParaRPr>
          </a:p>
        </p:txBody>
      </p:sp>
      <p:sp>
        <p:nvSpPr>
          <p:cNvPr id="120836" name="Rectangle 1">
            <a:extLst>
              <a:ext uri="{FF2B5EF4-FFF2-40B4-BE49-F238E27FC236}">
                <a16:creationId xmlns:a16="http://schemas.microsoft.com/office/drawing/2014/main" id="{230C5E3E-F608-64E9-A774-278A82D7EDBB}"/>
              </a:ext>
            </a:extLst>
          </p:cNvPr>
          <p:cNvSpPr>
            <a:spLocks noChangeArrowheads="1"/>
          </p:cNvSpPr>
          <p:nvPr/>
        </p:nvSpPr>
        <p:spPr bwMode="auto">
          <a:xfrm>
            <a:off x="427038" y="1412875"/>
            <a:ext cx="81772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a:solidFill>
                  <a:srgbClr val="000000"/>
                </a:solidFill>
                <a:latin typeface="Times New Roman" panose="02020603050405020304" pitchFamily="18" charset="0"/>
                <a:cs typeface="Times New Roman" panose="02020603050405020304" pitchFamily="18" charset="0"/>
              </a:rPr>
              <a:t>Pendant et après la reconnaissance de la pièce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b="1">
                <a:solidFill>
                  <a:srgbClr val="000000"/>
                </a:solidFill>
                <a:latin typeface="Times New Roman" panose="02020603050405020304" pitchFamily="18" charset="0"/>
                <a:cs typeface="Times New Roman" panose="02020603050405020304" pitchFamily="18" charset="0"/>
              </a:rPr>
              <a:t>CE effectue le marquage défini</a:t>
            </a:r>
            <a:endParaRPr lang="fr-FR" altLang="fr-FR" sz="2400">
              <a:solidFill>
                <a:srgbClr val="000000"/>
              </a:solidFill>
              <a:latin typeface="Arial" panose="020B0604020202020204" pitchFamily="34" charset="0"/>
              <a:cs typeface="Times New Roman" panose="02020603050405020304" pitchFamily="18" charset="0"/>
            </a:endParaRPr>
          </a:p>
        </p:txBody>
      </p:sp>
      <p:pic>
        <p:nvPicPr>
          <p:cNvPr id="120837" name="Picture 1" descr="DOD_4">
            <a:extLst>
              <a:ext uri="{FF2B5EF4-FFF2-40B4-BE49-F238E27FC236}">
                <a16:creationId xmlns:a16="http://schemas.microsoft.com/office/drawing/2014/main" id="{AB77F6D2-AFD1-2833-511C-B36F6F3B8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991" t="25789" r="26167" b="56024"/>
          <a:stretch>
            <a:fillRect/>
          </a:stretch>
        </p:blipFill>
        <p:spPr bwMode="auto">
          <a:xfrm>
            <a:off x="323850" y="2814638"/>
            <a:ext cx="5265738"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2">
            <a:extLst>
              <a:ext uri="{FF2B5EF4-FFF2-40B4-BE49-F238E27FC236}">
                <a16:creationId xmlns:a16="http://schemas.microsoft.com/office/drawing/2014/main" id="{685AC6B9-B199-EC90-5A28-374BC0F40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15" t="36772" r="9019" b="8942"/>
          <a:stretch>
            <a:fillRect/>
          </a:stretch>
        </p:blipFill>
        <p:spPr bwMode="auto">
          <a:xfrm>
            <a:off x="6084888" y="3284538"/>
            <a:ext cx="251936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re 8">
            <a:extLst>
              <a:ext uri="{FF2B5EF4-FFF2-40B4-BE49-F238E27FC236}">
                <a16:creationId xmlns:a16="http://schemas.microsoft.com/office/drawing/2014/main" id="{84914961-61D3-4A1E-929A-8D90C7FA43D7}"/>
              </a:ext>
            </a:extLst>
          </p:cNvPr>
          <p:cNvSpPr>
            <a:spLocks noGrp="1"/>
          </p:cNvSpPr>
          <p:nvPr>
            <p:ph type="title" idx="4294967295"/>
          </p:nvPr>
        </p:nvSpPr>
        <p:spPr>
          <a:xfrm>
            <a:off x="755650" y="2708275"/>
            <a:ext cx="7742238" cy="939800"/>
          </a:xfrm>
        </p:spPr>
        <p:txBody>
          <a:bodyPr/>
          <a:lstStyle/>
          <a:p>
            <a:pPr eaLnBrk="1" hangingPunct="1"/>
            <a:r>
              <a:rPr lang="fr-FR" altLang="fr-FR" sz="3200" b="1">
                <a:solidFill>
                  <a:srgbClr val="984807"/>
                </a:solidFill>
              </a:rPr>
              <a:t>Reconnaissance de locaux vastes</a:t>
            </a:r>
          </a:p>
        </p:txBody>
      </p:sp>
      <p:sp>
        <p:nvSpPr>
          <p:cNvPr id="121859" name="Espace réservé du numéro de diapositive 4">
            <a:extLst>
              <a:ext uri="{FF2B5EF4-FFF2-40B4-BE49-F238E27FC236}">
                <a16:creationId xmlns:a16="http://schemas.microsoft.com/office/drawing/2014/main" id="{8EBF8BCA-EABB-937D-B282-61B29ECED46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0A89C8B-433D-40DC-8782-1FFD2C8209FA}" type="slidenum">
              <a:rPr lang="fr-FR" altLang="fr-FR" sz="2000">
                <a:solidFill>
                  <a:srgbClr val="984807"/>
                </a:solidFill>
              </a:rPr>
              <a:pPr algn="r" eaLnBrk="1" hangingPunct="1">
                <a:spcBef>
                  <a:spcPct val="0"/>
                </a:spcBef>
                <a:buFontTx/>
                <a:buNone/>
              </a:pPr>
              <a:t>117</a:t>
            </a:fld>
            <a:endParaRPr lang="fr-FR" altLang="fr-FR" sz="2000">
              <a:solidFill>
                <a:srgbClr val="984807"/>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re 8">
            <a:extLst>
              <a:ext uri="{FF2B5EF4-FFF2-40B4-BE49-F238E27FC236}">
                <a16:creationId xmlns:a16="http://schemas.microsoft.com/office/drawing/2014/main" id="{66F3C1ED-829A-D8E7-10FD-21842697E81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de locaux vastes</a:t>
            </a:r>
          </a:p>
        </p:txBody>
      </p:sp>
      <p:sp>
        <p:nvSpPr>
          <p:cNvPr id="122883" name="Espace réservé du numéro de diapositive 4">
            <a:extLst>
              <a:ext uri="{FF2B5EF4-FFF2-40B4-BE49-F238E27FC236}">
                <a16:creationId xmlns:a16="http://schemas.microsoft.com/office/drawing/2014/main" id="{C493AB26-7E21-8141-C933-7A45CF5ED13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1436020-89AA-4944-A0A2-8ACF1B8C72D4}" type="slidenum">
              <a:rPr lang="fr-FR" altLang="fr-FR" sz="2000">
                <a:solidFill>
                  <a:srgbClr val="984807"/>
                </a:solidFill>
              </a:rPr>
              <a:pPr algn="r" eaLnBrk="1" hangingPunct="1">
                <a:spcBef>
                  <a:spcPct val="0"/>
                </a:spcBef>
                <a:buFontTx/>
                <a:buNone/>
              </a:pPr>
              <a:t>118</a:t>
            </a:fld>
            <a:endParaRPr lang="fr-FR" altLang="fr-FR" sz="2000">
              <a:solidFill>
                <a:srgbClr val="984807"/>
              </a:solidFill>
            </a:endParaRPr>
          </a:p>
        </p:txBody>
      </p:sp>
      <p:sp>
        <p:nvSpPr>
          <p:cNvPr id="122884" name="Rectangle 2">
            <a:extLst>
              <a:ext uri="{FF2B5EF4-FFF2-40B4-BE49-F238E27FC236}">
                <a16:creationId xmlns:a16="http://schemas.microsoft.com/office/drawing/2014/main" id="{3EBC7897-A1A3-A328-4354-28F76FCB69F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2885" name="Picture 1" descr="GTOD INC_Livre 3 - Les reconnaissances - nov2020_Page_081">
            <a:extLst>
              <a:ext uri="{FF2B5EF4-FFF2-40B4-BE49-F238E27FC236}">
                <a16:creationId xmlns:a16="http://schemas.microsoft.com/office/drawing/2014/main" id="{CF55CE05-4BBA-FB52-05BA-5254EC325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947" t="33826" r="6570" b="45039"/>
          <a:stretch>
            <a:fillRect/>
          </a:stretch>
        </p:blipFill>
        <p:spPr bwMode="auto">
          <a:xfrm>
            <a:off x="422275" y="1639888"/>
            <a:ext cx="84359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2">
            <a:extLst>
              <a:ext uri="{FF2B5EF4-FFF2-40B4-BE49-F238E27FC236}">
                <a16:creationId xmlns:a16="http://schemas.microsoft.com/office/drawing/2014/main" id="{6F1261D9-F7F5-910E-919B-69192815F42B}"/>
              </a:ext>
            </a:extLst>
          </p:cNvPr>
          <p:cNvSpPr>
            <a:spLocks noChangeArrowheads="1"/>
          </p:cNvSpPr>
          <p:nvPr/>
        </p:nvSpPr>
        <p:spPr bwMode="auto">
          <a:xfrm>
            <a:off x="1116013" y="4556125"/>
            <a:ext cx="734536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000">
                <a:latin typeface="Times New Roman" panose="02020603050405020304" pitchFamily="18" charset="0"/>
                <a:ea typeface="Calibri" panose="020F0502020204030204" pitchFamily="34" charset="0"/>
                <a:cs typeface="Times New Roman" panose="02020603050405020304" pitchFamily="18" charset="0"/>
              </a:rPr>
              <a:t>passages en parallèle			passages en arc de cercle</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re 8">
            <a:extLst>
              <a:ext uri="{FF2B5EF4-FFF2-40B4-BE49-F238E27FC236}">
                <a16:creationId xmlns:a16="http://schemas.microsoft.com/office/drawing/2014/main" id="{1B5781F5-FE4E-89E0-C3BB-94CF0EA4511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de locaux vastes</a:t>
            </a:r>
          </a:p>
        </p:txBody>
      </p:sp>
      <p:sp>
        <p:nvSpPr>
          <p:cNvPr id="123907" name="Espace réservé du numéro de diapositive 4">
            <a:extLst>
              <a:ext uri="{FF2B5EF4-FFF2-40B4-BE49-F238E27FC236}">
                <a16:creationId xmlns:a16="http://schemas.microsoft.com/office/drawing/2014/main" id="{2CC8634F-E12B-E8CF-ECDA-11B4166C462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F820C16-2800-4561-A286-B27ABBA735F1}" type="slidenum">
              <a:rPr lang="fr-FR" altLang="fr-FR" sz="2000">
                <a:solidFill>
                  <a:srgbClr val="984807"/>
                </a:solidFill>
              </a:rPr>
              <a:pPr algn="r" eaLnBrk="1" hangingPunct="1">
                <a:spcBef>
                  <a:spcPct val="0"/>
                </a:spcBef>
                <a:buFontTx/>
                <a:buNone/>
              </a:pPr>
              <a:t>119</a:t>
            </a:fld>
            <a:endParaRPr lang="fr-FR" altLang="fr-FR" sz="2000">
              <a:solidFill>
                <a:srgbClr val="984807"/>
              </a:solidFill>
            </a:endParaRPr>
          </a:p>
        </p:txBody>
      </p:sp>
      <p:sp>
        <p:nvSpPr>
          <p:cNvPr id="123908" name="Rectangle 1">
            <a:extLst>
              <a:ext uri="{FF2B5EF4-FFF2-40B4-BE49-F238E27FC236}">
                <a16:creationId xmlns:a16="http://schemas.microsoft.com/office/drawing/2014/main" id="{1B38A93C-FD3B-4E23-017E-0F8A8661B97F}"/>
              </a:ext>
            </a:extLst>
          </p:cNvPr>
          <p:cNvSpPr>
            <a:spLocks noChangeArrowheads="1"/>
          </p:cNvSpPr>
          <p:nvPr/>
        </p:nvSpPr>
        <p:spPr bwMode="auto">
          <a:xfrm>
            <a:off x="444500" y="1412875"/>
            <a:ext cx="8231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Sur une ligne guide fixée de part et d'autre,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le binôme effectue des passages en parallèle ou en arc de cercle.</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pic>
        <p:nvPicPr>
          <p:cNvPr id="123909" name="Picture 1" descr="GTOD INC_Livre 3 - Les reconnaissances - nov2020_Page_081">
            <a:extLst>
              <a:ext uri="{FF2B5EF4-FFF2-40B4-BE49-F238E27FC236}">
                <a16:creationId xmlns:a16="http://schemas.microsoft.com/office/drawing/2014/main" id="{B8F6A098-A609-7652-4B2D-CFBF74894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947" t="66711" r="53484" b="12424"/>
          <a:stretch>
            <a:fillRect/>
          </a:stretch>
        </p:blipFill>
        <p:spPr bwMode="auto">
          <a:xfrm>
            <a:off x="1936750" y="2168525"/>
            <a:ext cx="52705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4">
            <a:extLst>
              <a:ext uri="{FF2B5EF4-FFF2-40B4-BE49-F238E27FC236}">
                <a16:creationId xmlns:a16="http://schemas.microsoft.com/office/drawing/2014/main" id="{50C00F79-5021-2908-8E24-748D5264F22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5CD32D9-092D-4401-B499-7D275061C75A}" type="slidenum">
              <a:rPr lang="fr-FR" altLang="fr-FR" sz="2000">
                <a:solidFill>
                  <a:srgbClr val="984807"/>
                </a:solidFill>
              </a:rPr>
              <a:pPr algn="r" eaLnBrk="1" hangingPunct="1">
                <a:spcBef>
                  <a:spcPct val="0"/>
                </a:spcBef>
                <a:buFontTx/>
                <a:buNone/>
              </a:pPr>
              <a:t>12</a:t>
            </a:fld>
            <a:endParaRPr lang="fr-FR" altLang="fr-FR" sz="2000">
              <a:solidFill>
                <a:srgbClr val="984807"/>
              </a:solidFill>
            </a:endParaRPr>
          </a:p>
        </p:txBody>
      </p:sp>
      <p:sp>
        <p:nvSpPr>
          <p:cNvPr id="14339" name="Rectangle 1">
            <a:extLst>
              <a:ext uri="{FF2B5EF4-FFF2-40B4-BE49-F238E27FC236}">
                <a16:creationId xmlns:a16="http://schemas.microsoft.com/office/drawing/2014/main" id="{0B56D277-72B0-9082-2C85-14056E41C2E6}"/>
              </a:ext>
            </a:extLst>
          </p:cNvPr>
          <p:cNvSpPr>
            <a:spLocks noChangeArrowheads="1"/>
          </p:cNvSpPr>
          <p:nvPr/>
        </p:nvSpPr>
        <p:spPr bwMode="auto">
          <a:xfrm>
            <a:off x="395288" y="1557338"/>
            <a:ext cx="8189912"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Enregistre les binômes avant qu'ils ne s'engagent</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Renseigne sur le tableau de contrôle : </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nom du porteur, pression à l'engagement,</a:t>
            </a: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l'heure d'entrée </a:t>
            </a: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calcule l'heure de sortie prévisible,</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Garde le contact radio avec les équipes engagées. </a:t>
            </a:r>
          </a:p>
        </p:txBody>
      </p:sp>
      <p:sp>
        <p:nvSpPr>
          <p:cNvPr id="14340" name="Titre 8">
            <a:extLst>
              <a:ext uri="{FF2B5EF4-FFF2-40B4-BE49-F238E27FC236}">
                <a16:creationId xmlns:a16="http://schemas.microsoft.com/office/drawing/2014/main" id="{57498878-8AAE-A927-EFAA-6747A7106E85}"/>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Contrôleur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re 8">
            <a:extLst>
              <a:ext uri="{FF2B5EF4-FFF2-40B4-BE49-F238E27FC236}">
                <a16:creationId xmlns:a16="http://schemas.microsoft.com/office/drawing/2014/main" id="{A9DDE374-88B1-E10B-1EC2-9EF91A5701A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latérale</a:t>
            </a:r>
          </a:p>
        </p:txBody>
      </p:sp>
      <p:sp>
        <p:nvSpPr>
          <p:cNvPr id="124931" name="Espace réservé du numéro de diapositive 4">
            <a:extLst>
              <a:ext uri="{FF2B5EF4-FFF2-40B4-BE49-F238E27FC236}">
                <a16:creationId xmlns:a16="http://schemas.microsoft.com/office/drawing/2014/main" id="{3A86973C-BB34-503A-4B0D-0BC7C65D847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978AF39-36ED-4CCD-8A1E-1634371EC2A5}" type="slidenum">
              <a:rPr lang="fr-FR" altLang="fr-FR" sz="2000">
                <a:solidFill>
                  <a:srgbClr val="984807"/>
                </a:solidFill>
              </a:rPr>
              <a:pPr algn="r" eaLnBrk="1" hangingPunct="1">
                <a:spcBef>
                  <a:spcPct val="0"/>
                </a:spcBef>
                <a:buFontTx/>
                <a:buNone/>
              </a:pPr>
              <a:t>120</a:t>
            </a:fld>
            <a:endParaRPr lang="fr-FR" altLang="fr-FR" sz="2000">
              <a:solidFill>
                <a:srgbClr val="984807"/>
              </a:solidFill>
            </a:endParaRPr>
          </a:p>
        </p:txBody>
      </p:sp>
      <p:sp>
        <p:nvSpPr>
          <p:cNvPr id="124932" name="Rectangle 1">
            <a:extLst>
              <a:ext uri="{FF2B5EF4-FFF2-40B4-BE49-F238E27FC236}">
                <a16:creationId xmlns:a16="http://schemas.microsoft.com/office/drawing/2014/main" id="{1B2BD4EE-07E8-A18C-6051-3087EE294EE9}"/>
              </a:ext>
            </a:extLst>
          </p:cNvPr>
          <p:cNvSpPr>
            <a:spLocks noChangeArrowheads="1"/>
          </p:cNvSpPr>
          <p:nvPr/>
        </p:nvSpPr>
        <p:spPr bwMode="auto">
          <a:xfrm>
            <a:off x="533400" y="1447800"/>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CE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 la possibilité de passer en liaison longue pour faire une reconnaissance latérale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CE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informe l’équipier de sa manœuvre.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Il passe en liaison longue.</a:t>
            </a:r>
          </a:p>
        </p:txBody>
      </p:sp>
      <p:sp>
        <p:nvSpPr>
          <p:cNvPr id="124933" name="Rectangle 7">
            <a:extLst>
              <a:ext uri="{FF2B5EF4-FFF2-40B4-BE49-F238E27FC236}">
                <a16:creationId xmlns:a16="http://schemas.microsoft.com/office/drawing/2014/main" id="{DEEC9784-66B0-32CB-96E1-0B03261EDBE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4934" name="Picture 6" descr="GTOD INC_Livre 3 - Les reconnaissances - nov2020_Page_066">
            <a:extLst>
              <a:ext uri="{FF2B5EF4-FFF2-40B4-BE49-F238E27FC236}">
                <a16:creationId xmlns:a16="http://schemas.microsoft.com/office/drawing/2014/main" id="{CBD8C06F-7F69-0C26-D4F8-19A3E59C8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63" t="18871" r="62141" b="60678"/>
          <a:stretch>
            <a:fillRect/>
          </a:stretch>
        </p:blipFill>
        <p:spPr bwMode="auto">
          <a:xfrm>
            <a:off x="5761038" y="1947863"/>
            <a:ext cx="2962275"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8">
            <a:extLst>
              <a:ext uri="{FF2B5EF4-FFF2-40B4-BE49-F238E27FC236}">
                <a16:creationId xmlns:a16="http://schemas.microsoft.com/office/drawing/2014/main" id="{B95E4599-D82F-99ED-B9CC-07448725401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latérale</a:t>
            </a:r>
          </a:p>
        </p:txBody>
      </p:sp>
      <p:sp>
        <p:nvSpPr>
          <p:cNvPr id="125955" name="Espace réservé du numéro de diapositive 4">
            <a:extLst>
              <a:ext uri="{FF2B5EF4-FFF2-40B4-BE49-F238E27FC236}">
                <a16:creationId xmlns:a16="http://schemas.microsoft.com/office/drawing/2014/main" id="{1EFC7765-C7A3-EB01-4EEA-FCDFB0520A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59E0F56-614D-46B6-AA21-FD4DBAA5DBDF}" type="slidenum">
              <a:rPr lang="fr-FR" altLang="fr-FR" sz="2000">
                <a:solidFill>
                  <a:srgbClr val="984807"/>
                </a:solidFill>
              </a:rPr>
              <a:pPr algn="r" eaLnBrk="1" hangingPunct="1">
                <a:spcBef>
                  <a:spcPct val="0"/>
                </a:spcBef>
                <a:buFontTx/>
                <a:buNone/>
              </a:pPr>
              <a:t>121</a:t>
            </a:fld>
            <a:endParaRPr lang="fr-FR" altLang="fr-FR" sz="2000">
              <a:solidFill>
                <a:srgbClr val="984807"/>
              </a:solidFill>
            </a:endParaRPr>
          </a:p>
        </p:txBody>
      </p:sp>
      <p:sp>
        <p:nvSpPr>
          <p:cNvPr id="125956" name="Rectangle 1">
            <a:extLst>
              <a:ext uri="{FF2B5EF4-FFF2-40B4-BE49-F238E27FC236}">
                <a16:creationId xmlns:a16="http://schemas.microsoft.com/office/drawing/2014/main" id="{A00113E6-BF06-B3C4-F9DA-31E96FD73DD5}"/>
              </a:ext>
            </a:extLst>
          </p:cNvPr>
          <p:cNvSpPr>
            <a:spLocks noChangeArrowheads="1"/>
          </p:cNvSpPr>
          <p:nvPr/>
        </p:nvSpPr>
        <p:spPr bwMode="auto">
          <a:xfrm>
            <a:off x="381000" y="1371600"/>
            <a:ext cx="81899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Equipier</a:t>
            </a:r>
            <a:r>
              <a:rPr lang="fr-FR" altLang="fr-FR" sz="2400">
                <a:latin typeface="Times New Roman" panose="02020603050405020304" pitchFamily="18" charset="0"/>
                <a:ea typeface="Calibri" panose="020F0502020204030204" pitchFamily="34" charset="0"/>
                <a:cs typeface="Times New Roman" panose="02020603050405020304" pitchFamily="18" charset="0"/>
              </a:rPr>
              <a:t>, reste à la porte, la maintient ouverte, garde le contact (visuel et/ou auditif et/ou à la voix) observe les fumées et  reste attentif à tout changement de situation.   </a:t>
            </a:r>
          </a:p>
          <a:p>
            <a:pPr algn="just">
              <a:lnSpc>
                <a:spcPct val="107000"/>
              </a:lnSpc>
              <a:spcBef>
                <a:spcPct val="0"/>
              </a:spcBef>
              <a:buFontTx/>
              <a:buNone/>
            </a:pPr>
            <a:r>
              <a:rPr lang="fr-FR" altLang="fr-FR"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Il reste en liaison courte. </a:t>
            </a:r>
          </a:p>
        </p:txBody>
      </p:sp>
      <p:sp>
        <p:nvSpPr>
          <p:cNvPr id="125957" name="Rectangle 9">
            <a:extLst>
              <a:ext uri="{FF2B5EF4-FFF2-40B4-BE49-F238E27FC236}">
                <a16:creationId xmlns:a16="http://schemas.microsoft.com/office/drawing/2014/main" id="{3D7DE0F9-8FF3-18CD-470C-13892168B4D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5958" name="Picture 8" descr="GTOD INC_Livre 3 - Les reconnaissances - nov2020_Page_066">
            <a:extLst>
              <a:ext uri="{FF2B5EF4-FFF2-40B4-BE49-F238E27FC236}">
                <a16:creationId xmlns:a16="http://schemas.microsoft.com/office/drawing/2014/main" id="{E98A46AF-96BE-0772-DE36-CCD2D2FE3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689" t="37119" r="6570" b="48051"/>
          <a:stretch>
            <a:fillRect/>
          </a:stretch>
        </p:blipFill>
        <p:spPr bwMode="auto">
          <a:xfrm>
            <a:off x="1763713" y="3051175"/>
            <a:ext cx="6335712"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re 8">
            <a:extLst>
              <a:ext uri="{FF2B5EF4-FFF2-40B4-BE49-F238E27FC236}">
                <a16:creationId xmlns:a16="http://schemas.microsoft.com/office/drawing/2014/main" id="{924DD320-D4E3-6A9E-C863-01537D2182F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latérale</a:t>
            </a:r>
          </a:p>
        </p:txBody>
      </p:sp>
      <p:sp>
        <p:nvSpPr>
          <p:cNvPr id="126979" name="Espace réservé du numéro de diapositive 4">
            <a:extLst>
              <a:ext uri="{FF2B5EF4-FFF2-40B4-BE49-F238E27FC236}">
                <a16:creationId xmlns:a16="http://schemas.microsoft.com/office/drawing/2014/main" id="{98BF69FF-E606-6CEB-8537-370CA270081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57A6E8F-0015-4A9B-A6CC-6482CB2FB449}" type="slidenum">
              <a:rPr lang="fr-FR" altLang="fr-FR" sz="2000">
                <a:solidFill>
                  <a:srgbClr val="984807"/>
                </a:solidFill>
              </a:rPr>
              <a:pPr algn="r" eaLnBrk="1" hangingPunct="1">
                <a:spcBef>
                  <a:spcPct val="0"/>
                </a:spcBef>
                <a:buFontTx/>
                <a:buNone/>
              </a:pPr>
              <a:t>122</a:t>
            </a:fld>
            <a:endParaRPr lang="fr-FR" altLang="fr-FR" sz="2000">
              <a:solidFill>
                <a:srgbClr val="984807"/>
              </a:solidFill>
            </a:endParaRPr>
          </a:p>
        </p:txBody>
      </p:sp>
      <p:sp>
        <p:nvSpPr>
          <p:cNvPr id="126980" name="Rectangle 7">
            <a:extLst>
              <a:ext uri="{FF2B5EF4-FFF2-40B4-BE49-F238E27FC236}">
                <a16:creationId xmlns:a16="http://schemas.microsoft.com/office/drawing/2014/main" id="{A72F1CBC-B1E0-AFD0-F52C-3FF74CE981B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6981" name="Picture 6" descr="GTOD INC_Livre 3 - Les reconnaissances - nov2020_Page_066">
            <a:extLst>
              <a:ext uri="{FF2B5EF4-FFF2-40B4-BE49-F238E27FC236}">
                <a16:creationId xmlns:a16="http://schemas.microsoft.com/office/drawing/2014/main" id="{A2A88569-EC80-FE06-6C0A-39CE257B3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951" t="53352" r="54268" b="29669"/>
          <a:stretch>
            <a:fillRect/>
          </a:stretch>
        </p:blipFill>
        <p:spPr bwMode="auto">
          <a:xfrm>
            <a:off x="1979613" y="2406650"/>
            <a:ext cx="5853112"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Rectangle 1">
            <a:extLst>
              <a:ext uri="{FF2B5EF4-FFF2-40B4-BE49-F238E27FC236}">
                <a16:creationId xmlns:a16="http://schemas.microsoft.com/office/drawing/2014/main" id="{6278028B-BD3E-D866-CD38-1CBA124DAFAA}"/>
              </a:ext>
            </a:extLst>
          </p:cNvPr>
          <p:cNvSpPr>
            <a:spLocks noChangeArrowheads="1"/>
          </p:cNvSpPr>
          <p:nvPr/>
        </p:nvSpPr>
        <p:spPr bwMode="auto">
          <a:xfrm>
            <a:off x="395288" y="1362075"/>
            <a:ext cx="818991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CE s’aperçoit qu’il ne peut pas réaliser la reconnaissance complète de la pièce où il se trouve, il revient chercher l’équipier et poursuivent la reconnaissance.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re 8">
            <a:extLst>
              <a:ext uri="{FF2B5EF4-FFF2-40B4-BE49-F238E27FC236}">
                <a16:creationId xmlns:a16="http://schemas.microsoft.com/office/drawing/2014/main" id="{453BE177-E0EF-CE99-B3A0-CBABCA5EECC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latérale</a:t>
            </a:r>
          </a:p>
        </p:txBody>
      </p:sp>
      <p:sp>
        <p:nvSpPr>
          <p:cNvPr id="128003" name="Espace réservé du numéro de diapositive 4">
            <a:extLst>
              <a:ext uri="{FF2B5EF4-FFF2-40B4-BE49-F238E27FC236}">
                <a16:creationId xmlns:a16="http://schemas.microsoft.com/office/drawing/2014/main" id="{B0439AB2-3484-D86D-64E5-532072AC686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585358C-40CB-47F2-84D3-241A8B82306A}" type="slidenum">
              <a:rPr lang="fr-FR" altLang="fr-FR" sz="2000">
                <a:solidFill>
                  <a:srgbClr val="984807"/>
                </a:solidFill>
              </a:rPr>
              <a:pPr algn="r" eaLnBrk="1" hangingPunct="1">
                <a:spcBef>
                  <a:spcPct val="0"/>
                </a:spcBef>
                <a:buFontTx/>
                <a:buNone/>
              </a:pPr>
              <a:t>123</a:t>
            </a:fld>
            <a:endParaRPr lang="fr-FR" altLang="fr-FR" sz="2000">
              <a:solidFill>
                <a:srgbClr val="984807"/>
              </a:solidFill>
            </a:endParaRPr>
          </a:p>
        </p:txBody>
      </p:sp>
      <p:sp>
        <p:nvSpPr>
          <p:cNvPr id="128004" name="Rectangle 1">
            <a:extLst>
              <a:ext uri="{FF2B5EF4-FFF2-40B4-BE49-F238E27FC236}">
                <a16:creationId xmlns:a16="http://schemas.microsoft.com/office/drawing/2014/main" id="{F619E768-B961-FFDF-27D6-F6106C06E6DA}"/>
              </a:ext>
            </a:extLst>
          </p:cNvPr>
          <p:cNvSpPr>
            <a:spLocks noChangeArrowheads="1"/>
          </p:cNvSpPr>
          <p:nvPr/>
        </p:nvSpPr>
        <p:spPr bwMode="auto">
          <a:xfrm>
            <a:off x="2484438" y="1447800"/>
            <a:ext cx="616267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en-US"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Après avoir visité la pièce, le surplus de ligne guide peut-être enroulé sur le touret.</a:t>
            </a:r>
          </a:p>
          <a:p>
            <a:pPr>
              <a:lnSpc>
                <a:spcPct val="107000"/>
              </a:lnSpc>
              <a:spcBef>
                <a:spcPct val="0"/>
              </a:spcBef>
              <a:buFontTx/>
              <a:buNone/>
            </a:pPr>
            <a:r>
              <a:rPr lang="en-US"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endParaRPr lang="en-US"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fr-FR" sz="2400">
                <a:latin typeface="Times New Roman" panose="02020603050405020304" pitchFamily="18" charset="0"/>
                <a:ea typeface="Calibri" panose="020F0502020204030204" pitchFamily="34" charset="0"/>
                <a:cs typeface="Times New Roman" panose="02020603050405020304" pitchFamily="18" charset="0"/>
              </a:rPr>
              <a:t>CE signale que la pièce a été vue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28005" name="Rectangle 8">
            <a:extLst>
              <a:ext uri="{FF2B5EF4-FFF2-40B4-BE49-F238E27FC236}">
                <a16:creationId xmlns:a16="http://schemas.microsoft.com/office/drawing/2014/main" id="{F03286E0-F901-F392-8F5B-D7D9E7E7A20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8006" name="Picture 7" descr="DOD_4">
            <a:extLst>
              <a:ext uri="{FF2B5EF4-FFF2-40B4-BE49-F238E27FC236}">
                <a16:creationId xmlns:a16="http://schemas.microsoft.com/office/drawing/2014/main" id="{51426E3E-F211-0C4F-D8D3-A85105F55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868" t="25354" r="24554" b="56024"/>
          <a:stretch>
            <a:fillRect/>
          </a:stretch>
        </p:blipFill>
        <p:spPr bwMode="auto">
          <a:xfrm>
            <a:off x="3706813" y="3527425"/>
            <a:ext cx="4991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Rectangle 9">
            <a:extLst>
              <a:ext uri="{FF2B5EF4-FFF2-40B4-BE49-F238E27FC236}">
                <a16:creationId xmlns:a16="http://schemas.microsoft.com/office/drawing/2014/main" id="{40C8E8D8-589B-944A-F509-2C636B39AC7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28008" name="Picture 8" descr="GTOD INC_Livre 3 - Les reconnaissances - nov2020_Page_066">
            <a:extLst>
              <a:ext uri="{FF2B5EF4-FFF2-40B4-BE49-F238E27FC236}">
                <a16:creationId xmlns:a16="http://schemas.microsoft.com/office/drawing/2014/main" id="{C6C8D162-8843-2DDF-FE32-037C9C4D3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617" t="68730" r="18527" b="8769"/>
          <a:stretch>
            <a:fillRect/>
          </a:stretch>
        </p:blipFill>
        <p:spPr bwMode="auto">
          <a:xfrm>
            <a:off x="481013" y="1395413"/>
            <a:ext cx="174466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re 8">
            <a:extLst>
              <a:ext uri="{FF2B5EF4-FFF2-40B4-BE49-F238E27FC236}">
                <a16:creationId xmlns:a16="http://schemas.microsoft.com/office/drawing/2014/main" id="{6857E03C-0DE8-8D30-2693-A64BF5885C8B}"/>
              </a:ext>
            </a:extLst>
          </p:cNvPr>
          <p:cNvSpPr>
            <a:spLocks noGrp="1"/>
          </p:cNvSpPr>
          <p:nvPr>
            <p:ph type="title" idx="4294967295"/>
          </p:nvPr>
        </p:nvSpPr>
        <p:spPr>
          <a:xfrm>
            <a:off x="700088" y="2487613"/>
            <a:ext cx="7742237" cy="1871662"/>
          </a:xfrm>
        </p:spPr>
        <p:txBody>
          <a:bodyPr/>
          <a:lstStyle/>
          <a:p>
            <a:pPr eaLnBrk="1" hangingPunct="1"/>
            <a:r>
              <a:rPr lang="fr-FR" altLang="fr-FR" sz="3200" b="1">
                <a:solidFill>
                  <a:srgbClr val="984807"/>
                </a:solidFill>
              </a:rPr>
              <a:t>Extinction – sauvetage – </a:t>
            </a:r>
            <a:br>
              <a:rPr lang="fr-FR" altLang="fr-FR" sz="3200" b="1">
                <a:solidFill>
                  <a:srgbClr val="984807"/>
                </a:solidFill>
              </a:rPr>
            </a:br>
            <a:br>
              <a:rPr lang="fr-FR" altLang="fr-FR" sz="3200" b="1">
                <a:solidFill>
                  <a:srgbClr val="984807"/>
                </a:solidFill>
              </a:rPr>
            </a:br>
            <a:r>
              <a:rPr lang="fr-FR" altLang="fr-FR" sz="3200" b="1">
                <a:solidFill>
                  <a:srgbClr val="984807"/>
                </a:solidFill>
              </a:rPr>
              <a:t>travaux sur place</a:t>
            </a:r>
          </a:p>
        </p:txBody>
      </p:sp>
      <p:sp>
        <p:nvSpPr>
          <p:cNvPr id="129027" name="Espace réservé du numéro de diapositive 4">
            <a:extLst>
              <a:ext uri="{FF2B5EF4-FFF2-40B4-BE49-F238E27FC236}">
                <a16:creationId xmlns:a16="http://schemas.microsoft.com/office/drawing/2014/main" id="{1665C99B-0EFD-1C17-BC10-6E0FD440861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95257C2-8E7D-4A69-9A09-45DD29781FCE}" type="slidenum">
              <a:rPr lang="fr-FR" altLang="fr-FR" sz="2000">
                <a:solidFill>
                  <a:srgbClr val="984807"/>
                </a:solidFill>
              </a:rPr>
              <a:pPr algn="r" eaLnBrk="1" hangingPunct="1">
                <a:spcBef>
                  <a:spcPct val="0"/>
                </a:spcBef>
                <a:buFontTx/>
                <a:buNone/>
              </a:pPr>
              <a:t>124</a:t>
            </a:fld>
            <a:endParaRPr lang="fr-FR" altLang="fr-FR" sz="2000">
              <a:solidFill>
                <a:srgbClr val="984807"/>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re 8">
            <a:extLst>
              <a:ext uri="{FF2B5EF4-FFF2-40B4-BE49-F238E27FC236}">
                <a16:creationId xmlns:a16="http://schemas.microsoft.com/office/drawing/2014/main" id="{7DBCF5D9-B9D2-9012-F039-EBCE230691C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Extinction – sauvetage – travaux sur place</a:t>
            </a:r>
          </a:p>
        </p:txBody>
      </p:sp>
      <p:sp>
        <p:nvSpPr>
          <p:cNvPr id="130051" name="Espace réservé du numéro de diapositive 4">
            <a:extLst>
              <a:ext uri="{FF2B5EF4-FFF2-40B4-BE49-F238E27FC236}">
                <a16:creationId xmlns:a16="http://schemas.microsoft.com/office/drawing/2014/main" id="{05EEE489-5A68-030E-5552-17B95219059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CBC1011-E7FC-49F2-9535-7CE4F1A992A5}" type="slidenum">
              <a:rPr lang="fr-FR" altLang="fr-FR" sz="2000">
                <a:solidFill>
                  <a:srgbClr val="984807"/>
                </a:solidFill>
              </a:rPr>
              <a:pPr algn="r" eaLnBrk="1" hangingPunct="1">
                <a:spcBef>
                  <a:spcPct val="0"/>
                </a:spcBef>
                <a:buFontTx/>
                <a:buNone/>
              </a:pPr>
              <a:t>125</a:t>
            </a:fld>
            <a:endParaRPr lang="fr-FR" altLang="fr-FR" sz="2000">
              <a:solidFill>
                <a:srgbClr val="984807"/>
              </a:solidFill>
            </a:endParaRPr>
          </a:p>
        </p:txBody>
      </p:sp>
      <p:sp>
        <p:nvSpPr>
          <p:cNvPr id="130052" name="Rectangle 1">
            <a:extLst>
              <a:ext uri="{FF2B5EF4-FFF2-40B4-BE49-F238E27FC236}">
                <a16:creationId xmlns:a16="http://schemas.microsoft.com/office/drawing/2014/main" id="{32F80771-C69B-D001-14C0-65601854AB86}"/>
              </a:ext>
            </a:extLst>
          </p:cNvPr>
          <p:cNvSpPr>
            <a:spLocks noChangeArrowheads="1"/>
          </p:cNvSpPr>
          <p:nvPr/>
        </p:nvSpPr>
        <p:spPr bwMode="auto">
          <a:xfrm>
            <a:off x="457200" y="14478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Sauvetages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CE et équipier sont amarrés individuellement en liaison courte sur la ligne guide établie.</a:t>
            </a:r>
          </a:p>
        </p:txBody>
      </p:sp>
      <p:sp>
        <p:nvSpPr>
          <p:cNvPr id="130053" name="Rectangle 7">
            <a:extLst>
              <a:ext uri="{FF2B5EF4-FFF2-40B4-BE49-F238E27FC236}">
                <a16:creationId xmlns:a16="http://schemas.microsoft.com/office/drawing/2014/main" id="{0BD7E78F-6B23-22CE-2742-BE66B51191C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30054" name="Picture 6" descr="GTOD INC_Livre 3 - Les reconnaissances - nov2020_Page_067">
            <a:extLst>
              <a:ext uri="{FF2B5EF4-FFF2-40B4-BE49-F238E27FC236}">
                <a16:creationId xmlns:a16="http://schemas.microsoft.com/office/drawing/2014/main" id="{0007E756-A314-69F9-D80F-6931AD57F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46" t="41382" r="58211" b="36836"/>
          <a:stretch>
            <a:fillRect/>
          </a:stretch>
        </p:blipFill>
        <p:spPr bwMode="auto">
          <a:xfrm>
            <a:off x="2555875" y="2424113"/>
            <a:ext cx="34559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re 8">
            <a:extLst>
              <a:ext uri="{FF2B5EF4-FFF2-40B4-BE49-F238E27FC236}">
                <a16:creationId xmlns:a16="http://schemas.microsoft.com/office/drawing/2014/main" id="{DA106412-7D20-95E4-712A-49AD570BD09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Extinction – sauvetage – travaux sur place</a:t>
            </a:r>
          </a:p>
        </p:txBody>
      </p:sp>
      <p:sp>
        <p:nvSpPr>
          <p:cNvPr id="131075" name="Espace réservé du numéro de diapositive 4">
            <a:extLst>
              <a:ext uri="{FF2B5EF4-FFF2-40B4-BE49-F238E27FC236}">
                <a16:creationId xmlns:a16="http://schemas.microsoft.com/office/drawing/2014/main" id="{5F4D9538-F4B5-6474-0268-2BAC6A23412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719D25-4F05-464B-AEF0-F165C0B9BCF0}" type="slidenum">
              <a:rPr lang="fr-FR" altLang="fr-FR" sz="2000">
                <a:solidFill>
                  <a:srgbClr val="984807"/>
                </a:solidFill>
              </a:rPr>
              <a:pPr algn="r" eaLnBrk="1" hangingPunct="1">
                <a:spcBef>
                  <a:spcPct val="0"/>
                </a:spcBef>
                <a:buFontTx/>
                <a:buNone/>
              </a:pPr>
              <a:t>126</a:t>
            </a:fld>
            <a:endParaRPr lang="fr-FR" altLang="fr-FR" sz="2000">
              <a:solidFill>
                <a:srgbClr val="984807"/>
              </a:solidFill>
            </a:endParaRPr>
          </a:p>
        </p:txBody>
      </p:sp>
      <p:sp>
        <p:nvSpPr>
          <p:cNvPr id="131076" name="Rectangle 1">
            <a:extLst>
              <a:ext uri="{FF2B5EF4-FFF2-40B4-BE49-F238E27FC236}">
                <a16:creationId xmlns:a16="http://schemas.microsoft.com/office/drawing/2014/main" id="{C8BE6FD3-313D-FF46-8EDE-8067D02CAFE7}"/>
              </a:ext>
            </a:extLst>
          </p:cNvPr>
          <p:cNvSpPr>
            <a:spLocks noChangeArrowheads="1"/>
          </p:cNvSpPr>
          <p:nvPr/>
        </p:nvSpPr>
        <p:spPr bwMode="auto">
          <a:xfrm>
            <a:off x="457200" y="1447800"/>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déblai et travaux sur place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et équipier sont amarrés individuellement en liaison courte sur la ligne guide établie.</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CE peut autoriser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liaison longue pour plus de liberté de mouvement </a:t>
            </a:r>
          </a:p>
        </p:txBody>
      </p:sp>
      <p:sp>
        <p:nvSpPr>
          <p:cNvPr id="131077" name="Rectangle 7">
            <a:extLst>
              <a:ext uri="{FF2B5EF4-FFF2-40B4-BE49-F238E27FC236}">
                <a16:creationId xmlns:a16="http://schemas.microsoft.com/office/drawing/2014/main" id="{323E1ECD-25BB-D452-E484-F59887FA083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31078" name="Picture 6" descr="GTOD INC_Livre 3 - Les reconnaissances - nov2020_Page_067">
            <a:extLst>
              <a:ext uri="{FF2B5EF4-FFF2-40B4-BE49-F238E27FC236}">
                <a16:creationId xmlns:a16="http://schemas.microsoft.com/office/drawing/2014/main" id="{74CB58A9-EB00-256F-5F6E-915C41D97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524" t="67320" r="12701" b="14876"/>
          <a:stretch>
            <a:fillRect/>
          </a:stretch>
        </p:blipFill>
        <p:spPr bwMode="auto">
          <a:xfrm>
            <a:off x="5076825" y="3141663"/>
            <a:ext cx="2952750"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re 8">
            <a:extLst>
              <a:ext uri="{FF2B5EF4-FFF2-40B4-BE49-F238E27FC236}">
                <a16:creationId xmlns:a16="http://schemas.microsoft.com/office/drawing/2014/main" id="{45E0A1CE-C5AB-BDE6-E152-46A1D620E4C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Extinction – sauvetage – travaux sur place</a:t>
            </a:r>
          </a:p>
        </p:txBody>
      </p:sp>
      <p:sp>
        <p:nvSpPr>
          <p:cNvPr id="132099" name="Espace réservé du numéro de diapositive 4">
            <a:extLst>
              <a:ext uri="{FF2B5EF4-FFF2-40B4-BE49-F238E27FC236}">
                <a16:creationId xmlns:a16="http://schemas.microsoft.com/office/drawing/2014/main" id="{5FB0A0A9-4F58-7D70-710F-BC344AD72BC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6D6C51E-5B8F-48EC-AC7C-9DE67D3B426A}" type="slidenum">
              <a:rPr lang="fr-FR" altLang="fr-FR" sz="2000">
                <a:solidFill>
                  <a:srgbClr val="984807"/>
                </a:solidFill>
              </a:rPr>
              <a:pPr algn="r" eaLnBrk="1" hangingPunct="1">
                <a:spcBef>
                  <a:spcPct val="0"/>
                </a:spcBef>
                <a:buFontTx/>
                <a:buNone/>
              </a:pPr>
              <a:t>127</a:t>
            </a:fld>
            <a:endParaRPr lang="fr-FR" altLang="fr-FR" sz="2000">
              <a:solidFill>
                <a:srgbClr val="984807"/>
              </a:solidFill>
            </a:endParaRPr>
          </a:p>
        </p:txBody>
      </p:sp>
      <p:sp>
        <p:nvSpPr>
          <p:cNvPr id="132100" name="Rectangle 1">
            <a:extLst>
              <a:ext uri="{FF2B5EF4-FFF2-40B4-BE49-F238E27FC236}">
                <a16:creationId xmlns:a16="http://schemas.microsoft.com/office/drawing/2014/main" id="{79C91328-F8D3-EB7D-754A-BBFF6A3E3B96}"/>
              </a:ext>
            </a:extLst>
          </p:cNvPr>
          <p:cNvSpPr>
            <a:spLocks noChangeArrowheads="1"/>
          </p:cNvSpPr>
          <p:nvPr/>
        </p:nvSpPr>
        <p:spPr bwMode="auto">
          <a:xfrm>
            <a:off x="323850" y="1312863"/>
            <a:ext cx="8189913"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Phase de progression avec un éts et phase d’attaque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pénètre dans le volume avec le moyen hydraulique (à sec ou en eau), s’amarre individuellement sur la ligne guide pour pouvoir progresser avec le tuyau jusqu’au point d’amarrage.</a:t>
            </a:r>
          </a:p>
        </p:txBody>
      </p:sp>
      <p:sp>
        <p:nvSpPr>
          <p:cNvPr id="132101" name="Rectangle 7">
            <a:extLst>
              <a:ext uri="{FF2B5EF4-FFF2-40B4-BE49-F238E27FC236}">
                <a16:creationId xmlns:a16="http://schemas.microsoft.com/office/drawing/2014/main" id="{6D70F87B-5C06-6DBE-9C52-FF8AD0157FC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32102" name="Picture 6" descr="GTOD INC_Livre 3 - Les reconnaissances - nov2020_Page_068">
            <a:extLst>
              <a:ext uri="{FF2B5EF4-FFF2-40B4-BE49-F238E27FC236}">
                <a16:creationId xmlns:a16="http://schemas.microsoft.com/office/drawing/2014/main" id="{F45A4C45-5D7D-D9B0-EF4B-78632F6F3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13" t="18864" r="54405" b="67079"/>
          <a:stretch>
            <a:fillRect/>
          </a:stretch>
        </p:blipFill>
        <p:spPr bwMode="auto">
          <a:xfrm>
            <a:off x="2124075" y="3213100"/>
            <a:ext cx="489585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re 8">
            <a:extLst>
              <a:ext uri="{FF2B5EF4-FFF2-40B4-BE49-F238E27FC236}">
                <a16:creationId xmlns:a16="http://schemas.microsoft.com/office/drawing/2014/main" id="{9E8E08A1-F450-B45E-4D23-3982FC6B503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Extinction – sauvetage – travaux sur place</a:t>
            </a:r>
          </a:p>
        </p:txBody>
      </p:sp>
      <p:sp>
        <p:nvSpPr>
          <p:cNvPr id="133123" name="Espace réservé du numéro de diapositive 4">
            <a:extLst>
              <a:ext uri="{FF2B5EF4-FFF2-40B4-BE49-F238E27FC236}">
                <a16:creationId xmlns:a16="http://schemas.microsoft.com/office/drawing/2014/main" id="{7E518A22-F252-C2BE-A122-E2AEE6760DE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06F342B-D37E-4F52-B72A-FC5EDA658A4D}" type="slidenum">
              <a:rPr lang="fr-FR" altLang="fr-FR" sz="2000">
                <a:solidFill>
                  <a:srgbClr val="984807"/>
                </a:solidFill>
              </a:rPr>
              <a:pPr algn="r" eaLnBrk="1" hangingPunct="1">
                <a:spcBef>
                  <a:spcPct val="0"/>
                </a:spcBef>
                <a:buFontTx/>
                <a:buNone/>
              </a:pPr>
              <a:t>128</a:t>
            </a:fld>
            <a:endParaRPr lang="fr-FR" altLang="fr-FR" sz="2000">
              <a:solidFill>
                <a:srgbClr val="984807"/>
              </a:solidFill>
            </a:endParaRPr>
          </a:p>
        </p:txBody>
      </p:sp>
      <p:sp>
        <p:nvSpPr>
          <p:cNvPr id="133124" name="Rectangle 1">
            <a:extLst>
              <a:ext uri="{FF2B5EF4-FFF2-40B4-BE49-F238E27FC236}">
                <a16:creationId xmlns:a16="http://schemas.microsoft.com/office/drawing/2014/main" id="{23EC0405-F7D5-7F24-D8E6-E9DF7293ADD1}"/>
              </a:ext>
            </a:extLst>
          </p:cNvPr>
          <p:cNvSpPr>
            <a:spLocks noChangeArrowheads="1"/>
          </p:cNvSpPr>
          <p:nvPr/>
        </p:nvSpPr>
        <p:spPr bwMode="auto">
          <a:xfrm>
            <a:off x="323850" y="1341438"/>
            <a:ext cx="8189913"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CE progresse au point d’attaque et ordonne l’ouverture de l’eau par radio. </a:t>
            </a:r>
          </a:p>
        </p:txBody>
      </p:sp>
      <p:sp>
        <p:nvSpPr>
          <p:cNvPr id="133125" name="Rectangle 7">
            <a:extLst>
              <a:ext uri="{FF2B5EF4-FFF2-40B4-BE49-F238E27FC236}">
                <a16:creationId xmlns:a16="http://schemas.microsoft.com/office/drawing/2014/main" id="{B17E6E80-2D41-3B55-7FAA-C56F6C40299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33126" name="Picture 6" descr="GTOD INC_Livre 3 - Les reconnaissances - nov2020_Page_068">
            <a:extLst>
              <a:ext uri="{FF2B5EF4-FFF2-40B4-BE49-F238E27FC236}">
                <a16:creationId xmlns:a16="http://schemas.microsoft.com/office/drawing/2014/main" id="{D397C862-1F65-D167-BB23-986A13D68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1301" t="39256" r="12904" b="34038"/>
          <a:stretch>
            <a:fillRect/>
          </a:stretch>
        </p:blipFill>
        <p:spPr bwMode="auto">
          <a:xfrm>
            <a:off x="4500563" y="1916113"/>
            <a:ext cx="273685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re 8">
            <a:extLst>
              <a:ext uri="{FF2B5EF4-FFF2-40B4-BE49-F238E27FC236}">
                <a16:creationId xmlns:a16="http://schemas.microsoft.com/office/drawing/2014/main" id="{DFF5A4FA-CB51-CE93-D0A0-20D7A9FE085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Extinction – sauvetage – travaux sur place</a:t>
            </a:r>
          </a:p>
        </p:txBody>
      </p:sp>
      <p:sp>
        <p:nvSpPr>
          <p:cNvPr id="134147" name="Espace réservé du numéro de diapositive 4">
            <a:extLst>
              <a:ext uri="{FF2B5EF4-FFF2-40B4-BE49-F238E27FC236}">
                <a16:creationId xmlns:a16="http://schemas.microsoft.com/office/drawing/2014/main" id="{E2CF5EA7-3835-93F3-5F04-D3FD499D491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526DEB5-D322-46FC-B723-BAC13E120E5D}" type="slidenum">
              <a:rPr lang="fr-FR" altLang="fr-FR" sz="2000">
                <a:solidFill>
                  <a:srgbClr val="984807"/>
                </a:solidFill>
              </a:rPr>
              <a:pPr algn="r" eaLnBrk="1" hangingPunct="1">
                <a:spcBef>
                  <a:spcPct val="0"/>
                </a:spcBef>
                <a:buFontTx/>
                <a:buNone/>
              </a:pPr>
              <a:t>129</a:t>
            </a:fld>
            <a:endParaRPr lang="fr-FR" altLang="fr-FR" sz="2000">
              <a:solidFill>
                <a:srgbClr val="984807"/>
              </a:solidFill>
            </a:endParaRPr>
          </a:p>
        </p:txBody>
      </p:sp>
      <p:sp>
        <p:nvSpPr>
          <p:cNvPr id="134148" name="Rectangle 7">
            <a:extLst>
              <a:ext uri="{FF2B5EF4-FFF2-40B4-BE49-F238E27FC236}">
                <a16:creationId xmlns:a16="http://schemas.microsoft.com/office/drawing/2014/main" id="{4A1AFC4C-23F9-AC4A-33AA-45363EB53E1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3" name="Rectangle 2">
            <a:extLst>
              <a:ext uri="{FF2B5EF4-FFF2-40B4-BE49-F238E27FC236}">
                <a16:creationId xmlns:a16="http://schemas.microsoft.com/office/drawing/2014/main" id="{97D692E3-8990-1106-DDE5-2F365B19F0A0}"/>
              </a:ext>
            </a:extLst>
          </p:cNvPr>
          <p:cNvSpPr/>
          <p:nvPr/>
        </p:nvSpPr>
        <p:spPr>
          <a:xfrm>
            <a:off x="395288" y="1489075"/>
            <a:ext cx="8064500" cy="3622675"/>
          </a:xfrm>
          <a:prstGeom prst="rect">
            <a:avLst/>
          </a:prstGeom>
        </p:spPr>
        <p:txBody>
          <a:bodyPr>
            <a:spAutoFit/>
          </a:bodyPr>
          <a:lstStyle/>
          <a:p>
            <a:pPr algn="just">
              <a:lnSpc>
                <a:spcPct val="107000"/>
              </a:lnSpc>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Si au niveau de l’amarrage de la ligne guide, le CE n’a pas la possibilité de traiter le foyer correctement : </a:t>
            </a:r>
          </a:p>
          <a:p>
            <a:pPr algn="just">
              <a:lnSpc>
                <a:spcPct val="107000"/>
              </a:lnSpc>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gn="just">
              <a:lnSpc>
                <a:spcPct val="107000"/>
              </a:lnSpc>
              <a:spcAft>
                <a:spcPts val="0"/>
              </a:spcAft>
              <a:buFont typeface="Arial" panose="020B0604020202020204" pitchFamily="34" charset="0"/>
              <a:buChar char="•"/>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Il fait passer le binôme en liaison longue sur la ligne guide pour plus de liberté,</a:t>
            </a:r>
          </a:p>
          <a:p>
            <a:pPr algn="just">
              <a:lnSpc>
                <a:spcPct val="107000"/>
              </a:lnSpc>
              <a:spcAft>
                <a:spcPts val="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Arial" panose="020B0604020202020204" pitchFamily="34" charset="0"/>
              <a:buChar char="•"/>
              <a:defRPr/>
            </a:pPr>
            <a:r>
              <a:rPr lang="fr-FR" sz="2400" cap="all" dirty="0">
                <a:latin typeface="Times New Roman" panose="02020603050405020304" pitchFamily="18" charset="0"/>
                <a:ea typeface="Calibri" panose="020F0502020204030204" pitchFamily="34" charset="0"/>
                <a:cs typeface="Times New Roman" panose="02020603050405020304" pitchFamily="18" charset="0"/>
              </a:rPr>
              <a:t>à</a:t>
            </a:r>
            <a:r>
              <a:rPr lang="fr-FR" sz="2400" dirty="0">
                <a:latin typeface="Times New Roman" panose="02020603050405020304" pitchFamily="18" charset="0"/>
                <a:ea typeface="Calibri" panose="020F0502020204030204" pitchFamily="34" charset="0"/>
                <a:cs typeface="Times New Roman" panose="02020603050405020304" pitchFamily="18" charset="0"/>
              </a:rPr>
              <a:t> l'air libre, avant de s'engager ou se réengager, le binôme s'amarre individuellement au tuyau et se guide jusqu'au point d'attaque en utilisant la ligne guide.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4">
            <a:extLst>
              <a:ext uri="{FF2B5EF4-FFF2-40B4-BE49-F238E27FC236}">
                <a16:creationId xmlns:a16="http://schemas.microsoft.com/office/drawing/2014/main" id="{FC7CE993-DFF7-13F5-E027-731AD932BAA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89E3206-F677-4389-AC8F-81B8F210D519}" type="slidenum">
              <a:rPr lang="fr-FR" altLang="fr-FR" sz="2000">
                <a:solidFill>
                  <a:srgbClr val="984807"/>
                </a:solidFill>
              </a:rPr>
              <a:pPr algn="r" eaLnBrk="1" hangingPunct="1">
                <a:spcBef>
                  <a:spcPct val="0"/>
                </a:spcBef>
                <a:buFontTx/>
                <a:buNone/>
              </a:pPr>
              <a:t>13</a:t>
            </a:fld>
            <a:endParaRPr lang="fr-FR" altLang="fr-FR" sz="2000">
              <a:solidFill>
                <a:srgbClr val="984807"/>
              </a:solidFill>
            </a:endParaRPr>
          </a:p>
        </p:txBody>
      </p:sp>
      <p:sp>
        <p:nvSpPr>
          <p:cNvPr id="15363" name="Rectangle 1">
            <a:extLst>
              <a:ext uri="{FF2B5EF4-FFF2-40B4-BE49-F238E27FC236}">
                <a16:creationId xmlns:a16="http://schemas.microsoft.com/office/drawing/2014/main" id="{F545A09E-A86A-81AE-064B-0F90D2B85914}"/>
              </a:ext>
            </a:extLst>
          </p:cNvPr>
          <p:cNvSpPr>
            <a:spLocks noChangeArrowheads="1"/>
          </p:cNvSpPr>
          <p:nvPr/>
        </p:nvSpPr>
        <p:spPr bwMode="auto">
          <a:xfrm>
            <a:off x="457200" y="19812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Avant chaque engagement ou réengagement, le binôme doit s’enregistrer.</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 fait en zone contrôlée, auprès du contrôleur, à défaut par le binôme lui-même (après avoir obligatoirement informé le CA).</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a:t>
            </a:r>
            <a:r>
              <a:rPr lang="fr-FR" altLang="fr-FR" sz="2400">
                <a:latin typeface="Times New Roman" panose="02020603050405020304" pitchFamily="18" charset="0"/>
                <a:ea typeface="Calibri" panose="020F0502020204030204" pitchFamily="34" charset="0"/>
                <a:cs typeface="Times New Roman" panose="02020603050405020304" pitchFamily="18" charset="0"/>
              </a:rPr>
              <a:t>tilisation d’un tableau de gestion est préconisée.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En son absence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autre support peut être utilisé (porte, mur…) </a:t>
            </a:r>
          </a:p>
        </p:txBody>
      </p:sp>
      <p:sp>
        <p:nvSpPr>
          <p:cNvPr id="15364" name="Rectangle 1">
            <a:extLst>
              <a:ext uri="{FF2B5EF4-FFF2-40B4-BE49-F238E27FC236}">
                <a16:creationId xmlns:a16="http://schemas.microsoft.com/office/drawing/2014/main" id="{33885B29-014F-3BD6-2D2D-F28B6D3D03A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L’enregistrement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365" name="Titre 8">
            <a:extLst>
              <a:ext uri="{FF2B5EF4-FFF2-40B4-BE49-F238E27FC236}">
                <a16:creationId xmlns:a16="http://schemas.microsoft.com/office/drawing/2014/main" id="{0B4C03C3-C1C4-8D37-0AB6-9972D585383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Contrôleur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re 8">
            <a:extLst>
              <a:ext uri="{FF2B5EF4-FFF2-40B4-BE49-F238E27FC236}">
                <a16:creationId xmlns:a16="http://schemas.microsoft.com/office/drawing/2014/main" id="{30179F0D-BBFA-BACD-3B82-3D2526DC19FE}"/>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Le compte-rendu</a:t>
            </a:r>
          </a:p>
        </p:txBody>
      </p:sp>
      <p:sp>
        <p:nvSpPr>
          <p:cNvPr id="135171" name="Espace réservé du numéro de diapositive 4">
            <a:extLst>
              <a:ext uri="{FF2B5EF4-FFF2-40B4-BE49-F238E27FC236}">
                <a16:creationId xmlns:a16="http://schemas.microsoft.com/office/drawing/2014/main" id="{FBA94AE1-DB6D-D9D5-E8EC-90537570325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3EBFBB0-937E-47B9-8900-0EBE775ED1BE}" type="slidenum">
              <a:rPr lang="fr-FR" altLang="fr-FR" sz="2000">
                <a:solidFill>
                  <a:srgbClr val="984807"/>
                </a:solidFill>
              </a:rPr>
              <a:pPr algn="r" eaLnBrk="1" hangingPunct="1">
                <a:spcBef>
                  <a:spcPct val="0"/>
                </a:spcBef>
                <a:buFontTx/>
                <a:buNone/>
              </a:pPr>
              <a:t>130</a:t>
            </a:fld>
            <a:endParaRPr lang="fr-FR" altLang="fr-FR" sz="2000">
              <a:solidFill>
                <a:srgbClr val="984807"/>
              </a:solidFill>
            </a:endParaRPr>
          </a:p>
        </p:txBody>
      </p:sp>
      <p:sp>
        <p:nvSpPr>
          <p:cNvPr id="135172" name="Rectangle 7">
            <a:extLst>
              <a:ext uri="{FF2B5EF4-FFF2-40B4-BE49-F238E27FC236}">
                <a16:creationId xmlns:a16="http://schemas.microsoft.com/office/drawing/2014/main" id="{142AA9F2-FBCC-58CE-1270-C917EC2B144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35173" name="Picture 6" descr="GTOD INC_Livre 3 - Les reconnaissances - nov2020_Page_085">
            <a:extLst>
              <a:ext uri="{FF2B5EF4-FFF2-40B4-BE49-F238E27FC236}">
                <a16:creationId xmlns:a16="http://schemas.microsoft.com/office/drawing/2014/main" id="{91C8CD5F-3F22-A67C-2872-928B9DA63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75" t="24684" r="10773" b="7695"/>
          <a:stretch>
            <a:fillRect/>
          </a:stretch>
        </p:blipFill>
        <p:spPr bwMode="auto">
          <a:xfrm>
            <a:off x="3995738" y="279400"/>
            <a:ext cx="4862512" cy="594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Rectangle 1">
            <a:extLst>
              <a:ext uri="{FF2B5EF4-FFF2-40B4-BE49-F238E27FC236}">
                <a16:creationId xmlns:a16="http://schemas.microsoft.com/office/drawing/2014/main" id="{621AFC87-FFBA-9617-798C-D2CD9F3952F3}"/>
              </a:ext>
            </a:extLst>
          </p:cNvPr>
          <p:cNvSpPr>
            <a:spLocks noChangeArrowheads="1"/>
          </p:cNvSpPr>
          <p:nvPr/>
        </p:nvSpPr>
        <p:spPr bwMode="auto">
          <a:xfrm>
            <a:off x="342900" y="2625725"/>
            <a:ext cx="46434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Dès son retour d’une reconnaissance, l’équipe doit faire un compte-rendu précis au COS.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re 8">
            <a:extLst>
              <a:ext uri="{FF2B5EF4-FFF2-40B4-BE49-F238E27FC236}">
                <a16:creationId xmlns:a16="http://schemas.microsoft.com/office/drawing/2014/main" id="{5FC92D8F-6EDB-A656-9975-64A7A47F8D2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Le compte-rendu</a:t>
            </a:r>
          </a:p>
        </p:txBody>
      </p:sp>
      <p:sp>
        <p:nvSpPr>
          <p:cNvPr id="136195" name="Espace réservé du numéro de diapositive 4">
            <a:extLst>
              <a:ext uri="{FF2B5EF4-FFF2-40B4-BE49-F238E27FC236}">
                <a16:creationId xmlns:a16="http://schemas.microsoft.com/office/drawing/2014/main" id="{F61F5718-3A7F-FB12-1B13-FFDEB65933D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A3F6065-B4BB-47A9-B969-A18963CF1AB8}" type="slidenum">
              <a:rPr lang="fr-FR" altLang="fr-FR" sz="2000">
                <a:solidFill>
                  <a:srgbClr val="984807"/>
                </a:solidFill>
              </a:rPr>
              <a:pPr algn="r" eaLnBrk="1" hangingPunct="1">
                <a:spcBef>
                  <a:spcPct val="0"/>
                </a:spcBef>
                <a:buFontTx/>
                <a:buNone/>
              </a:pPr>
              <a:t>131</a:t>
            </a:fld>
            <a:endParaRPr lang="fr-FR" altLang="fr-FR" sz="2000">
              <a:solidFill>
                <a:srgbClr val="984807"/>
              </a:solidFill>
            </a:endParaRPr>
          </a:p>
        </p:txBody>
      </p:sp>
      <p:sp>
        <p:nvSpPr>
          <p:cNvPr id="136196" name="Rectangle 1">
            <a:extLst>
              <a:ext uri="{FF2B5EF4-FFF2-40B4-BE49-F238E27FC236}">
                <a16:creationId xmlns:a16="http://schemas.microsoft.com/office/drawing/2014/main" id="{3F10AC79-58B8-9F41-7C17-458F9C06A394}"/>
              </a:ext>
            </a:extLst>
          </p:cNvPr>
          <p:cNvSpPr>
            <a:spLocks noChangeArrowheads="1"/>
          </p:cNvSpPr>
          <p:nvPr/>
        </p:nvSpPr>
        <p:spPr bwMode="auto">
          <a:xfrm>
            <a:off x="476250" y="1412875"/>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Utilisation d’1 plan déjà existant ou la réalisation d’un schéma par le binôme des lieux reconnus est une plus value importante</a:t>
            </a:r>
          </a:p>
        </p:txBody>
      </p:sp>
      <p:pic>
        <p:nvPicPr>
          <p:cNvPr id="136197" name="Picture 5">
            <a:extLst>
              <a:ext uri="{FF2B5EF4-FFF2-40B4-BE49-F238E27FC236}">
                <a16:creationId xmlns:a16="http://schemas.microsoft.com/office/drawing/2014/main" id="{81DEFCEF-FE5D-05DF-B95E-4619850C5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1413" y="3074988"/>
            <a:ext cx="37401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Picture 6">
            <a:extLst>
              <a:ext uri="{FF2B5EF4-FFF2-40B4-BE49-F238E27FC236}">
                <a16:creationId xmlns:a16="http://schemas.microsoft.com/office/drawing/2014/main" id="{8D06CD94-8EA3-22A7-E2CC-ADDC7467A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874963"/>
            <a:ext cx="4176713"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re 8">
            <a:extLst>
              <a:ext uri="{FF2B5EF4-FFF2-40B4-BE49-F238E27FC236}">
                <a16:creationId xmlns:a16="http://schemas.microsoft.com/office/drawing/2014/main" id="{4A09EF85-6F39-2AC6-CCBB-69AEAFF5134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Le compte-rendu</a:t>
            </a:r>
          </a:p>
        </p:txBody>
      </p:sp>
      <p:sp>
        <p:nvSpPr>
          <p:cNvPr id="137219" name="Espace réservé du numéro de diapositive 4">
            <a:extLst>
              <a:ext uri="{FF2B5EF4-FFF2-40B4-BE49-F238E27FC236}">
                <a16:creationId xmlns:a16="http://schemas.microsoft.com/office/drawing/2014/main" id="{9E95D2DA-F55D-22A2-E2F0-1A1EFD8D15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EA3E39D-2FC4-417C-ABEA-03F1CE88C851}" type="slidenum">
              <a:rPr lang="fr-FR" altLang="fr-FR" sz="2000">
                <a:solidFill>
                  <a:srgbClr val="984807"/>
                </a:solidFill>
              </a:rPr>
              <a:pPr algn="r" eaLnBrk="1" hangingPunct="1">
                <a:spcBef>
                  <a:spcPct val="0"/>
                </a:spcBef>
                <a:buFontTx/>
                <a:buNone/>
              </a:pPr>
              <a:t>132</a:t>
            </a:fld>
            <a:endParaRPr lang="fr-FR" altLang="fr-FR" sz="2000">
              <a:solidFill>
                <a:srgbClr val="984807"/>
              </a:solidFill>
            </a:endParaRPr>
          </a:p>
        </p:txBody>
      </p:sp>
      <p:sp>
        <p:nvSpPr>
          <p:cNvPr id="137220" name="Rectangle 1">
            <a:extLst>
              <a:ext uri="{FF2B5EF4-FFF2-40B4-BE49-F238E27FC236}">
                <a16:creationId xmlns:a16="http://schemas.microsoft.com/office/drawing/2014/main" id="{D14B54B0-CB79-EAE0-BEE6-27C56187FC4D}"/>
              </a:ext>
            </a:extLst>
          </p:cNvPr>
          <p:cNvSpPr>
            <a:spLocks noChangeArrowheads="1"/>
          </p:cNvSpPr>
          <p:nvPr/>
        </p:nvSpPr>
        <p:spPr bwMode="auto">
          <a:xfrm>
            <a:off x="381000" y="1371600"/>
            <a:ext cx="81899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Permet aux binômes de :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Visualiser le cheminement pour terminer les reconnaissances,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Ne pas refaire les pièces déjà visitées,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7221" name="Picture 6">
            <a:extLst>
              <a:ext uri="{FF2B5EF4-FFF2-40B4-BE49-F238E27FC236}">
                <a16:creationId xmlns:a16="http://schemas.microsoft.com/office/drawing/2014/main" id="{3C70601E-9127-CFA3-0D74-F7858E67E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271838"/>
            <a:ext cx="31242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7">
            <a:extLst>
              <a:ext uri="{FF2B5EF4-FFF2-40B4-BE49-F238E27FC236}">
                <a16:creationId xmlns:a16="http://schemas.microsoft.com/office/drawing/2014/main" id="{EFC9AA6C-358F-8DB7-8DBB-2316EDEBF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513" y="3173413"/>
            <a:ext cx="3086100"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3" name="Rectangle 8">
            <a:extLst>
              <a:ext uri="{FF2B5EF4-FFF2-40B4-BE49-F238E27FC236}">
                <a16:creationId xmlns:a16="http://schemas.microsoft.com/office/drawing/2014/main" id="{CBFFF3FD-62FA-9FB6-BF9E-268AEB7DB9A9}"/>
              </a:ext>
            </a:extLst>
          </p:cNvPr>
          <p:cNvSpPr>
            <a:spLocks noChangeArrowheads="1"/>
          </p:cNvSpPr>
          <p:nvPr/>
        </p:nvSpPr>
        <p:spPr bwMode="auto">
          <a:xfrm>
            <a:off x="646113" y="5486400"/>
            <a:ext cx="792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Réalisé à la craie au sol</a:t>
            </a:r>
            <a:r>
              <a:rPr lang="fr-FR" altLang="fr-FR" sz="2000">
                <a:latin typeface="Times New Roman" panose="02020603050405020304" pitchFamily="18" charset="0"/>
              </a:rPr>
              <a:t>  </a:t>
            </a:r>
            <a:r>
              <a:rPr lang="fr-FR" altLang="fr-FR" sz="2000">
                <a:latin typeface="Times New Roman" panose="02020603050405020304" pitchFamily="18" charset="0"/>
                <a:cs typeface="Times New Roman" panose="02020603050405020304" pitchFamily="18" charset="0"/>
              </a:rPr>
              <a:t> 			Réalisé sur le tableau blanc du 					tableau de gestion</a:t>
            </a:r>
            <a:endParaRPr lang="fr-FR" altLang="fr-FR" sz="2000">
              <a:latin typeface="Times New Roman" panose="02020603050405020304" pitchFamily="18"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re 8">
            <a:extLst>
              <a:ext uri="{FF2B5EF4-FFF2-40B4-BE49-F238E27FC236}">
                <a16:creationId xmlns:a16="http://schemas.microsoft.com/office/drawing/2014/main" id="{66CB63C4-A01A-61B9-99AB-3526364CEC2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Remise à niveau du matériel</a:t>
            </a:r>
          </a:p>
        </p:txBody>
      </p:sp>
      <p:sp>
        <p:nvSpPr>
          <p:cNvPr id="138243" name="Espace réservé du numéro de diapositive 4">
            <a:extLst>
              <a:ext uri="{FF2B5EF4-FFF2-40B4-BE49-F238E27FC236}">
                <a16:creationId xmlns:a16="http://schemas.microsoft.com/office/drawing/2014/main" id="{68F975D4-D140-F395-31C1-D3A83401759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D88BB6D-7D44-444B-82D2-2897B9222120}" type="slidenum">
              <a:rPr lang="fr-FR" altLang="fr-FR" sz="2000">
                <a:solidFill>
                  <a:srgbClr val="984807"/>
                </a:solidFill>
              </a:rPr>
              <a:pPr algn="r" eaLnBrk="1" hangingPunct="1">
                <a:spcBef>
                  <a:spcPct val="0"/>
                </a:spcBef>
                <a:buFontTx/>
                <a:buNone/>
              </a:pPr>
              <a:t>133</a:t>
            </a:fld>
            <a:endParaRPr lang="fr-FR" altLang="fr-FR" sz="2000">
              <a:solidFill>
                <a:srgbClr val="984807"/>
              </a:solidFill>
            </a:endParaRPr>
          </a:p>
        </p:txBody>
      </p:sp>
      <p:sp>
        <p:nvSpPr>
          <p:cNvPr id="138244" name="Rectangle 1">
            <a:extLst>
              <a:ext uri="{FF2B5EF4-FFF2-40B4-BE49-F238E27FC236}">
                <a16:creationId xmlns:a16="http://schemas.microsoft.com/office/drawing/2014/main" id="{0BA92ABC-BC9E-8A50-B2D2-4CE30FD77CA8}"/>
              </a:ext>
            </a:extLst>
          </p:cNvPr>
          <p:cNvSpPr>
            <a:spLocks noChangeArrowheads="1"/>
          </p:cNvSpPr>
          <p:nvPr/>
        </p:nvSpPr>
        <p:spPr bwMode="auto">
          <a:xfrm>
            <a:off x="395288" y="1381125"/>
            <a:ext cx="8189912"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Remise à niveau du matériel consiste à vérifier le bon état de fonctionnement des équipements.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Remise à niveau du matériel  : Phase préalable à un éventuel réengagement.</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Une attention particulière doit être apportée sur le choix et l’organisation du point de reconditionnement (zone propre, abritée si possible).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re 8">
            <a:extLst>
              <a:ext uri="{FF2B5EF4-FFF2-40B4-BE49-F238E27FC236}">
                <a16:creationId xmlns:a16="http://schemas.microsoft.com/office/drawing/2014/main" id="{C025418A-D3B2-6980-5947-09DE497F0B78}"/>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Conclusion</a:t>
            </a:r>
          </a:p>
        </p:txBody>
      </p:sp>
      <p:sp>
        <p:nvSpPr>
          <p:cNvPr id="139267" name="Espace réservé du numéro de diapositive 4">
            <a:extLst>
              <a:ext uri="{FF2B5EF4-FFF2-40B4-BE49-F238E27FC236}">
                <a16:creationId xmlns:a16="http://schemas.microsoft.com/office/drawing/2014/main" id="{C1CD09B6-722F-FDD2-F1C2-6C0373BB811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876B782-1CC2-4BF0-B4C8-5E3A19D305EB}" type="slidenum">
              <a:rPr lang="fr-FR" altLang="fr-FR" sz="2000">
                <a:solidFill>
                  <a:srgbClr val="984807"/>
                </a:solidFill>
              </a:rPr>
              <a:pPr algn="r" eaLnBrk="1" hangingPunct="1">
                <a:spcBef>
                  <a:spcPct val="0"/>
                </a:spcBef>
                <a:buFontTx/>
                <a:buNone/>
              </a:pPr>
              <a:t>134</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D63792C6-FAE2-A461-FF11-83DD4882392B}"/>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9269" name="ZoneTexte 12">
            <a:extLst>
              <a:ext uri="{FF2B5EF4-FFF2-40B4-BE49-F238E27FC236}">
                <a16:creationId xmlns:a16="http://schemas.microsoft.com/office/drawing/2014/main" id="{19FEED8A-7397-5C4F-6024-B24EE2C0AD51}"/>
              </a:ext>
            </a:extLst>
          </p:cNvPr>
          <p:cNvSpPr txBox="1">
            <a:spLocks noChangeArrowheads="1"/>
          </p:cNvSpPr>
          <p:nvPr/>
        </p:nvSpPr>
        <p:spPr bwMode="auto">
          <a:xfrm>
            <a:off x="4711700" y="2133600"/>
            <a:ext cx="403701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800">
                <a:latin typeface="Times New Roman" panose="02020603050405020304" pitchFamily="18" charset="0"/>
                <a:cs typeface="Arial" panose="020B0604020202020204" pitchFamily="34" charset="0"/>
              </a:rPr>
              <a:t>Année : 2024</a:t>
            </a:r>
          </a:p>
          <a:p>
            <a:pPr>
              <a:spcBef>
                <a:spcPct val="0"/>
              </a:spcBef>
              <a:buFontTx/>
              <a:buNone/>
            </a:pP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a:p>
            <a:pPr algn="just">
              <a:spcBef>
                <a:spcPct val="0"/>
              </a:spcBef>
              <a:buFontTx/>
              <a:buNone/>
            </a:pPr>
            <a:r>
              <a:rPr lang="fr-FR" altLang="fr-FR" sz="1800">
                <a:latin typeface="Times New Roman" panose="02020603050405020304" pitchFamily="18" charset="0"/>
                <a:cs typeface="Arial" panose="020B0604020202020204" pitchFamily="34" charset="0"/>
              </a:rPr>
              <a:t>Contact : pour toute remarque concernant ce document, merci d’envoyer un mail sur l’adresse suivante :</a:t>
            </a:r>
          </a:p>
          <a:p>
            <a:pPr algn="just">
              <a:spcBef>
                <a:spcPct val="0"/>
              </a:spcBef>
              <a:buFontTx/>
              <a:buNone/>
            </a:pPr>
            <a:endParaRPr lang="fr-FR" altLang="fr-FR" sz="1800">
              <a:latin typeface="Times New Roman" panose="02020603050405020304" pitchFamily="18" charset="0"/>
              <a:cs typeface="Arial" panose="020B0604020202020204" pitchFamily="34" charset="0"/>
            </a:endParaRPr>
          </a:p>
          <a:p>
            <a:pPr algn="ctr">
              <a:spcBef>
                <a:spcPct val="0"/>
              </a:spcBef>
              <a:buFontTx/>
              <a:buNone/>
            </a:pPr>
            <a:r>
              <a:rPr lang="fr-FR" altLang="fr-FR" sz="1800" b="1">
                <a:latin typeface="Times New Roman" panose="02020603050405020304" pitchFamily="18" charset="0"/>
                <a:cs typeface="Arial" panose="020B0604020202020204" pitchFamily="34" charset="0"/>
              </a:rPr>
              <a:t>gfor_jsp@sdmis.fr</a:t>
            </a: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p:txBody>
      </p:sp>
      <p:sp>
        <p:nvSpPr>
          <p:cNvPr id="139270" name="ZoneTexte 15">
            <a:extLst>
              <a:ext uri="{FF2B5EF4-FFF2-40B4-BE49-F238E27FC236}">
                <a16:creationId xmlns:a16="http://schemas.microsoft.com/office/drawing/2014/main" id="{D0E6978D-B34A-EA70-9019-D83F532B659F}"/>
              </a:ext>
            </a:extLst>
          </p:cNvPr>
          <p:cNvSpPr txBox="1">
            <a:spLocks noChangeArrowheads="1"/>
          </p:cNvSpPr>
          <p:nvPr/>
        </p:nvSpPr>
        <p:spPr bwMode="auto">
          <a:xfrm>
            <a:off x="609600" y="1676400"/>
            <a:ext cx="3429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b="1">
                <a:latin typeface="Times New Roman" panose="02020603050405020304" pitchFamily="18" charset="0"/>
              </a:rPr>
              <a:t> Le contrôleur</a:t>
            </a:r>
          </a:p>
          <a:p>
            <a:pPr>
              <a:spcBef>
                <a:spcPct val="0"/>
              </a:spcBef>
              <a:buFontTx/>
              <a:buChar char="•"/>
            </a:pPr>
            <a:r>
              <a:rPr lang="fr-FR" altLang="fr-FR" sz="2000" b="1">
                <a:latin typeface="Times New Roman" panose="02020603050405020304" pitchFamily="18" charset="0"/>
              </a:rPr>
              <a:t> Le BSE</a:t>
            </a:r>
          </a:p>
          <a:p>
            <a:pPr>
              <a:spcBef>
                <a:spcPct val="0"/>
              </a:spcBef>
              <a:buFontTx/>
              <a:buChar char="•"/>
            </a:pPr>
            <a:r>
              <a:rPr lang="fr-FR" altLang="fr-FR" sz="2000" b="1">
                <a:latin typeface="Times New Roman" panose="02020603050405020304" pitchFamily="18" charset="0"/>
              </a:rPr>
              <a:t> La ligne guide</a:t>
            </a:r>
          </a:p>
          <a:p>
            <a:pPr>
              <a:spcBef>
                <a:spcPct val="0"/>
              </a:spcBef>
              <a:buFontTx/>
              <a:buChar char="•"/>
            </a:pPr>
            <a:r>
              <a:rPr lang="fr-FR" altLang="fr-FR" sz="2000" b="1">
                <a:latin typeface="Times New Roman" panose="02020603050405020304" pitchFamily="18" charset="0"/>
              </a:rPr>
              <a:t> Le BREC</a:t>
            </a:r>
          </a:p>
          <a:p>
            <a:pPr>
              <a:spcBef>
                <a:spcPct val="0"/>
              </a:spcBef>
              <a:buFontTx/>
              <a:buChar char="•"/>
            </a:pPr>
            <a:r>
              <a:rPr lang="fr-FR" altLang="fr-FR" sz="2000" b="1">
                <a:latin typeface="Times New Roman" panose="02020603050405020304" pitchFamily="18" charset="0"/>
              </a:rPr>
              <a:t> Déplacements dans les milieux enfumés</a:t>
            </a:r>
          </a:p>
          <a:p>
            <a:pPr>
              <a:spcBef>
                <a:spcPct val="0"/>
              </a:spcBef>
              <a:buFontTx/>
              <a:buChar char="•"/>
            </a:pPr>
            <a:r>
              <a:rPr lang="fr-FR" altLang="fr-FR" sz="2000" b="1">
                <a:latin typeface="Times New Roman" panose="02020603050405020304" pitchFamily="18" charset="0"/>
              </a:rPr>
              <a:t> S'orienter dans la fumée</a:t>
            </a:r>
          </a:p>
          <a:p>
            <a:pPr>
              <a:spcBef>
                <a:spcPct val="0"/>
              </a:spcBef>
              <a:buFontTx/>
              <a:buChar char="•"/>
            </a:pPr>
            <a:r>
              <a:rPr lang="fr-FR" altLang="fr-FR" sz="2000" b="1">
                <a:latin typeface="Times New Roman" panose="02020603050405020304" pitchFamily="18" charset="0"/>
              </a:rPr>
              <a:t> Les différentes reconnaissances </a:t>
            </a:r>
          </a:p>
          <a:p>
            <a:pPr>
              <a:spcBef>
                <a:spcPct val="0"/>
              </a:spcBef>
              <a:buFontTx/>
              <a:buChar char="•"/>
            </a:pPr>
            <a:r>
              <a:rPr lang="fr-FR" altLang="fr-FR" sz="2000" b="1">
                <a:latin typeface="Times New Roman" panose="02020603050405020304" pitchFamily="18" charset="0"/>
              </a:rPr>
              <a:t> Le compte rendu</a:t>
            </a:r>
          </a:p>
          <a:p>
            <a:pPr>
              <a:spcBef>
                <a:spcPct val="0"/>
              </a:spcBef>
              <a:buFontTx/>
              <a:buChar char="•"/>
            </a:pPr>
            <a:r>
              <a:rPr lang="fr-FR" altLang="fr-FR" sz="2000" b="1">
                <a:latin typeface="Times New Roman" panose="02020603050405020304" pitchFamily="18" charset="0"/>
              </a:rPr>
              <a:t> Remise à niveau du matériel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numéro de diapositive 4">
            <a:extLst>
              <a:ext uri="{FF2B5EF4-FFF2-40B4-BE49-F238E27FC236}">
                <a16:creationId xmlns:a16="http://schemas.microsoft.com/office/drawing/2014/main" id="{E2E3AF88-6813-2CC7-BC95-D1FDBB4B536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3D20711-451B-429F-819A-54DE61419F15}" type="slidenum">
              <a:rPr lang="fr-FR" altLang="fr-FR" sz="2000">
                <a:solidFill>
                  <a:srgbClr val="984807"/>
                </a:solidFill>
              </a:rPr>
              <a:pPr algn="r" eaLnBrk="1" hangingPunct="1">
                <a:spcBef>
                  <a:spcPct val="0"/>
                </a:spcBef>
                <a:buFontTx/>
                <a:buNone/>
              </a:pPr>
              <a:t>14</a:t>
            </a:fld>
            <a:endParaRPr lang="fr-FR" altLang="fr-FR" sz="2000">
              <a:solidFill>
                <a:srgbClr val="984807"/>
              </a:solidFill>
            </a:endParaRPr>
          </a:p>
        </p:txBody>
      </p:sp>
      <p:sp>
        <p:nvSpPr>
          <p:cNvPr id="16387" name="Rectangle 1">
            <a:extLst>
              <a:ext uri="{FF2B5EF4-FFF2-40B4-BE49-F238E27FC236}">
                <a16:creationId xmlns:a16="http://schemas.microsoft.com/office/drawing/2014/main" id="{E7FDA19F-8AB2-FAFB-2B2C-786F8B2821EC}"/>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388" name="Rectangle 7">
            <a:extLst>
              <a:ext uri="{FF2B5EF4-FFF2-40B4-BE49-F238E27FC236}">
                <a16:creationId xmlns:a16="http://schemas.microsoft.com/office/drawing/2014/main" id="{F4CD3C74-492D-A7F4-3EFF-7BA8304E801E}"/>
              </a:ext>
            </a:extLst>
          </p:cNvPr>
          <p:cNvSpPr>
            <a:spLocks noChangeArrowheads="1"/>
          </p:cNvSpPr>
          <p:nvPr/>
        </p:nvSpPr>
        <p:spPr bwMode="auto">
          <a:xfrm>
            <a:off x="2390775" y="54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6389" name="Picture 6" descr="livre 3 les reconnaissances_Page_44">
            <a:extLst>
              <a:ext uri="{FF2B5EF4-FFF2-40B4-BE49-F238E27FC236}">
                <a16:creationId xmlns:a16="http://schemas.microsoft.com/office/drawing/2014/main" id="{D9209B66-83A3-1F2D-DB85-C6C9750CD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04" t="8385" r="4697" b="36247"/>
          <a:stretch>
            <a:fillRect/>
          </a:stretch>
        </p:blipFill>
        <p:spPr bwMode="auto">
          <a:xfrm>
            <a:off x="1676400" y="1295400"/>
            <a:ext cx="573405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8">
            <a:extLst>
              <a:ext uri="{FF2B5EF4-FFF2-40B4-BE49-F238E27FC236}">
                <a16:creationId xmlns:a16="http://schemas.microsoft.com/office/drawing/2014/main" id="{C142CCAF-E074-05D8-DA66-02ADE99458F7}"/>
              </a:ext>
            </a:extLst>
          </p:cNvPr>
          <p:cNvSpPr>
            <a:spLocks noChangeArrowheads="1"/>
          </p:cNvSpPr>
          <p:nvPr/>
        </p:nvSpPr>
        <p:spPr bwMode="auto">
          <a:xfrm>
            <a:off x="4495800" y="5867400"/>
            <a:ext cx="42672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6391" name="Titre 8">
            <a:extLst>
              <a:ext uri="{FF2B5EF4-FFF2-40B4-BE49-F238E27FC236}">
                <a16:creationId xmlns:a16="http://schemas.microsoft.com/office/drawing/2014/main" id="{760323C8-9559-625C-F564-E6A5E4677B1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Contrôleur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4">
            <a:extLst>
              <a:ext uri="{FF2B5EF4-FFF2-40B4-BE49-F238E27FC236}">
                <a16:creationId xmlns:a16="http://schemas.microsoft.com/office/drawing/2014/main" id="{4A0B81C0-3650-FE87-E141-931BEC98950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E077927-D0B6-40A5-BC63-4654EA006BD6}" type="slidenum">
              <a:rPr lang="fr-FR" altLang="fr-FR" sz="2000">
                <a:solidFill>
                  <a:srgbClr val="984807"/>
                </a:solidFill>
              </a:rPr>
              <a:pPr algn="r" eaLnBrk="1" hangingPunct="1">
                <a:spcBef>
                  <a:spcPct val="0"/>
                </a:spcBef>
                <a:buFontTx/>
                <a:buNone/>
              </a:pPr>
              <a:t>15</a:t>
            </a:fld>
            <a:endParaRPr lang="fr-FR" altLang="fr-FR" sz="2000">
              <a:solidFill>
                <a:srgbClr val="984807"/>
              </a:solidFill>
            </a:endParaRPr>
          </a:p>
        </p:txBody>
      </p:sp>
      <p:sp>
        <p:nvSpPr>
          <p:cNvPr id="17411" name="Rectangle 1">
            <a:extLst>
              <a:ext uri="{FF2B5EF4-FFF2-40B4-BE49-F238E27FC236}">
                <a16:creationId xmlns:a16="http://schemas.microsoft.com/office/drawing/2014/main" id="{A9A2946F-4EAD-7F30-5C23-D61E53BA326D}"/>
              </a:ext>
            </a:extLst>
          </p:cNvPr>
          <p:cNvSpPr>
            <a:spLocks noChangeArrowheads="1"/>
          </p:cNvSpPr>
          <p:nvPr/>
        </p:nvSpPr>
        <p:spPr bwMode="auto">
          <a:xfrm>
            <a:off x="457200" y="1981200"/>
            <a:ext cx="818991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endParaRPr lang="fr-FR" altLang="fr-FR" sz="20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412" name="Rectangle 6">
            <a:extLst>
              <a:ext uri="{FF2B5EF4-FFF2-40B4-BE49-F238E27FC236}">
                <a16:creationId xmlns:a16="http://schemas.microsoft.com/office/drawing/2014/main" id="{F9DD5934-4570-FCE6-90DA-47AC483E7DF6}"/>
              </a:ext>
            </a:extLst>
          </p:cNvPr>
          <p:cNvSpPr>
            <a:spLocks noChangeArrowheads="1"/>
          </p:cNvSpPr>
          <p:nvPr/>
        </p:nvSpPr>
        <p:spPr bwMode="auto">
          <a:xfrm>
            <a:off x="2390775" y="54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7413" name="Picture 7" descr="livre 3 les reconnaissances_Page_44">
            <a:extLst>
              <a:ext uri="{FF2B5EF4-FFF2-40B4-BE49-F238E27FC236}">
                <a16:creationId xmlns:a16="http://schemas.microsoft.com/office/drawing/2014/main" id="{846D8730-491A-EC41-8A05-B8184FC50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04" t="60080" r="4697" b="6021"/>
          <a:stretch>
            <a:fillRect/>
          </a:stretch>
        </p:blipFill>
        <p:spPr bwMode="auto">
          <a:xfrm>
            <a:off x="255588" y="1628775"/>
            <a:ext cx="8526462"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8">
            <a:extLst>
              <a:ext uri="{FF2B5EF4-FFF2-40B4-BE49-F238E27FC236}">
                <a16:creationId xmlns:a16="http://schemas.microsoft.com/office/drawing/2014/main" id="{76951392-6118-8EE5-F2C9-084A61AD8A83}"/>
              </a:ext>
            </a:extLst>
          </p:cNvPr>
          <p:cNvSpPr>
            <a:spLocks noChangeArrowheads="1"/>
          </p:cNvSpPr>
          <p:nvPr/>
        </p:nvSpPr>
        <p:spPr bwMode="auto">
          <a:xfrm>
            <a:off x="609600" y="1531938"/>
            <a:ext cx="18288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17415" name="Rectangle 9">
            <a:extLst>
              <a:ext uri="{FF2B5EF4-FFF2-40B4-BE49-F238E27FC236}">
                <a16:creationId xmlns:a16="http://schemas.microsoft.com/office/drawing/2014/main" id="{0D2800E8-B8DF-CEEB-7FEC-3ACEA0C3CC0D}"/>
              </a:ext>
            </a:extLst>
          </p:cNvPr>
          <p:cNvSpPr>
            <a:spLocks noChangeArrowheads="1"/>
          </p:cNvSpPr>
          <p:nvPr/>
        </p:nvSpPr>
        <p:spPr bwMode="auto">
          <a:xfrm>
            <a:off x="6724650" y="1676400"/>
            <a:ext cx="2057400" cy="609600"/>
          </a:xfrm>
          <a:prstGeom prst="rect">
            <a:avLst/>
          </a:prstGeom>
          <a:solidFill>
            <a:schemeClr val="bg1"/>
          </a:solidFill>
          <a:ln w="15875">
            <a:solidFill>
              <a:srgbClr val="5BE4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latin typeface="Times New Roman" panose="02020603050405020304" pitchFamily="18" charset="0"/>
              </a:rPr>
              <a:t>Nom du contrôleur</a:t>
            </a:r>
          </a:p>
        </p:txBody>
      </p:sp>
      <p:sp>
        <p:nvSpPr>
          <p:cNvPr id="17416" name="Titre 8">
            <a:extLst>
              <a:ext uri="{FF2B5EF4-FFF2-40B4-BE49-F238E27FC236}">
                <a16:creationId xmlns:a16="http://schemas.microsoft.com/office/drawing/2014/main" id="{4F1905B9-F6F2-87CB-BD07-09D59AC26753}"/>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Contrôleur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4">
            <a:extLst>
              <a:ext uri="{FF2B5EF4-FFF2-40B4-BE49-F238E27FC236}">
                <a16:creationId xmlns:a16="http://schemas.microsoft.com/office/drawing/2014/main" id="{2D17BF2D-EF85-B8C1-56D4-E34977DD9E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4804161-6166-47D7-8D3B-6255A0A6B26C}" type="slidenum">
              <a:rPr lang="fr-FR" altLang="fr-FR" sz="2000">
                <a:solidFill>
                  <a:srgbClr val="984807"/>
                </a:solidFill>
              </a:rPr>
              <a:pPr algn="r" eaLnBrk="1" hangingPunct="1">
                <a:spcBef>
                  <a:spcPct val="0"/>
                </a:spcBef>
                <a:buFontTx/>
                <a:buNone/>
              </a:pPr>
              <a:t>16</a:t>
            </a:fld>
            <a:endParaRPr lang="fr-FR" altLang="fr-FR" sz="2000">
              <a:solidFill>
                <a:srgbClr val="984807"/>
              </a:solidFill>
            </a:endParaRPr>
          </a:p>
        </p:txBody>
      </p:sp>
      <p:sp>
        <p:nvSpPr>
          <p:cNvPr id="18435" name="Rectangle 1">
            <a:extLst>
              <a:ext uri="{FF2B5EF4-FFF2-40B4-BE49-F238E27FC236}">
                <a16:creationId xmlns:a16="http://schemas.microsoft.com/office/drawing/2014/main" id="{A07AA2D9-2D0C-0611-E9E5-86A46C8977B9}"/>
              </a:ext>
            </a:extLst>
          </p:cNvPr>
          <p:cNvSpPr>
            <a:spLocks noChangeArrowheads="1"/>
          </p:cNvSpPr>
          <p:nvPr/>
        </p:nvSpPr>
        <p:spPr bwMode="auto">
          <a:xfrm>
            <a:off x="457200" y="1981200"/>
            <a:ext cx="8189913"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orteur d’un ARI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contrôle son autonomie d’air.</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Engagement sous ARI comprend 3 temps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Temps « aller »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Temps « mission »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Temps  « retour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 typeface="Arial" panose="020B0604020202020204" pitchFamily="34" charset="0"/>
              <a:buNone/>
            </a:pP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ifflet de fin de charge se déclenche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Retour systématique et immédiat du binôme au point de pénétration.</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p:txBody>
      </p:sp>
      <p:sp>
        <p:nvSpPr>
          <p:cNvPr id="18436" name="Rectangle 1">
            <a:extLst>
              <a:ext uri="{FF2B5EF4-FFF2-40B4-BE49-F238E27FC236}">
                <a16:creationId xmlns:a16="http://schemas.microsoft.com/office/drawing/2014/main" id="{259D3476-C5BC-58D7-2CD1-68EA8FE253A8}"/>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Autonomie du binôme :</a:t>
            </a:r>
          </a:p>
        </p:txBody>
      </p:sp>
      <p:sp>
        <p:nvSpPr>
          <p:cNvPr id="18437" name="Titre 8">
            <a:extLst>
              <a:ext uri="{FF2B5EF4-FFF2-40B4-BE49-F238E27FC236}">
                <a16:creationId xmlns:a16="http://schemas.microsoft.com/office/drawing/2014/main" id="{ED5D8A48-BA4B-F6C3-E918-8D16A6CFEC1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Contrôleur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4">
            <a:extLst>
              <a:ext uri="{FF2B5EF4-FFF2-40B4-BE49-F238E27FC236}">
                <a16:creationId xmlns:a16="http://schemas.microsoft.com/office/drawing/2014/main" id="{87EC8B45-288F-A80A-3F07-B4C57800BCD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CBEBFDA-0450-4D20-921E-2691757D53B7}" type="slidenum">
              <a:rPr lang="fr-FR" altLang="fr-FR" sz="2000">
                <a:solidFill>
                  <a:srgbClr val="984807"/>
                </a:solidFill>
              </a:rPr>
              <a:pPr algn="r" eaLnBrk="1" hangingPunct="1">
                <a:spcBef>
                  <a:spcPct val="0"/>
                </a:spcBef>
                <a:buFontTx/>
                <a:buNone/>
              </a:pPr>
              <a:t>17</a:t>
            </a:fld>
            <a:endParaRPr lang="fr-FR" altLang="fr-FR" sz="2000">
              <a:solidFill>
                <a:srgbClr val="984807"/>
              </a:solidFill>
            </a:endParaRPr>
          </a:p>
        </p:txBody>
      </p:sp>
      <p:sp>
        <p:nvSpPr>
          <p:cNvPr id="19459" name="Rectangle 1">
            <a:extLst>
              <a:ext uri="{FF2B5EF4-FFF2-40B4-BE49-F238E27FC236}">
                <a16:creationId xmlns:a16="http://schemas.microsoft.com/office/drawing/2014/main" id="{E6BF24F3-BC00-07E3-5C27-CC8FCBD25D57}"/>
              </a:ext>
            </a:extLst>
          </p:cNvPr>
          <p:cNvSpPr>
            <a:spLocks noChangeArrowheads="1"/>
          </p:cNvSpPr>
          <p:nvPr/>
        </p:nvSpPr>
        <p:spPr bwMode="auto">
          <a:xfrm>
            <a:off x="457200" y="16764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Calcul de l'heure de sortie prévisible : </a:t>
            </a:r>
          </a:p>
          <a:p>
            <a:pPr algn="just">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Calcul s'effectue avec la règle suivante (loi de Mariotte)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 x V</a:t>
            </a:r>
            <a:endParaRPr lang="fr-FR" altLang="fr-FR" sz="2400" b="1" u="sng">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a:t>
            </a:r>
            <a:endParaRPr lang="fr-FR" altLang="fr-FR" sz="2400" b="1">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Soit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 = Durée d'intervention théorique sous ARI en minutes,</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p:txBody>
      </p:sp>
      <p:sp>
        <p:nvSpPr>
          <p:cNvPr id="19460" name="Titre 8">
            <a:extLst>
              <a:ext uri="{FF2B5EF4-FFF2-40B4-BE49-F238E27FC236}">
                <a16:creationId xmlns:a16="http://schemas.microsoft.com/office/drawing/2014/main" id="{82B9B3C9-409D-8545-8309-CCF239581FB4}"/>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Contrôleur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4">
            <a:extLst>
              <a:ext uri="{FF2B5EF4-FFF2-40B4-BE49-F238E27FC236}">
                <a16:creationId xmlns:a16="http://schemas.microsoft.com/office/drawing/2014/main" id="{F0DC297D-57F9-D496-96F9-9DE2F244270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C903E95-84E1-4277-B9F5-83A8FB6D11F4}" type="slidenum">
              <a:rPr lang="fr-FR" altLang="fr-FR" sz="2000">
                <a:solidFill>
                  <a:srgbClr val="984807"/>
                </a:solidFill>
              </a:rPr>
              <a:pPr algn="r" eaLnBrk="1" hangingPunct="1">
                <a:spcBef>
                  <a:spcPct val="0"/>
                </a:spcBef>
                <a:buFontTx/>
                <a:buNone/>
              </a:pPr>
              <a:t>18</a:t>
            </a:fld>
            <a:endParaRPr lang="fr-FR" altLang="fr-FR" sz="2000">
              <a:solidFill>
                <a:srgbClr val="984807"/>
              </a:solidFill>
            </a:endParaRPr>
          </a:p>
        </p:txBody>
      </p:sp>
      <p:sp>
        <p:nvSpPr>
          <p:cNvPr id="20483" name="Rectangle 1">
            <a:extLst>
              <a:ext uri="{FF2B5EF4-FFF2-40B4-BE49-F238E27FC236}">
                <a16:creationId xmlns:a16="http://schemas.microsoft.com/office/drawing/2014/main" id="{7F501051-A9BD-29AF-4891-26A19F3BBE61}"/>
              </a:ext>
            </a:extLst>
          </p:cNvPr>
          <p:cNvSpPr>
            <a:spLocks noChangeArrowheads="1"/>
          </p:cNvSpPr>
          <p:nvPr/>
        </p:nvSpPr>
        <p:spPr bwMode="auto">
          <a:xfrm>
            <a:off x="323850" y="1343025"/>
            <a:ext cx="8189913"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Calcul de l'heure de sortie prévisible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 x V</a:t>
            </a:r>
            <a:endParaRPr lang="fr-FR" altLang="fr-FR" sz="2400" b="1" u="sng">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a:t>
            </a:r>
            <a:endParaRPr lang="fr-FR" altLang="fr-FR" sz="2400" b="1">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Soit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 = pression de la bouteille relevée sur le manomètre avant engagement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Sifflet de fin de charge (50 bars),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ne doit pas être considéré comme disponible pour réaliser des reconnaissances mais comme marge de sécurité.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p:txBody>
      </p:sp>
      <p:sp>
        <p:nvSpPr>
          <p:cNvPr id="20484" name="Titre 8">
            <a:extLst>
              <a:ext uri="{FF2B5EF4-FFF2-40B4-BE49-F238E27FC236}">
                <a16:creationId xmlns:a16="http://schemas.microsoft.com/office/drawing/2014/main" id="{CA886A63-072A-82E1-0A7E-2EB82569A978}"/>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Contrôleur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4">
            <a:extLst>
              <a:ext uri="{FF2B5EF4-FFF2-40B4-BE49-F238E27FC236}">
                <a16:creationId xmlns:a16="http://schemas.microsoft.com/office/drawing/2014/main" id="{43756D2C-E066-94DD-E41A-D001E0E3278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0D39526-B8C8-4DAD-87BE-71D87B298785}" type="slidenum">
              <a:rPr lang="fr-FR" altLang="fr-FR" sz="2000">
                <a:solidFill>
                  <a:srgbClr val="984807"/>
                </a:solidFill>
              </a:rPr>
              <a:pPr algn="r" eaLnBrk="1" hangingPunct="1">
                <a:spcBef>
                  <a:spcPct val="0"/>
                </a:spcBef>
                <a:buFontTx/>
                <a:buNone/>
              </a:pPr>
              <a:t>19</a:t>
            </a:fld>
            <a:endParaRPr lang="fr-FR" altLang="fr-FR" sz="2000">
              <a:solidFill>
                <a:srgbClr val="984807"/>
              </a:solidFill>
            </a:endParaRPr>
          </a:p>
        </p:txBody>
      </p:sp>
      <p:sp>
        <p:nvSpPr>
          <p:cNvPr id="21507" name="Rectangle 1">
            <a:extLst>
              <a:ext uri="{FF2B5EF4-FFF2-40B4-BE49-F238E27FC236}">
                <a16:creationId xmlns:a16="http://schemas.microsoft.com/office/drawing/2014/main" id="{8ADAB84F-BF79-477A-5496-07ED3417F393}"/>
              </a:ext>
            </a:extLst>
          </p:cNvPr>
          <p:cNvSpPr>
            <a:spLocks noChangeArrowheads="1"/>
          </p:cNvSpPr>
          <p:nvPr/>
        </p:nvSpPr>
        <p:spPr bwMode="auto">
          <a:xfrm>
            <a:off x="395288" y="1341438"/>
            <a:ext cx="8189912"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Calcul de l'heure de sortie prévisible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 x V</a:t>
            </a:r>
            <a:endParaRPr lang="fr-FR" altLang="fr-FR" sz="2400" b="1" u="sng">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a:t>
            </a:r>
            <a:endParaRPr lang="fr-FR" altLang="fr-FR" sz="2400" b="1">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Soit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 = volume en litres d'eau de la bouteille soit 9 litres,</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p:txBody>
      </p:sp>
      <p:sp>
        <p:nvSpPr>
          <p:cNvPr id="21508" name="Titre 8">
            <a:extLst>
              <a:ext uri="{FF2B5EF4-FFF2-40B4-BE49-F238E27FC236}">
                <a16:creationId xmlns:a16="http://schemas.microsoft.com/office/drawing/2014/main" id="{B068E69E-F04F-DC65-87D6-59296EC36AC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Contrôleur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EBA02747-185A-E043-3CE0-597F6443A4B5}"/>
              </a:ext>
            </a:extLst>
          </p:cNvPr>
          <p:cNvSpPr>
            <a:spLocks noGrp="1"/>
          </p:cNvSpPr>
          <p:nvPr>
            <p:ph type="title" idx="4294967295"/>
          </p:nvPr>
        </p:nvSpPr>
        <p:spPr>
          <a:xfrm>
            <a:off x="990600" y="228600"/>
            <a:ext cx="7742238" cy="939800"/>
          </a:xfrm>
        </p:spPr>
        <p:txBody>
          <a:bodyPr/>
          <a:lstStyle/>
          <a:p>
            <a:pPr eaLnBrk="1" hangingPunct="1"/>
            <a:r>
              <a:rPr lang="fr-FR" altLang="fr-FR" sz="3200" b="1">
                <a:solidFill>
                  <a:srgbClr val="984807"/>
                </a:solidFill>
              </a:rPr>
              <a:t>ARICO parcours opérationnel</a:t>
            </a:r>
          </a:p>
        </p:txBody>
      </p:sp>
      <p:sp>
        <p:nvSpPr>
          <p:cNvPr id="4099" name="Espace réservé du numéro de diapositive 4">
            <a:extLst>
              <a:ext uri="{FF2B5EF4-FFF2-40B4-BE49-F238E27FC236}">
                <a16:creationId xmlns:a16="http://schemas.microsoft.com/office/drawing/2014/main" id="{B54BF47E-97EA-831C-5EF8-24807F7FFEC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6323896-0353-4641-A15E-1699C7E0CA7B}"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85037602-8A34-0F8A-D922-E32F67301FCB}"/>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89682E5F-D7AF-797C-6196-8165F58A54E2}"/>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02C9FD5A-C896-8F26-FA5E-2916E8E8E7E2}"/>
              </a:ext>
            </a:extLst>
          </p:cNvPr>
          <p:cNvSpPr txBox="1">
            <a:spLocks noChangeArrowheads="1"/>
          </p:cNvSpPr>
          <p:nvPr/>
        </p:nvSpPr>
        <p:spPr bwMode="auto">
          <a:xfrm>
            <a:off x="4811713" y="2632075"/>
            <a:ext cx="38211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connaître les procédures pendant l'engagement sur des reconnaissances avec ARICO.</a:t>
            </a:r>
          </a:p>
        </p:txBody>
      </p:sp>
      <p:sp>
        <p:nvSpPr>
          <p:cNvPr id="4103" name="ZoneTexte 15">
            <a:extLst>
              <a:ext uri="{FF2B5EF4-FFF2-40B4-BE49-F238E27FC236}">
                <a16:creationId xmlns:a16="http://schemas.microsoft.com/office/drawing/2014/main" id="{E0ADBD81-AF4F-064E-5FCD-38716189862F}"/>
              </a:ext>
            </a:extLst>
          </p:cNvPr>
          <p:cNvSpPr txBox="1">
            <a:spLocks noChangeArrowheads="1"/>
          </p:cNvSpPr>
          <p:nvPr/>
        </p:nvSpPr>
        <p:spPr bwMode="auto">
          <a:xfrm>
            <a:off x="381000" y="1600200"/>
            <a:ext cx="39624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b="1">
                <a:latin typeface="Times New Roman" panose="02020603050405020304" pitchFamily="18" charset="0"/>
              </a:rPr>
              <a:t> Le contrôleur</a:t>
            </a:r>
          </a:p>
          <a:p>
            <a:pPr>
              <a:spcBef>
                <a:spcPct val="0"/>
              </a:spcBef>
              <a:buFontTx/>
              <a:buChar char="•"/>
            </a:pPr>
            <a:r>
              <a:rPr lang="fr-FR" altLang="fr-FR" sz="2000" b="1">
                <a:latin typeface="Times New Roman" panose="02020603050405020304" pitchFamily="18" charset="0"/>
              </a:rPr>
              <a:t> Le BSE</a:t>
            </a:r>
          </a:p>
          <a:p>
            <a:pPr>
              <a:spcBef>
                <a:spcPct val="0"/>
              </a:spcBef>
              <a:buFontTx/>
              <a:buChar char="•"/>
            </a:pPr>
            <a:r>
              <a:rPr lang="fr-FR" altLang="fr-FR" sz="2000" b="1">
                <a:latin typeface="Times New Roman" panose="02020603050405020304" pitchFamily="18" charset="0"/>
              </a:rPr>
              <a:t> La ligne guide</a:t>
            </a:r>
          </a:p>
          <a:p>
            <a:pPr>
              <a:spcBef>
                <a:spcPct val="0"/>
              </a:spcBef>
              <a:buFontTx/>
              <a:buChar char="•"/>
            </a:pPr>
            <a:r>
              <a:rPr lang="fr-FR" altLang="fr-FR" sz="2000" b="1">
                <a:latin typeface="Times New Roman" panose="02020603050405020304" pitchFamily="18" charset="0"/>
              </a:rPr>
              <a:t> Le BREC</a:t>
            </a:r>
          </a:p>
          <a:p>
            <a:pPr>
              <a:spcBef>
                <a:spcPct val="0"/>
              </a:spcBef>
              <a:buFontTx/>
              <a:buChar char="•"/>
            </a:pPr>
            <a:r>
              <a:rPr lang="fr-FR" altLang="fr-FR" sz="2000" b="1">
                <a:latin typeface="Times New Roman" panose="02020603050405020304" pitchFamily="18" charset="0"/>
              </a:rPr>
              <a:t> Déplacements dans les milieux enfumés</a:t>
            </a:r>
          </a:p>
          <a:p>
            <a:pPr>
              <a:spcBef>
                <a:spcPct val="0"/>
              </a:spcBef>
              <a:buFontTx/>
              <a:buChar char="•"/>
            </a:pPr>
            <a:r>
              <a:rPr lang="fr-FR" altLang="fr-FR" sz="2000" b="1">
                <a:latin typeface="Times New Roman" panose="02020603050405020304" pitchFamily="18" charset="0"/>
              </a:rPr>
              <a:t> S'orienter dans la fumée</a:t>
            </a:r>
          </a:p>
          <a:p>
            <a:pPr>
              <a:spcBef>
                <a:spcPct val="0"/>
              </a:spcBef>
              <a:buFontTx/>
              <a:buChar char="•"/>
            </a:pPr>
            <a:r>
              <a:rPr lang="fr-FR" altLang="fr-FR" sz="2000" b="1">
                <a:latin typeface="Times New Roman" panose="02020603050405020304" pitchFamily="18" charset="0"/>
              </a:rPr>
              <a:t> Sauvegarde opérationnelle </a:t>
            </a:r>
          </a:p>
          <a:p>
            <a:pPr>
              <a:spcBef>
                <a:spcPct val="0"/>
              </a:spcBef>
              <a:buFontTx/>
              <a:buChar char="•"/>
            </a:pPr>
            <a:r>
              <a:rPr lang="fr-FR" altLang="fr-FR" sz="2000" b="1">
                <a:latin typeface="Times New Roman" panose="02020603050405020304" pitchFamily="18" charset="0"/>
              </a:rPr>
              <a:t> Les différentes reconnaissances </a:t>
            </a:r>
          </a:p>
          <a:p>
            <a:pPr>
              <a:spcBef>
                <a:spcPct val="0"/>
              </a:spcBef>
              <a:buFontTx/>
              <a:buChar char="•"/>
            </a:pPr>
            <a:r>
              <a:rPr lang="fr-FR" altLang="fr-FR" sz="2000" b="1">
                <a:latin typeface="Times New Roman" panose="02020603050405020304" pitchFamily="18" charset="0"/>
              </a:rPr>
              <a:t> Le compte rendu</a:t>
            </a:r>
          </a:p>
          <a:p>
            <a:pPr>
              <a:spcBef>
                <a:spcPct val="0"/>
              </a:spcBef>
              <a:buFontTx/>
              <a:buChar char="•"/>
            </a:pPr>
            <a:r>
              <a:rPr lang="fr-FR" altLang="fr-FR" sz="2000" b="1">
                <a:latin typeface="Times New Roman" panose="02020603050405020304" pitchFamily="18" charset="0"/>
              </a:rPr>
              <a:t> Remise à niveau du matériel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4">
            <a:extLst>
              <a:ext uri="{FF2B5EF4-FFF2-40B4-BE49-F238E27FC236}">
                <a16:creationId xmlns:a16="http://schemas.microsoft.com/office/drawing/2014/main" id="{5EFB60F0-DE04-76D2-9B0D-B41B57B8E0E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DDCB985-5092-4722-B36F-2EF474816F9E}" type="slidenum">
              <a:rPr lang="fr-FR" altLang="fr-FR" sz="2000">
                <a:solidFill>
                  <a:srgbClr val="984807"/>
                </a:solidFill>
              </a:rPr>
              <a:pPr algn="r" eaLnBrk="1" hangingPunct="1">
                <a:spcBef>
                  <a:spcPct val="0"/>
                </a:spcBef>
                <a:buFontTx/>
                <a:buNone/>
              </a:pPr>
              <a:t>20</a:t>
            </a:fld>
            <a:endParaRPr lang="fr-FR" altLang="fr-FR" sz="2000">
              <a:solidFill>
                <a:srgbClr val="984807"/>
              </a:solidFill>
            </a:endParaRPr>
          </a:p>
        </p:txBody>
      </p:sp>
      <p:sp>
        <p:nvSpPr>
          <p:cNvPr id="22531" name="Rectangle 1">
            <a:extLst>
              <a:ext uri="{FF2B5EF4-FFF2-40B4-BE49-F238E27FC236}">
                <a16:creationId xmlns:a16="http://schemas.microsoft.com/office/drawing/2014/main" id="{26A460D7-072C-9320-F056-FE5FF8CBE1CD}"/>
              </a:ext>
            </a:extLst>
          </p:cNvPr>
          <p:cNvSpPr>
            <a:spLocks noChangeArrowheads="1"/>
          </p:cNvSpPr>
          <p:nvPr/>
        </p:nvSpPr>
        <p:spPr bwMode="auto">
          <a:xfrm>
            <a:off x="395288" y="1341438"/>
            <a:ext cx="8189912"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Calcul de l'heure de sortie prévisible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 =	</a:t>
            </a: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 x V</a:t>
            </a:r>
            <a:endParaRPr lang="fr-FR" altLang="fr-FR" sz="2400" b="1" u="sng">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ctr">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a:t>
            </a:r>
            <a:endParaRPr lang="fr-FR" altLang="fr-FR" sz="2400" b="1">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Soit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 = Consommation d'air du porteur relevée lors des entraînements (en litres / minute).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Consommation inconnue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90 l/minute  : moyenne relevée lors des entraînements et simulations dans un parcours à fumée.</a:t>
            </a:r>
          </a:p>
        </p:txBody>
      </p:sp>
      <p:sp>
        <p:nvSpPr>
          <p:cNvPr id="22532" name="Titre 8">
            <a:extLst>
              <a:ext uri="{FF2B5EF4-FFF2-40B4-BE49-F238E27FC236}">
                <a16:creationId xmlns:a16="http://schemas.microsoft.com/office/drawing/2014/main" id="{76A94272-A16E-8533-69A3-328E32C6F968}"/>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Contrôleur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4">
            <a:extLst>
              <a:ext uri="{FF2B5EF4-FFF2-40B4-BE49-F238E27FC236}">
                <a16:creationId xmlns:a16="http://schemas.microsoft.com/office/drawing/2014/main" id="{7D7A8733-7719-95E9-06B2-80A769FEF9A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F9E5BDD-61E9-4043-94BC-DF46810F0AA5}" type="slidenum">
              <a:rPr lang="fr-FR" altLang="fr-FR" sz="2000">
                <a:solidFill>
                  <a:srgbClr val="984807"/>
                </a:solidFill>
              </a:rPr>
              <a:pPr algn="r" eaLnBrk="1" hangingPunct="1">
                <a:spcBef>
                  <a:spcPct val="0"/>
                </a:spcBef>
                <a:buFontTx/>
                <a:buNone/>
              </a:pPr>
              <a:t>21</a:t>
            </a:fld>
            <a:endParaRPr lang="fr-FR" altLang="fr-FR" sz="2000">
              <a:solidFill>
                <a:srgbClr val="984807"/>
              </a:solidFill>
            </a:endParaRPr>
          </a:p>
        </p:txBody>
      </p:sp>
      <p:sp>
        <p:nvSpPr>
          <p:cNvPr id="45061" name="Rectangle 1">
            <a:extLst>
              <a:ext uri="{FF2B5EF4-FFF2-40B4-BE49-F238E27FC236}">
                <a16:creationId xmlns:a16="http://schemas.microsoft.com/office/drawing/2014/main" id="{1444B1DE-0C2C-04C7-CA7F-69C24562EE84}"/>
              </a:ext>
            </a:extLst>
          </p:cNvPr>
          <p:cNvSpPr>
            <a:spLocks noChangeArrowheads="1"/>
          </p:cNvSpPr>
          <p:nvPr/>
        </p:nvSpPr>
        <p:spPr bwMode="auto">
          <a:xfrm>
            <a:off x="395288" y="1412875"/>
            <a:ext cx="8189912" cy="32273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Bef>
                <a:spcPct val="0"/>
              </a:spcBef>
              <a:buFontTx/>
              <a:buNone/>
              <a:defRPr/>
            </a:pPr>
            <a:r>
              <a:rPr lang="fr-FR" altLang="fr-FR"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Calcul de l'heure de sortie prévisible : </a:t>
            </a:r>
          </a:p>
          <a:p>
            <a:pPr algn="just">
              <a:lnSpc>
                <a:spcPct val="107000"/>
              </a:lnSpc>
              <a:spcBef>
                <a:spcPct val="0"/>
              </a:spcBef>
              <a:buFontTx/>
              <a:buNone/>
              <a:defRPr/>
            </a:pPr>
            <a:endParaRPr lang="fr-FR" altLang="fr-FR" sz="2400" u="sng" dirty="0">
              <a:solidFill>
                <a:srgbClr val="000000"/>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endParaRPr lang="fr-FR" altLang="fr-FR" sz="2400" u="sng" dirty="0">
              <a:solidFill>
                <a:srgbClr val="000000"/>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Exemple : 	pression au manomètre 280 bars</a:t>
            </a:r>
          </a:p>
          <a:p>
            <a:pPr algn="ctr">
              <a:lnSpc>
                <a:spcPct val="107000"/>
              </a:lnSpc>
              <a:spcBef>
                <a:spcPct val="0"/>
              </a:spcBef>
              <a:buFontTx/>
              <a:buNone/>
              <a:defRPr/>
            </a:pPr>
            <a:r>
              <a:rPr lang="fr-FR"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ct val="0"/>
              </a:spcBef>
              <a:buFontTx/>
              <a:buNone/>
              <a:defRPr/>
            </a:pPr>
            <a:r>
              <a:rPr lang="fr-FR"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07000"/>
              </a:lnSpc>
              <a:spcBef>
                <a:spcPct val="0"/>
              </a:spcBef>
              <a:buFontTx/>
              <a:buNone/>
              <a:defRPr/>
            </a:pPr>
            <a:r>
              <a:rPr lang="fr-FR"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 =	</a:t>
            </a:r>
            <a:r>
              <a:rPr lang="fr-FR" altLang="fr-FR"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(280 - 50) x 9</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23 minutes d'engagement</a:t>
            </a:r>
          </a:p>
          <a:p>
            <a:pPr>
              <a:lnSpc>
                <a:spcPct val="107000"/>
              </a:lnSpc>
              <a:spcBef>
                <a:spcPct val="0"/>
              </a:spcBef>
              <a:buFontTx/>
              <a:buNone/>
              <a:defRPr/>
            </a:pPr>
            <a:r>
              <a:rPr lang="fr-FR" altLang="fr-FR"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90</a:t>
            </a:r>
          </a:p>
        </p:txBody>
      </p:sp>
      <p:sp>
        <p:nvSpPr>
          <p:cNvPr id="23556" name="Titre 8">
            <a:extLst>
              <a:ext uri="{FF2B5EF4-FFF2-40B4-BE49-F238E27FC236}">
                <a16:creationId xmlns:a16="http://schemas.microsoft.com/office/drawing/2014/main" id="{302AD686-AECB-EF07-CAD1-EBF24AF2BD7D}"/>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Contrôleur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8">
            <a:extLst>
              <a:ext uri="{FF2B5EF4-FFF2-40B4-BE49-F238E27FC236}">
                <a16:creationId xmlns:a16="http://schemas.microsoft.com/office/drawing/2014/main" id="{65EB8D1F-2295-1AB9-8D1C-D3BF2904445B}"/>
              </a:ext>
            </a:extLst>
          </p:cNvPr>
          <p:cNvSpPr>
            <a:spLocks noGrp="1"/>
          </p:cNvSpPr>
          <p:nvPr>
            <p:ph type="title" idx="4294967295"/>
          </p:nvPr>
        </p:nvSpPr>
        <p:spPr>
          <a:xfrm>
            <a:off x="547688" y="1700213"/>
            <a:ext cx="7743825" cy="939800"/>
          </a:xfrm>
        </p:spPr>
        <p:txBody>
          <a:bodyPr/>
          <a:lstStyle/>
          <a:p>
            <a:pPr eaLnBrk="1" hangingPunct="1"/>
            <a:r>
              <a:rPr lang="fr-FR" altLang="fr-FR" sz="3200" b="1">
                <a:solidFill>
                  <a:srgbClr val="984807"/>
                </a:solidFill>
              </a:rPr>
              <a:t>Binôme de sécurité</a:t>
            </a:r>
          </a:p>
        </p:txBody>
      </p:sp>
      <p:sp>
        <p:nvSpPr>
          <p:cNvPr id="24579" name="Espace réservé du numéro de diapositive 4">
            <a:extLst>
              <a:ext uri="{FF2B5EF4-FFF2-40B4-BE49-F238E27FC236}">
                <a16:creationId xmlns:a16="http://schemas.microsoft.com/office/drawing/2014/main" id="{7F9E6446-7FAA-6259-804F-5091C4385FA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6798536-713B-433A-880B-26D133867CDD}" type="slidenum">
              <a:rPr lang="fr-FR" altLang="fr-FR" sz="2000">
                <a:solidFill>
                  <a:srgbClr val="984807"/>
                </a:solidFill>
              </a:rPr>
              <a:pPr algn="r" eaLnBrk="1" hangingPunct="1">
                <a:spcBef>
                  <a:spcPct val="0"/>
                </a:spcBef>
                <a:buFontTx/>
                <a:buNone/>
              </a:pPr>
              <a:t>22</a:t>
            </a:fld>
            <a:endParaRPr lang="fr-FR" altLang="fr-FR" sz="2000">
              <a:solidFill>
                <a:srgbClr val="984807"/>
              </a:solidFill>
            </a:endParaRPr>
          </a:p>
        </p:txBody>
      </p:sp>
      <p:pic>
        <p:nvPicPr>
          <p:cNvPr id="24580" name="Picture 8">
            <a:extLst>
              <a:ext uri="{FF2B5EF4-FFF2-40B4-BE49-F238E27FC236}">
                <a16:creationId xmlns:a16="http://schemas.microsoft.com/office/drawing/2014/main" id="{0D1E2270-0608-5599-2F3E-DF823C198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213100"/>
            <a:ext cx="19812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a:extLst>
              <a:ext uri="{FF2B5EF4-FFF2-40B4-BE49-F238E27FC236}">
                <a16:creationId xmlns:a16="http://schemas.microsoft.com/office/drawing/2014/main" id="{7CFC712B-45A6-10A6-1A04-3E1875AB7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182938"/>
            <a:ext cx="19812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8">
            <a:extLst>
              <a:ext uri="{FF2B5EF4-FFF2-40B4-BE49-F238E27FC236}">
                <a16:creationId xmlns:a16="http://schemas.microsoft.com/office/drawing/2014/main" id="{87CA3B7E-6863-4058-8014-452E84A6E1D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Binôme de sécurité</a:t>
            </a:r>
          </a:p>
        </p:txBody>
      </p:sp>
      <p:sp>
        <p:nvSpPr>
          <p:cNvPr id="25603" name="Espace réservé du numéro de diapositive 4">
            <a:extLst>
              <a:ext uri="{FF2B5EF4-FFF2-40B4-BE49-F238E27FC236}">
                <a16:creationId xmlns:a16="http://schemas.microsoft.com/office/drawing/2014/main" id="{46EA8D8E-03DC-D039-12FE-B13A1CC02EE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4E3D1C7-245E-4710-B7F4-501D674C3CF3}" type="slidenum">
              <a:rPr lang="fr-FR" altLang="fr-FR" sz="2000">
                <a:solidFill>
                  <a:srgbClr val="984807"/>
                </a:solidFill>
              </a:rPr>
              <a:pPr algn="r" eaLnBrk="1" hangingPunct="1">
                <a:spcBef>
                  <a:spcPct val="0"/>
                </a:spcBef>
                <a:buFontTx/>
                <a:buNone/>
              </a:pPr>
              <a:t>23</a:t>
            </a:fld>
            <a:endParaRPr lang="fr-FR" altLang="fr-FR" sz="2000">
              <a:solidFill>
                <a:srgbClr val="984807"/>
              </a:solidFill>
            </a:endParaRPr>
          </a:p>
        </p:txBody>
      </p:sp>
      <p:sp>
        <p:nvSpPr>
          <p:cNvPr id="25604" name="Rectangle 1">
            <a:extLst>
              <a:ext uri="{FF2B5EF4-FFF2-40B4-BE49-F238E27FC236}">
                <a16:creationId xmlns:a16="http://schemas.microsoft.com/office/drawing/2014/main" id="{CC84215A-B517-52B1-309E-3B78C8DE79A2}"/>
              </a:ext>
            </a:extLst>
          </p:cNvPr>
          <p:cNvSpPr>
            <a:spLocks noChangeArrowheads="1"/>
          </p:cNvSpPr>
          <p:nvPr/>
        </p:nvSpPr>
        <p:spPr bwMode="auto">
          <a:xfrm>
            <a:off x="395288" y="1336675"/>
            <a:ext cx="8462962"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2 situations :</a:t>
            </a:r>
          </a:p>
          <a:p>
            <a:pPr>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Reconnaissances sans ligne guide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u="sng">
                <a:latin typeface="Times New Roman" panose="02020603050405020304" pitchFamily="18" charset="0"/>
                <a:cs typeface="Times New Roman" panose="02020603050405020304" pitchFamily="18" charset="0"/>
              </a:rPr>
              <a:t> BSE </a:t>
            </a:r>
            <a:r>
              <a:rPr lang="fr-FR" altLang="fr-FR" sz="2400">
                <a:latin typeface="Times New Roman" panose="02020603050405020304" pitchFamily="18" charset="0"/>
                <a:cs typeface="Times New Roman" panose="02020603050405020304" pitchFamily="18" charset="0"/>
              </a:rPr>
              <a:t>est mis en place par le COS </a:t>
            </a:r>
            <a:r>
              <a:rPr lang="fr-FR" altLang="fr-FR" sz="2400" b="1" u="sng">
                <a:latin typeface="Times New Roman" panose="02020603050405020304" pitchFamily="18" charset="0"/>
                <a:cs typeface="Times New Roman" panose="02020603050405020304" pitchFamily="18" charset="0"/>
              </a:rPr>
              <a:t>dès que possible</a:t>
            </a:r>
            <a:r>
              <a:rPr lang="fr-FR" altLang="fr-FR" sz="2400">
                <a:latin typeface="Times New Roman" panose="02020603050405020304" pitchFamily="18" charset="0"/>
                <a:cs typeface="Times New Roman" panose="02020603050405020304" pitchFamily="18" charset="0"/>
              </a:rPr>
              <a:t> : Placé au niveau du point de pénétration en zone contrôlée.</a:t>
            </a:r>
          </a:p>
          <a:p>
            <a:pPr>
              <a:buFont typeface="Arial" panose="020B0604020202020204" pitchFamily="34" charset="0"/>
              <a:buNone/>
            </a:pPr>
            <a:endParaRPr lang="fr-FR" altLang="fr-FR" sz="240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solidFill>
                  <a:srgbClr val="000000"/>
                </a:solidFill>
                <a:latin typeface="Times New Roman" panose="02020603050405020304" pitchFamily="18" charset="0"/>
                <a:cs typeface="Calibri" panose="020F0502020204030204" pitchFamily="34" charset="0"/>
                <a:sym typeface="Wingdings" panose="05000000000000000000" pitchFamily="2" charset="2"/>
              </a:rPr>
              <a:t> N</a:t>
            </a:r>
            <a:r>
              <a:rPr lang="fr-FR" altLang="fr-FR" sz="2400">
                <a:latin typeface="Times New Roman" panose="02020603050405020304" pitchFamily="18" charset="0"/>
                <a:cs typeface="Times New Roman" panose="02020603050405020304" pitchFamily="18" charset="0"/>
              </a:rPr>
              <a:t>e doit pas retarder les actions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8">
            <a:extLst>
              <a:ext uri="{FF2B5EF4-FFF2-40B4-BE49-F238E27FC236}">
                <a16:creationId xmlns:a16="http://schemas.microsoft.com/office/drawing/2014/main" id="{91311167-D275-59FF-96F6-BC8C5E69281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Binôme de sécurité</a:t>
            </a:r>
          </a:p>
        </p:txBody>
      </p:sp>
      <p:sp>
        <p:nvSpPr>
          <p:cNvPr id="26627" name="Espace réservé du numéro de diapositive 4">
            <a:extLst>
              <a:ext uri="{FF2B5EF4-FFF2-40B4-BE49-F238E27FC236}">
                <a16:creationId xmlns:a16="http://schemas.microsoft.com/office/drawing/2014/main" id="{C3FC6FE1-7619-35FD-6FC8-9F6A8780FD2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3FB5FEE-4873-45F0-98A2-FEF0A603B897}" type="slidenum">
              <a:rPr lang="fr-FR" altLang="fr-FR" sz="2000">
                <a:solidFill>
                  <a:srgbClr val="984807"/>
                </a:solidFill>
              </a:rPr>
              <a:pPr algn="r" eaLnBrk="1" hangingPunct="1">
                <a:spcBef>
                  <a:spcPct val="0"/>
                </a:spcBef>
                <a:buFontTx/>
                <a:buNone/>
              </a:pPr>
              <a:t>24</a:t>
            </a:fld>
            <a:endParaRPr lang="fr-FR" altLang="fr-FR" sz="2000">
              <a:solidFill>
                <a:srgbClr val="984807"/>
              </a:solidFill>
            </a:endParaRPr>
          </a:p>
        </p:txBody>
      </p:sp>
      <p:sp>
        <p:nvSpPr>
          <p:cNvPr id="2" name="Rectangle 1">
            <a:extLst>
              <a:ext uri="{FF2B5EF4-FFF2-40B4-BE49-F238E27FC236}">
                <a16:creationId xmlns:a16="http://schemas.microsoft.com/office/drawing/2014/main" id="{184318FE-BD64-EF4A-CE64-742ABEF70D5C}"/>
              </a:ext>
            </a:extLst>
          </p:cNvPr>
          <p:cNvSpPr/>
          <p:nvPr/>
        </p:nvSpPr>
        <p:spPr>
          <a:xfrm>
            <a:off x="468313" y="1350963"/>
            <a:ext cx="8280400" cy="4156075"/>
          </a:xfrm>
          <a:prstGeom prst="rect">
            <a:avLst/>
          </a:prstGeom>
        </p:spPr>
        <p:txBody>
          <a:bodyPr>
            <a:spAutoFit/>
          </a:bodyPr>
          <a:lstStyle/>
          <a:p>
            <a:pPr>
              <a:spcAft>
                <a:spcPts val="0"/>
              </a:spcAft>
              <a:defRPr/>
            </a:pPr>
            <a:r>
              <a:rPr lang="fr-FR" sz="2400" b="1" u="sng" dirty="0">
                <a:solidFill>
                  <a:srgbClr val="FF3300"/>
                </a:solidFill>
                <a:latin typeface="Times New Roman" panose="02020603050405020304" pitchFamily="18" charset="0"/>
                <a:ea typeface="Times New Roman" panose="02020603050405020304" pitchFamily="18" charset="0"/>
                <a:cs typeface="Times New Roman" panose="02020603050405020304" pitchFamily="18" charset="0"/>
              </a:rPr>
              <a:t>Reconnaissances avec ligne guide :</a:t>
            </a: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defRPr/>
            </a:pP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defRPr/>
            </a:pPr>
            <a:r>
              <a:rPr lang="fr-FR" sz="24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BSE </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est mis </a:t>
            </a:r>
            <a:r>
              <a:rPr lang="fr-FR" sz="24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en place par le COS parallèlement au lancement des actions de reconnaissance dans la structure.</a:t>
            </a: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defRPr/>
            </a:pP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defRPr/>
            </a:pP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Aft>
                <a:spcPts val="0"/>
              </a:spcAft>
              <a:buFont typeface="Wingdings" panose="05000000000000000000" pitchFamily="2" charset="2"/>
              <a:buChar char="è"/>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lacé au niveau du point de pénétration en zone contrôlée, en lien direct avec le contrôleur (voix, radio).</a:t>
            </a:r>
          </a:p>
          <a:p>
            <a:pPr>
              <a:spcAft>
                <a:spcPts val="0"/>
              </a:spcAft>
              <a:defRPr/>
            </a:pPr>
            <a:endPar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M</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ise en place du BSE est systématique et permanente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8">
            <a:extLst>
              <a:ext uri="{FF2B5EF4-FFF2-40B4-BE49-F238E27FC236}">
                <a16:creationId xmlns:a16="http://schemas.microsoft.com/office/drawing/2014/main" id="{128E5673-8D8E-FD14-D051-F9C3FC4C9BA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Binôme de sécurité</a:t>
            </a:r>
          </a:p>
        </p:txBody>
      </p:sp>
      <p:sp>
        <p:nvSpPr>
          <p:cNvPr id="27651" name="Espace réservé du numéro de diapositive 4">
            <a:extLst>
              <a:ext uri="{FF2B5EF4-FFF2-40B4-BE49-F238E27FC236}">
                <a16:creationId xmlns:a16="http://schemas.microsoft.com/office/drawing/2014/main" id="{5FE7AC31-AF85-D157-770E-ADCBD5264F1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4C93E50-223C-4AE4-BDFA-0E2584CFE2CA}" type="slidenum">
              <a:rPr lang="fr-FR" altLang="fr-FR" sz="2000">
                <a:solidFill>
                  <a:srgbClr val="984807"/>
                </a:solidFill>
              </a:rPr>
              <a:pPr algn="r" eaLnBrk="1" hangingPunct="1">
                <a:spcBef>
                  <a:spcPct val="0"/>
                </a:spcBef>
                <a:buFontTx/>
                <a:buNone/>
              </a:pPr>
              <a:t>25</a:t>
            </a:fld>
            <a:endParaRPr lang="fr-FR" altLang="fr-FR" sz="2000">
              <a:solidFill>
                <a:srgbClr val="984807"/>
              </a:solidFill>
            </a:endParaRPr>
          </a:p>
        </p:txBody>
      </p:sp>
      <p:sp>
        <p:nvSpPr>
          <p:cNvPr id="25604" name="Rectangle 1">
            <a:extLst>
              <a:ext uri="{FF2B5EF4-FFF2-40B4-BE49-F238E27FC236}">
                <a16:creationId xmlns:a16="http://schemas.microsoft.com/office/drawing/2014/main" id="{D3EC2AAF-D2C6-975E-F80D-C6F82F0E227C}"/>
              </a:ext>
            </a:extLst>
          </p:cNvPr>
          <p:cNvSpPr>
            <a:spLocks noChangeArrowheads="1"/>
          </p:cNvSpPr>
          <p:nvPr/>
        </p:nvSpPr>
        <p:spPr bwMode="auto">
          <a:xfrm>
            <a:off x="336550" y="1412875"/>
            <a:ext cx="8521700" cy="304641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a:buFont typeface="Arial" panose="020B0604020202020204" pitchFamily="34" charset="0"/>
              <a:buNone/>
              <a:defRPr/>
            </a:pPr>
            <a:r>
              <a:rPr lang="fr-FR" sz="2400" dirty="0">
                <a:latin typeface="Times New Roman" panose="02020603050405020304" pitchFamily="18" charset="0"/>
                <a:cs typeface="Times New Roman" panose="02020603050405020304" pitchFamily="18" charset="0"/>
              </a:rPr>
              <a:t>BSE peut constituer un parc matériel en fonction des outils disponibles :</a:t>
            </a:r>
          </a:p>
          <a:p>
            <a:pPr>
              <a:buFont typeface="Arial" panose="020B0604020202020204" pitchFamily="34" charset="0"/>
              <a:buNone/>
              <a:defRPr/>
            </a:pPr>
            <a:r>
              <a:rPr lang="fr-FR" sz="2400"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Ø"/>
              <a:defRPr/>
            </a:pPr>
            <a:r>
              <a:rPr lang="fr-FR" sz="2400" dirty="0">
                <a:latin typeface="Times New Roman" panose="02020603050405020304" pitchFamily="18" charset="0"/>
                <a:cs typeface="Times New Roman" panose="02020603050405020304" pitchFamily="18" charset="0"/>
              </a:rPr>
              <a:t>Disposer du matériel de base d’un BAT (OBLIGATOIRE) ;</a:t>
            </a:r>
          </a:p>
          <a:p>
            <a:pPr marL="342900" indent="-342900">
              <a:buFont typeface="Wingdings" panose="05000000000000000000" pitchFamily="2" charset="2"/>
              <a:buChar char="Ø"/>
              <a:defRPr/>
            </a:pPr>
            <a:r>
              <a:rPr lang="fr-FR" sz="2400" dirty="0">
                <a:latin typeface="Times New Roman" panose="02020603050405020304" pitchFamily="18" charset="0"/>
                <a:cs typeface="Times New Roman" panose="02020603050405020304" pitchFamily="18" charset="0"/>
              </a:rPr>
              <a:t> ARI ;</a:t>
            </a:r>
          </a:p>
          <a:p>
            <a:pPr marL="342900" indent="-342900">
              <a:buFont typeface="Wingdings" panose="05000000000000000000" pitchFamily="2" charset="2"/>
              <a:buChar char="Ø"/>
              <a:defRPr/>
            </a:pPr>
            <a:r>
              <a:rPr lang="fr-FR" sz="2400" dirty="0">
                <a:latin typeface="Times New Roman" panose="02020603050405020304" pitchFamily="18" charset="0"/>
                <a:cs typeface="Times New Roman" panose="02020603050405020304" pitchFamily="18" charset="0"/>
              </a:rPr>
              <a:t>Caméra thermique </a:t>
            </a:r>
          </a:p>
          <a:p>
            <a:pPr marL="342900" indent="-342900">
              <a:buFont typeface="Wingdings" panose="05000000000000000000" pitchFamily="2" charset="2"/>
              <a:buChar char="Ø"/>
              <a:defRPr/>
            </a:pPr>
            <a:r>
              <a:rPr lang="fr-FR" sz="2400" dirty="0">
                <a:latin typeface="Times New Roman" panose="02020603050405020304" pitchFamily="18" charset="0"/>
                <a:cs typeface="Times New Roman" panose="02020603050405020304" pitchFamily="18" charset="0"/>
              </a:rPr>
              <a:t> Etc.</a:t>
            </a:r>
          </a:p>
        </p:txBody>
      </p:sp>
      <p:pic>
        <p:nvPicPr>
          <p:cNvPr id="27653" name="Picture 1" descr="GTOD INC_Livre 3 - Les reconnaissances - nov2020_Page_060">
            <a:extLst>
              <a:ext uri="{FF2B5EF4-FFF2-40B4-BE49-F238E27FC236}">
                <a16:creationId xmlns:a16="http://schemas.microsoft.com/office/drawing/2014/main" id="{EB3B76AA-67BD-6EB2-45D4-8A84BD83C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52" t="67255" r="58859" b="20224"/>
          <a:stretch>
            <a:fillRect/>
          </a:stretch>
        </p:blipFill>
        <p:spPr bwMode="auto">
          <a:xfrm>
            <a:off x="3478213" y="3213100"/>
            <a:ext cx="5432425"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8">
            <a:extLst>
              <a:ext uri="{FF2B5EF4-FFF2-40B4-BE49-F238E27FC236}">
                <a16:creationId xmlns:a16="http://schemas.microsoft.com/office/drawing/2014/main" id="{860C5FD6-AF8A-CB0C-8627-55E9EA7AA7C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Binôme de sécurité</a:t>
            </a:r>
          </a:p>
        </p:txBody>
      </p:sp>
      <p:sp>
        <p:nvSpPr>
          <p:cNvPr id="28675" name="Espace réservé du numéro de diapositive 4">
            <a:extLst>
              <a:ext uri="{FF2B5EF4-FFF2-40B4-BE49-F238E27FC236}">
                <a16:creationId xmlns:a16="http://schemas.microsoft.com/office/drawing/2014/main" id="{A31949F6-3B1F-B5C6-A38C-98643761FC2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0FF9860-D7EB-4392-B76F-57D5DB8B3DB9}" type="slidenum">
              <a:rPr lang="fr-FR" altLang="fr-FR" sz="2000">
                <a:solidFill>
                  <a:srgbClr val="984807"/>
                </a:solidFill>
              </a:rPr>
              <a:pPr algn="r" eaLnBrk="1" hangingPunct="1">
                <a:spcBef>
                  <a:spcPct val="0"/>
                </a:spcBef>
                <a:buFontTx/>
                <a:buNone/>
              </a:pPr>
              <a:t>26</a:t>
            </a:fld>
            <a:endParaRPr lang="fr-FR" altLang="fr-FR" sz="2000">
              <a:solidFill>
                <a:srgbClr val="984807"/>
              </a:solidFill>
            </a:endParaRPr>
          </a:p>
        </p:txBody>
      </p:sp>
      <p:sp>
        <p:nvSpPr>
          <p:cNvPr id="28676" name="Rectangle 1">
            <a:extLst>
              <a:ext uri="{FF2B5EF4-FFF2-40B4-BE49-F238E27FC236}">
                <a16:creationId xmlns:a16="http://schemas.microsoft.com/office/drawing/2014/main" id="{A45585D7-BEC7-C178-2225-67576505C84E}"/>
              </a:ext>
            </a:extLst>
          </p:cNvPr>
          <p:cNvSpPr>
            <a:spLocks noChangeArrowheads="1"/>
          </p:cNvSpPr>
          <p:nvPr/>
        </p:nvSpPr>
        <p:spPr bwMode="auto">
          <a:xfrm>
            <a:off x="457200" y="15240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BSE est sous la seule autorité du contrôleur.</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p:txBody>
      </p:sp>
      <p:pic>
        <p:nvPicPr>
          <p:cNvPr id="28677" name="Picture 8">
            <a:extLst>
              <a:ext uri="{FF2B5EF4-FFF2-40B4-BE49-F238E27FC236}">
                <a16:creationId xmlns:a16="http://schemas.microsoft.com/office/drawing/2014/main" id="{90AE4723-723E-A70D-3C3B-B2EB0EEC6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2444750"/>
            <a:ext cx="19812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a:extLst>
              <a:ext uri="{FF2B5EF4-FFF2-40B4-BE49-F238E27FC236}">
                <a16:creationId xmlns:a16="http://schemas.microsoft.com/office/drawing/2014/main" id="{BD78ACDE-369A-8AF9-60F2-F90998FC3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2565400"/>
            <a:ext cx="19812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Rectangle 1">
            <a:extLst>
              <a:ext uri="{FF2B5EF4-FFF2-40B4-BE49-F238E27FC236}">
                <a16:creationId xmlns:a16="http://schemas.microsoft.com/office/drawing/2014/main" id="{A504E227-F308-1B5A-DD8C-117314F8F149}"/>
              </a:ext>
            </a:extLst>
          </p:cNvPr>
          <p:cNvSpPr>
            <a:spLocks noChangeArrowheads="1"/>
          </p:cNvSpPr>
          <p:nvPr/>
        </p:nvSpPr>
        <p:spPr bwMode="auto">
          <a:xfrm>
            <a:off x="584200" y="4506913"/>
            <a:ext cx="79740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Dès qu’il est en place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le </a:t>
            </a:r>
            <a:r>
              <a:rPr lang="fr-FR" altLang="fr-FR" sz="2400">
                <a:solidFill>
                  <a:srgbClr val="000000"/>
                </a:solidFill>
                <a:latin typeface="Times New Roman" panose="02020603050405020304" pitchFamily="18" charset="0"/>
                <a:cs typeface="Times New Roman" panose="02020603050405020304" pitchFamily="18" charset="0"/>
              </a:rPr>
              <a:t>signale au contrôleur</a:t>
            </a:r>
            <a:endParaRPr lang="fr-FR" altLang="fr-FR" sz="2400">
              <a:solidFill>
                <a:srgbClr val="000000"/>
              </a:solidFill>
              <a:latin typeface="Arial" panose="020B060402020202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4">
            <a:extLst>
              <a:ext uri="{FF2B5EF4-FFF2-40B4-BE49-F238E27FC236}">
                <a16:creationId xmlns:a16="http://schemas.microsoft.com/office/drawing/2014/main" id="{03055235-8560-6BF3-1045-C549CFB962B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6956C3E-4E4D-4082-829C-ADCFA8548F36}" type="slidenum">
              <a:rPr lang="fr-FR" altLang="fr-FR" sz="2000">
                <a:solidFill>
                  <a:srgbClr val="984807"/>
                </a:solidFill>
              </a:rPr>
              <a:pPr algn="r" eaLnBrk="1" hangingPunct="1">
                <a:spcBef>
                  <a:spcPct val="0"/>
                </a:spcBef>
                <a:buFontTx/>
                <a:buNone/>
              </a:pPr>
              <a:t>27</a:t>
            </a:fld>
            <a:endParaRPr lang="fr-FR" altLang="fr-FR" sz="2000">
              <a:solidFill>
                <a:srgbClr val="984807"/>
              </a:solidFill>
            </a:endParaRPr>
          </a:p>
        </p:txBody>
      </p:sp>
      <p:sp>
        <p:nvSpPr>
          <p:cNvPr id="29699" name="Rectangle 1">
            <a:extLst>
              <a:ext uri="{FF2B5EF4-FFF2-40B4-BE49-F238E27FC236}">
                <a16:creationId xmlns:a16="http://schemas.microsoft.com/office/drawing/2014/main" id="{B5723BF1-A08C-0785-87F5-727021557108}"/>
              </a:ext>
            </a:extLst>
          </p:cNvPr>
          <p:cNvSpPr>
            <a:spLocks noChangeArrowheads="1"/>
          </p:cNvSpPr>
          <p:nvPr/>
        </p:nvSpPr>
        <p:spPr bwMode="auto">
          <a:xfrm>
            <a:off x="457200" y="14478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 sauvetage peut justifier l’envoi immédiat d’un binôme sans mise en œuvre d’un contrôleur ou d’un BSE.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nregistrement doit être fait à la voix ou par le binôme</a:t>
            </a: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BSE est amené à rencontrer des missions particulières (sauvetages, extractions, secours, etc.). </a:t>
            </a:r>
          </a:p>
        </p:txBody>
      </p:sp>
      <p:sp>
        <p:nvSpPr>
          <p:cNvPr id="29700" name="Titre 8">
            <a:extLst>
              <a:ext uri="{FF2B5EF4-FFF2-40B4-BE49-F238E27FC236}">
                <a16:creationId xmlns:a16="http://schemas.microsoft.com/office/drawing/2014/main" id="{E7496CD9-AD34-C5BC-8F22-E8720DD55A54}"/>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Binôme de sécurité</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4">
            <a:extLst>
              <a:ext uri="{FF2B5EF4-FFF2-40B4-BE49-F238E27FC236}">
                <a16:creationId xmlns:a16="http://schemas.microsoft.com/office/drawing/2014/main" id="{61389B63-DE51-5A67-2E68-9F1D940AE95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76D3F23-614B-4DAD-84DC-FEE71F0DF0E5}" type="slidenum">
              <a:rPr lang="fr-FR" altLang="fr-FR" sz="2000">
                <a:solidFill>
                  <a:srgbClr val="984807"/>
                </a:solidFill>
              </a:rPr>
              <a:pPr algn="r" eaLnBrk="1" hangingPunct="1">
                <a:spcBef>
                  <a:spcPct val="0"/>
                </a:spcBef>
                <a:buFontTx/>
                <a:buNone/>
              </a:pPr>
              <a:t>28</a:t>
            </a:fld>
            <a:endParaRPr lang="fr-FR" altLang="fr-FR" sz="2000">
              <a:solidFill>
                <a:srgbClr val="984807"/>
              </a:solidFill>
            </a:endParaRPr>
          </a:p>
        </p:txBody>
      </p:sp>
      <p:sp>
        <p:nvSpPr>
          <p:cNvPr id="30723" name="Rectangle 1">
            <a:extLst>
              <a:ext uri="{FF2B5EF4-FFF2-40B4-BE49-F238E27FC236}">
                <a16:creationId xmlns:a16="http://schemas.microsoft.com/office/drawing/2014/main" id="{3806C7F6-F81E-B793-826A-5CB21382426A}"/>
              </a:ext>
            </a:extLst>
          </p:cNvPr>
          <p:cNvSpPr>
            <a:spLocks noChangeArrowheads="1"/>
          </p:cNvSpPr>
          <p:nvPr/>
        </p:nvSpPr>
        <p:spPr bwMode="auto">
          <a:xfrm>
            <a:off x="457200" y="1371600"/>
            <a:ext cx="8189913"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Missions en phase « ATTENTE » du BSE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Se tenir à la disposition du contrôleur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Contrôler l’ouvrant d’engagement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Faciliter la progression et le repli des établissements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Assurer un contact avec les binômes engagés</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Assurer la pérennité de l’itinéraire de repli</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Veiller les alarmes sonores dans la zone d’exclusion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Liaison personnelle prête,</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Attentif aux bruits, couleurs des fumées, apparition de flammes,</a:t>
            </a:r>
          </a:p>
        </p:txBody>
      </p:sp>
      <p:sp>
        <p:nvSpPr>
          <p:cNvPr id="30724" name="Titre 8">
            <a:extLst>
              <a:ext uri="{FF2B5EF4-FFF2-40B4-BE49-F238E27FC236}">
                <a16:creationId xmlns:a16="http://schemas.microsoft.com/office/drawing/2014/main" id="{A1ACD09F-E0A6-5F8F-5A26-C5B16FF1592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Binôme de sécurité</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4">
            <a:extLst>
              <a:ext uri="{FF2B5EF4-FFF2-40B4-BE49-F238E27FC236}">
                <a16:creationId xmlns:a16="http://schemas.microsoft.com/office/drawing/2014/main" id="{2898F7B5-0F9C-B3B9-FAFD-F4D77433E3D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3567FF1-E340-4367-A8DC-9A118C4621FF}" type="slidenum">
              <a:rPr lang="fr-FR" altLang="fr-FR" sz="2000">
                <a:solidFill>
                  <a:srgbClr val="984807"/>
                </a:solidFill>
              </a:rPr>
              <a:pPr algn="r" eaLnBrk="1" hangingPunct="1">
                <a:spcBef>
                  <a:spcPct val="0"/>
                </a:spcBef>
                <a:buFontTx/>
                <a:buNone/>
              </a:pPr>
              <a:t>29</a:t>
            </a:fld>
            <a:endParaRPr lang="fr-FR" altLang="fr-FR" sz="2000">
              <a:solidFill>
                <a:srgbClr val="984807"/>
              </a:solidFill>
            </a:endParaRPr>
          </a:p>
        </p:txBody>
      </p:sp>
      <p:sp>
        <p:nvSpPr>
          <p:cNvPr id="28675" name="Rectangle 1">
            <a:extLst>
              <a:ext uri="{FF2B5EF4-FFF2-40B4-BE49-F238E27FC236}">
                <a16:creationId xmlns:a16="http://schemas.microsoft.com/office/drawing/2014/main" id="{1F8B6854-6FE3-30D0-7E7F-807A793778F4}"/>
              </a:ext>
            </a:extLst>
          </p:cNvPr>
          <p:cNvSpPr>
            <a:spLocks noChangeArrowheads="1"/>
          </p:cNvSpPr>
          <p:nvPr/>
        </p:nvSpPr>
        <p:spPr bwMode="auto">
          <a:xfrm>
            <a:off x="381000" y="1447800"/>
            <a:ext cx="8189913" cy="413226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a:buFont typeface="Arial" panose="020B0604020202020204" pitchFamily="34" charset="0"/>
              <a:buNone/>
              <a:defRPr/>
            </a:pPr>
            <a:r>
              <a:rPr lang="fr-FR" sz="2400" b="1" dirty="0">
                <a:latin typeface="Times New Roman" panose="02020603050405020304" pitchFamily="18" charset="0"/>
                <a:cs typeface="Times New Roman" panose="02020603050405020304" pitchFamily="18" charset="0"/>
              </a:rPr>
              <a:t>COS, peut </a:t>
            </a:r>
            <a:endParaRPr lang="fr-FR" sz="2400" dirty="0">
              <a:latin typeface="Times New Roman" panose="02020603050405020304" pitchFamily="18" charset="0"/>
              <a:cs typeface="Times New Roman" panose="02020603050405020304" pitchFamily="18" charset="0"/>
            </a:endParaRPr>
          </a:p>
          <a:p>
            <a:pPr>
              <a:buFont typeface="Arial" panose="020B0604020202020204" pitchFamily="34" charset="0"/>
              <a:buNone/>
              <a:defRPr/>
            </a:pPr>
            <a:r>
              <a:rPr lang="fr-FR" sz="2400" b="1"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sz="2400" b="1" dirty="0">
                <a:latin typeface="Times New Roman" panose="02020603050405020304" pitchFamily="18" charset="0"/>
                <a:cs typeface="Times New Roman" panose="02020603050405020304" pitchFamily="18" charset="0"/>
              </a:rPr>
              <a:t>Laisser le binôme avec les masques en attente ;</a:t>
            </a:r>
          </a:p>
          <a:p>
            <a:pPr marL="342900" indent="-342900">
              <a:buFont typeface="Wingdings" panose="05000000000000000000" pitchFamily="2" charset="2"/>
              <a:buChar char="Ø"/>
              <a:defRPr/>
            </a:pPr>
            <a:endParaRPr 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sz="2400" b="1" dirty="0">
                <a:latin typeface="Times New Roman" panose="02020603050405020304" pitchFamily="18" charset="0"/>
                <a:cs typeface="Times New Roman" panose="02020603050405020304" pitchFamily="18" charset="0"/>
              </a:rPr>
              <a:t>Faire coiffer les masques, sans connexion permanente du micro-régulateur mais bouteille ouverte,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sz="2400" b="1" dirty="0">
                <a:latin typeface="Times New Roman" panose="02020603050405020304" pitchFamily="18" charset="0"/>
                <a:cs typeface="Times New Roman" panose="02020603050405020304" pitchFamily="18" charset="0"/>
              </a:rPr>
              <a:t>intervenir rapidement.</a:t>
            </a:r>
            <a:endParaRPr lang="fr-FR" sz="2400" dirty="0">
              <a:latin typeface="Times New Roman" panose="02020603050405020304" pitchFamily="18" charset="0"/>
              <a:cs typeface="Times New Roman" panose="02020603050405020304" pitchFamily="18" charset="0"/>
            </a:endParaRPr>
          </a:p>
          <a:p>
            <a:pPr algn="just">
              <a:lnSpc>
                <a:spcPct val="107000"/>
              </a:lnSpc>
              <a:spcBef>
                <a:spcPct val="0"/>
              </a:spcBef>
              <a:buFont typeface="Arial" panose="020B0604020202020204" pitchFamily="34" charset="0"/>
              <a:buNone/>
              <a:defRPr/>
            </a:pPr>
            <a:endParaRPr lang="fr-FR" altLang="fr-FR"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Apparition de buée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ncliqueter le micro-régulateur et respirer jusqu’à sa disparition.</a:t>
            </a:r>
          </a:p>
        </p:txBody>
      </p:sp>
      <p:sp>
        <p:nvSpPr>
          <p:cNvPr id="31748" name="Titre 8">
            <a:extLst>
              <a:ext uri="{FF2B5EF4-FFF2-40B4-BE49-F238E27FC236}">
                <a16:creationId xmlns:a16="http://schemas.microsoft.com/office/drawing/2014/main" id="{50B8246E-5FD3-0F66-9D20-94DC54EF4CC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Binôme de sécurité</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8">
            <a:extLst>
              <a:ext uri="{FF2B5EF4-FFF2-40B4-BE49-F238E27FC236}">
                <a16:creationId xmlns:a16="http://schemas.microsoft.com/office/drawing/2014/main" id="{72C60D5A-B0C7-53F1-3AAD-4411F006CE4A}"/>
              </a:ext>
            </a:extLst>
          </p:cNvPr>
          <p:cNvSpPr>
            <a:spLocks noGrp="1"/>
          </p:cNvSpPr>
          <p:nvPr>
            <p:ph type="title"/>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5123" name="Espace réservé du numéro de diapositive 4">
            <a:extLst>
              <a:ext uri="{FF2B5EF4-FFF2-40B4-BE49-F238E27FC236}">
                <a16:creationId xmlns:a16="http://schemas.microsoft.com/office/drawing/2014/main" id="{FCE32C4E-1D8C-347A-EAFF-21AD3C390EF6}"/>
              </a:ext>
            </a:extLst>
          </p:cNvPr>
          <p:cNvSpPr>
            <a:spLocks noGrp="1" noChangeArrowheads="1"/>
          </p:cNvSpPr>
          <p:nvPr>
            <p:ph type="sldNum" sz="quarter" idx="12"/>
          </p:nvPr>
        </p:nvSpPr>
        <p:spPr bwMode="auto">
          <a:xfrm>
            <a:off x="6786563" y="6278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6C462E8-9A63-45A8-8749-40235DA909B4}" type="slidenum">
              <a:rPr lang="fr-FR" altLang="fr-FR" sz="2000" smtClean="0">
                <a:solidFill>
                  <a:srgbClr val="984807"/>
                </a:solidFill>
              </a:rPr>
              <a:pPr>
                <a:spcBef>
                  <a:spcPct val="0"/>
                </a:spcBef>
                <a:buFontTx/>
                <a:buNone/>
              </a:pPr>
              <a:t>3</a:t>
            </a:fld>
            <a:endParaRPr lang="fr-FR" altLang="fr-FR" sz="2000">
              <a:solidFill>
                <a:srgbClr val="984807"/>
              </a:solidFill>
            </a:endParaRPr>
          </a:p>
        </p:txBody>
      </p:sp>
      <p:sp>
        <p:nvSpPr>
          <p:cNvPr id="5124" name="Rectangle 1">
            <a:extLst>
              <a:ext uri="{FF2B5EF4-FFF2-40B4-BE49-F238E27FC236}">
                <a16:creationId xmlns:a16="http://schemas.microsoft.com/office/drawing/2014/main" id="{E0622399-E979-92C9-A19D-F60A77CE768C}"/>
              </a:ext>
            </a:extLst>
          </p:cNvPr>
          <p:cNvSpPr>
            <a:spLocks noChangeArrowheads="1"/>
          </p:cNvSpPr>
          <p:nvPr/>
        </p:nvSpPr>
        <p:spPr bwMode="auto">
          <a:xfrm>
            <a:off x="355600" y="1409700"/>
            <a:ext cx="8189913"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Port de l'ARI est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obligatoire</a:t>
            </a:r>
            <a:r>
              <a:rPr lang="fr-FR" altLang="fr-FR" sz="2400">
                <a:latin typeface="Times New Roman" panose="02020603050405020304" pitchFamily="18" charset="0"/>
                <a:ea typeface="Calibri" panose="020F0502020204030204" pitchFamily="34" charset="0"/>
                <a:cs typeface="Times New Roman" panose="02020603050405020304" pitchFamily="18" charset="0"/>
              </a:rPr>
              <a:t> pour les SP soumis aux dangers d’une atmosphère non respirable. </a:t>
            </a:r>
          </a:p>
          <a:p>
            <a:pPr algn="just">
              <a:lnSpc>
                <a:spcPct val="107000"/>
              </a:lnSpc>
              <a:spcBef>
                <a:spcPct val="0"/>
              </a:spcBef>
              <a:buFontTx/>
              <a:buNone/>
            </a:pPr>
            <a:r>
              <a:rPr lang="en-US"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fr-FR" sz="2400">
                <a:latin typeface="Times New Roman" panose="02020603050405020304" pitchFamily="18" charset="0"/>
                <a:ea typeface="Calibri" panose="020F0502020204030204" pitchFamily="34" charset="0"/>
                <a:cs typeface="Times New Roman" panose="02020603050405020304" pitchFamily="18" charset="0"/>
              </a:rPr>
              <a:t>CA définit la technique opérationnelle, décide d'engager du personnel sous ARI et désigne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en-US" altLang="fr-FR" sz="2400">
                <a:latin typeface="Times New Roman" panose="02020603050405020304" pitchFamily="18" charset="0"/>
                <a:ea typeface="Calibri" panose="020F0502020204030204" pitchFamily="34" charset="0"/>
                <a:cs typeface="Times New Roman" panose="02020603050405020304" pitchFamily="18" charset="0"/>
              </a:rPr>
              <a:t> Le ou les binôme(s) de reconnaissance,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en-US" altLang="fr-FR" sz="2400">
                <a:latin typeface="Times New Roman" panose="02020603050405020304" pitchFamily="18" charset="0"/>
                <a:ea typeface="Calibri" panose="020F0502020204030204" pitchFamily="34" charset="0"/>
                <a:cs typeface="Times New Roman" panose="02020603050405020304" pitchFamily="18" charset="0"/>
              </a:rPr>
              <a:t> Le BSE,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en-US" altLang="fr-FR" sz="2400">
                <a:latin typeface="Times New Roman" panose="02020603050405020304" pitchFamily="18" charset="0"/>
                <a:ea typeface="Calibri" panose="020F0502020204030204" pitchFamily="34" charset="0"/>
                <a:cs typeface="Times New Roman" panose="02020603050405020304" pitchFamily="18" charset="0"/>
              </a:rPr>
              <a:t> Le point d'entrée,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en-US" altLang="fr-FR" sz="2400">
                <a:latin typeface="Times New Roman" panose="02020603050405020304" pitchFamily="18" charset="0"/>
                <a:ea typeface="Calibri" panose="020F0502020204030204" pitchFamily="34" charset="0"/>
                <a:cs typeface="Times New Roman" panose="02020603050405020304" pitchFamily="18" charset="0"/>
              </a:rPr>
              <a:t> Le contrôleur,</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125" name="Picture 6">
            <a:extLst>
              <a:ext uri="{FF2B5EF4-FFF2-40B4-BE49-F238E27FC236}">
                <a16:creationId xmlns:a16="http://schemas.microsoft.com/office/drawing/2014/main" id="{A82F5066-5675-9F37-3299-DB2BDD55B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831" t="45486" r="30408" b="22382"/>
          <a:stretch>
            <a:fillRect/>
          </a:stretch>
        </p:blipFill>
        <p:spPr bwMode="auto">
          <a:xfrm>
            <a:off x="6443663" y="3419475"/>
            <a:ext cx="21336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4">
            <a:extLst>
              <a:ext uri="{FF2B5EF4-FFF2-40B4-BE49-F238E27FC236}">
                <a16:creationId xmlns:a16="http://schemas.microsoft.com/office/drawing/2014/main" id="{E05FC327-F21A-8F92-F2C8-71276DF9C18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78B2640-4D53-46CA-880B-5E59853F17F7}" type="slidenum">
              <a:rPr lang="fr-FR" altLang="fr-FR" sz="2000">
                <a:solidFill>
                  <a:srgbClr val="984807"/>
                </a:solidFill>
              </a:rPr>
              <a:pPr algn="r" eaLnBrk="1" hangingPunct="1">
                <a:spcBef>
                  <a:spcPct val="0"/>
                </a:spcBef>
                <a:buFontTx/>
                <a:buNone/>
              </a:pPr>
              <a:t>30</a:t>
            </a:fld>
            <a:endParaRPr lang="fr-FR" altLang="fr-FR" sz="2000">
              <a:solidFill>
                <a:srgbClr val="984807"/>
              </a:solidFill>
            </a:endParaRPr>
          </a:p>
        </p:txBody>
      </p:sp>
      <p:sp>
        <p:nvSpPr>
          <p:cNvPr id="32771" name="Rectangle 1">
            <a:extLst>
              <a:ext uri="{FF2B5EF4-FFF2-40B4-BE49-F238E27FC236}">
                <a16:creationId xmlns:a16="http://schemas.microsoft.com/office/drawing/2014/main" id="{29B4E431-EE0B-7073-1A07-1C69CF67D788}"/>
              </a:ext>
            </a:extLst>
          </p:cNvPr>
          <p:cNvSpPr>
            <a:spLocks noChangeArrowheads="1"/>
          </p:cNvSpPr>
          <p:nvPr/>
        </p:nvSpPr>
        <p:spPr bwMode="auto">
          <a:xfrm>
            <a:off x="457200" y="1371600"/>
            <a:ext cx="8189913"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Missions en phase « ACTION » du BSE</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BSE est engagé sur ordre du CA ou du contrôleur</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NELAR,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déclenchement BSL</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Missions en phase « Action » du BSE sont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Des missions de sauvetage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lvl="3"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victimes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lvl="3"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 SP en difficulté.</a:t>
            </a:r>
            <a:endParaRPr lang="fr-FR" altLang="fr-FR" sz="1600">
              <a:solidFill>
                <a:srgbClr val="000000"/>
              </a:solidFill>
              <a:latin typeface="Times New Roman" panose="02020603050405020304" pitchFamily="18" charset="0"/>
              <a:ea typeface="Calibri" panose="020F0502020204030204" pitchFamily="34" charset="0"/>
              <a:cs typeface="Arial" panose="020B0604020202020204" pitchFamily="34" charset="0"/>
            </a:endParaRPr>
          </a:p>
        </p:txBody>
      </p:sp>
      <p:sp>
        <p:nvSpPr>
          <p:cNvPr id="32772" name="Titre 8">
            <a:extLst>
              <a:ext uri="{FF2B5EF4-FFF2-40B4-BE49-F238E27FC236}">
                <a16:creationId xmlns:a16="http://schemas.microsoft.com/office/drawing/2014/main" id="{F0BC8783-71CD-9239-BB3D-905252D2BEE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Binôme de sécurité</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4">
            <a:extLst>
              <a:ext uri="{FF2B5EF4-FFF2-40B4-BE49-F238E27FC236}">
                <a16:creationId xmlns:a16="http://schemas.microsoft.com/office/drawing/2014/main" id="{7D2F7379-CF1B-F185-1999-5E3149DDE6B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E55A6C5-7A65-4071-BD66-C1DE673D59CF}" type="slidenum">
              <a:rPr lang="fr-FR" altLang="fr-FR" sz="2000">
                <a:solidFill>
                  <a:srgbClr val="984807"/>
                </a:solidFill>
              </a:rPr>
              <a:pPr algn="r" eaLnBrk="1" hangingPunct="1">
                <a:spcBef>
                  <a:spcPct val="0"/>
                </a:spcBef>
                <a:buFontTx/>
                <a:buNone/>
              </a:pPr>
              <a:t>31</a:t>
            </a:fld>
            <a:endParaRPr lang="fr-FR" altLang="fr-FR" sz="2000">
              <a:solidFill>
                <a:srgbClr val="984807"/>
              </a:solidFill>
            </a:endParaRPr>
          </a:p>
        </p:txBody>
      </p:sp>
      <p:sp>
        <p:nvSpPr>
          <p:cNvPr id="33795" name="Rectangle 1">
            <a:extLst>
              <a:ext uri="{FF2B5EF4-FFF2-40B4-BE49-F238E27FC236}">
                <a16:creationId xmlns:a16="http://schemas.microsoft.com/office/drawing/2014/main" id="{434EDE39-A5CE-481C-77EE-2FB85EC436F2}"/>
              </a:ext>
            </a:extLst>
          </p:cNvPr>
          <p:cNvSpPr>
            <a:spLocks noChangeArrowheads="1"/>
          </p:cNvSpPr>
          <p:nvPr/>
        </p:nvSpPr>
        <p:spPr bwMode="auto">
          <a:xfrm>
            <a:off x="457200" y="13716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Missions en phase « ACTION » du BSE</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Des missions de soutien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lvl="3"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Aide à la sortie de victime ;</a:t>
            </a:r>
          </a:p>
          <a:p>
            <a:pPr lvl="3"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Arial" panose="020B0604020202020204" pitchFamily="34" charset="0"/>
            </a:endParaRPr>
          </a:p>
          <a:p>
            <a:pPr lvl="3"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Assistance au binôme engagé (aide à la progression de tuyau, apport de matériels….).</a:t>
            </a:r>
            <a:endParaRPr lang="fr-FR" altLang="fr-FR" sz="1600">
              <a:solidFill>
                <a:srgbClr val="000000"/>
              </a:solidFill>
              <a:latin typeface="Times New Roman" panose="02020603050405020304" pitchFamily="18" charset="0"/>
              <a:ea typeface="Calibri" panose="020F0502020204030204" pitchFamily="34" charset="0"/>
              <a:cs typeface="Arial" panose="020B0604020202020204" pitchFamily="34" charset="0"/>
            </a:endParaRPr>
          </a:p>
        </p:txBody>
      </p:sp>
      <p:sp>
        <p:nvSpPr>
          <p:cNvPr id="33796" name="Titre 8">
            <a:extLst>
              <a:ext uri="{FF2B5EF4-FFF2-40B4-BE49-F238E27FC236}">
                <a16:creationId xmlns:a16="http://schemas.microsoft.com/office/drawing/2014/main" id="{5062D8D4-DA73-443F-E37C-B2A2FF4D648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Binôme de sécurité</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8">
            <a:extLst>
              <a:ext uri="{FF2B5EF4-FFF2-40B4-BE49-F238E27FC236}">
                <a16:creationId xmlns:a16="http://schemas.microsoft.com/office/drawing/2014/main" id="{B4F03132-1303-C6E7-D9BF-3C86F440EB7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Binôme de sécurité</a:t>
            </a:r>
          </a:p>
        </p:txBody>
      </p:sp>
      <p:sp>
        <p:nvSpPr>
          <p:cNvPr id="34819" name="Espace réservé du numéro de diapositive 4">
            <a:extLst>
              <a:ext uri="{FF2B5EF4-FFF2-40B4-BE49-F238E27FC236}">
                <a16:creationId xmlns:a16="http://schemas.microsoft.com/office/drawing/2014/main" id="{38037B40-26BC-1379-D62F-F8DEB96521A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C9A3AD1-BE24-4912-BE5B-D13D0478A87C}" type="slidenum">
              <a:rPr lang="fr-FR" altLang="fr-FR" sz="2000">
                <a:solidFill>
                  <a:srgbClr val="984807"/>
                </a:solidFill>
              </a:rPr>
              <a:pPr algn="r" eaLnBrk="1" hangingPunct="1">
                <a:spcBef>
                  <a:spcPct val="0"/>
                </a:spcBef>
                <a:buFontTx/>
                <a:buNone/>
              </a:pPr>
              <a:t>32</a:t>
            </a:fld>
            <a:endParaRPr lang="fr-FR" altLang="fr-FR" sz="2000">
              <a:solidFill>
                <a:srgbClr val="984807"/>
              </a:solidFill>
            </a:endParaRPr>
          </a:p>
        </p:txBody>
      </p:sp>
      <p:sp>
        <p:nvSpPr>
          <p:cNvPr id="25604" name="Rectangle 1">
            <a:extLst>
              <a:ext uri="{FF2B5EF4-FFF2-40B4-BE49-F238E27FC236}">
                <a16:creationId xmlns:a16="http://schemas.microsoft.com/office/drawing/2014/main" id="{9580FD6D-B717-1392-346B-843A1A083A6A}"/>
              </a:ext>
            </a:extLst>
          </p:cNvPr>
          <p:cNvSpPr>
            <a:spLocks noChangeArrowheads="1"/>
          </p:cNvSpPr>
          <p:nvPr/>
        </p:nvSpPr>
        <p:spPr bwMode="auto">
          <a:xfrm>
            <a:off x="395288" y="1536700"/>
            <a:ext cx="8189912" cy="3341688"/>
          </a:xfrm>
          <a:prstGeom prst="rect">
            <a:avLst/>
          </a:prstGeom>
          <a:solidFill>
            <a:schemeClr val="accent3">
              <a:lumMod val="60000"/>
              <a:lumOff val="4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BSE est une équipe qui est désignée par le COS et qui a pour mission d’intervenir au profit d’un binôme en difficulté à tout moment.</a:t>
            </a:r>
          </a:p>
          <a:p>
            <a:pPr>
              <a:buFont typeface="Arial" panose="020B0604020202020204" pitchFamily="34" charset="0"/>
              <a:buNone/>
              <a:defRPr/>
            </a:pPr>
            <a:r>
              <a:rPr lang="fr-FR" sz="2400" dirty="0">
                <a:latin typeface="Times New Roman" panose="02020603050405020304" pitchFamily="18" charset="0"/>
                <a:cs typeface="Times New Roman" panose="02020603050405020304" pitchFamily="18" charset="0"/>
              </a:rPr>
              <a:t> </a:t>
            </a:r>
          </a:p>
          <a:p>
            <a:pPr>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F</a:t>
            </a:r>
            <a:r>
              <a:rPr lang="fr-FR" sz="2400" dirty="0">
                <a:latin typeface="Times New Roman" panose="02020603050405020304" pitchFamily="18" charset="0"/>
                <a:cs typeface="Times New Roman" panose="02020603050405020304" pitchFamily="18" charset="0"/>
              </a:rPr>
              <a:t>ait respecter le silence aux abords du point d’accès.</a:t>
            </a:r>
          </a:p>
          <a:p>
            <a:pPr>
              <a:buFont typeface="Arial" panose="020B0604020202020204" pitchFamily="34" charset="0"/>
              <a:buNone/>
              <a:defRPr/>
            </a:pPr>
            <a:endParaRPr lang="fr-FR" sz="2400" dirty="0">
              <a:latin typeface="Times New Roman" panose="02020603050405020304" pitchFamily="18" charset="0"/>
              <a:cs typeface="Times New Roman" panose="02020603050405020304" pitchFamily="18" charset="0"/>
            </a:endParaRPr>
          </a:p>
          <a:p>
            <a:pPr>
              <a:buFont typeface="Arial" panose="020B0604020202020204" pitchFamily="34" charset="0"/>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É</a:t>
            </a:r>
            <a:r>
              <a:rPr lang="fr-FR" sz="2400" dirty="0">
                <a:latin typeface="Times New Roman" panose="02020603050405020304" pitchFamily="18" charset="0"/>
                <a:cs typeface="Times New Roman" panose="02020603050405020304" pitchFamily="18" charset="0"/>
              </a:rPr>
              <a:t>coute avec attention les communications radio et les signaux de détresse éventuels.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4">
            <a:extLst>
              <a:ext uri="{FF2B5EF4-FFF2-40B4-BE49-F238E27FC236}">
                <a16:creationId xmlns:a16="http://schemas.microsoft.com/office/drawing/2014/main" id="{0BF45AA0-3773-723D-A467-EDE445F196E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CC03521-3E09-44C2-B820-29D4037757F9}" type="slidenum">
              <a:rPr lang="fr-FR" altLang="fr-FR" sz="2000">
                <a:solidFill>
                  <a:srgbClr val="984807"/>
                </a:solidFill>
              </a:rPr>
              <a:pPr algn="r" eaLnBrk="1" hangingPunct="1">
                <a:spcBef>
                  <a:spcPct val="0"/>
                </a:spcBef>
                <a:buFontTx/>
                <a:buNone/>
              </a:pPr>
              <a:t>33</a:t>
            </a:fld>
            <a:endParaRPr lang="fr-FR" altLang="fr-FR" sz="2000">
              <a:solidFill>
                <a:srgbClr val="984807"/>
              </a:solidFill>
            </a:endParaRPr>
          </a:p>
        </p:txBody>
      </p:sp>
      <p:sp>
        <p:nvSpPr>
          <p:cNvPr id="35843" name="Titre 8">
            <a:extLst>
              <a:ext uri="{FF2B5EF4-FFF2-40B4-BE49-F238E27FC236}">
                <a16:creationId xmlns:a16="http://schemas.microsoft.com/office/drawing/2014/main" id="{2E773C05-F6BF-FBC4-00DE-9D6A8B798D2A}"/>
              </a:ext>
            </a:extLst>
          </p:cNvPr>
          <p:cNvSpPr>
            <a:spLocks/>
          </p:cNvSpPr>
          <p:nvPr/>
        </p:nvSpPr>
        <p:spPr bwMode="auto">
          <a:xfrm>
            <a:off x="700088" y="1628775"/>
            <a:ext cx="77438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La ligne de vie</a:t>
            </a:r>
          </a:p>
        </p:txBody>
      </p:sp>
      <p:pic>
        <p:nvPicPr>
          <p:cNvPr id="35844" name="Image 23">
            <a:extLst>
              <a:ext uri="{FF2B5EF4-FFF2-40B4-BE49-F238E27FC236}">
                <a16:creationId xmlns:a16="http://schemas.microsoft.com/office/drawing/2014/main" id="{49A3ABD7-B18D-614B-5B35-BBE3C1C41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05200"/>
            <a:ext cx="6477000"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4">
            <a:extLst>
              <a:ext uri="{FF2B5EF4-FFF2-40B4-BE49-F238E27FC236}">
                <a16:creationId xmlns:a16="http://schemas.microsoft.com/office/drawing/2014/main" id="{44E589CC-6DEE-5E86-4C04-E5BBC688B11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E0DEAE3-6614-4FFF-862C-7B9DD4C82A8C}" type="slidenum">
              <a:rPr lang="fr-FR" altLang="fr-FR" sz="2000">
                <a:solidFill>
                  <a:srgbClr val="984807"/>
                </a:solidFill>
              </a:rPr>
              <a:pPr algn="r" eaLnBrk="1" hangingPunct="1">
                <a:spcBef>
                  <a:spcPct val="0"/>
                </a:spcBef>
                <a:buFontTx/>
                <a:buNone/>
              </a:pPr>
              <a:t>34</a:t>
            </a:fld>
            <a:endParaRPr lang="fr-FR" altLang="fr-FR" sz="2000">
              <a:solidFill>
                <a:srgbClr val="984807"/>
              </a:solidFill>
            </a:endParaRPr>
          </a:p>
        </p:txBody>
      </p:sp>
      <p:sp>
        <p:nvSpPr>
          <p:cNvPr id="37891" name="Rectangle 1">
            <a:extLst>
              <a:ext uri="{FF2B5EF4-FFF2-40B4-BE49-F238E27FC236}">
                <a16:creationId xmlns:a16="http://schemas.microsoft.com/office/drawing/2014/main" id="{0B08925A-A5EC-51DE-D811-83E6FE9E5AA0}"/>
              </a:ext>
            </a:extLst>
          </p:cNvPr>
          <p:cNvSpPr>
            <a:spLocks noChangeArrowheads="1"/>
          </p:cNvSpPr>
          <p:nvPr/>
        </p:nvSpPr>
        <p:spPr bwMode="auto">
          <a:xfrm>
            <a:off x="457200" y="1447800"/>
            <a:ext cx="8189913" cy="362267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nSpc>
                <a:spcPct val="107000"/>
              </a:lnSpc>
              <a:spcBef>
                <a:spcPct val="0"/>
              </a:spcBef>
              <a:buFontTx/>
              <a:buNone/>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La ligne guide doit rester tendue, </a:t>
            </a:r>
          </a:p>
          <a:p>
            <a:pPr algn="just">
              <a:lnSpc>
                <a:spcPct val="107000"/>
              </a:lnSpc>
              <a:spcBef>
                <a:spcPct val="0"/>
              </a:spcBef>
              <a:buFontTx/>
              <a:buChar char="•"/>
              <a:defRPr/>
            </a:pPr>
            <a:endPar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defRPr/>
            </a:pPr>
            <a:endPar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 typeface="Arial" panose="020B0604020202020204" pitchFamily="34" charset="0"/>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Lors de l’impossibilité de s’amarrer côté « guide main ….. », CE peut prolonger sa liaison personnelle afin de trouver un point d’amarrage ; </a:t>
            </a:r>
          </a:p>
          <a:p>
            <a:pPr algn="just">
              <a:lnSpc>
                <a:spcPct val="107000"/>
              </a:lnSpc>
              <a:spcBef>
                <a:spcPct val="0"/>
              </a:spcBef>
              <a:buFont typeface="Arial" panose="020B0604020202020204" pitchFamily="34" charset="0"/>
              <a:buNone/>
              <a:defRPr/>
            </a:pPr>
            <a:endParaRPr lang="fr-FR" altLang="fr-FR" sz="2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 typeface="Arial" panose="020B0604020202020204" pitchFamily="34" charset="0"/>
              <a:buNone/>
              <a:defRPr/>
            </a:pPr>
            <a:r>
              <a:rPr lang="fr-FR" altLang="fr-F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CE amarre la ligne guide </a:t>
            </a:r>
            <a:r>
              <a:rPr lang="fr-FR" altLang="fr-FR" sz="2400" b="1" cap="all"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avant</a:t>
            </a:r>
            <a:r>
              <a:rPr lang="fr-FR" altLang="fr-F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le retour du binôme au point d’entrée. </a:t>
            </a:r>
          </a:p>
        </p:txBody>
      </p:sp>
      <p:sp>
        <p:nvSpPr>
          <p:cNvPr id="36868" name="Titre 8">
            <a:extLst>
              <a:ext uri="{FF2B5EF4-FFF2-40B4-BE49-F238E27FC236}">
                <a16:creationId xmlns:a16="http://schemas.microsoft.com/office/drawing/2014/main" id="{5AC4BAFB-6977-9683-BFB4-FA6F700D85A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La ligne de vie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4">
            <a:extLst>
              <a:ext uri="{FF2B5EF4-FFF2-40B4-BE49-F238E27FC236}">
                <a16:creationId xmlns:a16="http://schemas.microsoft.com/office/drawing/2014/main" id="{FE0E45FA-F521-317C-1773-244A7288EA2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498414A-80E9-4FAE-80D5-EED39AB98DD3}" type="slidenum">
              <a:rPr lang="fr-FR" altLang="fr-FR" sz="2000">
                <a:solidFill>
                  <a:srgbClr val="984807"/>
                </a:solidFill>
              </a:rPr>
              <a:pPr algn="r" eaLnBrk="1" hangingPunct="1">
                <a:spcBef>
                  <a:spcPct val="0"/>
                </a:spcBef>
                <a:buFontTx/>
                <a:buNone/>
              </a:pPr>
              <a:t>35</a:t>
            </a:fld>
            <a:endParaRPr lang="fr-FR" altLang="fr-FR" sz="2000">
              <a:solidFill>
                <a:srgbClr val="984807"/>
              </a:solidFill>
            </a:endParaRPr>
          </a:p>
        </p:txBody>
      </p:sp>
      <p:sp>
        <p:nvSpPr>
          <p:cNvPr id="37891" name="Titre 8">
            <a:extLst>
              <a:ext uri="{FF2B5EF4-FFF2-40B4-BE49-F238E27FC236}">
                <a16:creationId xmlns:a16="http://schemas.microsoft.com/office/drawing/2014/main" id="{3B7AC9B4-DACF-BB52-411C-78A677BDBC9B}"/>
              </a:ext>
            </a:extLst>
          </p:cNvPr>
          <p:cNvSpPr>
            <a:spLocks/>
          </p:cNvSpPr>
          <p:nvPr/>
        </p:nvSpPr>
        <p:spPr bwMode="auto">
          <a:xfrm>
            <a:off x="700088" y="1196975"/>
            <a:ext cx="77438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BREC</a:t>
            </a:r>
          </a:p>
        </p:txBody>
      </p:sp>
      <p:pic>
        <p:nvPicPr>
          <p:cNvPr id="37892" name="Picture 9" descr="GTOD INC_Livre 3 - Les reconnaissances - nov2020_Page_018">
            <a:extLst>
              <a:ext uri="{FF2B5EF4-FFF2-40B4-BE49-F238E27FC236}">
                <a16:creationId xmlns:a16="http://schemas.microsoft.com/office/drawing/2014/main" id="{002B4EEC-6A6C-BD2D-6CCD-A9EDBAE26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42" t="47237" r="70174" b="34081"/>
          <a:stretch>
            <a:fillRect/>
          </a:stretch>
        </p:blipFill>
        <p:spPr bwMode="auto">
          <a:xfrm>
            <a:off x="2987675" y="2170113"/>
            <a:ext cx="3313113"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a:extLst>
              <a:ext uri="{FF2B5EF4-FFF2-40B4-BE49-F238E27FC236}">
                <a16:creationId xmlns:a16="http://schemas.microsoft.com/office/drawing/2014/main" id="{E4CE8317-41D8-4EF8-3006-10F135C93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21" t="49709" r="18579" b="10262"/>
          <a:stretch>
            <a:fillRect/>
          </a:stretch>
        </p:blipFill>
        <p:spPr bwMode="auto">
          <a:xfrm>
            <a:off x="6227763" y="4098925"/>
            <a:ext cx="253047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Espace réservé du numéro de diapositive 4">
            <a:extLst>
              <a:ext uri="{FF2B5EF4-FFF2-40B4-BE49-F238E27FC236}">
                <a16:creationId xmlns:a16="http://schemas.microsoft.com/office/drawing/2014/main" id="{8C46EACD-FCB8-9A85-54F1-96A9DAE4D8F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FA42EEB-C46E-442E-8101-CD61DD03D775}" type="slidenum">
              <a:rPr lang="fr-FR" altLang="fr-FR" sz="2000">
                <a:solidFill>
                  <a:srgbClr val="984807"/>
                </a:solidFill>
              </a:rPr>
              <a:pPr algn="r" eaLnBrk="1" hangingPunct="1">
                <a:spcBef>
                  <a:spcPct val="0"/>
                </a:spcBef>
                <a:buFontTx/>
                <a:buNone/>
              </a:pPr>
              <a:t>36</a:t>
            </a:fld>
            <a:endParaRPr lang="fr-FR" altLang="fr-FR" sz="2000">
              <a:solidFill>
                <a:srgbClr val="984807"/>
              </a:solidFill>
            </a:endParaRPr>
          </a:p>
        </p:txBody>
      </p:sp>
      <p:sp>
        <p:nvSpPr>
          <p:cNvPr id="38916" name="Rectangle 1">
            <a:extLst>
              <a:ext uri="{FF2B5EF4-FFF2-40B4-BE49-F238E27FC236}">
                <a16:creationId xmlns:a16="http://schemas.microsoft.com/office/drawing/2014/main" id="{0E0657CE-7D18-6B89-BE7C-317421BE3180}"/>
              </a:ext>
            </a:extLst>
          </p:cNvPr>
          <p:cNvSpPr>
            <a:spLocks noChangeArrowheads="1"/>
          </p:cNvSpPr>
          <p:nvPr/>
        </p:nvSpPr>
        <p:spPr bwMode="auto">
          <a:xfrm>
            <a:off x="385763" y="1341438"/>
            <a:ext cx="8189912"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Après sa désignation, l'équipier :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Prends son matériel, </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Prend en compte de sa mission avec le CE,</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Effectue le RAPACE puis le contrôle croisé avec son CE,</a:t>
            </a:r>
          </a:p>
        </p:txBody>
      </p:sp>
      <p:sp>
        <p:nvSpPr>
          <p:cNvPr id="38917" name="Titre 8">
            <a:extLst>
              <a:ext uri="{FF2B5EF4-FFF2-40B4-BE49-F238E27FC236}">
                <a16:creationId xmlns:a16="http://schemas.microsoft.com/office/drawing/2014/main" id="{5CC8EE46-698C-F661-2CE7-026F37A747DD}"/>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BREC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4">
            <a:extLst>
              <a:ext uri="{FF2B5EF4-FFF2-40B4-BE49-F238E27FC236}">
                <a16:creationId xmlns:a16="http://schemas.microsoft.com/office/drawing/2014/main" id="{2166D052-E743-3683-A66F-B807CD96DEB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CCBF8A1-7DC5-41C5-8C4D-1A37A20EE377}" type="slidenum">
              <a:rPr lang="fr-FR" altLang="fr-FR" sz="2000">
                <a:solidFill>
                  <a:srgbClr val="984807"/>
                </a:solidFill>
              </a:rPr>
              <a:pPr algn="r" eaLnBrk="1" hangingPunct="1">
                <a:spcBef>
                  <a:spcPct val="0"/>
                </a:spcBef>
                <a:buFontTx/>
                <a:buNone/>
              </a:pPr>
              <a:t>37</a:t>
            </a:fld>
            <a:endParaRPr lang="fr-FR" altLang="fr-FR" sz="2000">
              <a:solidFill>
                <a:srgbClr val="984807"/>
              </a:solidFill>
            </a:endParaRPr>
          </a:p>
        </p:txBody>
      </p:sp>
      <p:sp>
        <p:nvSpPr>
          <p:cNvPr id="39939" name="Rectangle 1">
            <a:extLst>
              <a:ext uri="{FF2B5EF4-FFF2-40B4-BE49-F238E27FC236}">
                <a16:creationId xmlns:a16="http://schemas.microsoft.com/office/drawing/2014/main" id="{99CD49B6-06FE-747B-1F51-9911F44A6B76}"/>
              </a:ext>
            </a:extLst>
          </p:cNvPr>
          <p:cNvSpPr>
            <a:spLocks noChangeArrowheads="1"/>
          </p:cNvSpPr>
          <p:nvPr/>
        </p:nvSpPr>
        <p:spPr bwMode="auto">
          <a:xfrm>
            <a:off x="395288" y="1276350"/>
            <a:ext cx="8189912"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Equipier :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Amarre la ligne guide à l’extérieur, </a:t>
            </a: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 : vérifie le sens de la ligne guide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940" name="Titre 8">
            <a:extLst>
              <a:ext uri="{FF2B5EF4-FFF2-40B4-BE49-F238E27FC236}">
                <a16:creationId xmlns:a16="http://schemas.microsoft.com/office/drawing/2014/main" id="{8BEB7308-ABD4-973E-4A2E-4B170F14181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BREC</a:t>
            </a:r>
          </a:p>
        </p:txBody>
      </p:sp>
      <p:pic>
        <p:nvPicPr>
          <p:cNvPr id="39941" name="Picture 5" descr="C:\Documents and Settings\Philippe\Mes documents\JSP SDMIS\Dématérialisation\doc\INC\C1 - reconnaissance\livre 3 les reconnaissances_Page_53.jpg">
            <a:extLst>
              <a:ext uri="{FF2B5EF4-FFF2-40B4-BE49-F238E27FC236}">
                <a16:creationId xmlns:a16="http://schemas.microsoft.com/office/drawing/2014/main" id="{C7F5ECED-D0E9-5291-1D51-CCC4848F4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95" t="45175" r="56639" b="41978"/>
          <a:stretch>
            <a:fillRect/>
          </a:stretch>
        </p:blipFill>
        <p:spPr bwMode="auto">
          <a:xfrm>
            <a:off x="755650" y="2708275"/>
            <a:ext cx="7405688"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4">
            <a:extLst>
              <a:ext uri="{FF2B5EF4-FFF2-40B4-BE49-F238E27FC236}">
                <a16:creationId xmlns:a16="http://schemas.microsoft.com/office/drawing/2014/main" id="{21EABA15-ECAD-A884-E804-571D1033F1B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7861584-D926-4247-8DBA-7479D3AED5BC}" type="slidenum">
              <a:rPr lang="fr-FR" altLang="fr-FR" sz="2000">
                <a:solidFill>
                  <a:srgbClr val="984807"/>
                </a:solidFill>
              </a:rPr>
              <a:pPr algn="r" eaLnBrk="1" hangingPunct="1">
                <a:spcBef>
                  <a:spcPct val="0"/>
                </a:spcBef>
                <a:buFontTx/>
                <a:buNone/>
              </a:pPr>
              <a:t>38</a:t>
            </a:fld>
            <a:endParaRPr lang="fr-FR" altLang="fr-FR" sz="2000">
              <a:solidFill>
                <a:srgbClr val="984807"/>
              </a:solidFill>
            </a:endParaRPr>
          </a:p>
        </p:txBody>
      </p:sp>
      <p:pic>
        <p:nvPicPr>
          <p:cNvPr id="40963" name="Picture 6">
            <a:extLst>
              <a:ext uri="{FF2B5EF4-FFF2-40B4-BE49-F238E27FC236}">
                <a16:creationId xmlns:a16="http://schemas.microsoft.com/office/drawing/2014/main" id="{AFE1FF59-ECCB-C906-9FF2-D542A4AD0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183" b="6812"/>
          <a:stretch>
            <a:fillRect/>
          </a:stretch>
        </p:blipFill>
        <p:spPr bwMode="auto">
          <a:xfrm>
            <a:off x="358775" y="1484313"/>
            <a:ext cx="84645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itre 8">
            <a:extLst>
              <a:ext uri="{FF2B5EF4-FFF2-40B4-BE49-F238E27FC236}">
                <a16:creationId xmlns:a16="http://schemas.microsoft.com/office/drawing/2014/main" id="{47E9E594-B817-FAAA-CACA-6C9D617C863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BREC</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4">
            <a:extLst>
              <a:ext uri="{FF2B5EF4-FFF2-40B4-BE49-F238E27FC236}">
                <a16:creationId xmlns:a16="http://schemas.microsoft.com/office/drawing/2014/main" id="{28390B30-4114-C05E-2D8F-F09F558F4A9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D1B5852-31F8-4320-85EA-3FFE5A15A864}" type="slidenum">
              <a:rPr lang="fr-FR" altLang="fr-FR" sz="2000">
                <a:solidFill>
                  <a:srgbClr val="984807"/>
                </a:solidFill>
              </a:rPr>
              <a:pPr algn="r" eaLnBrk="1" hangingPunct="1">
                <a:spcBef>
                  <a:spcPct val="0"/>
                </a:spcBef>
                <a:buFontTx/>
                <a:buNone/>
              </a:pPr>
              <a:t>39</a:t>
            </a:fld>
            <a:endParaRPr lang="fr-FR" altLang="fr-FR" sz="2000">
              <a:solidFill>
                <a:srgbClr val="984807"/>
              </a:solidFill>
            </a:endParaRPr>
          </a:p>
        </p:txBody>
      </p:sp>
      <p:sp>
        <p:nvSpPr>
          <p:cNvPr id="43011" name="Rectangle 1">
            <a:extLst>
              <a:ext uri="{FF2B5EF4-FFF2-40B4-BE49-F238E27FC236}">
                <a16:creationId xmlns:a16="http://schemas.microsoft.com/office/drawing/2014/main" id="{F9C3AA9B-583A-A0FC-1694-16FADDABF017}"/>
              </a:ext>
            </a:extLst>
          </p:cNvPr>
          <p:cNvSpPr>
            <a:spLocks noChangeArrowheads="1"/>
          </p:cNvSpPr>
          <p:nvPr/>
        </p:nvSpPr>
        <p:spPr bwMode="auto">
          <a:xfrm>
            <a:off x="395288" y="1355725"/>
            <a:ext cx="8353425" cy="441325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lgn="just">
              <a:lnSpc>
                <a:spcPct val="107000"/>
              </a:lnSpc>
              <a:spcBef>
                <a:spcPct val="0"/>
              </a:spcBef>
              <a:buFont typeface="Arial" panose="020B0604020202020204" pitchFamily="34" charset="0"/>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Equipier : </a:t>
            </a:r>
          </a:p>
          <a:p>
            <a:pPr algn="just">
              <a:lnSpc>
                <a:spcPct val="107000"/>
              </a:lnSpc>
              <a:spcBef>
                <a:spcPct val="0"/>
              </a:spcBef>
              <a:buFont typeface="Arial" panose="020B0604020202020204" pitchFamily="34" charset="0"/>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Bef>
                <a:spcPct val="0"/>
              </a:spcBef>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Reste solidaire à son CE : liaison personnelle, contact verbal et tactile (bouteille ou épaule). </a:t>
            </a:r>
          </a:p>
          <a:p>
            <a:pPr algn="just">
              <a:lnSpc>
                <a:spcPct val="107000"/>
              </a:lnSpc>
              <a:spcBef>
                <a:spcPct val="0"/>
              </a:spcBef>
              <a:buFont typeface="Arial" panose="020B0604020202020204" pitchFamily="34" charset="0"/>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Bef>
                <a:spcPct val="0"/>
              </a:spcBef>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Ne doit jamais se détacher de la ligne guide (sauf passage de point fixe), </a:t>
            </a:r>
          </a:p>
          <a:p>
            <a:pPr marL="342900" indent="-342900" algn="just">
              <a:lnSpc>
                <a:spcPct val="107000"/>
              </a:lnSpc>
              <a:spcBef>
                <a:spcPct val="0"/>
              </a:spcBef>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Toujours en liaison personnelle courte, </a:t>
            </a:r>
          </a:p>
          <a:p>
            <a:pPr>
              <a:lnSpc>
                <a:spcPct val="107000"/>
              </a:lnSpc>
              <a:spcBef>
                <a:spcPct val="0"/>
              </a:spcBef>
              <a:buFontTx/>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Bef>
                <a:spcPct val="0"/>
              </a:spcBef>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Peut faire preuve d’initiative en suggérant à son CE l'amarrage de la ligne…</a:t>
            </a:r>
          </a:p>
        </p:txBody>
      </p:sp>
      <p:sp>
        <p:nvSpPr>
          <p:cNvPr id="41988" name="Titre 8">
            <a:extLst>
              <a:ext uri="{FF2B5EF4-FFF2-40B4-BE49-F238E27FC236}">
                <a16:creationId xmlns:a16="http://schemas.microsoft.com/office/drawing/2014/main" id="{1FD79F5D-BA10-0AB3-5D5C-8EB2545ED9CA}"/>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BREC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8">
            <a:extLst>
              <a:ext uri="{FF2B5EF4-FFF2-40B4-BE49-F238E27FC236}">
                <a16:creationId xmlns:a16="http://schemas.microsoft.com/office/drawing/2014/main" id="{A8E720DD-BB62-3F96-FE11-EA7EB21902B0}"/>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6147" name="Espace réservé du numéro de diapositive 4">
            <a:extLst>
              <a:ext uri="{FF2B5EF4-FFF2-40B4-BE49-F238E27FC236}">
                <a16:creationId xmlns:a16="http://schemas.microsoft.com/office/drawing/2014/main" id="{817BF194-FC17-21BF-132F-E3EC7E632A1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596ACE5-1699-4C1E-B994-001B60E83722}" type="slidenum">
              <a:rPr lang="fr-FR" altLang="fr-FR" sz="2000">
                <a:solidFill>
                  <a:srgbClr val="984807"/>
                </a:solidFill>
              </a:rPr>
              <a:pPr algn="r" eaLnBrk="1" hangingPunct="1">
                <a:spcBef>
                  <a:spcPct val="0"/>
                </a:spcBef>
                <a:buFontTx/>
                <a:buNone/>
              </a:pPr>
              <a:t>4</a:t>
            </a:fld>
            <a:endParaRPr lang="fr-FR" altLang="fr-FR" sz="2000">
              <a:solidFill>
                <a:srgbClr val="984807"/>
              </a:solidFill>
            </a:endParaRPr>
          </a:p>
        </p:txBody>
      </p:sp>
      <p:sp>
        <p:nvSpPr>
          <p:cNvPr id="6148" name="Rectangle 1">
            <a:extLst>
              <a:ext uri="{FF2B5EF4-FFF2-40B4-BE49-F238E27FC236}">
                <a16:creationId xmlns:a16="http://schemas.microsoft.com/office/drawing/2014/main" id="{CD07F0B1-EDA6-0F37-495C-00DED8FCC89B}"/>
              </a:ext>
            </a:extLst>
          </p:cNvPr>
          <p:cNvSpPr>
            <a:spLocks noChangeArrowheads="1"/>
          </p:cNvSpPr>
          <p:nvPr/>
        </p:nvSpPr>
        <p:spPr bwMode="auto">
          <a:xfrm>
            <a:off x="395288" y="1700213"/>
            <a:ext cx="8189912"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Dès son arrivée sur les lieux, et si des reconnaissances sont engagés le conducteur du VLPC doit apporter :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Tableau de gestion </a:t>
            </a:r>
            <a:r>
              <a:rPr lang="fr-FR" altLang="fr-FR" sz="2400">
                <a:latin typeface="Times New Roman" panose="02020603050405020304" pitchFamily="18" charset="0"/>
                <a:ea typeface="Calibri" panose="020F0502020204030204" pitchFamily="34" charset="0"/>
                <a:cs typeface="Times New Roman" panose="02020603050405020304" pitchFamily="18" charset="0"/>
              </a:rPr>
              <a:t>des reconnaissances au point d’engagement, </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 Camera thermique,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4">
            <a:extLst>
              <a:ext uri="{FF2B5EF4-FFF2-40B4-BE49-F238E27FC236}">
                <a16:creationId xmlns:a16="http://schemas.microsoft.com/office/drawing/2014/main" id="{B614FEE8-4620-78C1-C7EC-A5F150FAC50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30E9F9C-EDA8-4348-88ED-809E2C014207}" type="slidenum">
              <a:rPr lang="fr-FR" altLang="fr-FR" sz="2000">
                <a:solidFill>
                  <a:srgbClr val="984807"/>
                </a:solidFill>
              </a:rPr>
              <a:pPr algn="r" eaLnBrk="1" hangingPunct="1">
                <a:spcBef>
                  <a:spcPct val="0"/>
                </a:spcBef>
                <a:buFontTx/>
                <a:buNone/>
              </a:pPr>
              <a:t>40</a:t>
            </a:fld>
            <a:endParaRPr lang="fr-FR" altLang="fr-FR" sz="2000">
              <a:solidFill>
                <a:srgbClr val="984807"/>
              </a:solidFill>
            </a:endParaRPr>
          </a:p>
        </p:txBody>
      </p:sp>
      <p:sp>
        <p:nvSpPr>
          <p:cNvPr id="43011" name="Rectangle 1">
            <a:extLst>
              <a:ext uri="{FF2B5EF4-FFF2-40B4-BE49-F238E27FC236}">
                <a16:creationId xmlns:a16="http://schemas.microsoft.com/office/drawing/2014/main" id="{EA8FD080-E2D5-A9BE-A212-AA5D57D2ECC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latin typeface="Times New Roman" panose="02020603050405020304" pitchFamily="18" charset="0"/>
                <a:ea typeface="Calibri" panose="020F0502020204030204" pitchFamily="34" charset="0"/>
                <a:cs typeface="Times New Roman" panose="02020603050405020304" pitchFamily="18" charset="0"/>
              </a:rPr>
              <a:t>Binôme de reconnaissance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3012" name="Rectangle 1">
            <a:extLst>
              <a:ext uri="{FF2B5EF4-FFF2-40B4-BE49-F238E27FC236}">
                <a16:creationId xmlns:a16="http://schemas.microsoft.com/office/drawing/2014/main" id="{F2432642-30C0-B390-C598-2F60A9BB7876}"/>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D</a:t>
            </a:r>
            <a:r>
              <a:rPr lang="fr-FR" altLang="fr-FR" sz="2400">
                <a:latin typeface="Times New Roman" panose="02020603050405020304" pitchFamily="18" charset="0"/>
                <a:ea typeface="Calibri" panose="020F0502020204030204" pitchFamily="34" charset="0"/>
                <a:cs typeface="Times New Roman" panose="02020603050405020304" pitchFamily="18" charset="0"/>
              </a:rPr>
              <a:t>oit ressortir impérativement en cas de déclenchement d’un BSL ou que la procédure NELAR est appliquée ou du sifflet de fin de charge de l'un des porteurs ou sur ordre du contrôleur.</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Equipe se replie</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fr-FR" altLang="fr-FR" sz="2400">
                <a:latin typeface="Times New Roman" panose="02020603050405020304" pitchFamily="18" charset="0"/>
                <a:ea typeface="Calibri" panose="020F0502020204030204" pitchFamily="34" charset="0"/>
                <a:cs typeface="Times New Roman" panose="02020603050405020304" pitchFamily="18" charset="0"/>
              </a:rPr>
              <a:t>CE doit amarrer la ligne guide avant de faire demi-tour.</a:t>
            </a:r>
          </a:p>
        </p:txBody>
      </p:sp>
      <p:sp>
        <p:nvSpPr>
          <p:cNvPr id="43013" name="Titre 8">
            <a:extLst>
              <a:ext uri="{FF2B5EF4-FFF2-40B4-BE49-F238E27FC236}">
                <a16:creationId xmlns:a16="http://schemas.microsoft.com/office/drawing/2014/main" id="{8649AC89-D774-3E12-20EB-081A81369D7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BREC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4">
            <a:extLst>
              <a:ext uri="{FF2B5EF4-FFF2-40B4-BE49-F238E27FC236}">
                <a16:creationId xmlns:a16="http://schemas.microsoft.com/office/drawing/2014/main" id="{E267F3E9-0115-3ED6-DA70-386477D09D8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CDD0FFA-55A2-4246-BB96-A757624A9DAD}" type="slidenum">
              <a:rPr lang="fr-FR" altLang="fr-FR" sz="2000">
                <a:solidFill>
                  <a:srgbClr val="984807"/>
                </a:solidFill>
              </a:rPr>
              <a:pPr algn="r" eaLnBrk="1" hangingPunct="1">
                <a:spcBef>
                  <a:spcPct val="0"/>
                </a:spcBef>
                <a:buFontTx/>
                <a:buNone/>
              </a:pPr>
              <a:t>41</a:t>
            </a:fld>
            <a:endParaRPr lang="fr-FR" altLang="fr-FR" sz="2000">
              <a:solidFill>
                <a:srgbClr val="984807"/>
              </a:solidFill>
            </a:endParaRPr>
          </a:p>
        </p:txBody>
      </p:sp>
      <p:sp>
        <p:nvSpPr>
          <p:cNvPr id="44035" name="Rectangle 1">
            <a:extLst>
              <a:ext uri="{FF2B5EF4-FFF2-40B4-BE49-F238E27FC236}">
                <a16:creationId xmlns:a16="http://schemas.microsoft.com/office/drawing/2014/main" id="{A44F8F1A-5F16-41F0-4DB0-533633752F42}"/>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en-US" altLang="fr-FR" sz="2400" b="1" u="sng">
                <a:latin typeface="Times New Roman" panose="02020603050405020304" pitchFamily="18" charset="0"/>
                <a:ea typeface="Calibri" panose="020F0502020204030204" pitchFamily="34" charset="0"/>
                <a:cs typeface="Times New Roman" panose="02020603050405020304" pitchFamily="18" charset="0"/>
              </a:rPr>
              <a:t>Binôme de reconnaissance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4036" name="Rectangle 1">
            <a:extLst>
              <a:ext uri="{FF2B5EF4-FFF2-40B4-BE49-F238E27FC236}">
                <a16:creationId xmlns:a16="http://schemas.microsoft.com/office/drawing/2014/main" id="{4FA7B393-2C73-578F-218B-B2E5BE2D9409}"/>
              </a:ext>
            </a:extLst>
          </p:cNvPr>
          <p:cNvSpPr>
            <a:spLocks noChangeArrowheads="1"/>
          </p:cNvSpPr>
          <p:nvPr/>
        </p:nvSpPr>
        <p:spPr bwMode="auto">
          <a:xfrm>
            <a:off x="457200" y="19812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quoi amarrer la ligne guide ?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Avec un nœud qui ne pourra pas se défaire seul.</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à un point fixe pouvant supporter la contrainte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Pt fixe aura été testé par le CE </a:t>
            </a:r>
          </a:p>
        </p:txBody>
      </p:sp>
      <p:pic>
        <p:nvPicPr>
          <p:cNvPr id="44037" name="Picture 7">
            <a:extLst>
              <a:ext uri="{FF2B5EF4-FFF2-40B4-BE49-F238E27FC236}">
                <a16:creationId xmlns:a16="http://schemas.microsoft.com/office/drawing/2014/main" id="{4EEFF771-0F44-BD3D-BA17-38F017B2C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450" y="4005263"/>
            <a:ext cx="3221038"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itre 8">
            <a:extLst>
              <a:ext uri="{FF2B5EF4-FFF2-40B4-BE49-F238E27FC236}">
                <a16:creationId xmlns:a16="http://schemas.microsoft.com/office/drawing/2014/main" id="{073D7BAE-C156-22CB-368F-F2F98B2AF4AD}"/>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BREC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numéro de diapositive 4">
            <a:extLst>
              <a:ext uri="{FF2B5EF4-FFF2-40B4-BE49-F238E27FC236}">
                <a16:creationId xmlns:a16="http://schemas.microsoft.com/office/drawing/2014/main" id="{9CDB3434-1C4C-61C5-D12A-E1CE994D9F8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D4ABC7A-203A-424C-9961-3E3F28C5FD1C}" type="slidenum">
              <a:rPr lang="fr-FR" altLang="fr-FR" sz="2000">
                <a:solidFill>
                  <a:srgbClr val="984807"/>
                </a:solidFill>
              </a:rPr>
              <a:pPr algn="r" eaLnBrk="1" hangingPunct="1">
                <a:spcBef>
                  <a:spcPct val="0"/>
                </a:spcBef>
                <a:buFontTx/>
                <a:buNone/>
              </a:pPr>
              <a:t>42</a:t>
            </a:fld>
            <a:endParaRPr lang="fr-FR" altLang="fr-FR" sz="2000">
              <a:solidFill>
                <a:srgbClr val="984807"/>
              </a:solidFill>
            </a:endParaRPr>
          </a:p>
        </p:txBody>
      </p:sp>
      <p:sp>
        <p:nvSpPr>
          <p:cNvPr id="45059" name="Rectangle 1">
            <a:extLst>
              <a:ext uri="{FF2B5EF4-FFF2-40B4-BE49-F238E27FC236}">
                <a16:creationId xmlns:a16="http://schemas.microsoft.com/office/drawing/2014/main" id="{4F51B00B-55A0-479C-0B08-9D0DA729EAAF}"/>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Déplacements dans les milieux enfumés rappels :  </a:t>
            </a:r>
          </a:p>
        </p:txBody>
      </p:sp>
      <p:sp>
        <p:nvSpPr>
          <p:cNvPr id="45060" name="Titre 8">
            <a:extLst>
              <a:ext uri="{FF2B5EF4-FFF2-40B4-BE49-F238E27FC236}">
                <a16:creationId xmlns:a16="http://schemas.microsoft.com/office/drawing/2014/main" id="{554F13FB-8445-5583-BAEC-DCAEBAE4486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BREC</a:t>
            </a:r>
          </a:p>
        </p:txBody>
      </p:sp>
      <p:sp>
        <p:nvSpPr>
          <p:cNvPr id="45061" name="Rectangle 7">
            <a:extLst>
              <a:ext uri="{FF2B5EF4-FFF2-40B4-BE49-F238E27FC236}">
                <a16:creationId xmlns:a16="http://schemas.microsoft.com/office/drawing/2014/main" id="{A0060727-332A-A314-DBFB-91B9657E9B3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5062" name="Picture 6" descr="GTOD INC_Livre 3 - Les reconnaissances - nov2020_Page_075">
            <a:extLst>
              <a:ext uri="{FF2B5EF4-FFF2-40B4-BE49-F238E27FC236}">
                <a16:creationId xmlns:a16="http://schemas.microsoft.com/office/drawing/2014/main" id="{8D2CCC93-219D-20BF-2D52-B2B1E6993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787" t="33510" r="11049" b="45688"/>
          <a:stretch>
            <a:fillRect/>
          </a:stretch>
        </p:blipFill>
        <p:spPr bwMode="auto">
          <a:xfrm>
            <a:off x="404813" y="2133600"/>
            <a:ext cx="8407400"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4">
            <a:extLst>
              <a:ext uri="{FF2B5EF4-FFF2-40B4-BE49-F238E27FC236}">
                <a16:creationId xmlns:a16="http://schemas.microsoft.com/office/drawing/2014/main" id="{F0CB698A-ABD3-A120-A33D-7AACA1F2620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81488F2-A9A3-483C-8712-BA88861D3860}" type="slidenum">
              <a:rPr lang="fr-FR" altLang="fr-FR" sz="2000">
                <a:solidFill>
                  <a:srgbClr val="984807"/>
                </a:solidFill>
              </a:rPr>
              <a:pPr algn="r" eaLnBrk="1" hangingPunct="1">
                <a:spcBef>
                  <a:spcPct val="0"/>
                </a:spcBef>
                <a:buFontTx/>
                <a:buNone/>
              </a:pPr>
              <a:t>43</a:t>
            </a:fld>
            <a:endParaRPr lang="fr-FR" altLang="fr-FR" sz="2000">
              <a:solidFill>
                <a:srgbClr val="984807"/>
              </a:solidFill>
            </a:endParaRPr>
          </a:p>
        </p:txBody>
      </p:sp>
      <p:sp>
        <p:nvSpPr>
          <p:cNvPr id="46083" name="Rectangle 1">
            <a:extLst>
              <a:ext uri="{FF2B5EF4-FFF2-40B4-BE49-F238E27FC236}">
                <a16:creationId xmlns:a16="http://schemas.microsoft.com/office/drawing/2014/main" id="{BACC21D8-721E-A9B6-C22C-343B91DC1260}"/>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Déplacements dans les milieux enfumés :  </a:t>
            </a:r>
          </a:p>
        </p:txBody>
      </p:sp>
      <p:sp>
        <p:nvSpPr>
          <p:cNvPr id="46084" name="Titre 8">
            <a:extLst>
              <a:ext uri="{FF2B5EF4-FFF2-40B4-BE49-F238E27FC236}">
                <a16:creationId xmlns:a16="http://schemas.microsoft.com/office/drawing/2014/main" id="{BCDCFE66-EC34-ACAE-7B36-D96D24665E8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BREC</a:t>
            </a:r>
          </a:p>
        </p:txBody>
      </p:sp>
      <p:sp>
        <p:nvSpPr>
          <p:cNvPr id="46085" name="Rectangle 7">
            <a:extLst>
              <a:ext uri="{FF2B5EF4-FFF2-40B4-BE49-F238E27FC236}">
                <a16:creationId xmlns:a16="http://schemas.microsoft.com/office/drawing/2014/main" id="{598E671E-0D49-EA00-8598-9579AEBE8AE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6086" name="Picture 6" descr="GTOD INC_Livre 3 - Les reconnaissances - nov2020_Page_075">
            <a:extLst>
              <a:ext uri="{FF2B5EF4-FFF2-40B4-BE49-F238E27FC236}">
                <a16:creationId xmlns:a16="http://schemas.microsoft.com/office/drawing/2014/main" id="{75A6DFEE-48F1-46DA-1AC3-A4CF0F43E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065" t="55162" r="11049" b="23164"/>
          <a:stretch>
            <a:fillRect/>
          </a:stretch>
        </p:blipFill>
        <p:spPr bwMode="auto">
          <a:xfrm>
            <a:off x="468313" y="1989138"/>
            <a:ext cx="813435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4">
            <a:extLst>
              <a:ext uri="{FF2B5EF4-FFF2-40B4-BE49-F238E27FC236}">
                <a16:creationId xmlns:a16="http://schemas.microsoft.com/office/drawing/2014/main" id="{B218CB37-F110-872E-5A32-9FC2EA8EC99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4121A36-D753-4ACB-ABEB-6D704666D16F}" type="slidenum">
              <a:rPr lang="fr-FR" altLang="fr-FR" sz="2000">
                <a:solidFill>
                  <a:srgbClr val="984807"/>
                </a:solidFill>
              </a:rPr>
              <a:pPr algn="r" eaLnBrk="1" hangingPunct="1">
                <a:spcBef>
                  <a:spcPct val="0"/>
                </a:spcBef>
                <a:buFontTx/>
                <a:buNone/>
              </a:pPr>
              <a:t>44</a:t>
            </a:fld>
            <a:endParaRPr lang="fr-FR" altLang="fr-FR" sz="2000">
              <a:solidFill>
                <a:srgbClr val="984807"/>
              </a:solidFill>
            </a:endParaRPr>
          </a:p>
        </p:txBody>
      </p:sp>
      <p:sp>
        <p:nvSpPr>
          <p:cNvPr id="47107" name="Rectangle 1">
            <a:extLst>
              <a:ext uri="{FF2B5EF4-FFF2-40B4-BE49-F238E27FC236}">
                <a16:creationId xmlns:a16="http://schemas.microsoft.com/office/drawing/2014/main" id="{55A49A49-B1C6-7502-46A6-0819E231E84A}"/>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Orientation dans la fumée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108" name="Rectangle 1">
            <a:extLst>
              <a:ext uri="{FF2B5EF4-FFF2-40B4-BE49-F238E27FC236}">
                <a16:creationId xmlns:a16="http://schemas.microsoft.com/office/drawing/2014/main" id="{68A2A6C9-77D1-7560-D46F-F3F10E361AD2}"/>
              </a:ext>
            </a:extLst>
          </p:cNvPr>
          <p:cNvSpPr>
            <a:spLocks noChangeArrowheads="1"/>
          </p:cNvSpPr>
          <p:nvPr/>
        </p:nvSpPr>
        <p:spPr bwMode="auto">
          <a:xfrm>
            <a:off x="457200" y="1981200"/>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Lumière, bruit, chaleur sont les indicateurs qui permettent de trouver le foyer.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Privé partiellement ou complètement de la vue : SP doit exploiter ses sens pour s’orienter dans la fumée et prendre des indicateurs qui le guideront.</a:t>
            </a:r>
          </a:p>
        </p:txBody>
      </p:sp>
      <p:sp>
        <p:nvSpPr>
          <p:cNvPr id="47109" name="Rectangle 7">
            <a:extLst>
              <a:ext uri="{FF2B5EF4-FFF2-40B4-BE49-F238E27FC236}">
                <a16:creationId xmlns:a16="http://schemas.microsoft.com/office/drawing/2014/main" id="{39CD4400-B269-9E59-02BC-18370ED76346}"/>
              </a:ext>
            </a:extLst>
          </p:cNvPr>
          <p:cNvSpPr>
            <a:spLocks noChangeArrowheads="1"/>
          </p:cNvSpPr>
          <p:nvPr/>
        </p:nvSpPr>
        <p:spPr bwMode="auto">
          <a:xfrm>
            <a:off x="2538413" y="2019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47110" name="Picture 6">
            <a:extLst>
              <a:ext uri="{FF2B5EF4-FFF2-40B4-BE49-F238E27FC236}">
                <a16:creationId xmlns:a16="http://schemas.microsoft.com/office/drawing/2014/main" id="{5E5B292C-8690-990D-2FD7-70A8B2078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898"/>
          <a:stretch>
            <a:fillRect/>
          </a:stretch>
        </p:blipFill>
        <p:spPr bwMode="auto">
          <a:xfrm>
            <a:off x="3741738" y="3702050"/>
            <a:ext cx="511651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itre 8">
            <a:extLst>
              <a:ext uri="{FF2B5EF4-FFF2-40B4-BE49-F238E27FC236}">
                <a16:creationId xmlns:a16="http://schemas.microsoft.com/office/drawing/2014/main" id="{0BA81159-9411-1B52-C534-24DFCB6CBF37}"/>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BREC</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u numéro de diapositive 4">
            <a:extLst>
              <a:ext uri="{FF2B5EF4-FFF2-40B4-BE49-F238E27FC236}">
                <a16:creationId xmlns:a16="http://schemas.microsoft.com/office/drawing/2014/main" id="{9621AC97-BAAB-9C47-68AD-BFA84EFCBB2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B7BDB49-1D31-41A7-B5CB-BA921664FD5A}" type="slidenum">
              <a:rPr lang="fr-FR" altLang="fr-FR" sz="2000">
                <a:solidFill>
                  <a:srgbClr val="984807"/>
                </a:solidFill>
              </a:rPr>
              <a:pPr algn="r" eaLnBrk="1" hangingPunct="1">
                <a:spcBef>
                  <a:spcPct val="0"/>
                </a:spcBef>
                <a:buFontTx/>
                <a:buNone/>
              </a:pPr>
              <a:t>45</a:t>
            </a:fld>
            <a:endParaRPr lang="fr-FR" altLang="fr-FR" sz="2000">
              <a:solidFill>
                <a:srgbClr val="984807"/>
              </a:solidFill>
            </a:endParaRPr>
          </a:p>
        </p:txBody>
      </p:sp>
      <p:sp>
        <p:nvSpPr>
          <p:cNvPr id="48131" name="Rectangle 1">
            <a:extLst>
              <a:ext uri="{FF2B5EF4-FFF2-40B4-BE49-F238E27FC236}">
                <a16:creationId xmlns:a16="http://schemas.microsoft.com/office/drawing/2014/main" id="{2024B100-98F7-DD26-DFAE-14AA1F96DBD7}"/>
              </a:ext>
            </a:extLst>
          </p:cNvPr>
          <p:cNvSpPr>
            <a:spLocks noChangeArrowheads="1"/>
          </p:cNvSpPr>
          <p:nvPr/>
        </p:nvSpPr>
        <p:spPr bwMode="auto">
          <a:xfrm>
            <a:off x="457200" y="1981200"/>
            <a:ext cx="818991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SP pourra réaliser: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Des « stop inspiratoire », </a:t>
            </a:r>
            <a:r>
              <a:rPr lang="fr-FR" altLang="fr-FR" sz="2400">
                <a:latin typeface="Times New Roman" panose="02020603050405020304" pitchFamily="18" charset="0"/>
                <a:ea typeface="Calibri" panose="020F0502020204030204" pitchFamily="34" charset="0"/>
                <a:cs typeface="Times New Roman" panose="02020603050405020304" pitchFamily="18" charset="0"/>
              </a:rPr>
              <a:t>la respiration sous A.R.I. est bruyante et peut couvrir les bruits émis par l’incendie.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132" name="Rectangle 1">
            <a:extLst>
              <a:ext uri="{FF2B5EF4-FFF2-40B4-BE49-F238E27FC236}">
                <a16:creationId xmlns:a16="http://schemas.microsoft.com/office/drawing/2014/main" id="{5D5450DC-1909-2375-E00A-2EBF8775D051}"/>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Orientation dans la fumée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133" name="Titre 8">
            <a:extLst>
              <a:ext uri="{FF2B5EF4-FFF2-40B4-BE49-F238E27FC236}">
                <a16:creationId xmlns:a16="http://schemas.microsoft.com/office/drawing/2014/main" id="{B6AD9A99-62CC-0740-7332-E31C512549C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BREC</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4">
            <a:extLst>
              <a:ext uri="{FF2B5EF4-FFF2-40B4-BE49-F238E27FC236}">
                <a16:creationId xmlns:a16="http://schemas.microsoft.com/office/drawing/2014/main" id="{A62B18AE-4800-5FDB-4BC9-656677CCE8C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704B33C-62F6-4BE7-ACE3-4851F8D36A15}" type="slidenum">
              <a:rPr lang="fr-FR" altLang="fr-FR" sz="2000">
                <a:solidFill>
                  <a:srgbClr val="984807"/>
                </a:solidFill>
              </a:rPr>
              <a:pPr algn="r" eaLnBrk="1" hangingPunct="1">
                <a:spcBef>
                  <a:spcPct val="0"/>
                </a:spcBef>
                <a:buFontTx/>
                <a:buNone/>
              </a:pPr>
              <a:t>46</a:t>
            </a:fld>
            <a:endParaRPr lang="fr-FR" altLang="fr-FR" sz="2000">
              <a:solidFill>
                <a:srgbClr val="984807"/>
              </a:solidFill>
            </a:endParaRPr>
          </a:p>
        </p:txBody>
      </p:sp>
      <p:sp>
        <p:nvSpPr>
          <p:cNvPr id="49155" name="Rectangle 1">
            <a:extLst>
              <a:ext uri="{FF2B5EF4-FFF2-40B4-BE49-F238E27FC236}">
                <a16:creationId xmlns:a16="http://schemas.microsoft.com/office/drawing/2014/main" id="{3D4AB499-DC76-39A2-D569-2BAA2D0019E2}"/>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SP pourra :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Jouer sur l’éclairage individuel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b="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lumière émise par les lampes portatives peut « couvrir » la lumière émise par le foyer.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Action « allumer/éteindre » peut-être nécessaire pour découvrir le foyer.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156" name="Rectangle 1">
            <a:extLst>
              <a:ext uri="{FF2B5EF4-FFF2-40B4-BE49-F238E27FC236}">
                <a16:creationId xmlns:a16="http://schemas.microsoft.com/office/drawing/2014/main" id="{DC27F656-8BCF-B700-6800-40ED613975A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Orientation dans la fumée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157" name="Titre 8">
            <a:extLst>
              <a:ext uri="{FF2B5EF4-FFF2-40B4-BE49-F238E27FC236}">
                <a16:creationId xmlns:a16="http://schemas.microsoft.com/office/drawing/2014/main" id="{C80A0AFB-A87F-9C54-49C9-C82B9279D0F9}"/>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BREC</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4">
            <a:extLst>
              <a:ext uri="{FF2B5EF4-FFF2-40B4-BE49-F238E27FC236}">
                <a16:creationId xmlns:a16="http://schemas.microsoft.com/office/drawing/2014/main" id="{E33E8F05-63BE-323F-2CB3-5E3CF68A942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990C6EF-2962-47DB-8E17-35645FA9DEED}" type="slidenum">
              <a:rPr lang="fr-FR" altLang="fr-FR" sz="2000">
                <a:solidFill>
                  <a:srgbClr val="984807"/>
                </a:solidFill>
              </a:rPr>
              <a:pPr algn="r" eaLnBrk="1" hangingPunct="1">
                <a:spcBef>
                  <a:spcPct val="0"/>
                </a:spcBef>
                <a:buFontTx/>
                <a:buNone/>
              </a:pPr>
              <a:t>47</a:t>
            </a:fld>
            <a:endParaRPr lang="fr-FR" altLang="fr-FR" sz="2000">
              <a:solidFill>
                <a:srgbClr val="984807"/>
              </a:solidFill>
            </a:endParaRPr>
          </a:p>
        </p:txBody>
      </p:sp>
      <p:sp>
        <p:nvSpPr>
          <p:cNvPr id="50179" name="Rectangle 1">
            <a:extLst>
              <a:ext uri="{FF2B5EF4-FFF2-40B4-BE49-F238E27FC236}">
                <a16:creationId xmlns:a16="http://schemas.microsoft.com/office/drawing/2014/main" id="{BD6E7E5A-6BC9-147E-617C-F4E0333117D9}"/>
              </a:ext>
            </a:extLst>
          </p:cNvPr>
          <p:cNvSpPr>
            <a:spLocks noChangeArrowheads="1"/>
          </p:cNvSpPr>
          <p:nvPr/>
        </p:nvSpPr>
        <p:spPr bwMode="auto">
          <a:xfrm>
            <a:off x="457200" y="1981200"/>
            <a:ext cx="8189913"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SP pourra :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Modifier sa position </a:t>
            </a:r>
            <a:r>
              <a:rPr lang="fr-FR" altLang="fr-FR" sz="2400">
                <a:latin typeface="Times New Roman" panose="02020603050405020304" pitchFamily="18" charset="0"/>
                <a:ea typeface="Calibri" panose="020F0502020204030204" pitchFamily="34" charset="0"/>
                <a:cs typeface="Times New Roman" panose="02020603050405020304" pitchFamily="18" charset="0"/>
              </a:rPr>
              <a:t>dans la fumée afin de percevoir le rayonnement thermique «gauche/droite, haut/bas» et de réajuster sa direction en fonction de ce qu’il perçoit.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De la même façon, essayez de s’approcher du foyer.</a:t>
            </a:r>
          </a:p>
        </p:txBody>
      </p:sp>
      <p:sp>
        <p:nvSpPr>
          <p:cNvPr id="50180" name="Rectangle 1">
            <a:extLst>
              <a:ext uri="{FF2B5EF4-FFF2-40B4-BE49-F238E27FC236}">
                <a16:creationId xmlns:a16="http://schemas.microsoft.com/office/drawing/2014/main" id="{4D2DCA4B-CFB0-5A1A-AAB4-84964CA8E18D}"/>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Orientation dans la fumée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181" name="Titre 8">
            <a:extLst>
              <a:ext uri="{FF2B5EF4-FFF2-40B4-BE49-F238E27FC236}">
                <a16:creationId xmlns:a16="http://schemas.microsoft.com/office/drawing/2014/main" id="{69AC9C33-ADC8-9AC1-1F91-468501076045}"/>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BREC</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4">
            <a:extLst>
              <a:ext uri="{FF2B5EF4-FFF2-40B4-BE49-F238E27FC236}">
                <a16:creationId xmlns:a16="http://schemas.microsoft.com/office/drawing/2014/main" id="{410F21AC-9EC5-AB85-C064-2EEA44A04C7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6C840DD-04DB-4147-8B56-E34425AAF93C}" type="slidenum">
              <a:rPr lang="fr-FR" altLang="fr-FR" sz="2000">
                <a:solidFill>
                  <a:srgbClr val="984807"/>
                </a:solidFill>
              </a:rPr>
              <a:pPr algn="r" eaLnBrk="1" hangingPunct="1">
                <a:spcBef>
                  <a:spcPct val="0"/>
                </a:spcBef>
                <a:buFontTx/>
                <a:buNone/>
              </a:pPr>
              <a:t>48</a:t>
            </a:fld>
            <a:endParaRPr lang="fr-FR" altLang="fr-FR" sz="2000">
              <a:solidFill>
                <a:srgbClr val="984807"/>
              </a:solidFill>
            </a:endParaRPr>
          </a:p>
        </p:txBody>
      </p:sp>
      <p:sp>
        <p:nvSpPr>
          <p:cNvPr id="51203" name="Rectangle 1">
            <a:extLst>
              <a:ext uri="{FF2B5EF4-FFF2-40B4-BE49-F238E27FC236}">
                <a16:creationId xmlns:a16="http://schemas.microsoft.com/office/drawing/2014/main" id="{8AF40799-551C-5BD7-5851-F88E429F007C}"/>
              </a:ext>
            </a:extLst>
          </p:cNvPr>
          <p:cNvSpPr>
            <a:spLocks noChangeArrowheads="1"/>
          </p:cNvSpPr>
          <p:nvPr/>
        </p:nvSpPr>
        <p:spPr bwMode="auto">
          <a:xfrm>
            <a:off x="457200" y="1981200"/>
            <a:ext cx="8189913"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Aft>
                <a:spcPts val="800"/>
              </a:spcAft>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Caméras thermiques peuvent être mises à disposition des équipes chargées des reconnaissances.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1204" name="Rectangle 1">
            <a:extLst>
              <a:ext uri="{FF2B5EF4-FFF2-40B4-BE49-F238E27FC236}">
                <a16:creationId xmlns:a16="http://schemas.microsoft.com/office/drawing/2014/main" id="{C5A284B8-5B50-B92D-A10E-025135B04DEB}"/>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Orientation dans la fumée :</a:t>
            </a:r>
            <a:endParaRPr lang="fr-FR" altLang="fr-FR" sz="2400"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51205" name="Titre 8">
            <a:extLst>
              <a:ext uri="{FF2B5EF4-FFF2-40B4-BE49-F238E27FC236}">
                <a16:creationId xmlns:a16="http://schemas.microsoft.com/office/drawing/2014/main" id="{E3A2988F-FB4A-5E91-33BC-1386257849E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BREC</a:t>
            </a:r>
          </a:p>
        </p:txBody>
      </p:sp>
      <p:pic>
        <p:nvPicPr>
          <p:cNvPr id="51206" name="Image 7">
            <a:extLst>
              <a:ext uri="{FF2B5EF4-FFF2-40B4-BE49-F238E27FC236}">
                <a16:creationId xmlns:a16="http://schemas.microsoft.com/office/drawing/2014/main" id="{78B0F1EE-3374-E505-8459-B014AF0484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817813"/>
            <a:ext cx="1831975"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029" descr="Formation A4_SDIS ARGUS 4PDF_Page_01">
            <a:extLst>
              <a:ext uri="{FF2B5EF4-FFF2-40B4-BE49-F238E27FC236}">
                <a16:creationId xmlns:a16="http://schemas.microsoft.com/office/drawing/2014/main" id="{758B8A87-7D07-E9CF-D8B7-2BE396111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49" t="35117" r="56244" b="33960"/>
          <a:stretch>
            <a:fillRect/>
          </a:stretch>
        </p:blipFill>
        <p:spPr bwMode="auto">
          <a:xfrm>
            <a:off x="1979613" y="3051175"/>
            <a:ext cx="1858962"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u numéro de diapositive 4">
            <a:extLst>
              <a:ext uri="{FF2B5EF4-FFF2-40B4-BE49-F238E27FC236}">
                <a16:creationId xmlns:a16="http://schemas.microsoft.com/office/drawing/2014/main" id="{B6ECDEA9-DC2A-7187-8EE0-937CEA05F52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ACF87B2-2590-4B78-998E-0BA7E910703E}" type="slidenum">
              <a:rPr lang="fr-FR" altLang="fr-FR" sz="2000">
                <a:solidFill>
                  <a:srgbClr val="984807"/>
                </a:solidFill>
              </a:rPr>
              <a:pPr algn="r" eaLnBrk="1" hangingPunct="1">
                <a:spcBef>
                  <a:spcPct val="0"/>
                </a:spcBef>
                <a:buFontTx/>
                <a:buNone/>
              </a:pPr>
              <a:t>49</a:t>
            </a:fld>
            <a:endParaRPr lang="fr-FR" altLang="fr-FR" sz="2000">
              <a:solidFill>
                <a:srgbClr val="984807"/>
              </a:solidFill>
            </a:endParaRPr>
          </a:p>
        </p:txBody>
      </p:sp>
      <p:sp>
        <p:nvSpPr>
          <p:cNvPr id="52227" name="Rectangle 1">
            <a:extLst>
              <a:ext uri="{FF2B5EF4-FFF2-40B4-BE49-F238E27FC236}">
                <a16:creationId xmlns:a16="http://schemas.microsoft.com/office/drawing/2014/main" id="{9DB337E8-A287-3B73-52B7-2553F9AD0F02}"/>
              </a:ext>
            </a:extLst>
          </p:cNvPr>
          <p:cNvSpPr>
            <a:spLocks noChangeArrowheads="1"/>
          </p:cNvSpPr>
          <p:nvPr/>
        </p:nvSpPr>
        <p:spPr bwMode="auto">
          <a:xfrm>
            <a:off x="381000" y="1371600"/>
            <a:ext cx="818991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buFont typeface="Arial" panose="020B0604020202020204" pitchFamily="34" charset="0"/>
              <a:buNone/>
            </a:pPr>
            <a:r>
              <a:rPr lang="fr-FR" altLang="fr-FR" sz="2400" b="1">
                <a:latin typeface="Times New Roman" panose="02020603050405020304" pitchFamily="18" charset="0"/>
                <a:ea typeface="Calibri" panose="020F0502020204030204" pitchFamily="34" charset="0"/>
                <a:cs typeface="Times New Roman" panose="02020603050405020304" pitchFamily="18" charset="0"/>
              </a:rPr>
              <a:t>Durée engagement :</a:t>
            </a:r>
          </a:p>
          <a:p>
            <a:pPr>
              <a:lnSpc>
                <a:spcPct val="107000"/>
              </a:lnSpc>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Contraintes physiologiques liées au port de l'ARI et de la communication restreinte entre le binôme engagé et le contrôleur, la durée maximum d'engagement d'un binôme en</a:t>
            </a:r>
          </a:p>
          <a:p>
            <a:pPr>
              <a:lnSpc>
                <a:spcPct val="107000"/>
              </a:lnSpc>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reconnaissance avec ligne guide" </a:t>
            </a:r>
          </a:p>
          <a:p>
            <a:pPr algn="just">
              <a:lnSpc>
                <a:spcPct val="107000"/>
              </a:lnSpc>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limitée à 25 minutes maximum.</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
        <p:nvSpPr>
          <p:cNvPr id="52228" name="Rectangle 2">
            <a:extLst>
              <a:ext uri="{FF2B5EF4-FFF2-40B4-BE49-F238E27FC236}">
                <a16:creationId xmlns:a16="http://schemas.microsoft.com/office/drawing/2014/main" id="{C9A75843-5C7B-6386-ECF2-9515F3C6329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52229" name="Titre 8">
            <a:extLst>
              <a:ext uri="{FF2B5EF4-FFF2-40B4-BE49-F238E27FC236}">
                <a16:creationId xmlns:a16="http://schemas.microsoft.com/office/drawing/2014/main" id="{810CF47D-891D-802F-E39E-F7E0A9A2506A}"/>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BREC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8">
            <a:extLst>
              <a:ext uri="{FF2B5EF4-FFF2-40B4-BE49-F238E27FC236}">
                <a16:creationId xmlns:a16="http://schemas.microsoft.com/office/drawing/2014/main" id="{0131AF2C-D12D-4F8E-21D2-23D7465CC190}"/>
              </a:ext>
            </a:extLst>
          </p:cNvPr>
          <p:cNvSpPr>
            <a:spLocks noGrp="1"/>
          </p:cNvSpPr>
          <p:nvPr>
            <p:ph type="title" idx="4294967295"/>
          </p:nvPr>
        </p:nvSpPr>
        <p:spPr>
          <a:xfrm>
            <a:off x="533400" y="2667000"/>
            <a:ext cx="7742238" cy="939800"/>
          </a:xfrm>
        </p:spPr>
        <p:txBody>
          <a:bodyPr/>
          <a:lstStyle/>
          <a:p>
            <a:pPr eaLnBrk="1" hangingPunct="1"/>
            <a:r>
              <a:rPr lang="fr-FR" altLang="fr-FR" b="1">
                <a:solidFill>
                  <a:srgbClr val="984807"/>
                </a:solidFill>
              </a:rPr>
              <a:t>Contrôleur </a:t>
            </a:r>
          </a:p>
        </p:txBody>
      </p:sp>
      <p:sp>
        <p:nvSpPr>
          <p:cNvPr id="7171" name="Espace réservé du numéro de diapositive 4">
            <a:extLst>
              <a:ext uri="{FF2B5EF4-FFF2-40B4-BE49-F238E27FC236}">
                <a16:creationId xmlns:a16="http://schemas.microsoft.com/office/drawing/2014/main" id="{4DB55BE2-2333-F423-3EFA-0A6BF79D145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4C150B7-FCE2-4C36-9AD5-C5D2C47C9EE8}" type="slidenum">
              <a:rPr lang="fr-FR" altLang="fr-FR" sz="2000">
                <a:solidFill>
                  <a:srgbClr val="984807"/>
                </a:solidFill>
              </a:rPr>
              <a:pPr algn="r" eaLnBrk="1" hangingPunct="1">
                <a:spcBef>
                  <a:spcPct val="0"/>
                </a:spcBef>
                <a:buFontTx/>
                <a:buNone/>
              </a:pPr>
              <a:t>5</a:t>
            </a:fld>
            <a:endParaRPr lang="fr-FR" altLang="fr-FR" sz="2000">
              <a:solidFill>
                <a:srgbClr val="984807"/>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4">
            <a:extLst>
              <a:ext uri="{FF2B5EF4-FFF2-40B4-BE49-F238E27FC236}">
                <a16:creationId xmlns:a16="http://schemas.microsoft.com/office/drawing/2014/main" id="{6FDE01E8-5437-2CBB-CC22-DB0DD56BD10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EABC0C8-0836-418F-B40F-196C258A18F0}" type="slidenum">
              <a:rPr lang="fr-FR" altLang="fr-FR" sz="2000">
                <a:solidFill>
                  <a:srgbClr val="984807"/>
                </a:solidFill>
              </a:rPr>
              <a:pPr algn="r" eaLnBrk="1" hangingPunct="1">
                <a:spcBef>
                  <a:spcPct val="0"/>
                </a:spcBef>
                <a:buFontTx/>
                <a:buNone/>
              </a:pPr>
              <a:t>50</a:t>
            </a:fld>
            <a:endParaRPr lang="fr-FR" altLang="fr-FR" sz="2000">
              <a:solidFill>
                <a:srgbClr val="984807"/>
              </a:solidFill>
            </a:endParaRPr>
          </a:p>
        </p:txBody>
      </p:sp>
      <p:sp>
        <p:nvSpPr>
          <p:cNvPr id="53251" name="Rectangle 1">
            <a:extLst>
              <a:ext uri="{FF2B5EF4-FFF2-40B4-BE49-F238E27FC236}">
                <a16:creationId xmlns:a16="http://schemas.microsoft.com/office/drawing/2014/main" id="{A334EF18-2692-3447-4BAC-236EEB1FF32B}"/>
              </a:ext>
            </a:extLst>
          </p:cNvPr>
          <p:cNvSpPr>
            <a:spLocks noChangeArrowheads="1"/>
          </p:cNvSpPr>
          <p:nvPr/>
        </p:nvSpPr>
        <p:spPr bwMode="auto">
          <a:xfrm>
            <a:off x="395288" y="4437063"/>
            <a:ext cx="81899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½ tour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M</a:t>
            </a:r>
            <a:r>
              <a:rPr lang="fr-FR" altLang="fr-FR" sz="2400">
                <a:latin typeface="Times New Roman" panose="02020603050405020304" pitchFamily="18" charset="0"/>
                <a:ea typeface="Calibri" panose="020F0502020204030204" pitchFamily="34" charset="0"/>
                <a:cs typeface="Times New Roman" panose="02020603050405020304" pitchFamily="18" charset="0"/>
              </a:rPr>
              <a:t>anomètre affiche la moitié de la pression de départ.</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
        <p:nvSpPr>
          <p:cNvPr id="53252" name="Rectangle 2">
            <a:extLst>
              <a:ext uri="{FF2B5EF4-FFF2-40B4-BE49-F238E27FC236}">
                <a16:creationId xmlns:a16="http://schemas.microsoft.com/office/drawing/2014/main" id="{9B6D31E8-7C71-133B-5EA2-280BD38532A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53253" name="Titre 8">
            <a:extLst>
              <a:ext uri="{FF2B5EF4-FFF2-40B4-BE49-F238E27FC236}">
                <a16:creationId xmlns:a16="http://schemas.microsoft.com/office/drawing/2014/main" id="{2B160BD8-12CE-C2A4-1396-6FD8BFB59B61}"/>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BREC</a:t>
            </a:r>
          </a:p>
        </p:txBody>
      </p:sp>
      <p:sp>
        <p:nvSpPr>
          <p:cNvPr id="53254" name="Rectangle 8">
            <a:extLst>
              <a:ext uri="{FF2B5EF4-FFF2-40B4-BE49-F238E27FC236}">
                <a16:creationId xmlns:a16="http://schemas.microsoft.com/office/drawing/2014/main" id="{A8E4635D-DD88-9894-EF18-A89233FC0A2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3255" name="Picture 7" descr="GTOD INC_Livre 3 - Les reconnaissances - nov2020_Page_056">
            <a:extLst>
              <a:ext uri="{FF2B5EF4-FFF2-40B4-BE49-F238E27FC236}">
                <a16:creationId xmlns:a16="http://schemas.microsoft.com/office/drawing/2014/main" id="{6025F56E-B351-BE6A-9E44-F9CEA672B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42" t="19417" r="13167" b="64990"/>
          <a:stretch>
            <a:fillRect/>
          </a:stretch>
        </p:blipFill>
        <p:spPr bwMode="auto">
          <a:xfrm>
            <a:off x="395288" y="1385888"/>
            <a:ext cx="8450262"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u numéro de diapositive 4">
            <a:extLst>
              <a:ext uri="{FF2B5EF4-FFF2-40B4-BE49-F238E27FC236}">
                <a16:creationId xmlns:a16="http://schemas.microsoft.com/office/drawing/2014/main" id="{6EF275FD-23DE-EF21-72C5-B5077E35EEA5}"/>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DDF481E-2A81-405A-B0DF-0B2E3481237C}" type="slidenum">
              <a:rPr lang="fr-FR" altLang="fr-FR" sz="2000">
                <a:solidFill>
                  <a:srgbClr val="984807"/>
                </a:solidFill>
              </a:rPr>
              <a:pPr algn="r" eaLnBrk="1" hangingPunct="1">
                <a:spcBef>
                  <a:spcPct val="0"/>
                </a:spcBef>
                <a:buFontTx/>
                <a:buNone/>
              </a:pPr>
              <a:t>51</a:t>
            </a:fld>
            <a:endParaRPr lang="fr-FR" altLang="fr-FR" sz="2000">
              <a:solidFill>
                <a:srgbClr val="984807"/>
              </a:solidFill>
            </a:endParaRPr>
          </a:p>
        </p:txBody>
      </p:sp>
      <p:sp>
        <p:nvSpPr>
          <p:cNvPr id="54275" name="Rectangle 2">
            <a:extLst>
              <a:ext uri="{FF2B5EF4-FFF2-40B4-BE49-F238E27FC236}">
                <a16:creationId xmlns:a16="http://schemas.microsoft.com/office/drawing/2014/main" id="{074E3573-0B53-FB84-6A7B-7A227815FA9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54276" name="Titre 8">
            <a:extLst>
              <a:ext uri="{FF2B5EF4-FFF2-40B4-BE49-F238E27FC236}">
                <a16:creationId xmlns:a16="http://schemas.microsoft.com/office/drawing/2014/main" id="{B64E7B01-BD14-5CBB-E40A-EBDC520D18A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BREC </a:t>
            </a:r>
          </a:p>
        </p:txBody>
      </p:sp>
      <p:sp>
        <p:nvSpPr>
          <p:cNvPr id="54277" name="Rectangle 1">
            <a:extLst>
              <a:ext uri="{FF2B5EF4-FFF2-40B4-BE49-F238E27FC236}">
                <a16:creationId xmlns:a16="http://schemas.microsoft.com/office/drawing/2014/main" id="{7B4E51F4-0AF7-3F7A-27A2-DD4A1DE2BBF7}"/>
              </a:ext>
            </a:extLst>
          </p:cNvPr>
          <p:cNvSpPr>
            <a:spLocks noChangeArrowheads="1"/>
          </p:cNvSpPr>
          <p:nvPr/>
        </p:nvSpPr>
        <p:spPr bwMode="auto">
          <a:xfrm>
            <a:off x="381000" y="1371600"/>
            <a:ext cx="8189913"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Réengagement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t>
            </a:r>
            <a:r>
              <a:rPr lang="fr-FR" altLang="fr-FR" sz="2400">
                <a:latin typeface="Times New Roman" panose="02020603050405020304" pitchFamily="18" charset="0"/>
                <a:ea typeface="Calibri" panose="020F0502020204030204" pitchFamily="34" charset="0"/>
                <a:cs typeface="Times New Roman" panose="02020603050405020304" pitchFamily="18" charset="0"/>
              </a:rPr>
              <a:t>ouvelle mission après une phase de récupération. </a:t>
            </a:r>
          </a:p>
        </p:txBody>
      </p:sp>
      <p:sp>
        <p:nvSpPr>
          <p:cNvPr id="54278" name="Rectangle 7">
            <a:extLst>
              <a:ext uri="{FF2B5EF4-FFF2-40B4-BE49-F238E27FC236}">
                <a16:creationId xmlns:a16="http://schemas.microsoft.com/office/drawing/2014/main" id="{2CABE5F7-7F51-3DE1-09D3-0706A82FF2B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54279" name="Picture 6" descr="GTOD INC_Livre 3 - Les reconnaissances - nov2020_Page_056">
            <a:extLst>
              <a:ext uri="{FF2B5EF4-FFF2-40B4-BE49-F238E27FC236}">
                <a16:creationId xmlns:a16="http://schemas.microsoft.com/office/drawing/2014/main" id="{7A724405-FA81-964D-7390-A6D7D788B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68" t="78810" r="16162" b="6111"/>
          <a:stretch>
            <a:fillRect/>
          </a:stretch>
        </p:blipFill>
        <p:spPr bwMode="auto">
          <a:xfrm>
            <a:off x="323850" y="3141663"/>
            <a:ext cx="8424863"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a:extLst>
              <a:ext uri="{FF2B5EF4-FFF2-40B4-BE49-F238E27FC236}">
                <a16:creationId xmlns:a16="http://schemas.microsoft.com/office/drawing/2014/main" id="{76C13A8A-07B9-08EF-A446-9B1EC49A3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508" t="54393" r="66756" b="34529"/>
          <a:stretch>
            <a:fillRect/>
          </a:stretch>
        </p:blipFill>
        <p:spPr bwMode="auto">
          <a:xfrm>
            <a:off x="385763" y="1827213"/>
            <a:ext cx="171132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Espace réservé du numéro de diapositive 4">
            <a:extLst>
              <a:ext uri="{FF2B5EF4-FFF2-40B4-BE49-F238E27FC236}">
                <a16:creationId xmlns:a16="http://schemas.microsoft.com/office/drawing/2014/main" id="{49FEC13A-BFC3-CB08-1115-725A465131E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97F8887-B893-43BC-822C-8A88DA4419F4}" type="slidenum">
              <a:rPr lang="fr-FR" altLang="fr-FR" sz="2000">
                <a:solidFill>
                  <a:srgbClr val="984807"/>
                </a:solidFill>
              </a:rPr>
              <a:pPr algn="r" eaLnBrk="1" hangingPunct="1">
                <a:spcBef>
                  <a:spcPct val="0"/>
                </a:spcBef>
                <a:buFontTx/>
                <a:buNone/>
              </a:pPr>
              <a:t>52</a:t>
            </a:fld>
            <a:endParaRPr lang="fr-FR" altLang="fr-FR" sz="2000">
              <a:solidFill>
                <a:srgbClr val="984807"/>
              </a:solidFill>
            </a:endParaRPr>
          </a:p>
        </p:txBody>
      </p:sp>
      <p:sp>
        <p:nvSpPr>
          <p:cNvPr id="55300" name="Rectangle 2">
            <a:extLst>
              <a:ext uri="{FF2B5EF4-FFF2-40B4-BE49-F238E27FC236}">
                <a16:creationId xmlns:a16="http://schemas.microsoft.com/office/drawing/2014/main" id="{0C016AA1-895A-2C95-E8EC-A77A7A82988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55301" name="Titre 8">
            <a:extLst>
              <a:ext uri="{FF2B5EF4-FFF2-40B4-BE49-F238E27FC236}">
                <a16:creationId xmlns:a16="http://schemas.microsoft.com/office/drawing/2014/main" id="{82D571F3-9D3F-4CF1-6E88-EBC263342DD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BREC </a:t>
            </a:r>
          </a:p>
        </p:txBody>
      </p:sp>
      <p:sp>
        <p:nvSpPr>
          <p:cNvPr id="55302" name="Rectangle 1">
            <a:extLst>
              <a:ext uri="{FF2B5EF4-FFF2-40B4-BE49-F238E27FC236}">
                <a16:creationId xmlns:a16="http://schemas.microsoft.com/office/drawing/2014/main" id="{464416CB-4884-350B-229D-32706186607B}"/>
              </a:ext>
            </a:extLst>
          </p:cNvPr>
          <p:cNvSpPr>
            <a:spLocks noChangeArrowheads="1"/>
          </p:cNvSpPr>
          <p:nvPr/>
        </p:nvSpPr>
        <p:spPr bwMode="auto">
          <a:xfrm>
            <a:off x="381000" y="1371600"/>
            <a:ext cx="8189913"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buFont typeface="Arial" panose="020B0604020202020204" pitchFamily="34" charset="0"/>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Réengagement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Pression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doit être suffisante pour la mission q </a:t>
            </a:r>
          </a:p>
          <a:p>
            <a:pPr>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P</a:t>
            </a:r>
            <a:r>
              <a:rPr lang="fr-FR" altLang="fr-FR" sz="2400">
                <a:latin typeface="Times New Roman" panose="02020603050405020304" pitchFamily="18" charset="0"/>
                <a:ea typeface="Calibri" panose="020F0502020204030204" pitchFamily="34" charset="0"/>
                <a:cs typeface="Times New Roman" panose="02020603050405020304" pitchFamily="18" charset="0"/>
              </a:rPr>
              <a:t>ression disponible communiquée au contrôleur.</a:t>
            </a:r>
          </a:p>
          <a:p>
            <a:pPr>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buFont typeface="Arial" panose="020B0604020202020204" pitchFamily="34" charset="0"/>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a:t>
            </a:r>
            <a:r>
              <a:rPr lang="fr-FR" altLang="fr-FR" sz="2400">
                <a:latin typeface="Times New Roman" panose="02020603050405020304" pitchFamily="18" charset="0"/>
                <a:ea typeface="Calibri" panose="020F0502020204030204" pitchFamily="34" charset="0"/>
                <a:cs typeface="Times New Roman" panose="02020603050405020304" pitchFamily="18" charset="0"/>
              </a:rPr>
              <a:t>ortie de la ZE n’entraîne pas un désengagement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exemple : prise en compte de matériel en zone contrôlée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numéro de diapositive 4">
            <a:extLst>
              <a:ext uri="{FF2B5EF4-FFF2-40B4-BE49-F238E27FC236}">
                <a16:creationId xmlns:a16="http://schemas.microsoft.com/office/drawing/2014/main" id="{836C6DD6-AE3C-B6D8-ABE8-43E59077EB2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85C45B7-3B55-4F09-B01A-7A80D4AE708D}" type="slidenum">
              <a:rPr lang="fr-FR" altLang="fr-FR" sz="2000">
                <a:solidFill>
                  <a:srgbClr val="984807"/>
                </a:solidFill>
              </a:rPr>
              <a:pPr algn="r" eaLnBrk="1" hangingPunct="1">
                <a:spcBef>
                  <a:spcPct val="0"/>
                </a:spcBef>
                <a:buFontTx/>
                <a:buNone/>
              </a:pPr>
              <a:t>53</a:t>
            </a:fld>
            <a:endParaRPr lang="fr-FR" altLang="fr-FR" sz="2000">
              <a:solidFill>
                <a:srgbClr val="984807"/>
              </a:solidFill>
            </a:endParaRPr>
          </a:p>
        </p:txBody>
      </p:sp>
      <p:sp>
        <p:nvSpPr>
          <p:cNvPr id="56323" name="Titre 8">
            <a:extLst>
              <a:ext uri="{FF2B5EF4-FFF2-40B4-BE49-F238E27FC236}">
                <a16:creationId xmlns:a16="http://schemas.microsoft.com/office/drawing/2014/main" id="{3097A4C7-D602-E685-A2CE-C4023A1ADA72}"/>
              </a:ext>
            </a:extLst>
          </p:cNvPr>
          <p:cNvSpPr>
            <a:spLocks noChangeArrowheads="1"/>
          </p:cNvSpPr>
          <p:nvPr/>
        </p:nvSpPr>
        <p:spPr bwMode="auto">
          <a:xfrm>
            <a:off x="700088" y="2133600"/>
            <a:ext cx="7742237" cy="2232025"/>
          </a:xfrm>
          <a:prstGeom prst="rect">
            <a:avLst/>
          </a:prstGeom>
          <a:solidFill>
            <a:srgbClr val="5BE4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Procédure en cas d’accident </a:t>
            </a:r>
          </a:p>
          <a:p>
            <a:pPr algn="ctr">
              <a:spcBef>
                <a:spcPct val="0"/>
              </a:spcBef>
              <a:buFontTx/>
              <a:buNone/>
            </a:pPr>
            <a:endParaRPr lang="fr-FR" altLang="fr-FR" b="1">
              <a:solidFill>
                <a:srgbClr val="984807"/>
              </a:solidFill>
            </a:endParaRPr>
          </a:p>
          <a:p>
            <a:pPr algn="ctr">
              <a:spcBef>
                <a:spcPct val="0"/>
              </a:spcBef>
              <a:buFontTx/>
              <a:buNone/>
            </a:pPr>
            <a:r>
              <a:rPr lang="fr-FR" altLang="fr-FR" b="1">
                <a:solidFill>
                  <a:srgbClr val="984807"/>
                </a:solidFill>
              </a:rPr>
              <a:t>impliquant un SP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numéro de diapositive 4">
            <a:extLst>
              <a:ext uri="{FF2B5EF4-FFF2-40B4-BE49-F238E27FC236}">
                <a16:creationId xmlns:a16="http://schemas.microsoft.com/office/drawing/2014/main" id="{03B89B16-63F0-E748-B080-5625CB0C08F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039F8E5-24C4-4746-87BE-79AC6D0A62CA}" type="slidenum">
              <a:rPr lang="fr-FR" altLang="fr-FR" sz="2000">
                <a:solidFill>
                  <a:srgbClr val="984807"/>
                </a:solidFill>
              </a:rPr>
              <a:pPr algn="r" eaLnBrk="1" hangingPunct="1">
                <a:spcBef>
                  <a:spcPct val="0"/>
                </a:spcBef>
                <a:buFontTx/>
                <a:buNone/>
              </a:pPr>
              <a:t>54</a:t>
            </a:fld>
            <a:endParaRPr lang="fr-FR" altLang="fr-FR" sz="2000">
              <a:solidFill>
                <a:srgbClr val="984807"/>
              </a:solidFill>
            </a:endParaRPr>
          </a:p>
        </p:txBody>
      </p:sp>
      <p:sp>
        <p:nvSpPr>
          <p:cNvPr id="55299" name="Rectangle 1">
            <a:extLst>
              <a:ext uri="{FF2B5EF4-FFF2-40B4-BE49-F238E27FC236}">
                <a16:creationId xmlns:a16="http://schemas.microsoft.com/office/drawing/2014/main" id="{9330CFB7-1B13-7171-D352-F33FAEC7C287}"/>
              </a:ext>
            </a:extLst>
          </p:cNvPr>
          <p:cNvSpPr>
            <a:spLocks noChangeArrowheads="1"/>
          </p:cNvSpPr>
          <p:nvPr/>
        </p:nvSpPr>
        <p:spPr bwMode="auto">
          <a:xfrm>
            <a:off x="395288" y="1384300"/>
            <a:ext cx="8189912" cy="39766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a:lnSpc>
                <a:spcPct val="107000"/>
              </a:lnSpc>
              <a:spcBef>
                <a:spcPct val="0"/>
              </a:spcBef>
              <a:buFontTx/>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SP doivent développer une culture du risque et de l’anticipation afin d’éviter de se mettre en danger et de garantir leur sécurité.</a:t>
            </a:r>
          </a:p>
          <a:p>
            <a:pPr>
              <a:lnSpc>
                <a:spcPct val="107000"/>
              </a:lnSpc>
              <a:spcBef>
                <a:spcPct val="0"/>
              </a:spcBef>
              <a:buFontTx/>
              <a:buNone/>
              <a:defRPr/>
            </a:pPr>
            <a:endParaRPr lang="fr-FR" altLang="fr-FR"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buFont typeface="Arial" panose="020B0604020202020204" pitchFamily="34" charset="0"/>
              <a:buNone/>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rPr>
              <a:t> </a:t>
            </a:r>
            <a:r>
              <a:rPr lang="fr-FR" sz="2400" dirty="0">
                <a:latin typeface="Times New Roman" panose="02020603050405020304" pitchFamily="18" charset="0"/>
                <a:ea typeface="Calibri" panose="020F0502020204030204" pitchFamily="34" charset="0"/>
                <a:cs typeface="Times New Roman" panose="02020603050405020304" pitchFamily="18" charset="0"/>
              </a:rPr>
              <a:t>Pour ces raisons, il est important de :</a:t>
            </a:r>
          </a:p>
          <a:p>
            <a:pPr>
              <a:lnSpc>
                <a:spcPct val="107000"/>
              </a:lnSpc>
              <a:spcAft>
                <a:spcPts val="0"/>
              </a:spcAft>
              <a:buFont typeface="Arial" panose="020B0604020202020204" pitchFamily="34" charset="0"/>
              <a:buNone/>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6000"/>
              </a:lnSpc>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Maitriser son exposition et identifier les dangers imminents (lecture du feu et du bâtiment), pour ne pas se mettre en péril ;</a:t>
            </a:r>
          </a:p>
          <a:p>
            <a:pPr marL="342900" indent="-342900">
              <a:lnSpc>
                <a:spcPct val="106000"/>
              </a:lnSpc>
              <a:spcAft>
                <a:spcPts val="0"/>
              </a:spcAft>
              <a:buFont typeface="Wingdings" panose="05000000000000000000" pitchFamily="2" charset="2"/>
              <a:buChar char="Ø"/>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6000"/>
              </a:lnSpc>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Identifier ses itinéraires de repli et de secours.</a:t>
            </a:r>
          </a:p>
        </p:txBody>
      </p:sp>
      <p:sp>
        <p:nvSpPr>
          <p:cNvPr id="57348" name="Titre 8">
            <a:extLst>
              <a:ext uri="{FF2B5EF4-FFF2-40B4-BE49-F238E27FC236}">
                <a16:creationId xmlns:a16="http://schemas.microsoft.com/office/drawing/2014/main" id="{7479F90D-3D91-FFED-6242-0950EBF69BE0}"/>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u numéro de diapositive 4">
            <a:extLst>
              <a:ext uri="{FF2B5EF4-FFF2-40B4-BE49-F238E27FC236}">
                <a16:creationId xmlns:a16="http://schemas.microsoft.com/office/drawing/2014/main" id="{C227DE20-CBE2-21F4-8CC3-33FA47CBD63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5DBEEBF-5574-4BF1-B93F-497A814AA9E3}" type="slidenum">
              <a:rPr lang="fr-FR" altLang="fr-FR" sz="2000">
                <a:solidFill>
                  <a:srgbClr val="984807"/>
                </a:solidFill>
              </a:rPr>
              <a:pPr algn="r" eaLnBrk="1" hangingPunct="1">
                <a:spcBef>
                  <a:spcPct val="0"/>
                </a:spcBef>
                <a:buFontTx/>
                <a:buNone/>
              </a:pPr>
              <a:t>55</a:t>
            </a:fld>
            <a:endParaRPr lang="fr-FR" altLang="fr-FR" sz="2000">
              <a:solidFill>
                <a:srgbClr val="984807"/>
              </a:solidFill>
            </a:endParaRPr>
          </a:p>
        </p:txBody>
      </p:sp>
      <p:sp>
        <p:nvSpPr>
          <p:cNvPr id="58371" name="Rectangle 1">
            <a:extLst>
              <a:ext uri="{FF2B5EF4-FFF2-40B4-BE49-F238E27FC236}">
                <a16:creationId xmlns:a16="http://schemas.microsoft.com/office/drawing/2014/main" id="{0AADA5E1-C61A-3BB1-0CDF-FA65F5946610}"/>
              </a:ext>
            </a:extLst>
          </p:cNvPr>
          <p:cNvSpPr>
            <a:spLocks noChangeArrowheads="1"/>
          </p:cNvSpPr>
          <p:nvPr/>
        </p:nvSpPr>
        <p:spPr bwMode="auto">
          <a:xfrm>
            <a:off x="395288" y="1341438"/>
            <a:ext cx="81899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Sécurité en intervention :</a:t>
            </a:r>
            <a:endParaRPr lang="fr-FR" altLang="fr-FR" sz="4800" b="1" u="sng">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8372" name="Titre 8">
            <a:extLst>
              <a:ext uri="{FF2B5EF4-FFF2-40B4-BE49-F238E27FC236}">
                <a16:creationId xmlns:a16="http://schemas.microsoft.com/office/drawing/2014/main" id="{C251018E-8493-98AE-FE56-6A1932536725}"/>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58373" name="Rectangle 1">
            <a:extLst>
              <a:ext uri="{FF2B5EF4-FFF2-40B4-BE49-F238E27FC236}">
                <a16:creationId xmlns:a16="http://schemas.microsoft.com/office/drawing/2014/main" id="{2289F9ED-C458-E984-0B42-CA454B513ECA}"/>
              </a:ext>
            </a:extLst>
          </p:cNvPr>
          <p:cNvSpPr>
            <a:spLocks noChangeArrowheads="1"/>
          </p:cNvSpPr>
          <p:nvPr/>
        </p:nvSpPr>
        <p:spPr bwMode="auto">
          <a:xfrm>
            <a:off x="431800" y="2205038"/>
            <a:ext cx="82804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COS</a:t>
            </a:r>
          </a:p>
          <a:p>
            <a:pPr algn="just">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a:t>
            </a:r>
            <a:r>
              <a:rPr lang="fr-FR" altLang="fr-FR" sz="2400">
                <a:latin typeface="Times New Roman" panose="02020603050405020304" pitchFamily="18" charset="0"/>
                <a:ea typeface="Calibri" panose="020F0502020204030204" pitchFamily="34" charset="0"/>
                <a:cs typeface="Times New Roman" panose="02020603050405020304" pitchFamily="18" charset="0"/>
              </a:rPr>
              <a:t>nticiper l’évolution de l’opération de secours vers un danger </a:t>
            </a:r>
          </a:p>
          <a:p>
            <a:pPr algn="just">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grave et imminent pour la mise en sécurité du personnel engagé.</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4">
            <a:extLst>
              <a:ext uri="{FF2B5EF4-FFF2-40B4-BE49-F238E27FC236}">
                <a16:creationId xmlns:a16="http://schemas.microsoft.com/office/drawing/2014/main" id="{529F9CEB-0550-D59E-4DA4-F92755CE23F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7DD4C05-E904-44C9-8160-10CDBF62A65C}" type="slidenum">
              <a:rPr lang="fr-FR" altLang="fr-FR" sz="2000">
                <a:solidFill>
                  <a:srgbClr val="984807"/>
                </a:solidFill>
              </a:rPr>
              <a:pPr algn="r" eaLnBrk="1" hangingPunct="1">
                <a:spcBef>
                  <a:spcPct val="0"/>
                </a:spcBef>
                <a:buFontTx/>
                <a:buNone/>
              </a:pPr>
              <a:t>56</a:t>
            </a:fld>
            <a:endParaRPr lang="fr-FR" altLang="fr-FR" sz="2000">
              <a:solidFill>
                <a:srgbClr val="984807"/>
              </a:solidFill>
            </a:endParaRPr>
          </a:p>
        </p:txBody>
      </p:sp>
      <p:sp>
        <p:nvSpPr>
          <p:cNvPr id="55299" name="Rectangle 1">
            <a:extLst>
              <a:ext uri="{FF2B5EF4-FFF2-40B4-BE49-F238E27FC236}">
                <a16:creationId xmlns:a16="http://schemas.microsoft.com/office/drawing/2014/main" id="{F2C30FBB-F43B-2760-C3BE-C0FC162C47C8}"/>
              </a:ext>
            </a:extLst>
          </p:cNvPr>
          <p:cNvSpPr>
            <a:spLocks noChangeArrowheads="1"/>
          </p:cNvSpPr>
          <p:nvPr/>
        </p:nvSpPr>
        <p:spPr bwMode="auto">
          <a:xfrm>
            <a:off x="395288" y="1920875"/>
            <a:ext cx="8353425" cy="223520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a:buFont typeface="Arial" panose="020B0604020202020204" pitchFamily="34" charset="0"/>
              <a:buNone/>
              <a:defRPr/>
            </a:pPr>
            <a:r>
              <a:rPr lang="fr-FR" sz="2400" dirty="0">
                <a:latin typeface="Times New Roman" panose="02020603050405020304" pitchFamily="18" charset="0"/>
                <a:cs typeface="Times New Roman" panose="02020603050405020304" pitchFamily="18" charset="0"/>
              </a:rPr>
              <a:t>COS peut :</a:t>
            </a:r>
          </a:p>
          <a:p>
            <a:pPr>
              <a:buFont typeface="Arial" panose="020B0604020202020204" pitchFamily="34" charset="0"/>
              <a:buNone/>
              <a:defRPr/>
            </a:pPr>
            <a:r>
              <a:rPr lang="fr-FR" sz="2400"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Ø"/>
              <a:defRPr/>
            </a:pPr>
            <a:r>
              <a:rPr lang="fr-FR" sz="2400" dirty="0">
                <a:latin typeface="Times New Roman" panose="02020603050405020304" pitchFamily="18" charset="0"/>
                <a:cs typeface="Times New Roman" panose="02020603050405020304" pitchFamily="18" charset="0"/>
              </a:rPr>
              <a:t>Désigner un officier particulier chargé de la prévention</a:t>
            </a:r>
          </a:p>
          <a:p>
            <a:pPr marL="342900" indent="-342900">
              <a:buFont typeface="Wingdings" panose="05000000000000000000" pitchFamily="2" charset="2"/>
              <a:buChar char="Ø"/>
              <a:defRPr/>
            </a:pPr>
            <a:endParaRPr 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sz="2400" dirty="0">
                <a:latin typeface="Times New Roman" panose="02020603050405020304" pitchFamily="18" charset="0"/>
                <a:cs typeface="Times New Roman" panose="02020603050405020304" pitchFamily="18" charset="0"/>
              </a:rPr>
              <a:t>Solliciter un groupe de sauvetage SP spécifique ;</a:t>
            </a:r>
          </a:p>
        </p:txBody>
      </p:sp>
      <p:sp>
        <p:nvSpPr>
          <p:cNvPr id="59396" name="Titre 8">
            <a:extLst>
              <a:ext uri="{FF2B5EF4-FFF2-40B4-BE49-F238E27FC236}">
                <a16:creationId xmlns:a16="http://schemas.microsoft.com/office/drawing/2014/main" id="{4D6E1A4E-BAF6-0E4F-048B-29D7F6C1A7D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59397" name="Rectangle 1">
            <a:extLst>
              <a:ext uri="{FF2B5EF4-FFF2-40B4-BE49-F238E27FC236}">
                <a16:creationId xmlns:a16="http://schemas.microsoft.com/office/drawing/2014/main" id="{1767BE9E-3E23-0F77-541C-DBF803790932}"/>
              </a:ext>
            </a:extLst>
          </p:cNvPr>
          <p:cNvSpPr>
            <a:spLocks noChangeArrowheads="1"/>
          </p:cNvSpPr>
          <p:nvPr/>
        </p:nvSpPr>
        <p:spPr bwMode="auto">
          <a:xfrm>
            <a:off x="395288" y="1341438"/>
            <a:ext cx="81899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Sécurité en intervention :</a:t>
            </a:r>
            <a:endParaRPr lang="fr-FR" altLang="fr-FR" sz="4800" b="1" u="sng">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u numéro de diapositive 4">
            <a:extLst>
              <a:ext uri="{FF2B5EF4-FFF2-40B4-BE49-F238E27FC236}">
                <a16:creationId xmlns:a16="http://schemas.microsoft.com/office/drawing/2014/main" id="{1EC2CCAD-A3B0-28EC-27F2-A50121FFA81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E6C8EBB-C5DA-4176-9DA6-1713C794763D}" type="slidenum">
              <a:rPr lang="fr-FR" altLang="fr-FR" sz="2000">
                <a:solidFill>
                  <a:srgbClr val="984807"/>
                </a:solidFill>
              </a:rPr>
              <a:pPr algn="r" eaLnBrk="1" hangingPunct="1">
                <a:spcBef>
                  <a:spcPct val="0"/>
                </a:spcBef>
                <a:buFontTx/>
                <a:buNone/>
              </a:pPr>
              <a:t>57</a:t>
            </a:fld>
            <a:endParaRPr lang="fr-FR" altLang="fr-FR" sz="2000">
              <a:solidFill>
                <a:srgbClr val="984807"/>
              </a:solidFill>
            </a:endParaRPr>
          </a:p>
        </p:txBody>
      </p:sp>
      <p:sp>
        <p:nvSpPr>
          <p:cNvPr id="55299" name="Rectangle 1">
            <a:extLst>
              <a:ext uri="{FF2B5EF4-FFF2-40B4-BE49-F238E27FC236}">
                <a16:creationId xmlns:a16="http://schemas.microsoft.com/office/drawing/2014/main" id="{04DA445E-74E5-75EB-A9D4-CEEC63C11054}"/>
              </a:ext>
            </a:extLst>
          </p:cNvPr>
          <p:cNvSpPr>
            <a:spLocks noChangeArrowheads="1"/>
          </p:cNvSpPr>
          <p:nvPr/>
        </p:nvSpPr>
        <p:spPr bwMode="auto">
          <a:xfrm>
            <a:off x="395288" y="1920875"/>
            <a:ext cx="8353425" cy="31210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Myriad Pro" charset="0"/>
              </a:defRPr>
            </a:lvl1pPr>
            <a:lvl2pPr marL="742950" indent="-285750">
              <a:spcBef>
                <a:spcPct val="20000"/>
              </a:spcBef>
              <a:buFont typeface="Arial" panose="020B0604020202020204" pitchFamily="34" charset="0"/>
              <a:buChar char="–"/>
              <a:defRPr sz="2800">
                <a:solidFill>
                  <a:schemeClr val="tx1"/>
                </a:solidFill>
                <a:latin typeface="Myriad Pro" charset="0"/>
              </a:defRPr>
            </a:lvl2pPr>
            <a:lvl3pPr marL="1143000" indent="-228600">
              <a:spcBef>
                <a:spcPct val="20000"/>
              </a:spcBef>
              <a:buFont typeface="Arial" panose="020B0604020202020204" pitchFamily="34" charset="0"/>
              <a:buChar char="•"/>
              <a:defRPr sz="2400">
                <a:solidFill>
                  <a:schemeClr val="tx1"/>
                </a:solidFill>
                <a:latin typeface="Myriad Pro" charset="0"/>
              </a:defRPr>
            </a:lvl3pPr>
            <a:lvl4pPr marL="1600200" indent="-228600">
              <a:spcBef>
                <a:spcPct val="20000"/>
              </a:spcBef>
              <a:buFont typeface="Arial" panose="020B0604020202020204" pitchFamily="34" charset="0"/>
              <a:buChar char="–"/>
              <a:defRPr sz="2000">
                <a:solidFill>
                  <a:schemeClr val="tx1"/>
                </a:solidFill>
                <a:latin typeface="Myriad Pro" charset="0"/>
              </a:defRPr>
            </a:lvl4pPr>
            <a:lvl5pPr marL="2057400" indent="-228600">
              <a:spcBef>
                <a:spcPct val="20000"/>
              </a:spcBef>
              <a:buFont typeface="Arial" panose="020B0604020202020204" pitchFamily="34" charset="0"/>
              <a:buChar char="»"/>
              <a:defRPr sz="2000">
                <a:solidFill>
                  <a:schemeClr val="tx1"/>
                </a:solidFill>
                <a:latin typeface="Myriad Pro"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charset="0"/>
              </a:defRPr>
            </a:lvl9pPr>
          </a:lstStyle>
          <a:p>
            <a:pPr>
              <a:buFont typeface="Arial" panose="020B0604020202020204" pitchFamily="34" charset="0"/>
              <a:buNone/>
              <a:defRPr/>
            </a:pPr>
            <a:r>
              <a:rPr lang="fr-FR" sz="2400" dirty="0">
                <a:latin typeface="Times New Roman" panose="02020603050405020304" pitchFamily="18" charset="0"/>
                <a:cs typeface="Times New Roman" panose="02020603050405020304" pitchFamily="18" charset="0"/>
              </a:rPr>
              <a:t>COS peut :</a:t>
            </a:r>
          </a:p>
          <a:p>
            <a:pPr>
              <a:buFont typeface="Arial" panose="020B0604020202020204" pitchFamily="34" charset="0"/>
              <a:buNone/>
              <a:defRPr/>
            </a:pPr>
            <a:r>
              <a:rPr lang="fr-FR" sz="2400"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Ø"/>
              <a:defRPr/>
            </a:pPr>
            <a:r>
              <a:rPr lang="fr-FR" sz="2400" dirty="0">
                <a:latin typeface="Times New Roman" panose="02020603050405020304" pitchFamily="18" charset="0"/>
                <a:cs typeface="Times New Roman" panose="02020603050405020304" pitchFamily="18" charset="0"/>
              </a:rPr>
              <a:t>Utiliser les moyens d’alerte pour ordonner le repli des équipes ;</a:t>
            </a:r>
          </a:p>
          <a:p>
            <a:pPr marL="342900" indent="-342900">
              <a:buFont typeface="Wingdings" panose="05000000000000000000" pitchFamily="2" charset="2"/>
              <a:buChar char="Ø"/>
              <a:defRPr/>
            </a:pPr>
            <a:endParaRPr 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sz="2400" dirty="0">
                <a:latin typeface="Times New Roman" panose="02020603050405020304" pitchFamily="18" charset="0"/>
                <a:cs typeface="Times New Roman" panose="02020603050405020304" pitchFamily="18" charset="0"/>
              </a:rPr>
              <a:t>Doit anticiper l’évolution au plus défavorable de l’intervention ;</a:t>
            </a:r>
          </a:p>
          <a:p>
            <a:pPr marL="342900" indent="-342900">
              <a:buFont typeface="Wingdings" panose="05000000000000000000" pitchFamily="2" charset="2"/>
              <a:buChar char="Ø"/>
              <a:defRPr/>
            </a:pPr>
            <a:endParaRPr lang="fr-FR"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sz="2400" dirty="0">
                <a:latin typeface="Times New Roman" panose="02020603050405020304" pitchFamily="18" charset="0"/>
                <a:cs typeface="Times New Roman" panose="02020603050405020304" pitchFamily="18" charset="0"/>
              </a:rPr>
              <a:t>Doit connaitre l’emplacement et le nombre de SP engagés.</a:t>
            </a:r>
          </a:p>
        </p:txBody>
      </p:sp>
      <p:sp>
        <p:nvSpPr>
          <p:cNvPr id="60420" name="Titre 8">
            <a:extLst>
              <a:ext uri="{FF2B5EF4-FFF2-40B4-BE49-F238E27FC236}">
                <a16:creationId xmlns:a16="http://schemas.microsoft.com/office/drawing/2014/main" id="{D353E0B9-1923-637D-7A21-FC789A259016}"/>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60421" name="Rectangle 1">
            <a:extLst>
              <a:ext uri="{FF2B5EF4-FFF2-40B4-BE49-F238E27FC236}">
                <a16:creationId xmlns:a16="http://schemas.microsoft.com/office/drawing/2014/main" id="{C1E4BD9E-C50A-FE3D-A476-B429CEA9A7A2}"/>
              </a:ext>
            </a:extLst>
          </p:cNvPr>
          <p:cNvSpPr>
            <a:spLocks noChangeArrowheads="1"/>
          </p:cNvSpPr>
          <p:nvPr/>
        </p:nvSpPr>
        <p:spPr bwMode="auto">
          <a:xfrm>
            <a:off x="395288" y="1341438"/>
            <a:ext cx="818991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Sécurité en intervention :</a:t>
            </a:r>
            <a:endParaRPr lang="fr-FR" altLang="fr-FR" sz="4800" b="1" u="sng">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u numéro de diapositive 4">
            <a:extLst>
              <a:ext uri="{FF2B5EF4-FFF2-40B4-BE49-F238E27FC236}">
                <a16:creationId xmlns:a16="http://schemas.microsoft.com/office/drawing/2014/main" id="{42CF6339-7564-44A9-AF32-B7CE9169929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68924E5-2548-42A7-83EF-93A052B78F56}" type="slidenum">
              <a:rPr lang="fr-FR" altLang="fr-FR" sz="2000">
                <a:solidFill>
                  <a:srgbClr val="984807"/>
                </a:solidFill>
              </a:rPr>
              <a:pPr algn="r" eaLnBrk="1" hangingPunct="1">
                <a:spcBef>
                  <a:spcPct val="0"/>
                </a:spcBef>
                <a:buFontTx/>
                <a:buNone/>
              </a:pPr>
              <a:t>58</a:t>
            </a:fld>
            <a:endParaRPr lang="fr-FR" altLang="fr-FR" sz="2000">
              <a:solidFill>
                <a:srgbClr val="984807"/>
              </a:solidFill>
            </a:endParaRPr>
          </a:p>
        </p:txBody>
      </p:sp>
      <p:sp>
        <p:nvSpPr>
          <p:cNvPr id="61443" name="Titre 8">
            <a:extLst>
              <a:ext uri="{FF2B5EF4-FFF2-40B4-BE49-F238E27FC236}">
                <a16:creationId xmlns:a16="http://schemas.microsoft.com/office/drawing/2014/main" id="{C269F767-D64A-BBA7-5566-26B23CE7F098}"/>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61444" name="Rectangle 1">
            <a:extLst>
              <a:ext uri="{FF2B5EF4-FFF2-40B4-BE49-F238E27FC236}">
                <a16:creationId xmlns:a16="http://schemas.microsoft.com/office/drawing/2014/main" id="{E89E1345-1E62-B13C-BB60-9E9D42564A48}"/>
              </a:ext>
            </a:extLst>
          </p:cNvPr>
          <p:cNvSpPr>
            <a:spLocks noChangeArrowheads="1"/>
          </p:cNvSpPr>
          <p:nvPr/>
        </p:nvSpPr>
        <p:spPr bwMode="auto">
          <a:xfrm>
            <a:off x="395288" y="1341438"/>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Moyens d’alerte en cas de changement grave et imminent</a:t>
            </a:r>
            <a:endParaRPr lang="fr-FR" altLang="fr-FR" sz="2000" u="sng">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8F6CC990-44F9-B370-9E8F-1ADC85AF72AC}"/>
              </a:ext>
            </a:extLst>
          </p:cNvPr>
          <p:cNvSpPr/>
          <p:nvPr/>
        </p:nvSpPr>
        <p:spPr>
          <a:xfrm>
            <a:off x="468313" y="2060575"/>
            <a:ext cx="8389937" cy="3540125"/>
          </a:xfrm>
          <a:prstGeom prst="rect">
            <a:avLst/>
          </a:prstGeom>
        </p:spPr>
        <p:txBody>
          <a:bodyPr>
            <a:spAutoFit/>
          </a:bodyPr>
          <a:lstStyle/>
          <a:p>
            <a:pPr>
              <a:spcAft>
                <a:spcPts val="0"/>
              </a:spcAft>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D</a:t>
            </a:r>
            <a:r>
              <a:rPr lang="fr-FR" sz="2400" dirty="0">
                <a:latin typeface="Times New Roman" panose="02020603050405020304" pitchFamily="18" charset="0"/>
                <a:ea typeface="Calibri" panose="020F0502020204030204" pitchFamily="34" charset="0"/>
                <a:cs typeface="Times New Roman" panose="02020603050405020304" pitchFamily="18" charset="0"/>
              </a:rPr>
              <a:t>oivent permettre de désengager rapidement toutes les équipes.</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COS, sur ordre et sous sa responsabilité, utilise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Moyens radio, en diffusant sur le ou les canaux tactiques employés, le message d’alerte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lgn="ctr">
              <a:spcAft>
                <a:spcPts val="0"/>
              </a:spcAft>
              <a:defRPr/>
            </a:pPr>
            <a:r>
              <a:rPr lang="fr-FR"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Alerte Danger Repli Immédiat » 3 fois</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numéro de diapositive 4">
            <a:extLst>
              <a:ext uri="{FF2B5EF4-FFF2-40B4-BE49-F238E27FC236}">
                <a16:creationId xmlns:a16="http://schemas.microsoft.com/office/drawing/2014/main" id="{AA02B66C-8A79-8686-FACA-22023B45A41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A04920A-1DF7-4CD6-A220-7801B32FABA6}" type="slidenum">
              <a:rPr lang="fr-FR" altLang="fr-FR" sz="2000">
                <a:solidFill>
                  <a:srgbClr val="984807"/>
                </a:solidFill>
              </a:rPr>
              <a:pPr algn="r" eaLnBrk="1" hangingPunct="1">
                <a:spcBef>
                  <a:spcPct val="0"/>
                </a:spcBef>
                <a:buFontTx/>
                <a:buNone/>
              </a:pPr>
              <a:t>59</a:t>
            </a:fld>
            <a:endParaRPr lang="fr-FR" altLang="fr-FR" sz="2000">
              <a:solidFill>
                <a:srgbClr val="984807"/>
              </a:solidFill>
            </a:endParaRPr>
          </a:p>
        </p:txBody>
      </p:sp>
      <p:sp>
        <p:nvSpPr>
          <p:cNvPr id="62467" name="Titre 8">
            <a:extLst>
              <a:ext uri="{FF2B5EF4-FFF2-40B4-BE49-F238E27FC236}">
                <a16:creationId xmlns:a16="http://schemas.microsoft.com/office/drawing/2014/main" id="{6C8B636F-F0B2-D730-B25B-DB7B0EB823F3}"/>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62468" name="Rectangle 1">
            <a:extLst>
              <a:ext uri="{FF2B5EF4-FFF2-40B4-BE49-F238E27FC236}">
                <a16:creationId xmlns:a16="http://schemas.microsoft.com/office/drawing/2014/main" id="{5B419773-76B6-8691-5306-A0EBF0B1EB19}"/>
              </a:ext>
            </a:extLst>
          </p:cNvPr>
          <p:cNvSpPr>
            <a:spLocks noChangeArrowheads="1"/>
          </p:cNvSpPr>
          <p:nvPr/>
        </p:nvSpPr>
        <p:spPr bwMode="auto">
          <a:xfrm>
            <a:off x="395288" y="1341438"/>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Moyens d’alerte en cas de changement grave et imminent</a:t>
            </a:r>
            <a:endParaRPr lang="fr-FR" altLang="fr-FR" sz="2000" u="sng">
              <a:latin typeface="Calibri" panose="020F0502020204030204" pitchFamily="34" charset="0"/>
              <a:ea typeface="Calibri" panose="020F0502020204030204" pitchFamily="34" charset="0"/>
              <a:cs typeface="Times New Roman" panose="02020603050405020304" pitchFamily="18" charset="0"/>
            </a:endParaRPr>
          </a:p>
        </p:txBody>
      </p:sp>
      <p:sp>
        <p:nvSpPr>
          <p:cNvPr id="62469" name="Rectangle 1">
            <a:extLst>
              <a:ext uri="{FF2B5EF4-FFF2-40B4-BE49-F238E27FC236}">
                <a16:creationId xmlns:a16="http://schemas.microsoft.com/office/drawing/2014/main" id="{36647006-9934-D0F3-72C3-4BD3986F0C1F}"/>
              </a:ext>
            </a:extLst>
          </p:cNvPr>
          <p:cNvSpPr>
            <a:spLocks noChangeArrowheads="1"/>
          </p:cNvSpPr>
          <p:nvPr/>
        </p:nvSpPr>
        <p:spPr bwMode="auto">
          <a:xfrm>
            <a:off x="322263" y="1930400"/>
            <a:ext cx="83359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latin typeface="Times New Roman" panose="02020603050405020304" pitchFamily="18" charset="0"/>
                <a:ea typeface="Calibri" panose="020F0502020204030204" pitchFamily="34" charset="0"/>
                <a:cs typeface="Times New Roman" panose="02020603050405020304" pitchFamily="18" charset="0"/>
              </a:rPr>
              <a:t>Moyens sonores disponibles (EMA, sirène, porte-voix, ….) pour le personnel qui ne serait pas muni de radio. </a:t>
            </a:r>
          </a:p>
          <a:p>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r>
              <a:rPr lang="fr-FR" altLang="fr-FR" sz="2400">
                <a:latin typeface="Times New Roman" panose="02020603050405020304" pitchFamily="18" charset="0"/>
                <a:ea typeface="Calibri" panose="020F0502020204030204" pitchFamily="34" charset="0"/>
                <a:cs typeface="Times New Roman" panose="02020603050405020304" pitchFamily="18" charset="0"/>
              </a:rPr>
              <a:t>Conducteurs actionnent les avertisseurs sonores en continu de leur engin respectif.</a:t>
            </a:r>
          </a:p>
        </p:txBody>
      </p:sp>
      <p:pic>
        <p:nvPicPr>
          <p:cNvPr id="62470" name="Picture 1" descr="GTOD INC_Livre 3 - Les reconnaissances - nov2020_Page_036">
            <a:extLst>
              <a:ext uri="{FF2B5EF4-FFF2-40B4-BE49-F238E27FC236}">
                <a16:creationId xmlns:a16="http://schemas.microsoft.com/office/drawing/2014/main" id="{3579DA66-5338-8AA0-404A-391878472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778" t="60458" r="24327" b="15855"/>
          <a:stretch>
            <a:fillRect/>
          </a:stretch>
        </p:blipFill>
        <p:spPr bwMode="auto">
          <a:xfrm>
            <a:off x="2916238" y="3513138"/>
            <a:ext cx="395922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8">
            <a:extLst>
              <a:ext uri="{FF2B5EF4-FFF2-40B4-BE49-F238E27FC236}">
                <a16:creationId xmlns:a16="http://schemas.microsoft.com/office/drawing/2014/main" id="{104C680A-8773-3A46-0201-B4337EE7CAD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8195" name="Espace réservé du numéro de diapositive 4">
            <a:extLst>
              <a:ext uri="{FF2B5EF4-FFF2-40B4-BE49-F238E27FC236}">
                <a16:creationId xmlns:a16="http://schemas.microsoft.com/office/drawing/2014/main" id="{F7084BC3-7C0E-26AD-05A3-3EC91C8A159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DCF33E8-A910-4877-8787-4C7B3940B784}" type="slidenum">
              <a:rPr lang="fr-FR" altLang="fr-FR" sz="2000">
                <a:solidFill>
                  <a:srgbClr val="984807"/>
                </a:solidFill>
              </a:rPr>
              <a:pPr algn="r" eaLnBrk="1" hangingPunct="1">
                <a:spcBef>
                  <a:spcPct val="0"/>
                </a:spcBef>
                <a:buFontTx/>
                <a:buNone/>
              </a:pPr>
              <a:t>6</a:t>
            </a:fld>
            <a:endParaRPr lang="fr-FR" altLang="fr-FR" sz="2000">
              <a:solidFill>
                <a:srgbClr val="984807"/>
              </a:solidFill>
            </a:endParaRPr>
          </a:p>
        </p:txBody>
      </p:sp>
      <p:sp>
        <p:nvSpPr>
          <p:cNvPr id="8196" name="Rectangle 1">
            <a:extLst>
              <a:ext uri="{FF2B5EF4-FFF2-40B4-BE49-F238E27FC236}">
                <a16:creationId xmlns:a16="http://schemas.microsoft.com/office/drawing/2014/main" id="{70ADFD41-5AC9-A182-7483-20A1B311CBCD}"/>
              </a:ext>
            </a:extLst>
          </p:cNvPr>
          <p:cNvSpPr>
            <a:spLocks noChangeArrowheads="1"/>
          </p:cNvSpPr>
          <p:nvPr/>
        </p:nvSpPr>
        <p:spPr bwMode="auto">
          <a:xfrm>
            <a:off x="398463" y="2133600"/>
            <a:ext cx="818991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Régule un point de pénétration (frontière entre la zone d’exclusion et la zone contrôlée) et y assure la sécurité des équipes engagées.</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Est désigné si possible dès lors qu’il y a engagement d’un binôme. </a:t>
            </a:r>
          </a:p>
        </p:txBody>
      </p:sp>
      <p:sp>
        <p:nvSpPr>
          <p:cNvPr id="8197" name="Rectangle 1">
            <a:extLst>
              <a:ext uri="{FF2B5EF4-FFF2-40B4-BE49-F238E27FC236}">
                <a16:creationId xmlns:a16="http://schemas.microsoft.com/office/drawing/2014/main" id="{3BD8A124-2E45-3CDC-3601-5309828CCEB5}"/>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Contrôleur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numéro de diapositive 4">
            <a:extLst>
              <a:ext uri="{FF2B5EF4-FFF2-40B4-BE49-F238E27FC236}">
                <a16:creationId xmlns:a16="http://schemas.microsoft.com/office/drawing/2014/main" id="{A6A77AF5-D1EB-2370-9B3C-87B6633B9EC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3F7CC3D-E9CF-47E5-BC7E-2E191B0E77F1}" type="slidenum">
              <a:rPr lang="fr-FR" altLang="fr-FR" sz="2000">
                <a:solidFill>
                  <a:srgbClr val="984807"/>
                </a:solidFill>
              </a:rPr>
              <a:pPr algn="r" eaLnBrk="1" hangingPunct="1">
                <a:spcBef>
                  <a:spcPct val="0"/>
                </a:spcBef>
                <a:buFontTx/>
                <a:buNone/>
              </a:pPr>
              <a:t>60</a:t>
            </a:fld>
            <a:endParaRPr lang="fr-FR" altLang="fr-FR" sz="2000">
              <a:solidFill>
                <a:srgbClr val="984807"/>
              </a:solidFill>
            </a:endParaRPr>
          </a:p>
        </p:txBody>
      </p:sp>
      <p:sp>
        <p:nvSpPr>
          <p:cNvPr id="63491" name="Titre 8">
            <a:extLst>
              <a:ext uri="{FF2B5EF4-FFF2-40B4-BE49-F238E27FC236}">
                <a16:creationId xmlns:a16="http://schemas.microsoft.com/office/drawing/2014/main" id="{C54B9B25-F7DC-B330-B7D3-0B0016A36D8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63492" name="Rectangle 1">
            <a:extLst>
              <a:ext uri="{FF2B5EF4-FFF2-40B4-BE49-F238E27FC236}">
                <a16:creationId xmlns:a16="http://schemas.microsoft.com/office/drawing/2014/main" id="{06DA4D6D-6D3E-D82C-62CE-2FC7740FDAA5}"/>
              </a:ext>
            </a:extLst>
          </p:cNvPr>
          <p:cNvSpPr>
            <a:spLocks noChangeArrowheads="1"/>
          </p:cNvSpPr>
          <p:nvPr/>
        </p:nvSpPr>
        <p:spPr bwMode="auto">
          <a:xfrm>
            <a:off x="395288" y="1341438"/>
            <a:ext cx="8189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buFont typeface="Arial" panose="020B0604020202020204" pitchFamily="34" charset="0"/>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Moyens d’alerte en cas de changement grave et imminent</a:t>
            </a:r>
            <a:endParaRPr lang="fr-FR" altLang="fr-FR" sz="2000" u="sng">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2FAFB363-146B-1D59-AC1D-3194DC27DE48}"/>
              </a:ext>
            </a:extLst>
          </p:cNvPr>
          <p:cNvSpPr/>
          <p:nvPr/>
        </p:nvSpPr>
        <p:spPr>
          <a:xfrm>
            <a:off x="403225" y="2008188"/>
            <a:ext cx="8335963" cy="3416300"/>
          </a:xfrm>
          <a:prstGeom prst="rect">
            <a:avLst/>
          </a:prstGeom>
        </p:spPr>
        <p:txBody>
          <a:bodyPr>
            <a:spAutoFit/>
          </a:bodyPr>
          <a:lstStyle/>
          <a:p>
            <a:pPr marL="457200">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Au retentissement de ces signaux, l’ensemble du personnel se désengage immédiatement et se rassemble dans une zone hors danger.</a:t>
            </a:r>
          </a:p>
          <a:p>
            <a:pPr marL="457200">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457200">
              <a:spcAft>
                <a:spcPts val="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À défaut d’un point de regroupement prédéfini par le COS, le personnel se rend  à son engin respectif et se met à disposition de son CA.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u numéro de diapositive 4">
            <a:extLst>
              <a:ext uri="{FF2B5EF4-FFF2-40B4-BE49-F238E27FC236}">
                <a16:creationId xmlns:a16="http://schemas.microsoft.com/office/drawing/2014/main" id="{BC28F726-EABA-68E3-3952-D3C94EC4646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83A07AA-9D85-48A7-9DE9-3E4E9874DBEA}" type="slidenum">
              <a:rPr lang="fr-FR" altLang="fr-FR" sz="2000">
                <a:solidFill>
                  <a:srgbClr val="984807"/>
                </a:solidFill>
              </a:rPr>
              <a:pPr algn="r" eaLnBrk="1" hangingPunct="1">
                <a:spcBef>
                  <a:spcPct val="0"/>
                </a:spcBef>
                <a:buFontTx/>
                <a:buNone/>
              </a:pPr>
              <a:t>61</a:t>
            </a:fld>
            <a:endParaRPr lang="fr-FR" altLang="fr-FR" sz="2000">
              <a:solidFill>
                <a:srgbClr val="984807"/>
              </a:solidFill>
            </a:endParaRPr>
          </a:p>
        </p:txBody>
      </p:sp>
      <p:sp>
        <p:nvSpPr>
          <p:cNvPr id="64515" name="Titre 8">
            <a:extLst>
              <a:ext uri="{FF2B5EF4-FFF2-40B4-BE49-F238E27FC236}">
                <a16:creationId xmlns:a16="http://schemas.microsoft.com/office/drawing/2014/main" id="{302B453A-9B2B-E9B8-78D9-CFE2F425DFE2}"/>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64516" name="Rectangle 1">
            <a:extLst>
              <a:ext uri="{FF2B5EF4-FFF2-40B4-BE49-F238E27FC236}">
                <a16:creationId xmlns:a16="http://schemas.microsoft.com/office/drawing/2014/main" id="{CDCAC194-673A-7C71-E3C2-D044D9AEAC06}"/>
              </a:ext>
            </a:extLst>
          </p:cNvPr>
          <p:cNvSpPr>
            <a:spLocks noChangeArrowheads="1"/>
          </p:cNvSpPr>
          <p:nvPr/>
        </p:nvSpPr>
        <p:spPr bwMode="auto">
          <a:xfrm>
            <a:off x="395288" y="1363663"/>
            <a:ext cx="4899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Groupe de sauvetage des SP blessés </a:t>
            </a:r>
            <a:endParaRPr lang="fr-FR" altLang="fr-FR" sz="2000" u="sng">
              <a:latin typeface="Calibri" panose="020F0502020204030204" pitchFamily="34" charset="0"/>
              <a:ea typeface="Calibri" panose="020F0502020204030204" pitchFamily="34" charset="0"/>
              <a:cs typeface="Times New Roman" panose="02020603050405020304" pitchFamily="18" charset="0"/>
            </a:endParaRPr>
          </a:p>
        </p:txBody>
      </p:sp>
      <p:sp>
        <p:nvSpPr>
          <p:cNvPr id="64517" name="Rectangle 2">
            <a:extLst>
              <a:ext uri="{FF2B5EF4-FFF2-40B4-BE49-F238E27FC236}">
                <a16:creationId xmlns:a16="http://schemas.microsoft.com/office/drawing/2014/main" id="{FDEDED68-A233-7928-2371-CC95764B8657}"/>
              </a:ext>
            </a:extLst>
          </p:cNvPr>
          <p:cNvSpPr>
            <a:spLocks noChangeArrowheads="1"/>
          </p:cNvSpPr>
          <p:nvPr/>
        </p:nvSpPr>
        <p:spPr bwMode="auto">
          <a:xfrm>
            <a:off x="452438" y="1936750"/>
            <a:ext cx="8389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Engins destinés à la recherche, au sauvetage et à la prise en charge médicale des SP victimes de l’accident.</a:t>
            </a:r>
            <a:endParaRPr lang="fr-FR" altLang="fr-FR" sz="2000">
              <a:latin typeface="Calibri" panose="020F0502020204030204" pitchFamily="34" charset="0"/>
              <a:ea typeface="Calibri" panose="020F0502020204030204" pitchFamily="34" charset="0"/>
              <a:cs typeface="Times New Roman" panose="02020603050405020304" pitchFamily="18" charset="0"/>
            </a:endParaRPr>
          </a:p>
        </p:txBody>
      </p:sp>
      <p:pic>
        <p:nvPicPr>
          <p:cNvPr id="64518" name="Picture 1" descr="GTOD INC_Livre 3 - Les reconnaissances - nov2020_Page_035">
            <a:extLst>
              <a:ext uri="{FF2B5EF4-FFF2-40B4-BE49-F238E27FC236}">
                <a16:creationId xmlns:a16="http://schemas.microsoft.com/office/drawing/2014/main" id="{6FCFB51D-15FD-9D80-D284-872309146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069" t="24089" r="27846" b="69424"/>
          <a:stretch>
            <a:fillRect/>
          </a:stretch>
        </p:blipFill>
        <p:spPr bwMode="auto">
          <a:xfrm>
            <a:off x="404813" y="2781300"/>
            <a:ext cx="8358187"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 descr="GTOD INC_Livre 3 - Les reconnaissances - nov2020_Page_035">
            <a:extLst>
              <a:ext uri="{FF2B5EF4-FFF2-40B4-BE49-F238E27FC236}">
                <a16:creationId xmlns:a16="http://schemas.microsoft.com/office/drawing/2014/main" id="{779924DF-94ED-993B-3BC0-F25B576CF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69" t="32431" r="53448" b="60864"/>
          <a:stretch>
            <a:fillRect/>
          </a:stretch>
        </p:blipFill>
        <p:spPr bwMode="auto">
          <a:xfrm>
            <a:off x="538163" y="4449763"/>
            <a:ext cx="5062537"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4" descr="GTOD INC_Livre 3 - Les reconnaissances - nov2020_Page_035">
            <a:extLst>
              <a:ext uri="{FF2B5EF4-FFF2-40B4-BE49-F238E27FC236}">
                <a16:creationId xmlns:a16="http://schemas.microsoft.com/office/drawing/2014/main" id="{D1DAF4A1-88BE-3F2E-3B02-52003D79D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069" t="41060" r="66525" b="51093"/>
          <a:stretch>
            <a:fillRect/>
          </a:stretch>
        </p:blipFill>
        <p:spPr bwMode="auto">
          <a:xfrm>
            <a:off x="5622925" y="4503738"/>
            <a:ext cx="239395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Rectangle 4">
            <a:extLst>
              <a:ext uri="{FF2B5EF4-FFF2-40B4-BE49-F238E27FC236}">
                <a16:creationId xmlns:a16="http://schemas.microsoft.com/office/drawing/2014/main" id="{C555939F-5BDD-145A-D08A-699B6C770980}"/>
              </a:ext>
            </a:extLst>
          </p:cNvPr>
          <p:cNvSpPr>
            <a:spLocks noChangeArrowheads="1"/>
          </p:cNvSpPr>
          <p:nvPr/>
        </p:nvSpPr>
        <p:spPr bwMode="auto">
          <a:xfrm>
            <a:off x="5622925" y="5610225"/>
            <a:ext cx="2459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1400">
                <a:latin typeface="Times New Roman" panose="02020603050405020304" pitchFamily="18" charset="0"/>
                <a:cs typeface="Times New Roman" panose="02020603050405020304" pitchFamily="18" charset="0"/>
              </a:rPr>
              <a:t>Conseiller technique spécialisé.</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u numéro de diapositive 4">
            <a:extLst>
              <a:ext uri="{FF2B5EF4-FFF2-40B4-BE49-F238E27FC236}">
                <a16:creationId xmlns:a16="http://schemas.microsoft.com/office/drawing/2014/main" id="{52D308BB-EB63-668C-86F2-AF8035CE652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64ABE9B-5F15-4231-9618-1A4908086A54}" type="slidenum">
              <a:rPr lang="fr-FR" altLang="fr-FR" sz="2000">
                <a:solidFill>
                  <a:srgbClr val="984807"/>
                </a:solidFill>
              </a:rPr>
              <a:pPr algn="r" eaLnBrk="1" hangingPunct="1">
                <a:spcBef>
                  <a:spcPct val="0"/>
                </a:spcBef>
                <a:buFontTx/>
                <a:buNone/>
              </a:pPr>
              <a:t>62</a:t>
            </a:fld>
            <a:endParaRPr lang="fr-FR" altLang="fr-FR" sz="2000">
              <a:solidFill>
                <a:srgbClr val="984807"/>
              </a:solidFill>
            </a:endParaRPr>
          </a:p>
        </p:txBody>
      </p:sp>
      <p:sp>
        <p:nvSpPr>
          <p:cNvPr id="65539" name="Titre 8">
            <a:extLst>
              <a:ext uri="{FF2B5EF4-FFF2-40B4-BE49-F238E27FC236}">
                <a16:creationId xmlns:a16="http://schemas.microsoft.com/office/drawing/2014/main" id="{A70F52B4-A123-7FB2-12A8-D60CDA08D3C3}"/>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65540" name="Rectangle 4">
            <a:extLst>
              <a:ext uri="{FF2B5EF4-FFF2-40B4-BE49-F238E27FC236}">
                <a16:creationId xmlns:a16="http://schemas.microsoft.com/office/drawing/2014/main" id="{604E5AE3-F5CC-9873-5C5D-740A987D055C}"/>
              </a:ext>
            </a:extLst>
          </p:cNvPr>
          <p:cNvSpPr>
            <a:spLocks noChangeArrowheads="1"/>
          </p:cNvSpPr>
          <p:nvPr/>
        </p:nvSpPr>
        <p:spPr bwMode="auto">
          <a:xfrm>
            <a:off x="395288" y="1312863"/>
            <a:ext cx="6391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Au moment de l’accident :</a:t>
            </a:r>
            <a:endParaRPr lang="fr-FR" altLang="fr-FR" sz="2000" u="sng">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803D2544-3FC9-CACE-E597-5ECF07F25A9B}"/>
              </a:ext>
            </a:extLst>
          </p:cNvPr>
          <p:cNvSpPr/>
          <p:nvPr/>
        </p:nvSpPr>
        <p:spPr>
          <a:xfrm>
            <a:off x="395288" y="2060575"/>
            <a:ext cx="8462962" cy="3416300"/>
          </a:xfrm>
          <a:prstGeom prst="rect">
            <a:avLst/>
          </a:prstGeom>
        </p:spPr>
        <p:txBody>
          <a:bodyPr>
            <a:spAutoFit/>
          </a:bodyPr>
          <a:lstStyle/>
          <a:p>
            <a:pPr>
              <a:spcAft>
                <a:spcPts val="0"/>
              </a:spcAft>
              <a:defRPr/>
            </a:pPr>
            <a:r>
              <a:rPr lang="fr-FR" sz="2400" b="1" dirty="0">
                <a:latin typeface="Times New Roman" panose="02020603050405020304" pitchFamily="18" charset="0"/>
                <a:ea typeface="Calibri" panose="020F0502020204030204" pitchFamily="34" charset="0"/>
                <a:cs typeface="Times New Roman" panose="02020603050405020304" pitchFamily="18" charset="0"/>
              </a:rPr>
              <a:t>BINÔMES</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Doivent se désengager et rejoindre une zone de repli hors danger. Restent indissociables sauf évènement fortuit, imprévisible. </a:t>
            </a:r>
          </a:p>
          <a:p>
            <a:pPr marL="285750" indent="-285750">
              <a:spcAft>
                <a:spcPts val="0"/>
              </a:spcAft>
              <a:buFont typeface="Wingdings" panose="05000000000000000000" pitchFamily="2" charset="2"/>
              <a:buChar char="Ø"/>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spcAft>
                <a:spcPts val="0"/>
              </a:spcAft>
              <a:buFont typeface="Wingdings" panose="05000000000000000000" pitchFamily="2" charset="2"/>
              <a:buChar char="Ø"/>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Dans ce cas, la position de l’équipier doit, dans la mesure du possible, être clairement indiquée ou repérée.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u numéro de diapositive 4">
            <a:extLst>
              <a:ext uri="{FF2B5EF4-FFF2-40B4-BE49-F238E27FC236}">
                <a16:creationId xmlns:a16="http://schemas.microsoft.com/office/drawing/2014/main" id="{C63111CE-1EC1-E7BB-1280-42D1024F60AA}"/>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C833C7D-7C20-4C48-9C1A-898F80B1D749}" type="slidenum">
              <a:rPr lang="fr-FR" altLang="fr-FR" sz="2000">
                <a:solidFill>
                  <a:srgbClr val="984807"/>
                </a:solidFill>
              </a:rPr>
              <a:pPr algn="r" eaLnBrk="1" hangingPunct="1">
                <a:spcBef>
                  <a:spcPct val="0"/>
                </a:spcBef>
                <a:buFontTx/>
                <a:buNone/>
              </a:pPr>
              <a:t>63</a:t>
            </a:fld>
            <a:endParaRPr lang="fr-FR" altLang="fr-FR" sz="2000">
              <a:solidFill>
                <a:srgbClr val="984807"/>
              </a:solidFill>
            </a:endParaRPr>
          </a:p>
        </p:txBody>
      </p:sp>
      <p:sp>
        <p:nvSpPr>
          <p:cNvPr id="66563" name="Titre 8">
            <a:extLst>
              <a:ext uri="{FF2B5EF4-FFF2-40B4-BE49-F238E27FC236}">
                <a16:creationId xmlns:a16="http://schemas.microsoft.com/office/drawing/2014/main" id="{1E34CE8F-CF4C-4649-CAC8-5EE7DD771FE0}"/>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66564" name="Rectangle 4">
            <a:extLst>
              <a:ext uri="{FF2B5EF4-FFF2-40B4-BE49-F238E27FC236}">
                <a16:creationId xmlns:a16="http://schemas.microsoft.com/office/drawing/2014/main" id="{840496D1-6D81-4251-0E16-89B9AE251383}"/>
              </a:ext>
            </a:extLst>
          </p:cNvPr>
          <p:cNvSpPr>
            <a:spLocks noChangeArrowheads="1"/>
          </p:cNvSpPr>
          <p:nvPr/>
        </p:nvSpPr>
        <p:spPr bwMode="auto">
          <a:xfrm>
            <a:off x="395288" y="1312863"/>
            <a:ext cx="6391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Au moment de l’accident :</a:t>
            </a:r>
            <a:endParaRPr lang="fr-FR" altLang="fr-FR" sz="2000" u="sng">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34F2D4C9-3B5F-1473-137F-9F9A28B37673}"/>
              </a:ext>
            </a:extLst>
          </p:cNvPr>
          <p:cNvSpPr/>
          <p:nvPr/>
        </p:nvSpPr>
        <p:spPr>
          <a:xfrm>
            <a:off x="468313" y="1916113"/>
            <a:ext cx="8280400" cy="2678112"/>
          </a:xfrm>
          <a:prstGeom prst="rect">
            <a:avLst/>
          </a:prstGeom>
        </p:spPr>
        <p:txBody>
          <a:bodyPr>
            <a:spAutoFit/>
          </a:bodyPr>
          <a:lstStyle/>
          <a:p>
            <a:pPr>
              <a:spcAft>
                <a:spcPts val="0"/>
              </a:spcAft>
              <a:defRPr/>
            </a:pPr>
            <a:r>
              <a:rPr lang="fr-FR" sz="2400" b="1" dirty="0">
                <a:latin typeface="Times New Roman" panose="02020603050405020304" pitchFamily="18" charset="0"/>
                <a:ea typeface="Calibri" panose="020F0502020204030204" pitchFamily="34" charset="0"/>
                <a:cs typeface="Times New Roman" panose="02020603050405020304" pitchFamily="18" charset="0"/>
              </a:rPr>
              <a:t>COS</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F</a:t>
            </a:r>
            <a:r>
              <a:rPr lang="fr-FR" sz="2400" dirty="0">
                <a:latin typeface="Times New Roman" panose="02020603050405020304" pitchFamily="18" charset="0"/>
                <a:ea typeface="Calibri" panose="020F0502020204030204" pitchFamily="34" charset="0"/>
                <a:cs typeface="Times New Roman" panose="02020603050405020304" pitchFamily="18" charset="0"/>
              </a:rPr>
              <a:t>ait déclencher les signaux d’alerte (si ces derniers n’ont pas déjà été activés)</a:t>
            </a:r>
          </a:p>
          <a:p>
            <a:pPr marL="342900" indent="-342900">
              <a:spcAft>
                <a:spcPts val="0"/>
              </a:spcAft>
              <a:buFont typeface="Wingdings" panose="05000000000000000000" pitchFamily="2" charset="2"/>
              <a:buChar char="Ø"/>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altLang="fr-F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sz="2400" dirty="0">
                <a:latin typeface="Times New Roman" panose="02020603050405020304" pitchFamily="18" charset="0"/>
                <a:ea typeface="Calibri" panose="020F0502020204030204" pitchFamily="34" charset="0"/>
                <a:cs typeface="Times New Roman" panose="02020603050405020304" pitchFamily="18" charset="0"/>
              </a:rPr>
              <a:t>Demande le groupe de sauvetage et engage les moyens de réserve éventuels disponibles pour les 1</a:t>
            </a:r>
            <a:r>
              <a:rPr lang="fr-FR" sz="2400" baseline="30000" dirty="0">
                <a:latin typeface="Times New Roman" panose="02020603050405020304" pitchFamily="18" charset="0"/>
                <a:ea typeface="Calibri" panose="020F0502020204030204" pitchFamily="34" charset="0"/>
                <a:cs typeface="Times New Roman" panose="02020603050405020304" pitchFamily="18" charset="0"/>
              </a:rPr>
              <a:t>ère</a:t>
            </a:r>
            <a:r>
              <a:rPr lang="fr-FR" sz="2400" dirty="0">
                <a:latin typeface="Times New Roman" panose="02020603050405020304" pitchFamily="18" charset="0"/>
                <a:ea typeface="Calibri" panose="020F0502020204030204" pitchFamily="34" charset="0"/>
                <a:cs typeface="Times New Roman" panose="02020603050405020304" pitchFamily="18" charset="0"/>
              </a:rPr>
              <a:t> actions de sauvetage.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u numéro de diapositive 4">
            <a:extLst>
              <a:ext uri="{FF2B5EF4-FFF2-40B4-BE49-F238E27FC236}">
                <a16:creationId xmlns:a16="http://schemas.microsoft.com/office/drawing/2014/main" id="{B472B157-B59B-7447-3B5B-6AF5F53F34F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45B71CC-0F78-4050-A3FB-8C4D68693AF8}" type="slidenum">
              <a:rPr lang="fr-FR" altLang="fr-FR" sz="2000">
                <a:solidFill>
                  <a:srgbClr val="984807"/>
                </a:solidFill>
              </a:rPr>
              <a:pPr algn="r" eaLnBrk="1" hangingPunct="1">
                <a:spcBef>
                  <a:spcPct val="0"/>
                </a:spcBef>
                <a:buFontTx/>
                <a:buNone/>
              </a:pPr>
              <a:t>64</a:t>
            </a:fld>
            <a:endParaRPr lang="fr-FR" altLang="fr-FR" sz="2000">
              <a:solidFill>
                <a:srgbClr val="984807"/>
              </a:solidFill>
            </a:endParaRPr>
          </a:p>
        </p:txBody>
      </p:sp>
      <p:sp>
        <p:nvSpPr>
          <p:cNvPr id="67587" name="Titre 8">
            <a:extLst>
              <a:ext uri="{FF2B5EF4-FFF2-40B4-BE49-F238E27FC236}">
                <a16:creationId xmlns:a16="http://schemas.microsoft.com/office/drawing/2014/main" id="{EFD65E52-0530-F9A4-DCDF-F6233DE23B30}"/>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67588" name="Rectangle 4">
            <a:extLst>
              <a:ext uri="{FF2B5EF4-FFF2-40B4-BE49-F238E27FC236}">
                <a16:creationId xmlns:a16="http://schemas.microsoft.com/office/drawing/2014/main" id="{8B681E51-EDAE-EA97-D683-ECB371DC39EE}"/>
              </a:ext>
            </a:extLst>
          </p:cNvPr>
          <p:cNvSpPr>
            <a:spLocks noChangeArrowheads="1"/>
          </p:cNvSpPr>
          <p:nvPr/>
        </p:nvSpPr>
        <p:spPr bwMode="auto">
          <a:xfrm>
            <a:off x="395288" y="1312863"/>
            <a:ext cx="6391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Au moment de l’accident :</a:t>
            </a:r>
            <a:endParaRPr lang="fr-FR" altLang="fr-FR" sz="2000" u="sng">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BFF73E25-BF04-C6B7-DCE9-370520126A9F}"/>
              </a:ext>
            </a:extLst>
          </p:cNvPr>
          <p:cNvSpPr/>
          <p:nvPr/>
        </p:nvSpPr>
        <p:spPr>
          <a:xfrm>
            <a:off x="468313" y="1916113"/>
            <a:ext cx="8207375" cy="3416300"/>
          </a:xfrm>
          <a:prstGeom prst="rect">
            <a:avLst/>
          </a:prstGeom>
        </p:spPr>
        <p:txBody>
          <a:bodyPr>
            <a:spAutoFit/>
          </a:bodyPr>
          <a:lstStyle/>
          <a:p>
            <a:pPr>
              <a:spcAft>
                <a:spcPts val="0"/>
              </a:spcAft>
              <a:defRPr/>
            </a:pPr>
            <a:r>
              <a:rPr lang="fr-FR" sz="2400" b="1" dirty="0">
                <a:latin typeface="Times New Roman" panose="02020603050405020304" pitchFamily="18" charset="0"/>
                <a:ea typeface="Calibri" panose="020F0502020204030204" pitchFamily="34" charset="0"/>
                <a:cs typeface="Times New Roman" panose="02020603050405020304" pitchFamily="18" charset="0"/>
              </a:rPr>
              <a:t>COS</a:t>
            </a: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Effectue un bilan de l’accident et transmet l’information au CODIS.</a:t>
            </a:r>
          </a:p>
          <a:p>
            <a:pPr marL="342900" indent="-342900">
              <a:spcAft>
                <a:spcPts val="0"/>
              </a:spcAft>
              <a:buFont typeface="Wingdings" panose="05000000000000000000" pitchFamily="2" charset="2"/>
              <a:buChar char="Ø"/>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spcAft>
                <a:spcPts val="0"/>
              </a:spcAft>
              <a:buFont typeface="Wingdings" panose="05000000000000000000" pitchFamily="2" charset="2"/>
              <a:buChar char="Ø"/>
              <a:defRPr/>
            </a:pPr>
            <a:endParaRPr lang="fr-FR"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Garantit le calme et la sécurité sur l’intervention et notamment </a:t>
            </a:r>
            <a:r>
              <a:rPr lang="fr-FR"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interdit toute prise d’initiative dangereuse.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u numéro de diapositive 4">
            <a:extLst>
              <a:ext uri="{FF2B5EF4-FFF2-40B4-BE49-F238E27FC236}">
                <a16:creationId xmlns:a16="http://schemas.microsoft.com/office/drawing/2014/main" id="{408893EF-7724-98A5-E203-F83A617D416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A378B1B-4F91-42E0-9F8D-89D102640699}" type="slidenum">
              <a:rPr lang="fr-FR" altLang="fr-FR" sz="2000">
                <a:solidFill>
                  <a:srgbClr val="984807"/>
                </a:solidFill>
              </a:rPr>
              <a:pPr algn="r" eaLnBrk="1" hangingPunct="1">
                <a:spcBef>
                  <a:spcPct val="0"/>
                </a:spcBef>
                <a:buFontTx/>
                <a:buNone/>
              </a:pPr>
              <a:t>65</a:t>
            </a:fld>
            <a:endParaRPr lang="fr-FR" altLang="fr-FR" sz="2000">
              <a:solidFill>
                <a:srgbClr val="984807"/>
              </a:solidFill>
            </a:endParaRPr>
          </a:p>
        </p:txBody>
      </p:sp>
      <p:sp>
        <p:nvSpPr>
          <p:cNvPr id="68611" name="Titre 8">
            <a:extLst>
              <a:ext uri="{FF2B5EF4-FFF2-40B4-BE49-F238E27FC236}">
                <a16:creationId xmlns:a16="http://schemas.microsoft.com/office/drawing/2014/main" id="{7AA218F1-9099-5642-4FCC-68467DE1631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68612" name="Rectangle 4">
            <a:extLst>
              <a:ext uri="{FF2B5EF4-FFF2-40B4-BE49-F238E27FC236}">
                <a16:creationId xmlns:a16="http://schemas.microsoft.com/office/drawing/2014/main" id="{618D6528-8EBD-7E13-59B8-215D47F41988}"/>
              </a:ext>
            </a:extLst>
          </p:cNvPr>
          <p:cNvSpPr>
            <a:spLocks noChangeArrowheads="1"/>
          </p:cNvSpPr>
          <p:nvPr/>
        </p:nvSpPr>
        <p:spPr bwMode="auto">
          <a:xfrm>
            <a:off x="395288" y="1312863"/>
            <a:ext cx="6391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Au moment de l’accident :</a:t>
            </a:r>
            <a:endParaRPr lang="fr-FR" altLang="fr-FR" sz="2000" u="sng">
              <a:latin typeface="Calibri" panose="020F0502020204030204" pitchFamily="34" charset="0"/>
              <a:ea typeface="Calibri" panose="020F0502020204030204" pitchFamily="34" charset="0"/>
              <a:cs typeface="Times New Roman" panose="02020603050405020304" pitchFamily="18" charset="0"/>
            </a:endParaRPr>
          </a:p>
        </p:txBody>
      </p:sp>
      <p:sp>
        <p:nvSpPr>
          <p:cNvPr id="68613" name="Rectangle 1">
            <a:extLst>
              <a:ext uri="{FF2B5EF4-FFF2-40B4-BE49-F238E27FC236}">
                <a16:creationId xmlns:a16="http://schemas.microsoft.com/office/drawing/2014/main" id="{F54575C8-CAA5-B5B6-B410-9ABDBC05C6C0}"/>
              </a:ext>
            </a:extLst>
          </p:cNvPr>
          <p:cNvSpPr>
            <a:spLocks noChangeArrowheads="1"/>
          </p:cNvSpPr>
          <p:nvPr/>
        </p:nvSpPr>
        <p:spPr bwMode="auto">
          <a:xfrm>
            <a:off x="468313" y="1916113"/>
            <a:ext cx="5811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a:solidFill>
                  <a:srgbClr val="FF0000"/>
                </a:solidFill>
                <a:latin typeface="Times New Roman" panose="02020603050405020304" pitchFamily="18" charset="0"/>
                <a:cs typeface="Calibri" panose="020F0502020204030204" pitchFamily="34" charset="0"/>
              </a:rPr>
              <a:t>Envoyer un message de détresse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NELAR</a:t>
            </a:r>
            <a:endParaRPr lang="fr-FR" altLang="fr-FR" sz="2400">
              <a:latin typeface="Arial" panose="020B0604020202020204" pitchFamily="34" charset="0"/>
            </a:endParaRPr>
          </a:p>
        </p:txBody>
      </p:sp>
      <p:sp>
        <p:nvSpPr>
          <p:cNvPr id="68614" name="Rectangle 2">
            <a:extLst>
              <a:ext uri="{FF2B5EF4-FFF2-40B4-BE49-F238E27FC236}">
                <a16:creationId xmlns:a16="http://schemas.microsoft.com/office/drawing/2014/main" id="{41085733-9332-E7F0-F1B0-FF4F9A0FC151}"/>
              </a:ext>
            </a:extLst>
          </p:cNvPr>
          <p:cNvSpPr>
            <a:spLocks noChangeArrowheads="1"/>
          </p:cNvSpPr>
          <p:nvPr/>
        </p:nvSpPr>
        <p:spPr bwMode="auto">
          <a:xfrm>
            <a:off x="1116013" y="2546350"/>
            <a:ext cx="64801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ctr">
              <a:spcBef>
                <a:spcPct val="0"/>
              </a:spcBef>
              <a:buFontTx/>
              <a:buNone/>
            </a:pPr>
            <a:r>
              <a:rPr lang="fr-FR" altLang="fr-FR"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URGENT, URGENT, URGENT »</a:t>
            </a:r>
          </a:p>
          <a:p>
            <a:pPr algn="ctr">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 = nom(s) du ou des SP concerné(s)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 = engin concerné</a:t>
            </a:r>
          </a:p>
          <a:p>
            <a:pPr>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 = localisation</a:t>
            </a:r>
          </a:p>
          <a:p>
            <a:pPr>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 air suffisant (ou non), pression de …. Bars</a:t>
            </a:r>
          </a:p>
          <a:p>
            <a:pPr>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 = renfort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nécessaire (qui, avec quoi) ou pas.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u numéro de diapositive 4">
            <a:extLst>
              <a:ext uri="{FF2B5EF4-FFF2-40B4-BE49-F238E27FC236}">
                <a16:creationId xmlns:a16="http://schemas.microsoft.com/office/drawing/2014/main" id="{A37A4018-F625-5C13-C878-7D9E08C76E7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15B98D1-4350-4DA6-876A-95BA9F9AFA58}" type="slidenum">
              <a:rPr lang="fr-FR" altLang="fr-FR" sz="2000">
                <a:solidFill>
                  <a:srgbClr val="984807"/>
                </a:solidFill>
              </a:rPr>
              <a:pPr algn="r" eaLnBrk="1" hangingPunct="1">
                <a:spcBef>
                  <a:spcPct val="0"/>
                </a:spcBef>
                <a:buFontTx/>
                <a:buNone/>
              </a:pPr>
              <a:t>66</a:t>
            </a:fld>
            <a:endParaRPr lang="fr-FR" altLang="fr-FR" sz="2000">
              <a:solidFill>
                <a:srgbClr val="984807"/>
              </a:solidFill>
            </a:endParaRPr>
          </a:p>
        </p:txBody>
      </p:sp>
      <p:sp>
        <p:nvSpPr>
          <p:cNvPr id="69635" name="Titre 8">
            <a:extLst>
              <a:ext uri="{FF2B5EF4-FFF2-40B4-BE49-F238E27FC236}">
                <a16:creationId xmlns:a16="http://schemas.microsoft.com/office/drawing/2014/main" id="{A27F31D7-BAFB-2F45-2BE5-D479ABABC94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69636" name="Rectangle 4">
            <a:extLst>
              <a:ext uri="{FF2B5EF4-FFF2-40B4-BE49-F238E27FC236}">
                <a16:creationId xmlns:a16="http://schemas.microsoft.com/office/drawing/2014/main" id="{928BE156-DE58-C980-F548-45ED81DF96BD}"/>
              </a:ext>
            </a:extLst>
          </p:cNvPr>
          <p:cNvSpPr>
            <a:spLocks noChangeArrowheads="1"/>
          </p:cNvSpPr>
          <p:nvPr/>
        </p:nvSpPr>
        <p:spPr bwMode="auto">
          <a:xfrm>
            <a:off x="395288" y="1312863"/>
            <a:ext cx="6391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Au moment de l’accident :</a:t>
            </a:r>
            <a:endParaRPr lang="fr-FR" altLang="fr-FR" sz="1800" u="sng">
              <a:latin typeface="Calibri" panose="020F0502020204030204" pitchFamily="34" charset="0"/>
              <a:ea typeface="Calibri" panose="020F0502020204030204" pitchFamily="34" charset="0"/>
              <a:cs typeface="Times New Roman" panose="02020603050405020304" pitchFamily="18" charset="0"/>
            </a:endParaRPr>
          </a:p>
        </p:txBody>
      </p:sp>
      <p:sp>
        <p:nvSpPr>
          <p:cNvPr id="72709" name="Rectangle 1">
            <a:extLst>
              <a:ext uri="{FF2B5EF4-FFF2-40B4-BE49-F238E27FC236}">
                <a16:creationId xmlns:a16="http://schemas.microsoft.com/office/drawing/2014/main" id="{653E9693-6974-942B-7AF0-CA6EFDEF81BC}"/>
              </a:ext>
            </a:extLst>
          </p:cNvPr>
          <p:cNvSpPr>
            <a:spLocks noChangeArrowheads="1"/>
          </p:cNvSpPr>
          <p:nvPr/>
        </p:nvSpPr>
        <p:spPr bwMode="auto">
          <a:xfrm>
            <a:off x="395288" y="1916113"/>
            <a:ext cx="4302125" cy="461962"/>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spcBef>
                <a:spcPct val="0"/>
              </a:spcBef>
              <a:buFontTx/>
              <a:buNone/>
              <a:defRPr/>
            </a:pPr>
            <a:r>
              <a:rPr lang="fr-FR" altLang="fr-FR" sz="2000" b="1" dirty="0">
                <a:solidFill>
                  <a:srgbClr val="FF0000"/>
                </a:solidFill>
                <a:latin typeface="Times New Roman" panose="02020603050405020304" pitchFamily="18" charset="0"/>
                <a:cs typeface="Calibri" panose="020F0502020204030204" pitchFamily="34" charset="0"/>
              </a:rPr>
              <a:t>Envoyer un message de détresse </a:t>
            </a:r>
            <a:r>
              <a:rPr lang="fr-FR" altLang="fr-FR" sz="2400" b="1" cap="all" dirty="0">
                <a:solidFill>
                  <a:srgbClr val="FF0000"/>
                </a:solidFill>
                <a:latin typeface="Times New Roman" panose="02020603050405020304" pitchFamily="18" charset="0"/>
                <a:cs typeface="Calibri" panose="020F0502020204030204" pitchFamily="34" charset="0"/>
              </a:rPr>
              <a:t>et</a:t>
            </a:r>
            <a:r>
              <a:rPr lang="fr-FR" altLang="fr-FR" sz="2000" b="1" dirty="0">
                <a:solidFill>
                  <a:srgbClr val="FF0000"/>
                </a:solidFill>
                <a:latin typeface="Times New Roman" panose="02020603050405020304" pitchFamily="18" charset="0"/>
                <a:cs typeface="Calibri" panose="020F0502020204030204" pitchFamily="34" charset="0"/>
              </a:rPr>
              <a:t> :</a:t>
            </a:r>
            <a:endParaRPr lang="fr-FR" altLang="fr-FR" sz="2000" dirty="0">
              <a:latin typeface="Arial" panose="020B0604020202020204" pitchFamily="34" charset="0"/>
            </a:endParaRPr>
          </a:p>
        </p:txBody>
      </p:sp>
      <p:sp>
        <p:nvSpPr>
          <p:cNvPr id="69638" name="ZoneTexte 22">
            <a:extLst>
              <a:ext uri="{FF2B5EF4-FFF2-40B4-BE49-F238E27FC236}">
                <a16:creationId xmlns:a16="http://schemas.microsoft.com/office/drawing/2014/main" id="{BF2F5D20-A305-7667-1341-8278CDBB1E32}"/>
              </a:ext>
            </a:extLst>
          </p:cNvPr>
          <p:cNvSpPr txBox="1">
            <a:spLocks noChangeArrowheads="1"/>
          </p:cNvSpPr>
          <p:nvPr/>
        </p:nvSpPr>
        <p:spPr bwMode="auto">
          <a:xfrm>
            <a:off x="5089525" y="2509838"/>
            <a:ext cx="3560763" cy="3046412"/>
          </a:xfrm>
          <a:prstGeom prst="rect">
            <a:avLst/>
          </a:prstGeom>
          <a:solidFill>
            <a:srgbClr val="FFFFFF"/>
          </a:solidFill>
          <a:ln w="25400" algn="ctr">
            <a:solidFill>
              <a:srgbClr val="C0504D"/>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SzPts val="1400"/>
              <a:buFont typeface="Wingdings" panose="05000000000000000000" pitchFamily="2" charset="2"/>
              <a:buNone/>
            </a:pPr>
            <a:r>
              <a:rPr lang="fr-FR" altLang="fr-FR" sz="2400">
                <a:solidFill>
                  <a:srgbClr val="000000"/>
                </a:solidFill>
                <a:latin typeface="Times New Roman" panose="02020603050405020304" pitchFamily="18" charset="0"/>
              </a:rPr>
              <a:t>Allumer son (ses) moyen(s) d’éclairage et le(s) diriger vers le plafond. </a:t>
            </a:r>
          </a:p>
          <a:p>
            <a:pPr algn="just">
              <a:spcBef>
                <a:spcPct val="0"/>
              </a:spcBef>
              <a:buFontTx/>
              <a:buNone/>
            </a:pPr>
            <a:endParaRPr lang="fr-FR" altLang="fr-FR" sz="2400">
              <a:solidFill>
                <a:srgbClr val="000000"/>
              </a:solidFill>
              <a:latin typeface="Times New Roman" panose="02020603050405020304" pitchFamily="18" charset="0"/>
            </a:endParaRPr>
          </a:p>
          <a:p>
            <a:pPr algn="just">
              <a:spcBef>
                <a:spcPct val="0"/>
              </a:spcBef>
              <a:buSzPts val="1400"/>
              <a:buFont typeface="Wingdings" panose="05000000000000000000" pitchFamily="2" charset="2"/>
              <a:buNone/>
            </a:pPr>
            <a:r>
              <a:rPr lang="fr-FR" altLang="fr-FR" sz="2400">
                <a:solidFill>
                  <a:srgbClr val="000000"/>
                </a:solidFill>
                <a:latin typeface="Times New Roman" panose="02020603050405020304" pitchFamily="18" charset="0"/>
              </a:rPr>
              <a:t>Activer un système sonore de détresse afin d’être localisé rapidement. </a:t>
            </a:r>
          </a:p>
        </p:txBody>
      </p:sp>
      <p:graphicFrame>
        <p:nvGraphicFramePr>
          <p:cNvPr id="69639" name="Object 6">
            <a:extLst>
              <a:ext uri="{FF2B5EF4-FFF2-40B4-BE49-F238E27FC236}">
                <a16:creationId xmlns:a16="http://schemas.microsoft.com/office/drawing/2014/main" id="{FF76EB63-82CD-4FF5-579C-4F493AA8CCA4}"/>
              </a:ext>
            </a:extLst>
          </p:cNvPr>
          <p:cNvGraphicFramePr>
            <a:graphicFrameLocks noChangeAspect="1"/>
          </p:cNvGraphicFramePr>
          <p:nvPr/>
        </p:nvGraphicFramePr>
        <p:xfrm>
          <a:off x="288925" y="2286000"/>
          <a:ext cx="4800600" cy="3906838"/>
        </p:xfrm>
        <a:graphic>
          <a:graphicData uri="http://schemas.openxmlformats.org/presentationml/2006/ole">
            <mc:AlternateContent xmlns:mc="http://schemas.openxmlformats.org/markup-compatibility/2006">
              <mc:Choice xmlns:v="urn:schemas-microsoft-com:vml" Requires="v">
                <p:oleObj name="Diapositive" r:id="rId2" imgW="4572000" imgH="3429000" progId="PowerPoint.Slide.8">
                  <p:embed/>
                </p:oleObj>
              </mc:Choice>
              <mc:Fallback>
                <p:oleObj name="Diapositive" r:id="rId2" imgW="4572000" imgH="3429000" progId="PowerPoint.Slide.8">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l="2544" t="23085" r="39958" b="3850"/>
                      <a:stretch>
                        <a:fillRect/>
                      </a:stretch>
                    </p:blipFill>
                    <p:spPr bwMode="auto">
                      <a:xfrm>
                        <a:off x="288925" y="2286000"/>
                        <a:ext cx="480060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u numéro de diapositive 4">
            <a:extLst>
              <a:ext uri="{FF2B5EF4-FFF2-40B4-BE49-F238E27FC236}">
                <a16:creationId xmlns:a16="http://schemas.microsoft.com/office/drawing/2014/main" id="{EA4CDF53-131E-85A4-D0C9-0F7EE441D9E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ED897BE-342E-4B62-B649-84746590DC18}" type="slidenum">
              <a:rPr lang="fr-FR" altLang="fr-FR" sz="2000">
                <a:solidFill>
                  <a:srgbClr val="984807"/>
                </a:solidFill>
              </a:rPr>
              <a:pPr algn="r" eaLnBrk="1" hangingPunct="1">
                <a:spcBef>
                  <a:spcPct val="0"/>
                </a:spcBef>
                <a:buFontTx/>
                <a:buNone/>
              </a:pPr>
              <a:t>67</a:t>
            </a:fld>
            <a:endParaRPr lang="fr-FR" altLang="fr-FR" sz="2000">
              <a:solidFill>
                <a:srgbClr val="984807"/>
              </a:solidFill>
            </a:endParaRPr>
          </a:p>
        </p:txBody>
      </p:sp>
      <p:sp>
        <p:nvSpPr>
          <p:cNvPr id="70659" name="Rectangle 1">
            <a:extLst>
              <a:ext uri="{FF2B5EF4-FFF2-40B4-BE49-F238E27FC236}">
                <a16:creationId xmlns:a16="http://schemas.microsoft.com/office/drawing/2014/main" id="{0F1E0396-CF68-39E5-F61F-DCAB4864D835}"/>
              </a:ext>
            </a:extLst>
          </p:cNvPr>
          <p:cNvSpPr>
            <a:spLocks noChangeArrowheads="1"/>
          </p:cNvSpPr>
          <p:nvPr/>
        </p:nvSpPr>
        <p:spPr bwMode="auto">
          <a:xfrm>
            <a:off x="381000" y="13716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RAPPELS IMPORTANTS :</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Dans le cas de fuite au niveau du masque ARICO, le binôme ne doit pas s'engager car il y a un risque de brûlures. </a:t>
            </a:r>
          </a:p>
          <a:p>
            <a:pPr>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Si cela se produit pendant l'engagement le binôme doit ressortir le plus rapidement possible et retirer l'ARI en zone saine.</a:t>
            </a:r>
          </a:p>
        </p:txBody>
      </p:sp>
      <p:sp>
        <p:nvSpPr>
          <p:cNvPr id="70660" name="Titre 8">
            <a:extLst>
              <a:ext uri="{FF2B5EF4-FFF2-40B4-BE49-F238E27FC236}">
                <a16:creationId xmlns:a16="http://schemas.microsoft.com/office/drawing/2014/main" id="{A0686478-5EA9-AE9B-E629-9DA559E7FC3D}"/>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numéro de diapositive 4">
            <a:extLst>
              <a:ext uri="{FF2B5EF4-FFF2-40B4-BE49-F238E27FC236}">
                <a16:creationId xmlns:a16="http://schemas.microsoft.com/office/drawing/2014/main" id="{EB4D58B4-7145-217C-FB3A-DD40CD92AF94}"/>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E33B43C-634F-47B3-A71F-16C7B110B160}" type="slidenum">
              <a:rPr lang="fr-FR" altLang="fr-FR" sz="2000">
                <a:solidFill>
                  <a:srgbClr val="984807"/>
                </a:solidFill>
              </a:rPr>
              <a:pPr algn="r" eaLnBrk="1" hangingPunct="1">
                <a:spcBef>
                  <a:spcPct val="0"/>
                </a:spcBef>
                <a:buFontTx/>
                <a:buNone/>
              </a:pPr>
              <a:t>68</a:t>
            </a:fld>
            <a:endParaRPr lang="fr-FR" altLang="fr-FR" sz="2000">
              <a:solidFill>
                <a:srgbClr val="984807"/>
              </a:solidFill>
            </a:endParaRPr>
          </a:p>
        </p:txBody>
      </p:sp>
      <p:sp>
        <p:nvSpPr>
          <p:cNvPr id="71683" name="Titre 8">
            <a:extLst>
              <a:ext uri="{FF2B5EF4-FFF2-40B4-BE49-F238E27FC236}">
                <a16:creationId xmlns:a16="http://schemas.microsoft.com/office/drawing/2014/main" id="{E084C3A7-D355-7E50-9DCF-23457B45A17F}"/>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71684" name="Rectangle 1">
            <a:extLst>
              <a:ext uri="{FF2B5EF4-FFF2-40B4-BE49-F238E27FC236}">
                <a16:creationId xmlns:a16="http://schemas.microsoft.com/office/drawing/2014/main" id="{2F11B5CE-420E-77EC-9CBF-EC57BAA27811}"/>
              </a:ext>
            </a:extLst>
          </p:cNvPr>
          <p:cNvSpPr>
            <a:spLocks noChangeArrowheads="1"/>
          </p:cNvSpPr>
          <p:nvPr/>
        </p:nvSpPr>
        <p:spPr bwMode="auto">
          <a:xfrm>
            <a:off x="381000" y="13716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Rupture brutale de la continuité d'alimentation en air :</a:t>
            </a:r>
          </a:p>
        </p:txBody>
      </p:sp>
      <p:sp>
        <p:nvSpPr>
          <p:cNvPr id="71685" name="Rectangle 1">
            <a:extLst>
              <a:ext uri="{FF2B5EF4-FFF2-40B4-BE49-F238E27FC236}">
                <a16:creationId xmlns:a16="http://schemas.microsoft.com/office/drawing/2014/main" id="{CD0DB9AF-7E6C-99C6-C864-669A1C06ABF3}"/>
              </a:ext>
            </a:extLst>
          </p:cNvPr>
          <p:cNvSpPr>
            <a:spLocks noChangeArrowheads="1"/>
          </p:cNvSpPr>
          <p:nvPr/>
        </p:nvSpPr>
        <p:spPr bwMode="auto">
          <a:xfrm>
            <a:off x="381000" y="1928813"/>
            <a:ext cx="84772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Accident très exceptionnel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déconnexion involontaire du flexible d'alimentation du micro-régulateur au niveau du raccord en Y.</a:t>
            </a:r>
          </a:p>
        </p:txBody>
      </p:sp>
      <p:sp>
        <p:nvSpPr>
          <p:cNvPr id="3" name="Rectangle 2">
            <a:extLst>
              <a:ext uri="{FF2B5EF4-FFF2-40B4-BE49-F238E27FC236}">
                <a16:creationId xmlns:a16="http://schemas.microsoft.com/office/drawing/2014/main" id="{2EB6416F-2351-3B95-C050-A9FC727BAE82}"/>
              </a:ext>
            </a:extLst>
          </p:cNvPr>
          <p:cNvSpPr/>
          <p:nvPr/>
        </p:nvSpPr>
        <p:spPr>
          <a:xfrm>
            <a:off x="358775" y="3213100"/>
            <a:ext cx="8316913" cy="2041525"/>
          </a:xfrm>
          <a:prstGeom prst="rect">
            <a:avLst/>
          </a:prstGeom>
        </p:spPr>
        <p:txBody>
          <a:bodyPr>
            <a:spAutoFit/>
          </a:bodyPr>
          <a:lstStyle/>
          <a:p>
            <a:pPr>
              <a:lnSpc>
                <a:spcPct val="107000"/>
              </a:lnSpc>
              <a:spcAft>
                <a:spcPts val="0"/>
              </a:spcAft>
              <a:defRPr/>
            </a:pP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P</a:t>
            </a:r>
            <a:r>
              <a:rPr lang="fr-FR" sz="2400" dirty="0">
                <a:latin typeface="Times New Roman" panose="02020603050405020304" pitchFamily="18" charset="0"/>
                <a:ea typeface="Calibri" panose="020F0502020204030204" pitchFamily="34" charset="0"/>
                <a:cs typeface="Times New Roman" panose="02020603050405020304" pitchFamily="18" charset="0"/>
              </a:rPr>
              <a:t>rovoque une rupture de l'alimentation en air :</a:t>
            </a:r>
          </a:p>
          <a:p>
            <a:pPr>
              <a:lnSpc>
                <a:spcPct val="107000"/>
              </a:lnSpc>
              <a:spcAft>
                <a:spcPts val="0"/>
              </a:spcAft>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nSpc>
                <a:spcPct val="107000"/>
              </a:lnSpc>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SP est en apnée,</a:t>
            </a:r>
          </a:p>
          <a:p>
            <a:pPr marL="342900" indent="-342900">
              <a:lnSpc>
                <a:spcPct val="107000"/>
              </a:lnSpc>
              <a:spcAft>
                <a:spcPts val="0"/>
              </a:spcAft>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SP est par définition en opération dans une atmosphère irrespirable.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u numéro de diapositive 4">
            <a:extLst>
              <a:ext uri="{FF2B5EF4-FFF2-40B4-BE49-F238E27FC236}">
                <a16:creationId xmlns:a16="http://schemas.microsoft.com/office/drawing/2014/main" id="{2A92140D-283E-386F-A271-188265C08F7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D4C12F5-8F57-452B-89CE-531634B5C4B3}" type="slidenum">
              <a:rPr lang="fr-FR" altLang="fr-FR" sz="2000">
                <a:solidFill>
                  <a:srgbClr val="984807"/>
                </a:solidFill>
              </a:rPr>
              <a:pPr algn="r" eaLnBrk="1" hangingPunct="1">
                <a:spcBef>
                  <a:spcPct val="0"/>
                </a:spcBef>
                <a:buFontTx/>
                <a:buNone/>
              </a:pPr>
              <a:t>69</a:t>
            </a:fld>
            <a:endParaRPr lang="fr-FR" altLang="fr-FR" sz="2000">
              <a:solidFill>
                <a:srgbClr val="984807"/>
              </a:solidFill>
            </a:endParaRPr>
          </a:p>
        </p:txBody>
      </p:sp>
      <p:sp>
        <p:nvSpPr>
          <p:cNvPr id="72707" name="Rectangle 1">
            <a:extLst>
              <a:ext uri="{FF2B5EF4-FFF2-40B4-BE49-F238E27FC236}">
                <a16:creationId xmlns:a16="http://schemas.microsoft.com/office/drawing/2014/main" id="{24800BD3-409B-73BC-B8A8-019DDD3CF9B5}"/>
              </a:ext>
            </a:extLst>
          </p:cNvPr>
          <p:cNvSpPr>
            <a:spLocks noChangeArrowheads="1"/>
          </p:cNvSpPr>
          <p:nvPr/>
        </p:nvSpPr>
        <p:spPr bwMode="auto">
          <a:xfrm>
            <a:off x="381000" y="1998663"/>
            <a:ext cx="83820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Lors des inventaires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Vérification de la bonne connexion du raccord CEJN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et de son positionnement : </a:t>
            </a:r>
          </a:p>
          <a:p>
            <a:pPr>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Lampe sur la bretelle droite du dossard,</a:t>
            </a:r>
          </a:p>
          <a:p>
            <a:pPr>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Flexible branché sur le raccord de droite dans la </a:t>
            </a:r>
          </a:p>
          <a:p>
            <a:pPr>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continuité du flexible d'alimentation. </a:t>
            </a:r>
          </a:p>
        </p:txBody>
      </p:sp>
      <p:pic>
        <p:nvPicPr>
          <p:cNvPr id="72708" name="Picture 5" descr="NI_fiches info accident sécurité_Page_5.jpg">
            <a:extLst>
              <a:ext uri="{FF2B5EF4-FFF2-40B4-BE49-F238E27FC236}">
                <a16:creationId xmlns:a16="http://schemas.microsoft.com/office/drawing/2014/main" id="{220B49B9-59E4-22E2-D89F-3D9579200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9453" t="56212" r="2713" b="16357"/>
          <a:stretch>
            <a:fillRect/>
          </a:stretch>
        </p:blipFill>
        <p:spPr bwMode="auto">
          <a:xfrm>
            <a:off x="6156325" y="2389188"/>
            <a:ext cx="26924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itre 8">
            <a:extLst>
              <a:ext uri="{FF2B5EF4-FFF2-40B4-BE49-F238E27FC236}">
                <a16:creationId xmlns:a16="http://schemas.microsoft.com/office/drawing/2014/main" id="{BDCE70D8-388F-BCE8-3C93-0C88D83648EA}"/>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72710" name="Rectangle 1">
            <a:extLst>
              <a:ext uri="{FF2B5EF4-FFF2-40B4-BE49-F238E27FC236}">
                <a16:creationId xmlns:a16="http://schemas.microsoft.com/office/drawing/2014/main" id="{6580AD4A-DF6A-7854-AA29-197287C5FF9B}"/>
              </a:ext>
            </a:extLst>
          </p:cNvPr>
          <p:cNvSpPr>
            <a:spLocks noChangeArrowheads="1"/>
          </p:cNvSpPr>
          <p:nvPr/>
        </p:nvSpPr>
        <p:spPr bwMode="auto">
          <a:xfrm>
            <a:off x="381000" y="13716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Rupture brutale de la continuité d'alimentation en air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8">
            <a:extLst>
              <a:ext uri="{FF2B5EF4-FFF2-40B4-BE49-F238E27FC236}">
                <a16:creationId xmlns:a16="http://schemas.microsoft.com/office/drawing/2014/main" id="{838260A9-BDCF-5D81-800A-C94431BEE7B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Généralités</a:t>
            </a:r>
          </a:p>
        </p:txBody>
      </p:sp>
      <p:sp>
        <p:nvSpPr>
          <p:cNvPr id="9219" name="Espace réservé du numéro de diapositive 4">
            <a:extLst>
              <a:ext uri="{FF2B5EF4-FFF2-40B4-BE49-F238E27FC236}">
                <a16:creationId xmlns:a16="http://schemas.microsoft.com/office/drawing/2014/main" id="{928C06B4-97A2-703F-3493-73FD6148574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4A09C3D-6BCB-4F7B-9D26-655D74550F9B}" type="slidenum">
              <a:rPr lang="fr-FR" altLang="fr-FR" sz="2000">
                <a:solidFill>
                  <a:srgbClr val="984807"/>
                </a:solidFill>
              </a:rPr>
              <a:pPr algn="r" eaLnBrk="1" hangingPunct="1">
                <a:spcBef>
                  <a:spcPct val="0"/>
                </a:spcBef>
                <a:buFontTx/>
                <a:buNone/>
              </a:pPr>
              <a:t>7</a:t>
            </a:fld>
            <a:endParaRPr lang="fr-FR" altLang="fr-FR" sz="2000">
              <a:solidFill>
                <a:srgbClr val="984807"/>
              </a:solidFill>
            </a:endParaRPr>
          </a:p>
        </p:txBody>
      </p:sp>
      <p:sp>
        <p:nvSpPr>
          <p:cNvPr id="9220" name="Rectangle 1">
            <a:extLst>
              <a:ext uri="{FF2B5EF4-FFF2-40B4-BE49-F238E27FC236}">
                <a16:creationId xmlns:a16="http://schemas.microsoft.com/office/drawing/2014/main" id="{73E3C286-4781-8AAF-ABD7-70D6454E78C8}"/>
              </a:ext>
            </a:extLst>
          </p:cNvPr>
          <p:cNvSpPr>
            <a:spLocks noChangeArrowheads="1"/>
          </p:cNvSpPr>
          <p:nvPr/>
        </p:nvSpPr>
        <p:spPr bwMode="auto">
          <a:xfrm>
            <a:off x="398463" y="2133600"/>
            <a:ext cx="818991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Rôle peut être tenu par un CA ou toute autre personne choisie,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Contrôleur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un seul point de pénétration.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Il doit : </a:t>
            </a:r>
          </a:p>
        </p:txBody>
      </p:sp>
      <p:sp>
        <p:nvSpPr>
          <p:cNvPr id="9221" name="Rectangle 1">
            <a:extLst>
              <a:ext uri="{FF2B5EF4-FFF2-40B4-BE49-F238E27FC236}">
                <a16:creationId xmlns:a16="http://schemas.microsoft.com/office/drawing/2014/main" id="{CCCEF1C1-5D34-6E35-4863-2E4293852836}"/>
              </a:ext>
            </a:extLst>
          </p:cNvPr>
          <p:cNvSpPr>
            <a:spLocks noChangeArrowheads="1"/>
          </p:cNvSpPr>
          <p:nvPr/>
        </p:nvSpPr>
        <p:spPr bwMode="auto">
          <a:xfrm>
            <a:off x="414338" y="1316038"/>
            <a:ext cx="8189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Contrôleur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u numéro de diapositive 4">
            <a:extLst>
              <a:ext uri="{FF2B5EF4-FFF2-40B4-BE49-F238E27FC236}">
                <a16:creationId xmlns:a16="http://schemas.microsoft.com/office/drawing/2014/main" id="{717872B0-C8A2-24CD-852B-F9CD90CBF9D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407530C-58AE-4A8A-B23C-B58FC219D4AE}" type="slidenum">
              <a:rPr lang="fr-FR" altLang="fr-FR" sz="2000">
                <a:solidFill>
                  <a:srgbClr val="984807"/>
                </a:solidFill>
              </a:rPr>
              <a:pPr algn="r" eaLnBrk="1" hangingPunct="1">
                <a:spcBef>
                  <a:spcPct val="0"/>
                </a:spcBef>
                <a:buFontTx/>
                <a:buNone/>
              </a:pPr>
              <a:t>70</a:t>
            </a:fld>
            <a:endParaRPr lang="fr-FR" altLang="fr-FR" sz="2000">
              <a:solidFill>
                <a:srgbClr val="984807"/>
              </a:solidFill>
            </a:endParaRPr>
          </a:p>
        </p:txBody>
      </p:sp>
      <p:sp>
        <p:nvSpPr>
          <p:cNvPr id="73731" name="Rectangle 1">
            <a:extLst>
              <a:ext uri="{FF2B5EF4-FFF2-40B4-BE49-F238E27FC236}">
                <a16:creationId xmlns:a16="http://schemas.microsoft.com/office/drawing/2014/main" id="{D7ACDC05-68FC-2DBD-8042-50FD6FB5612C}"/>
              </a:ext>
            </a:extLst>
          </p:cNvPr>
          <p:cNvSpPr>
            <a:spLocks noChangeArrowheads="1"/>
          </p:cNvSpPr>
          <p:nvPr/>
        </p:nvSpPr>
        <p:spPr bwMode="auto">
          <a:xfrm>
            <a:off x="381000" y="1928813"/>
            <a:ext cx="577532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 intervention :</a:t>
            </a:r>
          </a:p>
          <a:p>
            <a:pPr>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Avant engagement : </a:t>
            </a:r>
          </a:p>
          <a:p>
            <a:pPr>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Lors du contrôle croisé : </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Connexion du flexible d'alimentation sur le raccord CEJN et sur le positionnement de la lampe sur la bretelle de droite.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3732" name="Picture 6">
            <a:extLst>
              <a:ext uri="{FF2B5EF4-FFF2-40B4-BE49-F238E27FC236}">
                <a16:creationId xmlns:a16="http://schemas.microsoft.com/office/drawing/2014/main" id="{0E167BE5-DFF2-279E-523D-BDEF2CAA1C3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3906" t="19792" r="29688" b="53224"/>
          <a:stretch>
            <a:fillRect/>
          </a:stretch>
        </p:blipFill>
        <p:spPr bwMode="auto">
          <a:xfrm>
            <a:off x="5791200" y="2438400"/>
            <a:ext cx="2968625" cy="36576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3" name="Titre 8">
            <a:extLst>
              <a:ext uri="{FF2B5EF4-FFF2-40B4-BE49-F238E27FC236}">
                <a16:creationId xmlns:a16="http://schemas.microsoft.com/office/drawing/2014/main" id="{0D5B3385-7631-7878-649B-4FD5FA72F4B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
        <p:nvSpPr>
          <p:cNvPr id="73734" name="Rectangle 1">
            <a:extLst>
              <a:ext uri="{FF2B5EF4-FFF2-40B4-BE49-F238E27FC236}">
                <a16:creationId xmlns:a16="http://schemas.microsoft.com/office/drawing/2014/main" id="{34A547E8-FEEE-E457-44C1-FAA5E9305C6B}"/>
              </a:ext>
            </a:extLst>
          </p:cNvPr>
          <p:cNvSpPr>
            <a:spLocks noChangeArrowheads="1"/>
          </p:cNvSpPr>
          <p:nvPr/>
        </p:nvSpPr>
        <p:spPr bwMode="auto">
          <a:xfrm>
            <a:off x="381000" y="1371600"/>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Rupture brutale de la continuité d'alimentation en air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u numéro de diapositive 4">
            <a:extLst>
              <a:ext uri="{FF2B5EF4-FFF2-40B4-BE49-F238E27FC236}">
                <a16:creationId xmlns:a16="http://schemas.microsoft.com/office/drawing/2014/main" id="{F3A45334-8584-D24B-42F0-DDB0037FC3D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671CDD3-582A-49AB-A8CF-141792857015}" type="slidenum">
              <a:rPr lang="fr-FR" altLang="fr-FR" sz="2000">
                <a:solidFill>
                  <a:srgbClr val="984807"/>
                </a:solidFill>
              </a:rPr>
              <a:pPr algn="r" eaLnBrk="1" hangingPunct="1">
                <a:spcBef>
                  <a:spcPct val="0"/>
                </a:spcBef>
                <a:buFontTx/>
                <a:buNone/>
              </a:pPr>
              <a:t>71</a:t>
            </a:fld>
            <a:endParaRPr lang="fr-FR" altLang="fr-FR" sz="2000">
              <a:solidFill>
                <a:srgbClr val="984807"/>
              </a:solidFill>
            </a:endParaRPr>
          </a:p>
        </p:txBody>
      </p:sp>
      <p:sp>
        <p:nvSpPr>
          <p:cNvPr id="74755" name="Rectangle 1">
            <a:extLst>
              <a:ext uri="{FF2B5EF4-FFF2-40B4-BE49-F238E27FC236}">
                <a16:creationId xmlns:a16="http://schemas.microsoft.com/office/drawing/2014/main" id="{1CD781BD-00B0-5F5F-7A05-C19360E8AB5F}"/>
              </a:ext>
            </a:extLst>
          </p:cNvPr>
          <p:cNvSpPr>
            <a:spLocks noChangeArrowheads="1"/>
          </p:cNvSpPr>
          <p:nvPr/>
        </p:nvSpPr>
        <p:spPr bwMode="auto">
          <a:xfrm>
            <a:off x="381000" y="1371600"/>
            <a:ext cx="8189913"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Rupture brutale de la continuité d'alimentation en air :</a:t>
            </a:r>
          </a:p>
          <a:p>
            <a:pPr>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Pendant l'engagement : </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fr-FR" altLang="fr-FR"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er</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geste à effectuer est de vérifier la connexion du flexible :</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Positionner la main gauche sur le micro régulateur et suivre le flexible ;</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En cas de déconnexion, le reconnecter ou demander au binôme de le faire.</a:t>
            </a:r>
          </a:p>
        </p:txBody>
      </p:sp>
      <p:sp>
        <p:nvSpPr>
          <p:cNvPr id="74756" name="Titre 8">
            <a:extLst>
              <a:ext uri="{FF2B5EF4-FFF2-40B4-BE49-F238E27FC236}">
                <a16:creationId xmlns:a16="http://schemas.microsoft.com/office/drawing/2014/main" id="{833034B2-3507-38E7-0E47-07889A6D202B}"/>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u numéro de diapositive 4">
            <a:extLst>
              <a:ext uri="{FF2B5EF4-FFF2-40B4-BE49-F238E27FC236}">
                <a16:creationId xmlns:a16="http://schemas.microsoft.com/office/drawing/2014/main" id="{3BBE27F7-F81B-AE81-BBBE-1E6AE270EED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81CC1EA-3625-4FCE-89AD-CF887946B2F5}" type="slidenum">
              <a:rPr lang="fr-FR" altLang="fr-FR" sz="2000">
                <a:solidFill>
                  <a:srgbClr val="984807"/>
                </a:solidFill>
              </a:rPr>
              <a:pPr algn="r" eaLnBrk="1" hangingPunct="1">
                <a:spcBef>
                  <a:spcPct val="0"/>
                </a:spcBef>
                <a:buFontTx/>
                <a:buNone/>
              </a:pPr>
              <a:t>72</a:t>
            </a:fld>
            <a:endParaRPr lang="fr-FR" altLang="fr-FR" sz="2000">
              <a:solidFill>
                <a:srgbClr val="984807"/>
              </a:solidFill>
            </a:endParaRPr>
          </a:p>
        </p:txBody>
      </p:sp>
      <p:sp>
        <p:nvSpPr>
          <p:cNvPr id="75779" name="Rectangle 1">
            <a:extLst>
              <a:ext uri="{FF2B5EF4-FFF2-40B4-BE49-F238E27FC236}">
                <a16:creationId xmlns:a16="http://schemas.microsoft.com/office/drawing/2014/main" id="{7766C0F7-80C1-DFC0-8DAF-35CF9355F1C7}"/>
              </a:ext>
            </a:extLst>
          </p:cNvPr>
          <p:cNvSpPr>
            <a:spLocks noChangeArrowheads="1"/>
          </p:cNvSpPr>
          <p:nvPr/>
        </p:nvSpPr>
        <p:spPr bwMode="auto">
          <a:xfrm>
            <a:off x="381000" y="1371600"/>
            <a:ext cx="8189913"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Rupture brutale de la continuité d'alimentation en air :</a:t>
            </a:r>
          </a:p>
          <a:p>
            <a:pPr>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Pendant l'engagement : </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Actions réflexes de vérifications à réaliser en cas de panne d'air : </a:t>
            </a: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Vérifier positionnement du micro régulateur,</a:t>
            </a:r>
          </a:p>
          <a:p>
            <a:pPr>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Vérifier la pression à la bouteille,</a:t>
            </a:r>
          </a:p>
          <a:p>
            <a:pPr>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Vérifier l'ouverture de la bouteille,</a:t>
            </a:r>
          </a:p>
        </p:txBody>
      </p:sp>
      <p:sp>
        <p:nvSpPr>
          <p:cNvPr id="75780" name="Titre 8">
            <a:extLst>
              <a:ext uri="{FF2B5EF4-FFF2-40B4-BE49-F238E27FC236}">
                <a16:creationId xmlns:a16="http://schemas.microsoft.com/office/drawing/2014/main" id="{B16E4A1E-F1BF-66CE-8A5A-C29E39B73C1E}"/>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u numéro de diapositive 4">
            <a:extLst>
              <a:ext uri="{FF2B5EF4-FFF2-40B4-BE49-F238E27FC236}">
                <a16:creationId xmlns:a16="http://schemas.microsoft.com/office/drawing/2014/main" id="{8DEF9632-F13E-A467-53F8-49596B89329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71BC74B-29AC-4158-9891-0EF3B2EE4B6F}" type="slidenum">
              <a:rPr lang="fr-FR" altLang="fr-FR" sz="2000">
                <a:solidFill>
                  <a:srgbClr val="984807"/>
                </a:solidFill>
              </a:rPr>
              <a:pPr algn="r" eaLnBrk="1" hangingPunct="1">
                <a:spcBef>
                  <a:spcPct val="0"/>
                </a:spcBef>
                <a:buFontTx/>
                <a:buNone/>
              </a:pPr>
              <a:t>73</a:t>
            </a:fld>
            <a:endParaRPr lang="fr-FR" altLang="fr-FR" sz="2000">
              <a:solidFill>
                <a:srgbClr val="984807"/>
              </a:solidFill>
            </a:endParaRPr>
          </a:p>
        </p:txBody>
      </p:sp>
      <p:sp>
        <p:nvSpPr>
          <p:cNvPr id="76803" name="Rectangle 1">
            <a:extLst>
              <a:ext uri="{FF2B5EF4-FFF2-40B4-BE49-F238E27FC236}">
                <a16:creationId xmlns:a16="http://schemas.microsoft.com/office/drawing/2014/main" id="{FE471BEA-987D-3116-B796-CE83AF8340C2}"/>
              </a:ext>
            </a:extLst>
          </p:cNvPr>
          <p:cNvSpPr>
            <a:spLocks noChangeArrowheads="1"/>
          </p:cNvSpPr>
          <p:nvPr/>
        </p:nvSpPr>
        <p:spPr bwMode="auto">
          <a:xfrm>
            <a:off x="381000" y="1371600"/>
            <a:ext cx="8189913"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Rupture brutale de la continuité d'alimentation en air :</a:t>
            </a:r>
          </a:p>
          <a:p>
            <a:pPr>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Possibilité d'actions après vérifications :</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Reconnexion du flexible d'alimentation du micro régulateur sur le raccord CEJN</a:t>
            </a:r>
          </a:p>
          <a:p>
            <a:pPr>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Reconnexion sur la connexion libre du raccord CEJN de son binôme,</a:t>
            </a:r>
          </a:p>
        </p:txBody>
      </p:sp>
      <p:sp>
        <p:nvSpPr>
          <p:cNvPr id="76804" name="Titre 8">
            <a:extLst>
              <a:ext uri="{FF2B5EF4-FFF2-40B4-BE49-F238E27FC236}">
                <a16:creationId xmlns:a16="http://schemas.microsoft.com/office/drawing/2014/main" id="{BC6FEE2A-917A-31B1-85D9-09D805646EB1}"/>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Image 8">
            <a:extLst>
              <a:ext uri="{FF2B5EF4-FFF2-40B4-BE49-F238E27FC236}">
                <a16:creationId xmlns:a16="http://schemas.microsoft.com/office/drawing/2014/main" id="{6869B6D1-D983-62E0-3D47-E2CE90E79E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3138" y="3430588"/>
            <a:ext cx="3787775"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Espace réservé du numéro de diapositive 4">
            <a:extLst>
              <a:ext uri="{FF2B5EF4-FFF2-40B4-BE49-F238E27FC236}">
                <a16:creationId xmlns:a16="http://schemas.microsoft.com/office/drawing/2014/main" id="{6A4C7332-FFED-B6D4-F164-A803DDBBE2F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EB685F1-CCB5-4506-ACB2-ED7BF24B566A}" type="slidenum">
              <a:rPr lang="fr-FR" altLang="fr-FR" sz="2000">
                <a:solidFill>
                  <a:srgbClr val="984807"/>
                </a:solidFill>
              </a:rPr>
              <a:pPr algn="r" eaLnBrk="1" hangingPunct="1">
                <a:spcBef>
                  <a:spcPct val="0"/>
                </a:spcBef>
                <a:buFontTx/>
                <a:buNone/>
              </a:pPr>
              <a:t>74</a:t>
            </a:fld>
            <a:endParaRPr lang="fr-FR" altLang="fr-FR" sz="2000">
              <a:solidFill>
                <a:srgbClr val="984807"/>
              </a:solidFill>
            </a:endParaRPr>
          </a:p>
        </p:txBody>
      </p:sp>
      <p:sp>
        <p:nvSpPr>
          <p:cNvPr id="77828" name="Rectangle 1">
            <a:extLst>
              <a:ext uri="{FF2B5EF4-FFF2-40B4-BE49-F238E27FC236}">
                <a16:creationId xmlns:a16="http://schemas.microsoft.com/office/drawing/2014/main" id="{0E9CDAE5-6D49-CE65-27D6-A339CFB0C5A4}"/>
              </a:ext>
            </a:extLst>
          </p:cNvPr>
          <p:cNvSpPr>
            <a:spLocks noChangeArrowheads="1"/>
          </p:cNvSpPr>
          <p:nvPr/>
        </p:nvSpPr>
        <p:spPr bwMode="auto">
          <a:xfrm>
            <a:off x="381000" y="1371600"/>
            <a:ext cx="8189913"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Rupture brutale de la continuité d'alimentation en air :</a:t>
            </a:r>
          </a:p>
          <a:p>
            <a:pPr>
              <a:lnSpc>
                <a:spcPct val="107000"/>
              </a:lnSpc>
              <a:spcBef>
                <a:spcPct val="0"/>
              </a:spcBef>
              <a:buFontTx/>
              <a:buNone/>
            </a:pPr>
            <a:endParaRPr lang="fr-FR" altLang="fr-FR" sz="24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Possibilité d'actions après vérifications :</a:t>
            </a:r>
          </a:p>
          <a:p>
            <a:pPr>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Possibilité de sortir, si la distance le permet,</a:t>
            </a:r>
          </a:p>
          <a:p>
            <a:pPr>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Utilisation de la cagoule de fuite,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7829" name="Titre 8">
            <a:extLst>
              <a:ext uri="{FF2B5EF4-FFF2-40B4-BE49-F238E27FC236}">
                <a16:creationId xmlns:a16="http://schemas.microsoft.com/office/drawing/2014/main" id="{FE70B4C8-A3D6-0B99-2C83-191F6AF7686C}"/>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b="1">
                <a:solidFill>
                  <a:srgbClr val="984807"/>
                </a:solidFill>
              </a:rPr>
              <a:t>Acc. impliquant un SP</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re 8">
            <a:extLst>
              <a:ext uri="{FF2B5EF4-FFF2-40B4-BE49-F238E27FC236}">
                <a16:creationId xmlns:a16="http://schemas.microsoft.com/office/drawing/2014/main" id="{00B77844-903F-D305-0F4C-13831F7D849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78851" name="Espace réservé du numéro de diapositive 4">
            <a:extLst>
              <a:ext uri="{FF2B5EF4-FFF2-40B4-BE49-F238E27FC236}">
                <a16:creationId xmlns:a16="http://schemas.microsoft.com/office/drawing/2014/main" id="{2BCB303D-4169-CAB9-E7D7-2F74490A4DD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D5B7519-9EF6-4F1E-A0DA-53C272F8257F}" type="slidenum">
              <a:rPr lang="fr-FR" altLang="fr-FR" sz="2000">
                <a:solidFill>
                  <a:srgbClr val="984807"/>
                </a:solidFill>
              </a:rPr>
              <a:pPr algn="r" eaLnBrk="1" hangingPunct="1">
                <a:spcBef>
                  <a:spcPct val="0"/>
                </a:spcBef>
                <a:buFontTx/>
                <a:buNone/>
              </a:pPr>
              <a:t>75</a:t>
            </a:fld>
            <a:endParaRPr lang="fr-FR" altLang="fr-FR" sz="2000">
              <a:solidFill>
                <a:srgbClr val="984807"/>
              </a:solidFill>
            </a:endParaRPr>
          </a:p>
        </p:txBody>
      </p:sp>
      <p:pic>
        <p:nvPicPr>
          <p:cNvPr id="78852" name="Picture 1033" descr="F:\gnr-ari-44-638.jpg">
            <a:extLst>
              <a:ext uri="{FF2B5EF4-FFF2-40B4-BE49-F238E27FC236}">
                <a16:creationId xmlns:a16="http://schemas.microsoft.com/office/drawing/2014/main" id="{5AEEB1AA-E341-8961-4C68-CAE2656DC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50" t="39272" r="12521" b="19386"/>
          <a:stretch>
            <a:fillRect/>
          </a:stretch>
        </p:blipFill>
        <p:spPr bwMode="auto">
          <a:xfrm>
            <a:off x="2051050" y="1557338"/>
            <a:ext cx="530225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8">
            <a:extLst>
              <a:ext uri="{FF2B5EF4-FFF2-40B4-BE49-F238E27FC236}">
                <a16:creationId xmlns:a16="http://schemas.microsoft.com/office/drawing/2014/main" id="{B38A2D9B-FDFF-33E6-8B5A-B7C2E0D3604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79875" name="Espace réservé du numéro de diapositive 4">
            <a:extLst>
              <a:ext uri="{FF2B5EF4-FFF2-40B4-BE49-F238E27FC236}">
                <a16:creationId xmlns:a16="http://schemas.microsoft.com/office/drawing/2014/main" id="{DEE724A2-7338-A07E-987E-AA8A218FCCA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4549E68-F0BB-4B0F-B551-F7A5AE375184}" type="slidenum">
              <a:rPr lang="fr-FR" altLang="fr-FR" sz="2000">
                <a:solidFill>
                  <a:srgbClr val="984807"/>
                </a:solidFill>
              </a:rPr>
              <a:pPr algn="r" eaLnBrk="1" hangingPunct="1">
                <a:spcBef>
                  <a:spcPct val="0"/>
                </a:spcBef>
                <a:buFontTx/>
                <a:buNone/>
              </a:pPr>
              <a:t>76</a:t>
            </a:fld>
            <a:endParaRPr lang="fr-FR" altLang="fr-FR" sz="2000">
              <a:solidFill>
                <a:srgbClr val="984807"/>
              </a:solidFill>
            </a:endParaRPr>
          </a:p>
        </p:txBody>
      </p:sp>
      <p:sp>
        <p:nvSpPr>
          <p:cNvPr id="79876" name="Rectangle 1">
            <a:extLst>
              <a:ext uri="{FF2B5EF4-FFF2-40B4-BE49-F238E27FC236}">
                <a16:creationId xmlns:a16="http://schemas.microsoft.com/office/drawing/2014/main" id="{00348320-2B5D-35AC-2141-2549B78B0AE3}"/>
              </a:ext>
            </a:extLst>
          </p:cNvPr>
          <p:cNvSpPr>
            <a:spLocks noChangeArrowheads="1"/>
          </p:cNvSpPr>
          <p:nvPr/>
        </p:nvSpPr>
        <p:spPr bwMode="auto">
          <a:xfrm>
            <a:off x="323850" y="1341438"/>
            <a:ext cx="7920038"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Optimisation des déplacements et zones de recherche : </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
        <p:nvSpPr>
          <p:cNvPr id="79877" name="Rectangle 2">
            <a:extLst>
              <a:ext uri="{FF2B5EF4-FFF2-40B4-BE49-F238E27FC236}">
                <a16:creationId xmlns:a16="http://schemas.microsoft.com/office/drawing/2014/main" id="{94680986-2F08-BD7F-0AAD-620A0A48537E}"/>
              </a:ext>
            </a:extLst>
          </p:cNvPr>
          <p:cNvSpPr>
            <a:spLocks noChangeArrowheads="1"/>
          </p:cNvSpPr>
          <p:nvPr/>
        </p:nvSpPr>
        <p:spPr bwMode="auto">
          <a:xfrm>
            <a:off x="395288" y="1884363"/>
            <a:ext cx="79200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Priorité des équipes engagées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pouvoir se repérer et garder le lien avec l’extérieur.</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pic>
        <p:nvPicPr>
          <p:cNvPr id="79878" name="Picture 1" descr="GTOD INC_Livre 3 - Les reconnaissances - nov2020_Page_076">
            <a:extLst>
              <a:ext uri="{FF2B5EF4-FFF2-40B4-BE49-F238E27FC236}">
                <a16:creationId xmlns:a16="http://schemas.microsoft.com/office/drawing/2014/main" id="{AF83D3EE-9955-1311-1C96-4A58E0796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1502" t="21255" r="8664" b="63329"/>
          <a:stretch>
            <a:fillRect/>
          </a:stretch>
        </p:blipFill>
        <p:spPr bwMode="auto">
          <a:xfrm>
            <a:off x="3635375" y="2803525"/>
            <a:ext cx="4735513"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8">
            <a:extLst>
              <a:ext uri="{FF2B5EF4-FFF2-40B4-BE49-F238E27FC236}">
                <a16:creationId xmlns:a16="http://schemas.microsoft.com/office/drawing/2014/main" id="{D84CBD19-4D83-DAB3-D580-E9C3A9D6B37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80899" name="Espace réservé du numéro de diapositive 4">
            <a:extLst>
              <a:ext uri="{FF2B5EF4-FFF2-40B4-BE49-F238E27FC236}">
                <a16:creationId xmlns:a16="http://schemas.microsoft.com/office/drawing/2014/main" id="{0BED90A3-8892-0351-600A-618769CFF086}"/>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57FC628-C8C2-420D-A478-60D079433100}" type="slidenum">
              <a:rPr lang="fr-FR" altLang="fr-FR" sz="2000">
                <a:solidFill>
                  <a:srgbClr val="984807"/>
                </a:solidFill>
              </a:rPr>
              <a:pPr algn="r" eaLnBrk="1" hangingPunct="1">
                <a:spcBef>
                  <a:spcPct val="0"/>
                </a:spcBef>
                <a:buFontTx/>
                <a:buNone/>
              </a:pPr>
              <a:t>77</a:t>
            </a:fld>
            <a:endParaRPr lang="fr-FR" altLang="fr-FR" sz="2000">
              <a:solidFill>
                <a:srgbClr val="984807"/>
              </a:solidFill>
            </a:endParaRPr>
          </a:p>
        </p:txBody>
      </p:sp>
      <p:sp>
        <p:nvSpPr>
          <p:cNvPr id="80900" name="Rectangle 1">
            <a:extLst>
              <a:ext uri="{FF2B5EF4-FFF2-40B4-BE49-F238E27FC236}">
                <a16:creationId xmlns:a16="http://schemas.microsoft.com/office/drawing/2014/main" id="{151D7F24-44D5-2EC7-5035-076BD5BAE07A}"/>
              </a:ext>
            </a:extLst>
          </p:cNvPr>
          <p:cNvSpPr>
            <a:spLocks noChangeArrowheads="1"/>
          </p:cNvSpPr>
          <p:nvPr/>
        </p:nvSpPr>
        <p:spPr bwMode="auto">
          <a:xfrm>
            <a:off x="323850" y="1341438"/>
            <a:ext cx="7920038"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Optimisation des déplacements et zones de recherche : </a:t>
            </a:r>
            <a:endParaRPr lang="fr-FR" altLang="fr-FR" sz="2400">
              <a:latin typeface="Calibri" panose="020F0502020204030204" pitchFamily="34" charset="0"/>
              <a:ea typeface="Calibri" panose="020F0502020204030204" pitchFamily="34" charset="0"/>
              <a:cs typeface="Times New Roman" panose="02020603050405020304" pitchFamily="18" charset="0"/>
            </a:endParaRPr>
          </a:p>
        </p:txBody>
      </p:sp>
      <p:sp>
        <p:nvSpPr>
          <p:cNvPr id="80901" name="Rectangle 2">
            <a:extLst>
              <a:ext uri="{FF2B5EF4-FFF2-40B4-BE49-F238E27FC236}">
                <a16:creationId xmlns:a16="http://schemas.microsoft.com/office/drawing/2014/main" id="{9F6D92F5-DC92-5902-376B-6C12D0BABFE1}"/>
              </a:ext>
            </a:extLst>
          </p:cNvPr>
          <p:cNvSpPr>
            <a:spLocks noChangeArrowheads="1"/>
          </p:cNvSpPr>
          <p:nvPr/>
        </p:nvSpPr>
        <p:spPr bwMode="auto">
          <a:xfrm>
            <a:off x="395288" y="1873250"/>
            <a:ext cx="83534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1</a:t>
            </a:r>
            <a:r>
              <a:rPr lang="fr-FR" altLang="fr-FR" sz="2400" baseline="30000">
                <a:latin typeface="Times New Roman" panose="02020603050405020304" pitchFamily="18" charset="0"/>
                <a:ea typeface="Calibri" panose="020F0502020204030204" pitchFamily="34" charset="0"/>
                <a:cs typeface="Times New Roman" panose="02020603050405020304" pitchFamily="18" charset="0"/>
              </a:rPr>
              <a:t>er</a:t>
            </a:r>
            <a:r>
              <a:rPr lang="fr-FR" altLang="fr-FR" sz="2400">
                <a:latin typeface="Times New Roman" panose="02020603050405020304" pitchFamily="18" charset="0"/>
                <a:ea typeface="Calibri" panose="020F0502020204030204" pitchFamily="34" charset="0"/>
                <a:cs typeface="Times New Roman" panose="02020603050405020304" pitchFamily="18" charset="0"/>
              </a:rPr>
              <a:t> point peut être effectué auprès des occupants évacués ou auprès des témoins. </a:t>
            </a:r>
          </a:p>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But : Connaître l'agencement du milieu sinistré, situer le feu, sa nature et les éventuelles victimes</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pic>
        <p:nvPicPr>
          <p:cNvPr id="80902" name="Picture 1" descr="GTOD INC_Livre 3 - Les reconnaissances - nov2020_Page_076">
            <a:extLst>
              <a:ext uri="{FF2B5EF4-FFF2-40B4-BE49-F238E27FC236}">
                <a16:creationId xmlns:a16="http://schemas.microsoft.com/office/drawing/2014/main" id="{E8F3CDCA-8EFF-C36E-D064-27CC81918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594" t="47612" r="38498" b="37907"/>
          <a:stretch>
            <a:fillRect/>
          </a:stretch>
        </p:blipFill>
        <p:spPr bwMode="auto">
          <a:xfrm>
            <a:off x="5724525" y="3025775"/>
            <a:ext cx="3024188"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descr="GTOD INC_Livre 3 - Les reconnaissances - nov2020_Page_076">
            <a:extLst>
              <a:ext uri="{FF2B5EF4-FFF2-40B4-BE49-F238E27FC236}">
                <a16:creationId xmlns:a16="http://schemas.microsoft.com/office/drawing/2014/main" id="{3E7208A2-8B29-6A15-88A2-919087652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785" t="68637" r="24596" b="10027"/>
          <a:stretch>
            <a:fillRect/>
          </a:stretch>
        </p:blipFill>
        <p:spPr bwMode="auto">
          <a:xfrm>
            <a:off x="1979613" y="2566988"/>
            <a:ext cx="5824537"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itre 8">
            <a:extLst>
              <a:ext uri="{FF2B5EF4-FFF2-40B4-BE49-F238E27FC236}">
                <a16:creationId xmlns:a16="http://schemas.microsoft.com/office/drawing/2014/main" id="{7048A194-F56B-2270-D5D2-5DB4BB4A1AB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81924" name="Espace réservé du numéro de diapositive 4">
            <a:extLst>
              <a:ext uri="{FF2B5EF4-FFF2-40B4-BE49-F238E27FC236}">
                <a16:creationId xmlns:a16="http://schemas.microsoft.com/office/drawing/2014/main" id="{076732D7-7F15-2B45-AEEC-51DF5FBC34E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9A69C8E-F4B9-4D89-99DB-F4A324EF76AB}" type="slidenum">
              <a:rPr lang="fr-FR" altLang="fr-FR" sz="2000">
                <a:solidFill>
                  <a:srgbClr val="984807"/>
                </a:solidFill>
              </a:rPr>
              <a:pPr algn="r" eaLnBrk="1" hangingPunct="1">
                <a:spcBef>
                  <a:spcPct val="0"/>
                </a:spcBef>
                <a:buFontTx/>
                <a:buNone/>
              </a:pPr>
              <a:t>78</a:t>
            </a:fld>
            <a:endParaRPr lang="fr-FR" altLang="fr-FR" sz="2000">
              <a:solidFill>
                <a:srgbClr val="984807"/>
              </a:solidFill>
            </a:endParaRPr>
          </a:p>
        </p:txBody>
      </p:sp>
      <p:sp>
        <p:nvSpPr>
          <p:cNvPr id="81925" name="Rectangle 1">
            <a:extLst>
              <a:ext uri="{FF2B5EF4-FFF2-40B4-BE49-F238E27FC236}">
                <a16:creationId xmlns:a16="http://schemas.microsoft.com/office/drawing/2014/main" id="{FC696AA2-94CD-3441-4187-AE078CA5AC67}"/>
              </a:ext>
            </a:extLst>
          </p:cNvPr>
          <p:cNvSpPr>
            <a:spLocks noChangeArrowheads="1"/>
          </p:cNvSpPr>
          <p:nvPr/>
        </p:nvSpPr>
        <p:spPr bwMode="auto">
          <a:xfrm>
            <a:off x="323850" y="1341438"/>
            <a:ext cx="7920038"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b="1" u="sng">
                <a:latin typeface="Times New Roman" panose="02020603050405020304" pitchFamily="18" charset="0"/>
                <a:ea typeface="Calibri" panose="020F0502020204030204" pitchFamily="34" charset="0"/>
                <a:cs typeface="Times New Roman" panose="02020603050405020304" pitchFamily="18" charset="0"/>
              </a:rPr>
              <a:t>Optimisation des déplacements et zones de recherche : </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
        <p:nvSpPr>
          <p:cNvPr id="81926" name="Rectangle 2">
            <a:extLst>
              <a:ext uri="{FF2B5EF4-FFF2-40B4-BE49-F238E27FC236}">
                <a16:creationId xmlns:a16="http://schemas.microsoft.com/office/drawing/2014/main" id="{3E97A09B-FACC-E6D6-CF75-421A7A0437A8}"/>
              </a:ext>
            </a:extLst>
          </p:cNvPr>
          <p:cNvSpPr>
            <a:spLocks noChangeArrowheads="1"/>
          </p:cNvSpPr>
          <p:nvPr/>
        </p:nvSpPr>
        <p:spPr bwMode="auto">
          <a:xfrm>
            <a:off x="468313" y="1882775"/>
            <a:ext cx="8280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Equipes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définir les directions à prendre pour localiser, traiter les sources et les cibles et prioriser leurs actions</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re 8">
            <a:extLst>
              <a:ext uri="{FF2B5EF4-FFF2-40B4-BE49-F238E27FC236}">
                <a16:creationId xmlns:a16="http://schemas.microsoft.com/office/drawing/2014/main" id="{2800E2DA-A6BD-DCA6-B8B8-F29A10CE86F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82947" name="Espace réservé du numéro de diapositive 4">
            <a:extLst>
              <a:ext uri="{FF2B5EF4-FFF2-40B4-BE49-F238E27FC236}">
                <a16:creationId xmlns:a16="http://schemas.microsoft.com/office/drawing/2014/main" id="{94DD96BE-344E-F55E-2970-0FF2605A0FE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7EE0863-178E-4FF6-8D97-79621419CF6E}" type="slidenum">
              <a:rPr lang="fr-FR" altLang="fr-FR" sz="2000">
                <a:solidFill>
                  <a:srgbClr val="984807"/>
                </a:solidFill>
              </a:rPr>
              <a:pPr algn="r" eaLnBrk="1" hangingPunct="1">
                <a:spcBef>
                  <a:spcPct val="0"/>
                </a:spcBef>
                <a:buFontTx/>
                <a:buNone/>
              </a:pPr>
              <a:t>79</a:t>
            </a:fld>
            <a:endParaRPr lang="fr-FR" altLang="fr-FR" sz="2000">
              <a:solidFill>
                <a:srgbClr val="984807"/>
              </a:solidFill>
            </a:endParaRPr>
          </a:p>
        </p:txBody>
      </p:sp>
      <p:sp>
        <p:nvSpPr>
          <p:cNvPr id="82948" name="Rectangle 1">
            <a:extLst>
              <a:ext uri="{FF2B5EF4-FFF2-40B4-BE49-F238E27FC236}">
                <a16:creationId xmlns:a16="http://schemas.microsoft.com/office/drawing/2014/main" id="{8CE37F74-BA21-19F0-BAD7-C8891FE88319}"/>
              </a:ext>
            </a:extLst>
          </p:cNvPr>
          <p:cNvSpPr>
            <a:spLocks noChangeArrowheads="1"/>
          </p:cNvSpPr>
          <p:nvPr/>
        </p:nvSpPr>
        <p:spPr bwMode="auto">
          <a:xfrm>
            <a:off x="395288" y="1341438"/>
            <a:ext cx="8189912"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Points de référence sont les ouvrants (portes, fenêtres) et les angles de mur entrants ou saillants.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Parties du contenant sont d’excellentes références pour se représenter le volume et définir des itinéraires de repli et de secours efficaces.</a:t>
            </a:r>
          </a:p>
        </p:txBody>
      </p:sp>
      <p:pic>
        <p:nvPicPr>
          <p:cNvPr id="82949" name="Picture 1033" descr="F:\gnr-ari-44-638.jpg">
            <a:extLst>
              <a:ext uri="{FF2B5EF4-FFF2-40B4-BE49-F238E27FC236}">
                <a16:creationId xmlns:a16="http://schemas.microsoft.com/office/drawing/2014/main" id="{00BB22AF-3741-4113-313D-83FB3D40F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50" t="39272" r="12521" b="19386"/>
          <a:stretch>
            <a:fillRect/>
          </a:stretch>
        </p:blipFill>
        <p:spPr bwMode="auto">
          <a:xfrm>
            <a:off x="3132138" y="3419475"/>
            <a:ext cx="3586162"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8">
            <a:extLst>
              <a:ext uri="{FF2B5EF4-FFF2-40B4-BE49-F238E27FC236}">
                <a16:creationId xmlns:a16="http://schemas.microsoft.com/office/drawing/2014/main" id="{9985BB63-7F43-3DBF-E235-353E9AA41E02}"/>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Contrôleur </a:t>
            </a:r>
          </a:p>
        </p:txBody>
      </p:sp>
      <p:sp>
        <p:nvSpPr>
          <p:cNvPr id="10243" name="Espace réservé du numéro de diapositive 4">
            <a:extLst>
              <a:ext uri="{FF2B5EF4-FFF2-40B4-BE49-F238E27FC236}">
                <a16:creationId xmlns:a16="http://schemas.microsoft.com/office/drawing/2014/main" id="{722ED7A6-4633-6905-1894-7594C078D3C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AA838FA-4A1A-44B7-A7E0-5C4BCE5F7B41}" type="slidenum">
              <a:rPr lang="fr-FR" altLang="fr-FR" sz="2000">
                <a:solidFill>
                  <a:srgbClr val="984807"/>
                </a:solidFill>
              </a:rPr>
              <a:pPr algn="r" eaLnBrk="1" hangingPunct="1">
                <a:spcBef>
                  <a:spcPct val="0"/>
                </a:spcBef>
                <a:buFontTx/>
                <a:buNone/>
              </a:pPr>
              <a:t>8</a:t>
            </a:fld>
            <a:endParaRPr lang="fr-FR" altLang="fr-FR" sz="2000">
              <a:solidFill>
                <a:srgbClr val="984807"/>
              </a:solidFill>
            </a:endParaRPr>
          </a:p>
        </p:txBody>
      </p:sp>
      <p:sp>
        <p:nvSpPr>
          <p:cNvPr id="10244" name="Rectangle 1">
            <a:extLst>
              <a:ext uri="{FF2B5EF4-FFF2-40B4-BE49-F238E27FC236}">
                <a16:creationId xmlns:a16="http://schemas.microsoft.com/office/drawing/2014/main" id="{D03FE7A8-8C37-71E3-1E19-D31460A9F92B}"/>
              </a:ext>
            </a:extLst>
          </p:cNvPr>
          <p:cNvSpPr>
            <a:spLocks noChangeArrowheads="1"/>
          </p:cNvSpPr>
          <p:nvPr/>
        </p:nvSpPr>
        <p:spPr bwMode="auto">
          <a:xfrm>
            <a:off x="395288" y="1557338"/>
            <a:ext cx="8189912"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S’assurer du port correct des EPI des intervenants (et matériels d’exploration et de sécurité) ;</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Vérifie que les ARI sont encliquetés à l'air frais à l'extérieur de la zone à risque,</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Faire un essai radio avec CA (donne un indicatif radio à chaque binôme) ;</a:t>
            </a:r>
          </a:p>
          <a:p>
            <a:pPr algn="just">
              <a:lnSpc>
                <a:spcPct val="107000"/>
              </a:lnSpc>
              <a:spcBef>
                <a:spcPct val="0"/>
              </a:spcBef>
              <a:buFontTx/>
              <a:buChar char="•"/>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Rappeler le code général d’évacuation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re 8">
            <a:extLst>
              <a:ext uri="{FF2B5EF4-FFF2-40B4-BE49-F238E27FC236}">
                <a16:creationId xmlns:a16="http://schemas.microsoft.com/office/drawing/2014/main" id="{323AFFA0-CB3A-03D6-AB2A-24D281014BA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83971" name="Espace réservé du numéro de diapositive 4">
            <a:extLst>
              <a:ext uri="{FF2B5EF4-FFF2-40B4-BE49-F238E27FC236}">
                <a16:creationId xmlns:a16="http://schemas.microsoft.com/office/drawing/2014/main" id="{DF51CE36-58B1-B20E-BF7E-FBDDAFBE8E1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9EAF596-6808-45C6-A5D4-724770A82C07}" type="slidenum">
              <a:rPr lang="fr-FR" altLang="fr-FR" sz="2000">
                <a:solidFill>
                  <a:srgbClr val="984807"/>
                </a:solidFill>
              </a:rPr>
              <a:pPr algn="r" eaLnBrk="1" hangingPunct="1">
                <a:spcBef>
                  <a:spcPct val="0"/>
                </a:spcBef>
                <a:buFontTx/>
                <a:buNone/>
              </a:pPr>
              <a:t>80</a:t>
            </a:fld>
            <a:endParaRPr lang="fr-FR" altLang="fr-FR" sz="2000">
              <a:solidFill>
                <a:srgbClr val="984807"/>
              </a:solidFill>
            </a:endParaRPr>
          </a:p>
        </p:txBody>
      </p:sp>
      <p:sp>
        <p:nvSpPr>
          <p:cNvPr id="83972" name="Rectangle 1">
            <a:extLst>
              <a:ext uri="{FF2B5EF4-FFF2-40B4-BE49-F238E27FC236}">
                <a16:creationId xmlns:a16="http://schemas.microsoft.com/office/drawing/2014/main" id="{C7F4B83C-6C21-3713-5A38-7C18FCD64298}"/>
              </a:ext>
            </a:extLst>
          </p:cNvPr>
          <p:cNvSpPr>
            <a:spLocks noChangeArrowheads="1"/>
          </p:cNvSpPr>
          <p:nvPr/>
        </p:nvSpPr>
        <p:spPr bwMode="auto">
          <a:xfrm>
            <a:off x="395288" y="1341438"/>
            <a:ext cx="8424862"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types de repères :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Objets typiques et atypiques,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Repères mobiles,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Char char="•"/>
            </a:pPr>
            <a:r>
              <a:rPr lang="fr-FR" altLang="fr-FR" sz="2400">
                <a:latin typeface="Times New Roman" panose="02020603050405020304" pitchFamily="18" charset="0"/>
                <a:ea typeface="Calibri" panose="020F0502020204030204" pitchFamily="34" charset="0"/>
                <a:cs typeface="Times New Roman" panose="02020603050405020304" pitchFamily="18" charset="0"/>
              </a:rPr>
              <a:t> Repères fixes.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Outil peut être utilisée pour augmenter l’envergure et permettre un ratissage + large.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Chaque obstacle découvert par ce moyen sera sondé manuellement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permet de reconnaître un objet «typique» (chaise, table, lit, fauteuil…) et ainsi l’utiliser comme repère.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re 8">
            <a:extLst>
              <a:ext uri="{FF2B5EF4-FFF2-40B4-BE49-F238E27FC236}">
                <a16:creationId xmlns:a16="http://schemas.microsoft.com/office/drawing/2014/main" id="{3A028C4E-D153-0AA5-770F-C8A364E3B71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84995" name="Espace réservé du numéro de diapositive 4">
            <a:extLst>
              <a:ext uri="{FF2B5EF4-FFF2-40B4-BE49-F238E27FC236}">
                <a16:creationId xmlns:a16="http://schemas.microsoft.com/office/drawing/2014/main" id="{232D380D-6477-954C-0D67-455700A561E0}"/>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A5F92C0-BDD3-40B9-A0B2-CA7F762373AD}" type="slidenum">
              <a:rPr lang="fr-FR" altLang="fr-FR" sz="2000">
                <a:solidFill>
                  <a:srgbClr val="984807"/>
                </a:solidFill>
              </a:rPr>
              <a:pPr algn="r" eaLnBrk="1" hangingPunct="1">
                <a:spcBef>
                  <a:spcPct val="0"/>
                </a:spcBef>
                <a:buFontTx/>
                <a:buNone/>
              </a:pPr>
              <a:t>81</a:t>
            </a:fld>
            <a:endParaRPr lang="fr-FR" altLang="fr-FR" sz="2000">
              <a:solidFill>
                <a:srgbClr val="984807"/>
              </a:solidFill>
            </a:endParaRPr>
          </a:p>
        </p:txBody>
      </p:sp>
      <p:sp>
        <p:nvSpPr>
          <p:cNvPr id="84996" name="Rectangle 1">
            <a:extLst>
              <a:ext uri="{FF2B5EF4-FFF2-40B4-BE49-F238E27FC236}">
                <a16:creationId xmlns:a16="http://schemas.microsoft.com/office/drawing/2014/main" id="{7C88BA56-1790-042B-F941-92632B2AAEAB}"/>
              </a:ext>
            </a:extLst>
          </p:cNvPr>
          <p:cNvSpPr>
            <a:spLocks noChangeArrowheads="1"/>
          </p:cNvSpPr>
          <p:nvPr/>
        </p:nvSpPr>
        <p:spPr bwMode="auto">
          <a:xfrm>
            <a:off x="457200" y="1524000"/>
            <a:ext cx="81899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Il arrive parfois que ces objets ne soient pas reconnaissables, on les dénomme « atypiques ». </a:t>
            </a:r>
          </a:p>
          <a:p>
            <a:pPr algn="just">
              <a:lnSpc>
                <a:spcPct val="107000"/>
              </a:lnSpc>
              <a:spcBef>
                <a:spcPct val="0"/>
              </a:spcBef>
              <a:buFontTx/>
              <a:buNone/>
            </a:pP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inutile de perdre un temps précieux à rechercher dans notre cerveau les points communs avec un objet connu.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Il est alors utilisé comme tout autre repère, fixe ou mobile.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re 8">
            <a:extLst>
              <a:ext uri="{FF2B5EF4-FFF2-40B4-BE49-F238E27FC236}">
                <a16:creationId xmlns:a16="http://schemas.microsoft.com/office/drawing/2014/main" id="{E6D14CA8-4F97-D58F-2482-A415EB7B0F6A}"/>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86019" name="Espace réservé du numéro de diapositive 4">
            <a:extLst>
              <a:ext uri="{FF2B5EF4-FFF2-40B4-BE49-F238E27FC236}">
                <a16:creationId xmlns:a16="http://schemas.microsoft.com/office/drawing/2014/main" id="{360DFA86-D0BB-0368-C6C6-7165CD91EAE8}"/>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7F752E3-3F4C-48FF-A311-4B23246E1AEF}" type="slidenum">
              <a:rPr lang="fr-FR" altLang="fr-FR" sz="2000">
                <a:solidFill>
                  <a:srgbClr val="984807"/>
                </a:solidFill>
              </a:rPr>
              <a:pPr algn="r" eaLnBrk="1" hangingPunct="1">
                <a:spcBef>
                  <a:spcPct val="0"/>
                </a:spcBef>
                <a:buFontTx/>
                <a:buNone/>
              </a:pPr>
              <a:t>82</a:t>
            </a:fld>
            <a:endParaRPr lang="fr-FR" altLang="fr-FR" sz="2000">
              <a:solidFill>
                <a:srgbClr val="984807"/>
              </a:solidFill>
            </a:endParaRPr>
          </a:p>
        </p:txBody>
      </p:sp>
      <p:sp>
        <p:nvSpPr>
          <p:cNvPr id="86020" name="Rectangle 1">
            <a:extLst>
              <a:ext uri="{FF2B5EF4-FFF2-40B4-BE49-F238E27FC236}">
                <a16:creationId xmlns:a16="http://schemas.microsoft.com/office/drawing/2014/main" id="{6D27D16C-3A69-CB3B-94FA-7D78AC9913A7}"/>
              </a:ext>
            </a:extLst>
          </p:cNvPr>
          <p:cNvSpPr>
            <a:spLocks noChangeArrowheads="1"/>
          </p:cNvSpPr>
          <p:nvPr/>
        </p:nvSpPr>
        <p:spPr bwMode="auto">
          <a:xfrm>
            <a:off x="395288" y="1420813"/>
            <a:ext cx="8189912" cy="4016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Objet mobile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éviter de le déménager derrière soi, </a:t>
            </a:r>
            <a:r>
              <a:rPr lang="fr-FR" altLang="fr-FR" sz="2400" b="1">
                <a:latin typeface="Times New Roman" panose="02020603050405020304" pitchFamily="18" charset="0"/>
                <a:ea typeface="Calibri" panose="020F0502020204030204" pitchFamily="34" charset="0"/>
                <a:cs typeface="Times New Roman" panose="02020603050405020304" pitchFamily="18" charset="0"/>
              </a:rPr>
              <a:t>sans quoi il risquerait de gêner un éventuel repli</a:t>
            </a:r>
            <a:r>
              <a:rPr lang="fr-FR" altLang="fr-FR" sz="24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Ne gêne pas la progression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le laisser à l’endroit découvert pour améliorer le repérage dans l’espace.  </a:t>
            </a:r>
            <a:endPar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en-US" altLang="fr-FR" sz="2400">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Repères mobiles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peuvent être déplacés dans le cas où ils permettent de créer un repère connu dans le volume, le long d’un mur, sous une fenêtre, non loin d’un ouvrant, pour indiquer une direction ou un sens de progression.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re 8">
            <a:extLst>
              <a:ext uri="{FF2B5EF4-FFF2-40B4-BE49-F238E27FC236}">
                <a16:creationId xmlns:a16="http://schemas.microsoft.com/office/drawing/2014/main" id="{CA7C3FF1-617C-3F84-90C4-B7D35211856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87043" name="Espace réservé du numéro de diapositive 4">
            <a:extLst>
              <a:ext uri="{FF2B5EF4-FFF2-40B4-BE49-F238E27FC236}">
                <a16:creationId xmlns:a16="http://schemas.microsoft.com/office/drawing/2014/main" id="{7EA98EC5-F4F4-3369-3236-D5EA37C4695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321FAA5-AF12-484D-9756-245FB7F1ADED}" type="slidenum">
              <a:rPr lang="fr-FR" altLang="fr-FR" sz="2000">
                <a:solidFill>
                  <a:srgbClr val="984807"/>
                </a:solidFill>
              </a:rPr>
              <a:pPr algn="r" eaLnBrk="1" hangingPunct="1">
                <a:spcBef>
                  <a:spcPct val="0"/>
                </a:spcBef>
                <a:buFontTx/>
                <a:buNone/>
              </a:pPr>
              <a:t>83</a:t>
            </a:fld>
            <a:endParaRPr lang="fr-FR" altLang="fr-FR" sz="2000">
              <a:solidFill>
                <a:srgbClr val="984807"/>
              </a:solidFill>
            </a:endParaRPr>
          </a:p>
        </p:txBody>
      </p:sp>
      <p:sp>
        <p:nvSpPr>
          <p:cNvPr id="87044" name="Rectangle 1">
            <a:extLst>
              <a:ext uri="{FF2B5EF4-FFF2-40B4-BE49-F238E27FC236}">
                <a16:creationId xmlns:a16="http://schemas.microsoft.com/office/drawing/2014/main" id="{FBF451AD-61FA-CF4F-E3E7-B37042752A90}"/>
              </a:ext>
            </a:extLst>
          </p:cNvPr>
          <p:cNvSpPr>
            <a:spLocks noChangeArrowheads="1"/>
          </p:cNvSpPr>
          <p:nvPr/>
        </p:nvSpPr>
        <p:spPr bwMode="auto">
          <a:xfrm>
            <a:off x="450850" y="1489075"/>
            <a:ext cx="8188325" cy="8556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Déplacement des objets </a:t>
            </a: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ea typeface="Calibri" panose="020F0502020204030204" pitchFamily="34" charset="0"/>
                <a:cs typeface="Times New Roman" panose="02020603050405020304" pitchFamily="18" charset="0"/>
              </a:rPr>
              <a:t>danger potentiel = peut supporter un récipient rempli de divers produits.  </a:t>
            </a:r>
          </a:p>
        </p:txBody>
      </p:sp>
      <p:sp>
        <p:nvSpPr>
          <p:cNvPr id="87045" name="Rectangle 2">
            <a:extLst>
              <a:ext uri="{FF2B5EF4-FFF2-40B4-BE49-F238E27FC236}">
                <a16:creationId xmlns:a16="http://schemas.microsoft.com/office/drawing/2014/main" id="{5BF7D944-4A2B-B6B4-10A7-1015303A528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87046" name="Picture 1">
            <a:extLst>
              <a:ext uri="{FF2B5EF4-FFF2-40B4-BE49-F238E27FC236}">
                <a16:creationId xmlns:a16="http://schemas.microsoft.com/office/drawing/2014/main" id="{952D5619-CAE0-3B97-0944-AFD56BB7F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241" t="69559" r="22961" b="17699"/>
          <a:stretch>
            <a:fillRect/>
          </a:stretch>
        </p:blipFill>
        <p:spPr bwMode="auto">
          <a:xfrm>
            <a:off x="511175" y="2876550"/>
            <a:ext cx="81137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re 8">
            <a:extLst>
              <a:ext uri="{FF2B5EF4-FFF2-40B4-BE49-F238E27FC236}">
                <a16:creationId xmlns:a16="http://schemas.microsoft.com/office/drawing/2014/main" id="{3EECACA9-4CE8-8E3E-6841-42151B62FEA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88067" name="Espace réservé du numéro de diapositive 4">
            <a:extLst>
              <a:ext uri="{FF2B5EF4-FFF2-40B4-BE49-F238E27FC236}">
                <a16:creationId xmlns:a16="http://schemas.microsoft.com/office/drawing/2014/main" id="{085B6DC6-DC31-493D-C65B-F9349BE1F3D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CA4FD26-2610-406C-958A-D0651E500CF2}" type="slidenum">
              <a:rPr lang="fr-FR" altLang="fr-FR" sz="2000">
                <a:solidFill>
                  <a:srgbClr val="984807"/>
                </a:solidFill>
              </a:rPr>
              <a:pPr algn="r" eaLnBrk="1" hangingPunct="1">
                <a:spcBef>
                  <a:spcPct val="0"/>
                </a:spcBef>
                <a:buFontTx/>
                <a:buNone/>
              </a:pPr>
              <a:t>84</a:t>
            </a:fld>
            <a:endParaRPr lang="fr-FR" altLang="fr-FR" sz="2000">
              <a:solidFill>
                <a:srgbClr val="984807"/>
              </a:solidFill>
            </a:endParaRPr>
          </a:p>
        </p:txBody>
      </p:sp>
      <p:sp>
        <p:nvSpPr>
          <p:cNvPr id="88068" name="Rectangle 1">
            <a:extLst>
              <a:ext uri="{FF2B5EF4-FFF2-40B4-BE49-F238E27FC236}">
                <a16:creationId xmlns:a16="http://schemas.microsoft.com/office/drawing/2014/main" id="{26EF4842-499C-F72E-858E-F0F2BE21BA03}"/>
              </a:ext>
            </a:extLst>
          </p:cNvPr>
          <p:cNvSpPr>
            <a:spLocks noChangeArrowheads="1"/>
          </p:cNvSpPr>
          <p:nvPr/>
        </p:nvSpPr>
        <p:spPr bwMode="auto">
          <a:xfrm>
            <a:off x="395288" y="1412875"/>
            <a:ext cx="8189912"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Objet fixé ou que son poids est tel qu’il n’est pas déplaçable, il peut servir de référence dans le volume (radiateurs, conduites de plomberie, meubles lourds…).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Objets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R</a:t>
            </a:r>
            <a:r>
              <a:rPr lang="fr-FR" altLang="fr-FR" sz="2400">
                <a:latin typeface="Times New Roman" panose="02020603050405020304" pitchFamily="18" charset="0"/>
                <a:ea typeface="Calibri" panose="020F0502020204030204" pitchFamily="34" charset="0"/>
                <a:cs typeface="Times New Roman" panose="02020603050405020304" pitchFamily="18" charset="0"/>
              </a:rPr>
              <a:t>epères fixes et sûrs dans le volume puisqu’ils ne peuvent pas être déplacés par le passage du tuyau ou du binôme.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ea typeface="Calibri" panose="020F0502020204030204" pitchFamily="34" charset="0"/>
                <a:cs typeface="Times New Roman" panose="02020603050405020304" pitchFamily="18" charset="0"/>
              </a:rPr>
              <a:t> Sont très importants et peuvent servir à tous les intervenants lorsqu’il s’agit de se repérer.</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re 8">
            <a:extLst>
              <a:ext uri="{FF2B5EF4-FFF2-40B4-BE49-F238E27FC236}">
                <a16:creationId xmlns:a16="http://schemas.microsoft.com/office/drawing/2014/main" id="{264A56BC-ED74-A2B6-EED6-6C4B520AB96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89091" name="Espace réservé du numéro de diapositive 4">
            <a:extLst>
              <a:ext uri="{FF2B5EF4-FFF2-40B4-BE49-F238E27FC236}">
                <a16:creationId xmlns:a16="http://schemas.microsoft.com/office/drawing/2014/main" id="{31B33DED-C96A-0CA2-43CE-925169BD15B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895D311-39BB-404D-8023-517FB7DE2EE3}" type="slidenum">
              <a:rPr lang="fr-FR" altLang="fr-FR" sz="2000">
                <a:solidFill>
                  <a:srgbClr val="984807"/>
                </a:solidFill>
              </a:rPr>
              <a:pPr algn="r" eaLnBrk="1" hangingPunct="1">
                <a:spcBef>
                  <a:spcPct val="0"/>
                </a:spcBef>
                <a:buFontTx/>
                <a:buNone/>
              </a:pPr>
              <a:t>85</a:t>
            </a:fld>
            <a:endParaRPr lang="fr-FR" altLang="fr-FR" sz="2000">
              <a:solidFill>
                <a:srgbClr val="984807"/>
              </a:solidFill>
            </a:endParaRPr>
          </a:p>
        </p:txBody>
      </p:sp>
      <p:sp>
        <p:nvSpPr>
          <p:cNvPr id="2" name="Rectangle 1">
            <a:extLst>
              <a:ext uri="{FF2B5EF4-FFF2-40B4-BE49-F238E27FC236}">
                <a16:creationId xmlns:a16="http://schemas.microsoft.com/office/drawing/2014/main" id="{B25EC593-87BF-BD5F-A860-5A0229F15B11}"/>
              </a:ext>
            </a:extLst>
          </p:cNvPr>
          <p:cNvSpPr/>
          <p:nvPr/>
        </p:nvSpPr>
        <p:spPr>
          <a:xfrm>
            <a:off x="576263" y="2951163"/>
            <a:ext cx="7991475" cy="530225"/>
          </a:xfrm>
          <a:prstGeom prst="rect">
            <a:avLst/>
          </a:prstGeom>
        </p:spPr>
        <p:txBody>
          <a:bodyPr>
            <a:spAutoFit/>
          </a:bodyPr>
          <a:lstStyle/>
          <a:p>
            <a:pPr marL="685800">
              <a:lnSpc>
                <a:spcPct val="107000"/>
              </a:lnSpc>
              <a:spcAft>
                <a:spcPts val="0"/>
              </a:spcAft>
              <a:defRPr/>
            </a:pPr>
            <a:r>
              <a:rPr lang="en-US" sz="2800" b="1" cap="all" dirty="0">
                <a:latin typeface="Times New Roman" panose="02020603050405020304" pitchFamily="18" charset="0"/>
                <a:ea typeface="Calibri" panose="020F0502020204030204" pitchFamily="34" charset="0"/>
                <a:cs typeface="Times New Roman" panose="02020603050405020304" pitchFamily="18" charset="0"/>
              </a:rPr>
              <a:t>RECONNAISSANCE AVEC LIGNE GUIDE</a:t>
            </a:r>
            <a:endParaRPr lang="fr-FR" sz="48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re 8">
            <a:extLst>
              <a:ext uri="{FF2B5EF4-FFF2-40B4-BE49-F238E27FC236}">
                <a16:creationId xmlns:a16="http://schemas.microsoft.com/office/drawing/2014/main" id="{31EB4F74-EC82-48DD-40BB-2FA4CAB9CF3C}"/>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avec ligne guide </a:t>
            </a:r>
          </a:p>
        </p:txBody>
      </p:sp>
      <p:sp>
        <p:nvSpPr>
          <p:cNvPr id="90115" name="Espace réservé du numéro de diapositive 4">
            <a:extLst>
              <a:ext uri="{FF2B5EF4-FFF2-40B4-BE49-F238E27FC236}">
                <a16:creationId xmlns:a16="http://schemas.microsoft.com/office/drawing/2014/main" id="{94BDA1A9-9D90-694E-C717-48993050A69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3522422-AEB8-48D6-8216-C3249F7287C8}" type="slidenum">
              <a:rPr lang="fr-FR" altLang="fr-FR" sz="2000">
                <a:solidFill>
                  <a:srgbClr val="984807"/>
                </a:solidFill>
              </a:rPr>
              <a:pPr algn="r" eaLnBrk="1" hangingPunct="1">
                <a:spcBef>
                  <a:spcPct val="0"/>
                </a:spcBef>
                <a:buFontTx/>
                <a:buNone/>
              </a:pPr>
              <a:t>86</a:t>
            </a:fld>
            <a:endParaRPr lang="fr-FR" altLang="fr-FR" sz="2000">
              <a:solidFill>
                <a:srgbClr val="984807"/>
              </a:solidFill>
            </a:endParaRPr>
          </a:p>
        </p:txBody>
      </p:sp>
      <p:sp>
        <p:nvSpPr>
          <p:cNvPr id="90116" name="Rectangle 2">
            <a:extLst>
              <a:ext uri="{FF2B5EF4-FFF2-40B4-BE49-F238E27FC236}">
                <a16:creationId xmlns:a16="http://schemas.microsoft.com/office/drawing/2014/main" id="{BFFA792D-52C7-C9DF-5685-DCB24D98FDDD}"/>
              </a:ext>
            </a:extLst>
          </p:cNvPr>
          <p:cNvSpPr>
            <a:spLocks noChangeArrowheads="1"/>
          </p:cNvSpPr>
          <p:nvPr/>
        </p:nvSpPr>
        <p:spPr bwMode="auto">
          <a:xfrm>
            <a:off x="484188" y="2317750"/>
            <a:ext cx="8120062"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Impose au SP un engagement physique difficile compte tenu de la proximité immédiate du sinistre, de ses effets directs ou de condition de progression particulièrement éprouvantes.</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
        <p:nvSpPr>
          <p:cNvPr id="90117" name="Rectangle 3">
            <a:extLst>
              <a:ext uri="{FF2B5EF4-FFF2-40B4-BE49-F238E27FC236}">
                <a16:creationId xmlns:a16="http://schemas.microsoft.com/office/drawing/2014/main" id="{121EE434-BDF1-65E9-55B5-552909BAB45A}"/>
              </a:ext>
            </a:extLst>
          </p:cNvPr>
          <p:cNvSpPr>
            <a:spLocks noChangeArrowheads="1"/>
          </p:cNvSpPr>
          <p:nvPr/>
        </p:nvSpPr>
        <p:spPr bwMode="auto">
          <a:xfrm>
            <a:off x="584200" y="4397375"/>
            <a:ext cx="7920038" cy="5302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lnSpc>
                <a:spcPct val="107000"/>
              </a:lnSpc>
              <a:spcBef>
                <a:spcPct val="0"/>
              </a:spcBef>
              <a:buFontTx/>
              <a:buNone/>
            </a:pPr>
            <a:r>
              <a:rPr lang="fr-FR" altLang="fr-FR" sz="2800" b="1">
                <a:solidFill>
                  <a:srgbClr val="FFFFFF"/>
                </a:solidFill>
                <a:latin typeface="Times New Roman" panose="02020603050405020304" pitchFamily="18" charset="0"/>
                <a:ea typeface="Calibri" panose="020F0502020204030204" pitchFamily="34" charset="0"/>
                <a:cs typeface="Times New Roman" panose="02020603050405020304" pitchFamily="18" charset="0"/>
              </a:rPr>
              <a:t>Pas de reconnaissance avec ligne guide sans BSE.</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re 8">
            <a:extLst>
              <a:ext uri="{FF2B5EF4-FFF2-40B4-BE49-F238E27FC236}">
                <a16:creationId xmlns:a16="http://schemas.microsoft.com/office/drawing/2014/main" id="{D79EB962-4B3B-FBC1-C846-01B268CC4241}"/>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avec ligne guide  </a:t>
            </a:r>
          </a:p>
        </p:txBody>
      </p:sp>
      <p:sp>
        <p:nvSpPr>
          <p:cNvPr id="91139" name="Espace réservé du numéro de diapositive 4">
            <a:extLst>
              <a:ext uri="{FF2B5EF4-FFF2-40B4-BE49-F238E27FC236}">
                <a16:creationId xmlns:a16="http://schemas.microsoft.com/office/drawing/2014/main" id="{89472AC5-2509-2E00-E880-86E272AB105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DBD226D-AC70-44BA-960F-55CC312BE7BC}" type="slidenum">
              <a:rPr lang="fr-FR" altLang="fr-FR" sz="2000">
                <a:solidFill>
                  <a:srgbClr val="984807"/>
                </a:solidFill>
              </a:rPr>
              <a:pPr algn="r" eaLnBrk="1" hangingPunct="1">
                <a:spcBef>
                  <a:spcPct val="0"/>
                </a:spcBef>
                <a:buFontTx/>
                <a:buNone/>
              </a:pPr>
              <a:t>87</a:t>
            </a:fld>
            <a:endParaRPr lang="fr-FR" altLang="fr-FR" sz="2000">
              <a:solidFill>
                <a:srgbClr val="984807"/>
              </a:solidFill>
            </a:endParaRPr>
          </a:p>
        </p:txBody>
      </p:sp>
      <p:sp>
        <p:nvSpPr>
          <p:cNvPr id="91140" name="Rectangle 2">
            <a:extLst>
              <a:ext uri="{FF2B5EF4-FFF2-40B4-BE49-F238E27FC236}">
                <a16:creationId xmlns:a16="http://schemas.microsoft.com/office/drawing/2014/main" id="{BDB13C22-19AD-61EA-C3B1-C7F87412DF8C}"/>
              </a:ext>
            </a:extLst>
          </p:cNvPr>
          <p:cNvSpPr>
            <a:spLocks noChangeArrowheads="1"/>
          </p:cNvSpPr>
          <p:nvPr/>
        </p:nvSpPr>
        <p:spPr bwMode="auto">
          <a:xfrm>
            <a:off x="358775" y="2247900"/>
            <a:ext cx="8426450" cy="28321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Seule la notion de victime ou de sauvetage à réaliser justifie l'engagement immédiat d’un BREC sur ordre, sans la mise en place préalable d’un BSE, du tableau de gestion des  reconnaissances et de l’éts d'un moyen hydraulique.</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Dans ce cas, l'usage de la ligne guide est laissé à l'initiative du CA ou du COS.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re 8">
            <a:extLst>
              <a:ext uri="{FF2B5EF4-FFF2-40B4-BE49-F238E27FC236}">
                <a16:creationId xmlns:a16="http://schemas.microsoft.com/office/drawing/2014/main" id="{505C3B21-8AE6-8529-E616-9FADD8E36967}"/>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avec ligne guide  </a:t>
            </a:r>
          </a:p>
        </p:txBody>
      </p:sp>
      <p:sp>
        <p:nvSpPr>
          <p:cNvPr id="92163" name="Espace réservé du numéro de diapositive 4">
            <a:extLst>
              <a:ext uri="{FF2B5EF4-FFF2-40B4-BE49-F238E27FC236}">
                <a16:creationId xmlns:a16="http://schemas.microsoft.com/office/drawing/2014/main" id="{B401C46E-FC1E-4AF2-829A-6DD35FA2A2A9}"/>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E009730-379B-42B1-B3B2-C2A8449A2D75}" type="slidenum">
              <a:rPr lang="fr-FR" altLang="fr-FR" sz="2000">
                <a:solidFill>
                  <a:srgbClr val="984807"/>
                </a:solidFill>
              </a:rPr>
              <a:pPr algn="r" eaLnBrk="1" hangingPunct="1">
                <a:spcBef>
                  <a:spcPct val="0"/>
                </a:spcBef>
                <a:buFontTx/>
                <a:buNone/>
              </a:pPr>
              <a:t>88</a:t>
            </a:fld>
            <a:endParaRPr lang="fr-FR" altLang="fr-FR" sz="2000">
              <a:solidFill>
                <a:srgbClr val="984807"/>
              </a:solidFill>
            </a:endParaRPr>
          </a:p>
        </p:txBody>
      </p:sp>
      <p:sp>
        <p:nvSpPr>
          <p:cNvPr id="92164" name="Rectangle 2">
            <a:extLst>
              <a:ext uri="{FF2B5EF4-FFF2-40B4-BE49-F238E27FC236}">
                <a16:creationId xmlns:a16="http://schemas.microsoft.com/office/drawing/2014/main" id="{077AED9B-D6AC-9B0B-E196-7392AA99E8E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2165" name="Picture 9">
            <a:extLst>
              <a:ext uri="{FF2B5EF4-FFF2-40B4-BE49-F238E27FC236}">
                <a16:creationId xmlns:a16="http://schemas.microsoft.com/office/drawing/2014/main" id="{9714BB08-9F6A-BB8B-D57C-41213D2DA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202" t="20599" r="7143" b="7491"/>
          <a:stretch>
            <a:fillRect/>
          </a:stretch>
        </p:blipFill>
        <p:spPr bwMode="auto">
          <a:xfrm>
            <a:off x="1763713" y="19050"/>
            <a:ext cx="5480050"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re 8">
            <a:extLst>
              <a:ext uri="{FF2B5EF4-FFF2-40B4-BE49-F238E27FC236}">
                <a16:creationId xmlns:a16="http://schemas.microsoft.com/office/drawing/2014/main" id="{E02BBE2A-EC88-9595-EDF5-774C0A06680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93187" name="Espace réservé du numéro de diapositive 4">
            <a:extLst>
              <a:ext uri="{FF2B5EF4-FFF2-40B4-BE49-F238E27FC236}">
                <a16:creationId xmlns:a16="http://schemas.microsoft.com/office/drawing/2014/main" id="{60DD461A-24A6-B62F-21D3-C2E4369F164D}"/>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3F98018-65C7-44CD-92D9-4F2A109E50B9}" type="slidenum">
              <a:rPr lang="fr-FR" altLang="fr-FR" sz="2000">
                <a:solidFill>
                  <a:srgbClr val="984807"/>
                </a:solidFill>
              </a:rPr>
              <a:pPr algn="r" eaLnBrk="1" hangingPunct="1">
                <a:spcBef>
                  <a:spcPct val="0"/>
                </a:spcBef>
                <a:buFontTx/>
                <a:buNone/>
              </a:pPr>
              <a:t>89</a:t>
            </a:fld>
            <a:endParaRPr lang="fr-FR" altLang="fr-FR" sz="2000">
              <a:solidFill>
                <a:srgbClr val="984807"/>
              </a:solidFill>
            </a:endParaRPr>
          </a:p>
        </p:txBody>
      </p:sp>
      <p:sp>
        <p:nvSpPr>
          <p:cNvPr id="2" name="Rectangle 1">
            <a:extLst>
              <a:ext uri="{FF2B5EF4-FFF2-40B4-BE49-F238E27FC236}">
                <a16:creationId xmlns:a16="http://schemas.microsoft.com/office/drawing/2014/main" id="{0A9C54AE-C7DB-04F8-A30F-420CFFBDC645}"/>
              </a:ext>
            </a:extLst>
          </p:cNvPr>
          <p:cNvSpPr/>
          <p:nvPr/>
        </p:nvSpPr>
        <p:spPr>
          <a:xfrm>
            <a:off x="-252413" y="1341438"/>
            <a:ext cx="7038976" cy="468312"/>
          </a:xfrm>
          <a:prstGeom prst="rect">
            <a:avLst/>
          </a:prstGeom>
        </p:spPr>
        <p:txBody>
          <a:bodyPr>
            <a:spAutoFit/>
          </a:bodyPr>
          <a:lstStyle/>
          <a:p>
            <a:pPr marL="685800">
              <a:lnSpc>
                <a:spcPct val="107000"/>
              </a:lnSpc>
              <a:spcAft>
                <a:spcPts val="0"/>
              </a:spcAft>
              <a:defRPr/>
            </a:pPr>
            <a:r>
              <a:rPr lang="en-US" sz="2400" b="1" u="dbl" cap="all" dirty="0">
                <a:latin typeface="Times New Roman" panose="02020603050405020304" pitchFamily="18" charset="0"/>
                <a:ea typeface="Calibri" panose="020F0502020204030204" pitchFamily="34" charset="0"/>
                <a:cs typeface="Times New Roman" panose="02020603050405020304" pitchFamily="18" charset="0"/>
              </a:rPr>
              <a:t>RECONNAISSANCE AVEC LIGNE GUIDE :</a:t>
            </a:r>
            <a:endParaRPr lang="fr-FR" sz="4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3189" name="Rectangle 2">
            <a:extLst>
              <a:ext uri="{FF2B5EF4-FFF2-40B4-BE49-F238E27FC236}">
                <a16:creationId xmlns:a16="http://schemas.microsoft.com/office/drawing/2014/main" id="{DA82628E-9BDD-4597-7546-913C376C71C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3190" name="Picture 1" descr="GTOD INC_Livre 3 - Les reconnaissances - nov2020_Page_063">
            <a:extLst>
              <a:ext uri="{FF2B5EF4-FFF2-40B4-BE49-F238E27FC236}">
                <a16:creationId xmlns:a16="http://schemas.microsoft.com/office/drawing/2014/main" id="{1CAD839F-BD94-9A7D-7DDC-B995FA185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96" t="13676" r="62291" b="70944"/>
          <a:stretch>
            <a:fillRect/>
          </a:stretch>
        </p:blipFill>
        <p:spPr bwMode="auto">
          <a:xfrm>
            <a:off x="230188" y="2098675"/>
            <a:ext cx="475615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au 3">
            <a:extLst>
              <a:ext uri="{FF2B5EF4-FFF2-40B4-BE49-F238E27FC236}">
                <a16:creationId xmlns:a16="http://schemas.microsoft.com/office/drawing/2014/main" id="{B1FCE665-D9E9-FBF8-1CE0-4764F6EFD7C0}"/>
              </a:ext>
            </a:extLst>
          </p:cNvPr>
          <p:cNvGraphicFramePr>
            <a:graphicFrameLocks noGrp="1"/>
          </p:cNvGraphicFramePr>
          <p:nvPr/>
        </p:nvGraphicFramePr>
        <p:xfrm>
          <a:off x="4859338" y="3086100"/>
          <a:ext cx="3613150" cy="763588"/>
        </p:xfrm>
        <a:graphic>
          <a:graphicData uri="http://schemas.openxmlformats.org/drawingml/2006/table">
            <a:tbl>
              <a:tblPr/>
              <a:tblGrid>
                <a:gridCol w="3613150">
                  <a:extLst>
                    <a:ext uri="{9D8B030D-6E8A-4147-A177-3AD203B41FA5}">
                      <a16:colId xmlns:a16="http://schemas.microsoft.com/office/drawing/2014/main" val="20000"/>
                    </a:ext>
                  </a:extLst>
                </a:gridCol>
              </a:tblGrid>
              <a:tr h="763588">
                <a:tc>
                  <a:txBody>
                    <a:bodyPr/>
                    <a:lstStyle/>
                    <a:p>
                      <a:pPr algn="just">
                        <a:lnSpc>
                          <a:spcPct val="107000"/>
                        </a:lnSpc>
                        <a:spcAft>
                          <a:spcPts val="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 réalise un test radio avec le contrôleur.</a:t>
                      </a:r>
                      <a:endParaRPr lang="fr-FR" sz="4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2" marR="44452"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4">
            <a:extLst>
              <a:ext uri="{FF2B5EF4-FFF2-40B4-BE49-F238E27FC236}">
                <a16:creationId xmlns:a16="http://schemas.microsoft.com/office/drawing/2014/main" id="{65B795AE-D2F5-EC3C-201D-5B0E4D52393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E595F5D-66C8-4B0C-8069-DA5C12BAF47A}" type="slidenum">
              <a:rPr lang="fr-FR" altLang="fr-FR" sz="2000">
                <a:solidFill>
                  <a:srgbClr val="984807"/>
                </a:solidFill>
              </a:rPr>
              <a:pPr algn="r" eaLnBrk="1" hangingPunct="1">
                <a:spcBef>
                  <a:spcPct val="0"/>
                </a:spcBef>
                <a:buFontTx/>
                <a:buNone/>
              </a:pPr>
              <a:t>9</a:t>
            </a:fld>
            <a:endParaRPr lang="fr-FR" altLang="fr-FR" sz="2000">
              <a:solidFill>
                <a:srgbClr val="984807"/>
              </a:solidFill>
            </a:endParaRPr>
          </a:p>
        </p:txBody>
      </p:sp>
      <p:sp>
        <p:nvSpPr>
          <p:cNvPr id="11267" name="Rectangle 1">
            <a:extLst>
              <a:ext uri="{FF2B5EF4-FFF2-40B4-BE49-F238E27FC236}">
                <a16:creationId xmlns:a16="http://schemas.microsoft.com/office/drawing/2014/main" id="{74BE9DAB-9C49-876C-2972-F91E5E18D032}"/>
              </a:ext>
            </a:extLst>
          </p:cNvPr>
          <p:cNvSpPr>
            <a:spLocks noChangeArrowheads="1"/>
          </p:cNvSpPr>
          <p:nvPr/>
        </p:nvSpPr>
        <p:spPr bwMode="auto">
          <a:xfrm>
            <a:off x="476250" y="1362075"/>
            <a:ext cx="818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 typeface="Arial" panose="020B0604020202020204" pitchFamily="34" charset="0"/>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Gérer au maximum l’engagement de 10 porteurs</a:t>
            </a:r>
          </a:p>
        </p:txBody>
      </p:sp>
      <p:sp>
        <p:nvSpPr>
          <p:cNvPr id="11268" name="Titre 8">
            <a:extLst>
              <a:ext uri="{FF2B5EF4-FFF2-40B4-BE49-F238E27FC236}">
                <a16:creationId xmlns:a16="http://schemas.microsoft.com/office/drawing/2014/main" id="{9EE97B1A-9558-338D-FF70-1811340D4BAA}"/>
              </a:ext>
            </a:extLst>
          </p:cNvPr>
          <p:cNvSpPr>
            <a:spLocks/>
          </p:cNvSpPr>
          <p:nvPr/>
        </p:nvSpPr>
        <p:spPr bwMode="auto">
          <a:xfrm>
            <a:off x="1116013" y="274638"/>
            <a:ext cx="77422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rPr>
              <a:t>Contrôleur </a:t>
            </a:r>
          </a:p>
        </p:txBody>
      </p:sp>
      <p:sp>
        <p:nvSpPr>
          <p:cNvPr id="11269" name="Rectangle 7">
            <a:extLst>
              <a:ext uri="{FF2B5EF4-FFF2-40B4-BE49-F238E27FC236}">
                <a16:creationId xmlns:a16="http://schemas.microsoft.com/office/drawing/2014/main" id="{803B7655-01DC-BDB5-EB02-C83DF9965DE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270" name="Picture 6" descr="livre 3 les reconnaissances_Page_43">
            <a:extLst>
              <a:ext uri="{FF2B5EF4-FFF2-40B4-BE49-F238E27FC236}">
                <a16:creationId xmlns:a16="http://schemas.microsoft.com/office/drawing/2014/main" id="{6929356C-C0C2-05F6-DFF5-EE1224B72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421" t="42079" r="32701" b="48392"/>
          <a:stretch>
            <a:fillRect/>
          </a:stretch>
        </p:blipFill>
        <p:spPr bwMode="auto">
          <a:xfrm>
            <a:off x="900113" y="2017713"/>
            <a:ext cx="345598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9">
            <a:extLst>
              <a:ext uri="{FF2B5EF4-FFF2-40B4-BE49-F238E27FC236}">
                <a16:creationId xmlns:a16="http://schemas.microsoft.com/office/drawing/2014/main" id="{847F475B-922B-F795-4248-9F054AFE484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272" name="Picture 8" descr="livre 3 les reconnaissances_Page_43">
            <a:extLst>
              <a:ext uri="{FF2B5EF4-FFF2-40B4-BE49-F238E27FC236}">
                <a16:creationId xmlns:a16="http://schemas.microsoft.com/office/drawing/2014/main" id="{1D02427D-FB20-CC38-3EA9-7C8A83695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421" t="52107" r="32701" b="38275"/>
          <a:stretch>
            <a:fillRect/>
          </a:stretch>
        </p:blipFill>
        <p:spPr bwMode="auto">
          <a:xfrm>
            <a:off x="4572000" y="2058988"/>
            <a:ext cx="345598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11">
            <a:extLst>
              <a:ext uri="{FF2B5EF4-FFF2-40B4-BE49-F238E27FC236}">
                <a16:creationId xmlns:a16="http://schemas.microsoft.com/office/drawing/2014/main" id="{87A5E55A-77AE-386C-3AB7-BDCC8F49370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274" name="Picture 10" descr="livre 3 les reconnaissances_Page_43">
            <a:extLst>
              <a:ext uri="{FF2B5EF4-FFF2-40B4-BE49-F238E27FC236}">
                <a16:creationId xmlns:a16="http://schemas.microsoft.com/office/drawing/2014/main" id="{1E5F8D49-8719-95BC-928C-8EE689466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392" t="45934" r="6618" b="40588"/>
          <a:stretch>
            <a:fillRect/>
          </a:stretch>
        </p:blipFill>
        <p:spPr bwMode="auto">
          <a:xfrm>
            <a:off x="5795963" y="4365625"/>
            <a:ext cx="21336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Rectangle 13">
            <a:extLst>
              <a:ext uri="{FF2B5EF4-FFF2-40B4-BE49-F238E27FC236}">
                <a16:creationId xmlns:a16="http://schemas.microsoft.com/office/drawing/2014/main" id="{9323796B-6811-66FB-FE30-4B858858BC3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1276" name="Picture 12" descr="livre 3 les reconnaissances_Page_43">
            <a:extLst>
              <a:ext uri="{FF2B5EF4-FFF2-40B4-BE49-F238E27FC236}">
                <a16:creationId xmlns:a16="http://schemas.microsoft.com/office/drawing/2014/main" id="{104AEFA9-E086-1819-74AF-E19876D85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42" t="42079" r="73508" b="38275"/>
          <a:stretch>
            <a:fillRect/>
          </a:stretch>
        </p:blipFill>
        <p:spPr bwMode="auto">
          <a:xfrm>
            <a:off x="1763713" y="3965575"/>
            <a:ext cx="12192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Rectangle 5">
            <a:extLst>
              <a:ext uri="{FF2B5EF4-FFF2-40B4-BE49-F238E27FC236}">
                <a16:creationId xmlns:a16="http://schemas.microsoft.com/office/drawing/2014/main" id="{D9E2EAF2-C2B3-42D7-B501-071E64015547}"/>
              </a:ext>
            </a:extLst>
          </p:cNvPr>
          <p:cNvSpPr>
            <a:spLocks noChangeArrowheads="1"/>
          </p:cNvSpPr>
          <p:nvPr/>
        </p:nvSpPr>
        <p:spPr bwMode="auto">
          <a:xfrm>
            <a:off x="1444625" y="3203575"/>
            <a:ext cx="66881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solidFill>
                  <a:srgbClr val="FF0000"/>
                </a:solidFill>
                <a:latin typeface="Times New Roman" panose="02020603050405020304" pitchFamily="18" charset="0"/>
                <a:cs typeface="Times New Roman" panose="02020603050405020304" pitchFamily="18" charset="0"/>
              </a:rPr>
              <a:t>Zone d’exclusion</a:t>
            </a:r>
            <a:endParaRPr lang="fr-FR" altLang="fr-FR" sz="2000">
              <a:solidFill>
                <a:srgbClr val="000000"/>
              </a:solidFill>
              <a:latin typeface="Times New Roman" panose="02020603050405020304" pitchFamily="18" charset="0"/>
              <a:cs typeface="Times New Roman" panose="02020603050405020304" pitchFamily="18" charset="0"/>
            </a:endParaRPr>
          </a:p>
          <a:p>
            <a:pPr algn="ctr">
              <a:spcBef>
                <a:spcPct val="0"/>
              </a:spcBef>
              <a:buFontTx/>
              <a:buNone/>
            </a:pPr>
            <a:r>
              <a:rPr lang="fr-FR" altLang="fr-FR" sz="2000">
                <a:solidFill>
                  <a:srgbClr val="FF0000"/>
                </a:solidFill>
                <a:latin typeface="Times New Roman" panose="02020603050405020304" pitchFamily="18" charset="0"/>
                <a:cs typeface="Times New Roman" panose="02020603050405020304" pitchFamily="18" charset="0"/>
              </a:rPr>
              <a:t>----------------------------------------------------------------------</a:t>
            </a:r>
            <a:endParaRPr lang="fr-FR" altLang="fr-FR" sz="2000">
              <a:solidFill>
                <a:srgbClr val="000000"/>
              </a:solidFill>
              <a:latin typeface="Times New Roman" panose="02020603050405020304" pitchFamily="18" charset="0"/>
              <a:cs typeface="Times New Roman" panose="02020603050405020304" pitchFamily="18" charset="0"/>
            </a:endParaRPr>
          </a:p>
          <a:p>
            <a:pPr algn="ctr">
              <a:spcBef>
                <a:spcPct val="0"/>
              </a:spcBef>
              <a:buFontTx/>
              <a:buNone/>
            </a:pPr>
            <a:r>
              <a:rPr lang="fr-FR" altLang="fr-FR" sz="2000" b="1">
                <a:solidFill>
                  <a:srgbClr val="FFC000"/>
                </a:solidFill>
                <a:latin typeface="Times New Roman" panose="02020603050405020304" pitchFamily="18" charset="0"/>
                <a:cs typeface="Times New Roman" panose="02020603050405020304" pitchFamily="18" charset="0"/>
              </a:rPr>
              <a:t>Zone contrôlée</a:t>
            </a:r>
            <a:endParaRPr lang="fr-FR" altLang="fr-FR" sz="20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re 8">
            <a:extLst>
              <a:ext uri="{FF2B5EF4-FFF2-40B4-BE49-F238E27FC236}">
                <a16:creationId xmlns:a16="http://schemas.microsoft.com/office/drawing/2014/main" id="{603903C5-7AFC-7B1B-8AE7-681B42E44B0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avec ligne guide  </a:t>
            </a:r>
          </a:p>
        </p:txBody>
      </p:sp>
      <p:sp>
        <p:nvSpPr>
          <p:cNvPr id="94211" name="Espace réservé du numéro de diapositive 4">
            <a:extLst>
              <a:ext uri="{FF2B5EF4-FFF2-40B4-BE49-F238E27FC236}">
                <a16:creationId xmlns:a16="http://schemas.microsoft.com/office/drawing/2014/main" id="{BBA68206-FAB4-CB15-A4CC-3287F99A849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2199809-BD6B-437F-A753-A2A38A17555D}" type="slidenum">
              <a:rPr lang="fr-FR" altLang="fr-FR" sz="2000">
                <a:solidFill>
                  <a:srgbClr val="984807"/>
                </a:solidFill>
              </a:rPr>
              <a:pPr algn="r" eaLnBrk="1" hangingPunct="1">
                <a:spcBef>
                  <a:spcPct val="0"/>
                </a:spcBef>
                <a:buFontTx/>
                <a:buNone/>
              </a:pPr>
              <a:t>90</a:t>
            </a:fld>
            <a:endParaRPr lang="fr-FR" altLang="fr-FR" sz="2000">
              <a:solidFill>
                <a:srgbClr val="984807"/>
              </a:solidFill>
            </a:endParaRPr>
          </a:p>
        </p:txBody>
      </p:sp>
      <p:sp>
        <p:nvSpPr>
          <p:cNvPr id="94212" name="Rectangle 2">
            <a:extLst>
              <a:ext uri="{FF2B5EF4-FFF2-40B4-BE49-F238E27FC236}">
                <a16:creationId xmlns:a16="http://schemas.microsoft.com/office/drawing/2014/main" id="{774606D5-214F-BD52-0CC7-EDF617D9F56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4213" name="Picture 1" descr="GTOD INC_Livre 3 - Les reconnaissances - nov2020_Page_063">
            <a:extLst>
              <a:ext uri="{FF2B5EF4-FFF2-40B4-BE49-F238E27FC236}">
                <a16:creationId xmlns:a16="http://schemas.microsoft.com/office/drawing/2014/main" id="{7659F781-0713-900F-978C-3B5E0E539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587" t="27017" r="8705" b="57666"/>
          <a:stretch>
            <a:fillRect/>
          </a:stretch>
        </p:blipFill>
        <p:spPr bwMode="auto">
          <a:xfrm>
            <a:off x="3995738" y="2098675"/>
            <a:ext cx="4783137"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Rectangle 3">
            <a:extLst>
              <a:ext uri="{FF2B5EF4-FFF2-40B4-BE49-F238E27FC236}">
                <a16:creationId xmlns:a16="http://schemas.microsoft.com/office/drawing/2014/main" id="{E9FDD494-898B-0B45-01CB-DEA2B3079C72}"/>
              </a:ext>
            </a:extLst>
          </p:cNvPr>
          <p:cNvSpPr>
            <a:spLocks noChangeArrowheads="1"/>
          </p:cNvSpPr>
          <p:nvPr/>
        </p:nvSpPr>
        <p:spPr bwMode="auto">
          <a:xfrm>
            <a:off x="368300" y="1482725"/>
            <a:ext cx="83073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Chef et l'équipier </a:t>
            </a:r>
          </a:p>
          <a:p>
            <a:pPr>
              <a:spcBef>
                <a:spcPct val="0"/>
              </a:spcBef>
              <a:buFontTx/>
              <a:buNone/>
            </a:pPr>
            <a:endParaRPr lang="fr-FR" altLang="fr-FR" sz="2400">
              <a:solidFill>
                <a:srgbClr val="000000"/>
              </a:solidFill>
              <a:latin typeface="Times New Roman" panose="02020603050405020304" pitchFamily="18" charset="0"/>
              <a:cs typeface="Calibri" panose="020F0502020204030204" pitchFamily="34" charset="0"/>
            </a:endParaRPr>
          </a:p>
          <a:p>
            <a:pPr>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se munissent d'un moyen </a:t>
            </a:r>
          </a:p>
          <a:p>
            <a:pPr>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d'éclairage qu'ils allument </a:t>
            </a:r>
          </a:p>
          <a:p>
            <a:pPr>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avant de s'engager</a:t>
            </a:r>
            <a:endParaRPr lang="fr-FR" altLang="fr-FR" sz="2400">
              <a:latin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re 8">
            <a:extLst>
              <a:ext uri="{FF2B5EF4-FFF2-40B4-BE49-F238E27FC236}">
                <a16:creationId xmlns:a16="http://schemas.microsoft.com/office/drawing/2014/main" id="{285C9364-297A-BE5E-2F9B-260D666E8B95}"/>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avec ligne guide  </a:t>
            </a:r>
          </a:p>
        </p:txBody>
      </p:sp>
      <p:sp>
        <p:nvSpPr>
          <p:cNvPr id="95235" name="Espace réservé du numéro de diapositive 4">
            <a:extLst>
              <a:ext uri="{FF2B5EF4-FFF2-40B4-BE49-F238E27FC236}">
                <a16:creationId xmlns:a16="http://schemas.microsoft.com/office/drawing/2014/main" id="{AD73A1CE-3E80-C756-966E-DF64DD3A4B21}"/>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DC81519-5E45-45B1-B17E-99B9D0F9F49E}" type="slidenum">
              <a:rPr lang="fr-FR" altLang="fr-FR" sz="2000">
                <a:solidFill>
                  <a:srgbClr val="984807"/>
                </a:solidFill>
              </a:rPr>
              <a:pPr algn="r" eaLnBrk="1" hangingPunct="1">
                <a:spcBef>
                  <a:spcPct val="0"/>
                </a:spcBef>
                <a:buFontTx/>
                <a:buNone/>
              </a:pPr>
              <a:t>91</a:t>
            </a:fld>
            <a:endParaRPr lang="fr-FR" altLang="fr-FR" sz="2000">
              <a:solidFill>
                <a:srgbClr val="984807"/>
              </a:solidFill>
            </a:endParaRPr>
          </a:p>
        </p:txBody>
      </p:sp>
      <p:sp>
        <p:nvSpPr>
          <p:cNvPr id="95236" name="Rectangle 2">
            <a:extLst>
              <a:ext uri="{FF2B5EF4-FFF2-40B4-BE49-F238E27FC236}">
                <a16:creationId xmlns:a16="http://schemas.microsoft.com/office/drawing/2014/main" id="{847A5E41-3F2B-D06E-34EF-ED7803AEA3E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5237" name="Picture 1" descr="GTOD INC_Livre 3 - Les reconnaissances - nov2020_Page_063">
            <a:extLst>
              <a:ext uri="{FF2B5EF4-FFF2-40B4-BE49-F238E27FC236}">
                <a16:creationId xmlns:a16="http://schemas.microsoft.com/office/drawing/2014/main" id="{58F67149-9DDA-E70A-18AE-13D5B9613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96" t="39503" r="54326" b="43590"/>
          <a:stretch>
            <a:fillRect/>
          </a:stretch>
        </p:blipFill>
        <p:spPr bwMode="auto">
          <a:xfrm>
            <a:off x="1692275" y="2468563"/>
            <a:ext cx="5903913"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Rectangle 3">
            <a:extLst>
              <a:ext uri="{FF2B5EF4-FFF2-40B4-BE49-F238E27FC236}">
                <a16:creationId xmlns:a16="http://schemas.microsoft.com/office/drawing/2014/main" id="{DB1A6B89-276B-6407-344E-167338540648}"/>
              </a:ext>
            </a:extLst>
          </p:cNvPr>
          <p:cNvSpPr>
            <a:spLocks noChangeArrowheads="1"/>
          </p:cNvSpPr>
          <p:nvPr/>
        </p:nvSpPr>
        <p:spPr bwMode="auto">
          <a:xfrm>
            <a:off x="395288" y="1368425"/>
            <a:ext cx="8135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Equipier amarre la ligne guide à un point fixe. Il y raccorde sa liaison personnelle. </a:t>
            </a:r>
          </a:p>
          <a:p>
            <a:pPr>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CE vérifie le bon sens de la ligne guide</a:t>
            </a:r>
            <a:endParaRPr lang="fr-FR" altLang="fr-FR" sz="2400">
              <a:latin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re 8">
            <a:extLst>
              <a:ext uri="{FF2B5EF4-FFF2-40B4-BE49-F238E27FC236}">
                <a16:creationId xmlns:a16="http://schemas.microsoft.com/office/drawing/2014/main" id="{2A079A8A-E6B2-260C-269C-C569DBBE695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avec ligne guide </a:t>
            </a:r>
          </a:p>
        </p:txBody>
      </p:sp>
      <p:sp>
        <p:nvSpPr>
          <p:cNvPr id="96259" name="Espace réservé du numéro de diapositive 4">
            <a:extLst>
              <a:ext uri="{FF2B5EF4-FFF2-40B4-BE49-F238E27FC236}">
                <a16:creationId xmlns:a16="http://schemas.microsoft.com/office/drawing/2014/main" id="{C93D6E5A-3BF3-CFE5-1025-44E441D0B77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11B9893-C9AA-474E-8376-1EE0F5EC94EB}" type="slidenum">
              <a:rPr lang="fr-FR" altLang="fr-FR" sz="2000">
                <a:solidFill>
                  <a:srgbClr val="984807"/>
                </a:solidFill>
              </a:rPr>
              <a:pPr algn="r" eaLnBrk="1" hangingPunct="1">
                <a:spcBef>
                  <a:spcPct val="0"/>
                </a:spcBef>
                <a:buFontTx/>
                <a:buNone/>
              </a:pPr>
              <a:t>92</a:t>
            </a:fld>
            <a:endParaRPr lang="fr-FR" altLang="fr-FR" sz="2000">
              <a:solidFill>
                <a:srgbClr val="984807"/>
              </a:solidFill>
            </a:endParaRPr>
          </a:p>
        </p:txBody>
      </p:sp>
      <p:sp>
        <p:nvSpPr>
          <p:cNvPr id="96260" name="Rectangle 2">
            <a:extLst>
              <a:ext uri="{FF2B5EF4-FFF2-40B4-BE49-F238E27FC236}">
                <a16:creationId xmlns:a16="http://schemas.microsoft.com/office/drawing/2014/main" id="{B643F2F5-1AE8-4987-34F3-87B6C451A36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6261" name="Picture 1" descr="GTOD INC_Livre 3 - Les reconnaissances - nov2020_Page_063">
            <a:extLst>
              <a:ext uri="{FF2B5EF4-FFF2-40B4-BE49-F238E27FC236}">
                <a16:creationId xmlns:a16="http://schemas.microsoft.com/office/drawing/2014/main" id="{C545B1F5-1B6A-16BC-623C-17F19C903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577" t="53569" r="8705" b="28105"/>
          <a:stretch>
            <a:fillRect/>
          </a:stretch>
        </p:blipFill>
        <p:spPr bwMode="auto">
          <a:xfrm>
            <a:off x="323850" y="1790700"/>
            <a:ext cx="37338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Rectangle 3">
            <a:extLst>
              <a:ext uri="{FF2B5EF4-FFF2-40B4-BE49-F238E27FC236}">
                <a16:creationId xmlns:a16="http://schemas.microsoft.com/office/drawing/2014/main" id="{9DF77395-F41B-7486-D37E-4AB6C9901EFC}"/>
              </a:ext>
            </a:extLst>
          </p:cNvPr>
          <p:cNvSpPr>
            <a:spLocks noChangeArrowheads="1"/>
          </p:cNvSpPr>
          <p:nvPr/>
        </p:nvSpPr>
        <p:spPr bwMode="auto">
          <a:xfrm>
            <a:off x="4273550" y="248285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CE amarre sa liaison personnelle à son équipier</a:t>
            </a:r>
            <a:endParaRPr lang="fr-FR" altLang="fr-FR" sz="2400">
              <a:latin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8">
            <a:extLst>
              <a:ext uri="{FF2B5EF4-FFF2-40B4-BE49-F238E27FC236}">
                <a16:creationId xmlns:a16="http://schemas.microsoft.com/office/drawing/2014/main" id="{3EE3FF92-1E69-9D9C-870F-AD66867CCD6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avec ligne guide  </a:t>
            </a:r>
          </a:p>
        </p:txBody>
      </p:sp>
      <p:sp>
        <p:nvSpPr>
          <p:cNvPr id="97283" name="Espace réservé du numéro de diapositive 4">
            <a:extLst>
              <a:ext uri="{FF2B5EF4-FFF2-40B4-BE49-F238E27FC236}">
                <a16:creationId xmlns:a16="http://schemas.microsoft.com/office/drawing/2014/main" id="{646A94F5-CE20-FB91-82EB-92999941FF5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556A67F-D590-4F70-A830-6538962FB580}" type="slidenum">
              <a:rPr lang="fr-FR" altLang="fr-FR" sz="2000">
                <a:solidFill>
                  <a:srgbClr val="984807"/>
                </a:solidFill>
              </a:rPr>
              <a:pPr algn="r" eaLnBrk="1" hangingPunct="1">
                <a:spcBef>
                  <a:spcPct val="0"/>
                </a:spcBef>
                <a:buFontTx/>
                <a:buNone/>
              </a:pPr>
              <a:t>93</a:t>
            </a:fld>
            <a:endParaRPr lang="fr-FR" altLang="fr-FR" sz="2000">
              <a:solidFill>
                <a:srgbClr val="984807"/>
              </a:solidFill>
            </a:endParaRPr>
          </a:p>
        </p:txBody>
      </p:sp>
      <p:sp>
        <p:nvSpPr>
          <p:cNvPr id="97284" name="Rectangle 2">
            <a:extLst>
              <a:ext uri="{FF2B5EF4-FFF2-40B4-BE49-F238E27FC236}">
                <a16:creationId xmlns:a16="http://schemas.microsoft.com/office/drawing/2014/main" id="{519D06EB-198D-614B-E946-A9D6FD86CA5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7285" name="Picture 1" descr="GTOD INC_Livre 3 - Les reconnaissances - nov2020_Page_063">
            <a:extLst>
              <a:ext uri="{FF2B5EF4-FFF2-40B4-BE49-F238E27FC236}">
                <a16:creationId xmlns:a16="http://schemas.microsoft.com/office/drawing/2014/main" id="{425A3DB1-D8AD-1E5A-460B-32DED2A44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96" t="66264" r="66273" b="15616"/>
          <a:stretch>
            <a:fillRect/>
          </a:stretch>
        </p:blipFill>
        <p:spPr bwMode="auto">
          <a:xfrm>
            <a:off x="250825" y="2060575"/>
            <a:ext cx="3478213"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Rectangle 3">
            <a:extLst>
              <a:ext uri="{FF2B5EF4-FFF2-40B4-BE49-F238E27FC236}">
                <a16:creationId xmlns:a16="http://schemas.microsoft.com/office/drawing/2014/main" id="{28B400F6-A8B8-89F3-857D-44DD74842122}"/>
              </a:ext>
            </a:extLst>
          </p:cNvPr>
          <p:cNvSpPr>
            <a:spLocks noChangeArrowheads="1"/>
          </p:cNvSpPr>
          <p:nvPr/>
        </p:nvSpPr>
        <p:spPr bwMode="auto">
          <a:xfrm>
            <a:off x="3708400" y="1419225"/>
            <a:ext cx="5040313"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BSE est en mesure d'intervenir au profit du binôme de reconnaissance.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 fonction de la situation le BSE peut soit coiffer les masques en permanence, soit laisser les masques en attente.</a:t>
            </a:r>
          </a:p>
          <a:p>
            <a:pPr algn="just">
              <a:lnSpc>
                <a:spcPct val="107000"/>
              </a:lnSpc>
              <a:spcBef>
                <a:spcPct val="0"/>
              </a:spcBef>
              <a:buFontTx/>
              <a:buNone/>
            </a:pPr>
            <a:endParaRPr lang="fr-FR" altLang="fr-FR"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fr-FR" altLang="fr-FR"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déterminé par le COS.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re 8">
            <a:extLst>
              <a:ext uri="{FF2B5EF4-FFF2-40B4-BE49-F238E27FC236}">
                <a16:creationId xmlns:a16="http://schemas.microsoft.com/office/drawing/2014/main" id="{800A9EA0-AC70-5F18-5864-30FA7B5AC07B}"/>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avec ligne guide </a:t>
            </a:r>
          </a:p>
        </p:txBody>
      </p:sp>
      <p:sp>
        <p:nvSpPr>
          <p:cNvPr id="98307" name="Espace réservé du numéro de diapositive 4">
            <a:extLst>
              <a:ext uri="{FF2B5EF4-FFF2-40B4-BE49-F238E27FC236}">
                <a16:creationId xmlns:a16="http://schemas.microsoft.com/office/drawing/2014/main" id="{E16249A3-5865-3BD4-59E6-40A6101830F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C4B3256-764A-4B66-90F2-2678CCD36C5A}" type="slidenum">
              <a:rPr lang="fr-FR" altLang="fr-FR" sz="2000">
                <a:solidFill>
                  <a:srgbClr val="984807"/>
                </a:solidFill>
              </a:rPr>
              <a:pPr algn="r" eaLnBrk="1" hangingPunct="1">
                <a:spcBef>
                  <a:spcPct val="0"/>
                </a:spcBef>
                <a:buFontTx/>
                <a:buNone/>
              </a:pPr>
              <a:t>94</a:t>
            </a:fld>
            <a:endParaRPr lang="fr-FR" altLang="fr-FR" sz="2000">
              <a:solidFill>
                <a:srgbClr val="984807"/>
              </a:solidFill>
            </a:endParaRPr>
          </a:p>
        </p:txBody>
      </p:sp>
      <p:sp>
        <p:nvSpPr>
          <p:cNvPr id="98308" name="Rectangle 2">
            <a:extLst>
              <a:ext uri="{FF2B5EF4-FFF2-40B4-BE49-F238E27FC236}">
                <a16:creationId xmlns:a16="http://schemas.microsoft.com/office/drawing/2014/main" id="{26A6A49C-6458-FA72-FF9A-8ACB3B30C65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8309" name="Picture 1" descr="GTOD INC_Livre 3 - Les reconnaissances - nov2020_Page_064">
            <a:extLst>
              <a:ext uri="{FF2B5EF4-FFF2-40B4-BE49-F238E27FC236}">
                <a16:creationId xmlns:a16="http://schemas.microsoft.com/office/drawing/2014/main" id="{CC6B94F3-7780-9739-9290-9DB2B9C11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577" t="14148" r="10521" b="71674"/>
          <a:stretch>
            <a:fillRect/>
          </a:stretch>
        </p:blipFill>
        <p:spPr bwMode="auto">
          <a:xfrm>
            <a:off x="468313" y="2074863"/>
            <a:ext cx="3194050"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Rectangle 3">
            <a:extLst>
              <a:ext uri="{FF2B5EF4-FFF2-40B4-BE49-F238E27FC236}">
                <a16:creationId xmlns:a16="http://schemas.microsoft.com/office/drawing/2014/main" id="{A58E9552-77A5-0C83-CB52-4D581032AA7D}"/>
              </a:ext>
            </a:extLst>
          </p:cNvPr>
          <p:cNvSpPr>
            <a:spLocks noChangeArrowheads="1"/>
          </p:cNvSpPr>
          <p:nvPr/>
        </p:nvSpPr>
        <p:spPr bwMode="auto">
          <a:xfrm>
            <a:off x="3779838" y="1473200"/>
            <a:ext cx="489585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BREC s'engage.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 en tête, progresse avec prudence en restant attentif aux signaux d'alerte pouvant être émis depuis le point d'accès.</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Equipier s'assure du bon déroulement de la ligne guide au fur et à mesure de la progression du binôme.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re 8">
            <a:extLst>
              <a:ext uri="{FF2B5EF4-FFF2-40B4-BE49-F238E27FC236}">
                <a16:creationId xmlns:a16="http://schemas.microsoft.com/office/drawing/2014/main" id="{3F3DCB94-E4D6-2A74-CC00-887C2F97656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avec ligne guide </a:t>
            </a:r>
          </a:p>
        </p:txBody>
      </p:sp>
      <p:sp>
        <p:nvSpPr>
          <p:cNvPr id="99331" name="Espace réservé du numéro de diapositive 4">
            <a:extLst>
              <a:ext uri="{FF2B5EF4-FFF2-40B4-BE49-F238E27FC236}">
                <a16:creationId xmlns:a16="http://schemas.microsoft.com/office/drawing/2014/main" id="{B925F2FC-0B0A-EDCE-61F8-DEEC26A4EBCE}"/>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59D6455-6650-41C4-BF47-51901BD84C64}" type="slidenum">
              <a:rPr lang="fr-FR" altLang="fr-FR" sz="2000">
                <a:solidFill>
                  <a:srgbClr val="984807"/>
                </a:solidFill>
              </a:rPr>
              <a:pPr algn="r" eaLnBrk="1" hangingPunct="1">
                <a:spcBef>
                  <a:spcPct val="0"/>
                </a:spcBef>
                <a:buFontTx/>
                <a:buNone/>
              </a:pPr>
              <a:t>95</a:t>
            </a:fld>
            <a:endParaRPr lang="fr-FR" altLang="fr-FR" sz="2000">
              <a:solidFill>
                <a:srgbClr val="984807"/>
              </a:solidFill>
            </a:endParaRPr>
          </a:p>
        </p:txBody>
      </p:sp>
      <p:sp>
        <p:nvSpPr>
          <p:cNvPr id="99332" name="Rectangle 2">
            <a:extLst>
              <a:ext uri="{FF2B5EF4-FFF2-40B4-BE49-F238E27FC236}">
                <a16:creationId xmlns:a16="http://schemas.microsoft.com/office/drawing/2014/main" id="{77583B60-AC1A-67F6-F024-D2A778624090}"/>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99333" name="Picture 1" descr="GTOD INC_Livre 3 - Les reconnaissances - nov2020_Page_064">
            <a:extLst>
              <a:ext uri="{FF2B5EF4-FFF2-40B4-BE49-F238E27FC236}">
                <a16:creationId xmlns:a16="http://schemas.microsoft.com/office/drawing/2014/main" id="{363022F4-E2D6-F04E-DDFB-ED31E641D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97" t="31131" r="64258" b="57503"/>
          <a:stretch>
            <a:fillRect/>
          </a:stretch>
        </p:blipFill>
        <p:spPr bwMode="auto">
          <a:xfrm>
            <a:off x="2062163" y="3055938"/>
            <a:ext cx="5019675"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Rectangle 3">
            <a:extLst>
              <a:ext uri="{FF2B5EF4-FFF2-40B4-BE49-F238E27FC236}">
                <a16:creationId xmlns:a16="http://schemas.microsoft.com/office/drawing/2014/main" id="{511E8A3F-A8F5-C2C0-65C0-980E165864A7}"/>
              </a:ext>
            </a:extLst>
          </p:cNvPr>
          <p:cNvSpPr>
            <a:spLocks noChangeArrowheads="1"/>
          </p:cNvSpPr>
          <p:nvPr/>
        </p:nvSpPr>
        <p:spPr bwMode="auto">
          <a:xfrm>
            <a:off x="539750" y="1403350"/>
            <a:ext cx="8135938"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BREC progresse  :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Equipier </a:t>
            </a:r>
            <a:r>
              <a:rPr lang="fr-FR" altLang="fr-FR" sz="2800" b="1" u="sng">
                <a:solidFill>
                  <a:srgbClr val="000000"/>
                </a:solidFill>
                <a:latin typeface="Times New Roman" panose="02020603050405020304" pitchFamily="18" charset="0"/>
                <a:ea typeface="Calibri" panose="020F0502020204030204" pitchFamily="34" charset="0"/>
                <a:cs typeface="Times New Roman" panose="02020603050405020304" pitchFamily="18" charset="0"/>
              </a:rPr>
              <a:t>gardant le contact avec le mur de référence</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re 8">
            <a:extLst>
              <a:ext uri="{FF2B5EF4-FFF2-40B4-BE49-F238E27FC236}">
                <a16:creationId xmlns:a16="http://schemas.microsoft.com/office/drawing/2014/main" id="{9A2E88DB-0453-F96A-237B-F8C076F204E4}"/>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avec ligne guide  </a:t>
            </a:r>
          </a:p>
        </p:txBody>
      </p:sp>
      <p:sp>
        <p:nvSpPr>
          <p:cNvPr id="100355" name="Espace réservé du numéro de diapositive 4">
            <a:extLst>
              <a:ext uri="{FF2B5EF4-FFF2-40B4-BE49-F238E27FC236}">
                <a16:creationId xmlns:a16="http://schemas.microsoft.com/office/drawing/2014/main" id="{A251B83B-2987-3A24-351E-F3ED9A96ADD2}"/>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1080C92-C9BC-4E36-AFE9-6D920A379174}" type="slidenum">
              <a:rPr lang="fr-FR" altLang="fr-FR" sz="2000">
                <a:solidFill>
                  <a:srgbClr val="984807"/>
                </a:solidFill>
              </a:rPr>
              <a:pPr algn="r" eaLnBrk="1" hangingPunct="1">
                <a:spcBef>
                  <a:spcPct val="0"/>
                </a:spcBef>
                <a:buFontTx/>
                <a:buNone/>
              </a:pPr>
              <a:t>96</a:t>
            </a:fld>
            <a:endParaRPr lang="fr-FR" altLang="fr-FR" sz="2000">
              <a:solidFill>
                <a:srgbClr val="984807"/>
              </a:solidFill>
            </a:endParaRPr>
          </a:p>
        </p:txBody>
      </p:sp>
      <p:sp>
        <p:nvSpPr>
          <p:cNvPr id="100356" name="Rectangle 2">
            <a:extLst>
              <a:ext uri="{FF2B5EF4-FFF2-40B4-BE49-F238E27FC236}">
                <a16:creationId xmlns:a16="http://schemas.microsoft.com/office/drawing/2014/main" id="{B858C9FB-F9FE-CE1A-7E65-CE380CB72B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0357" name="Picture 1" descr="GTOD INC_Livre 3 - Les reconnaissances - nov2020_Page_064">
            <a:extLst>
              <a:ext uri="{FF2B5EF4-FFF2-40B4-BE49-F238E27FC236}">
                <a16:creationId xmlns:a16="http://schemas.microsoft.com/office/drawing/2014/main" id="{FF80FDEF-8DBC-F362-3FD6-E61F0A897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3670" t="43991" r="8569" b="43552"/>
          <a:stretch>
            <a:fillRect/>
          </a:stretch>
        </p:blipFill>
        <p:spPr bwMode="auto">
          <a:xfrm>
            <a:off x="803275" y="2492375"/>
            <a:ext cx="761682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Rectangle 3">
            <a:extLst>
              <a:ext uri="{FF2B5EF4-FFF2-40B4-BE49-F238E27FC236}">
                <a16:creationId xmlns:a16="http://schemas.microsoft.com/office/drawing/2014/main" id="{98DC2910-D9CC-CB77-A7AE-A93989DDCEE1}"/>
              </a:ext>
            </a:extLst>
          </p:cNvPr>
          <p:cNvSpPr>
            <a:spLocks noChangeArrowheads="1"/>
          </p:cNvSpPr>
          <p:nvPr/>
        </p:nvSpPr>
        <p:spPr bwMode="auto">
          <a:xfrm>
            <a:off x="374650" y="1320800"/>
            <a:ext cx="8045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Foyer découvert ou objectif atteint, CE récupère la ligne guide et réalise un nœud sur un point fixe.</a:t>
            </a:r>
            <a:endParaRPr lang="fr-FR" altLang="fr-FR" sz="2400">
              <a:latin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re 8">
            <a:extLst>
              <a:ext uri="{FF2B5EF4-FFF2-40B4-BE49-F238E27FC236}">
                <a16:creationId xmlns:a16="http://schemas.microsoft.com/office/drawing/2014/main" id="{5E42C1E2-64CC-A8B6-8875-9DE249E44A8F}"/>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t>
            </a:r>
          </a:p>
        </p:txBody>
      </p:sp>
      <p:sp>
        <p:nvSpPr>
          <p:cNvPr id="101379" name="Espace réservé du numéro de diapositive 4">
            <a:extLst>
              <a:ext uri="{FF2B5EF4-FFF2-40B4-BE49-F238E27FC236}">
                <a16:creationId xmlns:a16="http://schemas.microsoft.com/office/drawing/2014/main" id="{B6E445FE-9114-5627-5A4F-C8FDFB7EAA3B}"/>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EDAF2C4-5099-48DF-8B02-4C3EDA5395F0}" type="slidenum">
              <a:rPr lang="fr-FR" altLang="fr-FR" sz="2000">
                <a:solidFill>
                  <a:srgbClr val="984807"/>
                </a:solidFill>
              </a:rPr>
              <a:pPr algn="r" eaLnBrk="1" hangingPunct="1">
                <a:spcBef>
                  <a:spcPct val="0"/>
                </a:spcBef>
                <a:buFontTx/>
                <a:buNone/>
              </a:pPr>
              <a:t>97</a:t>
            </a:fld>
            <a:endParaRPr lang="fr-FR" altLang="fr-FR" sz="2000">
              <a:solidFill>
                <a:srgbClr val="984807"/>
              </a:solidFill>
            </a:endParaRPr>
          </a:p>
        </p:txBody>
      </p:sp>
      <p:sp>
        <p:nvSpPr>
          <p:cNvPr id="101380" name="Rectangle 2">
            <a:extLst>
              <a:ext uri="{FF2B5EF4-FFF2-40B4-BE49-F238E27FC236}">
                <a16:creationId xmlns:a16="http://schemas.microsoft.com/office/drawing/2014/main" id="{E42C140B-8A75-397D-E858-0ABD1D5B254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1381" name="Picture 1" descr="GTOD INC_Livre 3 - Les reconnaissances - nov2020_Page_064">
            <a:extLst>
              <a:ext uri="{FF2B5EF4-FFF2-40B4-BE49-F238E27FC236}">
                <a16:creationId xmlns:a16="http://schemas.microsoft.com/office/drawing/2014/main" id="{89268DAE-D04F-B423-24D1-38CAF7184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399" t="61043" r="68217" b="27275"/>
          <a:stretch>
            <a:fillRect/>
          </a:stretch>
        </p:blipFill>
        <p:spPr bwMode="auto">
          <a:xfrm>
            <a:off x="611188" y="2225675"/>
            <a:ext cx="34798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Rectangle 3">
            <a:extLst>
              <a:ext uri="{FF2B5EF4-FFF2-40B4-BE49-F238E27FC236}">
                <a16:creationId xmlns:a16="http://schemas.microsoft.com/office/drawing/2014/main" id="{5B0CF1E5-8FAC-6662-2098-90F3C134FAFA}"/>
              </a:ext>
            </a:extLst>
          </p:cNvPr>
          <p:cNvSpPr>
            <a:spLocks noChangeArrowheads="1"/>
          </p:cNvSpPr>
          <p:nvPr/>
        </p:nvSpPr>
        <p:spPr bwMode="auto">
          <a:xfrm>
            <a:off x="4427538" y="2546350"/>
            <a:ext cx="42941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Calibri" panose="020F0502020204030204" pitchFamily="34" charset="0"/>
              </a:rPr>
              <a:t>CE passe un message radio et prend les nouvelles consignes.</a:t>
            </a:r>
            <a:endParaRPr lang="fr-FR" altLang="fr-FR" sz="2400">
              <a:latin typeface="Arial" panose="020B060402020202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re 8">
            <a:extLst>
              <a:ext uri="{FF2B5EF4-FFF2-40B4-BE49-F238E27FC236}">
                <a16:creationId xmlns:a16="http://schemas.microsoft.com/office/drawing/2014/main" id="{8229B2DC-5950-7D2F-93E1-03CA4A12AA6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au moyen d’1 éts hydraulique </a:t>
            </a:r>
          </a:p>
        </p:txBody>
      </p:sp>
      <p:sp>
        <p:nvSpPr>
          <p:cNvPr id="102403" name="Espace réservé du numéro de diapositive 4">
            <a:extLst>
              <a:ext uri="{FF2B5EF4-FFF2-40B4-BE49-F238E27FC236}">
                <a16:creationId xmlns:a16="http://schemas.microsoft.com/office/drawing/2014/main" id="{C0342FDC-A889-D651-CA8D-DAF0AC09B33F}"/>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E31DC9F-1BED-4234-877D-28222BA657F2}" type="slidenum">
              <a:rPr lang="fr-FR" altLang="fr-FR" sz="2000">
                <a:solidFill>
                  <a:srgbClr val="984807"/>
                </a:solidFill>
              </a:rPr>
              <a:pPr algn="r" eaLnBrk="1" hangingPunct="1">
                <a:spcBef>
                  <a:spcPct val="0"/>
                </a:spcBef>
                <a:buFontTx/>
                <a:buNone/>
              </a:pPr>
              <a:t>98</a:t>
            </a:fld>
            <a:endParaRPr lang="fr-FR" altLang="fr-FR" sz="2000">
              <a:solidFill>
                <a:srgbClr val="984807"/>
              </a:solidFill>
            </a:endParaRPr>
          </a:p>
        </p:txBody>
      </p:sp>
      <p:sp>
        <p:nvSpPr>
          <p:cNvPr id="102404" name="Rectangle 3">
            <a:extLst>
              <a:ext uri="{FF2B5EF4-FFF2-40B4-BE49-F238E27FC236}">
                <a16:creationId xmlns:a16="http://schemas.microsoft.com/office/drawing/2014/main" id="{F5700DEB-9822-1367-750B-7569BE0877E2}"/>
              </a:ext>
            </a:extLst>
          </p:cNvPr>
          <p:cNvSpPr>
            <a:spLocks noChangeArrowheads="1"/>
          </p:cNvSpPr>
          <p:nvPr/>
        </p:nvSpPr>
        <p:spPr bwMode="auto">
          <a:xfrm>
            <a:off x="409575" y="1536700"/>
            <a:ext cx="83248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nSpc>
                <a:spcPct val="107000"/>
              </a:lnSpc>
              <a:spcBef>
                <a:spcPct val="0"/>
              </a:spcBef>
              <a:buFontTx/>
              <a:buNone/>
            </a:pPr>
            <a:r>
              <a:rPr lang="fr-FR" altLang="fr-FR" sz="2400">
                <a:latin typeface="Times New Roman" panose="02020603050405020304" pitchFamily="18" charset="0"/>
                <a:ea typeface="Calibri" panose="020F0502020204030204" pitchFamily="34" charset="0"/>
                <a:cs typeface="Times New Roman" panose="02020603050405020304" pitchFamily="18" charset="0"/>
              </a:rPr>
              <a:t>Afin d'avoir des déplacements plus aisés, le binôme peut s'amarrer de 2 façons :</a:t>
            </a:r>
            <a:endParaRPr lang="fr-FR" altLang="fr-FR" sz="4800">
              <a:latin typeface="Calibri" panose="020F0502020204030204" pitchFamily="34" charset="0"/>
              <a:ea typeface="Calibri" panose="020F0502020204030204" pitchFamily="34" charset="0"/>
              <a:cs typeface="Times New Roman" panose="02020603050405020304" pitchFamily="18" charset="0"/>
            </a:endParaRPr>
          </a:p>
        </p:txBody>
      </p:sp>
      <p:sp>
        <p:nvSpPr>
          <p:cNvPr id="102405" name="Rectangle 2">
            <a:extLst>
              <a:ext uri="{FF2B5EF4-FFF2-40B4-BE49-F238E27FC236}">
                <a16:creationId xmlns:a16="http://schemas.microsoft.com/office/drawing/2014/main" id="{EB0D5620-72D5-4687-71DB-24ACDAE923A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2406" name="Picture 1" descr="GTOD INC_Livre 3 - Les reconnaissances - nov2020_Page_065">
            <a:extLst>
              <a:ext uri="{FF2B5EF4-FFF2-40B4-BE49-F238E27FC236}">
                <a16:creationId xmlns:a16="http://schemas.microsoft.com/office/drawing/2014/main" id="{25880D9E-B203-C88C-7130-6D52AF935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340" t="53336" r="9009" b="35957"/>
          <a:stretch>
            <a:fillRect/>
          </a:stretch>
        </p:blipFill>
        <p:spPr bwMode="auto">
          <a:xfrm>
            <a:off x="409575" y="2900363"/>
            <a:ext cx="323215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Rectangle 5">
            <a:extLst>
              <a:ext uri="{FF2B5EF4-FFF2-40B4-BE49-F238E27FC236}">
                <a16:creationId xmlns:a16="http://schemas.microsoft.com/office/drawing/2014/main" id="{14BBFA8A-ABF3-940D-5F7D-5533383E107B}"/>
              </a:ext>
            </a:extLst>
          </p:cNvPr>
          <p:cNvSpPr>
            <a:spLocks noChangeArrowheads="1"/>
          </p:cNvSpPr>
          <p:nvPr/>
        </p:nvSpPr>
        <p:spPr bwMode="auto">
          <a:xfrm>
            <a:off x="3924300" y="2708275"/>
            <a:ext cx="45720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CE </a:t>
            </a:r>
            <a:r>
              <a:rPr lang="en-US"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équipier / équipier </a:t>
            </a:r>
            <a:r>
              <a:rPr lang="en-US"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établissement</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FontTx/>
              <a:buNone/>
            </a:pPr>
            <a:r>
              <a:rPr lang="fr-FR" altLang="fr-FR"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L'équipier s'amarre au tuyau en réalisant une large boucle</a:t>
            </a:r>
            <a:endParaRPr lang="fr-FR" altLang="fr-FR" sz="24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re 8">
            <a:extLst>
              <a:ext uri="{FF2B5EF4-FFF2-40B4-BE49-F238E27FC236}">
                <a16:creationId xmlns:a16="http://schemas.microsoft.com/office/drawing/2014/main" id="{C3AA5936-B306-B83E-4EFB-1DFE6526DE06}"/>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rPr>
              <a:t>Reconnaissance au moyen d’1 éts hydraulique  </a:t>
            </a:r>
          </a:p>
        </p:txBody>
      </p:sp>
      <p:sp>
        <p:nvSpPr>
          <p:cNvPr id="103427" name="Espace réservé du numéro de diapositive 4">
            <a:extLst>
              <a:ext uri="{FF2B5EF4-FFF2-40B4-BE49-F238E27FC236}">
                <a16:creationId xmlns:a16="http://schemas.microsoft.com/office/drawing/2014/main" id="{35454B5E-CBF9-C8CA-4E32-F5D85A66F8DC}"/>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4E8A453-A9A0-4FB1-A88B-5ED4103EDAFF}" type="slidenum">
              <a:rPr lang="fr-FR" altLang="fr-FR" sz="2000">
                <a:solidFill>
                  <a:srgbClr val="984807"/>
                </a:solidFill>
              </a:rPr>
              <a:pPr algn="r" eaLnBrk="1" hangingPunct="1">
                <a:spcBef>
                  <a:spcPct val="0"/>
                </a:spcBef>
                <a:buFontTx/>
                <a:buNone/>
              </a:pPr>
              <a:t>99</a:t>
            </a:fld>
            <a:endParaRPr lang="fr-FR" altLang="fr-FR" sz="2000">
              <a:solidFill>
                <a:srgbClr val="984807"/>
              </a:solidFill>
            </a:endParaRPr>
          </a:p>
        </p:txBody>
      </p:sp>
      <p:sp>
        <p:nvSpPr>
          <p:cNvPr id="103428" name="Rectangle 2">
            <a:extLst>
              <a:ext uri="{FF2B5EF4-FFF2-40B4-BE49-F238E27FC236}">
                <a16:creationId xmlns:a16="http://schemas.microsoft.com/office/drawing/2014/main" id="{3CC08A5A-B4F7-C18E-11C2-F1F77B52114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3429" name="Picture 1" descr="GTOD INC_Livre 3 - Les reconnaissances - nov2020_Page_065">
            <a:extLst>
              <a:ext uri="{FF2B5EF4-FFF2-40B4-BE49-F238E27FC236}">
                <a16:creationId xmlns:a16="http://schemas.microsoft.com/office/drawing/2014/main" id="{724DF2B1-07EF-07C5-928D-4871DAD3B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340" t="64131" r="8340" b="24730"/>
          <a:stretch>
            <a:fillRect/>
          </a:stretch>
        </p:blipFill>
        <p:spPr bwMode="auto">
          <a:xfrm>
            <a:off x="328613" y="1220788"/>
            <a:ext cx="4027487"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au 2">
            <a:extLst>
              <a:ext uri="{FF2B5EF4-FFF2-40B4-BE49-F238E27FC236}">
                <a16:creationId xmlns:a16="http://schemas.microsoft.com/office/drawing/2014/main" id="{ED115021-F19A-EBFE-D9BA-C4ED022EA0FE}"/>
              </a:ext>
            </a:extLst>
          </p:cNvPr>
          <p:cNvGraphicFramePr>
            <a:graphicFrameLocks noGrp="1"/>
          </p:cNvGraphicFramePr>
          <p:nvPr/>
        </p:nvGraphicFramePr>
        <p:xfrm>
          <a:off x="395288" y="3429000"/>
          <a:ext cx="7921625" cy="1935163"/>
        </p:xfrm>
        <a:graphic>
          <a:graphicData uri="http://schemas.openxmlformats.org/drawingml/2006/table">
            <a:tbl>
              <a:tblPr/>
              <a:tblGrid>
                <a:gridCol w="7921625">
                  <a:extLst>
                    <a:ext uri="{9D8B030D-6E8A-4147-A177-3AD203B41FA5}">
                      <a16:colId xmlns:a16="http://schemas.microsoft.com/office/drawing/2014/main" val="20000"/>
                    </a:ext>
                  </a:extLst>
                </a:gridCol>
              </a:tblGrid>
              <a:tr h="1935163">
                <a:tc>
                  <a:txBody>
                    <a:bodyPr/>
                    <a:lstStyle/>
                    <a:p>
                      <a:pPr algn="just">
                        <a:lnSpc>
                          <a:spcPct val="107000"/>
                        </a:lnSpc>
                        <a:spcAft>
                          <a:spcPts val="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Chef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établissement / équipier </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établissement</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chef et l'équipier </a:t>
                      </a:r>
                      <a:r>
                        <a:rPr lang="fr-FR" altLang="fr-FR"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large boucle sur le tuyau.</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Contact visuel tactile auditif ou verbal est nécessaire.</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4" marR="44454"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03432" name="Rectangle 4">
            <a:extLst>
              <a:ext uri="{FF2B5EF4-FFF2-40B4-BE49-F238E27FC236}">
                <a16:creationId xmlns:a16="http://schemas.microsoft.com/office/drawing/2014/main" id="{CE00B593-044B-E5E5-8484-9126CA4DF52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103433" name="Picture 3" descr="GTOD INC_Livre 3 - Les reconnaissances - nov2020_Page_065">
            <a:extLst>
              <a:ext uri="{FF2B5EF4-FFF2-40B4-BE49-F238E27FC236}">
                <a16:creationId xmlns:a16="http://schemas.microsoft.com/office/drawing/2014/main" id="{DEFE3FD3-2CA8-07A8-2666-EA563CD0F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697" t="77591" r="49831" b="14369"/>
          <a:stretch>
            <a:fillRect/>
          </a:stretch>
        </p:blipFill>
        <p:spPr bwMode="auto">
          <a:xfrm>
            <a:off x="6664325" y="1479550"/>
            <a:ext cx="1982788"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1341</TotalTime>
  <Words>5058</Words>
  <Application>Microsoft Office PowerPoint</Application>
  <PresentationFormat>Affichage à l'écran (4:3)</PresentationFormat>
  <Paragraphs>877</Paragraphs>
  <Slides>134</Slides>
  <Notes>0</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134</vt:i4>
      </vt:variant>
    </vt:vector>
  </HeadingPairs>
  <TitlesOfParts>
    <vt:vector size="142" baseType="lpstr">
      <vt:lpstr>Arial</vt:lpstr>
      <vt:lpstr>Myriad Pro</vt:lpstr>
      <vt:lpstr>Calibri</vt:lpstr>
      <vt:lpstr>Times New Roman</vt:lpstr>
      <vt:lpstr>Wingdings</vt:lpstr>
      <vt:lpstr>Symbol</vt:lpstr>
      <vt:lpstr>GCCAR</vt:lpstr>
      <vt:lpstr>Diapositive Microsoft PowerPoint</vt:lpstr>
      <vt:lpstr>ARICO parcours opérationnel</vt:lpstr>
      <vt:lpstr>ARICO parcours opérationnel</vt:lpstr>
      <vt:lpstr>Généralités</vt:lpstr>
      <vt:lpstr>Généralités</vt:lpstr>
      <vt:lpstr>Contrôleur </vt:lpstr>
      <vt:lpstr>Généralités</vt:lpstr>
      <vt:lpstr>Généralités</vt:lpstr>
      <vt:lpstr>Contrôleur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Binôme de sécurité</vt:lpstr>
      <vt:lpstr>Binôme de sécurité</vt:lpstr>
      <vt:lpstr>Binôme de sécurité</vt:lpstr>
      <vt:lpstr>Binôme de sécurité</vt:lpstr>
      <vt:lpstr>Binôme de sécurité</vt:lpstr>
      <vt:lpstr>Présentation PowerPoint</vt:lpstr>
      <vt:lpstr>Présentation PowerPoint</vt:lpstr>
      <vt:lpstr>Présentation PowerPoint</vt:lpstr>
      <vt:lpstr>Présentation PowerPoint</vt:lpstr>
      <vt:lpstr>Présentation PowerPoint</vt:lpstr>
      <vt:lpstr>Binôme de sécurité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Reconnaissance </vt:lpstr>
      <vt:lpstr>Reconnaissance </vt:lpstr>
      <vt:lpstr>Reconnaissance </vt:lpstr>
      <vt:lpstr>Reconnaissance </vt:lpstr>
      <vt:lpstr>Reconnaissance </vt:lpstr>
      <vt:lpstr>Reconnaissance </vt:lpstr>
      <vt:lpstr>Reconnaissance </vt:lpstr>
      <vt:lpstr>Reconnaissance </vt:lpstr>
      <vt:lpstr>Reconnaissance </vt:lpstr>
      <vt:lpstr>Reconnaissance </vt:lpstr>
      <vt:lpstr>Reconnaissance </vt:lpstr>
      <vt:lpstr>Reconnaissance avec ligne guide </vt:lpstr>
      <vt:lpstr>Reconnaissance avec ligne guide  </vt:lpstr>
      <vt:lpstr>Reconnaissance avec ligne guide  </vt:lpstr>
      <vt:lpstr>Reconnaissance </vt:lpstr>
      <vt:lpstr>Reconnaissance avec ligne guide  </vt:lpstr>
      <vt:lpstr>Reconnaissance avec ligne guide  </vt:lpstr>
      <vt:lpstr>Reconnaissance avec ligne guide </vt:lpstr>
      <vt:lpstr>Reconnaissance avec ligne guide  </vt:lpstr>
      <vt:lpstr>Reconnaissance avec ligne guide </vt:lpstr>
      <vt:lpstr>Reconnaissance avec ligne guide </vt:lpstr>
      <vt:lpstr>Reconnaissance avec ligne guide  </vt:lpstr>
      <vt:lpstr>Reconnaissance </vt:lpstr>
      <vt:lpstr>Reconnaissance au moyen d’1 éts hydraulique </vt:lpstr>
      <vt:lpstr>Reconnaissance au moyen d’1 éts hydraulique  </vt:lpstr>
      <vt:lpstr>Reconnaissance </vt:lpstr>
      <vt:lpstr>Reconnaissance d'une pièce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Reconnaissance d'une pièce</vt:lpstr>
      <vt:lpstr>Reconnaissance d'une pièce</vt:lpstr>
      <vt:lpstr>Reconnaissance d'une pièce</vt:lpstr>
      <vt:lpstr>Reconnaissance d'une pièce</vt:lpstr>
      <vt:lpstr>Reconnaissance de locaux vastes</vt:lpstr>
      <vt:lpstr>Reconnaissance de locaux vastes</vt:lpstr>
      <vt:lpstr>Reconnaissance de locaux vastes</vt:lpstr>
      <vt:lpstr>Reconnaissance latérale</vt:lpstr>
      <vt:lpstr>Reconnaissance latérale</vt:lpstr>
      <vt:lpstr>Reconnaissance latérale</vt:lpstr>
      <vt:lpstr>Reconnaissance latérale</vt:lpstr>
      <vt:lpstr>Extinction – sauvetage –   travaux sur place</vt:lpstr>
      <vt:lpstr>Extinction – sauvetage – travaux sur place</vt:lpstr>
      <vt:lpstr>Extinction – sauvetage – travaux sur place</vt:lpstr>
      <vt:lpstr>Extinction – sauvetage – travaux sur place</vt:lpstr>
      <vt:lpstr>Extinction – sauvetage – travaux sur place</vt:lpstr>
      <vt:lpstr>Extinction – sauvetage – travaux sur place</vt:lpstr>
      <vt:lpstr>Le compte-rendu</vt:lpstr>
      <vt:lpstr>Le compte-rendu</vt:lpstr>
      <vt:lpstr>Le compte-rendu</vt:lpstr>
      <vt:lpstr>Remise à niveau du matériel</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131</cp:revision>
  <cp:lastPrinted>2015-08-06T08:01:37Z</cp:lastPrinted>
  <dcterms:created xsi:type="dcterms:W3CDTF">2015-08-05T10:19:35Z</dcterms:created>
  <dcterms:modified xsi:type="dcterms:W3CDTF">2025-01-14T16:39:18Z</dcterms:modified>
</cp:coreProperties>
</file>