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71" r:id="rId3"/>
    <p:sldId id="270" r:id="rId4"/>
    <p:sldId id="274" r:id="rId5"/>
    <p:sldId id="273" r:id="rId6"/>
    <p:sldId id="463" r:id="rId7"/>
    <p:sldId id="278" r:id="rId8"/>
    <p:sldId id="279" r:id="rId9"/>
    <p:sldId id="280" r:id="rId10"/>
    <p:sldId id="281" r:id="rId11"/>
    <p:sldId id="345" r:id="rId12"/>
    <p:sldId id="346" r:id="rId13"/>
    <p:sldId id="282" r:id="rId14"/>
    <p:sldId id="283" r:id="rId15"/>
    <p:sldId id="347" r:id="rId16"/>
    <p:sldId id="284" r:id="rId17"/>
    <p:sldId id="285" r:id="rId18"/>
    <p:sldId id="355" r:id="rId19"/>
    <p:sldId id="348" r:id="rId20"/>
    <p:sldId id="365" r:id="rId21"/>
    <p:sldId id="357" r:id="rId22"/>
    <p:sldId id="366" r:id="rId23"/>
    <p:sldId id="367" r:id="rId24"/>
    <p:sldId id="368" r:id="rId25"/>
    <p:sldId id="369" r:id="rId26"/>
    <p:sldId id="371" r:id="rId27"/>
    <p:sldId id="408" r:id="rId28"/>
    <p:sldId id="466" r:id="rId29"/>
    <p:sldId id="409" r:id="rId30"/>
    <p:sldId id="410" r:id="rId31"/>
    <p:sldId id="411" r:id="rId32"/>
    <p:sldId id="416" r:id="rId33"/>
    <p:sldId id="275" r:id="rId34"/>
    <p:sldId id="464" r:id="rId35"/>
    <p:sldId id="323" r:id="rId36"/>
    <p:sldId id="377" r:id="rId37"/>
    <p:sldId id="378" r:id="rId38"/>
    <p:sldId id="379" r:id="rId39"/>
    <p:sldId id="380" r:id="rId40"/>
    <p:sldId id="381" r:id="rId41"/>
    <p:sldId id="387" r:id="rId42"/>
    <p:sldId id="465" r:id="rId43"/>
    <p:sldId id="435" r:id="rId44"/>
    <p:sldId id="436" r:id="rId45"/>
    <p:sldId id="437" r:id="rId46"/>
    <p:sldId id="461" r:id="rId47"/>
    <p:sldId id="438" r:id="rId48"/>
    <p:sldId id="439" r:id="rId49"/>
    <p:sldId id="462" r:id="rId50"/>
    <p:sldId id="440" r:id="rId51"/>
    <p:sldId id="441" r:id="rId52"/>
    <p:sldId id="442" r:id="rId53"/>
    <p:sldId id="443" r:id="rId54"/>
    <p:sldId id="444" r:id="rId55"/>
    <p:sldId id="445" r:id="rId56"/>
    <p:sldId id="446" r:id="rId57"/>
    <p:sldId id="421" r:id="rId58"/>
    <p:sldId id="447" r:id="rId59"/>
    <p:sldId id="423" r:id="rId60"/>
    <p:sldId id="424" r:id="rId61"/>
    <p:sldId id="388" r:id="rId62"/>
    <p:sldId id="389" r:id="rId63"/>
    <p:sldId id="390" r:id="rId64"/>
    <p:sldId id="391" r:id="rId65"/>
    <p:sldId id="429" r:id="rId66"/>
    <p:sldId id="434" r:id="rId67"/>
    <p:sldId id="431" r:id="rId68"/>
    <p:sldId id="276" r:id="rId69"/>
    <p:sldId id="301" r:id="rId70"/>
    <p:sldId id="392" r:id="rId71"/>
    <p:sldId id="393" r:id="rId72"/>
    <p:sldId id="394" r:id="rId73"/>
    <p:sldId id="395" r:id="rId74"/>
    <p:sldId id="397" r:id="rId75"/>
    <p:sldId id="405" r:id="rId76"/>
    <p:sldId id="398" r:id="rId77"/>
    <p:sldId id="399" r:id="rId78"/>
    <p:sldId id="400" r:id="rId79"/>
    <p:sldId id="406" r:id="rId80"/>
    <p:sldId id="401" r:id="rId81"/>
    <p:sldId id="402" r:id="rId82"/>
    <p:sldId id="403" r:id="rId83"/>
    <p:sldId id="467" r:id="rId84"/>
    <p:sldId id="469" r:id="rId85"/>
    <p:sldId id="472" r:id="rId86"/>
    <p:sldId id="468" r:id="rId87"/>
    <p:sldId id="473" r:id="rId88"/>
    <p:sldId id="470" r:id="rId89"/>
    <p:sldId id="474" r:id="rId90"/>
    <p:sldId id="475" r:id="rId91"/>
    <p:sldId id="471" r:id="rId92"/>
    <p:sldId id="407" r:id="rId93"/>
    <p:sldId id="272" r:id="rId94"/>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3" autoAdjust="0"/>
  </p:normalViewPr>
  <p:slideViewPr>
    <p:cSldViewPr>
      <p:cViewPr varScale="1">
        <p:scale>
          <a:sx n="85" d="100"/>
          <a:sy n="85" d="100"/>
        </p:scale>
        <p:origin x="136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40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99EC735-FED6-09DB-EB96-15B1AD4C99FB}"/>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47C014C5-EB67-FE13-9C44-67B8586960AF}"/>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0520EE42-0AA0-468E-9DAA-E03B3A670F15}"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80DE1302-0021-AFCC-B611-FA15B3C9B8BD}"/>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00999233-AD6A-A960-ABFC-C1CDA24EB11F}"/>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E942F6D5-3579-125D-9890-EAA681798309}"/>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3499FECE-3231-11A5-DF43-716722945F11}"/>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3B6FF1C-6C2B-4DA4-B4CF-CFB6FEE72FAA}"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00E6D8-AA1E-ABF4-AF2B-60C909BE36BD}"/>
              </a:ext>
            </a:extLst>
          </p:cNvPr>
          <p:cNvSpPr>
            <a:spLocks noGrp="1"/>
          </p:cNvSpPr>
          <p:nvPr>
            <p:ph type="dt" sz="half" idx="10"/>
          </p:nvPr>
        </p:nvSpPr>
        <p:spPr/>
        <p:txBody>
          <a:bodyPr/>
          <a:lstStyle>
            <a:lvl1pPr>
              <a:defRPr/>
            </a:lvl1pPr>
          </a:lstStyle>
          <a:p>
            <a:pPr>
              <a:defRPr/>
            </a:pPr>
            <a:fld id="{06C4FED2-8D55-46E8-8F0C-BDF46874696F}"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D2048F09-A6AA-D980-C921-BBDA3258F4C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92F423E9-D355-CCE0-E631-E492E10828B7}"/>
              </a:ext>
            </a:extLst>
          </p:cNvPr>
          <p:cNvSpPr>
            <a:spLocks noGrp="1"/>
          </p:cNvSpPr>
          <p:nvPr>
            <p:ph type="sldNum" sz="quarter" idx="12"/>
          </p:nvPr>
        </p:nvSpPr>
        <p:spPr/>
        <p:txBody>
          <a:bodyPr/>
          <a:lstStyle>
            <a:lvl1pPr>
              <a:defRPr/>
            </a:lvl1pPr>
          </a:lstStyle>
          <a:p>
            <a:pPr>
              <a:defRPr/>
            </a:pPr>
            <a:fld id="{EF276CB6-51A7-4B91-B9B9-D38E412CC71C}" type="slidenum">
              <a:rPr lang="fr-FR" altLang="fr-FR"/>
              <a:pPr>
                <a:defRPr/>
              </a:pPr>
              <a:t>‹N°›</a:t>
            </a:fld>
            <a:endParaRPr lang="fr-FR" altLang="fr-FR"/>
          </a:p>
        </p:txBody>
      </p:sp>
    </p:spTree>
    <p:extLst>
      <p:ext uri="{BB962C8B-B14F-4D97-AF65-F5344CB8AC3E}">
        <p14:creationId xmlns:p14="http://schemas.microsoft.com/office/powerpoint/2010/main" val="925566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5E7FFFA-922D-193D-B270-AED186AE9E6E}"/>
              </a:ext>
            </a:extLst>
          </p:cNvPr>
          <p:cNvSpPr>
            <a:spLocks noGrp="1"/>
          </p:cNvSpPr>
          <p:nvPr>
            <p:ph type="dt" sz="half" idx="10"/>
          </p:nvPr>
        </p:nvSpPr>
        <p:spPr/>
        <p:txBody>
          <a:bodyPr/>
          <a:lstStyle>
            <a:lvl1pPr>
              <a:defRPr/>
            </a:lvl1pPr>
          </a:lstStyle>
          <a:p>
            <a:pPr>
              <a:defRPr/>
            </a:pPr>
            <a:fld id="{3F4C5390-7CA7-46AF-8783-99931DF3CA52}"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88779A42-0149-F46C-66AC-EDBE9AF9E11C}"/>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95955209-DEA1-99D4-3661-B16F8CBC7CCC}"/>
              </a:ext>
            </a:extLst>
          </p:cNvPr>
          <p:cNvSpPr>
            <a:spLocks noGrp="1"/>
          </p:cNvSpPr>
          <p:nvPr>
            <p:ph type="sldNum" sz="quarter" idx="12"/>
          </p:nvPr>
        </p:nvSpPr>
        <p:spPr/>
        <p:txBody>
          <a:bodyPr/>
          <a:lstStyle>
            <a:lvl1pPr>
              <a:defRPr/>
            </a:lvl1pPr>
          </a:lstStyle>
          <a:p>
            <a:pPr>
              <a:defRPr/>
            </a:pPr>
            <a:fld id="{A5ABB414-40B0-4CA9-9D04-8B150D0DA9D7}" type="slidenum">
              <a:rPr lang="fr-FR" altLang="fr-FR"/>
              <a:pPr>
                <a:defRPr/>
              </a:pPr>
              <a:t>‹N°›</a:t>
            </a:fld>
            <a:endParaRPr lang="fr-FR" altLang="fr-FR"/>
          </a:p>
        </p:txBody>
      </p:sp>
    </p:spTree>
    <p:extLst>
      <p:ext uri="{BB962C8B-B14F-4D97-AF65-F5344CB8AC3E}">
        <p14:creationId xmlns:p14="http://schemas.microsoft.com/office/powerpoint/2010/main" val="98913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EE66A7-0D70-2EBD-B95F-3714431A0456}"/>
              </a:ext>
            </a:extLst>
          </p:cNvPr>
          <p:cNvSpPr>
            <a:spLocks noGrp="1"/>
          </p:cNvSpPr>
          <p:nvPr>
            <p:ph type="dt" sz="half" idx="10"/>
          </p:nvPr>
        </p:nvSpPr>
        <p:spPr/>
        <p:txBody>
          <a:bodyPr/>
          <a:lstStyle>
            <a:lvl1pPr>
              <a:defRPr/>
            </a:lvl1pPr>
          </a:lstStyle>
          <a:p>
            <a:pPr>
              <a:defRPr/>
            </a:pPr>
            <a:fld id="{BCD9CA3E-DAA2-466C-974E-11DE7D4718AD}"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6F0658D4-B063-1DAE-603C-BB5588BF6B7B}"/>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4C50A85D-6865-D15A-5E9A-AE51AF35AD40}"/>
              </a:ext>
            </a:extLst>
          </p:cNvPr>
          <p:cNvSpPr>
            <a:spLocks noGrp="1"/>
          </p:cNvSpPr>
          <p:nvPr>
            <p:ph type="sldNum" sz="quarter" idx="12"/>
          </p:nvPr>
        </p:nvSpPr>
        <p:spPr/>
        <p:txBody>
          <a:bodyPr/>
          <a:lstStyle>
            <a:lvl1pPr>
              <a:defRPr/>
            </a:lvl1pPr>
          </a:lstStyle>
          <a:p>
            <a:pPr>
              <a:defRPr/>
            </a:pPr>
            <a:fld id="{1C7C6958-E790-46AE-8878-59AB7622AA96}" type="slidenum">
              <a:rPr lang="fr-FR" altLang="fr-FR"/>
              <a:pPr>
                <a:defRPr/>
              </a:pPr>
              <a:t>‹N°›</a:t>
            </a:fld>
            <a:endParaRPr lang="fr-FR" altLang="fr-FR"/>
          </a:p>
        </p:txBody>
      </p:sp>
    </p:spTree>
    <p:extLst>
      <p:ext uri="{BB962C8B-B14F-4D97-AF65-F5344CB8AC3E}">
        <p14:creationId xmlns:p14="http://schemas.microsoft.com/office/powerpoint/2010/main" val="373036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33828C-073F-50F6-A45C-4E242DDD41D4}"/>
              </a:ext>
            </a:extLst>
          </p:cNvPr>
          <p:cNvSpPr>
            <a:spLocks noGrp="1"/>
          </p:cNvSpPr>
          <p:nvPr>
            <p:ph type="dt" sz="half" idx="10"/>
          </p:nvPr>
        </p:nvSpPr>
        <p:spPr/>
        <p:txBody>
          <a:bodyPr/>
          <a:lstStyle>
            <a:lvl1pPr>
              <a:defRPr/>
            </a:lvl1pPr>
          </a:lstStyle>
          <a:p>
            <a:pPr>
              <a:defRPr/>
            </a:pPr>
            <a:fld id="{ADED7D78-2B9D-450A-BFC1-992841F1C86E}"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F0501991-FA33-F249-09AF-15A49C1E3B28}"/>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06FABE2-ABD8-ADAD-252F-5328F44032D6}"/>
              </a:ext>
            </a:extLst>
          </p:cNvPr>
          <p:cNvSpPr>
            <a:spLocks noGrp="1"/>
          </p:cNvSpPr>
          <p:nvPr>
            <p:ph type="sldNum" sz="quarter" idx="12"/>
          </p:nvPr>
        </p:nvSpPr>
        <p:spPr/>
        <p:txBody>
          <a:bodyPr/>
          <a:lstStyle>
            <a:lvl1pPr>
              <a:defRPr/>
            </a:lvl1pPr>
          </a:lstStyle>
          <a:p>
            <a:pPr>
              <a:defRPr/>
            </a:pPr>
            <a:fld id="{47FA6194-8C76-47BC-9A0C-1134092B8FF5}" type="slidenum">
              <a:rPr lang="fr-FR" altLang="fr-FR"/>
              <a:pPr>
                <a:defRPr/>
              </a:pPr>
              <a:t>‹N°›</a:t>
            </a:fld>
            <a:endParaRPr lang="fr-FR" altLang="fr-FR"/>
          </a:p>
        </p:txBody>
      </p:sp>
    </p:spTree>
    <p:extLst>
      <p:ext uri="{BB962C8B-B14F-4D97-AF65-F5344CB8AC3E}">
        <p14:creationId xmlns:p14="http://schemas.microsoft.com/office/powerpoint/2010/main" val="1277952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B8505AB9-62B5-A8A1-D26C-1F2CA0741BF4}"/>
              </a:ext>
            </a:extLst>
          </p:cNvPr>
          <p:cNvSpPr>
            <a:spLocks noGrp="1"/>
          </p:cNvSpPr>
          <p:nvPr>
            <p:ph type="dt" sz="half" idx="10"/>
          </p:nvPr>
        </p:nvSpPr>
        <p:spPr/>
        <p:txBody>
          <a:bodyPr/>
          <a:lstStyle>
            <a:lvl1pPr>
              <a:defRPr/>
            </a:lvl1pPr>
          </a:lstStyle>
          <a:p>
            <a:pPr>
              <a:defRPr/>
            </a:pPr>
            <a:fld id="{6D0EFAD6-B3E9-45E5-8272-D70647E1D067}"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49DCAA56-99F5-2A14-FB6D-93704CAC5964}"/>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F587BEAF-5C88-8A03-6FBC-F8C75124522F}"/>
              </a:ext>
            </a:extLst>
          </p:cNvPr>
          <p:cNvSpPr>
            <a:spLocks noGrp="1"/>
          </p:cNvSpPr>
          <p:nvPr>
            <p:ph type="sldNum" sz="quarter" idx="12"/>
          </p:nvPr>
        </p:nvSpPr>
        <p:spPr/>
        <p:txBody>
          <a:bodyPr/>
          <a:lstStyle>
            <a:lvl1pPr>
              <a:defRPr/>
            </a:lvl1pPr>
          </a:lstStyle>
          <a:p>
            <a:pPr>
              <a:defRPr/>
            </a:pPr>
            <a:fld id="{498C9911-A1DA-4173-8D99-1BFCB5BF8CB9}" type="slidenum">
              <a:rPr lang="fr-FR" altLang="fr-FR"/>
              <a:pPr>
                <a:defRPr/>
              </a:pPr>
              <a:t>‹N°›</a:t>
            </a:fld>
            <a:endParaRPr lang="fr-FR" altLang="fr-FR"/>
          </a:p>
        </p:txBody>
      </p:sp>
    </p:spTree>
    <p:extLst>
      <p:ext uri="{BB962C8B-B14F-4D97-AF65-F5344CB8AC3E}">
        <p14:creationId xmlns:p14="http://schemas.microsoft.com/office/powerpoint/2010/main" val="2771417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F55761AD-B63A-DDF5-7734-84B44313C028}"/>
              </a:ext>
            </a:extLst>
          </p:cNvPr>
          <p:cNvSpPr>
            <a:spLocks noGrp="1"/>
          </p:cNvSpPr>
          <p:nvPr>
            <p:ph type="dt" sz="half" idx="10"/>
          </p:nvPr>
        </p:nvSpPr>
        <p:spPr/>
        <p:txBody>
          <a:bodyPr/>
          <a:lstStyle>
            <a:lvl1pPr>
              <a:defRPr/>
            </a:lvl1pPr>
          </a:lstStyle>
          <a:p>
            <a:pPr>
              <a:defRPr/>
            </a:pPr>
            <a:fld id="{C6F1E3CA-2359-4309-909D-72B72B22B925}"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7A67143D-CBB1-0F4F-9D6A-DA057890BB34}"/>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9FDD7221-2721-0382-BE8E-C779B3A8905A}"/>
              </a:ext>
            </a:extLst>
          </p:cNvPr>
          <p:cNvSpPr>
            <a:spLocks noGrp="1"/>
          </p:cNvSpPr>
          <p:nvPr>
            <p:ph type="sldNum" sz="quarter" idx="12"/>
          </p:nvPr>
        </p:nvSpPr>
        <p:spPr/>
        <p:txBody>
          <a:bodyPr/>
          <a:lstStyle>
            <a:lvl1pPr>
              <a:defRPr/>
            </a:lvl1pPr>
          </a:lstStyle>
          <a:p>
            <a:pPr>
              <a:defRPr/>
            </a:pPr>
            <a:fld id="{B1903612-62E1-4462-8270-23236177BA4E}" type="slidenum">
              <a:rPr lang="fr-FR" altLang="fr-FR"/>
              <a:pPr>
                <a:defRPr/>
              </a:pPr>
              <a:t>‹N°›</a:t>
            </a:fld>
            <a:endParaRPr lang="fr-FR" altLang="fr-FR"/>
          </a:p>
        </p:txBody>
      </p:sp>
    </p:spTree>
    <p:extLst>
      <p:ext uri="{BB962C8B-B14F-4D97-AF65-F5344CB8AC3E}">
        <p14:creationId xmlns:p14="http://schemas.microsoft.com/office/powerpoint/2010/main" val="240049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4D7232E6-FCBE-859D-322E-6262C8E58239}"/>
              </a:ext>
            </a:extLst>
          </p:cNvPr>
          <p:cNvSpPr>
            <a:spLocks noGrp="1"/>
          </p:cNvSpPr>
          <p:nvPr>
            <p:ph type="dt" sz="half" idx="10"/>
          </p:nvPr>
        </p:nvSpPr>
        <p:spPr/>
        <p:txBody>
          <a:bodyPr/>
          <a:lstStyle>
            <a:lvl1pPr>
              <a:defRPr/>
            </a:lvl1pPr>
          </a:lstStyle>
          <a:p>
            <a:pPr>
              <a:defRPr/>
            </a:pPr>
            <a:fld id="{E58288E8-25C2-4EAA-A27F-F7AAB3FA8A16}"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F3DADB0B-0425-19A8-7936-C8DF3F040D7E}"/>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A9930D8C-1272-C395-F8F4-64ECEB786ECB}"/>
              </a:ext>
            </a:extLst>
          </p:cNvPr>
          <p:cNvSpPr>
            <a:spLocks noGrp="1"/>
          </p:cNvSpPr>
          <p:nvPr>
            <p:ph type="sldNum" sz="quarter" idx="12"/>
          </p:nvPr>
        </p:nvSpPr>
        <p:spPr/>
        <p:txBody>
          <a:bodyPr/>
          <a:lstStyle>
            <a:lvl1pPr>
              <a:defRPr/>
            </a:lvl1pPr>
          </a:lstStyle>
          <a:p>
            <a:pPr>
              <a:defRPr/>
            </a:pPr>
            <a:fld id="{DC2D7216-41FA-44AC-90E2-3B1BB9622CB6}" type="slidenum">
              <a:rPr lang="fr-FR" altLang="fr-FR"/>
              <a:pPr>
                <a:defRPr/>
              </a:pPr>
              <a:t>‹N°›</a:t>
            </a:fld>
            <a:endParaRPr lang="fr-FR" altLang="fr-FR"/>
          </a:p>
        </p:txBody>
      </p:sp>
    </p:spTree>
    <p:extLst>
      <p:ext uri="{BB962C8B-B14F-4D97-AF65-F5344CB8AC3E}">
        <p14:creationId xmlns:p14="http://schemas.microsoft.com/office/powerpoint/2010/main" val="18298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FC616AE4-676F-1039-B442-5B57654778E3}"/>
              </a:ext>
            </a:extLst>
          </p:cNvPr>
          <p:cNvSpPr>
            <a:spLocks noGrp="1"/>
          </p:cNvSpPr>
          <p:nvPr>
            <p:ph type="dt" sz="half" idx="10"/>
          </p:nvPr>
        </p:nvSpPr>
        <p:spPr/>
        <p:txBody>
          <a:bodyPr/>
          <a:lstStyle>
            <a:lvl1pPr>
              <a:defRPr/>
            </a:lvl1pPr>
          </a:lstStyle>
          <a:p>
            <a:pPr>
              <a:defRPr/>
            </a:pPr>
            <a:fld id="{7AC4DC6D-5791-4164-85CA-D16AC6350002}"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34CEF1A1-BD60-7E8E-EB11-BAA9C120007C}"/>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169B3905-C746-B70F-91E0-5D1D6631165D}"/>
              </a:ext>
            </a:extLst>
          </p:cNvPr>
          <p:cNvSpPr>
            <a:spLocks noGrp="1"/>
          </p:cNvSpPr>
          <p:nvPr>
            <p:ph type="sldNum" sz="quarter" idx="12"/>
          </p:nvPr>
        </p:nvSpPr>
        <p:spPr/>
        <p:txBody>
          <a:bodyPr/>
          <a:lstStyle>
            <a:lvl1pPr>
              <a:defRPr/>
            </a:lvl1pPr>
          </a:lstStyle>
          <a:p>
            <a:pPr>
              <a:defRPr/>
            </a:pPr>
            <a:fld id="{5642D03B-DD79-459C-A6FD-579C117DA0B7}" type="slidenum">
              <a:rPr lang="fr-FR" altLang="fr-FR"/>
              <a:pPr>
                <a:defRPr/>
              </a:pPr>
              <a:t>‹N°›</a:t>
            </a:fld>
            <a:endParaRPr lang="fr-FR" altLang="fr-FR"/>
          </a:p>
        </p:txBody>
      </p:sp>
    </p:spTree>
    <p:extLst>
      <p:ext uri="{BB962C8B-B14F-4D97-AF65-F5344CB8AC3E}">
        <p14:creationId xmlns:p14="http://schemas.microsoft.com/office/powerpoint/2010/main" val="79570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01D83178-56E6-BD63-1A03-3198AFC7C586}"/>
              </a:ext>
            </a:extLst>
          </p:cNvPr>
          <p:cNvSpPr>
            <a:spLocks noGrp="1"/>
          </p:cNvSpPr>
          <p:nvPr>
            <p:ph type="dt" sz="half" idx="10"/>
          </p:nvPr>
        </p:nvSpPr>
        <p:spPr/>
        <p:txBody>
          <a:bodyPr/>
          <a:lstStyle>
            <a:lvl1pPr>
              <a:defRPr/>
            </a:lvl1pPr>
          </a:lstStyle>
          <a:p>
            <a:pPr>
              <a:defRPr/>
            </a:pPr>
            <a:fld id="{8A0B8338-CA92-4F6A-B0F7-E43D67B0AD5B}"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27D7C594-2712-18B6-2EC6-59C05B1F8F31}"/>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2D49FAE1-EA0E-B47B-61DE-A0C47A2D1649}"/>
              </a:ext>
            </a:extLst>
          </p:cNvPr>
          <p:cNvSpPr>
            <a:spLocks noGrp="1"/>
          </p:cNvSpPr>
          <p:nvPr>
            <p:ph type="sldNum" sz="quarter" idx="12"/>
          </p:nvPr>
        </p:nvSpPr>
        <p:spPr/>
        <p:txBody>
          <a:bodyPr/>
          <a:lstStyle>
            <a:lvl1pPr>
              <a:defRPr/>
            </a:lvl1pPr>
          </a:lstStyle>
          <a:p>
            <a:pPr>
              <a:defRPr/>
            </a:pPr>
            <a:fld id="{8047A979-D6C2-400B-9995-7D0848A16980}" type="slidenum">
              <a:rPr lang="fr-FR" altLang="fr-FR"/>
              <a:pPr>
                <a:defRPr/>
              </a:pPr>
              <a:t>‹N°›</a:t>
            </a:fld>
            <a:endParaRPr lang="fr-FR" altLang="fr-FR"/>
          </a:p>
        </p:txBody>
      </p:sp>
    </p:spTree>
    <p:extLst>
      <p:ext uri="{BB962C8B-B14F-4D97-AF65-F5344CB8AC3E}">
        <p14:creationId xmlns:p14="http://schemas.microsoft.com/office/powerpoint/2010/main" val="3351231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8D975FB5-C036-74D5-E7E6-654E241103F8}"/>
              </a:ext>
            </a:extLst>
          </p:cNvPr>
          <p:cNvSpPr>
            <a:spLocks noGrp="1"/>
          </p:cNvSpPr>
          <p:nvPr>
            <p:ph type="dt" sz="half" idx="10"/>
          </p:nvPr>
        </p:nvSpPr>
        <p:spPr/>
        <p:txBody>
          <a:bodyPr/>
          <a:lstStyle>
            <a:lvl1pPr>
              <a:defRPr/>
            </a:lvl1pPr>
          </a:lstStyle>
          <a:p>
            <a:pPr>
              <a:defRPr/>
            </a:pPr>
            <a:fld id="{92640021-0A21-45E9-9CA7-714AE18DA441}"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595DD337-DFFD-8BAA-62E1-154590775615}"/>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33FFD063-CD4F-BA0E-B603-BDBCA04E2F95}"/>
              </a:ext>
            </a:extLst>
          </p:cNvPr>
          <p:cNvSpPr>
            <a:spLocks noGrp="1"/>
          </p:cNvSpPr>
          <p:nvPr>
            <p:ph type="sldNum" sz="quarter" idx="12"/>
          </p:nvPr>
        </p:nvSpPr>
        <p:spPr/>
        <p:txBody>
          <a:bodyPr/>
          <a:lstStyle>
            <a:lvl1pPr>
              <a:defRPr/>
            </a:lvl1pPr>
          </a:lstStyle>
          <a:p>
            <a:pPr>
              <a:defRPr/>
            </a:pPr>
            <a:fld id="{E0DEBDA0-95BA-465A-8241-96DD0D8330EF}" type="slidenum">
              <a:rPr lang="fr-FR" altLang="fr-FR"/>
              <a:pPr>
                <a:defRPr/>
              </a:pPr>
              <a:t>‹N°›</a:t>
            </a:fld>
            <a:endParaRPr lang="fr-FR" altLang="fr-FR"/>
          </a:p>
        </p:txBody>
      </p:sp>
    </p:spTree>
    <p:extLst>
      <p:ext uri="{BB962C8B-B14F-4D97-AF65-F5344CB8AC3E}">
        <p14:creationId xmlns:p14="http://schemas.microsoft.com/office/powerpoint/2010/main" val="81671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9670DD3F-8098-8AEE-1321-8F199B562FDC}"/>
              </a:ext>
            </a:extLst>
          </p:cNvPr>
          <p:cNvSpPr>
            <a:spLocks noGrp="1"/>
          </p:cNvSpPr>
          <p:nvPr>
            <p:ph type="dt" sz="half" idx="10"/>
          </p:nvPr>
        </p:nvSpPr>
        <p:spPr/>
        <p:txBody>
          <a:bodyPr/>
          <a:lstStyle>
            <a:lvl1pPr>
              <a:defRPr/>
            </a:lvl1pPr>
          </a:lstStyle>
          <a:p>
            <a:pPr>
              <a:defRPr/>
            </a:pPr>
            <a:fld id="{D7764E9D-7BA0-45BF-A39A-1ED42410A144}"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B4807A56-6789-45A0-5171-A4F379B183A4}"/>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19D35AD-8FEF-FBEF-695B-1EED4FC40C2D}"/>
              </a:ext>
            </a:extLst>
          </p:cNvPr>
          <p:cNvSpPr>
            <a:spLocks noGrp="1"/>
          </p:cNvSpPr>
          <p:nvPr>
            <p:ph type="sldNum" sz="quarter" idx="12"/>
          </p:nvPr>
        </p:nvSpPr>
        <p:spPr/>
        <p:txBody>
          <a:bodyPr/>
          <a:lstStyle>
            <a:lvl1pPr>
              <a:defRPr/>
            </a:lvl1pPr>
          </a:lstStyle>
          <a:p>
            <a:pPr>
              <a:defRPr/>
            </a:pPr>
            <a:fld id="{037D251B-6071-40C7-A960-458594D2CBBD}" type="slidenum">
              <a:rPr lang="fr-FR" altLang="fr-FR"/>
              <a:pPr>
                <a:defRPr/>
              </a:pPr>
              <a:t>‹N°›</a:t>
            </a:fld>
            <a:endParaRPr lang="fr-FR" altLang="fr-FR"/>
          </a:p>
        </p:txBody>
      </p:sp>
    </p:spTree>
    <p:extLst>
      <p:ext uri="{BB962C8B-B14F-4D97-AF65-F5344CB8AC3E}">
        <p14:creationId xmlns:p14="http://schemas.microsoft.com/office/powerpoint/2010/main" val="2016841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D5849FDB-7EA8-45A6-EB4B-6759EA6145E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EEA0C5F8-2A40-7B9F-204B-D56DBA14B2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227CC254-122F-CBB2-7D15-07C2D5F5388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22828AD-451E-485E-941C-F81EDBF137E2}"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49FD3A27-7747-79BB-E065-2BADAE9373E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30F09404-55B5-0047-FDD7-BC43322652C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a:defRPr>
            </a:lvl1pPr>
          </a:lstStyle>
          <a:p>
            <a:pPr>
              <a:defRPr/>
            </a:pPr>
            <a:fld id="{BFE42630-E170-4AD3-AEF8-D9958971E290}"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CA57397-1487-25AE-BC0E-9EA3A8A94E0B}"/>
              </a:ext>
            </a:extLst>
          </p:cNvPr>
          <p:cNvSpPr>
            <a:spLocks noGrp="1"/>
          </p:cNvSpPr>
          <p:nvPr>
            <p:ph type="title"/>
          </p:nvPr>
        </p:nvSpPr>
        <p:spPr>
          <a:xfrm>
            <a:off x="1143000" y="0"/>
            <a:ext cx="7705725" cy="1152525"/>
          </a:xfrm>
        </p:spPr>
        <p:txBody>
          <a:bodyPr/>
          <a:lstStyle/>
          <a:p>
            <a:pPr eaLnBrk="1" hangingPunct="1">
              <a:defRPr/>
            </a:pPr>
            <a:r>
              <a:rPr lang="fr-FR" altLang="fr-FR">
                <a:solidFill>
                  <a:schemeClr val="bg1"/>
                </a:solidFill>
                <a:effectLst>
                  <a:outerShdw blurRad="38100" dist="38100" dir="2700000" algn="tl">
                    <a:srgbClr val="C0C0C0"/>
                  </a:outerShdw>
                </a:effectLst>
              </a:rPr>
              <a:t>Règles de sécurité en opération</a:t>
            </a:r>
          </a:p>
        </p:txBody>
      </p:sp>
      <p:sp>
        <p:nvSpPr>
          <p:cNvPr id="3075" name="ZoneTexte 5">
            <a:extLst>
              <a:ext uri="{FF2B5EF4-FFF2-40B4-BE49-F238E27FC236}">
                <a16:creationId xmlns:a16="http://schemas.microsoft.com/office/drawing/2014/main" id="{E6D79254-27DA-01C7-A48B-9B845B3083AE}"/>
              </a:ext>
            </a:extLst>
          </p:cNvPr>
          <p:cNvSpPr txBox="1">
            <a:spLocks noChangeArrowheads="1"/>
          </p:cNvSpPr>
          <p:nvPr/>
        </p:nvSpPr>
        <p:spPr bwMode="auto">
          <a:xfrm>
            <a:off x="0" y="624840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2024 -  Version 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8">
            <a:extLst>
              <a:ext uri="{FF2B5EF4-FFF2-40B4-BE49-F238E27FC236}">
                <a16:creationId xmlns:a16="http://schemas.microsoft.com/office/drawing/2014/main" id="{C0AD318D-B8DC-B058-189C-3BBCADBFDC0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12291" name="Espace réservé du numéro de diapositive 4">
            <a:extLst>
              <a:ext uri="{FF2B5EF4-FFF2-40B4-BE49-F238E27FC236}">
                <a16:creationId xmlns:a16="http://schemas.microsoft.com/office/drawing/2014/main" id="{FD20D10B-95AA-24D8-303C-A3D36750573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4982A60-A76E-46F4-AC63-F90F005709C6}" type="slidenum">
              <a:rPr lang="fr-FR" altLang="fr-FR" sz="2000">
                <a:solidFill>
                  <a:srgbClr val="984807"/>
                </a:solidFill>
              </a:rPr>
              <a:pPr algn="r" eaLnBrk="1" hangingPunct="1">
                <a:spcBef>
                  <a:spcPct val="0"/>
                </a:spcBef>
                <a:buFontTx/>
                <a:buNone/>
              </a:pPr>
              <a:t>10</a:t>
            </a:fld>
            <a:endParaRPr lang="fr-FR" altLang="fr-FR" sz="2000">
              <a:solidFill>
                <a:srgbClr val="984807"/>
              </a:solidFill>
            </a:endParaRPr>
          </a:p>
        </p:txBody>
      </p:sp>
      <p:sp>
        <p:nvSpPr>
          <p:cNvPr id="12292" name="Rectangle 1">
            <a:extLst>
              <a:ext uri="{FF2B5EF4-FFF2-40B4-BE49-F238E27FC236}">
                <a16:creationId xmlns:a16="http://schemas.microsoft.com/office/drawing/2014/main" id="{EE336A8E-A827-5905-310C-22302B0371E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État sanitaire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293" name="Rectangle 1">
            <a:extLst>
              <a:ext uri="{FF2B5EF4-FFF2-40B4-BE49-F238E27FC236}">
                <a16:creationId xmlns:a16="http://schemas.microsoft.com/office/drawing/2014/main" id="{E6F9CAEA-A79D-B079-EB9D-88C3CE78B83A}"/>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Être en bonne santé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V</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isites médicales périodiques doivent être effectuées, dans l'intérêt même du SP et dans celui de ses collègues.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TOUS les antécédents médicaux doivent être signalés : diabète, allergies, etc.</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8">
            <a:extLst>
              <a:ext uri="{FF2B5EF4-FFF2-40B4-BE49-F238E27FC236}">
                <a16:creationId xmlns:a16="http://schemas.microsoft.com/office/drawing/2014/main" id="{D67A15C1-6B5E-A5CA-194A-30268A48D62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13315" name="Espace réservé du numéro de diapositive 4">
            <a:extLst>
              <a:ext uri="{FF2B5EF4-FFF2-40B4-BE49-F238E27FC236}">
                <a16:creationId xmlns:a16="http://schemas.microsoft.com/office/drawing/2014/main" id="{7E5EF559-F0C3-77BE-4890-1D4A559926C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423AE60-ABB0-43AB-9080-481B93D00FDB}" type="slidenum">
              <a:rPr lang="fr-FR" altLang="fr-FR" sz="2000">
                <a:solidFill>
                  <a:srgbClr val="984807"/>
                </a:solidFill>
              </a:rPr>
              <a:pPr algn="r" eaLnBrk="1" hangingPunct="1">
                <a:spcBef>
                  <a:spcPct val="0"/>
                </a:spcBef>
                <a:buFontTx/>
                <a:buNone/>
              </a:pPr>
              <a:t>11</a:t>
            </a:fld>
            <a:endParaRPr lang="fr-FR" altLang="fr-FR" sz="2000">
              <a:solidFill>
                <a:srgbClr val="984807"/>
              </a:solidFill>
            </a:endParaRPr>
          </a:p>
        </p:txBody>
      </p:sp>
      <p:sp>
        <p:nvSpPr>
          <p:cNvPr id="13316" name="Rectangle 1">
            <a:extLst>
              <a:ext uri="{FF2B5EF4-FFF2-40B4-BE49-F238E27FC236}">
                <a16:creationId xmlns:a16="http://schemas.microsoft.com/office/drawing/2014/main" id="{622021D4-CA34-E44B-1CAA-D047F62D6751}"/>
              </a:ext>
            </a:extLst>
          </p:cNvPr>
          <p:cNvSpPr>
            <a:spLocks noChangeArrowheads="1"/>
          </p:cNvSpPr>
          <p:nvPr/>
        </p:nvSpPr>
        <p:spPr bwMode="auto">
          <a:xfrm>
            <a:off x="323850" y="1270000"/>
            <a:ext cx="8189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État sanitaire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317" name="Rectangle 1">
            <a:extLst>
              <a:ext uri="{FF2B5EF4-FFF2-40B4-BE49-F238E27FC236}">
                <a16:creationId xmlns:a16="http://schemas.microsoft.com/office/drawing/2014/main" id="{428A2731-2A77-5D2B-FE0F-B4E1BDF314E4}"/>
              </a:ext>
            </a:extLst>
          </p:cNvPr>
          <p:cNvSpPr>
            <a:spLocks noChangeArrowheads="1"/>
          </p:cNvSpPr>
          <p:nvPr/>
        </p:nvSpPr>
        <p:spPr bwMode="auto">
          <a:xfrm>
            <a:off x="395288" y="1882775"/>
            <a:ext cx="8189912" cy="36226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None/>
              <a:defRPr/>
            </a:pPr>
            <a:r>
              <a:rPr lang="en-US" altLang="fr-FR"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Entraînement physique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fficacité dépend d’un SP en bonne condition physique et sportive.</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onditionnent la bonne exécution de la mission et quelquefois la survie, </a:t>
            </a:r>
          </a:p>
          <a:p>
            <a:pPr algn="just">
              <a:lnSpc>
                <a:spcPct val="107000"/>
              </a:lnSpc>
              <a:spcBef>
                <a:spcPct val="0"/>
              </a:spcBef>
              <a:buFont typeface="Arial" panose="020B0604020202020204" pitchFamily="34" charset="0"/>
              <a:buNone/>
              <a:defRPr/>
            </a:pP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D</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évelopper les qualités de force musculaire et d'endurance.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8">
            <a:extLst>
              <a:ext uri="{FF2B5EF4-FFF2-40B4-BE49-F238E27FC236}">
                <a16:creationId xmlns:a16="http://schemas.microsoft.com/office/drawing/2014/main" id="{E2399235-822F-BDAE-0166-E7E203E45DC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14339" name="Espace réservé du numéro de diapositive 4">
            <a:extLst>
              <a:ext uri="{FF2B5EF4-FFF2-40B4-BE49-F238E27FC236}">
                <a16:creationId xmlns:a16="http://schemas.microsoft.com/office/drawing/2014/main" id="{AD2473C1-3C20-B0B5-8D56-FEF6531DBAC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858B2CA-D2BC-45B6-A732-C3C07F09CDB6}" type="slidenum">
              <a:rPr lang="fr-FR" altLang="fr-FR" sz="2000">
                <a:solidFill>
                  <a:srgbClr val="984807"/>
                </a:solidFill>
              </a:rPr>
              <a:pPr algn="r" eaLnBrk="1" hangingPunct="1">
                <a:spcBef>
                  <a:spcPct val="0"/>
                </a:spcBef>
                <a:buFontTx/>
                <a:buNone/>
              </a:pPr>
              <a:t>12</a:t>
            </a:fld>
            <a:endParaRPr lang="fr-FR" altLang="fr-FR" sz="2000">
              <a:solidFill>
                <a:srgbClr val="984807"/>
              </a:solidFill>
            </a:endParaRPr>
          </a:p>
        </p:txBody>
      </p:sp>
      <p:sp>
        <p:nvSpPr>
          <p:cNvPr id="14340" name="Rectangle 1">
            <a:extLst>
              <a:ext uri="{FF2B5EF4-FFF2-40B4-BE49-F238E27FC236}">
                <a16:creationId xmlns:a16="http://schemas.microsoft.com/office/drawing/2014/main" id="{0814448A-6CB5-D694-3E8D-831C634E904A}"/>
              </a:ext>
            </a:extLst>
          </p:cNvPr>
          <p:cNvSpPr>
            <a:spLocks noChangeArrowheads="1"/>
          </p:cNvSpPr>
          <p:nvPr/>
        </p:nvSpPr>
        <p:spPr bwMode="auto">
          <a:xfrm>
            <a:off x="323850" y="1287463"/>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État sanitaire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341" name="Rectangle 1">
            <a:extLst>
              <a:ext uri="{FF2B5EF4-FFF2-40B4-BE49-F238E27FC236}">
                <a16:creationId xmlns:a16="http://schemas.microsoft.com/office/drawing/2014/main" id="{9C5275C4-C9C4-9652-26FC-4BD513907852}"/>
              </a:ext>
            </a:extLst>
          </p:cNvPr>
          <p:cNvSpPr>
            <a:spLocks noChangeArrowheads="1"/>
          </p:cNvSpPr>
          <p:nvPr/>
        </p:nvSpPr>
        <p:spPr bwMode="auto">
          <a:xfrm>
            <a:off x="338138" y="1866900"/>
            <a:ext cx="838835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Entraînement physique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D</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oit être régulier, en se gardant de tout excès.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L'une des principales d'activité du S.P.</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Développement musculaire et éducation des réflexes ont pour but de permettre au S.P. de faire face à toutes les situations normales ou difficiles et de faciliter l'utilisation du matériel.</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Sans entraînement physique un S.P. peut se trouver incapable de remplir sa mission, il risque d'exposer sa vie et celle des autres.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342" name="Picture 6" descr="I:\Images\CLIPART\PERSONNAGES\sportif\TRAK053.WMF">
            <a:extLst>
              <a:ext uri="{FF2B5EF4-FFF2-40B4-BE49-F238E27FC236}">
                <a16:creationId xmlns:a16="http://schemas.microsoft.com/office/drawing/2014/main" id="{3AE7A7D4-7539-55B6-87D8-C543454D7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219200"/>
            <a:ext cx="11826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8">
            <a:extLst>
              <a:ext uri="{FF2B5EF4-FFF2-40B4-BE49-F238E27FC236}">
                <a16:creationId xmlns:a16="http://schemas.microsoft.com/office/drawing/2014/main" id="{BD95A892-4F63-29DC-7356-E97AC63E8EE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15363" name="Espace réservé du numéro de diapositive 4">
            <a:extLst>
              <a:ext uri="{FF2B5EF4-FFF2-40B4-BE49-F238E27FC236}">
                <a16:creationId xmlns:a16="http://schemas.microsoft.com/office/drawing/2014/main" id="{3F629351-7E7B-9030-7599-C04D79DC68D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BCDE643-D8F2-4904-A1BE-78675CF7BA94}" type="slidenum">
              <a:rPr lang="fr-FR" altLang="fr-FR" sz="2000">
                <a:solidFill>
                  <a:srgbClr val="984807"/>
                </a:solidFill>
              </a:rPr>
              <a:pPr algn="r" eaLnBrk="1" hangingPunct="1">
                <a:spcBef>
                  <a:spcPct val="0"/>
                </a:spcBef>
                <a:buFontTx/>
                <a:buNone/>
              </a:pPr>
              <a:t>13</a:t>
            </a:fld>
            <a:endParaRPr lang="fr-FR" altLang="fr-FR" sz="2000">
              <a:solidFill>
                <a:srgbClr val="984807"/>
              </a:solidFill>
            </a:endParaRPr>
          </a:p>
        </p:txBody>
      </p:sp>
      <p:sp>
        <p:nvSpPr>
          <p:cNvPr id="15364" name="Rectangle 1">
            <a:extLst>
              <a:ext uri="{FF2B5EF4-FFF2-40B4-BE49-F238E27FC236}">
                <a16:creationId xmlns:a16="http://schemas.microsoft.com/office/drawing/2014/main" id="{61EA600B-E1AA-761C-E846-E597E241397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État sanitaire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365" name="Rectangle 1">
            <a:extLst>
              <a:ext uri="{FF2B5EF4-FFF2-40B4-BE49-F238E27FC236}">
                <a16:creationId xmlns:a16="http://schemas.microsoft.com/office/drawing/2014/main" id="{EFDF2BDC-0559-15AF-F7CB-1D13E3C168F7}"/>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Entraînement physique :</a:t>
            </a:r>
          </a:p>
          <a:p>
            <a:pPr algn="ctr">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ENTRAÎNEMENT PHYSIQUE POUR LE S.P. EST DONC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 devoir Professionnel,</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Une sauvegarde Personnelle et collective.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8">
            <a:extLst>
              <a:ext uri="{FF2B5EF4-FFF2-40B4-BE49-F238E27FC236}">
                <a16:creationId xmlns:a16="http://schemas.microsoft.com/office/drawing/2014/main" id="{302CB127-535A-F9AB-12DB-AC718A7F6E4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16387" name="Espace réservé du numéro de diapositive 4">
            <a:extLst>
              <a:ext uri="{FF2B5EF4-FFF2-40B4-BE49-F238E27FC236}">
                <a16:creationId xmlns:a16="http://schemas.microsoft.com/office/drawing/2014/main" id="{113450D5-FD44-6AB1-BE49-86DD26B6ED7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C8D885-8E6C-4DB6-A471-D5C032737F7B}" type="slidenum">
              <a:rPr lang="fr-FR" altLang="fr-FR" sz="2000">
                <a:solidFill>
                  <a:srgbClr val="984807"/>
                </a:solidFill>
              </a:rPr>
              <a:pPr algn="r" eaLnBrk="1" hangingPunct="1">
                <a:spcBef>
                  <a:spcPct val="0"/>
                </a:spcBef>
                <a:buFontTx/>
                <a:buNone/>
              </a:pPr>
              <a:t>14</a:t>
            </a:fld>
            <a:endParaRPr lang="fr-FR" altLang="fr-FR" sz="2000">
              <a:solidFill>
                <a:srgbClr val="984807"/>
              </a:solidFill>
            </a:endParaRPr>
          </a:p>
        </p:txBody>
      </p:sp>
      <p:sp>
        <p:nvSpPr>
          <p:cNvPr id="16388" name="Rectangle 1">
            <a:extLst>
              <a:ext uri="{FF2B5EF4-FFF2-40B4-BE49-F238E27FC236}">
                <a16:creationId xmlns:a16="http://schemas.microsoft.com/office/drawing/2014/main" id="{22A4EFAC-45FD-17B9-868A-CB8CFDAC4E7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Hygiène corporelle :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389" name="Rectangle 1">
            <a:extLst>
              <a:ext uri="{FF2B5EF4-FFF2-40B4-BE49-F238E27FC236}">
                <a16:creationId xmlns:a16="http://schemas.microsoft.com/office/drawing/2014/main" id="{CCCDCE73-40DE-57D3-986B-205A13363F94}"/>
              </a:ext>
            </a:extLst>
          </p:cNvPr>
          <p:cNvSpPr>
            <a:spLocks noChangeArrowheads="1"/>
          </p:cNvSpPr>
          <p:nvPr/>
        </p:nvSpPr>
        <p:spPr bwMode="auto">
          <a:xfrm>
            <a:off x="414338" y="1985963"/>
            <a:ext cx="81899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Très importante car elle évite l'apparition de mycoses et d'échauffement.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Interventions de plusieurs jours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Faire une toilette au moins 1 fois par 24 h avec du savon,</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390" name="Image 8" descr="Afficher l'image d'origine">
            <a:extLst>
              <a:ext uri="{FF2B5EF4-FFF2-40B4-BE49-F238E27FC236}">
                <a16:creationId xmlns:a16="http://schemas.microsoft.com/office/drawing/2014/main" id="{B2FAA5BD-A177-CB22-CAFD-106CB1EFC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42370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8">
            <a:extLst>
              <a:ext uri="{FF2B5EF4-FFF2-40B4-BE49-F238E27FC236}">
                <a16:creationId xmlns:a16="http://schemas.microsoft.com/office/drawing/2014/main" id="{334855D4-36E9-5F47-B789-4E7A0E92E06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17411" name="Espace réservé du numéro de diapositive 4">
            <a:extLst>
              <a:ext uri="{FF2B5EF4-FFF2-40B4-BE49-F238E27FC236}">
                <a16:creationId xmlns:a16="http://schemas.microsoft.com/office/drawing/2014/main" id="{BF998B66-0609-1DCB-CAF6-D8DC01432E0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BE3E88-8BC8-4C23-AF72-77FA71269588}" type="slidenum">
              <a:rPr lang="fr-FR" altLang="fr-FR" sz="2000">
                <a:solidFill>
                  <a:srgbClr val="984807"/>
                </a:solidFill>
              </a:rPr>
              <a:pPr algn="r" eaLnBrk="1" hangingPunct="1">
                <a:spcBef>
                  <a:spcPct val="0"/>
                </a:spcBef>
                <a:buFontTx/>
                <a:buNone/>
              </a:pPr>
              <a:t>15</a:t>
            </a:fld>
            <a:endParaRPr lang="fr-FR" altLang="fr-FR" sz="2000">
              <a:solidFill>
                <a:srgbClr val="984807"/>
              </a:solidFill>
            </a:endParaRPr>
          </a:p>
        </p:txBody>
      </p:sp>
      <p:sp>
        <p:nvSpPr>
          <p:cNvPr id="17412" name="Rectangle 1">
            <a:extLst>
              <a:ext uri="{FF2B5EF4-FFF2-40B4-BE49-F238E27FC236}">
                <a16:creationId xmlns:a16="http://schemas.microsoft.com/office/drawing/2014/main" id="{9929D5C3-8625-3E9F-12B3-E9100099A63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Hygiène corporelle :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413" name="Rectangle 1">
            <a:extLst>
              <a:ext uri="{FF2B5EF4-FFF2-40B4-BE49-F238E27FC236}">
                <a16:creationId xmlns:a16="http://schemas.microsoft.com/office/drawing/2014/main" id="{AD0C3F7F-5F8B-02EE-D5DD-4D772464D438}"/>
              </a:ext>
            </a:extLst>
          </p:cNvPr>
          <p:cNvSpPr>
            <a:spLocks noChangeArrowheads="1"/>
          </p:cNvSpPr>
          <p:nvPr/>
        </p:nvSpPr>
        <p:spPr bwMode="auto">
          <a:xfrm>
            <a:off x="412750" y="1935163"/>
            <a:ext cx="840740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ation alimentaire journalière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nviron 3 500 calories.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a:t>
            </a:r>
            <a:r>
              <a:rPr lang="fr-FR" altLang="fr-FR" sz="2400">
                <a:solidFill>
                  <a:srgbClr val="000000"/>
                </a:solidFill>
                <a:latin typeface="Times New Roman" panose="02020603050405020304" pitchFamily="18" charset="0"/>
                <a:cs typeface="Calibri" panose="020F0502020204030204" pitchFamily="34" charset="0"/>
              </a:rPr>
              <a:t>ouhaitable d'avoir des légumes et des fruits frais après 24 h passées sur un sinistre.</a:t>
            </a:r>
            <a:endParaRPr lang="fr-FR" altLang="fr-FR" sz="2400">
              <a:latin typeface="Times New Roman" panose="02020603050405020304" pitchFamily="18" charset="0"/>
              <a:cs typeface="Calibri" panose="020F050202020403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 </a:t>
            </a:r>
            <a:endParaRPr lang="fr-FR" altLang="fr-FR" sz="2400">
              <a:latin typeface="Times New Roman" panose="02020603050405020304" pitchFamily="18" charset="0"/>
              <a:cs typeface="Calibri" panose="020F050202020403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É</a:t>
            </a:r>
            <a:r>
              <a:rPr lang="fr-FR" altLang="fr-FR" sz="2400">
                <a:solidFill>
                  <a:srgbClr val="000000"/>
                </a:solidFill>
                <a:latin typeface="Times New Roman" panose="02020603050405020304" pitchFamily="18" charset="0"/>
                <a:cs typeface="Calibri" panose="020F0502020204030204" pitchFamily="34" charset="0"/>
              </a:rPr>
              <a:t>viter les plats gras et en sauce.</a:t>
            </a:r>
            <a:endParaRPr lang="fr-FR" altLang="fr-FR" sz="2400">
              <a:latin typeface="Times New Roman" panose="02020603050405020304" pitchFamily="18" charset="0"/>
              <a:cs typeface="Calibri" panose="020F050202020403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 </a:t>
            </a:r>
            <a:endParaRPr lang="fr-FR" altLang="fr-FR" sz="2400">
              <a:latin typeface="Times New Roman" panose="02020603050405020304" pitchFamily="18" charset="0"/>
              <a:cs typeface="Calibri" panose="020F050202020403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Rations de type militaire sont très bien </a:t>
            </a:r>
          </a:p>
          <a:p>
            <a:pPr algn="just">
              <a:lnSpc>
                <a:spcPct val="107000"/>
              </a:lnSpc>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équilibrées </a:t>
            </a: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Calibri" panose="020F0502020204030204" pitchFamily="34" charset="0"/>
              </a:rPr>
              <a:t>que sur de courtes durées.</a:t>
            </a:r>
          </a:p>
        </p:txBody>
      </p:sp>
      <p:pic>
        <p:nvPicPr>
          <p:cNvPr id="17414" name="Image 2">
            <a:extLst>
              <a:ext uri="{FF2B5EF4-FFF2-40B4-BE49-F238E27FC236}">
                <a16:creationId xmlns:a16="http://schemas.microsoft.com/office/drawing/2014/main" id="{CE871220-990D-A7D0-605A-E68A4D1EB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050" y="3357563"/>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8">
            <a:extLst>
              <a:ext uri="{FF2B5EF4-FFF2-40B4-BE49-F238E27FC236}">
                <a16:creationId xmlns:a16="http://schemas.microsoft.com/office/drawing/2014/main" id="{142F2F00-59C0-F95B-D695-4D32F73519A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18435" name="Espace réservé du numéro de diapositive 4">
            <a:extLst>
              <a:ext uri="{FF2B5EF4-FFF2-40B4-BE49-F238E27FC236}">
                <a16:creationId xmlns:a16="http://schemas.microsoft.com/office/drawing/2014/main" id="{00655A1A-FC72-9531-4B38-3D2E50E9FF2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E2814A2-7F91-462C-956C-B6947E0DA4F4}" type="slidenum">
              <a:rPr lang="fr-FR" altLang="fr-FR" sz="2000">
                <a:solidFill>
                  <a:srgbClr val="984807"/>
                </a:solidFill>
              </a:rPr>
              <a:pPr algn="r" eaLnBrk="1" hangingPunct="1">
                <a:spcBef>
                  <a:spcPct val="0"/>
                </a:spcBef>
                <a:buFontTx/>
                <a:buNone/>
              </a:pPr>
              <a:t>16</a:t>
            </a:fld>
            <a:endParaRPr lang="fr-FR" altLang="fr-FR" sz="2000">
              <a:solidFill>
                <a:srgbClr val="984807"/>
              </a:solidFill>
            </a:endParaRPr>
          </a:p>
        </p:txBody>
      </p:sp>
      <p:sp>
        <p:nvSpPr>
          <p:cNvPr id="18436" name="Rectangle 1">
            <a:extLst>
              <a:ext uri="{FF2B5EF4-FFF2-40B4-BE49-F238E27FC236}">
                <a16:creationId xmlns:a16="http://schemas.microsoft.com/office/drawing/2014/main" id="{30164FBE-7907-84D5-2398-99B0D7D70C9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Hygiène corporelle :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437" name="Rectangle 1">
            <a:extLst>
              <a:ext uri="{FF2B5EF4-FFF2-40B4-BE49-F238E27FC236}">
                <a16:creationId xmlns:a16="http://schemas.microsoft.com/office/drawing/2014/main" id="{5616E3D2-671A-28E0-3228-F84ACA6EE48D}"/>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laver les mains avant les repas et puissent prendre ceux-ci au calme.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438" name="Picture 6" descr="lavage mains ">
            <a:extLst>
              <a:ext uri="{FF2B5EF4-FFF2-40B4-BE49-F238E27FC236}">
                <a16:creationId xmlns:a16="http://schemas.microsoft.com/office/drawing/2014/main" id="{1AC3ECCF-4EB7-F56A-43C2-387B76005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543175"/>
            <a:ext cx="52038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8">
            <a:extLst>
              <a:ext uri="{FF2B5EF4-FFF2-40B4-BE49-F238E27FC236}">
                <a16:creationId xmlns:a16="http://schemas.microsoft.com/office/drawing/2014/main" id="{8BDBEB41-6B35-4FF7-DA58-D70869D670C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19459" name="Espace réservé du numéro de diapositive 4">
            <a:extLst>
              <a:ext uri="{FF2B5EF4-FFF2-40B4-BE49-F238E27FC236}">
                <a16:creationId xmlns:a16="http://schemas.microsoft.com/office/drawing/2014/main" id="{9F0BF934-9C3D-61CD-4A67-7F233C173C0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1E72126-A3FF-43AB-B18F-7AC0BDF5BFB5}" type="slidenum">
              <a:rPr lang="fr-FR" altLang="fr-FR" sz="2000">
                <a:solidFill>
                  <a:srgbClr val="984807"/>
                </a:solidFill>
              </a:rPr>
              <a:pPr algn="r" eaLnBrk="1" hangingPunct="1">
                <a:spcBef>
                  <a:spcPct val="0"/>
                </a:spcBef>
                <a:buFontTx/>
                <a:buNone/>
              </a:pPr>
              <a:t>17</a:t>
            </a:fld>
            <a:endParaRPr lang="fr-FR" altLang="fr-FR" sz="2000">
              <a:solidFill>
                <a:srgbClr val="984807"/>
              </a:solidFill>
            </a:endParaRPr>
          </a:p>
        </p:txBody>
      </p:sp>
      <p:sp>
        <p:nvSpPr>
          <p:cNvPr id="19460" name="Rectangle 1">
            <a:extLst>
              <a:ext uri="{FF2B5EF4-FFF2-40B4-BE49-F238E27FC236}">
                <a16:creationId xmlns:a16="http://schemas.microsoft.com/office/drawing/2014/main" id="{93186B31-8B51-0E20-C0B9-3112FF62E82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Hygiène corporelle :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461" name="Rectangle 1">
            <a:extLst>
              <a:ext uri="{FF2B5EF4-FFF2-40B4-BE49-F238E27FC236}">
                <a16:creationId xmlns:a16="http://schemas.microsoft.com/office/drawing/2014/main" id="{B1D00EE2-1BFB-29CB-DAB9-1706EEB1999E}"/>
              </a:ext>
            </a:extLst>
          </p:cNvPr>
          <p:cNvSpPr>
            <a:spLocks noChangeArrowheads="1"/>
          </p:cNvSpPr>
          <p:nvPr/>
        </p:nvSpPr>
        <p:spPr bwMode="auto">
          <a:xfrm>
            <a:off x="457200" y="1981200"/>
            <a:ext cx="81899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Fatigue et repos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isque d'accident est important pour le SP qui s'engage sur un terrain inconnu, que l'obscurité ou la fumée rend davantage périlleux.</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Parfois, l'excitation générale est telle lors 			d’un sinistre que le personnel, 				brusquement lancé dans l'action, commet 			des imprudences et gaspille son énergie.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462" name="Image 5" descr="Afficher l'image d'origine">
            <a:extLst>
              <a:ext uri="{FF2B5EF4-FFF2-40B4-BE49-F238E27FC236}">
                <a16:creationId xmlns:a16="http://schemas.microsoft.com/office/drawing/2014/main" id="{CC583035-C6C8-22E7-FC33-120087643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200525"/>
            <a:ext cx="2665413"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8">
            <a:extLst>
              <a:ext uri="{FF2B5EF4-FFF2-40B4-BE49-F238E27FC236}">
                <a16:creationId xmlns:a16="http://schemas.microsoft.com/office/drawing/2014/main" id="{649E4D79-5009-2BAA-041B-2FC7AAAE5E1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20483" name="Espace réservé du numéro de diapositive 4">
            <a:extLst>
              <a:ext uri="{FF2B5EF4-FFF2-40B4-BE49-F238E27FC236}">
                <a16:creationId xmlns:a16="http://schemas.microsoft.com/office/drawing/2014/main" id="{72465353-B1EF-044F-6648-6F096257DF2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393D987-A1A3-41D5-A716-62F713F564FD}" type="slidenum">
              <a:rPr lang="fr-FR" altLang="fr-FR" sz="2000">
                <a:solidFill>
                  <a:srgbClr val="984807"/>
                </a:solidFill>
              </a:rPr>
              <a:pPr algn="r" eaLnBrk="1" hangingPunct="1">
                <a:spcBef>
                  <a:spcPct val="0"/>
                </a:spcBef>
                <a:buFontTx/>
                <a:buNone/>
              </a:pPr>
              <a:t>18</a:t>
            </a:fld>
            <a:endParaRPr lang="fr-FR" altLang="fr-FR" sz="2000">
              <a:solidFill>
                <a:srgbClr val="984807"/>
              </a:solidFill>
            </a:endParaRPr>
          </a:p>
        </p:txBody>
      </p:sp>
      <p:sp>
        <p:nvSpPr>
          <p:cNvPr id="20484" name="Rectangle 1">
            <a:extLst>
              <a:ext uri="{FF2B5EF4-FFF2-40B4-BE49-F238E27FC236}">
                <a16:creationId xmlns:a16="http://schemas.microsoft.com/office/drawing/2014/main" id="{9788091E-605F-D101-CFEF-A90E4599E8D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Hygiène corporelle :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485" name="Rectangle 1">
            <a:extLst>
              <a:ext uri="{FF2B5EF4-FFF2-40B4-BE49-F238E27FC236}">
                <a16:creationId xmlns:a16="http://schemas.microsoft.com/office/drawing/2014/main" id="{59A472D8-A550-1583-7C7B-4A1B42821055}"/>
              </a:ext>
            </a:extLst>
          </p:cNvPr>
          <p:cNvSpPr>
            <a:spLocks noChangeArrowheads="1"/>
          </p:cNvSpPr>
          <p:nvPr/>
        </p:nvSpPr>
        <p:spPr bwMode="auto">
          <a:xfrm>
            <a:off x="414338" y="1989138"/>
            <a:ext cx="8334375"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Fatigue et repos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Lorsque le calme revient et lieux deviennent + familiers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ontribue à améliorer la sécurité.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Da</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ngers du début réapparaissent sitôt que la fatigue endort l'attention.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avoir mesurer ses efforts en vue de rester efficace attentif jusqu'au bout.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8">
            <a:extLst>
              <a:ext uri="{FF2B5EF4-FFF2-40B4-BE49-F238E27FC236}">
                <a16:creationId xmlns:a16="http://schemas.microsoft.com/office/drawing/2014/main" id="{1C85D2A1-461E-4448-8A5C-B020C7B3E0B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21507" name="Espace réservé du numéro de diapositive 4">
            <a:extLst>
              <a:ext uri="{FF2B5EF4-FFF2-40B4-BE49-F238E27FC236}">
                <a16:creationId xmlns:a16="http://schemas.microsoft.com/office/drawing/2014/main" id="{73CF865F-41D5-9978-95E1-7D0B17AEF8D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BDA056-810B-4512-B346-6C842CDC8FFC}" type="slidenum">
              <a:rPr lang="fr-FR" altLang="fr-FR" sz="2000">
                <a:solidFill>
                  <a:srgbClr val="984807"/>
                </a:solidFill>
              </a:rPr>
              <a:pPr algn="r" eaLnBrk="1" hangingPunct="1">
                <a:spcBef>
                  <a:spcPct val="0"/>
                </a:spcBef>
                <a:buFontTx/>
                <a:buNone/>
              </a:pPr>
              <a:t>19</a:t>
            </a:fld>
            <a:endParaRPr lang="fr-FR" altLang="fr-FR" sz="2000">
              <a:solidFill>
                <a:srgbClr val="984807"/>
              </a:solidFill>
            </a:endParaRPr>
          </a:p>
        </p:txBody>
      </p:sp>
      <p:sp>
        <p:nvSpPr>
          <p:cNvPr id="21508" name="Rectangle 1">
            <a:extLst>
              <a:ext uri="{FF2B5EF4-FFF2-40B4-BE49-F238E27FC236}">
                <a16:creationId xmlns:a16="http://schemas.microsoft.com/office/drawing/2014/main" id="{93BDB415-587C-12A2-63B5-A55993F180B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Équipement de p</a:t>
            </a: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rotection individuelle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509" name="Rectangle 1">
            <a:extLst>
              <a:ext uri="{FF2B5EF4-FFF2-40B4-BE49-F238E27FC236}">
                <a16:creationId xmlns:a16="http://schemas.microsoft.com/office/drawing/2014/main" id="{57394348-0C42-28E6-C691-41721912184C}"/>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régulièrement victimes d'accidents au cours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 interventions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Arrêté du 08 avril 2015 fixant les tenues, insignes et attributs des S.P. a été complété par des prescriptions techniques édictées à la fois dans le souci d</a:t>
            </a:r>
            <a:r>
              <a:rPr lang="en-US"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uniformiser les tenues des S.P. et, surtout, de garantir un niveau de sécurité suffisant.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510" name="Picture 7" descr="E:\HEALTH\HEA005.WMF">
            <a:extLst>
              <a:ext uri="{FF2B5EF4-FFF2-40B4-BE49-F238E27FC236}">
                <a16:creationId xmlns:a16="http://schemas.microsoft.com/office/drawing/2014/main" id="{20B49506-FDAE-1AD3-E29A-5E0671B81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295400"/>
            <a:ext cx="1595438"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46F235B1-7F29-C432-6F0D-62356081D53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 en opération</a:t>
            </a:r>
          </a:p>
        </p:txBody>
      </p:sp>
      <p:sp>
        <p:nvSpPr>
          <p:cNvPr id="4099" name="Espace réservé du numéro de diapositive 4">
            <a:extLst>
              <a:ext uri="{FF2B5EF4-FFF2-40B4-BE49-F238E27FC236}">
                <a16:creationId xmlns:a16="http://schemas.microsoft.com/office/drawing/2014/main" id="{DDE5EDD8-E099-885B-7BA8-972DD156DEF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961842F-74AF-4162-88E5-1B82048CC5BF}"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F649E674-D5EE-C2CC-D560-C75FA927ECD1}"/>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EE12914B-09EC-6E33-6B2A-3CA41B7056B5}"/>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1CF6A08F-3B36-3283-D04D-A13974BA1026}"/>
              </a:ext>
            </a:extLst>
          </p:cNvPr>
          <p:cNvSpPr txBox="1">
            <a:spLocks noChangeArrowheads="1"/>
          </p:cNvSpPr>
          <p:nvPr/>
        </p:nvSpPr>
        <p:spPr bwMode="auto">
          <a:xfrm>
            <a:off x="4811713" y="2632075"/>
            <a:ext cx="38211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les règles de sécurité  individuelles et collectives et les mettre en application lors des interventions.</a:t>
            </a:r>
          </a:p>
        </p:txBody>
      </p:sp>
      <p:sp>
        <p:nvSpPr>
          <p:cNvPr id="4103" name="ZoneTexte 15">
            <a:extLst>
              <a:ext uri="{FF2B5EF4-FFF2-40B4-BE49-F238E27FC236}">
                <a16:creationId xmlns:a16="http://schemas.microsoft.com/office/drawing/2014/main" id="{2BFD72E9-E652-B737-34AF-FD44E2B49E40}"/>
              </a:ext>
            </a:extLst>
          </p:cNvPr>
          <p:cNvSpPr txBox="1">
            <a:spLocks noChangeArrowheads="1"/>
          </p:cNvSpPr>
          <p:nvPr/>
        </p:nvSpPr>
        <p:spPr bwMode="auto">
          <a:xfrm>
            <a:off x="609600" y="2286000"/>
            <a:ext cx="3429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Protection individuelle</a:t>
            </a:r>
          </a:p>
          <a:p>
            <a:pPr>
              <a:spcBef>
                <a:spcPct val="0"/>
              </a:spcBef>
              <a:buFontTx/>
              <a:buNone/>
            </a:pPr>
            <a:endParaRPr lang="fr-FR" altLang="fr-FR" sz="2000" b="1">
              <a:latin typeface="Times New Roman" panose="02020603050405020304" pitchFamily="18" charset="0"/>
            </a:endParaRP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Protection collective</a:t>
            </a:r>
          </a:p>
          <a:p>
            <a:pPr>
              <a:spcBef>
                <a:spcPct val="0"/>
              </a:spcBef>
              <a:buFontTx/>
              <a:buNone/>
            </a:pPr>
            <a:endParaRPr lang="fr-FR" altLang="fr-FR" sz="2000" b="1">
              <a:latin typeface="Times New Roman" panose="02020603050405020304" pitchFamily="18" charset="0"/>
            </a:endParaRP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Règles de sécurité</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8">
            <a:extLst>
              <a:ext uri="{FF2B5EF4-FFF2-40B4-BE49-F238E27FC236}">
                <a16:creationId xmlns:a16="http://schemas.microsoft.com/office/drawing/2014/main" id="{C4436D8B-4431-3028-867A-15032E95B18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22531" name="Espace réservé du numéro de diapositive 4">
            <a:extLst>
              <a:ext uri="{FF2B5EF4-FFF2-40B4-BE49-F238E27FC236}">
                <a16:creationId xmlns:a16="http://schemas.microsoft.com/office/drawing/2014/main" id="{6DD3A1EE-3970-226F-5BA7-6BC938AF79E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60ACB80-ADD5-4F09-9E24-CD3A592B88B7}" type="slidenum">
              <a:rPr lang="fr-FR" altLang="fr-FR" sz="2000">
                <a:solidFill>
                  <a:srgbClr val="984807"/>
                </a:solidFill>
              </a:rPr>
              <a:pPr algn="r" eaLnBrk="1" hangingPunct="1">
                <a:spcBef>
                  <a:spcPct val="0"/>
                </a:spcBef>
                <a:buFontTx/>
                <a:buNone/>
              </a:pPr>
              <a:t>20</a:t>
            </a:fld>
            <a:endParaRPr lang="fr-FR" altLang="fr-FR" sz="2000">
              <a:solidFill>
                <a:srgbClr val="984807"/>
              </a:solidFill>
            </a:endParaRPr>
          </a:p>
        </p:txBody>
      </p:sp>
      <p:sp>
        <p:nvSpPr>
          <p:cNvPr id="22532" name="Rectangle 1">
            <a:extLst>
              <a:ext uri="{FF2B5EF4-FFF2-40B4-BE49-F238E27FC236}">
                <a16:creationId xmlns:a16="http://schemas.microsoft.com/office/drawing/2014/main" id="{C5A3F699-28F3-9DC3-F0A7-19C9DDC5497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Équipement de p</a:t>
            </a: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rotection individuelle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533" name="Rectangle 1">
            <a:extLst>
              <a:ext uri="{FF2B5EF4-FFF2-40B4-BE49-F238E27FC236}">
                <a16:creationId xmlns:a16="http://schemas.microsoft.com/office/drawing/2014/main" id="{8C95DEE7-CFFE-06D7-54DC-930CCF9F2AE9}"/>
              </a:ext>
            </a:extLst>
          </p:cNvPr>
          <p:cNvSpPr>
            <a:spLocks noChangeArrowheads="1"/>
          </p:cNvSpPr>
          <p:nvPr/>
        </p:nvSpPr>
        <p:spPr bwMode="auto">
          <a:xfrm>
            <a:off x="457200" y="1981200"/>
            <a:ext cx="8189913" cy="32273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None/>
              <a:defRPr/>
            </a:pPr>
            <a:r>
              <a:rPr lang="en-US" altLang="fr-FR"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Tenues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D</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oit être aux normes et bien entretenue.</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Sous</a:t>
            </a: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vêtements doivent être en coton </a:t>
            </a:r>
          </a:p>
          <a:p>
            <a:pPr marL="342900" indent="-342900" algn="just">
              <a:lnSpc>
                <a:spcPct val="107000"/>
              </a:lnSpc>
              <a:spcBef>
                <a:spcPct val="0"/>
              </a:spcBef>
              <a:buFont typeface="Wingdings" panose="05000000000000000000" pitchFamily="2" charset="2"/>
              <a:buChar char="è"/>
              <a:defRPr/>
            </a:pPr>
            <a:endPar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buFont typeface="Wingdings" panose="05000000000000000000" pitchFamily="2" charset="2"/>
              <a:buChar char="è"/>
              <a:defRPr/>
            </a:pP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t>
            </a:r>
            <a:r>
              <a:rPr lang="en-US"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ort des bijoux</a:t>
            </a: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apparent (</a:t>
            </a:r>
            <a:r>
              <a:rPr lang="en-US" altLang="fr-FR"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boucles</a:t>
            </a: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fr-FR"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d'oreilles</a:t>
            </a: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piercing, </a:t>
            </a:r>
            <a:r>
              <a:rPr lang="en-US" altLang="fr-FR"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gourmettes</a:t>
            </a: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fr-FR"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bagues</a:t>
            </a: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etc.) </a:t>
            </a:r>
            <a:r>
              <a:rPr lang="en-US" altLang="fr-FR"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n'est</a:t>
            </a:r>
            <a:r>
              <a:rPr lang="en-US" altLang="fr-F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pas </a:t>
            </a:r>
            <a:r>
              <a:rPr lang="en-US" altLang="fr-FR"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autorisé</a:t>
            </a:r>
            <a:r>
              <a:rPr lang="en-US" altLang="fr-F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8">
            <a:extLst>
              <a:ext uri="{FF2B5EF4-FFF2-40B4-BE49-F238E27FC236}">
                <a16:creationId xmlns:a16="http://schemas.microsoft.com/office/drawing/2014/main" id="{72AD3B4F-977A-827E-6D6C-4808F51CFFD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23555" name="Espace réservé du numéro de diapositive 4">
            <a:extLst>
              <a:ext uri="{FF2B5EF4-FFF2-40B4-BE49-F238E27FC236}">
                <a16:creationId xmlns:a16="http://schemas.microsoft.com/office/drawing/2014/main" id="{C1A10D41-E65A-DD37-245E-2ECD6D5F54C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4BFABB6-B369-494C-95C4-5C39375CBFB5}" type="slidenum">
              <a:rPr lang="fr-FR" altLang="fr-FR" sz="2000">
                <a:solidFill>
                  <a:srgbClr val="984807"/>
                </a:solidFill>
              </a:rPr>
              <a:pPr algn="r" eaLnBrk="1" hangingPunct="1">
                <a:spcBef>
                  <a:spcPct val="0"/>
                </a:spcBef>
                <a:buFontTx/>
                <a:buNone/>
              </a:pPr>
              <a:t>21</a:t>
            </a:fld>
            <a:endParaRPr lang="fr-FR" altLang="fr-FR" sz="2000">
              <a:solidFill>
                <a:srgbClr val="984807"/>
              </a:solidFill>
            </a:endParaRPr>
          </a:p>
        </p:txBody>
      </p:sp>
      <p:sp>
        <p:nvSpPr>
          <p:cNvPr id="23556" name="Rectangle 1">
            <a:extLst>
              <a:ext uri="{FF2B5EF4-FFF2-40B4-BE49-F238E27FC236}">
                <a16:creationId xmlns:a16="http://schemas.microsoft.com/office/drawing/2014/main" id="{7424C558-A1C7-F516-FB06-30E4734799D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Équipement de p</a:t>
            </a: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rotection individuelle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557" name="Rectangle 1">
            <a:extLst>
              <a:ext uri="{FF2B5EF4-FFF2-40B4-BE49-F238E27FC236}">
                <a16:creationId xmlns:a16="http://schemas.microsoft.com/office/drawing/2014/main" id="{E8C6F985-661D-05B2-80E3-DD3CC1FDF1AA}"/>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Tenues :</a:t>
            </a:r>
          </a:p>
          <a:p>
            <a:pPr algn="just">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 pas s'équiper réglementairement, c'est méconnaître ces dispositions prises pour la sécurité individuelle de chacun.</a:t>
            </a:r>
          </a:p>
          <a:p>
            <a:pPr algn="just">
              <a:lnSpc>
                <a:spcPct val="107000"/>
              </a:lnSpc>
              <a:spcBef>
                <a:spcPct val="0"/>
              </a:spcBef>
              <a:buFontTx/>
              <a:buNone/>
            </a:pPr>
            <a:r>
              <a:rPr lang="en-US"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C'est donc prendre un risque personnel inacceptable.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8">
            <a:extLst>
              <a:ext uri="{FF2B5EF4-FFF2-40B4-BE49-F238E27FC236}">
                <a16:creationId xmlns:a16="http://schemas.microsoft.com/office/drawing/2014/main" id="{7BB789E7-AC03-8C04-B0CD-6A9165C7ABC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24579" name="Espace réservé du numéro de diapositive 4">
            <a:extLst>
              <a:ext uri="{FF2B5EF4-FFF2-40B4-BE49-F238E27FC236}">
                <a16:creationId xmlns:a16="http://schemas.microsoft.com/office/drawing/2014/main" id="{7D5C7C02-DFF7-FBEE-09DC-02AC582F944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EE76795-320C-4F4E-B41F-B1D3D121FDAB}" type="slidenum">
              <a:rPr lang="fr-FR" altLang="fr-FR" sz="2000">
                <a:solidFill>
                  <a:srgbClr val="984807"/>
                </a:solidFill>
              </a:rPr>
              <a:pPr algn="r" eaLnBrk="1" hangingPunct="1">
                <a:spcBef>
                  <a:spcPct val="0"/>
                </a:spcBef>
                <a:buFontTx/>
                <a:buNone/>
              </a:pPr>
              <a:t>22</a:t>
            </a:fld>
            <a:endParaRPr lang="fr-FR" altLang="fr-FR" sz="2000">
              <a:solidFill>
                <a:srgbClr val="984807"/>
              </a:solidFill>
            </a:endParaRPr>
          </a:p>
        </p:txBody>
      </p:sp>
      <p:sp>
        <p:nvSpPr>
          <p:cNvPr id="24580" name="Rectangle 1">
            <a:extLst>
              <a:ext uri="{FF2B5EF4-FFF2-40B4-BE49-F238E27FC236}">
                <a16:creationId xmlns:a16="http://schemas.microsoft.com/office/drawing/2014/main" id="{415945CB-2AF5-67FF-2EF0-C0A75DA32C7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Équipement de p</a:t>
            </a: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rotection individuelle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4581" name="Rectangle 1">
            <a:extLst>
              <a:ext uri="{FF2B5EF4-FFF2-40B4-BE49-F238E27FC236}">
                <a16:creationId xmlns:a16="http://schemas.microsoft.com/office/drawing/2014/main" id="{773F5354-E095-A1B9-EC45-FF2E644F500A}"/>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Tenues :</a:t>
            </a:r>
          </a:p>
          <a:p>
            <a:pPr algn="just">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Article 2 de l'arrêté du 08 avril 2015 stipule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Le port de la tenue d'intervention est obligatoire dans toutes les circonstances que le service opérationnel des S.P. requiert quand le port d'équipements spéciaux n'est pas obligatoire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8">
            <a:extLst>
              <a:ext uri="{FF2B5EF4-FFF2-40B4-BE49-F238E27FC236}">
                <a16:creationId xmlns:a16="http://schemas.microsoft.com/office/drawing/2014/main" id="{EAE0CA12-4D20-B33A-5ADF-79B3EB8DB00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25603" name="Espace réservé du numéro de diapositive 4">
            <a:extLst>
              <a:ext uri="{FF2B5EF4-FFF2-40B4-BE49-F238E27FC236}">
                <a16:creationId xmlns:a16="http://schemas.microsoft.com/office/drawing/2014/main" id="{9D7B7096-A896-D18D-A377-1CF52F0DAD8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8A9DCD3-62AE-4B51-9D8C-BFA0A8168C40}" type="slidenum">
              <a:rPr lang="fr-FR" altLang="fr-FR" sz="2000">
                <a:solidFill>
                  <a:srgbClr val="984807"/>
                </a:solidFill>
              </a:rPr>
              <a:pPr algn="r" eaLnBrk="1" hangingPunct="1">
                <a:spcBef>
                  <a:spcPct val="0"/>
                </a:spcBef>
                <a:buFontTx/>
                <a:buNone/>
              </a:pPr>
              <a:t>23</a:t>
            </a:fld>
            <a:endParaRPr lang="fr-FR" altLang="fr-FR" sz="2000">
              <a:solidFill>
                <a:srgbClr val="984807"/>
              </a:solidFill>
            </a:endParaRPr>
          </a:p>
        </p:txBody>
      </p:sp>
      <p:sp>
        <p:nvSpPr>
          <p:cNvPr id="25604" name="Rectangle 1">
            <a:extLst>
              <a:ext uri="{FF2B5EF4-FFF2-40B4-BE49-F238E27FC236}">
                <a16:creationId xmlns:a16="http://schemas.microsoft.com/office/drawing/2014/main" id="{C747F207-10A4-0E91-A168-F605CEA65BC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Équipement de p</a:t>
            </a: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rotection individuelle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5605" name="Rectangle 1">
            <a:extLst>
              <a:ext uri="{FF2B5EF4-FFF2-40B4-BE49-F238E27FC236}">
                <a16:creationId xmlns:a16="http://schemas.microsoft.com/office/drawing/2014/main" id="{0C3CE946-A083-2A5A-F27D-0A966204EBC9}"/>
              </a:ext>
            </a:extLst>
          </p:cNvPr>
          <p:cNvSpPr>
            <a:spLocks noChangeArrowheads="1"/>
          </p:cNvSpPr>
          <p:nvPr/>
        </p:nvSpPr>
        <p:spPr bwMode="auto">
          <a:xfrm>
            <a:off x="457200" y="1981200"/>
            <a:ext cx="81899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Tenues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d'intervention ou ensemble de protection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ortée pour le secours à personnes,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certaines PPBE, les activités fonctionnelles.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5606" name="Picture 2" descr="Afficher l'image d'origine">
            <a:extLst>
              <a:ext uri="{FF2B5EF4-FFF2-40B4-BE49-F238E27FC236}">
                <a16:creationId xmlns:a16="http://schemas.microsoft.com/office/drawing/2014/main" id="{5FA11FB2-E4E9-3DD3-0866-955C0BE33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5" y="2584450"/>
            <a:ext cx="1585913"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8">
            <a:extLst>
              <a:ext uri="{FF2B5EF4-FFF2-40B4-BE49-F238E27FC236}">
                <a16:creationId xmlns:a16="http://schemas.microsoft.com/office/drawing/2014/main" id="{D95A5FAF-711D-B907-7B51-48AE73C821C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26627" name="Espace réservé du numéro de diapositive 4">
            <a:extLst>
              <a:ext uri="{FF2B5EF4-FFF2-40B4-BE49-F238E27FC236}">
                <a16:creationId xmlns:a16="http://schemas.microsoft.com/office/drawing/2014/main" id="{F7DE3963-C9C5-F3B1-3593-3DB4A667D60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1049B84-0223-47B5-AEB5-2CF4BFA4F6CE}" type="slidenum">
              <a:rPr lang="fr-FR" altLang="fr-FR" sz="2000">
                <a:solidFill>
                  <a:srgbClr val="984807"/>
                </a:solidFill>
              </a:rPr>
              <a:pPr algn="r" eaLnBrk="1" hangingPunct="1">
                <a:spcBef>
                  <a:spcPct val="0"/>
                </a:spcBef>
                <a:buFontTx/>
                <a:buNone/>
              </a:pPr>
              <a:t>24</a:t>
            </a:fld>
            <a:endParaRPr lang="fr-FR" altLang="fr-FR" sz="2000">
              <a:solidFill>
                <a:srgbClr val="984807"/>
              </a:solidFill>
            </a:endParaRPr>
          </a:p>
        </p:txBody>
      </p:sp>
      <p:sp>
        <p:nvSpPr>
          <p:cNvPr id="26628" name="Rectangle 1">
            <a:extLst>
              <a:ext uri="{FF2B5EF4-FFF2-40B4-BE49-F238E27FC236}">
                <a16:creationId xmlns:a16="http://schemas.microsoft.com/office/drawing/2014/main" id="{3656AA14-F62D-2D36-A92E-684D943E769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Équipement de p</a:t>
            </a: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rotection individuelle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6629" name="Rectangle 1">
            <a:extLst>
              <a:ext uri="{FF2B5EF4-FFF2-40B4-BE49-F238E27FC236}">
                <a16:creationId xmlns:a16="http://schemas.microsoft.com/office/drawing/2014/main" id="{9A954183-910B-7600-C29E-198E0447F7FF}"/>
              </a:ext>
            </a:extLst>
          </p:cNvPr>
          <p:cNvSpPr>
            <a:spLocks noChangeArrowheads="1"/>
          </p:cNvSpPr>
          <p:nvPr/>
        </p:nvSpPr>
        <p:spPr bwMode="auto">
          <a:xfrm>
            <a:off x="457200" y="19812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Tenues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d'intervention ou ensemble de protection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ortée lors des F.I. et FMPA, lutte contre les incendies, de secours routiers, des interventions de protection, sur initiative du CA et lors de manifestations à caractère officiel.</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6630" name="Picture 6" descr="I:\Images\Sapeurs-Pompiers\INC\A1 -  EPI\gfor_formation_94.JPG">
            <a:extLst>
              <a:ext uri="{FF2B5EF4-FFF2-40B4-BE49-F238E27FC236}">
                <a16:creationId xmlns:a16="http://schemas.microsoft.com/office/drawing/2014/main" id="{A652C237-87D6-7D50-732C-8DF3A1D2E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3594100"/>
            <a:ext cx="163353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I:\Images\Sapeurs-Pompiers\INC\A1 -  EPI\produit_34_1542.jpg">
            <a:extLst>
              <a:ext uri="{FF2B5EF4-FFF2-40B4-BE49-F238E27FC236}">
                <a16:creationId xmlns:a16="http://schemas.microsoft.com/office/drawing/2014/main" id="{33512C29-A57E-CAAA-85F6-1E4FBD82B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51300"/>
            <a:ext cx="17780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Image 1">
            <a:extLst>
              <a:ext uri="{FF2B5EF4-FFF2-40B4-BE49-F238E27FC236}">
                <a16:creationId xmlns:a16="http://schemas.microsoft.com/office/drawing/2014/main" id="{2A5ED070-611C-3C56-E694-ECEC0B9F2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888" y="4086225"/>
            <a:ext cx="17367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8">
            <a:extLst>
              <a:ext uri="{FF2B5EF4-FFF2-40B4-BE49-F238E27FC236}">
                <a16:creationId xmlns:a16="http://schemas.microsoft.com/office/drawing/2014/main" id="{2C74E789-999C-308E-0DBA-219DEBA5285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27651" name="Espace réservé du numéro de diapositive 4">
            <a:extLst>
              <a:ext uri="{FF2B5EF4-FFF2-40B4-BE49-F238E27FC236}">
                <a16:creationId xmlns:a16="http://schemas.microsoft.com/office/drawing/2014/main" id="{AD4DEBC1-F84D-67C6-FFF8-392196B5491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DF931F4-182A-443F-B2D5-46AA79953B90}" type="slidenum">
              <a:rPr lang="fr-FR" altLang="fr-FR" sz="2000">
                <a:solidFill>
                  <a:srgbClr val="984807"/>
                </a:solidFill>
              </a:rPr>
              <a:pPr algn="r" eaLnBrk="1" hangingPunct="1">
                <a:spcBef>
                  <a:spcPct val="0"/>
                </a:spcBef>
                <a:buFontTx/>
                <a:buNone/>
              </a:pPr>
              <a:t>25</a:t>
            </a:fld>
            <a:endParaRPr lang="fr-FR" altLang="fr-FR" sz="2000">
              <a:solidFill>
                <a:srgbClr val="984807"/>
              </a:solidFill>
            </a:endParaRPr>
          </a:p>
        </p:txBody>
      </p:sp>
      <p:sp>
        <p:nvSpPr>
          <p:cNvPr id="27652" name="Rectangle 1">
            <a:extLst>
              <a:ext uri="{FF2B5EF4-FFF2-40B4-BE49-F238E27FC236}">
                <a16:creationId xmlns:a16="http://schemas.microsoft.com/office/drawing/2014/main" id="{AE8112EF-88DB-7D14-09C0-94B0D86C7E2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Équipement de p</a:t>
            </a: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rotection individuelle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7653" name="Rectangle 1">
            <a:extLst>
              <a:ext uri="{FF2B5EF4-FFF2-40B4-BE49-F238E27FC236}">
                <a16:creationId xmlns:a16="http://schemas.microsoft.com/office/drawing/2014/main" id="{0FC75A50-4F87-D032-094A-E5312C6D7B87}"/>
              </a:ext>
            </a:extLst>
          </p:cNvPr>
          <p:cNvSpPr>
            <a:spLocks noChangeArrowheads="1"/>
          </p:cNvSpPr>
          <p:nvPr/>
        </p:nvSpPr>
        <p:spPr bwMode="auto">
          <a:xfrm>
            <a:off x="457200" y="1981200"/>
            <a:ext cx="81899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Tenues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opérationnelles spécifiques : </a:t>
            </a:r>
          </a:p>
          <a:p>
            <a:pPr algn="just">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Equipements spécialisés en fonction de la nature et du type d'intervention.</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7654" name="Picture 6" descr="tld">
            <a:extLst>
              <a:ext uri="{FF2B5EF4-FFF2-40B4-BE49-F238E27FC236}">
                <a16:creationId xmlns:a16="http://schemas.microsoft.com/office/drawing/2014/main" id="{7B1FDBCC-6C6A-C58F-9106-78A3F4FB6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3306763"/>
            <a:ext cx="13366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 descr="sav-NAGEANT">
            <a:extLst>
              <a:ext uri="{FF2B5EF4-FFF2-40B4-BE49-F238E27FC236}">
                <a16:creationId xmlns:a16="http://schemas.microsoft.com/office/drawing/2014/main" id="{631E7BB9-8F54-FA26-BA33-5312DE55B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388" y="3794125"/>
            <a:ext cx="2471737"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 descr="PHOTO GRIMP">
            <a:extLst>
              <a:ext uri="{FF2B5EF4-FFF2-40B4-BE49-F238E27FC236}">
                <a16:creationId xmlns:a16="http://schemas.microsoft.com/office/drawing/2014/main" id="{2B7C46BA-1053-AAF8-A14C-416BE2C61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3" y="3773488"/>
            <a:ext cx="180657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7" descr="DSC_0570">
            <a:extLst>
              <a:ext uri="{FF2B5EF4-FFF2-40B4-BE49-F238E27FC236}">
                <a16:creationId xmlns:a16="http://schemas.microsoft.com/office/drawing/2014/main" id="{1A2B69AB-3EE9-0DAE-AF85-602D2710B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297" r="24191" b="6564"/>
          <a:stretch>
            <a:fillRect/>
          </a:stretch>
        </p:blipFill>
        <p:spPr bwMode="auto">
          <a:xfrm>
            <a:off x="414338" y="3727450"/>
            <a:ext cx="1565275"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8">
            <a:extLst>
              <a:ext uri="{FF2B5EF4-FFF2-40B4-BE49-F238E27FC236}">
                <a16:creationId xmlns:a16="http://schemas.microsoft.com/office/drawing/2014/main" id="{07E169E3-CB1A-B125-D4F6-02A5F402ADE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28675" name="Espace réservé du numéro de diapositive 4">
            <a:extLst>
              <a:ext uri="{FF2B5EF4-FFF2-40B4-BE49-F238E27FC236}">
                <a16:creationId xmlns:a16="http://schemas.microsoft.com/office/drawing/2014/main" id="{0F30B892-D99E-EECE-F64A-79F458228C4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E4FB4DE-4B45-45E0-9183-15C4C3EF28C0}" type="slidenum">
              <a:rPr lang="fr-FR" altLang="fr-FR" sz="2000">
                <a:solidFill>
                  <a:srgbClr val="984807"/>
                </a:solidFill>
              </a:rPr>
              <a:pPr algn="r" eaLnBrk="1" hangingPunct="1">
                <a:spcBef>
                  <a:spcPct val="0"/>
                </a:spcBef>
                <a:buFontTx/>
                <a:buNone/>
              </a:pPr>
              <a:t>26</a:t>
            </a:fld>
            <a:endParaRPr lang="fr-FR" altLang="fr-FR" sz="2000">
              <a:solidFill>
                <a:srgbClr val="984807"/>
              </a:solidFill>
            </a:endParaRPr>
          </a:p>
        </p:txBody>
      </p:sp>
      <p:sp>
        <p:nvSpPr>
          <p:cNvPr id="28676" name="Rectangle 1">
            <a:extLst>
              <a:ext uri="{FF2B5EF4-FFF2-40B4-BE49-F238E27FC236}">
                <a16:creationId xmlns:a16="http://schemas.microsoft.com/office/drawing/2014/main" id="{6D8FC71B-DD70-C1C6-CECD-433BC11EAD4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Équipement de p</a:t>
            </a: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rotection individuelle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8677" name="Rectangle 1">
            <a:extLst>
              <a:ext uri="{FF2B5EF4-FFF2-40B4-BE49-F238E27FC236}">
                <a16:creationId xmlns:a16="http://schemas.microsoft.com/office/drawing/2014/main" id="{8CC26220-CBB6-4D8B-E20D-CADBEDDCAC74}"/>
              </a:ext>
            </a:extLst>
          </p:cNvPr>
          <p:cNvSpPr>
            <a:spLocks noChangeArrowheads="1"/>
          </p:cNvSpPr>
          <p:nvPr/>
        </p:nvSpPr>
        <p:spPr bwMode="auto">
          <a:xfrm>
            <a:off x="457200" y="1981200"/>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EPI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Sans oublier tous ceux vus depuis les JSP 1 : </a:t>
            </a:r>
          </a:p>
        </p:txBody>
      </p:sp>
      <p:pic>
        <p:nvPicPr>
          <p:cNvPr id="28678" name="Image 1">
            <a:extLst>
              <a:ext uri="{FF2B5EF4-FFF2-40B4-BE49-F238E27FC236}">
                <a16:creationId xmlns:a16="http://schemas.microsoft.com/office/drawing/2014/main" id="{0CC3C806-A23A-61B4-5B46-DDF95422A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3436938"/>
            <a:ext cx="228600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LSPCC">
            <a:extLst>
              <a:ext uri="{FF2B5EF4-FFF2-40B4-BE49-F238E27FC236}">
                <a16:creationId xmlns:a16="http://schemas.microsoft.com/office/drawing/2014/main" id="{2698E6BC-93A6-1318-DBF6-EF4C6210C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429000"/>
            <a:ext cx="27051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descr="G3">
            <a:extLst>
              <a:ext uri="{FF2B5EF4-FFF2-40B4-BE49-F238E27FC236}">
                <a16:creationId xmlns:a16="http://schemas.microsoft.com/office/drawing/2014/main" id="{30A14AD2-3E49-DC7C-72CE-C1758AD95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555" t="34431" r="8492" b="31078"/>
          <a:stretch>
            <a:fillRect/>
          </a:stretch>
        </p:blipFill>
        <p:spPr bwMode="auto">
          <a:xfrm>
            <a:off x="6786563" y="1295400"/>
            <a:ext cx="18097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8">
            <a:extLst>
              <a:ext uri="{FF2B5EF4-FFF2-40B4-BE49-F238E27FC236}">
                <a16:creationId xmlns:a16="http://schemas.microsoft.com/office/drawing/2014/main" id="{091CF91A-EF43-661E-1424-9C89C1D2F9FD}"/>
              </a:ext>
            </a:extLst>
          </p:cNvPr>
          <p:cNvSpPr>
            <a:spLocks noGrp="1"/>
          </p:cNvSpPr>
          <p:nvPr>
            <p:ph type="title" idx="4294967295"/>
          </p:nvPr>
        </p:nvSpPr>
        <p:spPr>
          <a:xfrm>
            <a:off x="755650" y="1662113"/>
            <a:ext cx="7742238" cy="939800"/>
          </a:xfrm>
        </p:spPr>
        <p:txBody>
          <a:bodyPr/>
          <a:lstStyle/>
          <a:p>
            <a:pPr eaLnBrk="1" hangingPunct="1"/>
            <a:r>
              <a:rPr lang="fr-FR" altLang="fr-FR" sz="3200" b="1">
                <a:solidFill>
                  <a:srgbClr val="984807"/>
                </a:solidFill>
              </a:rPr>
              <a:t>Sécurité et santé des SP</a:t>
            </a:r>
          </a:p>
        </p:txBody>
      </p:sp>
      <p:sp>
        <p:nvSpPr>
          <p:cNvPr id="29699" name="Espace réservé du numéro de diapositive 4">
            <a:extLst>
              <a:ext uri="{FF2B5EF4-FFF2-40B4-BE49-F238E27FC236}">
                <a16:creationId xmlns:a16="http://schemas.microsoft.com/office/drawing/2014/main" id="{B1977067-0835-E80F-38D0-E077F0EC95A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421A4AC-1897-4C2D-AF24-B5D729E692BF}" type="slidenum">
              <a:rPr lang="fr-FR" altLang="fr-FR" sz="2000">
                <a:solidFill>
                  <a:srgbClr val="984807"/>
                </a:solidFill>
              </a:rPr>
              <a:pPr algn="r" eaLnBrk="1" hangingPunct="1">
                <a:spcBef>
                  <a:spcPct val="0"/>
                </a:spcBef>
                <a:buFontTx/>
                <a:buNone/>
              </a:pPr>
              <a:t>27</a:t>
            </a:fld>
            <a:endParaRPr lang="fr-FR" altLang="fr-FR" sz="2000">
              <a:solidFill>
                <a:srgbClr val="984807"/>
              </a:solidFill>
            </a:endParaRPr>
          </a:p>
        </p:txBody>
      </p:sp>
      <p:sp>
        <p:nvSpPr>
          <p:cNvPr id="29700" name="Rectangle 7">
            <a:extLst>
              <a:ext uri="{FF2B5EF4-FFF2-40B4-BE49-F238E27FC236}">
                <a16:creationId xmlns:a16="http://schemas.microsoft.com/office/drawing/2014/main" id="{3FE5B9A8-C8F0-69BA-6F5E-D167DC6A1C4F}"/>
              </a:ext>
            </a:extLst>
          </p:cNvPr>
          <p:cNvSpPr>
            <a:spLocks noChangeArrowheads="1"/>
          </p:cNvSpPr>
          <p:nvPr/>
        </p:nvSpPr>
        <p:spPr bwMode="auto">
          <a:xfrm>
            <a:off x="3238500"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9701" name="Image 484408" descr="E:\2 POMPIERS\1 Filière Incendie\6  SDIS 69\Exercices sdis69\BRULAGE FI SPP 2008\INSTRUC 2008 (208).JPG">
            <a:extLst>
              <a:ext uri="{FF2B5EF4-FFF2-40B4-BE49-F238E27FC236}">
                <a16:creationId xmlns:a16="http://schemas.microsoft.com/office/drawing/2014/main" id="{C8166953-429E-386E-389F-5EA692A9F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15" b="-72"/>
          <a:stretch>
            <a:fillRect/>
          </a:stretch>
        </p:blipFill>
        <p:spPr bwMode="auto">
          <a:xfrm>
            <a:off x="4764088" y="2924175"/>
            <a:ext cx="37338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9">
            <a:extLst>
              <a:ext uri="{FF2B5EF4-FFF2-40B4-BE49-F238E27FC236}">
                <a16:creationId xmlns:a16="http://schemas.microsoft.com/office/drawing/2014/main" id="{D628E3F7-9DC5-4278-0FAD-7E548C48ABB8}"/>
              </a:ext>
            </a:extLst>
          </p:cNvPr>
          <p:cNvSpPr>
            <a:spLocks noChangeArrowheads="1"/>
          </p:cNvSpPr>
          <p:nvPr/>
        </p:nvSpPr>
        <p:spPr bwMode="auto">
          <a:xfrm>
            <a:off x="3243263"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9703" name="Image 2" descr="IMG_8433.JPG">
            <a:extLst>
              <a:ext uri="{FF2B5EF4-FFF2-40B4-BE49-F238E27FC236}">
                <a16:creationId xmlns:a16="http://schemas.microsoft.com/office/drawing/2014/main" id="{934AA55F-17AF-6985-26BD-DD589643A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2"/>
          <a:stretch>
            <a:fillRect/>
          </a:stretch>
        </p:blipFill>
        <p:spPr bwMode="auto">
          <a:xfrm>
            <a:off x="539750" y="2919413"/>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8">
            <a:extLst>
              <a:ext uri="{FF2B5EF4-FFF2-40B4-BE49-F238E27FC236}">
                <a16:creationId xmlns:a16="http://schemas.microsoft.com/office/drawing/2014/main" id="{C9C70F6B-9B07-B677-1382-498820B6209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Sécurité et santé des SP</a:t>
            </a:r>
          </a:p>
        </p:txBody>
      </p:sp>
      <p:sp>
        <p:nvSpPr>
          <p:cNvPr id="30723" name="Espace réservé du numéro de diapositive 4">
            <a:extLst>
              <a:ext uri="{FF2B5EF4-FFF2-40B4-BE49-F238E27FC236}">
                <a16:creationId xmlns:a16="http://schemas.microsoft.com/office/drawing/2014/main" id="{4FD09B10-E7B1-9479-AC00-01D58CDF1CC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429EB96-E1DD-418D-A541-B18943BB972E}" type="slidenum">
              <a:rPr lang="fr-FR" altLang="fr-FR" sz="2000">
                <a:solidFill>
                  <a:srgbClr val="984807"/>
                </a:solidFill>
              </a:rPr>
              <a:pPr algn="r" eaLnBrk="1" hangingPunct="1">
                <a:spcBef>
                  <a:spcPct val="0"/>
                </a:spcBef>
                <a:buFontTx/>
                <a:buNone/>
              </a:pPr>
              <a:t>28</a:t>
            </a:fld>
            <a:endParaRPr lang="fr-FR" altLang="fr-FR" sz="2000">
              <a:solidFill>
                <a:srgbClr val="984807"/>
              </a:solidFill>
            </a:endParaRPr>
          </a:p>
        </p:txBody>
      </p:sp>
      <p:sp>
        <p:nvSpPr>
          <p:cNvPr id="30724" name="Rectangle 1">
            <a:extLst>
              <a:ext uri="{FF2B5EF4-FFF2-40B4-BE49-F238E27FC236}">
                <a16:creationId xmlns:a16="http://schemas.microsoft.com/office/drawing/2014/main" id="{0C8E0BF4-A61E-C99F-9B0B-87B6522666EB}"/>
              </a:ext>
            </a:extLst>
          </p:cNvPr>
          <p:cNvSpPr>
            <a:spLocks noChangeArrowheads="1"/>
          </p:cNvSpPr>
          <p:nvPr/>
        </p:nvSpPr>
        <p:spPr bwMode="auto">
          <a:xfrm>
            <a:off x="468313" y="1495425"/>
            <a:ext cx="8189912"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 PROTEGER ET VIVRE PLUS LONGTEMPS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 incendie est une combustion non contrôlée qui émet des quantités importantes de chaleur et de produits nocifs.</a:t>
            </a:r>
          </a:p>
        </p:txBody>
      </p:sp>
      <p:sp>
        <p:nvSpPr>
          <p:cNvPr id="30725" name="Rectangle 7">
            <a:extLst>
              <a:ext uri="{FF2B5EF4-FFF2-40B4-BE49-F238E27FC236}">
                <a16:creationId xmlns:a16="http://schemas.microsoft.com/office/drawing/2014/main" id="{DC2E7F08-E73D-29FB-38F0-07BA26811E1B}"/>
              </a:ext>
            </a:extLst>
          </p:cNvPr>
          <p:cNvSpPr>
            <a:spLocks noChangeArrowheads="1"/>
          </p:cNvSpPr>
          <p:nvPr/>
        </p:nvSpPr>
        <p:spPr bwMode="auto">
          <a:xfrm>
            <a:off x="3238500"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0726" name="Image 484408" descr="E:\2 POMPIERS\1 Filière Incendie\6  SDIS 69\Exercices sdis69\BRULAGE FI SPP 2008\INSTRUC 2008 (208).JPG">
            <a:extLst>
              <a:ext uri="{FF2B5EF4-FFF2-40B4-BE49-F238E27FC236}">
                <a16:creationId xmlns:a16="http://schemas.microsoft.com/office/drawing/2014/main" id="{422CBBA9-1DCD-674D-0208-6562D8DB8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15" b="-72"/>
          <a:stretch>
            <a:fillRect/>
          </a:stretch>
        </p:blipFill>
        <p:spPr bwMode="auto">
          <a:xfrm>
            <a:off x="4648200" y="3657600"/>
            <a:ext cx="37338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9">
            <a:extLst>
              <a:ext uri="{FF2B5EF4-FFF2-40B4-BE49-F238E27FC236}">
                <a16:creationId xmlns:a16="http://schemas.microsoft.com/office/drawing/2014/main" id="{A5B78CE2-2838-7020-D707-AA16EEEDF3FB}"/>
              </a:ext>
            </a:extLst>
          </p:cNvPr>
          <p:cNvSpPr>
            <a:spLocks noChangeArrowheads="1"/>
          </p:cNvSpPr>
          <p:nvPr/>
        </p:nvSpPr>
        <p:spPr bwMode="auto">
          <a:xfrm>
            <a:off x="3243263"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0728" name="Image 2" descr="IMG_8433.JPG">
            <a:extLst>
              <a:ext uri="{FF2B5EF4-FFF2-40B4-BE49-F238E27FC236}">
                <a16:creationId xmlns:a16="http://schemas.microsoft.com/office/drawing/2014/main" id="{75406EBF-2BDF-BCE5-FADB-9C2586184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2"/>
          <a:stretch>
            <a:fillRect/>
          </a:stretch>
        </p:blipFill>
        <p:spPr bwMode="auto">
          <a:xfrm>
            <a:off x="457200" y="36576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8">
            <a:extLst>
              <a:ext uri="{FF2B5EF4-FFF2-40B4-BE49-F238E27FC236}">
                <a16:creationId xmlns:a16="http://schemas.microsoft.com/office/drawing/2014/main" id="{BEA309ED-00FE-358C-E49C-9A00DBF5AA2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Sécurité et santé des SP</a:t>
            </a:r>
          </a:p>
        </p:txBody>
      </p:sp>
      <p:sp>
        <p:nvSpPr>
          <p:cNvPr id="31747" name="Espace réservé du numéro de diapositive 4">
            <a:extLst>
              <a:ext uri="{FF2B5EF4-FFF2-40B4-BE49-F238E27FC236}">
                <a16:creationId xmlns:a16="http://schemas.microsoft.com/office/drawing/2014/main" id="{90BFAFF8-9502-5332-B125-5683147D923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F72B515-DF56-4EF1-A7E5-C7F00A437DB6}" type="slidenum">
              <a:rPr lang="fr-FR" altLang="fr-FR" sz="2000">
                <a:solidFill>
                  <a:srgbClr val="984807"/>
                </a:solidFill>
              </a:rPr>
              <a:pPr algn="r" eaLnBrk="1" hangingPunct="1">
                <a:spcBef>
                  <a:spcPct val="0"/>
                </a:spcBef>
                <a:buFontTx/>
                <a:buNone/>
              </a:pPr>
              <a:t>29</a:t>
            </a:fld>
            <a:endParaRPr lang="fr-FR" altLang="fr-FR" sz="2000">
              <a:solidFill>
                <a:srgbClr val="984807"/>
              </a:solidFill>
            </a:endParaRPr>
          </a:p>
        </p:txBody>
      </p:sp>
      <p:sp>
        <p:nvSpPr>
          <p:cNvPr id="31748" name="Rectangle 1">
            <a:extLst>
              <a:ext uri="{FF2B5EF4-FFF2-40B4-BE49-F238E27FC236}">
                <a16:creationId xmlns:a16="http://schemas.microsoft.com/office/drawing/2014/main" id="{F889C2A3-17D0-1AC1-304F-026DD0F2863A}"/>
              </a:ext>
            </a:extLst>
          </p:cNvPr>
          <p:cNvSpPr>
            <a:spLocks noChangeArrowheads="1"/>
          </p:cNvSpPr>
          <p:nvPr/>
        </p:nvSpPr>
        <p:spPr bwMode="auto">
          <a:xfrm>
            <a:off x="395288" y="1484313"/>
            <a:ext cx="8189912"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angers les + connus restent les flux thermiques et toxiques avec l’émission de produits de combustion et de pyrolyse sous forme de gaz.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Suies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prendre en compte.</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Parmi les 200 toxiques les + courants, on peut citer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Monoxyde de carbone</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Toxiques composés de chlore, fluor, cyanure, soufre, etc.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Oxydes d’azotes.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8">
            <a:extLst>
              <a:ext uri="{FF2B5EF4-FFF2-40B4-BE49-F238E27FC236}">
                <a16:creationId xmlns:a16="http://schemas.microsoft.com/office/drawing/2014/main" id="{7484F7EF-D56C-97FA-17ED-AF45DB5DAAED}"/>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Introduction </a:t>
            </a:r>
          </a:p>
        </p:txBody>
      </p:sp>
      <p:sp>
        <p:nvSpPr>
          <p:cNvPr id="5123" name="Espace réservé du numéro de diapositive 4">
            <a:extLst>
              <a:ext uri="{FF2B5EF4-FFF2-40B4-BE49-F238E27FC236}">
                <a16:creationId xmlns:a16="http://schemas.microsoft.com/office/drawing/2014/main" id="{9AF2C024-7F4A-CA83-5F6E-A106000BD67E}"/>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DD1E10B-7FCA-4863-9336-3E488AFBB5ED}" type="slidenum">
              <a:rPr lang="fr-FR" altLang="fr-FR" sz="2000" smtClean="0">
                <a:solidFill>
                  <a:srgbClr val="984807"/>
                </a:solidFill>
              </a:rPr>
              <a:pPr>
                <a:spcBef>
                  <a:spcPct val="0"/>
                </a:spcBef>
                <a:buFontTx/>
                <a:buNone/>
              </a:pPr>
              <a:t>3</a:t>
            </a:fld>
            <a:endParaRPr lang="fr-FR" altLang="fr-FR" sz="2000">
              <a:solidFill>
                <a:srgbClr val="984807"/>
              </a:solidFill>
            </a:endParaRPr>
          </a:p>
        </p:txBody>
      </p:sp>
      <p:sp>
        <p:nvSpPr>
          <p:cNvPr id="5124" name="Rectangle 1">
            <a:extLst>
              <a:ext uri="{FF2B5EF4-FFF2-40B4-BE49-F238E27FC236}">
                <a16:creationId xmlns:a16="http://schemas.microsoft.com/office/drawing/2014/main" id="{CB32AB26-3834-8F5E-4198-512C9D9B179B}"/>
              </a:ext>
            </a:extLst>
          </p:cNvPr>
          <p:cNvSpPr>
            <a:spLocks noChangeArrowheads="1"/>
          </p:cNvSpPr>
          <p:nvPr/>
        </p:nvSpPr>
        <p:spPr bwMode="auto">
          <a:xfrm>
            <a:off x="457200" y="1600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près plusieurs années de métier, un individu a acquis une certaine expérience, pour avoir commis ou vu commettre des imprudences au feu et ailleurs, il est convaincu que la providence, si elle sourit parfois aux audacieux, se refuse toujours aux imprévoyants et aux maladroits.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en-US"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Fractures, entorses, brûlures, hématomes..., seraient souvent évités si chacun s'astreignait, dans l'action, à respecter les règles essentielles de sécurité pour lui–même et pour les autres.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en-US"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Connaître les risques du métier c'est souvent les éviter.</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8">
            <a:extLst>
              <a:ext uri="{FF2B5EF4-FFF2-40B4-BE49-F238E27FC236}">
                <a16:creationId xmlns:a16="http://schemas.microsoft.com/office/drawing/2014/main" id="{7DEE62C0-5816-0F23-CE1C-DAF690F6FFB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Sécurité et santé des SP</a:t>
            </a:r>
          </a:p>
        </p:txBody>
      </p:sp>
      <p:sp>
        <p:nvSpPr>
          <p:cNvPr id="32771" name="Espace réservé du numéro de diapositive 4">
            <a:extLst>
              <a:ext uri="{FF2B5EF4-FFF2-40B4-BE49-F238E27FC236}">
                <a16:creationId xmlns:a16="http://schemas.microsoft.com/office/drawing/2014/main" id="{C74169B4-4410-9C81-96F5-15197ED8792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9A4FBBD-1DE4-4401-890F-D5C452AB41E9}" type="slidenum">
              <a:rPr lang="fr-FR" altLang="fr-FR" sz="2000">
                <a:solidFill>
                  <a:srgbClr val="984807"/>
                </a:solidFill>
              </a:rPr>
              <a:pPr algn="r" eaLnBrk="1" hangingPunct="1">
                <a:spcBef>
                  <a:spcPct val="0"/>
                </a:spcBef>
                <a:buFontTx/>
                <a:buNone/>
              </a:pPr>
              <a:t>30</a:t>
            </a:fld>
            <a:endParaRPr lang="fr-FR" altLang="fr-FR" sz="2000">
              <a:solidFill>
                <a:srgbClr val="984807"/>
              </a:solidFill>
            </a:endParaRPr>
          </a:p>
        </p:txBody>
      </p:sp>
      <p:sp>
        <p:nvSpPr>
          <p:cNvPr id="32772" name="Rectangle 1">
            <a:extLst>
              <a:ext uri="{FF2B5EF4-FFF2-40B4-BE49-F238E27FC236}">
                <a16:creationId xmlns:a16="http://schemas.microsoft.com/office/drawing/2014/main" id="{A0F4A0FB-3360-A8CF-A04F-CF66759FF0C4}"/>
              </a:ext>
            </a:extLst>
          </p:cNvPr>
          <p:cNvSpPr>
            <a:spLocks noChangeArrowheads="1"/>
          </p:cNvSpPr>
          <p:nvPr/>
        </p:nvSpPr>
        <p:spPr bwMode="auto">
          <a:xfrm>
            <a:off x="468313" y="1495425"/>
            <a:ext cx="8189912"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Sans précaution le SP va permettre aux différents polluants de contaminer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Engins de secours,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Remises,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Vestiaires,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Lieux de vies du centre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Jusqu’à l’extrême, le domicile personnel.</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773" name="Image 1">
            <a:extLst>
              <a:ext uri="{FF2B5EF4-FFF2-40B4-BE49-F238E27FC236}">
                <a16:creationId xmlns:a16="http://schemas.microsoft.com/office/drawing/2014/main" id="{CAAFA3BA-0D6E-0442-6DE8-FED2E17B9712}"/>
              </a:ext>
            </a:extLst>
          </p:cNvPr>
          <p:cNvPicPr>
            <a:picLocks noChangeArrowheads="1"/>
          </p:cNvPicPr>
          <p:nvPr/>
        </p:nvPicPr>
        <p:blipFill>
          <a:blip r:embed="rId2">
            <a:extLst>
              <a:ext uri="{28A0092B-C50C-407E-A947-70E740481C1C}">
                <a14:useLocalDpi xmlns:a14="http://schemas.microsoft.com/office/drawing/2010/main" val="0"/>
              </a:ext>
            </a:extLst>
          </a:blip>
          <a:srcRect b="-63"/>
          <a:stretch>
            <a:fillRect/>
          </a:stretch>
        </p:blipFill>
        <p:spPr bwMode="auto">
          <a:xfrm>
            <a:off x="5364163" y="2060575"/>
            <a:ext cx="34861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8">
            <a:extLst>
              <a:ext uri="{FF2B5EF4-FFF2-40B4-BE49-F238E27FC236}">
                <a16:creationId xmlns:a16="http://schemas.microsoft.com/office/drawing/2014/main" id="{3239B765-B308-B114-A13B-C4A00D6F565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Sécurité et santé des SP</a:t>
            </a:r>
          </a:p>
        </p:txBody>
      </p:sp>
      <p:sp>
        <p:nvSpPr>
          <p:cNvPr id="33795" name="Espace réservé du numéro de diapositive 4">
            <a:extLst>
              <a:ext uri="{FF2B5EF4-FFF2-40B4-BE49-F238E27FC236}">
                <a16:creationId xmlns:a16="http://schemas.microsoft.com/office/drawing/2014/main" id="{D3BDAA15-9056-E849-C644-E779113F4DB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FEAE24-68C4-469F-B43C-D8835E3EDB0F}" type="slidenum">
              <a:rPr lang="fr-FR" altLang="fr-FR" sz="2000">
                <a:solidFill>
                  <a:srgbClr val="984807"/>
                </a:solidFill>
              </a:rPr>
              <a:pPr algn="r" eaLnBrk="1" hangingPunct="1">
                <a:spcBef>
                  <a:spcPct val="0"/>
                </a:spcBef>
                <a:buFontTx/>
                <a:buNone/>
              </a:pPr>
              <a:t>31</a:t>
            </a:fld>
            <a:endParaRPr lang="fr-FR" altLang="fr-FR" sz="2000">
              <a:solidFill>
                <a:srgbClr val="984807"/>
              </a:solidFill>
            </a:endParaRPr>
          </a:p>
        </p:txBody>
      </p:sp>
      <p:sp>
        <p:nvSpPr>
          <p:cNvPr id="33796" name="Rectangle 1">
            <a:extLst>
              <a:ext uri="{FF2B5EF4-FFF2-40B4-BE49-F238E27FC236}">
                <a16:creationId xmlns:a16="http://schemas.microsoft.com/office/drawing/2014/main" id="{72482342-2404-F0A7-B37E-CC5B3946DE5C}"/>
              </a:ext>
            </a:extLst>
          </p:cNvPr>
          <p:cNvSpPr>
            <a:spLocks noChangeArrowheads="1"/>
          </p:cNvSpPr>
          <p:nvPr/>
        </p:nvSpPr>
        <p:spPr bwMode="auto">
          <a:xfrm>
            <a:off x="447675" y="1303338"/>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Comment atténuer l’impact des polluants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797" name="Rectangle 1">
            <a:extLst>
              <a:ext uri="{FF2B5EF4-FFF2-40B4-BE49-F238E27FC236}">
                <a16:creationId xmlns:a16="http://schemas.microsoft.com/office/drawing/2014/main" id="{31B56E31-D251-1F4E-3BF8-8C97E284F88B}"/>
              </a:ext>
            </a:extLst>
          </p:cNvPr>
          <p:cNvSpPr>
            <a:spLocks noChangeArrowheads="1"/>
          </p:cNvSpPr>
          <p:nvPr/>
        </p:nvSpPr>
        <p:spPr bwMode="auto">
          <a:xfrm>
            <a:off x="476250" y="1889125"/>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Nettoyage maximum des EPI et matériels sont préconisés sur les lieux des opérations, afin de limiter tout transfert dans le véhicule et exposition des SP </a:t>
            </a:r>
          </a:p>
        </p:txBody>
      </p:sp>
      <p:pic>
        <p:nvPicPr>
          <p:cNvPr id="33798" name="Image 266">
            <a:extLst>
              <a:ext uri="{FF2B5EF4-FFF2-40B4-BE49-F238E27FC236}">
                <a16:creationId xmlns:a16="http://schemas.microsoft.com/office/drawing/2014/main" id="{5F1CC3B6-16A2-9A3C-E8F3-B46E93143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 b="-102"/>
          <a:stretch>
            <a:fillRect/>
          </a:stretch>
        </p:blipFill>
        <p:spPr bwMode="auto">
          <a:xfrm>
            <a:off x="4356100" y="2924175"/>
            <a:ext cx="41910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Image 127014">
            <a:extLst>
              <a:ext uri="{FF2B5EF4-FFF2-40B4-BE49-F238E27FC236}">
                <a16:creationId xmlns:a16="http://schemas.microsoft.com/office/drawing/2014/main" id="{72C1D52F-21DD-4FB5-E504-12E414DEA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352800"/>
            <a:ext cx="2286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8">
            <a:extLst>
              <a:ext uri="{FF2B5EF4-FFF2-40B4-BE49-F238E27FC236}">
                <a16:creationId xmlns:a16="http://schemas.microsoft.com/office/drawing/2014/main" id="{CA3DA8D2-F3DE-A52A-6B61-EF42728C6B4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Sécurité et santé des SP</a:t>
            </a:r>
          </a:p>
        </p:txBody>
      </p:sp>
      <p:sp>
        <p:nvSpPr>
          <p:cNvPr id="34819" name="Espace réservé du numéro de diapositive 4">
            <a:extLst>
              <a:ext uri="{FF2B5EF4-FFF2-40B4-BE49-F238E27FC236}">
                <a16:creationId xmlns:a16="http://schemas.microsoft.com/office/drawing/2014/main" id="{3FEE1948-CB1C-9A53-4CED-097A2FCB0D0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5E94CA0-3E87-4A93-B19A-F8B0BB0C0432}" type="slidenum">
              <a:rPr lang="fr-FR" altLang="fr-FR" sz="2000">
                <a:solidFill>
                  <a:srgbClr val="984807"/>
                </a:solidFill>
              </a:rPr>
              <a:pPr algn="r" eaLnBrk="1" hangingPunct="1">
                <a:spcBef>
                  <a:spcPct val="0"/>
                </a:spcBef>
                <a:buFontTx/>
                <a:buNone/>
              </a:pPr>
              <a:t>32</a:t>
            </a:fld>
            <a:endParaRPr lang="fr-FR" altLang="fr-FR" sz="2000">
              <a:solidFill>
                <a:srgbClr val="984807"/>
              </a:solidFill>
            </a:endParaRPr>
          </a:p>
        </p:txBody>
      </p:sp>
      <p:sp>
        <p:nvSpPr>
          <p:cNvPr id="34820" name="Rectangle 1">
            <a:extLst>
              <a:ext uri="{FF2B5EF4-FFF2-40B4-BE49-F238E27FC236}">
                <a16:creationId xmlns:a16="http://schemas.microsoft.com/office/drawing/2014/main" id="{0E3FEB74-0FCD-C040-99D8-A94D8EC736CA}"/>
              </a:ext>
            </a:extLst>
          </p:cNvPr>
          <p:cNvSpPr>
            <a:spLocks noChangeArrowheads="1"/>
          </p:cNvSpPr>
          <p:nvPr/>
        </p:nvSpPr>
        <p:spPr bwMode="auto">
          <a:xfrm>
            <a:off x="395288" y="1350963"/>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Comment atténuer l’impact des polluants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821" name="Rectangle 1">
            <a:extLst>
              <a:ext uri="{FF2B5EF4-FFF2-40B4-BE49-F238E27FC236}">
                <a16:creationId xmlns:a16="http://schemas.microsoft.com/office/drawing/2014/main" id="{2AEF2B2B-43FF-78C8-BC93-C84B053D69B7}"/>
              </a:ext>
            </a:extLst>
          </p:cNvPr>
          <p:cNvSpPr>
            <a:spLocks noChangeArrowheads="1"/>
          </p:cNvSpPr>
          <p:nvPr/>
        </p:nvSpPr>
        <p:spPr bwMode="auto">
          <a:xfrm>
            <a:off x="476250" y="2041525"/>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MGO : reconditionnement des Hommes et des matériels</a:t>
            </a:r>
          </a:p>
        </p:txBody>
      </p:sp>
      <p:pic>
        <p:nvPicPr>
          <p:cNvPr id="34822" name="Image 267">
            <a:extLst>
              <a:ext uri="{FF2B5EF4-FFF2-40B4-BE49-F238E27FC236}">
                <a16:creationId xmlns:a16="http://schemas.microsoft.com/office/drawing/2014/main" id="{8C43A1F2-6EBC-4F35-046A-12B3355A9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1"/>
          <a:stretch>
            <a:fillRect/>
          </a:stretch>
        </p:blipFill>
        <p:spPr bwMode="auto">
          <a:xfrm>
            <a:off x="3733800" y="2971800"/>
            <a:ext cx="24574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Ellipse 127015">
            <a:extLst>
              <a:ext uri="{FF2B5EF4-FFF2-40B4-BE49-F238E27FC236}">
                <a16:creationId xmlns:a16="http://schemas.microsoft.com/office/drawing/2014/main" id="{2C28A48A-CCC5-61F4-63E3-1E9F6D7E043C}"/>
              </a:ext>
            </a:extLst>
          </p:cNvPr>
          <p:cNvSpPr>
            <a:spLocks noChangeArrowheads="1"/>
          </p:cNvSpPr>
          <p:nvPr/>
        </p:nvSpPr>
        <p:spPr bwMode="auto">
          <a:xfrm>
            <a:off x="5181600" y="2895600"/>
            <a:ext cx="762000" cy="685800"/>
          </a:xfrm>
          <a:prstGeom prst="ellipse">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4824" name="Ellipse 127017">
            <a:extLst>
              <a:ext uri="{FF2B5EF4-FFF2-40B4-BE49-F238E27FC236}">
                <a16:creationId xmlns:a16="http://schemas.microsoft.com/office/drawing/2014/main" id="{8C9DAF19-F2D8-85C1-4878-084F317965F5}"/>
              </a:ext>
            </a:extLst>
          </p:cNvPr>
          <p:cNvSpPr>
            <a:spLocks noChangeArrowheads="1"/>
          </p:cNvSpPr>
          <p:nvPr/>
        </p:nvSpPr>
        <p:spPr bwMode="auto">
          <a:xfrm rot="-2187761">
            <a:off x="3602038" y="4081463"/>
            <a:ext cx="1625600" cy="914400"/>
          </a:xfrm>
          <a:prstGeom prst="ellipse">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4825" name="Ellipse 127016">
            <a:extLst>
              <a:ext uri="{FF2B5EF4-FFF2-40B4-BE49-F238E27FC236}">
                <a16:creationId xmlns:a16="http://schemas.microsoft.com/office/drawing/2014/main" id="{B3318A38-61A5-3520-547B-4F4055B67A9B}"/>
              </a:ext>
            </a:extLst>
          </p:cNvPr>
          <p:cNvSpPr>
            <a:spLocks noChangeArrowheads="1"/>
          </p:cNvSpPr>
          <p:nvPr/>
        </p:nvSpPr>
        <p:spPr bwMode="auto">
          <a:xfrm>
            <a:off x="5029200" y="4495800"/>
            <a:ext cx="1143000" cy="838200"/>
          </a:xfrm>
          <a:prstGeom prst="ellipse">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8">
            <a:extLst>
              <a:ext uri="{FF2B5EF4-FFF2-40B4-BE49-F238E27FC236}">
                <a16:creationId xmlns:a16="http://schemas.microsoft.com/office/drawing/2014/main" id="{100A7193-8872-52AA-BD89-1644CCA161D7}"/>
              </a:ext>
            </a:extLst>
          </p:cNvPr>
          <p:cNvSpPr>
            <a:spLocks noGrp="1"/>
          </p:cNvSpPr>
          <p:nvPr>
            <p:ph type="title" idx="4294967295"/>
          </p:nvPr>
        </p:nvSpPr>
        <p:spPr>
          <a:xfrm>
            <a:off x="900113" y="1685925"/>
            <a:ext cx="7742237" cy="939800"/>
          </a:xfrm>
        </p:spPr>
        <p:txBody>
          <a:bodyPr/>
          <a:lstStyle/>
          <a:p>
            <a:pPr eaLnBrk="1" hangingPunct="1"/>
            <a:r>
              <a:rPr lang="fr-FR" altLang="fr-FR" sz="3200" b="1">
                <a:solidFill>
                  <a:srgbClr val="984807"/>
                </a:solidFill>
              </a:rPr>
              <a:t>Protection collective</a:t>
            </a:r>
          </a:p>
        </p:txBody>
      </p:sp>
      <p:sp>
        <p:nvSpPr>
          <p:cNvPr id="35843" name="Espace réservé du numéro de diapositive 4">
            <a:extLst>
              <a:ext uri="{FF2B5EF4-FFF2-40B4-BE49-F238E27FC236}">
                <a16:creationId xmlns:a16="http://schemas.microsoft.com/office/drawing/2014/main" id="{1C3E2A25-C780-10E8-47A8-55C363AB552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DECB213-CE4B-43CD-95D8-CE8711925D9F}" type="slidenum">
              <a:rPr lang="fr-FR" altLang="fr-FR" sz="2000">
                <a:solidFill>
                  <a:srgbClr val="984807"/>
                </a:solidFill>
              </a:rPr>
              <a:pPr algn="r" eaLnBrk="1" hangingPunct="1">
                <a:spcBef>
                  <a:spcPct val="0"/>
                </a:spcBef>
                <a:buFontTx/>
                <a:buNone/>
              </a:pPr>
              <a:t>33</a:t>
            </a:fld>
            <a:endParaRPr lang="fr-FR" altLang="fr-FR" sz="2000">
              <a:solidFill>
                <a:srgbClr val="984807"/>
              </a:solidFill>
            </a:endParaRPr>
          </a:p>
        </p:txBody>
      </p:sp>
      <p:pic>
        <p:nvPicPr>
          <p:cNvPr id="35844" name="Picture 6" descr="CDB9_07">
            <a:extLst>
              <a:ext uri="{FF2B5EF4-FFF2-40B4-BE49-F238E27FC236}">
                <a16:creationId xmlns:a16="http://schemas.microsoft.com/office/drawing/2014/main" id="{F16F0654-2D8E-8F9E-9E80-C49EB6337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3213100"/>
            <a:ext cx="17668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8">
            <a:extLst>
              <a:ext uri="{FF2B5EF4-FFF2-40B4-BE49-F238E27FC236}">
                <a16:creationId xmlns:a16="http://schemas.microsoft.com/office/drawing/2014/main" id="{98B20DD3-9CFD-F471-F4BC-E7F9CA7C684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36867" name="Espace réservé du numéro de diapositive 4">
            <a:extLst>
              <a:ext uri="{FF2B5EF4-FFF2-40B4-BE49-F238E27FC236}">
                <a16:creationId xmlns:a16="http://schemas.microsoft.com/office/drawing/2014/main" id="{4140935F-1E83-EECB-9B3B-F3CFBF87301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9CDDCCE-35BB-44BA-9421-A431188A0375}" type="slidenum">
              <a:rPr lang="fr-FR" altLang="fr-FR" sz="2000">
                <a:solidFill>
                  <a:srgbClr val="984807"/>
                </a:solidFill>
              </a:rPr>
              <a:pPr algn="r" eaLnBrk="1" hangingPunct="1">
                <a:spcBef>
                  <a:spcPct val="0"/>
                </a:spcBef>
                <a:buFontTx/>
                <a:buNone/>
              </a:pPr>
              <a:t>34</a:t>
            </a:fld>
            <a:endParaRPr lang="fr-FR" altLang="fr-FR" sz="2000">
              <a:solidFill>
                <a:srgbClr val="984807"/>
              </a:solidFill>
            </a:endParaRPr>
          </a:p>
        </p:txBody>
      </p:sp>
      <p:sp>
        <p:nvSpPr>
          <p:cNvPr id="36868" name="Rectangle 1">
            <a:extLst>
              <a:ext uri="{FF2B5EF4-FFF2-40B4-BE49-F238E27FC236}">
                <a16:creationId xmlns:a16="http://schemas.microsoft.com/office/drawing/2014/main" id="{51BDD32C-7E56-6D64-CFA1-137A874B0BEB}"/>
              </a:ext>
            </a:extLst>
          </p:cNvPr>
          <p:cNvSpPr>
            <a:spLocks noChangeArrowheads="1"/>
          </p:cNvSpPr>
          <p:nvPr/>
        </p:nvSpPr>
        <p:spPr bwMode="auto">
          <a:xfrm>
            <a:off x="468313" y="1495425"/>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 doit avoir des qualités morales et physiques qui excluent toute faille. Agissant au sein d’un binôme, il doit faire preuve de sang froid et de discipline en toutes circonstances.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SP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latin typeface="Times New Roman" panose="02020603050405020304" pitchFamily="18" charset="0"/>
                <a:ea typeface="Calibri" panose="020F0502020204030204" pitchFamily="34" charset="0"/>
                <a:cs typeface="Times New Roman" panose="02020603050405020304" pitchFamily="18" charset="0"/>
              </a:rPr>
              <a:t>articipant actif en matière de sécurité.</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COLLECTIVE PASSE PAR LE </a:t>
            </a: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MAINTIEN DU BINÔME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36869" name="Picture 6" descr="CDB9_07">
            <a:extLst>
              <a:ext uri="{FF2B5EF4-FFF2-40B4-BE49-F238E27FC236}">
                <a16:creationId xmlns:a16="http://schemas.microsoft.com/office/drawing/2014/main" id="{4BDA6AD3-1F16-CE32-32FC-FCD39F5A7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0713" y="3068638"/>
            <a:ext cx="17653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8">
            <a:extLst>
              <a:ext uri="{FF2B5EF4-FFF2-40B4-BE49-F238E27FC236}">
                <a16:creationId xmlns:a16="http://schemas.microsoft.com/office/drawing/2014/main" id="{9936E19A-5149-40ED-F7CB-76370AC2ADC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37891" name="Espace réservé du numéro de diapositive 4">
            <a:extLst>
              <a:ext uri="{FF2B5EF4-FFF2-40B4-BE49-F238E27FC236}">
                <a16:creationId xmlns:a16="http://schemas.microsoft.com/office/drawing/2014/main" id="{C21FA4AA-D200-8FBA-EBA8-030BA5683B3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77570C0-74F6-419E-B4CF-0B829FEDBFAE}" type="slidenum">
              <a:rPr lang="fr-FR" altLang="fr-FR" sz="2000">
                <a:solidFill>
                  <a:srgbClr val="984807"/>
                </a:solidFill>
              </a:rPr>
              <a:pPr algn="r" eaLnBrk="1" hangingPunct="1">
                <a:spcBef>
                  <a:spcPct val="0"/>
                </a:spcBef>
                <a:buFontTx/>
                <a:buNone/>
              </a:pPr>
              <a:t>35</a:t>
            </a:fld>
            <a:endParaRPr lang="fr-FR" altLang="fr-FR" sz="2000">
              <a:solidFill>
                <a:srgbClr val="984807"/>
              </a:solidFill>
            </a:endParaRPr>
          </a:p>
        </p:txBody>
      </p:sp>
      <p:sp>
        <p:nvSpPr>
          <p:cNvPr id="37892" name="Rectangle 1">
            <a:extLst>
              <a:ext uri="{FF2B5EF4-FFF2-40B4-BE49-F238E27FC236}">
                <a16:creationId xmlns:a16="http://schemas.microsoft.com/office/drawing/2014/main" id="{CA88C97E-F2A0-89D9-FA77-D20843E9FE8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Il est impératif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7893" name="Rectangle 1">
            <a:extLst>
              <a:ext uri="{FF2B5EF4-FFF2-40B4-BE49-F238E27FC236}">
                <a16:creationId xmlns:a16="http://schemas.microsoft.com/office/drawing/2014/main" id="{E84FD701-6466-4E73-6220-0A59D5D1F51A}"/>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Garder le contact avec le CA ou le contrôleur.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Agir en silence et en concertation,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Respecter les consignes données, </a:t>
            </a:r>
          </a:p>
        </p:txBody>
      </p:sp>
      <p:pic>
        <p:nvPicPr>
          <p:cNvPr id="37894" name="Picture 6" descr="CDB9_04">
            <a:extLst>
              <a:ext uri="{FF2B5EF4-FFF2-40B4-BE49-F238E27FC236}">
                <a16:creationId xmlns:a16="http://schemas.microsoft.com/office/drawing/2014/main" id="{37864BA2-2608-0B9F-BCFE-CB29C0A48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476375"/>
            <a:ext cx="11604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GTOD INC_Livre 3 - Les reconnaissances - nov2020_Page_018">
            <a:extLst>
              <a:ext uri="{FF2B5EF4-FFF2-40B4-BE49-F238E27FC236}">
                <a16:creationId xmlns:a16="http://schemas.microsoft.com/office/drawing/2014/main" id="{4C9D679D-CC24-2593-ABE0-5AF9294EC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396" t="73033" r="36723" b="18456"/>
          <a:stretch>
            <a:fillRect/>
          </a:stretch>
        </p:blipFill>
        <p:spPr bwMode="auto">
          <a:xfrm>
            <a:off x="5378450" y="4292600"/>
            <a:ext cx="342741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8">
            <a:extLst>
              <a:ext uri="{FF2B5EF4-FFF2-40B4-BE49-F238E27FC236}">
                <a16:creationId xmlns:a16="http://schemas.microsoft.com/office/drawing/2014/main" id="{F6C173C4-5901-2C06-C7D1-0880DD02421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38915" name="Espace réservé du numéro de diapositive 4">
            <a:extLst>
              <a:ext uri="{FF2B5EF4-FFF2-40B4-BE49-F238E27FC236}">
                <a16:creationId xmlns:a16="http://schemas.microsoft.com/office/drawing/2014/main" id="{669194B6-122F-EA29-C42E-0898015A5E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04B5B6-F011-4E14-9EC3-09866BE40842}" type="slidenum">
              <a:rPr lang="fr-FR" altLang="fr-FR" sz="2000">
                <a:solidFill>
                  <a:srgbClr val="984807"/>
                </a:solidFill>
              </a:rPr>
              <a:pPr algn="r" eaLnBrk="1" hangingPunct="1">
                <a:spcBef>
                  <a:spcPct val="0"/>
                </a:spcBef>
                <a:buFontTx/>
                <a:buNone/>
              </a:pPr>
              <a:t>36</a:t>
            </a:fld>
            <a:endParaRPr lang="fr-FR" altLang="fr-FR" sz="2000">
              <a:solidFill>
                <a:srgbClr val="984807"/>
              </a:solidFill>
            </a:endParaRPr>
          </a:p>
        </p:txBody>
      </p:sp>
      <p:sp>
        <p:nvSpPr>
          <p:cNvPr id="92165" name="Rectangle 1">
            <a:extLst>
              <a:ext uri="{FF2B5EF4-FFF2-40B4-BE49-F238E27FC236}">
                <a16:creationId xmlns:a16="http://schemas.microsoft.com/office/drawing/2014/main" id="{216C4F52-94DF-62E5-05A0-0A73DA856AAE}"/>
              </a:ext>
            </a:extLst>
          </p:cNvPr>
          <p:cNvSpPr>
            <a:spLocks noChangeArrowheads="1"/>
          </p:cNvSpPr>
          <p:nvPr/>
        </p:nvSpPr>
        <p:spPr bwMode="auto">
          <a:xfrm>
            <a:off x="457200" y="1981200"/>
            <a:ext cx="8189913" cy="28321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lgn="just">
              <a:lnSpc>
                <a:spcPct val="107000"/>
              </a:lnSpc>
              <a:spcBef>
                <a:spcPct val="0"/>
              </a:spcBef>
              <a:buFontTx/>
              <a:buChar char="•"/>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Réfléchir avant d’agir,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b="1" dirty="0">
                <a:solidFill>
                  <a:srgbClr val="000000"/>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defRPr/>
            </a:pPr>
            <a:endParaRPr lang="fr-FR" altLang="fr-FR" sz="2400" b="1" dirty="0">
              <a:solidFill>
                <a:srgbClr val="000000"/>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Surveiller son environnement,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8917" name="Picture 6" descr="PEO135">
            <a:extLst>
              <a:ext uri="{FF2B5EF4-FFF2-40B4-BE49-F238E27FC236}">
                <a16:creationId xmlns:a16="http://schemas.microsoft.com/office/drawing/2014/main" id="{0EBE0DB9-BBB2-0C6F-E603-34055E3EF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412875"/>
            <a:ext cx="11811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Image 1">
            <a:extLst>
              <a:ext uri="{FF2B5EF4-FFF2-40B4-BE49-F238E27FC236}">
                <a16:creationId xmlns:a16="http://schemas.microsoft.com/office/drawing/2014/main" id="{10503AD8-22A1-5705-4F5D-CC3A65E32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3527425"/>
            <a:ext cx="160337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SKM_C284e18020714100_0001">
            <a:extLst>
              <a:ext uri="{FF2B5EF4-FFF2-40B4-BE49-F238E27FC236}">
                <a16:creationId xmlns:a16="http://schemas.microsoft.com/office/drawing/2014/main" id="{10055C49-D645-DB32-EC25-0A4235B10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641" t="51279" r="53438" b="32968"/>
          <a:stretch>
            <a:fillRect/>
          </a:stretch>
        </p:blipFill>
        <p:spPr bwMode="auto">
          <a:xfrm>
            <a:off x="5581650" y="3040063"/>
            <a:ext cx="2960688"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re 8">
            <a:extLst>
              <a:ext uri="{FF2B5EF4-FFF2-40B4-BE49-F238E27FC236}">
                <a16:creationId xmlns:a16="http://schemas.microsoft.com/office/drawing/2014/main" id="{3C3D2E2B-E8D2-AB0C-330B-EA1469598FD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39940" name="Espace réservé du numéro de diapositive 4">
            <a:extLst>
              <a:ext uri="{FF2B5EF4-FFF2-40B4-BE49-F238E27FC236}">
                <a16:creationId xmlns:a16="http://schemas.microsoft.com/office/drawing/2014/main" id="{58A5A5CD-B673-0CE3-12A1-1DEB325A827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A50460-2970-4F07-9F20-E265FBFDE13D}" type="slidenum">
              <a:rPr lang="fr-FR" altLang="fr-FR" sz="2000">
                <a:solidFill>
                  <a:srgbClr val="984807"/>
                </a:solidFill>
              </a:rPr>
              <a:pPr algn="r" eaLnBrk="1" hangingPunct="1">
                <a:spcBef>
                  <a:spcPct val="0"/>
                </a:spcBef>
                <a:buFontTx/>
                <a:buNone/>
              </a:pPr>
              <a:t>37</a:t>
            </a:fld>
            <a:endParaRPr lang="fr-FR" altLang="fr-FR" sz="2000">
              <a:solidFill>
                <a:srgbClr val="984807"/>
              </a:solidFill>
            </a:endParaRPr>
          </a:p>
        </p:txBody>
      </p:sp>
      <p:sp>
        <p:nvSpPr>
          <p:cNvPr id="39941" name="Rectangle 1">
            <a:extLst>
              <a:ext uri="{FF2B5EF4-FFF2-40B4-BE49-F238E27FC236}">
                <a16:creationId xmlns:a16="http://schemas.microsoft.com/office/drawing/2014/main" id="{CDFF6531-82B5-7E18-C00B-5CF598B01BC3}"/>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Prévenir d'un éventuel danger</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Penser à un éventuel repli,</a:t>
            </a:r>
          </a:p>
        </p:txBody>
      </p:sp>
      <p:grpSp>
        <p:nvGrpSpPr>
          <p:cNvPr id="39942" name="Group 6">
            <a:extLst>
              <a:ext uri="{FF2B5EF4-FFF2-40B4-BE49-F238E27FC236}">
                <a16:creationId xmlns:a16="http://schemas.microsoft.com/office/drawing/2014/main" id="{03281E5A-FEDF-B0B6-D8AC-5D2798A6B53C}"/>
              </a:ext>
            </a:extLst>
          </p:cNvPr>
          <p:cNvGrpSpPr>
            <a:grpSpLocks/>
          </p:cNvGrpSpPr>
          <p:nvPr/>
        </p:nvGrpSpPr>
        <p:grpSpPr bwMode="auto">
          <a:xfrm>
            <a:off x="596900" y="1341438"/>
            <a:ext cx="1219200" cy="1828800"/>
            <a:chOff x="2016" y="1104"/>
            <a:chExt cx="1471" cy="2773"/>
          </a:xfrm>
        </p:grpSpPr>
        <p:sp>
          <p:nvSpPr>
            <p:cNvPr id="39943" name="Freeform 7">
              <a:extLst>
                <a:ext uri="{FF2B5EF4-FFF2-40B4-BE49-F238E27FC236}">
                  <a16:creationId xmlns:a16="http://schemas.microsoft.com/office/drawing/2014/main" id="{E765E12A-9694-412B-EA56-65EEDE6373DE}"/>
                </a:ext>
              </a:extLst>
            </p:cNvPr>
            <p:cNvSpPr>
              <a:spLocks/>
            </p:cNvSpPr>
            <p:nvPr/>
          </p:nvSpPr>
          <p:spPr bwMode="auto">
            <a:xfrm>
              <a:off x="3026" y="3268"/>
              <a:ext cx="75" cy="52"/>
            </a:xfrm>
            <a:custGeom>
              <a:avLst/>
              <a:gdLst>
                <a:gd name="T0" fmla="*/ 75 w 75"/>
                <a:gd name="T1" fmla="*/ 0 h 52"/>
                <a:gd name="T2" fmla="*/ 67 w 75"/>
                <a:gd name="T3" fmla="*/ 0 h 52"/>
                <a:gd name="T4" fmla="*/ 67 w 75"/>
                <a:gd name="T5" fmla="*/ 0 h 52"/>
                <a:gd name="T6" fmla="*/ 67 w 75"/>
                <a:gd name="T7" fmla="*/ 7 h 52"/>
                <a:gd name="T8" fmla="*/ 67 w 75"/>
                <a:gd name="T9" fmla="*/ 7 h 52"/>
                <a:gd name="T10" fmla="*/ 67 w 75"/>
                <a:gd name="T11" fmla="*/ 7 h 52"/>
                <a:gd name="T12" fmla="*/ 60 w 75"/>
                <a:gd name="T13" fmla="*/ 14 h 52"/>
                <a:gd name="T14" fmla="*/ 60 w 75"/>
                <a:gd name="T15" fmla="*/ 14 h 52"/>
                <a:gd name="T16" fmla="*/ 52 w 75"/>
                <a:gd name="T17" fmla="*/ 22 h 52"/>
                <a:gd name="T18" fmla="*/ 45 w 75"/>
                <a:gd name="T19" fmla="*/ 22 h 52"/>
                <a:gd name="T20" fmla="*/ 45 w 75"/>
                <a:gd name="T21" fmla="*/ 29 h 52"/>
                <a:gd name="T22" fmla="*/ 37 w 75"/>
                <a:gd name="T23" fmla="*/ 37 h 52"/>
                <a:gd name="T24" fmla="*/ 30 w 75"/>
                <a:gd name="T25" fmla="*/ 37 h 52"/>
                <a:gd name="T26" fmla="*/ 23 w 75"/>
                <a:gd name="T27" fmla="*/ 44 h 52"/>
                <a:gd name="T28" fmla="*/ 15 w 75"/>
                <a:gd name="T29" fmla="*/ 44 h 52"/>
                <a:gd name="T30" fmla="*/ 8 w 75"/>
                <a:gd name="T31" fmla="*/ 52 h 52"/>
                <a:gd name="T32" fmla="*/ 0 w 75"/>
                <a:gd name="T33" fmla="*/ 52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 h="52">
                  <a:moveTo>
                    <a:pt x="75" y="0"/>
                  </a:moveTo>
                  <a:lnTo>
                    <a:pt x="67" y="0"/>
                  </a:lnTo>
                  <a:lnTo>
                    <a:pt x="67" y="7"/>
                  </a:lnTo>
                  <a:lnTo>
                    <a:pt x="60" y="14"/>
                  </a:lnTo>
                  <a:lnTo>
                    <a:pt x="52" y="22"/>
                  </a:lnTo>
                  <a:lnTo>
                    <a:pt x="45" y="22"/>
                  </a:lnTo>
                  <a:lnTo>
                    <a:pt x="45" y="29"/>
                  </a:lnTo>
                  <a:lnTo>
                    <a:pt x="37" y="37"/>
                  </a:lnTo>
                  <a:lnTo>
                    <a:pt x="30" y="37"/>
                  </a:lnTo>
                  <a:lnTo>
                    <a:pt x="23" y="44"/>
                  </a:lnTo>
                  <a:lnTo>
                    <a:pt x="15" y="44"/>
                  </a:lnTo>
                  <a:lnTo>
                    <a:pt x="8" y="52"/>
                  </a:lnTo>
                  <a:lnTo>
                    <a:pt x="0" y="52"/>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44" name="Freeform 8">
              <a:extLst>
                <a:ext uri="{FF2B5EF4-FFF2-40B4-BE49-F238E27FC236}">
                  <a16:creationId xmlns:a16="http://schemas.microsoft.com/office/drawing/2014/main" id="{E89DC448-4004-3B87-159C-F9C46FD1C124}"/>
                </a:ext>
              </a:extLst>
            </p:cNvPr>
            <p:cNvSpPr>
              <a:spLocks/>
            </p:cNvSpPr>
            <p:nvPr/>
          </p:nvSpPr>
          <p:spPr bwMode="auto">
            <a:xfrm>
              <a:off x="3093" y="3268"/>
              <a:ext cx="15" cy="7"/>
            </a:xfrm>
            <a:custGeom>
              <a:avLst/>
              <a:gdLst>
                <a:gd name="T0" fmla="*/ 0 w 15"/>
                <a:gd name="T1" fmla="*/ 0 h 7"/>
                <a:gd name="T2" fmla="*/ 15 w 15"/>
                <a:gd name="T3" fmla="*/ 7 h 7"/>
                <a:gd name="T4" fmla="*/ 0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0" y="0"/>
                  </a:moveTo>
                  <a:lnTo>
                    <a:pt x="15"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45" name="Freeform 9">
              <a:extLst>
                <a:ext uri="{FF2B5EF4-FFF2-40B4-BE49-F238E27FC236}">
                  <a16:creationId xmlns:a16="http://schemas.microsoft.com/office/drawing/2014/main" id="{E9C926C0-1D50-E05F-347B-FFDB52332728}"/>
                </a:ext>
              </a:extLst>
            </p:cNvPr>
            <p:cNvSpPr>
              <a:spLocks/>
            </p:cNvSpPr>
            <p:nvPr/>
          </p:nvSpPr>
          <p:spPr bwMode="auto">
            <a:xfrm>
              <a:off x="3026" y="3312"/>
              <a:ext cx="1" cy="15"/>
            </a:xfrm>
            <a:custGeom>
              <a:avLst/>
              <a:gdLst>
                <a:gd name="T0" fmla="*/ 0 w 1"/>
                <a:gd name="T1" fmla="*/ 15 h 15"/>
                <a:gd name="T2" fmla="*/ 0 w 1"/>
                <a:gd name="T3" fmla="*/ 0 h 15"/>
                <a:gd name="T4" fmla="*/ 0 w 1"/>
                <a:gd name="T5" fmla="*/ 15 h 15"/>
                <a:gd name="T6" fmla="*/ 0 60000 65536"/>
                <a:gd name="T7" fmla="*/ 0 60000 65536"/>
                <a:gd name="T8" fmla="*/ 0 60000 65536"/>
              </a:gdLst>
              <a:ahLst/>
              <a:cxnLst>
                <a:cxn ang="T6">
                  <a:pos x="T0" y="T1"/>
                </a:cxn>
                <a:cxn ang="T7">
                  <a:pos x="T2" y="T3"/>
                </a:cxn>
                <a:cxn ang="T8">
                  <a:pos x="T4" y="T5"/>
                </a:cxn>
              </a:cxnLst>
              <a:rect l="0" t="0" r="r" b="b"/>
              <a:pathLst>
                <a:path w="1" h="15">
                  <a:moveTo>
                    <a:pt x="0" y="15"/>
                  </a:moveTo>
                  <a:lnTo>
                    <a:pt x="0"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46" name="Freeform 10">
              <a:extLst>
                <a:ext uri="{FF2B5EF4-FFF2-40B4-BE49-F238E27FC236}">
                  <a16:creationId xmlns:a16="http://schemas.microsoft.com/office/drawing/2014/main" id="{E33E46AE-0A72-30BF-0C29-9FE77EC348F9}"/>
                </a:ext>
              </a:extLst>
            </p:cNvPr>
            <p:cNvSpPr>
              <a:spLocks/>
            </p:cNvSpPr>
            <p:nvPr/>
          </p:nvSpPr>
          <p:spPr bwMode="auto">
            <a:xfrm>
              <a:off x="2974" y="3320"/>
              <a:ext cx="52" cy="22"/>
            </a:xfrm>
            <a:custGeom>
              <a:avLst/>
              <a:gdLst>
                <a:gd name="T0" fmla="*/ 52 w 52"/>
                <a:gd name="T1" fmla="*/ 0 h 22"/>
                <a:gd name="T2" fmla="*/ 45 w 52"/>
                <a:gd name="T3" fmla="*/ 0 h 22"/>
                <a:gd name="T4" fmla="*/ 37 w 52"/>
                <a:gd name="T5" fmla="*/ 7 h 22"/>
                <a:gd name="T6" fmla="*/ 30 w 52"/>
                <a:gd name="T7" fmla="*/ 7 h 22"/>
                <a:gd name="T8" fmla="*/ 23 w 52"/>
                <a:gd name="T9" fmla="*/ 7 h 22"/>
                <a:gd name="T10" fmla="*/ 23 w 52"/>
                <a:gd name="T11" fmla="*/ 7 h 22"/>
                <a:gd name="T12" fmla="*/ 15 w 52"/>
                <a:gd name="T13" fmla="*/ 7 h 22"/>
                <a:gd name="T14" fmla="*/ 8 w 52"/>
                <a:gd name="T15" fmla="*/ 14 h 22"/>
                <a:gd name="T16" fmla="*/ 8 w 52"/>
                <a:gd name="T17" fmla="*/ 14 h 22"/>
                <a:gd name="T18" fmla="*/ 8 w 52"/>
                <a:gd name="T19" fmla="*/ 14 h 22"/>
                <a:gd name="T20" fmla="*/ 0 w 52"/>
                <a:gd name="T21" fmla="*/ 14 h 22"/>
                <a:gd name="T22" fmla="*/ 0 w 52"/>
                <a:gd name="T23" fmla="*/ 14 h 22"/>
                <a:gd name="T24" fmla="*/ 0 w 52"/>
                <a:gd name="T25" fmla="*/ 14 h 22"/>
                <a:gd name="T26" fmla="*/ 0 w 52"/>
                <a:gd name="T27" fmla="*/ 14 h 22"/>
                <a:gd name="T28" fmla="*/ 0 w 52"/>
                <a:gd name="T29" fmla="*/ 22 h 22"/>
                <a:gd name="T30" fmla="*/ 0 w 52"/>
                <a:gd name="T31" fmla="*/ 22 h 22"/>
                <a:gd name="T32" fmla="*/ 0 w 52"/>
                <a:gd name="T33" fmla="*/ 22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22">
                  <a:moveTo>
                    <a:pt x="52" y="0"/>
                  </a:moveTo>
                  <a:lnTo>
                    <a:pt x="45" y="0"/>
                  </a:lnTo>
                  <a:lnTo>
                    <a:pt x="37" y="7"/>
                  </a:lnTo>
                  <a:lnTo>
                    <a:pt x="30" y="7"/>
                  </a:lnTo>
                  <a:lnTo>
                    <a:pt x="23" y="7"/>
                  </a:lnTo>
                  <a:lnTo>
                    <a:pt x="15" y="7"/>
                  </a:lnTo>
                  <a:lnTo>
                    <a:pt x="8" y="14"/>
                  </a:lnTo>
                  <a:lnTo>
                    <a:pt x="0" y="14"/>
                  </a:lnTo>
                  <a:lnTo>
                    <a:pt x="0" y="22"/>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47" name="Freeform 11">
              <a:extLst>
                <a:ext uri="{FF2B5EF4-FFF2-40B4-BE49-F238E27FC236}">
                  <a16:creationId xmlns:a16="http://schemas.microsoft.com/office/drawing/2014/main" id="{B2B1C864-4B7A-8B28-B772-33B52C66DD54}"/>
                </a:ext>
              </a:extLst>
            </p:cNvPr>
            <p:cNvSpPr>
              <a:spLocks/>
            </p:cNvSpPr>
            <p:nvPr/>
          </p:nvSpPr>
          <p:spPr bwMode="auto">
            <a:xfrm>
              <a:off x="3026" y="3312"/>
              <a:ext cx="1" cy="15"/>
            </a:xfrm>
            <a:custGeom>
              <a:avLst/>
              <a:gdLst>
                <a:gd name="T0" fmla="*/ 0 w 1"/>
                <a:gd name="T1" fmla="*/ 0 h 15"/>
                <a:gd name="T2" fmla="*/ 0 w 1"/>
                <a:gd name="T3" fmla="*/ 15 h 15"/>
                <a:gd name="T4" fmla="*/ 0 w 1"/>
                <a:gd name="T5" fmla="*/ 0 h 15"/>
                <a:gd name="T6" fmla="*/ 0 60000 65536"/>
                <a:gd name="T7" fmla="*/ 0 60000 65536"/>
                <a:gd name="T8" fmla="*/ 0 60000 65536"/>
              </a:gdLst>
              <a:ahLst/>
              <a:cxnLst>
                <a:cxn ang="T6">
                  <a:pos x="T0" y="T1"/>
                </a:cxn>
                <a:cxn ang="T7">
                  <a:pos x="T2" y="T3"/>
                </a:cxn>
                <a:cxn ang="T8">
                  <a:pos x="T4" y="T5"/>
                </a:cxn>
              </a:cxnLst>
              <a:rect l="0" t="0" r="r" b="b"/>
              <a:pathLst>
                <a:path w="1" h="15">
                  <a:moveTo>
                    <a:pt x="0" y="0"/>
                  </a:move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48" name="Freeform 12">
              <a:extLst>
                <a:ext uri="{FF2B5EF4-FFF2-40B4-BE49-F238E27FC236}">
                  <a16:creationId xmlns:a16="http://schemas.microsoft.com/office/drawing/2014/main" id="{8BB86676-DAF4-3A9F-0AC1-641D2150612E}"/>
                </a:ext>
              </a:extLst>
            </p:cNvPr>
            <p:cNvSpPr>
              <a:spLocks/>
            </p:cNvSpPr>
            <p:nvPr/>
          </p:nvSpPr>
          <p:spPr bwMode="auto">
            <a:xfrm>
              <a:off x="2967" y="3342"/>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49" name="Freeform 13">
              <a:extLst>
                <a:ext uri="{FF2B5EF4-FFF2-40B4-BE49-F238E27FC236}">
                  <a16:creationId xmlns:a16="http://schemas.microsoft.com/office/drawing/2014/main" id="{5333C641-F245-62A1-114B-6EDA38035CDE}"/>
                </a:ext>
              </a:extLst>
            </p:cNvPr>
            <p:cNvSpPr>
              <a:spLocks/>
            </p:cNvSpPr>
            <p:nvPr/>
          </p:nvSpPr>
          <p:spPr bwMode="auto">
            <a:xfrm>
              <a:off x="2974" y="3342"/>
              <a:ext cx="52" cy="59"/>
            </a:xfrm>
            <a:custGeom>
              <a:avLst/>
              <a:gdLst>
                <a:gd name="T0" fmla="*/ 0 w 52"/>
                <a:gd name="T1" fmla="*/ 0 h 59"/>
                <a:gd name="T2" fmla="*/ 0 w 52"/>
                <a:gd name="T3" fmla="*/ 0 h 59"/>
                <a:gd name="T4" fmla="*/ 0 w 52"/>
                <a:gd name="T5" fmla="*/ 7 h 59"/>
                <a:gd name="T6" fmla="*/ 8 w 52"/>
                <a:gd name="T7" fmla="*/ 7 h 59"/>
                <a:gd name="T8" fmla="*/ 8 w 52"/>
                <a:gd name="T9" fmla="*/ 7 h 59"/>
                <a:gd name="T10" fmla="*/ 8 w 52"/>
                <a:gd name="T11" fmla="*/ 15 h 59"/>
                <a:gd name="T12" fmla="*/ 15 w 52"/>
                <a:gd name="T13" fmla="*/ 15 h 59"/>
                <a:gd name="T14" fmla="*/ 15 w 52"/>
                <a:gd name="T15" fmla="*/ 15 h 59"/>
                <a:gd name="T16" fmla="*/ 23 w 52"/>
                <a:gd name="T17" fmla="*/ 22 h 59"/>
                <a:gd name="T18" fmla="*/ 23 w 52"/>
                <a:gd name="T19" fmla="*/ 22 h 59"/>
                <a:gd name="T20" fmla="*/ 30 w 52"/>
                <a:gd name="T21" fmla="*/ 30 h 59"/>
                <a:gd name="T22" fmla="*/ 30 w 52"/>
                <a:gd name="T23" fmla="*/ 30 h 59"/>
                <a:gd name="T24" fmla="*/ 37 w 52"/>
                <a:gd name="T25" fmla="*/ 37 h 59"/>
                <a:gd name="T26" fmla="*/ 37 w 52"/>
                <a:gd name="T27" fmla="*/ 45 h 59"/>
                <a:gd name="T28" fmla="*/ 45 w 52"/>
                <a:gd name="T29" fmla="*/ 45 h 59"/>
                <a:gd name="T30" fmla="*/ 45 w 52"/>
                <a:gd name="T31" fmla="*/ 52 h 59"/>
                <a:gd name="T32" fmla="*/ 52 w 52"/>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9">
                  <a:moveTo>
                    <a:pt x="0" y="0"/>
                  </a:moveTo>
                  <a:lnTo>
                    <a:pt x="0" y="0"/>
                  </a:lnTo>
                  <a:lnTo>
                    <a:pt x="0" y="7"/>
                  </a:lnTo>
                  <a:lnTo>
                    <a:pt x="8" y="7"/>
                  </a:lnTo>
                  <a:lnTo>
                    <a:pt x="8" y="15"/>
                  </a:lnTo>
                  <a:lnTo>
                    <a:pt x="15" y="15"/>
                  </a:lnTo>
                  <a:lnTo>
                    <a:pt x="23" y="22"/>
                  </a:lnTo>
                  <a:lnTo>
                    <a:pt x="30" y="30"/>
                  </a:lnTo>
                  <a:lnTo>
                    <a:pt x="37" y="37"/>
                  </a:lnTo>
                  <a:lnTo>
                    <a:pt x="37" y="45"/>
                  </a:lnTo>
                  <a:lnTo>
                    <a:pt x="45" y="45"/>
                  </a:lnTo>
                  <a:lnTo>
                    <a:pt x="45" y="52"/>
                  </a:lnTo>
                  <a:lnTo>
                    <a:pt x="52" y="59"/>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50" name="Freeform 14">
              <a:extLst>
                <a:ext uri="{FF2B5EF4-FFF2-40B4-BE49-F238E27FC236}">
                  <a16:creationId xmlns:a16="http://schemas.microsoft.com/office/drawing/2014/main" id="{245440A9-12A1-2D9F-766B-6B875451AFF7}"/>
                </a:ext>
              </a:extLst>
            </p:cNvPr>
            <p:cNvSpPr>
              <a:spLocks/>
            </p:cNvSpPr>
            <p:nvPr/>
          </p:nvSpPr>
          <p:spPr bwMode="auto">
            <a:xfrm>
              <a:off x="2967" y="3342"/>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51" name="Freeform 15">
              <a:extLst>
                <a:ext uri="{FF2B5EF4-FFF2-40B4-BE49-F238E27FC236}">
                  <a16:creationId xmlns:a16="http://schemas.microsoft.com/office/drawing/2014/main" id="{2FE7235B-D8A1-6D3E-1B87-BF83D06DC44F}"/>
                </a:ext>
              </a:extLst>
            </p:cNvPr>
            <p:cNvSpPr>
              <a:spLocks/>
            </p:cNvSpPr>
            <p:nvPr/>
          </p:nvSpPr>
          <p:spPr bwMode="auto">
            <a:xfrm>
              <a:off x="3011" y="3394"/>
              <a:ext cx="23" cy="7"/>
            </a:xfrm>
            <a:custGeom>
              <a:avLst/>
              <a:gdLst>
                <a:gd name="T0" fmla="*/ 23 w 23"/>
                <a:gd name="T1" fmla="*/ 0 h 7"/>
                <a:gd name="T2" fmla="*/ 0 w 23"/>
                <a:gd name="T3" fmla="*/ 7 h 7"/>
                <a:gd name="T4" fmla="*/ 23 w 23"/>
                <a:gd name="T5" fmla="*/ 0 h 7"/>
                <a:gd name="T6" fmla="*/ 0 60000 65536"/>
                <a:gd name="T7" fmla="*/ 0 60000 65536"/>
                <a:gd name="T8" fmla="*/ 0 60000 65536"/>
              </a:gdLst>
              <a:ahLst/>
              <a:cxnLst>
                <a:cxn ang="T6">
                  <a:pos x="T0" y="T1"/>
                </a:cxn>
                <a:cxn ang="T7">
                  <a:pos x="T2" y="T3"/>
                </a:cxn>
                <a:cxn ang="T8">
                  <a:pos x="T4" y="T5"/>
                </a:cxn>
              </a:cxnLst>
              <a:rect l="0" t="0" r="r" b="b"/>
              <a:pathLst>
                <a:path w="23" h="7">
                  <a:moveTo>
                    <a:pt x="23" y="0"/>
                  </a:moveTo>
                  <a:lnTo>
                    <a:pt x="0" y="7"/>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52" name="Freeform 16">
              <a:extLst>
                <a:ext uri="{FF2B5EF4-FFF2-40B4-BE49-F238E27FC236}">
                  <a16:creationId xmlns:a16="http://schemas.microsoft.com/office/drawing/2014/main" id="{0FE3FCE3-C1D3-6472-0D14-6B997196A890}"/>
                </a:ext>
              </a:extLst>
            </p:cNvPr>
            <p:cNvSpPr>
              <a:spLocks/>
            </p:cNvSpPr>
            <p:nvPr/>
          </p:nvSpPr>
          <p:spPr bwMode="auto">
            <a:xfrm>
              <a:off x="3026" y="3401"/>
              <a:ext cx="15" cy="45"/>
            </a:xfrm>
            <a:custGeom>
              <a:avLst/>
              <a:gdLst>
                <a:gd name="T0" fmla="*/ 0 w 15"/>
                <a:gd name="T1" fmla="*/ 0 h 45"/>
                <a:gd name="T2" fmla="*/ 0 w 15"/>
                <a:gd name="T3" fmla="*/ 8 h 45"/>
                <a:gd name="T4" fmla="*/ 0 w 15"/>
                <a:gd name="T5" fmla="*/ 8 h 45"/>
                <a:gd name="T6" fmla="*/ 8 w 15"/>
                <a:gd name="T7" fmla="*/ 15 h 45"/>
                <a:gd name="T8" fmla="*/ 8 w 15"/>
                <a:gd name="T9" fmla="*/ 23 h 45"/>
                <a:gd name="T10" fmla="*/ 8 w 15"/>
                <a:gd name="T11" fmla="*/ 23 h 45"/>
                <a:gd name="T12" fmla="*/ 8 w 15"/>
                <a:gd name="T13" fmla="*/ 30 h 45"/>
                <a:gd name="T14" fmla="*/ 15 w 15"/>
                <a:gd name="T15" fmla="*/ 30 h 45"/>
                <a:gd name="T16" fmla="*/ 15 w 15"/>
                <a:gd name="T17" fmla="*/ 38 h 45"/>
                <a:gd name="T18" fmla="*/ 15 w 15"/>
                <a:gd name="T19" fmla="*/ 38 h 45"/>
                <a:gd name="T20" fmla="*/ 15 w 15"/>
                <a:gd name="T21" fmla="*/ 38 h 45"/>
                <a:gd name="T22" fmla="*/ 15 w 15"/>
                <a:gd name="T23" fmla="*/ 38 h 45"/>
                <a:gd name="T24" fmla="*/ 15 w 15"/>
                <a:gd name="T25" fmla="*/ 45 h 45"/>
                <a:gd name="T26" fmla="*/ 15 w 15"/>
                <a:gd name="T27" fmla="*/ 45 h 45"/>
                <a:gd name="T28" fmla="*/ 15 w 15"/>
                <a:gd name="T29" fmla="*/ 45 h 45"/>
                <a:gd name="T30" fmla="*/ 15 w 15"/>
                <a:gd name="T31" fmla="*/ 45 h 45"/>
                <a:gd name="T32" fmla="*/ 15 w 15"/>
                <a:gd name="T33" fmla="*/ 45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45">
                  <a:moveTo>
                    <a:pt x="0" y="0"/>
                  </a:moveTo>
                  <a:lnTo>
                    <a:pt x="0" y="8"/>
                  </a:lnTo>
                  <a:lnTo>
                    <a:pt x="8" y="15"/>
                  </a:lnTo>
                  <a:lnTo>
                    <a:pt x="8" y="23"/>
                  </a:lnTo>
                  <a:lnTo>
                    <a:pt x="8" y="30"/>
                  </a:lnTo>
                  <a:lnTo>
                    <a:pt x="15" y="30"/>
                  </a:lnTo>
                  <a:lnTo>
                    <a:pt x="15" y="38"/>
                  </a:lnTo>
                  <a:lnTo>
                    <a:pt x="15" y="45"/>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53" name="Freeform 17">
              <a:extLst>
                <a:ext uri="{FF2B5EF4-FFF2-40B4-BE49-F238E27FC236}">
                  <a16:creationId xmlns:a16="http://schemas.microsoft.com/office/drawing/2014/main" id="{E2521643-DB52-3DEA-83FB-78D823C892EE}"/>
                </a:ext>
              </a:extLst>
            </p:cNvPr>
            <p:cNvSpPr>
              <a:spLocks/>
            </p:cNvSpPr>
            <p:nvPr/>
          </p:nvSpPr>
          <p:spPr bwMode="auto">
            <a:xfrm>
              <a:off x="3011" y="3394"/>
              <a:ext cx="23" cy="7"/>
            </a:xfrm>
            <a:custGeom>
              <a:avLst/>
              <a:gdLst>
                <a:gd name="T0" fmla="*/ 0 w 23"/>
                <a:gd name="T1" fmla="*/ 7 h 7"/>
                <a:gd name="T2" fmla="*/ 23 w 23"/>
                <a:gd name="T3" fmla="*/ 0 h 7"/>
                <a:gd name="T4" fmla="*/ 0 w 23"/>
                <a:gd name="T5" fmla="*/ 7 h 7"/>
                <a:gd name="T6" fmla="*/ 0 60000 65536"/>
                <a:gd name="T7" fmla="*/ 0 60000 65536"/>
                <a:gd name="T8" fmla="*/ 0 60000 65536"/>
              </a:gdLst>
              <a:ahLst/>
              <a:cxnLst>
                <a:cxn ang="T6">
                  <a:pos x="T0" y="T1"/>
                </a:cxn>
                <a:cxn ang="T7">
                  <a:pos x="T2" y="T3"/>
                </a:cxn>
                <a:cxn ang="T8">
                  <a:pos x="T4" y="T5"/>
                </a:cxn>
              </a:cxnLst>
              <a:rect l="0" t="0" r="r" b="b"/>
              <a:pathLst>
                <a:path w="23" h="7">
                  <a:moveTo>
                    <a:pt x="0" y="7"/>
                  </a:moveTo>
                  <a:lnTo>
                    <a:pt x="23"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54" name="Freeform 18">
              <a:extLst>
                <a:ext uri="{FF2B5EF4-FFF2-40B4-BE49-F238E27FC236}">
                  <a16:creationId xmlns:a16="http://schemas.microsoft.com/office/drawing/2014/main" id="{45BA9970-184F-63C7-338D-246103A9BC41}"/>
                </a:ext>
              </a:extLst>
            </p:cNvPr>
            <p:cNvSpPr>
              <a:spLocks/>
            </p:cNvSpPr>
            <p:nvPr/>
          </p:nvSpPr>
          <p:spPr bwMode="auto">
            <a:xfrm>
              <a:off x="3034" y="3439"/>
              <a:ext cx="22" cy="14"/>
            </a:xfrm>
            <a:custGeom>
              <a:avLst/>
              <a:gdLst>
                <a:gd name="T0" fmla="*/ 22 w 22"/>
                <a:gd name="T1" fmla="*/ 0 h 14"/>
                <a:gd name="T2" fmla="*/ 0 w 22"/>
                <a:gd name="T3" fmla="*/ 14 h 14"/>
                <a:gd name="T4" fmla="*/ 22 w 22"/>
                <a:gd name="T5" fmla="*/ 0 h 14"/>
                <a:gd name="T6" fmla="*/ 0 60000 65536"/>
                <a:gd name="T7" fmla="*/ 0 60000 65536"/>
                <a:gd name="T8" fmla="*/ 0 60000 65536"/>
              </a:gdLst>
              <a:ahLst/>
              <a:cxnLst>
                <a:cxn ang="T6">
                  <a:pos x="T0" y="T1"/>
                </a:cxn>
                <a:cxn ang="T7">
                  <a:pos x="T2" y="T3"/>
                </a:cxn>
                <a:cxn ang="T8">
                  <a:pos x="T4" y="T5"/>
                </a:cxn>
              </a:cxnLst>
              <a:rect l="0" t="0" r="r" b="b"/>
              <a:pathLst>
                <a:path w="22" h="14">
                  <a:moveTo>
                    <a:pt x="22" y="0"/>
                  </a:moveTo>
                  <a:lnTo>
                    <a:pt x="0" y="14"/>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55" name="Freeform 19">
              <a:extLst>
                <a:ext uri="{FF2B5EF4-FFF2-40B4-BE49-F238E27FC236}">
                  <a16:creationId xmlns:a16="http://schemas.microsoft.com/office/drawing/2014/main" id="{04231CE4-C975-8280-C91B-5A593237BFC4}"/>
                </a:ext>
              </a:extLst>
            </p:cNvPr>
            <p:cNvSpPr>
              <a:spLocks/>
            </p:cNvSpPr>
            <p:nvPr/>
          </p:nvSpPr>
          <p:spPr bwMode="auto">
            <a:xfrm>
              <a:off x="3041" y="3424"/>
              <a:ext cx="8" cy="22"/>
            </a:xfrm>
            <a:custGeom>
              <a:avLst/>
              <a:gdLst>
                <a:gd name="T0" fmla="*/ 0 w 8"/>
                <a:gd name="T1" fmla="*/ 22 h 22"/>
                <a:gd name="T2" fmla="*/ 0 w 8"/>
                <a:gd name="T3" fmla="*/ 22 h 22"/>
                <a:gd name="T4" fmla="*/ 8 w 8"/>
                <a:gd name="T5" fmla="*/ 22 h 22"/>
                <a:gd name="T6" fmla="*/ 8 w 8"/>
                <a:gd name="T7" fmla="*/ 22 h 22"/>
                <a:gd name="T8" fmla="*/ 8 w 8"/>
                <a:gd name="T9" fmla="*/ 22 h 22"/>
                <a:gd name="T10" fmla="*/ 8 w 8"/>
                <a:gd name="T11" fmla="*/ 22 h 22"/>
                <a:gd name="T12" fmla="*/ 8 w 8"/>
                <a:gd name="T13" fmla="*/ 22 h 22"/>
                <a:gd name="T14" fmla="*/ 8 w 8"/>
                <a:gd name="T15" fmla="*/ 15 h 22"/>
                <a:gd name="T16" fmla="*/ 8 w 8"/>
                <a:gd name="T17" fmla="*/ 15 h 22"/>
                <a:gd name="T18" fmla="*/ 8 w 8"/>
                <a:gd name="T19" fmla="*/ 15 h 22"/>
                <a:gd name="T20" fmla="*/ 8 w 8"/>
                <a:gd name="T21" fmla="*/ 15 h 22"/>
                <a:gd name="T22" fmla="*/ 8 w 8"/>
                <a:gd name="T23" fmla="*/ 15 h 22"/>
                <a:gd name="T24" fmla="*/ 8 w 8"/>
                <a:gd name="T25" fmla="*/ 7 h 22"/>
                <a:gd name="T26" fmla="*/ 8 w 8"/>
                <a:gd name="T27" fmla="*/ 7 h 22"/>
                <a:gd name="T28" fmla="*/ 8 w 8"/>
                <a:gd name="T29" fmla="*/ 7 h 22"/>
                <a:gd name="T30" fmla="*/ 8 w 8"/>
                <a:gd name="T31" fmla="*/ 0 h 22"/>
                <a:gd name="T32" fmla="*/ 8 w 8"/>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22">
                  <a:moveTo>
                    <a:pt x="0" y="22"/>
                  </a:moveTo>
                  <a:lnTo>
                    <a:pt x="0" y="22"/>
                  </a:lnTo>
                  <a:lnTo>
                    <a:pt x="8" y="22"/>
                  </a:lnTo>
                  <a:lnTo>
                    <a:pt x="8" y="15"/>
                  </a:lnTo>
                  <a:lnTo>
                    <a:pt x="8" y="7"/>
                  </a:lnTo>
                  <a:lnTo>
                    <a:pt x="8"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56" name="Freeform 20">
              <a:extLst>
                <a:ext uri="{FF2B5EF4-FFF2-40B4-BE49-F238E27FC236}">
                  <a16:creationId xmlns:a16="http://schemas.microsoft.com/office/drawing/2014/main" id="{ABB2539B-B8E8-2CB6-A58B-023F9BEDF29E}"/>
                </a:ext>
              </a:extLst>
            </p:cNvPr>
            <p:cNvSpPr>
              <a:spLocks/>
            </p:cNvSpPr>
            <p:nvPr/>
          </p:nvSpPr>
          <p:spPr bwMode="auto">
            <a:xfrm>
              <a:off x="3034" y="3439"/>
              <a:ext cx="22" cy="14"/>
            </a:xfrm>
            <a:custGeom>
              <a:avLst/>
              <a:gdLst>
                <a:gd name="T0" fmla="*/ 22 w 22"/>
                <a:gd name="T1" fmla="*/ 14 h 14"/>
                <a:gd name="T2" fmla="*/ 0 w 22"/>
                <a:gd name="T3" fmla="*/ 0 h 14"/>
                <a:gd name="T4" fmla="*/ 22 w 22"/>
                <a:gd name="T5" fmla="*/ 14 h 14"/>
                <a:gd name="T6" fmla="*/ 0 60000 65536"/>
                <a:gd name="T7" fmla="*/ 0 60000 65536"/>
                <a:gd name="T8" fmla="*/ 0 60000 65536"/>
              </a:gdLst>
              <a:ahLst/>
              <a:cxnLst>
                <a:cxn ang="T6">
                  <a:pos x="T0" y="T1"/>
                </a:cxn>
                <a:cxn ang="T7">
                  <a:pos x="T2" y="T3"/>
                </a:cxn>
                <a:cxn ang="T8">
                  <a:pos x="T4" y="T5"/>
                </a:cxn>
              </a:cxnLst>
              <a:rect l="0" t="0" r="r" b="b"/>
              <a:pathLst>
                <a:path w="22" h="14">
                  <a:moveTo>
                    <a:pt x="22" y="14"/>
                  </a:moveTo>
                  <a:lnTo>
                    <a:pt x="0" y="0"/>
                  </a:lnTo>
                  <a:lnTo>
                    <a:pt x="2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57" name="Freeform 21">
              <a:extLst>
                <a:ext uri="{FF2B5EF4-FFF2-40B4-BE49-F238E27FC236}">
                  <a16:creationId xmlns:a16="http://schemas.microsoft.com/office/drawing/2014/main" id="{FCFBD2A7-087E-1B47-F060-97475AC2B6B1}"/>
                </a:ext>
              </a:extLst>
            </p:cNvPr>
            <p:cNvSpPr>
              <a:spLocks/>
            </p:cNvSpPr>
            <p:nvPr/>
          </p:nvSpPr>
          <p:spPr bwMode="auto">
            <a:xfrm>
              <a:off x="3041" y="3424"/>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58" name="Freeform 22">
              <a:extLst>
                <a:ext uri="{FF2B5EF4-FFF2-40B4-BE49-F238E27FC236}">
                  <a16:creationId xmlns:a16="http://schemas.microsoft.com/office/drawing/2014/main" id="{B4F50F8C-F0D0-CCCD-22F0-7A2F4437089A}"/>
                </a:ext>
              </a:extLst>
            </p:cNvPr>
            <p:cNvSpPr>
              <a:spLocks/>
            </p:cNvSpPr>
            <p:nvPr/>
          </p:nvSpPr>
          <p:spPr bwMode="auto">
            <a:xfrm>
              <a:off x="3041" y="3401"/>
              <a:ext cx="8" cy="23"/>
            </a:xfrm>
            <a:custGeom>
              <a:avLst/>
              <a:gdLst>
                <a:gd name="T0" fmla="*/ 8 w 8"/>
                <a:gd name="T1" fmla="*/ 23 h 23"/>
                <a:gd name="T2" fmla="*/ 8 w 8"/>
                <a:gd name="T3" fmla="*/ 23 h 23"/>
                <a:gd name="T4" fmla="*/ 8 w 8"/>
                <a:gd name="T5" fmla="*/ 23 h 23"/>
                <a:gd name="T6" fmla="*/ 8 w 8"/>
                <a:gd name="T7" fmla="*/ 15 h 23"/>
                <a:gd name="T8" fmla="*/ 8 w 8"/>
                <a:gd name="T9" fmla="*/ 15 h 23"/>
                <a:gd name="T10" fmla="*/ 8 w 8"/>
                <a:gd name="T11" fmla="*/ 15 h 23"/>
                <a:gd name="T12" fmla="*/ 8 w 8"/>
                <a:gd name="T13" fmla="*/ 8 h 23"/>
                <a:gd name="T14" fmla="*/ 8 w 8"/>
                <a:gd name="T15" fmla="*/ 8 h 23"/>
                <a:gd name="T16" fmla="*/ 8 w 8"/>
                <a:gd name="T17" fmla="*/ 8 h 23"/>
                <a:gd name="T18" fmla="*/ 0 w 8"/>
                <a:gd name="T19" fmla="*/ 8 h 23"/>
                <a:gd name="T20" fmla="*/ 0 w 8"/>
                <a:gd name="T21" fmla="*/ 0 h 23"/>
                <a:gd name="T22" fmla="*/ 0 w 8"/>
                <a:gd name="T23" fmla="*/ 0 h 23"/>
                <a:gd name="T24" fmla="*/ 0 w 8"/>
                <a:gd name="T25" fmla="*/ 0 h 23"/>
                <a:gd name="T26" fmla="*/ 0 w 8"/>
                <a:gd name="T27" fmla="*/ 0 h 23"/>
                <a:gd name="T28" fmla="*/ 0 w 8"/>
                <a:gd name="T29" fmla="*/ 0 h 23"/>
                <a:gd name="T30" fmla="*/ 0 w 8"/>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23">
                  <a:moveTo>
                    <a:pt x="8" y="23"/>
                  </a:moveTo>
                  <a:lnTo>
                    <a:pt x="8" y="23"/>
                  </a:lnTo>
                  <a:lnTo>
                    <a:pt x="8" y="15"/>
                  </a:lnTo>
                  <a:lnTo>
                    <a:pt x="8" y="8"/>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59" name="Freeform 23">
              <a:extLst>
                <a:ext uri="{FF2B5EF4-FFF2-40B4-BE49-F238E27FC236}">
                  <a16:creationId xmlns:a16="http://schemas.microsoft.com/office/drawing/2014/main" id="{B63F427D-7AFF-C3F5-E9DB-E5E08F3FA1E9}"/>
                </a:ext>
              </a:extLst>
            </p:cNvPr>
            <p:cNvSpPr>
              <a:spLocks/>
            </p:cNvSpPr>
            <p:nvPr/>
          </p:nvSpPr>
          <p:spPr bwMode="auto">
            <a:xfrm>
              <a:off x="3041" y="3424"/>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60" name="Freeform 24">
              <a:extLst>
                <a:ext uri="{FF2B5EF4-FFF2-40B4-BE49-F238E27FC236}">
                  <a16:creationId xmlns:a16="http://schemas.microsoft.com/office/drawing/2014/main" id="{BA943060-20C5-2613-5C7B-018CBBE6601B}"/>
                </a:ext>
              </a:extLst>
            </p:cNvPr>
            <p:cNvSpPr>
              <a:spLocks/>
            </p:cNvSpPr>
            <p:nvPr/>
          </p:nvSpPr>
          <p:spPr bwMode="auto">
            <a:xfrm>
              <a:off x="3034" y="3394"/>
              <a:ext cx="22" cy="7"/>
            </a:xfrm>
            <a:custGeom>
              <a:avLst/>
              <a:gdLst>
                <a:gd name="T0" fmla="*/ 0 w 22"/>
                <a:gd name="T1" fmla="*/ 7 h 7"/>
                <a:gd name="T2" fmla="*/ 22 w 22"/>
                <a:gd name="T3" fmla="*/ 0 h 7"/>
                <a:gd name="T4" fmla="*/ 0 w 22"/>
                <a:gd name="T5" fmla="*/ 7 h 7"/>
                <a:gd name="T6" fmla="*/ 0 60000 65536"/>
                <a:gd name="T7" fmla="*/ 0 60000 65536"/>
                <a:gd name="T8" fmla="*/ 0 60000 65536"/>
              </a:gdLst>
              <a:ahLst/>
              <a:cxnLst>
                <a:cxn ang="T6">
                  <a:pos x="T0" y="T1"/>
                </a:cxn>
                <a:cxn ang="T7">
                  <a:pos x="T2" y="T3"/>
                </a:cxn>
                <a:cxn ang="T8">
                  <a:pos x="T4" y="T5"/>
                </a:cxn>
              </a:cxnLst>
              <a:rect l="0" t="0" r="r" b="b"/>
              <a:pathLst>
                <a:path w="22" h="7">
                  <a:moveTo>
                    <a:pt x="0" y="7"/>
                  </a:moveTo>
                  <a:lnTo>
                    <a:pt x="22"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61" name="Freeform 25">
              <a:extLst>
                <a:ext uri="{FF2B5EF4-FFF2-40B4-BE49-F238E27FC236}">
                  <a16:creationId xmlns:a16="http://schemas.microsoft.com/office/drawing/2014/main" id="{AE68C3A7-73AE-08FC-7D86-5A519C0AE9E1}"/>
                </a:ext>
              </a:extLst>
            </p:cNvPr>
            <p:cNvSpPr>
              <a:spLocks/>
            </p:cNvSpPr>
            <p:nvPr/>
          </p:nvSpPr>
          <p:spPr bwMode="auto">
            <a:xfrm>
              <a:off x="3041" y="3401"/>
              <a:ext cx="22" cy="30"/>
            </a:xfrm>
            <a:custGeom>
              <a:avLst/>
              <a:gdLst>
                <a:gd name="T0" fmla="*/ 0 w 22"/>
                <a:gd name="T1" fmla="*/ 0 h 30"/>
                <a:gd name="T2" fmla="*/ 0 w 22"/>
                <a:gd name="T3" fmla="*/ 0 h 30"/>
                <a:gd name="T4" fmla="*/ 0 w 22"/>
                <a:gd name="T5" fmla="*/ 0 h 30"/>
                <a:gd name="T6" fmla="*/ 0 w 22"/>
                <a:gd name="T7" fmla="*/ 0 h 30"/>
                <a:gd name="T8" fmla="*/ 8 w 22"/>
                <a:gd name="T9" fmla="*/ 0 h 30"/>
                <a:gd name="T10" fmla="*/ 8 w 22"/>
                <a:gd name="T11" fmla="*/ 0 h 30"/>
                <a:gd name="T12" fmla="*/ 8 w 22"/>
                <a:gd name="T13" fmla="*/ 8 h 30"/>
                <a:gd name="T14" fmla="*/ 8 w 22"/>
                <a:gd name="T15" fmla="*/ 8 h 30"/>
                <a:gd name="T16" fmla="*/ 8 w 22"/>
                <a:gd name="T17" fmla="*/ 15 h 30"/>
                <a:gd name="T18" fmla="*/ 8 w 22"/>
                <a:gd name="T19" fmla="*/ 15 h 30"/>
                <a:gd name="T20" fmla="*/ 8 w 22"/>
                <a:gd name="T21" fmla="*/ 15 h 30"/>
                <a:gd name="T22" fmla="*/ 15 w 22"/>
                <a:gd name="T23" fmla="*/ 23 h 30"/>
                <a:gd name="T24" fmla="*/ 15 w 22"/>
                <a:gd name="T25" fmla="*/ 23 h 30"/>
                <a:gd name="T26" fmla="*/ 15 w 22"/>
                <a:gd name="T27" fmla="*/ 23 h 30"/>
                <a:gd name="T28" fmla="*/ 15 w 22"/>
                <a:gd name="T29" fmla="*/ 30 h 30"/>
                <a:gd name="T30" fmla="*/ 15 w 22"/>
                <a:gd name="T31" fmla="*/ 30 h 30"/>
                <a:gd name="T32" fmla="*/ 22 w 22"/>
                <a:gd name="T33" fmla="*/ 3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30">
                  <a:moveTo>
                    <a:pt x="0" y="0"/>
                  </a:moveTo>
                  <a:lnTo>
                    <a:pt x="0" y="0"/>
                  </a:lnTo>
                  <a:lnTo>
                    <a:pt x="8" y="0"/>
                  </a:lnTo>
                  <a:lnTo>
                    <a:pt x="8" y="8"/>
                  </a:lnTo>
                  <a:lnTo>
                    <a:pt x="8" y="15"/>
                  </a:lnTo>
                  <a:lnTo>
                    <a:pt x="15" y="23"/>
                  </a:lnTo>
                  <a:lnTo>
                    <a:pt x="15" y="30"/>
                  </a:lnTo>
                  <a:lnTo>
                    <a:pt x="22" y="3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62" name="Freeform 26">
              <a:extLst>
                <a:ext uri="{FF2B5EF4-FFF2-40B4-BE49-F238E27FC236}">
                  <a16:creationId xmlns:a16="http://schemas.microsoft.com/office/drawing/2014/main" id="{AB286924-9EB1-6050-6579-B39E0968DE3E}"/>
                </a:ext>
              </a:extLst>
            </p:cNvPr>
            <p:cNvSpPr>
              <a:spLocks/>
            </p:cNvSpPr>
            <p:nvPr/>
          </p:nvSpPr>
          <p:spPr bwMode="auto">
            <a:xfrm>
              <a:off x="3034" y="3394"/>
              <a:ext cx="22" cy="7"/>
            </a:xfrm>
            <a:custGeom>
              <a:avLst/>
              <a:gdLst>
                <a:gd name="T0" fmla="*/ 0 w 22"/>
                <a:gd name="T1" fmla="*/ 7 h 7"/>
                <a:gd name="T2" fmla="*/ 22 w 22"/>
                <a:gd name="T3" fmla="*/ 0 h 7"/>
                <a:gd name="T4" fmla="*/ 0 w 22"/>
                <a:gd name="T5" fmla="*/ 7 h 7"/>
                <a:gd name="T6" fmla="*/ 0 60000 65536"/>
                <a:gd name="T7" fmla="*/ 0 60000 65536"/>
                <a:gd name="T8" fmla="*/ 0 60000 65536"/>
              </a:gdLst>
              <a:ahLst/>
              <a:cxnLst>
                <a:cxn ang="T6">
                  <a:pos x="T0" y="T1"/>
                </a:cxn>
                <a:cxn ang="T7">
                  <a:pos x="T2" y="T3"/>
                </a:cxn>
                <a:cxn ang="T8">
                  <a:pos x="T4" y="T5"/>
                </a:cxn>
              </a:cxnLst>
              <a:rect l="0" t="0" r="r" b="b"/>
              <a:pathLst>
                <a:path w="22" h="7">
                  <a:moveTo>
                    <a:pt x="0" y="7"/>
                  </a:moveTo>
                  <a:lnTo>
                    <a:pt x="22"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63" name="Freeform 27">
              <a:extLst>
                <a:ext uri="{FF2B5EF4-FFF2-40B4-BE49-F238E27FC236}">
                  <a16:creationId xmlns:a16="http://schemas.microsoft.com/office/drawing/2014/main" id="{A5A6514F-A7CB-3D53-D187-A1134EC9396D}"/>
                </a:ext>
              </a:extLst>
            </p:cNvPr>
            <p:cNvSpPr>
              <a:spLocks/>
            </p:cNvSpPr>
            <p:nvPr/>
          </p:nvSpPr>
          <p:spPr bwMode="auto">
            <a:xfrm>
              <a:off x="3056" y="3424"/>
              <a:ext cx="7" cy="15"/>
            </a:xfrm>
            <a:custGeom>
              <a:avLst/>
              <a:gdLst>
                <a:gd name="T0" fmla="*/ 7 w 7"/>
                <a:gd name="T1" fmla="*/ 0 h 15"/>
                <a:gd name="T2" fmla="*/ 0 w 7"/>
                <a:gd name="T3" fmla="*/ 15 h 15"/>
                <a:gd name="T4" fmla="*/ 7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7" y="0"/>
                  </a:move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64" name="Freeform 28">
              <a:extLst>
                <a:ext uri="{FF2B5EF4-FFF2-40B4-BE49-F238E27FC236}">
                  <a16:creationId xmlns:a16="http://schemas.microsoft.com/office/drawing/2014/main" id="{005BE6B9-DDF7-21B0-1D41-E452B6F994A4}"/>
                </a:ext>
              </a:extLst>
            </p:cNvPr>
            <p:cNvSpPr>
              <a:spLocks/>
            </p:cNvSpPr>
            <p:nvPr/>
          </p:nvSpPr>
          <p:spPr bwMode="auto">
            <a:xfrm>
              <a:off x="3063" y="3431"/>
              <a:ext cx="1" cy="60"/>
            </a:xfrm>
            <a:custGeom>
              <a:avLst/>
              <a:gdLst>
                <a:gd name="T0" fmla="*/ 0 w 1"/>
                <a:gd name="T1" fmla="*/ 0 h 60"/>
                <a:gd name="T2" fmla="*/ 0 w 1"/>
                <a:gd name="T3" fmla="*/ 8 h 60"/>
                <a:gd name="T4" fmla="*/ 0 w 1"/>
                <a:gd name="T5" fmla="*/ 8 h 60"/>
                <a:gd name="T6" fmla="*/ 0 w 1"/>
                <a:gd name="T7" fmla="*/ 8 h 60"/>
                <a:gd name="T8" fmla="*/ 0 w 1"/>
                <a:gd name="T9" fmla="*/ 15 h 60"/>
                <a:gd name="T10" fmla="*/ 0 w 1"/>
                <a:gd name="T11" fmla="*/ 22 h 60"/>
                <a:gd name="T12" fmla="*/ 0 w 1"/>
                <a:gd name="T13" fmla="*/ 22 h 60"/>
                <a:gd name="T14" fmla="*/ 0 w 1"/>
                <a:gd name="T15" fmla="*/ 30 h 60"/>
                <a:gd name="T16" fmla="*/ 0 w 1"/>
                <a:gd name="T17" fmla="*/ 37 h 60"/>
                <a:gd name="T18" fmla="*/ 0 w 1"/>
                <a:gd name="T19" fmla="*/ 37 h 60"/>
                <a:gd name="T20" fmla="*/ 0 w 1"/>
                <a:gd name="T21" fmla="*/ 45 h 60"/>
                <a:gd name="T22" fmla="*/ 0 w 1"/>
                <a:gd name="T23" fmla="*/ 52 h 60"/>
                <a:gd name="T24" fmla="*/ 0 w 1"/>
                <a:gd name="T25" fmla="*/ 52 h 60"/>
                <a:gd name="T26" fmla="*/ 0 w 1"/>
                <a:gd name="T27" fmla="*/ 60 h 60"/>
                <a:gd name="T28" fmla="*/ 0 w 1"/>
                <a:gd name="T29" fmla="*/ 60 h 60"/>
                <a:gd name="T30" fmla="*/ 0 w 1"/>
                <a:gd name="T31" fmla="*/ 60 h 60"/>
                <a:gd name="T32" fmla="*/ 0 w 1"/>
                <a:gd name="T33" fmla="*/ 6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60">
                  <a:moveTo>
                    <a:pt x="0" y="0"/>
                  </a:moveTo>
                  <a:lnTo>
                    <a:pt x="0" y="8"/>
                  </a:lnTo>
                  <a:lnTo>
                    <a:pt x="0" y="15"/>
                  </a:lnTo>
                  <a:lnTo>
                    <a:pt x="0" y="22"/>
                  </a:lnTo>
                  <a:lnTo>
                    <a:pt x="0" y="30"/>
                  </a:lnTo>
                  <a:lnTo>
                    <a:pt x="0" y="37"/>
                  </a:lnTo>
                  <a:lnTo>
                    <a:pt x="0" y="45"/>
                  </a:lnTo>
                  <a:lnTo>
                    <a:pt x="0" y="52"/>
                  </a:lnTo>
                  <a:lnTo>
                    <a:pt x="0" y="6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65" name="Freeform 29">
              <a:extLst>
                <a:ext uri="{FF2B5EF4-FFF2-40B4-BE49-F238E27FC236}">
                  <a16:creationId xmlns:a16="http://schemas.microsoft.com/office/drawing/2014/main" id="{77704098-6E65-6192-90AB-DDA5FDF6EB18}"/>
                </a:ext>
              </a:extLst>
            </p:cNvPr>
            <p:cNvSpPr>
              <a:spLocks/>
            </p:cNvSpPr>
            <p:nvPr/>
          </p:nvSpPr>
          <p:spPr bwMode="auto">
            <a:xfrm>
              <a:off x="3056" y="3424"/>
              <a:ext cx="7" cy="15"/>
            </a:xfrm>
            <a:custGeom>
              <a:avLst/>
              <a:gdLst>
                <a:gd name="T0" fmla="*/ 0 w 7"/>
                <a:gd name="T1" fmla="*/ 15 h 15"/>
                <a:gd name="T2" fmla="*/ 7 w 7"/>
                <a:gd name="T3" fmla="*/ 0 h 15"/>
                <a:gd name="T4" fmla="*/ 0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0" y="15"/>
                  </a:moveTo>
                  <a:lnTo>
                    <a:pt x="7"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66" name="Freeform 30">
              <a:extLst>
                <a:ext uri="{FF2B5EF4-FFF2-40B4-BE49-F238E27FC236}">
                  <a16:creationId xmlns:a16="http://schemas.microsoft.com/office/drawing/2014/main" id="{FB6FDED3-BF85-8FC3-6398-C9C4FF7F81F3}"/>
                </a:ext>
              </a:extLst>
            </p:cNvPr>
            <p:cNvSpPr>
              <a:spLocks/>
            </p:cNvSpPr>
            <p:nvPr/>
          </p:nvSpPr>
          <p:spPr bwMode="auto">
            <a:xfrm>
              <a:off x="3056" y="3491"/>
              <a:ext cx="22" cy="7"/>
            </a:xfrm>
            <a:custGeom>
              <a:avLst/>
              <a:gdLst>
                <a:gd name="T0" fmla="*/ 22 w 22"/>
                <a:gd name="T1" fmla="*/ 7 h 7"/>
                <a:gd name="T2" fmla="*/ 0 w 22"/>
                <a:gd name="T3" fmla="*/ 0 h 7"/>
                <a:gd name="T4" fmla="*/ 22 w 22"/>
                <a:gd name="T5" fmla="*/ 7 h 7"/>
                <a:gd name="T6" fmla="*/ 0 60000 65536"/>
                <a:gd name="T7" fmla="*/ 0 60000 65536"/>
                <a:gd name="T8" fmla="*/ 0 60000 65536"/>
              </a:gdLst>
              <a:ahLst/>
              <a:cxnLst>
                <a:cxn ang="T6">
                  <a:pos x="T0" y="T1"/>
                </a:cxn>
                <a:cxn ang="T7">
                  <a:pos x="T2" y="T3"/>
                </a:cxn>
                <a:cxn ang="T8">
                  <a:pos x="T4" y="T5"/>
                </a:cxn>
              </a:cxnLst>
              <a:rect l="0" t="0" r="r" b="b"/>
              <a:pathLst>
                <a:path w="22" h="7">
                  <a:moveTo>
                    <a:pt x="22" y="7"/>
                  </a:moveTo>
                  <a:lnTo>
                    <a:pt x="0" y="0"/>
                  </a:lnTo>
                  <a:lnTo>
                    <a:pt x="2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67" name="Line 31">
              <a:extLst>
                <a:ext uri="{FF2B5EF4-FFF2-40B4-BE49-F238E27FC236}">
                  <a16:creationId xmlns:a16="http://schemas.microsoft.com/office/drawing/2014/main" id="{364B7412-B053-3537-D8EB-D4A59A8F4E7E}"/>
                </a:ext>
              </a:extLst>
            </p:cNvPr>
            <p:cNvSpPr>
              <a:spLocks noChangeShapeType="1"/>
            </p:cNvSpPr>
            <p:nvPr/>
          </p:nvSpPr>
          <p:spPr bwMode="auto">
            <a:xfrm flipV="1">
              <a:off x="3063" y="3468"/>
              <a:ext cx="8" cy="2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9968" name="Freeform 32">
              <a:extLst>
                <a:ext uri="{FF2B5EF4-FFF2-40B4-BE49-F238E27FC236}">
                  <a16:creationId xmlns:a16="http://schemas.microsoft.com/office/drawing/2014/main" id="{314D9F67-EF9D-A7E1-0346-7EA5F86867DC}"/>
                </a:ext>
              </a:extLst>
            </p:cNvPr>
            <p:cNvSpPr>
              <a:spLocks/>
            </p:cNvSpPr>
            <p:nvPr/>
          </p:nvSpPr>
          <p:spPr bwMode="auto">
            <a:xfrm>
              <a:off x="3071" y="3468"/>
              <a:ext cx="1" cy="52"/>
            </a:xfrm>
            <a:custGeom>
              <a:avLst/>
              <a:gdLst>
                <a:gd name="T0" fmla="*/ 0 w 1"/>
                <a:gd name="T1" fmla="*/ 0 h 52"/>
                <a:gd name="T2" fmla="*/ 0 w 1"/>
                <a:gd name="T3" fmla="*/ 0 h 52"/>
                <a:gd name="T4" fmla="*/ 0 w 1"/>
                <a:gd name="T5" fmla="*/ 8 h 52"/>
                <a:gd name="T6" fmla="*/ 0 w 1"/>
                <a:gd name="T7" fmla="*/ 8 h 52"/>
                <a:gd name="T8" fmla="*/ 0 w 1"/>
                <a:gd name="T9" fmla="*/ 8 h 52"/>
                <a:gd name="T10" fmla="*/ 0 w 1"/>
                <a:gd name="T11" fmla="*/ 8 h 52"/>
                <a:gd name="T12" fmla="*/ 0 w 1"/>
                <a:gd name="T13" fmla="*/ 15 h 52"/>
                <a:gd name="T14" fmla="*/ 0 w 1"/>
                <a:gd name="T15" fmla="*/ 15 h 52"/>
                <a:gd name="T16" fmla="*/ 0 w 1"/>
                <a:gd name="T17" fmla="*/ 15 h 52"/>
                <a:gd name="T18" fmla="*/ 0 w 1"/>
                <a:gd name="T19" fmla="*/ 23 h 52"/>
                <a:gd name="T20" fmla="*/ 0 w 1"/>
                <a:gd name="T21" fmla="*/ 23 h 52"/>
                <a:gd name="T22" fmla="*/ 0 w 1"/>
                <a:gd name="T23" fmla="*/ 30 h 52"/>
                <a:gd name="T24" fmla="*/ 0 w 1"/>
                <a:gd name="T25" fmla="*/ 38 h 52"/>
                <a:gd name="T26" fmla="*/ 0 w 1"/>
                <a:gd name="T27" fmla="*/ 38 h 52"/>
                <a:gd name="T28" fmla="*/ 0 w 1"/>
                <a:gd name="T29" fmla="*/ 45 h 52"/>
                <a:gd name="T30" fmla="*/ 0 w 1"/>
                <a:gd name="T31" fmla="*/ 45 h 52"/>
                <a:gd name="T32" fmla="*/ 0 w 1"/>
                <a:gd name="T33" fmla="*/ 52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52">
                  <a:moveTo>
                    <a:pt x="0" y="0"/>
                  </a:moveTo>
                  <a:lnTo>
                    <a:pt x="0" y="0"/>
                  </a:lnTo>
                  <a:lnTo>
                    <a:pt x="0" y="8"/>
                  </a:lnTo>
                  <a:lnTo>
                    <a:pt x="0" y="15"/>
                  </a:lnTo>
                  <a:lnTo>
                    <a:pt x="0" y="23"/>
                  </a:lnTo>
                  <a:lnTo>
                    <a:pt x="0" y="30"/>
                  </a:lnTo>
                  <a:lnTo>
                    <a:pt x="0" y="38"/>
                  </a:lnTo>
                  <a:lnTo>
                    <a:pt x="0" y="45"/>
                  </a:lnTo>
                  <a:lnTo>
                    <a:pt x="0" y="52"/>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69" name="Freeform 33">
              <a:extLst>
                <a:ext uri="{FF2B5EF4-FFF2-40B4-BE49-F238E27FC236}">
                  <a16:creationId xmlns:a16="http://schemas.microsoft.com/office/drawing/2014/main" id="{1A8AC4A4-9404-8FE9-31C3-0B1C650E0154}"/>
                </a:ext>
              </a:extLst>
            </p:cNvPr>
            <p:cNvSpPr>
              <a:spLocks/>
            </p:cNvSpPr>
            <p:nvPr/>
          </p:nvSpPr>
          <p:spPr bwMode="auto">
            <a:xfrm>
              <a:off x="3063" y="3468"/>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70" name="Freeform 34">
              <a:extLst>
                <a:ext uri="{FF2B5EF4-FFF2-40B4-BE49-F238E27FC236}">
                  <a16:creationId xmlns:a16="http://schemas.microsoft.com/office/drawing/2014/main" id="{EBC1330B-2CEF-B545-F7C7-6A76AC32C1D4}"/>
                </a:ext>
              </a:extLst>
            </p:cNvPr>
            <p:cNvSpPr>
              <a:spLocks/>
            </p:cNvSpPr>
            <p:nvPr/>
          </p:nvSpPr>
          <p:spPr bwMode="auto">
            <a:xfrm>
              <a:off x="3063" y="3520"/>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71" name="Freeform 35">
              <a:extLst>
                <a:ext uri="{FF2B5EF4-FFF2-40B4-BE49-F238E27FC236}">
                  <a16:creationId xmlns:a16="http://schemas.microsoft.com/office/drawing/2014/main" id="{53414865-7EDA-F796-AFCD-E534EE6B1EE8}"/>
                </a:ext>
              </a:extLst>
            </p:cNvPr>
            <p:cNvSpPr>
              <a:spLocks/>
            </p:cNvSpPr>
            <p:nvPr/>
          </p:nvSpPr>
          <p:spPr bwMode="auto">
            <a:xfrm>
              <a:off x="3056" y="3520"/>
              <a:ext cx="15" cy="52"/>
            </a:xfrm>
            <a:custGeom>
              <a:avLst/>
              <a:gdLst>
                <a:gd name="T0" fmla="*/ 15 w 15"/>
                <a:gd name="T1" fmla="*/ 0 h 52"/>
                <a:gd name="T2" fmla="*/ 15 w 15"/>
                <a:gd name="T3" fmla="*/ 0 h 52"/>
                <a:gd name="T4" fmla="*/ 15 w 15"/>
                <a:gd name="T5" fmla="*/ 8 h 52"/>
                <a:gd name="T6" fmla="*/ 15 w 15"/>
                <a:gd name="T7" fmla="*/ 15 h 52"/>
                <a:gd name="T8" fmla="*/ 15 w 15"/>
                <a:gd name="T9" fmla="*/ 15 h 52"/>
                <a:gd name="T10" fmla="*/ 15 w 15"/>
                <a:gd name="T11" fmla="*/ 23 h 52"/>
                <a:gd name="T12" fmla="*/ 15 w 15"/>
                <a:gd name="T13" fmla="*/ 23 h 52"/>
                <a:gd name="T14" fmla="*/ 15 w 15"/>
                <a:gd name="T15" fmla="*/ 30 h 52"/>
                <a:gd name="T16" fmla="*/ 15 w 15"/>
                <a:gd name="T17" fmla="*/ 30 h 52"/>
                <a:gd name="T18" fmla="*/ 15 w 15"/>
                <a:gd name="T19" fmla="*/ 38 h 52"/>
                <a:gd name="T20" fmla="*/ 15 w 15"/>
                <a:gd name="T21" fmla="*/ 38 h 52"/>
                <a:gd name="T22" fmla="*/ 7 w 15"/>
                <a:gd name="T23" fmla="*/ 45 h 52"/>
                <a:gd name="T24" fmla="*/ 7 w 15"/>
                <a:gd name="T25" fmla="*/ 45 h 52"/>
                <a:gd name="T26" fmla="*/ 7 w 15"/>
                <a:gd name="T27" fmla="*/ 45 h 52"/>
                <a:gd name="T28" fmla="*/ 7 w 15"/>
                <a:gd name="T29" fmla="*/ 52 h 52"/>
                <a:gd name="T30" fmla="*/ 0 w 15"/>
                <a:gd name="T31" fmla="*/ 52 h 52"/>
                <a:gd name="T32" fmla="*/ 0 w 15"/>
                <a:gd name="T33" fmla="*/ 52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52">
                  <a:moveTo>
                    <a:pt x="15" y="0"/>
                  </a:moveTo>
                  <a:lnTo>
                    <a:pt x="15" y="0"/>
                  </a:lnTo>
                  <a:lnTo>
                    <a:pt x="15" y="8"/>
                  </a:lnTo>
                  <a:lnTo>
                    <a:pt x="15" y="15"/>
                  </a:lnTo>
                  <a:lnTo>
                    <a:pt x="15" y="23"/>
                  </a:lnTo>
                  <a:lnTo>
                    <a:pt x="15" y="30"/>
                  </a:lnTo>
                  <a:lnTo>
                    <a:pt x="15" y="38"/>
                  </a:lnTo>
                  <a:lnTo>
                    <a:pt x="7" y="45"/>
                  </a:lnTo>
                  <a:lnTo>
                    <a:pt x="7" y="52"/>
                  </a:lnTo>
                  <a:lnTo>
                    <a:pt x="0" y="52"/>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72" name="Freeform 36">
              <a:extLst>
                <a:ext uri="{FF2B5EF4-FFF2-40B4-BE49-F238E27FC236}">
                  <a16:creationId xmlns:a16="http://schemas.microsoft.com/office/drawing/2014/main" id="{5E7AD300-8038-6860-10D3-E3FAEBAED995}"/>
                </a:ext>
              </a:extLst>
            </p:cNvPr>
            <p:cNvSpPr>
              <a:spLocks/>
            </p:cNvSpPr>
            <p:nvPr/>
          </p:nvSpPr>
          <p:spPr bwMode="auto">
            <a:xfrm>
              <a:off x="3063" y="3520"/>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73" name="Freeform 37">
              <a:extLst>
                <a:ext uri="{FF2B5EF4-FFF2-40B4-BE49-F238E27FC236}">
                  <a16:creationId xmlns:a16="http://schemas.microsoft.com/office/drawing/2014/main" id="{B6814362-AA58-67E2-F7BA-D95F47D8F06C}"/>
                </a:ext>
              </a:extLst>
            </p:cNvPr>
            <p:cNvSpPr>
              <a:spLocks/>
            </p:cNvSpPr>
            <p:nvPr/>
          </p:nvSpPr>
          <p:spPr bwMode="auto">
            <a:xfrm>
              <a:off x="3049" y="3565"/>
              <a:ext cx="14" cy="15"/>
            </a:xfrm>
            <a:custGeom>
              <a:avLst/>
              <a:gdLst>
                <a:gd name="T0" fmla="*/ 14 w 14"/>
                <a:gd name="T1" fmla="*/ 15 h 15"/>
                <a:gd name="T2" fmla="*/ 0 w 14"/>
                <a:gd name="T3" fmla="*/ 0 h 15"/>
                <a:gd name="T4" fmla="*/ 14 w 14"/>
                <a:gd name="T5" fmla="*/ 15 h 15"/>
                <a:gd name="T6" fmla="*/ 0 60000 65536"/>
                <a:gd name="T7" fmla="*/ 0 60000 65536"/>
                <a:gd name="T8" fmla="*/ 0 60000 65536"/>
              </a:gdLst>
              <a:ahLst/>
              <a:cxnLst>
                <a:cxn ang="T6">
                  <a:pos x="T0" y="T1"/>
                </a:cxn>
                <a:cxn ang="T7">
                  <a:pos x="T2" y="T3"/>
                </a:cxn>
                <a:cxn ang="T8">
                  <a:pos x="T4" y="T5"/>
                </a:cxn>
              </a:cxnLst>
              <a:rect l="0" t="0" r="r" b="b"/>
              <a:pathLst>
                <a:path w="14" h="15">
                  <a:moveTo>
                    <a:pt x="14" y="15"/>
                  </a:moveTo>
                  <a:lnTo>
                    <a:pt x="0" y="0"/>
                  </a:lnTo>
                  <a:lnTo>
                    <a:pt x="1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74" name="Freeform 38">
              <a:extLst>
                <a:ext uri="{FF2B5EF4-FFF2-40B4-BE49-F238E27FC236}">
                  <a16:creationId xmlns:a16="http://schemas.microsoft.com/office/drawing/2014/main" id="{C1A7E8C6-3485-632D-3FF3-A6E99FB3E7AD}"/>
                </a:ext>
              </a:extLst>
            </p:cNvPr>
            <p:cNvSpPr>
              <a:spLocks/>
            </p:cNvSpPr>
            <p:nvPr/>
          </p:nvSpPr>
          <p:spPr bwMode="auto">
            <a:xfrm>
              <a:off x="3056" y="3550"/>
              <a:ext cx="22" cy="22"/>
            </a:xfrm>
            <a:custGeom>
              <a:avLst/>
              <a:gdLst>
                <a:gd name="T0" fmla="*/ 0 w 22"/>
                <a:gd name="T1" fmla="*/ 22 h 22"/>
                <a:gd name="T2" fmla="*/ 0 w 22"/>
                <a:gd name="T3" fmla="*/ 22 h 22"/>
                <a:gd name="T4" fmla="*/ 0 w 22"/>
                <a:gd name="T5" fmla="*/ 22 h 22"/>
                <a:gd name="T6" fmla="*/ 0 w 22"/>
                <a:gd name="T7" fmla="*/ 22 h 22"/>
                <a:gd name="T8" fmla="*/ 0 w 22"/>
                <a:gd name="T9" fmla="*/ 22 h 22"/>
                <a:gd name="T10" fmla="*/ 7 w 22"/>
                <a:gd name="T11" fmla="*/ 22 h 22"/>
                <a:gd name="T12" fmla="*/ 7 w 22"/>
                <a:gd name="T13" fmla="*/ 22 h 22"/>
                <a:gd name="T14" fmla="*/ 7 w 22"/>
                <a:gd name="T15" fmla="*/ 15 h 22"/>
                <a:gd name="T16" fmla="*/ 7 w 22"/>
                <a:gd name="T17" fmla="*/ 15 h 22"/>
                <a:gd name="T18" fmla="*/ 15 w 22"/>
                <a:gd name="T19" fmla="*/ 15 h 22"/>
                <a:gd name="T20" fmla="*/ 15 w 22"/>
                <a:gd name="T21" fmla="*/ 15 h 22"/>
                <a:gd name="T22" fmla="*/ 15 w 22"/>
                <a:gd name="T23" fmla="*/ 15 h 22"/>
                <a:gd name="T24" fmla="*/ 22 w 22"/>
                <a:gd name="T25" fmla="*/ 8 h 22"/>
                <a:gd name="T26" fmla="*/ 22 w 22"/>
                <a:gd name="T27" fmla="*/ 8 h 22"/>
                <a:gd name="T28" fmla="*/ 22 w 22"/>
                <a:gd name="T29" fmla="*/ 8 h 22"/>
                <a:gd name="T30" fmla="*/ 22 w 22"/>
                <a:gd name="T31" fmla="*/ 0 h 22"/>
                <a:gd name="T32" fmla="*/ 22 w 22"/>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2">
                  <a:moveTo>
                    <a:pt x="0" y="22"/>
                  </a:moveTo>
                  <a:lnTo>
                    <a:pt x="0" y="22"/>
                  </a:lnTo>
                  <a:lnTo>
                    <a:pt x="7" y="22"/>
                  </a:lnTo>
                  <a:lnTo>
                    <a:pt x="7" y="15"/>
                  </a:lnTo>
                  <a:lnTo>
                    <a:pt x="15" y="15"/>
                  </a:lnTo>
                  <a:lnTo>
                    <a:pt x="22" y="8"/>
                  </a:lnTo>
                  <a:lnTo>
                    <a:pt x="2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75" name="Freeform 39">
              <a:extLst>
                <a:ext uri="{FF2B5EF4-FFF2-40B4-BE49-F238E27FC236}">
                  <a16:creationId xmlns:a16="http://schemas.microsoft.com/office/drawing/2014/main" id="{092344D0-A9B1-0624-2874-AE70B01D0A22}"/>
                </a:ext>
              </a:extLst>
            </p:cNvPr>
            <p:cNvSpPr>
              <a:spLocks/>
            </p:cNvSpPr>
            <p:nvPr/>
          </p:nvSpPr>
          <p:spPr bwMode="auto">
            <a:xfrm>
              <a:off x="3049" y="3565"/>
              <a:ext cx="14" cy="15"/>
            </a:xfrm>
            <a:custGeom>
              <a:avLst/>
              <a:gdLst>
                <a:gd name="T0" fmla="*/ 14 w 14"/>
                <a:gd name="T1" fmla="*/ 15 h 15"/>
                <a:gd name="T2" fmla="*/ 0 w 14"/>
                <a:gd name="T3" fmla="*/ 0 h 15"/>
                <a:gd name="T4" fmla="*/ 14 w 14"/>
                <a:gd name="T5" fmla="*/ 15 h 15"/>
                <a:gd name="T6" fmla="*/ 0 60000 65536"/>
                <a:gd name="T7" fmla="*/ 0 60000 65536"/>
                <a:gd name="T8" fmla="*/ 0 60000 65536"/>
              </a:gdLst>
              <a:ahLst/>
              <a:cxnLst>
                <a:cxn ang="T6">
                  <a:pos x="T0" y="T1"/>
                </a:cxn>
                <a:cxn ang="T7">
                  <a:pos x="T2" y="T3"/>
                </a:cxn>
                <a:cxn ang="T8">
                  <a:pos x="T4" y="T5"/>
                </a:cxn>
              </a:cxnLst>
              <a:rect l="0" t="0" r="r" b="b"/>
              <a:pathLst>
                <a:path w="14" h="15">
                  <a:moveTo>
                    <a:pt x="14" y="15"/>
                  </a:moveTo>
                  <a:lnTo>
                    <a:pt x="0" y="0"/>
                  </a:lnTo>
                  <a:lnTo>
                    <a:pt x="1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76" name="Freeform 40">
              <a:extLst>
                <a:ext uri="{FF2B5EF4-FFF2-40B4-BE49-F238E27FC236}">
                  <a16:creationId xmlns:a16="http://schemas.microsoft.com/office/drawing/2014/main" id="{D103DD10-DDEA-65F2-D55C-90579DEF5FF4}"/>
                </a:ext>
              </a:extLst>
            </p:cNvPr>
            <p:cNvSpPr>
              <a:spLocks/>
            </p:cNvSpPr>
            <p:nvPr/>
          </p:nvSpPr>
          <p:spPr bwMode="auto">
            <a:xfrm>
              <a:off x="3071" y="3550"/>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77" name="Freeform 41">
              <a:extLst>
                <a:ext uri="{FF2B5EF4-FFF2-40B4-BE49-F238E27FC236}">
                  <a16:creationId xmlns:a16="http://schemas.microsoft.com/office/drawing/2014/main" id="{2DD885FC-9D13-F7FA-D85A-A03F6E8CCA6F}"/>
                </a:ext>
              </a:extLst>
            </p:cNvPr>
            <p:cNvSpPr>
              <a:spLocks/>
            </p:cNvSpPr>
            <p:nvPr/>
          </p:nvSpPr>
          <p:spPr bwMode="auto">
            <a:xfrm>
              <a:off x="3049" y="3550"/>
              <a:ext cx="29" cy="52"/>
            </a:xfrm>
            <a:custGeom>
              <a:avLst/>
              <a:gdLst>
                <a:gd name="T0" fmla="*/ 29 w 29"/>
                <a:gd name="T1" fmla="*/ 0 h 52"/>
                <a:gd name="T2" fmla="*/ 29 w 29"/>
                <a:gd name="T3" fmla="*/ 0 h 52"/>
                <a:gd name="T4" fmla="*/ 29 w 29"/>
                <a:gd name="T5" fmla="*/ 0 h 52"/>
                <a:gd name="T6" fmla="*/ 29 w 29"/>
                <a:gd name="T7" fmla="*/ 0 h 52"/>
                <a:gd name="T8" fmla="*/ 29 w 29"/>
                <a:gd name="T9" fmla="*/ 8 h 52"/>
                <a:gd name="T10" fmla="*/ 29 w 29"/>
                <a:gd name="T11" fmla="*/ 8 h 52"/>
                <a:gd name="T12" fmla="*/ 29 w 29"/>
                <a:gd name="T13" fmla="*/ 15 h 52"/>
                <a:gd name="T14" fmla="*/ 29 w 29"/>
                <a:gd name="T15" fmla="*/ 15 h 52"/>
                <a:gd name="T16" fmla="*/ 29 w 29"/>
                <a:gd name="T17" fmla="*/ 15 h 52"/>
                <a:gd name="T18" fmla="*/ 22 w 29"/>
                <a:gd name="T19" fmla="*/ 22 h 52"/>
                <a:gd name="T20" fmla="*/ 22 w 29"/>
                <a:gd name="T21" fmla="*/ 30 h 52"/>
                <a:gd name="T22" fmla="*/ 22 w 29"/>
                <a:gd name="T23" fmla="*/ 30 h 52"/>
                <a:gd name="T24" fmla="*/ 14 w 29"/>
                <a:gd name="T25" fmla="*/ 37 h 52"/>
                <a:gd name="T26" fmla="*/ 14 w 29"/>
                <a:gd name="T27" fmla="*/ 37 h 52"/>
                <a:gd name="T28" fmla="*/ 14 w 29"/>
                <a:gd name="T29" fmla="*/ 45 h 52"/>
                <a:gd name="T30" fmla="*/ 7 w 29"/>
                <a:gd name="T31" fmla="*/ 45 h 52"/>
                <a:gd name="T32" fmla="*/ 0 w 29"/>
                <a:gd name="T33" fmla="*/ 52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52">
                  <a:moveTo>
                    <a:pt x="29" y="0"/>
                  </a:moveTo>
                  <a:lnTo>
                    <a:pt x="29" y="0"/>
                  </a:lnTo>
                  <a:lnTo>
                    <a:pt x="29" y="8"/>
                  </a:lnTo>
                  <a:lnTo>
                    <a:pt x="29" y="15"/>
                  </a:lnTo>
                  <a:lnTo>
                    <a:pt x="22" y="22"/>
                  </a:lnTo>
                  <a:lnTo>
                    <a:pt x="22" y="30"/>
                  </a:lnTo>
                  <a:lnTo>
                    <a:pt x="14" y="37"/>
                  </a:lnTo>
                  <a:lnTo>
                    <a:pt x="14" y="45"/>
                  </a:lnTo>
                  <a:lnTo>
                    <a:pt x="7" y="45"/>
                  </a:lnTo>
                  <a:lnTo>
                    <a:pt x="0" y="52"/>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78" name="Freeform 42">
              <a:extLst>
                <a:ext uri="{FF2B5EF4-FFF2-40B4-BE49-F238E27FC236}">
                  <a16:creationId xmlns:a16="http://schemas.microsoft.com/office/drawing/2014/main" id="{09177007-4A34-3296-1795-91C704356D86}"/>
                </a:ext>
              </a:extLst>
            </p:cNvPr>
            <p:cNvSpPr>
              <a:spLocks/>
            </p:cNvSpPr>
            <p:nvPr/>
          </p:nvSpPr>
          <p:spPr bwMode="auto">
            <a:xfrm>
              <a:off x="3071" y="3550"/>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79" name="Freeform 43">
              <a:extLst>
                <a:ext uri="{FF2B5EF4-FFF2-40B4-BE49-F238E27FC236}">
                  <a16:creationId xmlns:a16="http://schemas.microsoft.com/office/drawing/2014/main" id="{3813396F-3E5B-FB53-7240-F92602171605}"/>
                </a:ext>
              </a:extLst>
            </p:cNvPr>
            <p:cNvSpPr>
              <a:spLocks/>
            </p:cNvSpPr>
            <p:nvPr/>
          </p:nvSpPr>
          <p:spPr bwMode="auto">
            <a:xfrm>
              <a:off x="3049" y="3595"/>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80" name="Freeform 44">
              <a:extLst>
                <a:ext uri="{FF2B5EF4-FFF2-40B4-BE49-F238E27FC236}">
                  <a16:creationId xmlns:a16="http://schemas.microsoft.com/office/drawing/2014/main" id="{E4054D67-1ED5-35DB-915D-93EB6D0A1703}"/>
                </a:ext>
              </a:extLst>
            </p:cNvPr>
            <p:cNvSpPr>
              <a:spLocks/>
            </p:cNvSpPr>
            <p:nvPr/>
          </p:nvSpPr>
          <p:spPr bwMode="auto">
            <a:xfrm>
              <a:off x="3019" y="3602"/>
              <a:ext cx="30" cy="75"/>
            </a:xfrm>
            <a:custGeom>
              <a:avLst/>
              <a:gdLst>
                <a:gd name="T0" fmla="*/ 30 w 30"/>
                <a:gd name="T1" fmla="*/ 0 h 75"/>
                <a:gd name="T2" fmla="*/ 30 w 30"/>
                <a:gd name="T3" fmla="*/ 0 h 75"/>
                <a:gd name="T4" fmla="*/ 22 w 30"/>
                <a:gd name="T5" fmla="*/ 8 h 75"/>
                <a:gd name="T6" fmla="*/ 22 w 30"/>
                <a:gd name="T7" fmla="*/ 15 h 75"/>
                <a:gd name="T8" fmla="*/ 15 w 30"/>
                <a:gd name="T9" fmla="*/ 15 h 75"/>
                <a:gd name="T10" fmla="*/ 15 w 30"/>
                <a:gd name="T11" fmla="*/ 22 h 75"/>
                <a:gd name="T12" fmla="*/ 15 w 30"/>
                <a:gd name="T13" fmla="*/ 30 h 75"/>
                <a:gd name="T14" fmla="*/ 7 w 30"/>
                <a:gd name="T15" fmla="*/ 30 h 75"/>
                <a:gd name="T16" fmla="*/ 7 w 30"/>
                <a:gd name="T17" fmla="*/ 37 h 75"/>
                <a:gd name="T18" fmla="*/ 7 w 30"/>
                <a:gd name="T19" fmla="*/ 45 h 75"/>
                <a:gd name="T20" fmla="*/ 7 w 30"/>
                <a:gd name="T21" fmla="*/ 52 h 75"/>
                <a:gd name="T22" fmla="*/ 0 w 30"/>
                <a:gd name="T23" fmla="*/ 52 h 75"/>
                <a:gd name="T24" fmla="*/ 0 w 30"/>
                <a:gd name="T25" fmla="*/ 60 h 75"/>
                <a:gd name="T26" fmla="*/ 0 w 30"/>
                <a:gd name="T27" fmla="*/ 67 h 75"/>
                <a:gd name="T28" fmla="*/ 0 w 30"/>
                <a:gd name="T29" fmla="*/ 67 h 75"/>
                <a:gd name="T30" fmla="*/ 0 w 30"/>
                <a:gd name="T31" fmla="*/ 75 h 75"/>
                <a:gd name="T32" fmla="*/ 0 w 30"/>
                <a:gd name="T33" fmla="*/ 75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75">
                  <a:moveTo>
                    <a:pt x="30" y="0"/>
                  </a:moveTo>
                  <a:lnTo>
                    <a:pt x="30" y="0"/>
                  </a:lnTo>
                  <a:lnTo>
                    <a:pt x="22" y="8"/>
                  </a:lnTo>
                  <a:lnTo>
                    <a:pt x="22" y="15"/>
                  </a:lnTo>
                  <a:lnTo>
                    <a:pt x="15" y="15"/>
                  </a:lnTo>
                  <a:lnTo>
                    <a:pt x="15" y="22"/>
                  </a:lnTo>
                  <a:lnTo>
                    <a:pt x="15" y="30"/>
                  </a:lnTo>
                  <a:lnTo>
                    <a:pt x="7" y="30"/>
                  </a:lnTo>
                  <a:lnTo>
                    <a:pt x="7" y="37"/>
                  </a:lnTo>
                  <a:lnTo>
                    <a:pt x="7" y="45"/>
                  </a:lnTo>
                  <a:lnTo>
                    <a:pt x="7" y="52"/>
                  </a:lnTo>
                  <a:lnTo>
                    <a:pt x="0" y="52"/>
                  </a:lnTo>
                  <a:lnTo>
                    <a:pt x="0" y="60"/>
                  </a:lnTo>
                  <a:lnTo>
                    <a:pt x="0" y="67"/>
                  </a:lnTo>
                  <a:lnTo>
                    <a:pt x="0" y="75"/>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81" name="Freeform 45">
              <a:extLst>
                <a:ext uri="{FF2B5EF4-FFF2-40B4-BE49-F238E27FC236}">
                  <a16:creationId xmlns:a16="http://schemas.microsoft.com/office/drawing/2014/main" id="{D5928699-09DE-FA83-CC02-D4626CFFE8F1}"/>
                </a:ext>
              </a:extLst>
            </p:cNvPr>
            <p:cNvSpPr>
              <a:spLocks/>
            </p:cNvSpPr>
            <p:nvPr/>
          </p:nvSpPr>
          <p:spPr bwMode="auto">
            <a:xfrm>
              <a:off x="3049" y="3595"/>
              <a:ext cx="7" cy="15"/>
            </a:xfrm>
            <a:custGeom>
              <a:avLst/>
              <a:gdLst>
                <a:gd name="T0" fmla="*/ 0 w 7"/>
                <a:gd name="T1" fmla="*/ 0 h 15"/>
                <a:gd name="T2" fmla="*/ 7 w 7"/>
                <a:gd name="T3" fmla="*/ 15 h 15"/>
                <a:gd name="T4" fmla="*/ 0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0" y="0"/>
                  </a:moveTo>
                  <a:lnTo>
                    <a:pt x="7"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82" name="Freeform 46">
              <a:extLst>
                <a:ext uri="{FF2B5EF4-FFF2-40B4-BE49-F238E27FC236}">
                  <a16:creationId xmlns:a16="http://schemas.microsoft.com/office/drawing/2014/main" id="{B5C64AE0-BAA3-FFF0-230B-BB27B85ADC8F}"/>
                </a:ext>
              </a:extLst>
            </p:cNvPr>
            <p:cNvSpPr>
              <a:spLocks/>
            </p:cNvSpPr>
            <p:nvPr/>
          </p:nvSpPr>
          <p:spPr bwMode="auto">
            <a:xfrm>
              <a:off x="3011" y="3677"/>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83" name="Freeform 47">
              <a:extLst>
                <a:ext uri="{FF2B5EF4-FFF2-40B4-BE49-F238E27FC236}">
                  <a16:creationId xmlns:a16="http://schemas.microsoft.com/office/drawing/2014/main" id="{D0873FB6-3759-6F09-ACD5-59937CA04C93}"/>
                </a:ext>
              </a:extLst>
            </p:cNvPr>
            <p:cNvSpPr>
              <a:spLocks/>
            </p:cNvSpPr>
            <p:nvPr/>
          </p:nvSpPr>
          <p:spPr bwMode="auto">
            <a:xfrm>
              <a:off x="3004" y="3677"/>
              <a:ext cx="15" cy="37"/>
            </a:xfrm>
            <a:custGeom>
              <a:avLst/>
              <a:gdLst>
                <a:gd name="T0" fmla="*/ 15 w 15"/>
                <a:gd name="T1" fmla="*/ 0 h 37"/>
                <a:gd name="T2" fmla="*/ 15 w 15"/>
                <a:gd name="T3" fmla="*/ 0 h 37"/>
                <a:gd name="T4" fmla="*/ 15 w 15"/>
                <a:gd name="T5" fmla="*/ 7 h 37"/>
                <a:gd name="T6" fmla="*/ 15 w 15"/>
                <a:gd name="T7" fmla="*/ 7 h 37"/>
                <a:gd name="T8" fmla="*/ 15 w 15"/>
                <a:gd name="T9" fmla="*/ 14 h 37"/>
                <a:gd name="T10" fmla="*/ 7 w 15"/>
                <a:gd name="T11" fmla="*/ 14 h 37"/>
                <a:gd name="T12" fmla="*/ 7 w 15"/>
                <a:gd name="T13" fmla="*/ 14 h 37"/>
                <a:gd name="T14" fmla="*/ 7 w 15"/>
                <a:gd name="T15" fmla="*/ 22 h 37"/>
                <a:gd name="T16" fmla="*/ 7 w 15"/>
                <a:gd name="T17" fmla="*/ 22 h 37"/>
                <a:gd name="T18" fmla="*/ 7 w 15"/>
                <a:gd name="T19" fmla="*/ 29 h 37"/>
                <a:gd name="T20" fmla="*/ 7 w 15"/>
                <a:gd name="T21" fmla="*/ 29 h 37"/>
                <a:gd name="T22" fmla="*/ 7 w 15"/>
                <a:gd name="T23" fmla="*/ 29 h 37"/>
                <a:gd name="T24" fmla="*/ 7 w 15"/>
                <a:gd name="T25" fmla="*/ 29 h 37"/>
                <a:gd name="T26" fmla="*/ 0 w 15"/>
                <a:gd name="T27" fmla="*/ 37 h 37"/>
                <a:gd name="T28" fmla="*/ 0 w 15"/>
                <a:gd name="T29" fmla="*/ 37 h 37"/>
                <a:gd name="T30" fmla="*/ 0 w 15"/>
                <a:gd name="T31" fmla="*/ 37 h 37"/>
                <a:gd name="T32" fmla="*/ 0 w 15"/>
                <a:gd name="T33" fmla="*/ 37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37">
                  <a:moveTo>
                    <a:pt x="15" y="0"/>
                  </a:moveTo>
                  <a:lnTo>
                    <a:pt x="15" y="0"/>
                  </a:lnTo>
                  <a:lnTo>
                    <a:pt x="15" y="7"/>
                  </a:lnTo>
                  <a:lnTo>
                    <a:pt x="15" y="14"/>
                  </a:lnTo>
                  <a:lnTo>
                    <a:pt x="7" y="14"/>
                  </a:lnTo>
                  <a:lnTo>
                    <a:pt x="7" y="22"/>
                  </a:lnTo>
                  <a:lnTo>
                    <a:pt x="7" y="29"/>
                  </a:lnTo>
                  <a:lnTo>
                    <a:pt x="0" y="3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84" name="Freeform 48">
              <a:extLst>
                <a:ext uri="{FF2B5EF4-FFF2-40B4-BE49-F238E27FC236}">
                  <a16:creationId xmlns:a16="http://schemas.microsoft.com/office/drawing/2014/main" id="{DE90BF1D-3136-721F-B535-DA4F85B02B6B}"/>
                </a:ext>
              </a:extLst>
            </p:cNvPr>
            <p:cNvSpPr>
              <a:spLocks/>
            </p:cNvSpPr>
            <p:nvPr/>
          </p:nvSpPr>
          <p:spPr bwMode="auto">
            <a:xfrm>
              <a:off x="3011" y="3677"/>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85" name="Freeform 49">
              <a:extLst>
                <a:ext uri="{FF2B5EF4-FFF2-40B4-BE49-F238E27FC236}">
                  <a16:creationId xmlns:a16="http://schemas.microsoft.com/office/drawing/2014/main" id="{A08A882D-1181-9F34-B81C-78F40DB36D69}"/>
                </a:ext>
              </a:extLst>
            </p:cNvPr>
            <p:cNvSpPr>
              <a:spLocks/>
            </p:cNvSpPr>
            <p:nvPr/>
          </p:nvSpPr>
          <p:spPr bwMode="auto">
            <a:xfrm>
              <a:off x="2997" y="3714"/>
              <a:ext cx="14" cy="1"/>
            </a:xfrm>
            <a:custGeom>
              <a:avLst/>
              <a:gdLst>
                <a:gd name="T0" fmla="*/ 14 w 14"/>
                <a:gd name="T1" fmla="*/ 0 h 1"/>
                <a:gd name="T2" fmla="*/ 0 w 14"/>
                <a:gd name="T3" fmla="*/ 0 h 1"/>
                <a:gd name="T4" fmla="*/ 14 w 14"/>
                <a:gd name="T5" fmla="*/ 0 h 1"/>
                <a:gd name="T6" fmla="*/ 0 60000 65536"/>
                <a:gd name="T7" fmla="*/ 0 60000 65536"/>
                <a:gd name="T8" fmla="*/ 0 60000 65536"/>
              </a:gdLst>
              <a:ahLst/>
              <a:cxnLst>
                <a:cxn ang="T6">
                  <a:pos x="T0" y="T1"/>
                </a:cxn>
                <a:cxn ang="T7">
                  <a:pos x="T2" y="T3"/>
                </a:cxn>
                <a:cxn ang="T8">
                  <a:pos x="T4" y="T5"/>
                </a:cxn>
              </a:cxnLst>
              <a:rect l="0" t="0" r="r" b="b"/>
              <a:pathLst>
                <a:path w="14" h="1">
                  <a:moveTo>
                    <a:pt x="14" y="0"/>
                  </a:move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86" name="Freeform 50">
              <a:extLst>
                <a:ext uri="{FF2B5EF4-FFF2-40B4-BE49-F238E27FC236}">
                  <a16:creationId xmlns:a16="http://schemas.microsoft.com/office/drawing/2014/main" id="{1A51B088-1F97-3830-DAB5-5893EE772CA9}"/>
                </a:ext>
              </a:extLst>
            </p:cNvPr>
            <p:cNvSpPr>
              <a:spLocks/>
            </p:cNvSpPr>
            <p:nvPr/>
          </p:nvSpPr>
          <p:spPr bwMode="auto">
            <a:xfrm>
              <a:off x="3004" y="3706"/>
              <a:ext cx="37" cy="8"/>
            </a:xfrm>
            <a:custGeom>
              <a:avLst/>
              <a:gdLst>
                <a:gd name="T0" fmla="*/ 0 w 37"/>
                <a:gd name="T1" fmla="*/ 8 h 8"/>
                <a:gd name="T2" fmla="*/ 0 w 37"/>
                <a:gd name="T3" fmla="*/ 8 h 8"/>
                <a:gd name="T4" fmla="*/ 0 w 37"/>
                <a:gd name="T5" fmla="*/ 8 h 8"/>
                <a:gd name="T6" fmla="*/ 7 w 37"/>
                <a:gd name="T7" fmla="*/ 8 h 8"/>
                <a:gd name="T8" fmla="*/ 7 w 37"/>
                <a:gd name="T9" fmla="*/ 8 h 8"/>
                <a:gd name="T10" fmla="*/ 7 w 37"/>
                <a:gd name="T11" fmla="*/ 8 h 8"/>
                <a:gd name="T12" fmla="*/ 7 w 37"/>
                <a:gd name="T13" fmla="*/ 8 h 8"/>
                <a:gd name="T14" fmla="*/ 15 w 37"/>
                <a:gd name="T15" fmla="*/ 8 h 8"/>
                <a:gd name="T16" fmla="*/ 15 w 37"/>
                <a:gd name="T17" fmla="*/ 0 h 8"/>
                <a:gd name="T18" fmla="*/ 15 w 37"/>
                <a:gd name="T19" fmla="*/ 0 h 8"/>
                <a:gd name="T20" fmla="*/ 22 w 37"/>
                <a:gd name="T21" fmla="*/ 0 h 8"/>
                <a:gd name="T22" fmla="*/ 22 w 37"/>
                <a:gd name="T23" fmla="*/ 0 h 8"/>
                <a:gd name="T24" fmla="*/ 22 w 37"/>
                <a:gd name="T25" fmla="*/ 0 h 8"/>
                <a:gd name="T26" fmla="*/ 30 w 37"/>
                <a:gd name="T27" fmla="*/ 0 h 8"/>
                <a:gd name="T28" fmla="*/ 30 w 37"/>
                <a:gd name="T29" fmla="*/ 0 h 8"/>
                <a:gd name="T30" fmla="*/ 30 w 37"/>
                <a:gd name="T31" fmla="*/ 0 h 8"/>
                <a:gd name="T32" fmla="*/ 37 w 37"/>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8">
                  <a:moveTo>
                    <a:pt x="0" y="8"/>
                  </a:moveTo>
                  <a:lnTo>
                    <a:pt x="0" y="8"/>
                  </a:lnTo>
                  <a:lnTo>
                    <a:pt x="7" y="8"/>
                  </a:lnTo>
                  <a:lnTo>
                    <a:pt x="15" y="8"/>
                  </a:lnTo>
                  <a:lnTo>
                    <a:pt x="15" y="0"/>
                  </a:lnTo>
                  <a:lnTo>
                    <a:pt x="22" y="0"/>
                  </a:lnTo>
                  <a:lnTo>
                    <a:pt x="30" y="0"/>
                  </a:lnTo>
                  <a:lnTo>
                    <a:pt x="37"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87" name="Freeform 51">
              <a:extLst>
                <a:ext uri="{FF2B5EF4-FFF2-40B4-BE49-F238E27FC236}">
                  <a16:creationId xmlns:a16="http://schemas.microsoft.com/office/drawing/2014/main" id="{BCAFE931-0E97-D7FD-B4C5-E91567A2342E}"/>
                </a:ext>
              </a:extLst>
            </p:cNvPr>
            <p:cNvSpPr>
              <a:spLocks/>
            </p:cNvSpPr>
            <p:nvPr/>
          </p:nvSpPr>
          <p:spPr bwMode="auto">
            <a:xfrm>
              <a:off x="3004" y="3706"/>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88" name="Freeform 52">
              <a:extLst>
                <a:ext uri="{FF2B5EF4-FFF2-40B4-BE49-F238E27FC236}">
                  <a16:creationId xmlns:a16="http://schemas.microsoft.com/office/drawing/2014/main" id="{405A3D1A-BBAB-C6A2-9DCE-088753E33BDE}"/>
                </a:ext>
              </a:extLst>
            </p:cNvPr>
            <p:cNvSpPr>
              <a:spLocks/>
            </p:cNvSpPr>
            <p:nvPr/>
          </p:nvSpPr>
          <p:spPr bwMode="auto">
            <a:xfrm>
              <a:off x="3041" y="3699"/>
              <a:ext cx="1" cy="15"/>
            </a:xfrm>
            <a:custGeom>
              <a:avLst/>
              <a:gdLst>
                <a:gd name="T0" fmla="*/ 0 w 1"/>
                <a:gd name="T1" fmla="*/ 0 h 15"/>
                <a:gd name="T2" fmla="*/ 0 w 1"/>
                <a:gd name="T3" fmla="*/ 15 h 15"/>
                <a:gd name="T4" fmla="*/ 0 w 1"/>
                <a:gd name="T5" fmla="*/ 0 h 15"/>
                <a:gd name="T6" fmla="*/ 0 60000 65536"/>
                <a:gd name="T7" fmla="*/ 0 60000 65536"/>
                <a:gd name="T8" fmla="*/ 0 60000 65536"/>
              </a:gdLst>
              <a:ahLst/>
              <a:cxnLst>
                <a:cxn ang="T6">
                  <a:pos x="T0" y="T1"/>
                </a:cxn>
                <a:cxn ang="T7">
                  <a:pos x="T2" y="T3"/>
                </a:cxn>
                <a:cxn ang="T8">
                  <a:pos x="T4" y="T5"/>
                </a:cxn>
              </a:cxnLst>
              <a:rect l="0" t="0" r="r" b="b"/>
              <a:pathLst>
                <a:path w="1" h="15">
                  <a:moveTo>
                    <a:pt x="0" y="0"/>
                  </a:move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89" name="Freeform 53">
              <a:extLst>
                <a:ext uri="{FF2B5EF4-FFF2-40B4-BE49-F238E27FC236}">
                  <a16:creationId xmlns:a16="http://schemas.microsoft.com/office/drawing/2014/main" id="{E01D5F3F-CD4C-46AA-E19E-B640D5E74D19}"/>
                </a:ext>
              </a:extLst>
            </p:cNvPr>
            <p:cNvSpPr>
              <a:spLocks/>
            </p:cNvSpPr>
            <p:nvPr/>
          </p:nvSpPr>
          <p:spPr bwMode="auto">
            <a:xfrm>
              <a:off x="3041" y="3699"/>
              <a:ext cx="45" cy="7"/>
            </a:xfrm>
            <a:custGeom>
              <a:avLst/>
              <a:gdLst>
                <a:gd name="T0" fmla="*/ 0 w 45"/>
                <a:gd name="T1" fmla="*/ 7 h 7"/>
                <a:gd name="T2" fmla="*/ 0 w 45"/>
                <a:gd name="T3" fmla="*/ 7 h 7"/>
                <a:gd name="T4" fmla="*/ 0 w 45"/>
                <a:gd name="T5" fmla="*/ 7 h 7"/>
                <a:gd name="T6" fmla="*/ 0 w 45"/>
                <a:gd name="T7" fmla="*/ 7 h 7"/>
                <a:gd name="T8" fmla="*/ 8 w 45"/>
                <a:gd name="T9" fmla="*/ 7 h 7"/>
                <a:gd name="T10" fmla="*/ 8 w 45"/>
                <a:gd name="T11" fmla="*/ 7 h 7"/>
                <a:gd name="T12" fmla="*/ 15 w 45"/>
                <a:gd name="T13" fmla="*/ 7 h 7"/>
                <a:gd name="T14" fmla="*/ 15 w 45"/>
                <a:gd name="T15" fmla="*/ 7 h 7"/>
                <a:gd name="T16" fmla="*/ 22 w 45"/>
                <a:gd name="T17" fmla="*/ 7 h 7"/>
                <a:gd name="T18" fmla="*/ 22 w 45"/>
                <a:gd name="T19" fmla="*/ 7 h 7"/>
                <a:gd name="T20" fmla="*/ 22 w 45"/>
                <a:gd name="T21" fmla="*/ 7 h 7"/>
                <a:gd name="T22" fmla="*/ 30 w 45"/>
                <a:gd name="T23" fmla="*/ 7 h 7"/>
                <a:gd name="T24" fmla="*/ 30 w 45"/>
                <a:gd name="T25" fmla="*/ 7 h 7"/>
                <a:gd name="T26" fmla="*/ 37 w 45"/>
                <a:gd name="T27" fmla="*/ 7 h 7"/>
                <a:gd name="T28" fmla="*/ 37 w 45"/>
                <a:gd name="T29" fmla="*/ 7 h 7"/>
                <a:gd name="T30" fmla="*/ 37 w 45"/>
                <a:gd name="T31" fmla="*/ 7 h 7"/>
                <a:gd name="T32" fmla="*/ 45 w 45"/>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7">
                  <a:moveTo>
                    <a:pt x="0" y="7"/>
                  </a:moveTo>
                  <a:lnTo>
                    <a:pt x="0" y="7"/>
                  </a:lnTo>
                  <a:lnTo>
                    <a:pt x="8" y="7"/>
                  </a:lnTo>
                  <a:lnTo>
                    <a:pt x="15" y="7"/>
                  </a:lnTo>
                  <a:lnTo>
                    <a:pt x="22" y="7"/>
                  </a:lnTo>
                  <a:lnTo>
                    <a:pt x="30" y="7"/>
                  </a:lnTo>
                  <a:lnTo>
                    <a:pt x="37" y="7"/>
                  </a:lnTo>
                  <a:lnTo>
                    <a:pt x="4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90" name="Freeform 54">
              <a:extLst>
                <a:ext uri="{FF2B5EF4-FFF2-40B4-BE49-F238E27FC236}">
                  <a16:creationId xmlns:a16="http://schemas.microsoft.com/office/drawing/2014/main" id="{6EE2FE56-7F4D-54F3-9C6C-48B62720219D}"/>
                </a:ext>
              </a:extLst>
            </p:cNvPr>
            <p:cNvSpPr>
              <a:spLocks/>
            </p:cNvSpPr>
            <p:nvPr/>
          </p:nvSpPr>
          <p:spPr bwMode="auto">
            <a:xfrm>
              <a:off x="3041" y="3699"/>
              <a:ext cx="1" cy="15"/>
            </a:xfrm>
            <a:custGeom>
              <a:avLst/>
              <a:gdLst>
                <a:gd name="T0" fmla="*/ 0 w 1"/>
                <a:gd name="T1" fmla="*/ 15 h 15"/>
                <a:gd name="T2" fmla="*/ 0 w 1"/>
                <a:gd name="T3" fmla="*/ 0 h 15"/>
                <a:gd name="T4" fmla="*/ 0 w 1"/>
                <a:gd name="T5" fmla="*/ 15 h 15"/>
                <a:gd name="T6" fmla="*/ 0 60000 65536"/>
                <a:gd name="T7" fmla="*/ 0 60000 65536"/>
                <a:gd name="T8" fmla="*/ 0 60000 65536"/>
              </a:gdLst>
              <a:ahLst/>
              <a:cxnLst>
                <a:cxn ang="T6">
                  <a:pos x="T0" y="T1"/>
                </a:cxn>
                <a:cxn ang="T7">
                  <a:pos x="T2" y="T3"/>
                </a:cxn>
                <a:cxn ang="T8">
                  <a:pos x="T4" y="T5"/>
                </a:cxn>
              </a:cxnLst>
              <a:rect l="0" t="0" r="r" b="b"/>
              <a:pathLst>
                <a:path w="1" h="15">
                  <a:moveTo>
                    <a:pt x="0" y="15"/>
                  </a:moveTo>
                  <a:lnTo>
                    <a:pt x="0"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91" name="Freeform 55">
              <a:extLst>
                <a:ext uri="{FF2B5EF4-FFF2-40B4-BE49-F238E27FC236}">
                  <a16:creationId xmlns:a16="http://schemas.microsoft.com/office/drawing/2014/main" id="{59F9992F-CB1D-919A-51C9-EB21D5F0770F}"/>
                </a:ext>
              </a:extLst>
            </p:cNvPr>
            <p:cNvSpPr>
              <a:spLocks/>
            </p:cNvSpPr>
            <p:nvPr/>
          </p:nvSpPr>
          <p:spPr bwMode="auto">
            <a:xfrm>
              <a:off x="3078" y="3691"/>
              <a:ext cx="8" cy="15"/>
            </a:xfrm>
            <a:custGeom>
              <a:avLst/>
              <a:gdLst>
                <a:gd name="T0" fmla="*/ 0 w 8"/>
                <a:gd name="T1" fmla="*/ 0 h 15"/>
                <a:gd name="T2" fmla="*/ 8 w 8"/>
                <a:gd name="T3" fmla="*/ 15 h 15"/>
                <a:gd name="T4" fmla="*/ 0 w 8"/>
                <a:gd name="T5" fmla="*/ 0 h 15"/>
                <a:gd name="T6" fmla="*/ 0 60000 65536"/>
                <a:gd name="T7" fmla="*/ 0 60000 65536"/>
                <a:gd name="T8" fmla="*/ 0 60000 65536"/>
              </a:gdLst>
              <a:ahLst/>
              <a:cxnLst>
                <a:cxn ang="T6">
                  <a:pos x="T0" y="T1"/>
                </a:cxn>
                <a:cxn ang="T7">
                  <a:pos x="T2" y="T3"/>
                </a:cxn>
                <a:cxn ang="T8">
                  <a:pos x="T4" y="T5"/>
                </a:cxn>
              </a:cxnLst>
              <a:rect l="0" t="0" r="r" b="b"/>
              <a:pathLst>
                <a:path w="8" h="15">
                  <a:moveTo>
                    <a:pt x="0" y="0"/>
                  </a:moveTo>
                  <a:lnTo>
                    <a:pt x="8"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92" name="Freeform 56">
              <a:extLst>
                <a:ext uri="{FF2B5EF4-FFF2-40B4-BE49-F238E27FC236}">
                  <a16:creationId xmlns:a16="http://schemas.microsoft.com/office/drawing/2014/main" id="{F5CDD5DE-1DD9-3CA9-1577-045BA5334A09}"/>
                </a:ext>
              </a:extLst>
            </p:cNvPr>
            <p:cNvSpPr>
              <a:spLocks/>
            </p:cNvSpPr>
            <p:nvPr/>
          </p:nvSpPr>
          <p:spPr bwMode="auto">
            <a:xfrm>
              <a:off x="3049" y="3699"/>
              <a:ext cx="37" cy="22"/>
            </a:xfrm>
            <a:custGeom>
              <a:avLst/>
              <a:gdLst>
                <a:gd name="T0" fmla="*/ 37 w 37"/>
                <a:gd name="T1" fmla="*/ 0 h 22"/>
                <a:gd name="T2" fmla="*/ 29 w 37"/>
                <a:gd name="T3" fmla="*/ 0 h 22"/>
                <a:gd name="T4" fmla="*/ 29 w 37"/>
                <a:gd name="T5" fmla="*/ 0 h 22"/>
                <a:gd name="T6" fmla="*/ 29 w 37"/>
                <a:gd name="T7" fmla="*/ 7 h 22"/>
                <a:gd name="T8" fmla="*/ 29 w 37"/>
                <a:gd name="T9" fmla="*/ 7 h 22"/>
                <a:gd name="T10" fmla="*/ 29 w 37"/>
                <a:gd name="T11" fmla="*/ 7 h 22"/>
                <a:gd name="T12" fmla="*/ 29 w 37"/>
                <a:gd name="T13" fmla="*/ 7 h 22"/>
                <a:gd name="T14" fmla="*/ 22 w 37"/>
                <a:gd name="T15" fmla="*/ 7 h 22"/>
                <a:gd name="T16" fmla="*/ 22 w 37"/>
                <a:gd name="T17" fmla="*/ 15 h 22"/>
                <a:gd name="T18" fmla="*/ 22 w 37"/>
                <a:gd name="T19" fmla="*/ 15 h 22"/>
                <a:gd name="T20" fmla="*/ 22 w 37"/>
                <a:gd name="T21" fmla="*/ 15 h 22"/>
                <a:gd name="T22" fmla="*/ 14 w 37"/>
                <a:gd name="T23" fmla="*/ 15 h 22"/>
                <a:gd name="T24" fmla="*/ 14 w 37"/>
                <a:gd name="T25" fmla="*/ 15 h 22"/>
                <a:gd name="T26" fmla="*/ 14 w 37"/>
                <a:gd name="T27" fmla="*/ 15 h 22"/>
                <a:gd name="T28" fmla="*/ 7 w 37"/>
                <a:gd name="T29" fmla="*/ 22 h 22"/>
                <a:gd name="T30" fmla="*/ 7 w 37"/>
                <a:gd name="T31" fmla="*/ 22 h 22"/>
                <a:gd name="T32" fmla="*/ 0 w 37"/>
                <a:gd name="T33" fmla="*/ 22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22">
                  <a:moveTo>
                    <a:pt x="37" y="0"/>
                  </a:moveTo>
                  <a:lnTo>
                    <a:pt x="29" y="0"/>
                  </a:lnTo>
                  <a:lnTo>
                    <a:pt x="29" y="7"/>
                  </a:lnTo>
                  <a:lnTo>
                    <a:pt x="22" y="7"/>
                  </a:lnTo>
                  <a:lnTo>
                    <a:pt x="22" y="15"/>
                  </a:lnTo>
                  <a:lnTo>
                    <a:pt x="14" y="15"/>
                  </a:lnTo>
                  <a:lnTo>
                    <a:pt x="7" y="22"/>
                  </a:lnTo>
                  <a:lnTo>
                    <a:pt x="0" y="22"/>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93" name="Freeform 57">
              <a:extLst>
                <a:ext uri="{FF2B5EF4-FFF2-40B4-BE49-F238E27FC236}">
                  <a16:creationId xmlns:a16="http://schemas.microsoft.com/office/drawing/2014/main" id="{75E2A1DF-E73E-0DBE-F7C2-D4ACEBE499A6}"/>
                </a:ext>
              </a:extLst>
            </p:cNvPr>
            <p:cNvSpPr>
              <a:spLocks/>
            </p:cNvSpPr>
            <p:nvPr/>
          </p:nvSpPr>
          <p:spPr bwMode="auto">
            <a:xfrm>
              <a:off x="3078" y="3699"/>
              <a:ext cx="8" cy="7"/>
            </a:xfrm>
            <a:custGeom>
              <a:avLst/>
              <a:gdLst>
                <a:gd name="T0" fmla="*/ 0 w 8"/>
                <a:gd name="T1" fmla="*/ 0 h 7"/>
                <a:gd name="T2" fmla="*/ 8 w 8"/>
                <a:gd name="T3" fmla="*/ 7 h 7"/>
                <a:gd name="T4" fmla="*/ 0 w 8"/>
                <a:gd name="T5" fmla="*/ 0 h 7"/>
                <a:gd name="T6" fmla="*/ 0 60000 65536"/>
                <a:gd name="T7" fmla="*/ 0 60000 65536"/>
                <a:gd name="T8" fmla="*/ 0 60000 65536"/>
              </a:gdLst>
              <a:ahLst/>
              <a:cxnLst>
                <a:cxn ang="T6">
                  <a:pos x="T0" y="T1"/>
                </a:cxn>
                <a:cxn ang="T7">
                  <a:pos x="T2" y="T3"/>
                </a:cxn>
                <a:cxn ang="T8">
                  <a:pos x="T4" y="T5"/>
                </a:cxn>
              </a:cxnLst>
              <a:rect l="0" t="0" r="r" b="b"/>
              <a:pathLst>
                <a:path w="8" h="7">
                  <a:moveTo>
                    <a:pt x="0" y="0"/>
                  </a:moveTo>
                  <a:lnTo>
                    <a:pt x="8"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94" name="Freeform 58">
              <a:extLst>
                <a:ext uri="{FF2B5EF4-FFF2-40B4-BE49-F238E27FC236}">
                  <a16:creationId xmlns:a16="http://schemas.microsoft.com/office/drawing/2014/main" id="{14CE8371-5DAD-829C-AA93-64586A0D4813}"/>
                </a:ext>
              </a:extLst>
            </p:cNvPr>
            <p:cNvSpPr>
              <a:spLocks/>
            </p:cNvSpPr>
            <p:nvPr/>
          </p:nvSpPr>
          <p:spPr bwMode="auto">
            <a:xfrm>
              <a:off x="3049" y="3714"/>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95" name="Freeform 59">
              <a:extLst>
                <a:ext uri="{FF2B5EF4-FFF2-40B4-BE49-F238E27FC236}">
                  <a16:creationId xmlns:a16="http://schemas.microsoft.com/office/drawing/2014/main" id="{BFC97FBA-8D79-C324-7396-FEC3AEA7D447}"/>
                </a:ext>
              </a:extLst>
            </p:cNvPr>
            <p:cNvSpPr>
              <a:spLocks/>
            </p:cNvSpPr>
            <p:nvPr/>
          </p:nvSpPr>
          <p:spPr bwMode="auto">
            <a:xfrm>
              <a:off x="3049" y="3714"/>
              <a:ext cx="52" cy="7"/>
            </a:xfrm>
            <a:custGeom>
              <a:avLst/>
              <a:gdLst>
                <a:gd name="T0" fmla="*/ 0 w 52"/>
                <a:gd name="T1" fmla="*/ 7 h 7"/>
                <a:gd name="T2" fmla="*/ 0 w 52"/>
                <a:gd name="T3" fmla="*/ 7 h 7"/>
                <a:gd name="T4" fmla="*/ 7 w 52"/>
                <a:gd name="T5" fmla="*/ 7 h 7"/>
                <a:gd name="T6" fmla="*/ 7 w 52"/>
                <a:gd name="T7" fmla="*/ 7 h 7"/>
                <a:gd name="T8" fmla="*/ 7 w 52"/>
                <a:gd name="T9" fmla="*/ 7 h 7"/>
                <a:gd name="T10" fmla="*/ 14 w 52"/>
                <a:gd name="T11" fmla="*/ 0 h 7"/>
                <a:gd name="T12" fmla="*/ 14 w 52"/>
                <a:gd name="T13" fmla="*/ 0 h 7"/>
                <a:gd name="T14" fmla="*/ 14 w 52"/>
                <a:gd name="T15" fmla="*/ 0 h 7"/>
                <a:gd name="T16" fmla="*/ 22 w 52"/>
                <a:gd name="T17" fmla="*/ 0 h 7"/>
                <a:gd name="T18" fmla="*/ 22 w 52"/>
                <a:gd name="T19" fmla="*/ 0 h 7"/>
                <a:gd name="T20" fmla="*/ 29 w 52"/>
                <a:gd name="T21" fmla="*/ 0 h 7"/>
                <a:gd name="T22" fmla="*/ 29 w 52"/>
                <a:gd name="T23" fmla="*/ 0 h 7"/>
                <a:gd name="T24" fmla="*/ 37 w 52"/>
                <a:gd name="T25" fmla="*/ 0 h 7"/>
                <a:gd name="T26" fmla="*/ 37 w 52"/>
                <a:gd name="T27" fmla="*/ 0 h 7"/>
                <a:gd name="T28" fmla="*/ 44 w 52"/>
                <a:gd name="T29" fmla="*/ 0 h 7"/>
                <a:gd name="T30" fmla="*/ 44 w 52"/>
                <a:gd name="T31" fmla="*/ 0 h 7"/>
                <a:gd name="T32" fmla="*/ 52 w 52"/>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7">
                  <a:moveTo>
                    <a:pt x="0" y="7"/>
                  </a:moveTo>
                  <a:lnTo>
                    <a:pt x="0" y="7"/>
                  </a:lnTo>
                  <a:lnTo>
                    <a:pt x="7" y="7"/>
                  </a:lnTo>
                  <a:lnTo>
                    <a:pt x="14" y="0"/>
                  </a:lnTo>
                  <a:lnTo>
                    <a:pt x="22" y="0"/>
                  </a:lnTo>
                  <a:lnTo>
                    <a:pt x="29" y="0"/>
                  </a:lnTo>
                  <a:lnTo>
                    <a:pt x="37" y="0"/>
                  </a:lnTo>
                  <a:lnTo>
                    <a:pt x="44" y="0"/>
                  </a:lnTo>
                  <a:lnTo>
                    <a:pt x="5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96" name="Freeform 60">
              <a:extLst>
                <a:ext uri="{FF2B5EF4-FFF2-40B4-BE49-F238E27FC236}">
                  <a16:creationId xmlns:a16="http://schemas.microsoft.com/office/drawing/2014/main" id="{BFF7EE9E-E615-90E4-28F6-171781757A60}"/>
                </a:ext>
              </a:extLst>
            </p:cNvPr>
            <p:cNvSpPr>
              <a:spLocks/>
            </p:cNvSpPr>
            <p:nvPr/>
          </p:nvSpPr>
          <p:spPr bwMode="auto">
            <a:xfrm>
              <a:off x="3049" y="3714"/>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97" name="Freeform 61">
              <a:extLst>
                <a:ext uri="{FF2B5EF4-FFF2-40B4-BE49-F238E27FC236}">
                  <a16:creationId xmlns:a16="http://schemas.microsoft.com/office/drawing/2014/main" id="{F6DB82B8-6138-DCE7-EC5A-D33CB75D34DC}"/>
                </a:ext>
              </a:extLst>
            </p:cNvPr>
            <p:cNvSpPr>
              <a:spLocks/>
            </p:cNvSpPr>
            <p:nvPr/>
          </p:nvSpPr>
          <p:spPr bwMode="auto">
            <a:xfrm>
              <a:off x="3093" y="3706"/>
              <a:ext cx="8" cy="15"/>
            </a:xfrm>
            <a:custGeom>
              <a:avLst/>
              <a:gdLst>
                <a:gd name="T0" fmla="*/ 8 w 8"/>
                <a:gd name="T1" fmla="*/ 0 h 15"/>
                <a:gd name="T2" fmla="*/ 0 w 8"/>
                <a:gd name="T3" fmla="*/ 15 h 15"/>
                <a:gd name="T4" fmla="*/ 8 w 8"/>
                <a:gd name="T5" fmla="*/ 0 h 15"/>
                <a:gd name="T6" fmla="*/ 0 60000 65536"/>
                <a:gd name="T7" fmla="*/ 0 60000 65536"/>
                <a:gd name="T8" fmla="*/ 0 60000 65536"/>
              </a:gdLst>
              <a:ahLst/>
              <a:cxnLst>
                <a:cxn ang="T6">
                  <a:pos x="T0" y="T1"/>
                </a:cxn>
                <a:cxn ang="T7">
                  <a:pos x="T2" y="T3"/>
                </a:cxn>
                <a:cxn ang="T8">
                  <a:pos x="T4" y="T5"/>
                </a:cxn>
              </a:cxnLst>
              <a:rect l="0" t="0" r="r" b="b"/>
              <a:pathLst>
                <a:path w="8" h="15">
                  <a:moveTo>
                    <a:pt x="8" y="0"/>
                  </a:move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9998" name="Freeform 62">
              <a:extLst>
                <a:ext uri="{FF2B5EF4-FFF2-40B4-BE49-F238E27FC236}">
                  <a16:creationId xmlns:a16="http://schemas.microsoft.com/office/drawing/2014/main" id="{7DE2DA5A-D501-9CF6-183C-83F22175BB33}"/>
                </a:ext>
              </a:extLst>
            </p:cNvPr>
            <p:cNvSpPr>
              <a:spLocks/>
            </p:cNvSpPr>
            <p:nvPr/>
          </p:nvSpPr>
          <p:spPr bwMode="auto">
            <a:xfrm>
              <a:off x="3101" y="3691"/>
              <a:ext cx="44" cy="23"/>
            </a:xfrm>
            <a:custGeom>
              <a:avLst/>
              <a:gdLst>
                <a:gd name="T0" fmla="*/ 0 w 44"/>
                <a:gd name="T1" fmla="*/ 23 h 23"/>
                <a:gd name="T2" fmla="*/ 0 w 44"/>
                <a:gd name="T3" fmla="*/ 23 h 23"/>
                <a:gd name="T4" fmla="*/ 0 w 44"/>
                <a:gd name="T5" fmla="*/ 23 h 23"/>
                <a:gd name="T6" fmla="*/ 7 w 44"/>
                <a:gd name="T7" fmla="*/ 23 h 23"/>
                <a:gd name="T8" fmla="*/ 7 w 44"/>
                <a:gd name="T9" fmla="*/ 23 h 23"/>
                <a:gd name="T10" fmla="*/ 14 w 44"/>
                <a:gd name="T11" fmla="*/ 23 h 23"/>
                <a:gd name="T12" fmla="*/ 14 w 44"/>
                <a:gd name="T13" fmla="*/ 15 h 23"/>
                <a:gd name="T14" fmla="*/ 14 w 44"/>
                <a:gd name="T15" fmla="*/ 15 h 23"/>
                <a:gd name="T16" fmla="*/ 22 w 44"/>
                <a:gd name="T17" fmla="*/ 15 h 23"/>
                <a:gd name="T18" fmla="*/ 22 w 44"/>
                <a:gd name="T19" fmla="*/ 15 h 23"/>
                <a:gd name="T20" fmla="*/ 29 w 44"/>
                <a:gd name="T21" fmla="*/ 15 h 23"/>
                <a:gd name="T22" fmla="*/ 29 w 44"/>
                <a:gd name="T23" fmla="*/ 8 h 23"/>
                <a:gd name="T24" fmla="*/ 29 w 44"/>
                <a:gd name="T25" fmla="*/ 8 h 23"/>
                <a:gd name="T26" fmla="*/ 37 w 44"/>
                <a:gd name="T27" fmla="*/ 8 h 23"/>
                <a:gd name="T28" fmla="*/ 37 w 44"/>
                <a:gd name="T29" fmla="*/ 0 h 23"/>
                <a:gd name="T30" fmla="*/ 37 w 44"/>
                <a:gd name="T31" fmla="*/ 0 h 23"/>
                <a:gd name="T32" fmla="*/ 44 w 44"/>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23">
                  <a:moveTo>
                    <a:pt x="0" y="23"/>
                  </a:moveTo>
                  <a:lnTo>
                    <a:pt x="0" y="23"/>
                  </a:lnTo>
                  <a:lnTo>
                    <a:pt x="7" y="23"/>
                  </a:lnTo>
                  <a:lnTo>
                    <a:pt x="14" y="23"/>
                  </a:lnTo>
                  <a:lnTo>
                    <a:pt x="14" y="15"/>
                  </a:lnTo>
                  <a:lnTo>
                    <a:pt x="22" y="15"/>
                  </a:lnTo>
                  <a:lnTo>
                    <a:pt x="29" y="15"/>
                  </a:lnTo>
                  <a:lnTo>
                    <a:pt x="29" y="8"/>
                  </a:lnTo>
                  <a:lnTo>
                    <a:pt x="37" y="8"/>
                  </a:lnTo>
                  <a:lnTo>
                    <a:pt x="37" y="0"/>
                  </a:lnTo>
                  <a:lnTo>
                    <a:pt x="44"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999" name="Freeform 63">
              <a:extLst>
                <a:ext uri="{FF2B5EF4-FFF2-40B4-BE49-F238E27FC236}">
                  <a16:creationId xmlns:a16="http://schemas.microsoft.com/office/drawing/2014/main" id="{42DFD782-DF2E-24AF-6AE2-16996CBDD4BD}"/>
                </a:ext>
              </a:extLst>
            </p:cNvPr>
            <p:cNvSpPr>
              <a:spLocks/>
            </p:cNvSpPr>
            <p:nvPr/>
          </p:nvSpPr>
          <p:spPr bwMode="auto">
            <a:xfrm>
              <a:off x="3093" y="3706"/>
              <a:ext cx="8" cy="15"/>
            </a:xfrm>
            <a:custGeom>
              <a:avLst/>
              <a:gdLst>
                <a:gd name="T0" fmla="*/ 0 w 8"/>
                <a:gd name="T1" fmla="*/ 15 h 15"/>
                <a:gd name="T2" fmla="*/ 8 w 8"/>
                <a:gd name="T3" fmla="*/ 0 h 15"/>
                <a:gd name="T4" fmla="*/ 0 w 8"/>
                <a:gd name="T5" fmla="*/ 15 h 15"/>
                <a:gd name="T6" fmla="*/ 0 60000 65536"/>
                <a:gd name="T7" fmla="*/ 0 60000 65536"/>
                <a:gd name="T8" fmla="*/ 0 60000 65536"/>
              </a:gdLst>
              <a:ahLst/>
              <a:cxnLst>
                <a:cxn ang="T6">
                  <a:pos x="T0" y="T1"/>
                </a:cxn>
                <a:cxn ang="T7">
                  <a:pos x="T2" y="T3"/>
                </a:cxn>
                <a:cxn ang="T8">
                  <a:pos x="T4" y="T5"/>
                </a:cxn>
              </a:cxnLst>
              <a:rect l="0" t="0" r="r" b="b"/>
              <a:pathLst>
                <a:path w="8" h="15">
                  <a:moveTo>
                    <a:pt x="0" y="15"/>
                  </a:moveTo>
                  <a:lnTo>
                    <a:pt x="8"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00" name="Freeform 64">
              <a:extLst>
                <a:ext uri="{FF2B5EF4-FFF2-40B4-BE49-F238E27FC236}">
                  <a16:creationId xmlns:a16="http://schemas.microsoft.com/office/drawing/2014/main" id="{9842486D-9D31-8B84-295C-51FA6AA8628C}"/>
                </a:ext>
              </a:extLst>
            </p:cNvPr>
            <p:cNvSpPr>
              <a:spLocks/>
            </p:cNvSpPr>
            <p:nvPr/>
          </p:nvSpPr>
          <p:spPr bwMode="auto">
            <a:xfrm>
              <a:off x="3138" y="3684"/>
              <a:ext cx="15" cy="15"/>
            </a:xfrm>
            <a:custGeom>
              <a:avLst/>
              <a:gdLst>
                <a:gd name="T0" fmla="*/ 0 w 15"/>
                <a:gd name="T1" fmla="*/ 0 h 15"/>
                <a:gd name="T2" fmla="*/ 15 w 15"/>
                <a:gd name="T3" fmla="*/ 15 h 15"/>
                <a:gd name="T4" fmla="*/ 0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0" y="0"/>
                  </a:moveTo>
                  <a:lnTo>
                    <a:pt x="15"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01" name="Freeform 65">
              <a:extLst>
                <a:ext uri="{FF2B5EF4-FFF2-40B4-BE49-F238E27FC236}">
                  <a16:creationId xmlns:a16="http://schemas.microsoft.com/office/drawing/2014/main" id="{5BF94409-9FC4-92AC-E2D7-71D0B7943106}"/>
                </a:ext>
              </a:extLst>
            </p:cNvPr>
            <p:cNvSpPr>
              <a:spLocks/>
            </p:cNvSpPr>
            <p:nvPr/>
          </p:nvSpPr>
          <p:spPr bwMode="auto">
            <a:xfrm>
              <a:off x="3130" y="3691"/>
              <a:ext cx="15" cy="23"/>
            </a:xfrm>
            <a:custGeom>
              <a:avLst/>
              <a:gdLst>
                <a:gd name="T0" fmla="*/ 15 w 15"/>
                <a:gd name="T1" fmla="*/ 0 h 23"/>
                <a:gd name="T2" fmla="*/ 15 w 15"/>
                <a:gd name="T3" fmla="*/ 0 h 23"/>
                <a:gd name="T4" fmla="*/ 15 w 15"/>
                <a:gd name="T5" fmla="*/ 0 h 23"/>
                <a:gd name="T6" fmla="*/ 15 w 15"/>
                <a:gd name="T7" fmla="*/ 0 h 23"/>
                <a:gd name="T8" fmla="*/ 8 w 15"/>
                <a:gd name="T9" fmla="*/ 0 h 23"/>
                <a:gd name="T10" fmla="*/ 8 w 15"/>
                <a:gd name="T11" fmla="*/ 0 h 23"/>
                <a:gd name="T12" fmla="*/ 8 w 15"/>
                <a:gd name="T13" fmla="*/ 0 h 23"/>
                <a:gd name="T14" fmla="*/ 8 w 15"/>
                <a:gd name="T15" fmla="*/ 8 h 23"/>
                <a:gd name="T16" fmla="*/ 8 w 15"/>
                <a:gd name="T17" fmla="*/ 8 h 23"/>
                <a:gd name="T18" fmla="*/ 8 w 15"/>
                <a:gd name="T19" fmla="*/ 8 h 23"/>
                <a:gd name="T20" fmla="*/ 8 w 15"/>
                <a:gd name="T21" fmla="*/ 8 h 23"/>
                <a:gd name="T22" fmla="*/ 8 w 15"/>
                <a:gd name="T23" fmla="*/ 15 h 23"/>
                <a:gd name="T24" fmla="*/ 0 w 15"/>
                <a:gd name="T25" fmla="*/ 15 h 23"/>
                <a:gd name="T26" fmla="*/ 0 w 15"/>
                <a:gd name="T27" fmla="*/ 15 h 23"/>
                <a:gd name="T28" fmla="*/ 0 w 15"/>
                <a:gd name="T29" fmla="*/ 23 h 23"/>
                <a:gd name="T30" fmla="*/ 0 w 15"/>
                <a:gd name="T31" fmla="*/ 23 h 23"/>
                <a:gd name="T32" fmla="*/ 0 w 15"/>
                <a:gd name="T33" fmla="*/ 23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23">
                  <a:moveTo>
                    <a:pt x="15" y="0"/>
                  </a:moveTo>
                  <a:lnTo>
                    <a:pt x="15" y="0"/>
                  </a:lnTo>
                  <a:lnTo>
                    <a:pt x="8" y="0"/>
                  </a:lnTo>
                  <a:lnTo>
                    <a:pt x="8" y="8"/>
                  </a:lnTo>
                  <a:lnTo>
                    <a:pt x="8" y="15"/>
                  </a:lnTo>
                  <a:lnTo>
                    <a:pt x="0" y="15"/>
                  </a:lnTo>
                  <a:lnTo>
                    <a:pt x="0" y="23"/>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02" name="Freeform 66">
              <a:extLst>
                <a:ext uri="{FF2B5EF4-FFF2-40B4-BE49-F238E27FC236}">
                  <a16:creationId xmlns:a16="http://schemas.microsoft.com/office/drawing/2014/main" id="{C73945F7-3D95-C44B-5DAE-0C4D18DBFCE5}"/>
                </a:ext>
              </a:extLst>
            </p:cNvPr>
            <p:cNvSpPr>
              <a:spLocks/>
            </p:cNvSpPr>
            <p:nvPr/>
          </p:nvSpPr>
          <p:spPr bwMode="auto">
            <a:xfrm>
              <a:off x="3138" y="3684"/>
              <a:ext cx="15" cy="7"/>
            </a:xfrm>
            <a:custGeom>
              <a:avLst/>
              <a:gdLst>
                <a:gd name="T0" fmla="*/ 0 w 15"/>
                <a:gd name="T1" fmla="*/ 0 h 7"/>
                <a:gd name="T2" fmla="*/ 15 w 15"/>
                <a:gd name="T3" fmla="*/ 7 h 7"/>
                <a:gd name="T4" fmla="*/ 0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0" y="0"/>
                  </a:moveTo>
                  <a:lnTo>
                    <a:pt x="15"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03" name="Freeform 67">
              <a:extLst>
                <a:ext uri="{FF2B5EF4-FFF2-40B4-BE49-F238E27FC236}">
                  <a16:creationId xmlns:a16="http://schemas.microsoft.com/office/drawing/2014/main" id="{625943E3-0E76-7FFB-4915-70B07C8CB254}"/>
                </a:ext>
              </a:extLst>
            </p:cNvPr>
            <p:cNvSpPr>
              <a:spLocks/>
            </p:cNvSpPr>
            <p:nvPr/>
          </p:nvSpPr>
          <p:spPr bwMode="auto">
            <a:xfrm>
              <a:off x="3123" y="3706"/>
              <a:ext cx="15" cy="15"/>
            </a:xfrm>
            <a:custGeom>
              <a:avLst/>
              <a:gdLst>
                <a:gd name="T0" fmla="*/ 15 w 15"/>
                <a:gd name="T1" fmla="*/ 15 h 15"/>
                <a:gd name="T2" fmla="*/ 0 w 15"/>
                <a:gd name="T3" fmla="*/ 0 h 15"/>
                <a:gd name="T4" fmla="*/ 15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15"/>
                  </a:moveTo>
                  <a:lnTo>
                    <a:pt x="0" y="0"/>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04" name="Freeform 68">
              <a:extLst>
                <a:ext uri="{FF2B5EF4-FFF2-40B4-BE49-F238E27FC236}">
                  <a16:creationId xmlns:a16="http://schemas.microsoft.com/office/drawing/2014/main" id="{46328248-B5F3-178E-A2A7-FED45F918B24}"/>
                </a:ext>
              </a:extLst>
            </p:cNvPr>
            <p:cNvSpPr>
              <a:spLocks/>
            </p:cNvSpPr>
            <p:nvPr/>
          </p:nvSpPr>
          <p:spPr bwMode="auto">
            <a:xfrm>
              <a:off x="3130" y="3706"/>
              <a:ext cx="15" cy="8"/>
            </a:xfrm>
            <a:custGeom>
              <a:avLst/>
              <a:gdLst>
                <a:gd name="T0" fmla="*/ 0 w 15"/>
                <a:gd name="T1" fmla="*/ 8 h 8"/>
                <a:gd name="T2" fmla="*/ 0 w 15"/>
                <a:gd name="T3" fmla="*/ 8 h 8"/>
                <a:gd name="T4" fmla="*/ 0 w 15"/>
                <a:gd name="T5" fmla="*/ 8 h 8"/>
                <a:gd name="T6" fmla="*/ 0 w 15"/>
                <a:gd name="T7" fmla="*/ 8 h 8"/>
                <a:gd name="T8" fmla="*/ 0 w 15"/>
                <a:gd name="T9" fmla="*/ 8 h 8"/>
                <a:gd name="T10" fmla="*/ 0 w 15"/>
                <a:gd name="T11" fmla="*/ 8 h 8"/>
                <a:gd name="T12" fmla="*/ 0 w 15"/>
                <a:gd name="T13" fmla="*/ 8 h 8"/>
                <a:gd name="T14" fmla="*/ 0 w 15"/>
                <a:gd name="T15" fmla="*/ 8 h 8"/>
                <a:gd name="T16" fmla="*/ 8 w 15"/>
                <a:gd name="T17" fmla="*/ 8 h 8"/>
                <a:gd name="T18" fmla="*/ 8 w 15"/>
                <a:gd name="T19" fmla="*/ 0 h 8"/>
                <a:gd name="T20" fmla="*/ 8 w 15"/>
                <a:gd name="T21" fmla="*/ 0 h 8"/>
                <a:gd name="T22" fmla="*/ 8 w 15"/>
                <a:gd name="T23" fmla="*/ 0 h 8"/>
                <a:gd name="T24" fmla="*/ 8 w 15"/>
                <a:gd name="T25" fmla="*/ 0 h 8"/>
                <a:gd name="T26" fmla="*/ 15 w 15"/>
                <a:gd name="T27" fmla="*/ 0 h 8"/>
                <a:gd name="T28" fmla="*/ 15 w 15"/>
                <a:gd name="T29" fmla="*/ 0 h 8"/>
                <a:gd name="T30" fmla="*/ 15 w 15"/>
                <a:gd name="T31" fmla="*/ 0 h 8"/>
                <a:gd name="T32" fmla="*/ 15 w 15"/>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8">
                  <a:moveTo>
                    <a:pt x="0" y="8"/>
                  </a:moveTo>
                  <a:lnTo>
                    <a:pt x="0" y="8"/>
                  </a:lnTo>
                  <a:lnTo>
                    <a:pt x="8" y="8"/>
                  </a:lnTo>
                  <a:lnTo>
                    <a:pt x="8" y="0"/>
                  </a:lnTo>
                  <a:lnTo>
                    <a:pt x="1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05" name="Freeform 69">
              <a:extLst>
                <a:ext uri="{FF2B5EF4-FFF2-40B4-BE49-F238E27FC236}">
                  <a16:creationId xmlns:a16="http://schemas.microsoft.com/office/drawing/2014/main" id="{86A066A4-45C6-881A-AED3-00B6BAA7BFCD}"/>
                </a:ext>
              </a:extLst>
            </p:cNvPr>
            <p:cNvSpPr>
              <a:spLocks/>
            </p:cNvSpPr>
            <p:nvPr/>
          </p:nvSpPr>
          <p:spPr bwMode="auto">
            <a:xfrm>
              <a:off x="3123" y="3706"/>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06" name="Freeform 70">
              <a:extLst>
                <a:ext uri="{FF2B5EF4-FFF2-40B4-BE49-F238E27FC236}">
                  <a16:creationId xmlns:a16="http://schemas.microsoft.com/office/drawing/2014/main" id="{80D00ED7-BC1C-87E8-B179-D28CF818BF2E}"/>
                </a:ext>
              </a:extLst>
            </p:cNvPr>
            <p:cNvSpPr>
              <a:spLocks/>
            </p:cNvSpPr>
            <p:nvPr/>
          </p:nvSpPr>
          <p:spPr bwMode="auto">
            <a:xfrm>
              <a:off x="3145" y="3699"/>
              <a:ext cx="8" cy="15"/>
            </a:xfrm>
            <a:custGeom>
              <a:avLst/>
              <a:gdLst>
                <a:gd name="T0" fmla="*/ 0 w 8"/>
                <a:gd name="T1" fmla="*/ 0 h 15"/>
                <a:gd name="T2" fmla="*/ 8 w 8"/>
                <a:gd name="T3" fmla="*/ 15 h 15"/>
                <a:gd name="T4" fmla="*/ 0 w 8"/>
                <a:gd name="T5" fmla="*/ 0 h 15"/>
                <a:gd name="T6" fmla="*/ 0 60000 65536"/>
                <a:gd name="T7" fmla="*/ 0 60000 65536"/>
                <a:gd name="T8" fmla="*/ 0 60000 65536"/>
              </a:gdLst>
              <a:ahLst/>
              <a:cxnLst>
                <a:cxn ang="T6">
                  <a:pos x="T0" y="T1"/>
                </a:cxn>
                <a:cxn ang="T7">
                  <a:pos x="T2" y="T3"/>
                </a:cxn>
                <a:cxn ang="T8">
                  <a:pos x="T4" y="T5"/>
                </a:cxn>
              </a:cxnLst>
              <a:rect l="0" t="0" r="r" b="b"/>
              <a:pathLst>
                <a:path w="8" h="15">
                  <a:moveTo>
                    <a:pt x="0" y="0"/>
                  </a:moveTo>
                  <a:lnTo>
                    <a:pt x="8"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07" name="Freeform 71">
              <a:extLst>
                <a:ext uri="{FF2B5EF4-FFF2-40B4-BE49-F238E27FC236}">
                  <a16:creationId xmlns:a16="http://schemas.microsoft.com/office/drawing/2014/main" id="{FFE8A88B-3C6F-5AC7-BDD6-E95081B3E33B}"/>
                </a:ext>
              </a:extLst>
            </p:cNvPr>
            <p:cNvSpPr>
              <a:spLocks/>
            </p:cNvSpPr>
            <p:nvPr/>
          </p:nvSpPr>
          <p:spPr bwMode="auto">
            <a:xfrm>
              <a:off x="3145" y="3706"/>
              <a:ext cx="37" cy="1"/>
            </a:xfrm>
            <a:custGeom>
              <a:avLst/>
              <a:gdLst>
                <a:gd name="T0" fmla="*/ 0 w 37"/>
                <a:gd name="T1" fmla="*/ 0 h 1"/>
                <a:gd name="T2" fmla="*/ 8 w 37"/>
                <a:gd name="T3" fmla="*/ 0 h 1"/>
                <a:gd name="T4" fmla="*/ 8 w 37"/>
                <a:gd name="T5" fmla="*/ 0 h 1"/>
                <a:gd name="T6" fmla="*/ 8 w 37"/>
                <a:gd name="T7" fmla="*/ 0 h 1"/>
                <a:gd name="T8" fmla="*/ 15 w 37"/>
                <a:gd name="T9" fmla="*/ 0 h 1"/>
                <a:gd name="T10" fmla="*/ 15 w 37"/>
                <a:gd name="T11" fmla="*/ 0 h 1"/>
                <a:gd name="T12" fmla="*/ 15 w 37"/>
                <a:gd name="T13" fmla="*/ 0 h 1"/>
                <a:gd name="T14" fmla="*/ 22 w 37"/>
                <a:gd name="T15" fmla="*/ 0 h 1"/>
                <a:gd name="T16" fmla="*/ 22 w 37"/>
                <a:gd name="T17" fmla="*/ 0 h 1"/>
                <a:gd name="T18" fmla="*/ 22 w 37"/>
                <a:gd name="T19" fmla="*/ 0 h 1"/>
                <a:gd name="T20" fmla="*/ 30 w 37"/>
                <a:gd name="T21" fmla="*/ 0 h 1"/>
                <a:gd name="T22" fmla="*/ 30 w 37"/>
                <a:gd name="T23" fmla="*/ 0 h 1"/>
                <a:gd name="T24" fmla="*/ 30 w 37"/>
                <a:gd name="T25" fmla="*/ 0 h 1"/>
                <a:gd name="T26" fmla="*/ 30 w 37"/>
                <a:gd name="T27" fmla="*/ 0 h 1"/>
                <a:gd name="T28" fmla="*/ 37 w 37"/>
                <a:gd name="T29" fmla="*/ 0 h 1"/>
                <a:gd name="T30" fmla="*/ 37 w 37"/>
                <a:gd name="T31" fmla="*/ 0 h 1"/>
                <a:gd name="T32" fmla="*/ 37 w 37"/>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1">
                  <a:moveTo>
                    <a:pt x="0" y="0"/>
                  </a:moveTo>
                  <a:lnTo>
                    <a:pt x="8" y="0"/>
                  </a:lnTo>
                  <a:lnTo>
                    <a:pt x="15" y="0"/>
                  </a:lnTo>
                  <a:lnTo>
                    <a:pt x="22" y="0"/>
                  </a:lnTo>
                  <a:lnTo>
                    <a:pt x="30" y="0"/>
                  </a:lnTo>
                  <a:lnTo>
                    <a:pt x="37"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08" name="Freeform 72">
              <a:extLst>
                <a:ext uri="{FF2B5EF4-FFF2-40B4-BE49-F238E27FC236}">
                  <a16:creationId xmlns:a16="http://schemas.microsoft.com/office/drawing/2014/main" id="{45654FA4-CAAF-F43F-B226-A761BC35C007}"/>
                </a:ext>
              </a:extLst>
            </p:cNvPr>
            <p:cNvSpPr>
              <a:spLocks/>
            </p:cNvSpPr>
            <p:nvPr/>
          </p:nvSpPr>
          <p:spPr bwMode="auto">
            <a:xfrm>
              <a:off x="3145" y="3699"/>
              <a:ext cx="8" cy="15"/>
            </a:xfrm>
            <a:custGeom>
              <a:avLst/>
              <a:gdLst>
                <a:gd name="T0" fmla="*/ 8 w 8"/>
                <a:gd name="T1" fmla="*/ 15 h 15"/>
                <a:gd name="T2" fmla="*/ 0 w 8"/>
                <a:gd name="T3" fmla="*/ 0 h 15"/>
                <a:gd name="T4" fmla="*/ 8 w 8"/>
                <a:gd name="T5" fmla="*/ 15 h 15"/>
                <a:gd name="T6" fmla="*/ 0 60000 65536"/>
                <a:gd name="T7" fmla="*/ 0 60000 65536"/>
                <a:gd name="T8" fmla="*/ 0 60000 65536"/>
              </a:gdLst>
              <a:ahLst/>
              <a:cxnLst>
                <a:cxn ang="T6">
                  <a:pos x="T0" y="T1"/>
                </a:cxn>
                <a:cxn ang="T7">
                  <a:pos x="T2" y="T3"/>
                </a:cxn>
                <a:cxn ang="T8">
                  <a:pos x="T4" y="T5"/>
                </a:cxn>
              </a:cxnLst>
              <a:rect l="0" t="0" r="r" b="b"/>
              <a:pathLst>
                <a:path w="8" h="15">
                  <a:moveTo>
                    <a:pt x="8" y="15"/>
                  </a:moveTo>
                  <a:lnTo>
                    <a:pt x="0" y="0"/>
                  </a:lnTo>
                  <a:lnTo>
                    <a:pt x="8"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09" name="Freeform 73">
              <a:extLst>
                <a:ext uri="{FF2B5EF4-FFF2-40B4-BE49-F238E27FC236}">
                  <a16:creationId xmlns:a16="http://schemas.microsoft.com/office/drawing/2014/main" id="{2D958174-8870-BE22-25E2-66A0BF717BD3}"/>
                </a:ext>
              </a:extLst>
            </p:cNvPr>
            <p:cNvSpPr>
              <a:spLocks/>
            </p:cNvSpPr>
            <p:nvPr/>
          </p:nvSpPr>
          <p:spPr bwMode="auto">
            <a:xfrm>
              <a:off x="3182" y="3699"/>
              <a:ext cx="1" cy="15"/>
            </a:xfrm>
            <a:custGeom>
              <a:avLst/>
              <a:gdLst>
                <a:gd name="T0" fmla="*/ 0 w 1"/>
                <a:gd name="T1" fmla="*/ 0 h 15"/>
                <a:gd name="T2" fmla="*/ 0 w 1"/>
                <a:gd name="T3" fmla="*/ 15 h 15"/>
                <a:gd name="T4" fmla="*/ 0 w 1"/>
                <a:gd name="T5" fmla="*/ 0 h 15"/>
                <a:gd name="T6" fmla="*/ 0 60000 65536"/>
                <a:gd name="T7" fmla="*/ 0 60000 65536"/>
                <a:gd name="T8" fmla="*/ 0 60000 65536"/>
              </a:gdLst>
              <a:ahLst/>
              <a:cxnLst>
                <a:cxn ang="T6">
                  <a:pos x="T0" y="T1"/>
                </a:cxn>
                <a:cxn ang="T7">
                  <a:pos x="T2" y="T3"/>
                </a:cxn>
                <a:cxn ang="T8">
                  <a:pos x="T4" y="T5"/>
                </a:cxn>
              </a:cxnLst>
              <a:rect l="0" t="0" r="r" b="b"/>
              <a:pathLst>
                <a:path w="1" h="15">
                  <a:moveTo>
                    <a:pt x="0" y="0"/>
                  </a:move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10" name="Freeform 74">
              <a:extLst>
                <a:ext uri="{FF2B5EF4-FFF2-40B4-BE49-F238E27FC236}">
                  <a16:creationId xmlns:a16="http://schemas.microsoft.com/office/drawing/2014/main" id="{D23E9568-B8D2-EB3B-E7E5-FE457D75BC4D}"/>
                </a:ext>
              </a:extLst>
            </p:cNvPr>
            <p:cNvSpPr>
              <a:spLocks/>
            </p:cNvSpPr>
            <p:nvPr/>
          </p:nvSpPr>
          <p:spPr bwMode="auto">
            <a:xfrm>
              <a:off x="3182" y="3699"/>
              <a:ext cx="30" cy="7"/>
            </a:xfrm>
            <a:custGeom>
              <a:avLst/>
              <a:gdLst>
                <a:gd name="T0" fmla="*/ 0 w 30"/>
                <a:gd name="T1" fmla="*/ 7 h 7"/>
                <a:gd name="T2" fmla="*/ 0 w 30"/>
                <a:gd name="T3" fmla="*/ 7 h 7"/>
                <a:gd name="T4" fmla="*/ 8 w 30"/>
                <a:gd name="T5" fmla="*/ 7 h 7"/>
                <a:gd name="T6" fmla="*/ 8 w 30"/>
                <a:gd name="T7" fmla="*/ 7 h 7"/>
                <a:gd name="T8" fmla="*/ 8 w 30"/>
                <a:gd name="T9" fmla="*/ 7 h 7"/>
                <a:gd name="T10" fmla="*/ 8 w 30"/>
                <a:gd name="T11" fmla="*/ 7 h 7"/>
                <a:gd name="T12" fmla="*/ 15 w 30"/>
                <a:gd name="T13" fmla="*/ 7 h 7"/>
                <a:gd name="T14" fmla="*/ 15 w 30"/>
                <a:gd name="T15" fmla="*/ 7 h 7"/>
                <a:gd name="T16" fmla="*/ 15 w 30"/>
                <a:gd name="T17" fmla="*/ 7 h 7"/>
                <a:gd name="T18" fmla="*/ 15 w 30"/>
                <a:gd name="T19" fmla="*/ 7 h 7"/>
                <a:gd name="T20" fmla="*/ 23 w 30"/>
                <a:gd name="T21" fmla="*/ 7 h 7"/>
                <a:gd name="T22" fmla="*/ 23 w 30"/>
                <a:gd name="T23" fmla="*/ 7 h 7"/>
                <a:gd name="T24" fmla="*/ 23 w 30"/>
                <a:gd name="T25" fmla="*/ 7 h 7"/>
                <a:gd name="T26" fmla="*/ 23 w 30"/>
                <a:gd name="T27" fmla="*/ 0 h 7"/>
                <a:gd name="T28" fmla="*/ 30 w 30"/>
                <a:gd name="T29" fmla="*/ 0 h 7"/>
                <a:gd name="T30" fmla="*/ 30 w 30"/>
                <a:gd name="T31" fmla="*/ 0 h 7"/>
                <a:gd name="T32" fmla="*/ 30 w 30"/>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7">
                  <a:moveTo>
                    <a:pt x="0" y="7"/>
                  </a:moveTo>
                  <a:lnTo>
                    <a:pt x="0" y="7"/>
                  </a:lnTo>
                  <a:lnTo>
                    <a:pt x="8" y="7"/>
                  </a:lnTo>
                  <a:lnTo>
                    <a:pt x="15" y="7"/>
                  </a:lnTo>
                  <a:lnTo>
                    <a:pt x="23" y="7"/>
                  </a:lnTo>
                  <a:lnTo>
                    <a:pt x="23" y="0"/>
                  </a:lnTo>
                  <a:lnTo>
                    <a:pt x="3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11" name="Freeform 75">
              <a:extLst>
                <a:ext uri="{FF2B5EF4-FFF2-40B4-BE49-F238E27FC236}">
                  <a16:creationId xmlns:a16="http://schemas.microsoft.com/office/drawing/2014/main" id="{E4DA302A-0C9E-EFA9-96BC-F1FD84A8DB32}"/>
                </a:ext>
              </a:extLst>
            </p:cNvPr>
            <p:cNvSpPr>
              <a:spLocks/>
            </p:cNvSpPr>
            <p:nvPr/>
          </p:nvSpPr>
          <p:spPr bwMode="auto">
            <a:xfrm>
              <a:off x="3182" y="3699"/>
              <a:ext cx="1" cy="15"/>
            </a:xfrm>
            <a:custGeom>
              <a:avLst/>
              <a:gdLst>
                <a:gd name="T0" fmla="*/ 0 w 1"/>
                <a:gd name="T1" fmla="*/ 15 h 15"/>
                <a:gd name="T2" fmla="*/ 0 w 1"/>
                <a:gd name="T3" fmla="*/ 0 h 15"/>
                <a:gd name="T4" fmla="*/ 0 w 1"/>
                <a:gd name="T5" fmla="*/ 15 h 15"/>
                <a:gd name="T6" fmla="*/ 0 60000 65536"/>
                <a:gd name="T7" fmla="*/ 0 60000 65536"/>
                <a:gd name="T8" fmla="*/ 0 60000 65536"/>
              </a:gdLst>
              <a:ahLst/>
              <a:cxnLst>
                <a:cxn ang="T6">
                  <a:pos x="T0" y="T1"/>
                </a:cxn>
                <a:cxn ang="T7">
                  <a:pos x="T2" y="T3"/>
                </a:cxn>
                <a:cxn ang="T8">
                  <a:pos x="T4" y="T5"/>
                </a:cxn>
              </a:cxnLst>
              <a:rect l="0" t="0" r="r" b="b"/>
              <a:pathLst>
                <a:path w="1" h="15">
                  <a:moveTo>
                    <a:pt x="0" y="15"/>
                  </a:moveTo>
                  <a:lnTo>
                    <a:pt x="0"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12" name="Freeform 76">
              <a:extLst>
                <a:ext uri="{FF2B5EF4-FFF2-40B4-BE49-F238E27FC236}">
                  <a16:creationId xmlns:a16="http://schemas.microsoft.com/office/drawing/2014/main" id="{DEFE901F-D577-527A-F94B-3ABB3C7D2DCF}"/>
                </a:ext>
              </a:extLst>
            </p:cNvPr>
            <p:cNvSpPr>
              <a:spLocks/>
            </p:cNvSpPr>
            <p:nvPr/>
          </p:nvSpPr>
          <p:spPr bwMode="auto">
            <a:xfrm>
              <a:off x="3205" y="3691"/>
              <a:ext cx="14" cy="15"/>
            </a:xfrm>
            <a:custGeom>
              <a:avLst/>
              <a:gdLst>
                <a:gd name="T0" fmla="*/ 0 w 14"/>
                <a:gd name="T1" fmla="*/ 0 h 15"/>
                <a:gd name="T2" fmla="*/ 14 w 14"/>
                <a:gd name="T3" fmla="*/ 15 h 15"/>
                <a:gd name="T4" fmla="*/ 0 w 14"/>
                <a:gd name="T5" fmla="*/ 0 h 15"/>
                <a:gd name="T6" fmla="*/ 0 60000 65536"/>
                <a:gd name="T7" fmla="*/ 0 60000 65536"/>
                <a:gd name="T8" fmla="*/ 0 60000 65536"/>
              </a:gdLst>
              <a:ahLst/>
              <a:cxnLst>
                <a:cxn ang="T6">
                  <a:pos x="T0" y="T1"/>
                </a:cxn>
                <a:cxn ang="T7">
                  <a:pos x="T2" y="T3"/>
                </a:cxn>
                <a:cxn ang="T8">
                  <a:pos x="T4" y="T5"/>
                </a:cxn>
              </a:cxnLst>
              <a:rect l="0" t="0" r="r" b="b"/>
              <a:pathLst>
                <a:path w="14" h="15">
                  <a:moveTo>
                    <a:pt x="0" y="0"/>
                  </a:moveTo>
                  <a:lnTo>
                    <a:pt x="14"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13" name="Freeform 77">
              <a:extLst>
                <a:ext uri="{FF2B5EF4-FFF2-40B4-BE49-F238E27FC236}">
                  <a16:creationId xmlns:a16="http://schemas.microsoft.com/office/drawing/2014/main" id="{F12C5D56-1AC0-723D-9791-3212510515AC}"/>
                </a:ext>
              </a:extLst>
            </p:cNvPr>
            <p:cNvSpPr>
              <a:spLocks/>
            </p:cNvSpPr>
            <p:nvPr/>
          </p:nvSpPr>
          <p:spPr bwMode="auto">
            <a:xfrm>
              <a:off x="3205" y="3699"/>
              <a:ext cx="7" cy="15"/>
            </a:xfrm>
            <a:custGeom>
              <a:avLst/>
              <a:gdLst>
                <a:gd name="T0" fmla="*/ 7 w 7"/>
                <a:gd name="T1" fmla="*/ 0 h 15"/>
                <a:gd name="T2" fmla="*/ 7 w 7"/>
                <a:gd name="T3" fmla="*/ 0 h 15"/>
                <a:gd name="T4" fmla="*/ 7 w 7"/>
                <a:gd name="T5" fmla="*/ 0 h 15"/>
                <a:gd name="T6" fmla="*/ 7 w 7"/>
                <a:gd name="T7" fmla="*/ 0 h 15"/>
                <a:gd name="T8" fmla="*/ 7 w 7"/>
                <a:gd name="T9" fmla="*/ 0 h 15"/>
                <a:gd name="T10" fmla="*/ 7 w 7"/>
                <a:gd name="T11" fmla="*/ 0 h 15"/>
                <a:gd name="T12" fmla="*/ 7 w 7"/>
                <a:gd name="T13" fmla="*/ 0 h 15"/>
                <a:gd name="T14" fmla="*/ 7 w 7"/>
                <a:gd name="T15" fmla="*/ 7 h 15"/>
                <a:gd name="T16" fmla="*/ 7 w 7"/>
                <a:gd name="T17" fmla="*/ 7 h 15"/>
                <a:gd name="T18" fmla="*/ 7 w 7"/>
                <a:gd name="T19" fmla="*/ 7 h 15"/>
                <a:gd name="T20" fmla="*/ 7 w 7"/>
                <a:gd name="T21" fmla="*/ 7 h 15"/>
                <a:gd name="T22" fmla="*/ 0 w 7"/>
                <a:gd name="T23" fmla="*/ 7 h 15"/>
                <a:gd name="T24" fmla="*/ 0 w 7"/>
                <a:gd name="T25" fmla="*/ 15 h 15"/>
                <a:gd name="T26" fmla="*/ 0 w 7"/>
                <a:gd name="T27" fmla="*/ 15 h 15"/>
                <a:gd name="T28" fmla="*/ 0 w 7"/>
                <a:gd name="T29" fmla="*/ 15 h 15"/>
                <a:gd name="T30" fmla="*/ 0 w 7"/>
                <a:gd name="T31" fmla="*/ 15 h 15"/>
                <a:gd name="T32" fmla="*/ 0 w 7"/>
                <a:gd name="T33" fmla="*/ 15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15">
                  <a:moveTo>
                    <a:pt x="7" y="0"/>
                  </a:moveTo>
                  <a:lnTo>
                    <a:pt x="7" y="0"/>
                  </a:lnTo>
                  <a:lnTo>
                    <a:pt x="7" y="7"/>
                  </a:lnTo>
                  <a:lnTo>
                    <a:pt x="0" y="7"/>
                  </a:lnTo>
                  <a:lnTo>
                    <a:pt x="0" y="15"/>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14" name="Freeform 78">
              <a:extLst>
                <a:ext uri="{FF2B5EF4-FFF2-40B4-BE49-F238E27FC236}">
                  <a16:creationId xmlns:a16="http://schemas.microsoft.com/office/drawing/2014/main" id="{1EF1E859-94F8-3B25-4A45-768AD894D077}"/>
                </a:ext>
              </a:extLst>
            </p:cNvPr>
            <p:cNvSpPr>
              <a:spLocks/>
            </p:cNvSpPr>
            <p:nvPr/>
          </p:nvSpPr>
          <p:spPr bwMode="auto">
            <a:xfrm>
              <a:off x="3205" y="3691"/>
              <a:ext cx="14" cy="8"/>
            </a:xfrm>
            <a:custGeom>
              <a:avLst/>
              <a:gdLst>
                <a:gd name="T0" fmla="*/ 0 w 14"/>
                <a:gd name="T1" fmla="*/ 0 h 8"/>
                <a:gd name="T2" fmla="*/ 14 w 14"/>
                <a:gd name="T3" fmla="*/ 8 h 8"/>
                <a:gd name="T4" fmla="*/ 0 w 14"/>
                <a:gd name="T5" fmla="*/ 0 h 8"/>
                <a:gd name="T6" fmla="*/ 0 60000 65536"/>
                <a:gd name="T7" fmla="*/ 0 60000 65536"/>
                <a:gd name="T8" fmla="*/ 0 60000 65536"/>
              </a:gdLst>
              <a:ahLst/>
              <a:cxnLst>
                <a:cxn ang="T6">
                  <a:pos x="T0" y="T1"/>
                </a:cxn>
                <a:cxn ang="T7">
                  <a:pos x="T2" y="T3"/>
                </a:cxn>
                <a:cxn ang="T8">
                  <a:pos x="T4" y="T5"/>
                </a:cxn>
              </a:cxnLst>
              <a:rect l="0" t="0" r="r" b="b"/>
              <a:pathLst>
                <a:path w="14" h="8">
                  <a:moveTo>
                    <a:pt x="0" y="0"/>
                  </a:moveTo>
                  <a:lnTo>
                    <a:pt x="14"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15" name="Freeform 79">
              <a:extLst>
                <a:ext uri="{FF2B5EF4-FFF2-40B4-BE49-F238E27FC236}">
                  <a16:creationId xmlns:a16="http://schemas.microsoft.com/office/drawing/2014/main" id="{BC3364F3-5F80-04B8-B5BD-A97968D2B411}"/>
                </a:ext>
              </a:extLst>
            </p:cNvPr>
            <p:cNvSpPr>
              <a:spLocks/>
            </p:cNvSpPr>
            <p:nvPr/>
          </p:nvSpPr>
          <p:spPr bwMode="auto">
            <a:xfrm>
              <a:off x="3197" y="3714"/>
              <a:ext cx="8" cy="7"/>
            </a:xfrm>
            <a:custGeom>
              <a:avLst/>
              <a:gdLst>
                <a:gd name="T0" fmla="*/ 8 w 8"/>
                <a:gd name="T1" fmla="*/ 7 h 7"/>
                <a:gd name="T2" fmla="*/ 0 w 8"/>
                <a:gd name="T3" fmla="*/ 0 h 7"/>
                <a:gd name="T4" fmla="*/ 8 w 8"/>
                <a:gd name="T5" fmla="*/ 7 h 7"/>
                <a:gd name="T6" fmla="*/ 0 60000 65536"/>
                <a:gd name="T7" fmla="*/ 0 60000 65536"/>
                <a:gd name="T8" fmla="*/ 0 60000 65536"/>
              </a:gdLst>
              <a:ahLst/>
              <a:cxnLst>
                <a:cxn ang="T6">
                  <a:pos x="T0" y="T1"/>
                </a:cxn>
                <a:cxn ang="T7">
                  <a:pos x="T2" y="T3"/>
                </a:cxn>
                <a:cxn ang="T8">
                  <a:pos x="T4" y="T5"/>
                </a:cxn>
              </a:cxnLst>
              <a:rect l="0" t="0" r="r" b="b"/>
              <a:pathLst>
                <a:path w="8" h="7">
                  <a:moveTo>
                    <a:pt x="8" y="7"/>
                  </a:moveTo>
                  <a:lnTo>
                    <a:pt x="0" y="0"/>
                  </a:lnTo>
                  <a:lnTo>
                    <a:pt x="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16" name="Freeform 80">
              <a:extLst>
                <a:ext uri="{FF2B5EF4-FFF2-40B4-BE49-F238E27FC236}">
                  <a16:creationId xmlns:a16="http://schemas.microsoft.com/office/drawing/2014/main" id="{F6E0A9D5-DE24-B6B5-2E50-E68EAD4F0C52}"/>
                </a:ext>
              </a:extLst>
            </p:cNvPr>
            <p:cNvSpPr>
              <a:spLocks/>
            </p:cNvSpPr>
            <p:nvPr/>
          </p:nvSpPr>
          <p:spPr bwMode="auto">
            <a:xfrm>
              <a:off x="3197" y="3714"/>
              <a:ext cx="15" cy="7"/>
            </a:xfrm>
            <a:custGeom>
              <a:avLst/>
              <a:gdLst>
                <a:gd name="T0" fmla="*/ 8 w 15"/>
                <a:gd name="T1" fmla="*/ 0 h 7"/>
                <a:gd name="T2" fmla="*/ 0 w 15"/>
                <a:gd name="T3" fmla="*/ 7 h 7"/>
                <a:gd name="T4" fmla="*/ 0 w 15"/>
                <a:gd name="T5" fmla="*/ 7 h 7"/>
                <a:gd name="T6" fmla="*/ 0 w 15"/>
                <a:gd name="T7" fmla="*/ 7 h 7"/>
                <a:gd name="T8" fmla="*/ 0 w 15"/>
                <a:gd name="T9" fmla="*/ 7 h 7"/>
                <a:gd name="T10" fmla="*/ 8 w 15"/>
                <a:gd name="T11" fmla="*/ 7 h 7"/>
                <a:gd name="T12" fmla="*/ 8 w 15"/>
                <a:gd name="T13" fmla="*/ 7 h 7"/>
                <a:gd name="T14" fmla="*/ 8 w 15"/>
                <a:gd name="T15" fmla="*/ 7 h 7"/>
                <a:gd name="T16" fmla="*/ 8 w 15"/>
                <a:gd name="T17" fmla="*/ 7 h 7"/>
                <a:gd name="T18" fmla="*/ 8 w 15"/>
                <a:gd name="T19" fmla="*/ 7 h 7"/>
                <a:gd name="T20" fmla="*/ 15 w 15"/>
                <a:gd name="T21" fmla="*/ 7 h 7"/>
                <a:gd name="T22" fmla="*/ 15 w 15"/>
                <a:gd name="T23" fmla="*/ 7 h 7"/>
                <a:gd name="T24" fmla="*/ 15 w 15"/>
                <a:gd name="T25" fmla="*/ 7 h 7"/>
                <a:gd name="T26" fmla="*/ 15 w 15"/>
                <a:gd name="T27" fmla="*/ 7 h 7"/>
                <a:gd name="T28" fmla="*/ 15 w 15"/>
                <a:gd name="T29" fmla="*/ 7 h 7"/>
                <a:gd name="T30" fmla="*/ 15 w 15"/>
                <a:gd name="T31" fmla="*/ 7 h 7"/>
                <a:gd name="T32" fmla="*/ 15 w 15"/>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7">
                  <a:moveTo>
                    <a:pt x="8" y="0"/>
                  </a:moveTo>
                  <a:lnTo>
                    <a:pt x="0" y="7"/>
                  </a:lnTo>
                  <a:lnTo>
                    <a:pt x="8" y="7"/>
                  </a:lnTo>
                  <a:lnTo>
                    <a:pt x="15" y="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17" name="Freeform 81">
              <a:extLst>
                <a:ext uri="{FF2B5EF4-FFF2-40B4-BE49-F238E27FC236}">
                  <a16:creationId xmlns:a16="http://schemas.microsoft.com/office/drawing/2014/main" id="{6B03E616-E10C-9BC6-C33F-F87599AE56A9}"/>
                </a:ext>
              </a:extLst>
            </p:cNvPr>
            <p:cNvSpPr>
              <a:spLocks/>
            </p:cNvSpPr>
            <p:nvPr/>
          </p:nvSpPr>
          <p:spPr bwMode="auto">
            <a:xfrm>
              <a:off x="3197" y="3714"/>
              <a:ext cx="8" cy="7"/>
            </a:xfrm>
            <a:custGeom>
              <a:avLst/>
              <a:gdLst>
                <a:gd name="T0" fmla="*/ 0 w 8"/>
                <a:gd name="T1" fmla="*/ 0 h 7"/>
                <a:gd name="T2" fmla="*/ 8 w 8"/>
                <a:gd name="T3" fmla="*/ 7 h 7"/>
                <a:gd name="T4" fmla="*/ 0 w 8"/>
                <a:gd name="T5" fmla="*/ 0 h 7"/>
                <a:gd name="T6" fmla="*/ 0 60000 65536"/>
                <a:gd name="T7" fmla="*/ 0 60000 65536"/>
                <a:gd name="T8" fmla="*/ 0 60000 65536"/>
              </a:gdLst>
              <a:ahLst/>
              <a:cxnLst>
                <a:cxn ang="T6">
                  <a:pos x="T0" y="T1"/>
                </a:cxn>
                <a:cxn ang="T7">
                  <a:pos x="T2" y="T3"/>
                </a:cxn>
                <a:cxn ang="T8">
                  <a:pos x="T4" y="T5"/>
                </a:cxn>
              </a:cxnLst>
              <a:rect l="0" t="0" r="r" b="b"/>
              <a:pathLst>
                <a:path w="8" h="7">
                  <a:moveTo>
                    <a:pt x="0" y="0"/>
                  </a:moveTo>
                  <a:lnTo>
                    <a:pt x="8"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18" name="Freeform 82">
              <a:extLst>
                <a:ext uri="{FF2B5EF4-FFF2-40B4-BE49-F238E27FC236}">
                  <a16:creationId xmlns:a16="http://schemas.microsoft.com/office/drawing/2014/main" id="{94D22949-EBD9-06FD-E80E-FF00BE721BF8}"/>
                </a:ext>
              </a:extLst>
            </p:cNvPr>
            <p:cNvSpPr>
              <a:spLocks/>
            </p:cNvSpPr>
            <p:nvPr/>
          </p:nvSpPr>
          <p:spPr bwMode="auto">
            <a:xfrm>
              <a:off x="3212" y="3714"/>
              <a:ext cx="1" cy="22"/>
            </a:xfrm>
            <a:custGeom>
              <a:avLst/>
              <a:gdLst>
                <a:gd name="T0" fmla="*/ 0 w 1"/>
                <a:gd name="T1" fmla="*/ 0 h 22"/>
                <a:gd name="T2" fmla="*/ 0 w 1"/>
                <a:gd name="T3" fmla="*/ 22 h 22"/>
                <a:gd name="T4" fmla="*/ 0 w 1"/>
                <a:gd name="T5" fmla="*/ 0 h 22"/>
                <a:gd name="T6" fmla="*/ 0 60000 65536"/>
                <a:gd name="T7" fmla="*/ 0 60000 65536"/>
                <a:gd name="T8" fmla="*/ 0 60000 65536"/>
              </a:gdLst>
              <a:ahLst/>
              <a:cxnLst>
                <a:cxn ang="T6">
                  <a:pos x="T0" y="T1"/>
                </a:cxn>
                <a:cxn ang="T7">
                  <a:pos x="T2" y="T3"/>
                </a:cxn>
                <a:cxn ang="T8">
                  <a:pos x="T4" y="T5"/>
                </a:cxn>
              </a:cxnLst>
              <a:rect l="0" t="0" r="r" b="b"/>
              <a:pathLst>
                <a:path w="1" h="22">
                  <a:moveTo>
                    <a:pt x="0" y="0"/>
                  </a:moveTo>
                  <a:lnTo>
                    <a:pt x="0" y="2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19" name="Freeform 83">
              <a:extLst>
                <a:ext uri="{FF2B5EF4-FFF2-40B4-BE49-F238E27FC236}">
                  <a16:creationId xmlns:a16="http://schemas.microsoft.com/office/drawing/2014/main" id="{5EB4262E-A500-5BEB-B113-7BB09658D467}"/>
                </a:ext>
              </a:extLst>
            </p:cNvPr>
            <p:cNvSpPr>
              <a:spLocks/>
            </p:cNvSpPr>
            <p:nvPr/>
          </p:nvSpPr>
          <p:spPr bwMode="auto">
            <a:xfrm>
              <a:off x="3212" y="3721"/>
              <a:ext cx="22" cy="15"/>
            </a:xfrm>
            <a:custGeom>
              <a:avLst/>
              <a:gdLst>
                <a:gd name="T0" fmla="*/ 0 w 22"/>
                <a:gd name="T1" fmla="*/ 0 h 15"/>
                <a:gd name="T2" fmla="*/ 0 w 22"/>
                <a:gd name="T3" fmla="*/ 0 h 15"/>
                <a:gd name="T4" fmla="*/ 7 w 22"/>
                <a:gd name="T5" fmla="*/ 8 h 15"/>
                <a:gd name="T6" fmla="*/ 7 w 22"/>
                <a:gd name="T7" fmla="*/ 8 h 15"/>
                <a:gd name="T8" fmla="*/ 7 w 22"/>
                <a:gd name="T9" fmla="*/ 8 h 15"/>
                <a:gd name="T10" fmla="*/ 7 w 22"/>
                <a:gd name="T11" fmla="*/ 8 h 15"/>
                <a:gd name="T12" fmla="*/ 7 w 22"/>
                <a:gd name="T13" fmla="*/ 8 h 15"/>
                <a:gd name="T14" fmla="*/ 7 w 22"/>
                <a:gd name="T15" fmla="*/ 8 h 15"/>
                <a:gd name="T16" fmla="*/ 15 w 22"/>
                <a:gd name="T17" fmla="*/ 15 h 15"/>
                <a:gd name="T18" fmla="*/ 15 w 22"/>
                <a:gd name="T19" fmla="*/ 15 h 15"/>
                <a:gd name="T20" fmla="*/ 15 w 22"/>
                <a:gd name="T21" fmla="*/ 15 h 15"/>
                <a:gd name="T22" fmla="*/ 15 w 22"/>
                <a:gd name="T23" fmla="*/ 15 h 15"/>
                <a:gd name="T24" fmla="*/ 22 w 22"/>
                <a:gd name="T25" fmla="*/ 15 h 15"/>
                <a:gd name="T26" fmla="*/ 22 w 22"/>
                <a:gd name="T27" fmla="*/ 15 h 15"/>
                <a:gd name="T28" fmla="*/ 22 w 22"/>
                <a:gd name="T29" fmla="*/ 15 h 15"/>
                <a:gd name="T30" fmla="*/ 22 w 22"/>
                <a:gd name="T31" fmla="*/ 15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15">
                  <a:moveTo>
                    <a:pt x="0" y="0"/>
                  </a:moveTo>
                  <a:lnTo>
                    <a:pt x="0" y="0"/>
                  </a:lnTo>
                  <a:lnTo>
                    <a:pt x="7" y="8"/>
                  </a:lnTo>
                  <a:lnTo>
                    <a:pt x="15" y="15"/>
                  </a:lnTo>
                  <a:lnTo>
                    <a:pt x="22" y="15"/>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20" name="Freeform 84">
              <a:extLst>
                <a:ext uri="{FF2B5EF4-FFF2-40B4-BE49-F238E27FC236}">
                  <a16:creationId xmlns:a16="http://schemas.microsoft.com/office/drawing/2014/main" id="{8827615D-3033-41EF-8EC1-78E3B86A4056}"/>
                </a:ext>
              </a:extLst>
            </p:cNvPr>
            <p:cNvSpPr>
              <a:spLocks/>
            </p:cNvSpPr>
            <p:nvPr/>
          </p:nvSpPr>
          <p:spPr bwMode="auto">
            <a:xfrm>
              <a:off x="3205" y="3721"/>
              <a:ext cx="14" cy="8"/>
            </a:xfrm>
            <a:custGeom>
              <a:avLst/>
              <a:gdLst>
                <a:gd name="T0" fmla="*/ 0 w 14"/>
                <a:gd name="T1" fmla="*/ 8 h 8"/>
                <a:gd name="T2" fmla="*/ 14 w 14"/>
                <a:gd name="T3" fmla="*/ 0 h 8"/>
                <a:gd name="T4" fmla="*/ 0 w 14"/>
                <a:gd name="T5" fmla="*/ 8 h 8"/>
                <a:gd name="T6" fmla="*/ 0 60000 65536"/>
                <a:gd name="T7" fmla="*/ 0 60000 65536"/>
                <a:gd name="T8" fmla="*/ 0 60000 65536"/>
              </a:gdLst>
              <a:ahLst/>
              <a:cxnLst>
                <a:cxn ang="T6">
                  <a:pos x="T0" y="T1"/>
                </a:cxn>
                <a:cxn ang="T7">
                  <a:pos x="T2" y="T3"/>
                </a:cxn>
                <a:cxn ang="T8">
                  <a:pos x="T4" y="T5"/>
                </a:cxn>
              </a:cxnLst>
              <a:rect l="0" t="0" r="r" b="b"/>
              <a:pathLst>
                <a:path w="14" h="8">
                  <a:moveTo>
                    <a:pt x="0" y="8"/>
                  </a:moveTo>
                  <a:lnTo>
                    <a:pt x="14"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21" name="Freeform 85">
              <a:extLst>
                <a:ext uri="{FF2B5EF4-FFF2-40B4-BE49-F238E27FC236}">
                  <a16:creationId xmlns:a16="http://schemas.microsoft.com/office/drawing/2014/main" id="{17BE4383-7767-96EF-6283-1F9A9B3A607B}"/>
                </a:ext>
              </a:extLst>
            </p:cNvPr>
            <p:cNvSpPr>
              <a:spLocks/>
            </p:cNvSpPr>
            <p:nvPr/>
          </p:nvSpPr>
          <p:spPr bwMode="auto">
            <a:xfrm>
              <a:off x="3234" y="3729"/>
              <a:ext cx="8" cy="14"/>
            </a:xfrm>
            <a:custGeom>
              <a:avLst/>
              <a:gdLst>
                <a:gd name="T0" fmla="*/ 0 w 8"/>
                <a:gd name="T1" fmla="*/ 0 h 14"/>
                <a:gd name="T2" fmla="*/ 8 w 8"/>
                <a:gd name="T3" fmla="*/ 14 h 14"/>
                <a:gd name="T4" fmla="*/ 0 w 8"/>
                <a:gd name="T5" fmla="*/ 0 h 14"/>
                <a:gd name="T6" fmla="*/ 0 60000 65536"/>
                <a:gd name="T7" fmla="*/ 0 60000 65536"/>
                <a:gd name="T8" fmla="*/ 0 60000 65536"/>
              </a:gdLst>
              <a:ahLst/>
              <a:cxnLst>
                <a:cxn ang="T6">
                  <a:pos x="T0" y="T1"/>
                </a:cxn>
                <a:cxn ang="T7">
                  <a:pos x="T2" y="T3"/>
                </a:cxn>
                <a:cxn ang="T8">
                  <a:pos x="T4" y="T5"/>
                </a:cxn>
              </a:cxnLst>
              <a:rect l="0" t="0" r="r" b="b"/>
              <a:pathLst>
                <a:path w="8" h="14">
                  <a:moveTo>
                    <a:pt x="0" y="0"/>
                  </a:moveTo>
                  <a:lnTo>
                    <a:pt x="8" y="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22" name="Freeform 86">
              <a:extLst>
                <a:ext uri="{FF2B5EF4-FFF2-40B4-BE49-F238E27FC236}">
                  <a16:creationId xmlns:a16="http://schemas.microsoft.com/office/drawing/2014/main" id="{AD76496A-6A41-5556-9F61-66E6173CC304}"/>
                </a:ext>
              </a:extLst>
            </p:cNvPr>
            <p:cNvSpPr>
              <a:spLocks/>
            </p:cNvSpPr>
            <p:nvPr/>
          </p:nvSpPr>
          <p:spPr bwMode="auto">
            <a:xfrm>
              <a:off x="3234" y="3721"/>
              <a:ext cx="23" cy="15"/>
            </a:xfrm>
            <a:custGeom>
              <a:avLst/>
              <a:gdLst>
                <a:gd name="T0" fmla="*/ 0 w 23"/>
                <a:gd name="T1" fmla="*/ 15 h 15"/>
                <a:gd name="T2" fmla="*/ 8 w 23"/>
                <a:gd name="T3" fmla="*/ 15 h 15"/>
                <a:gd name="T4" fmla="*/ 8 w 23"/>
                <a:gd name="T5" fmla="*/ 15 h 15"/>
                <a:gd name="T6" fmla="*/ 8 w 23"/>
                <a:gd name="T7" fmla="*/ 15 h 15"/>
                <a:gd name="T8" fmla="*/ 8 w 23"/>
                <a:gd name="T9" fmla="*/ 15 h 15"/>
                <a:gd name="T10" fmla="*/ 15 w 23"/>
                <a:gd name="T11" fmla="*/ 15 h 15"/>
                <a:gd name="T12" fmla="*/ 15 w 23"/>
                <a:gd name="T13" fmla="*/ 8 h 15"/>
                <a:gd name="T14" fmla="*/ 15 w 23"/>
                <a:gd name="T15" fmla="*/ 8 h 15"/>
                <a:gd name="T16" fmla="*/ 15 w 23"/>
                <a:gd name="T17" fmla="*/ 8 h 15"/>
                <a:gd name="T18" fmla="*/ 15 w 23"/>
                <a:gd name="T19" fmla="*/ 8 h 15"/>
                <a:gd name="T20" fmla="*/ 23 w 23"/>
                <a:gd name="T21" fmla="*/ 8 h 15"/>
                <a:gd name="T22" fmla="*/ 23 w 23"/>
                <a:gd name="T23" fmla="*/ 8 h 15"/>
                <a:gd name="T24" fmla="*/ 23 w 23"/>
                <a:gd name="T25" fmla="*/ 8 h 15"/>
                <a:gd name="T26" fmla="*/ 23 w 23"/>
                <a:gd name="T27" fmla="*/ 0 h 15"/>
                <a:gd name="T28" fmla="*/ 23 w 23"/>
                <a:gd name="T29" fmla="*/ 0 h 15"/>
                <a:gd name="T30" fmla="*/ 23 w 23"/>
                <a:gd name="T31" fmla="*/ 0 h 15"/>
                <a:gd name="T32" fmla="*/ 23 w 23"/>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15">
                  <a:moveTo>
                    <a:pt x="0" y="15"/>
                  </a:moveTo>
                  <a:lnTo>
                    <a:pt x="8" y="15"/>
                  </a:lnTo>
                  <a:lnTo>
                    <a:pt x="15" y="15"/>
                  </a:lnTo>
                  <a:lnTo>
                    <a:pt x="15" y="8"/>
                  </a:lnTo>
                  <a:lnTo>
                    <a:pt x="23" y="8"/>
                  </a:lnTo>
                  <a:lnTo>
                    <a:pt x="23"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23" name="Freeform 87">
              <a:extLst>
                <a:ext uri="{FF2B5EF4-FFF2-40B4-BE49-F238E27FC236}">
                  <a16:creationId xmlns:a16="http://schemas.microsoft.com/office/drawing/2014/main" id="{EBA2C60E-0DEE-538C-9A25-E7A278AD449F}"/>
                </a:ext>
              </a:extLst>
            </p:cNvPr>
            <p:cNvSpPr>
              <a:spLocks/>
            </p:cNvSpPr>
            <p:nvPr/>
          </p:nvSpPr>
          <p:spPr bwMode="auto">
            <a:xfrm>
              <a:off x="3234" y="3729"/>
              <a:ext cx="8" cy="14"/>
            </a:xfrm>
            <a:custGeom>
              <a:avLst/>
              <a:gdLst>
                <a:gd name="T0" fmla="*/ 8 w 8"/>
                <a:gd name="T1" fmla="*/ 14 h 14"/>
                <a:gd name="T2" fmla="*/ 0 w 8"/>
                <a:gd name="T3" fmla="*/ 0 h 14"/>
                <a:gd name="T4" fmla="*/ 8 w 8"/>
                <a:gd name="T5" fmla="*/ 14 h 14"/>
                <a:gd name="T6" fmla="*/ 0 60000 65536"/>
                <a:gd name="T7" fmla="*/ 0 60000 65536"/>
                <a:gd name="T8" fmla="*/ 0 60000 65536"/>
              </a:gdLst>
              <a:ahLst/>
              <a:cxnLst>
                <a:cxn ang="T6">
                  <a:pos x="T0" y="T1"/>
                </a:cxn>
                <a:cxn ang="T7">
                  <a:pos x="T2" y="T3"/>
                </a:cxn>
                <a:cxn ang="T8">
                  <a:pos x="T4" y="T5"/>
                </a:cxn>
              </a:cxnLst>
              <a:rect l="0" t="0" r="r" b="b"/>
              <a:pathLst>
                <a:path w="8" h="14">
                  <a:moveTo>
                    <a:pt x="8" y="14"/>
                  </a:moveTo>
                  <a:lnTo>
                    <a:pt x="0" y="0"/>
                  </a:lnTo>
                  <a:lnTo>
                    <a:pt x="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24" name="Freeform 88">
              <a:extLst>
                <a:ext uri="{FF2B5EF4-FFF2-40B4-BE49-F238E27FC236}">
                  <a16:creationId xmlns:a16="http://schemas.microsoft.com/office/drawing/2014/main" id="{4169F0E3-49FD-F965-2187-CB9A4E150836}"/>
                </a:ext>
              </a:extLst>
            </p:cNvPr>
            <p:cNvSpPr>
              <a:spLocks/>
            </p:cNvSpPr>
            <p:nvPr/>
          </p:nvSpPr>
          <p:spPr bwMode="auto">
            <a:xfrm>
              <a:off x="3249" y="3721"/>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25" name="Freeform 89">
              <a:extLst>
                <a:ext uri="{FF2B5EF4-FFF2-40B4-BE49-F238E27FC236}">
                  <a16:creationId xmlns:a16="http://schemas.microsoft.com/office/drawing/2014/main" id="{1D06591E-EECA-DF5C-E85C-B933E7DED682}"/>
                </a:ext>
              </a:extLst>
            </p:cNvPr>
            <p:cNvSpPr>
              <a:spLocks/>
            </p:cNvSpPr>
            <p:nvPr/>
          </p:nvSpPr>
          <p:spPr bwMode="auto">
            <a:xfrm>
              <a:off x="3249" y="3721"/>
              <a:ext cx="8" cy="30"/>
            </a:xfrm>
            <a:custGeom>
              <a:avLst/>
              <a:gdLst>
                <a:gd name="T0" fmla="*/ 8 w 8"/>
                <a:gd name="T1" fmla="*/ 0 h 30"/>
                <a:gd name="T2" fmla="*/ 8 w 8"/>
                <a:gd name="T3" fmla="*/ 0 h 30"/>
                <a:gd name="T4" fmla="*/ 8 w 8"/>
                <a:gd name="T5" fmla="*/ 8 h 30"/>
                <a:gd name="T6" fmla="*/ 8 w 8"/>
                <a:gd name="T7" fmla="*/ 8 h 30"/>
                <a:gd name="T8" fmla="*/ 8 w 8"/>
                <a:gd name="T9" fmla="*/ 8 h 30"/>
                <a:gd name="T10" fmla="*/ 8 w 8"/>
                <a:gd name="T11" fmla="*/ 8 h 30"/>
                <a:gd name="T12" fmla="*/ 8 w 8"/>
                <a:gd name="T13" fmla="*/ 8 h 30"/>
                <a:gd name="T14" fmla="*/ 0 w 8"/>
                <a:gd name="T15" fmla="*/ 15 h 30"/>
                <a:gd name="T16" fmla="*/ 0 w 8"/>
                <a:gd name="T17" fmla="*/ 15 h 30"/>
                <a:gd name="T18" fmla="*/ 0 w 8"/>
                <a:gd name="T19" fmla="*/ 15 h 30"/>
                <a:gd name="T20" fmla="*/ 0 w 8"/>
                <a:gd name="T21" fmla="*/ 22 h 30"/>
                <a:gd name="T22" fmla="*/ 0 w 8"/>
                <a:gd name="T23" fmla="*/ 22 h 30"/>
                <a:gd name="T24" fmla="*/ 0 w 8"/>
                <a:gd name="T25" fmla="*/ 22 h 30"/>
                <a:gd name="T26" fmla="*/ 0 w 8"/>
                <a:gd name="T27" fmla="*/ 30 h 30"/>
                <a:gd name="T28" fmla="*/ 0 w 8"/>
                <a:gd name="T29" fmla="*/ 30 h 30"/>
                <a:gd name="T30" fmla="*/ 0 w 8"/>
                <a:gd name="T31" fmla="*/ 30 h 30"/>
                <a:gd name="T32" fmla="*/ 0 w 8"/>
                <a:gd name="T33" fmla="*/ 3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30">
                  <a:moveTo>
                    <a:pt x="8" y="0"/>
                  </a:moveTo>
                  <a:lnTo>
                    <a:pt x="8" y="0"/>
                  </a:lnTo>
                  <a:lnTo>
                    <a:pt x="8" y="8"/>
                  </a:lnTo>
                  <a:lnTo>
                    <a:pt x="0" y="15"/>
                  </a:lnTo>
                  <a:lnTo>
                    <a:pt x="0" y="22"/>
                  </a:lnTo>
                  <a:lnTo>
                    <a:pt x="0" y="3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26" name="Freeform 90">
              <a:extLst>
                <a:ext uri="{FF2B5EF4-FFF2-40B4-BE49-F238E27FC236}">
                  <a16:creationId xmlns:a16="http://schemas.microsoft.com/office/drawing/2014/main" id="{59D949D4-C0DB-81BE-D3B6-B3C3CFC3E35E}"/>
                </a:ext>
              </a:extLst>
            </p:cNvPr>
            <p:cNvSpPr>
              <a:spLocks/>
            </p:cNvSpPr>
            <p:nvPr/>
          </p:nvSpPr>
          <p:spPr bwMode="auto">
            <a:xfrm>
              <a:off x="3249" y="3721"/>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27" name="Freeform 91">
              <a:extLst>
                <a:ext uri="{FF2B5EF4-FFF2-40B4-BE49-F238E27FC236}">
                  <a16:creationId xmlns:a16="http://schemas.microsoft.com/office/drawing/2014/main" id="{FB8095D7-4651-639E-A091-E81B5F509BF8}"/>
                </a:ext>
              </a:extLst>
            </p:cNvPr>
            <p:cNvSpPr>
              <a:spLocks/>
            </p:cNvSpPr>
            <p:nvPr/>
          </p:nvSpPr>
          <p:spPr bwMode="auto">
            <a:xfrm>
              <a:off x="3234" y="3751"/>
              <a:ext cx="23" cy="7"/>
            </a:xfrm>
            <a:custGeom>
              <a:avLst/>
              <a:gdLst>
                <a:gd name="T0" fmla="*/ 23 w 23"/>
                <a:gd name="T1" fmla="*/ 7 h 7"/>
                <a:gd name="T2" fmla="*/ 0 w 23"/>
                <a:gd name="T3" fmla="*/ 0 h 7"/>
                <a:gd name="T4" fmla="*/ 23 w 23"/>
                <a:gd name="T5" fmla="*/ 7 h 7"/>
                <a:gd name="T6" fmla="*/ 0 60000 65536"/>
                <a:gd name="T7" fmla="*/ 0 60000 65536"/>
                <a:gd name="T8" fmla="*/ 0 60000 65536"/>
              </a:gdLst>
              <a:ahLst/>
              <a:cxnLst>
                <a:cxn ang="T6">
                  <a:pos x="T0" y="T1"/>
                </a:cxn>
                <a:cxn ang="T7">
                  <a:pos x="T2" y="T3"/>
                </a:cxn>
                <a:cxn ang="T8">
                  <a:pos x="T4" y="T5"/>
                </a:cxn>
              </a:cxnLst>
              <a:rect l="0" t="0" r="r" b="b"/>
              <a:pathLst>
                <a:path w="23" h="7">
                  <a:moveTo>
                    <a:pt x="23" y="7"/>
                  </a:moveTo>
                  <a:lnTo>
                    <a:pt x="0" y="0"/>
                  </a:lnTo>
                  <a:lnTo>
                    <a:pt x="2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28" name="Freeform 92">
              <a:extLst>
                <a:ext uri="{FF2B5EF4-FFF2-40B4-BE49-F238E27FC236}">
                  <a16:creationId xmlns:a16="http://schemas.microsoft.com/office/drawing/2014/main" id="{C0F19962-27C3-0CBA-40A1-6D96994C0CF9}"/>
                </a:ext>
              </a:extLst>
            </p:cNvPr>
            <p:cNvSpPr>
              <a:spLocks/>
            </p:cNvSpPr>
            <p:nvPr/>
          </p:nvSpPr>
          <p:spPr bwMode="auto">
            <a:xfrm>
              <a:off x="3234" y="3751"/>
              <a:ext cx="15" cy="44"/>
            </a:xfrm>
            <a:custGeom>
              <a:avLst/>
              <a:gdLst>
                <a:gd name="T0" fmla="*/ 15 w 15"/>
                <a:gd name="T1" fmla="*/ 0 h 44"/>
                <a:gd name="T2" fmla="*/ 15 w 15"/>
                <a:gd name="T3" fmla="*/ 0 h 44"/>
                <a:gd name="T4" fmla="*/ 15 w 15"/>
                <a:gd name="T5" fmla="*/ 7 h 44"/>
                <a:gd name="T6" fmla="*/ 8 w 15"/>
                <a:gd name="T7" fmla="*/ 7 h 44"/>
                <a:gd name="T8" fmla="*/ 8 w 15"/>
                <a:gd name="T9" fmla="*/ 7 h 44"/>
                <a:gd name="T10" fmla="*/ 8 w 15"/>
                <a:gd name="T11" fmla="*/ 15 h 44"/>
                <a:gd name="T12" fmla="*/ 8 w 15"/>
                <a:gd name="T13" fmla="*/ 15 h 44"/>
                <a:gd name="T14" fmla="*/ 8 w 15"/>
                <a:gd name="T15" fmla="*/ 15 h 44"/>
                <a:gd name="T16" fmla="*/ 8 w 15"/>
                <a:gd name="T17" fmla="*/ 22 h 44"/>
                <a:gd name="T18" fmla="*/ 8 w 15"/>
                <a:gd name="T19" fmla="*/ 22 h 44"/>
                <a:gd name="T20" fmla="*/ 8 w 15"/>
                <a:gd name="T21" fmla="*/ 22 h 44"/>
                <a:gd name="T22" fmla="*/ 8 w 15"/>
                <a:gd name="T23" fmla="*/ 30 h 44"/>
                <a:gd name="T24" fmla="*/ 8 w 15"/>
                <a:gd name="T25" fmla="*/ 30 h 44"/>
                <a:gd name="T26" fmla="*/ 8 w 15"/>
                <a:gd name="T27" fmla="*/ 37 h 44"/>
                <a:gd name="T28" fmla="*/ 0 w 15"/>
                <a:gd name="T29" fmla="*/ 37 h 44"/>
                <a:gd name="T30" fmla="*/ 0 w 15"/>
                <a:gd name="T31" fmla="*/ 37 h 44"/>
                <a:gd name="T32" fmla="*/ 0 w 15"/>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44">
                  <a:moveTo>
                    <a:pt x="15" y="0"/>
                  </a:moveTo>
                  <a:lnTo>
                    <a:pt x="15" y="0"/>
                  </a:lnTo>
                  <a:lnTo>
                    <a:pt x="15" y="7"/>
                  </a:lnTo>
                  <a:lnTo>
                    <a:pt x="8" y="7"/>
                  </a:lnTo>
                  <a:lnTo>
                    <a:pt x="8" y="15"/>
                  </a:lnTo>
                  <a:lnTo>
                    <a:pt x="8" y="22"/>
                  </a:lnTo>
                  <a:lnTo>
                    <a:pt x="8" y="30"/>
                  </a:lnTo>
                  <a:lnTo>
                    <a:pt x="8" y="37"/>
                  </a:lnTo>
                  <a:lnTo>
                    <a:pt x="0" y="37"/>
                  </a:lnTo>
                  <a:lnTo>
                    <a:pt x="0" y="44"/>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29" name="Freeform 93">
              <a:extLst>
                <a:ext uri="{FF2B5EF4-FFF2-40B4-BE49-F238E27FC236}">
                  <a16:creationId xmlns:a16="http://schemas.microsoft.com/office/drawing/2014/main" id="{4D92CA0F-820B-EF27-7438-A66CAD2F4386}"/>
                </a:ext>
              </a:extLst>
            </p:cNvPr>
            <p:cNvSpPr>
              <a:spLocks/>
            </p:cNvSpPr>
            <p:nvPr/>
          </p:nvSpPr>
          <p:spPr bwMode="auto">
            <a:xfrm>
              <a:off x="3234" y="3751"/>
              <a:ext cx="23" cy="7"/>
            </a:xfrm>
            <a:custGeom>
              <a:avLst/>
              <a:gdLst>
                <a:gd name="T0" fmla="*/ 0 w 23"/>
                <a:gd name="T1" fmla="*/ 0 h 7"/>
                <a:gd name="T2" fmla="*/ 23 w 23"/>
                <a:gd name="T3" fmla="*/ 7 h 7"/>
                <a:gd name="T4" fmla="*/ 0 w 23"/>
                <a:gd name="T5" fmla="*/ 0 h 7"/>
                <a:gd name="T6" fmla="*/ 0 60000 65536"/>
                <a:gd name="T7" fmla="*/ 0 60000 65536"/>
                <a:gd name="T8" fmla="*/ 0 60000 65536"/>
              </a:gdLst>
              <a:ahLst/>
              <a:cxnLst>
                <a:cxn ang="T6">
                  <a:pos x="T0" y="T1"/>
                </a:cxn>
                <a:cxn ang="T7">
                  <a:pos x="T2" y="T3"/>
                </a:cxn>
                <a:cxn ang="T8">
                  <a:pos x="T4" y="T5"/>
                </a:cxn>
              </a:cxnLst>
              <a:rect l="0" t="0" r="r" b="b"/>
              <a:pathLst>
                <a:path w="23" h="7">
                  <a:moveTo>
                    <a:pt x="0" y="0"/>
                  </a:moveTo>
                  <a:lnTo>
                    <a:pt x="23"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30" name="Freeform 94">
              <a:extLst>
                <a:ext uri="{FF2B5EF4-FFF2-40B4-BE49-F238E27FC236}">
                  <a16:creationId xmlns:a16="http://schemas.microsoft.com/office/drawing/2014/main" id="{5AFD9985-3A9D-00A6-E3BF-69F2F042929D}"/>
                </a:ext>
              </a:extLst>
            </p:cNvPr>
            <p:cNvSpPr>
              <a:spLocks/>
            </p:cNvSpPr>
            <p:nvPr/>
          </p:nvSpPr>
          <p:spPr bwMode="auto">
            <a:xfrm>
              <a:off x="3227" y="3788"/>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31" name="Freeform 95">
              <a:extLst>
                <a:ext uri="{FF2B5EF4-FFF2-40B4-BE49-F238E27FC236}">
                  <a16:creationId xmlns:a16="http://schemas.microsoft.com/office/drawing/2014/main" id="{725B3329-EF8C-19FD-0EE9-D460E9B62BA3}"/>
                </a:ext>
              </a:extLst>
            </p:cNvPr>
            <p:cNvSpPr>
              <a:spLocks/>
            </p:cNvSpPr>
            <p:nvPr/>
          </p:nvSpPr>
          <p:spPr bwMode="auto">
            <a:xfrm>
              <a:off x="3234" y="3773"/>
              <a:ext cx="23" cy="22"/>
            </a:xfrm>
            <a:custGeom>
              <a:avLst/>
              <a:gdLst>
                <a:gd name="T0" fmla="*/ 0 w 23"/>
                <a:gd name="T1" fmla="*/ 22 h 22"/>
                <a:gd name="T2" fmla="*/ 0 w 23"/>
                <a:gd name="T3" fmla="*/ 22 h 22"/>
                <a:gd name="T4" fmla="*/ 0 w 23"/>
                <a:gd name="T5" fmla="*/ 22 h 22"/>
                <a:gd name="T6" fmla="*/ 0 w 23"/>
                <a:gd name="T7" fmla="*/ 22 h 22"/>
                <a:gd name="T8" fmla="*/ 0 w 23"/>
                <a:gd name="T9" fmla="*/ 22 h 22"/>
                <a:gd name="T10" fmla="*/ 0 w 23"/>
                <a:gd name="T11" fmla="*/ 15 h 22"/>
                <a:gd name="T12" fmla="*/ 8 w 23"/>
                <a:gd name="T13" fmla="*/ 15 h 22"/>
                <a:gd name="T14" fmla="*/ 8 w 23"/>
                <a:gd name="T15" fmla="*/ 15 h 22"/>
                <a:gd name="T16" fmla="*/ 8 w 23"/>
                <a:gd name="T17" fmla="*/ 15 h 22"/>
                <a:gd name="T18" fmla="*/ 8 w 23"/>
                <a:gd name="T19" fmla="*/ 15 h 22"/>
                <a:gd name="T20" fmla="*/ 15 w 23"/>
                <a:gd name="T21" fmla="*/ 15 h 22"/>
                <a:gd name="T22" fmla="*/ 15 w 23"/>
                <a:gd name="T23" fmla="*/ 15 h 22"/>
                <a:gd name="T24" fmla="*/ 15 w 23"/>
                <a:gd name="T25" fmla="*/ 8 h 22"/>
                <a:gd name="T26" fmla="*/ 15 w 23"/>
                <a:gd name="T27" fmla="*/ 8 h 22"/>
                <a:gd name="T28" fmla="*/ 15 w 23"/>
                <a:gd name="T29" fmla="*/ 8 h 22"/>
                <a:gd name="T30" fmla="*/ 23 w 23"/>
                <a:gd name="T31" fmla="*/ 0 h 22"/>
                <a:gd name="T32" fmla="*/ 23 w 23"/>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2">
                  <a:moveTo>
                    <a:pt x="0" y="22"/>
                  </a:moveTo>
                  <a:lnTo>
                    <a:pt x="0" y="22"/>
                  </a:lnTo>
                  <a:lnTo>
                    <a:pt x="0" y="15"/>
                  </a:lnTo>
                  <a:lnTo>
                    <a:pt x="8" y="15"/>
                  </a:lnTo>
                  <a:lnTo>
                    <a:pt x="15" y="15"/>
                  </a:lnTo>
                  <a:lnTo>
                    <a:pt x="15" y="8"/>
                  </a:lnTo>
                  <a:lnTo>
                    <a:pt x="23"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32" name="Freeform 96">
              <a:extLst>
                <a:ext uri="{FF2B5EF4-FFF2-40B4-BE49-F238E27FC236}">
                  <a16:creationId xmlns:a16="http://schemas.microsoft.com/office/drawing/2014/main" id="{ABE226AF-2C9B-D7B1-E6D4-8C8B243C09EB}"/>
                </a:ext>
              </a:extLst>
            </p:cNvPr>
            <p:cNvSpPr>
              <a:spLocks/>
            </p:cNvSpPr>
            <p:nvPr/>
          </p:nvSpPr>
          <p:spPr bwMode="auto">
            <a:xfrm>
              <a:off x="3234" y="3781"/>
              <a:ext cx="1" cy="22"/>
            </a:xfrm>
            <a:custGeom>
              <a:avLst/>
              <a:gdLst>
                <a:gd name="T0" fmla="*/ 0 w 1"/>
                <a:gd name="T1" fmla="*/ 22 h 22"/>
                <a:gd name="T2" fmla="*/ 0 w 1"/>
                <a:gd name="T3" fmla="*/ 0 h 22"/>
                <a:gd name="T4" fmla="*/ 0 w 1"/>
                <a:gd name="T5" fmla="*/ 22 h 22"/>
                <a:gd name="T6" fmla="*/ 0 60000 65536"/>
                <a:gd name="T7" fmla="*/ 0 60000 65536"/>
                <a:gd name="T8" fmla="*/ 0 60000 65536"/>
              </a:gdLst>
              <a:ahLst/>
              <a:cxnLst>
                <a:cxn ang="T6">
                  <a:pos x="T0" y="T1"/>
                </a:cxn>
                <a:cxn ang="T7">
                  <a:pos x="T2" y="T3"/>
                </a:cxn>
                <a:cxn ang="T8">
                  <a:pos x="T4" y="T5"/>
                </a:cxn>
              </a:cxnLst>
              <a:rect l="0" t="0" r="r" b="b"/>
              <a:pathLst>
                <a:path w="1" h="22">
                  <a:moveTo>
                    <a:pt x="0" y="22"/>
                  </a:moveTo>
                  <a:lnTo>
                    <a:pt x="0"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33" name="Freeform 97">
              <a:extLst>
                <a:ext uri="{FF2B5EF4-FFF2-40B4-BE49-F238E27FC236}">
                  <a16:creationId xmlns:a16="http://schemas.microsoft.com/office/drawing/2014/main" id="{64762ED9-928F-285A-7FBE-BEBFE4B867F3}"/>
                </a:ext>
              </a:extLst>
            </p:cNvPr>
            <p:cNvSpPr>
              <a:spLocks/>
            </p:cNvSpPr>
            <p:nvPr/>
          </p:nvSpPr>
          <p:spPr bwMode="auto">
            <a:xfrm>
              <a:off x="3242" y="3773"/>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34" name="Freeform 98">
              <a:extLst>
                <a:ext uri="{FF2B5EF4-FFF2-40B4-BE49-F238E27FC236}">
                  <a16:creationId xmlns:a16="http://schemas.microsoft.com/office/drawing/2014/main" id="{8CC89456-7357-876B-4368-837D17336895}"/>
                </a:ext>
              </a:extLst>
            </p:cNvPr>
            <p:cNvSpPr>
              <a:spLocks/>
            </p:cNvSpPr>
            <p:nvPr/>
          </p:nvSpPr>
          <p:spPr bwMode="auto">
            <a:xfrm>
              <a:off x="3219" y="3773"/>
              <a:ext cx="38" cy="45"/>
            </a:xfrm>
            <a:custGeom>
              <a:avLst/>
              <a:gdLst>
                <a:gd name="T0" fmla="*/ 38 w 38"/>
                <a:gd name="T1" fmla="*/ 0 h 45"/>
                <a:gd name="T2" fmla="*/ 38 w 38"/>
                <a:gd name="T3" fmla="*/ 0 h 45"/>
                <a:gd name="T4" fmla="*/ 38 w 38"/>
                <a:gd name="T5" fmla="*/ 0 h 45"/>
                <a:gd name="T6" fmla="*/ 38 w 38"/>
                <a:gd name="T7" fmla="*/ 0 h 45"/>
                <a:gd name="T8" fmla="*/ 38 w 38"/>
                <a:gd name="T9" fmla="*/ 0 h 45"/>
                <a:gd name="T10" fmla="*/ 38 w 38"/>
                <a:gd name="T11" fmla="*/ 8 h 45"/>
                <a:gd name="T12" fmla="*/ 38 w 38"/>
                <a:gd name="T13" fmla="*/ 8 h 45"/>
                <a:gd name="T14" fmla="*/ 30 w 38"/>
                <a:gd name="T15" fmla="*/ 8 h 45"/>
                <a:gd name="T16" fmla="*/ 30 w 38"/>
                <a:gd name="T17" fmla="*/ 15 h 45"/>
                <a:gd name="T18" fmla="*/ 30 w 38"/>
                <a:gd name="T19" fmla="*/ 15 h 45"/>
                <a:gd name="T20" fmla="*/ 30 w 38"/>
                <a:gd name="T21" fmla="*/ 22 h 45"/>
                <a:gd name="T22" fmla="*/ 23 w 38"/>
                <a:gd name="T23" fmla="*/ 22 h 45"/>
                <a:gd name="T24" fmla="*/ 23 w 38"/>
                <a:gd name="T25" fmla="*/ 30 h 45"/>
                <a:gd name="T26" fmla="*/ 15 w 38"/>
                <a:gd name="T27" fmla="*/ 30 h 45"/>
                <a:gd name="T28" fmla="*/ 8 w 38"/>
                <a:gd name="T29" fmla="*/ 37 h 45"/>
                <a:gd name="T30" fmla="*/ 8 w 38"/>
                <a:gd name="T31" fmla="*/ 37 h 45"/>
                <a:gd name="T32" fmla="*/ 0 w 38"/>
                <a:gd name="T33" fmla="*/ 45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45">
                  <a:moveTo>
                    <a:pt x="38" y="0"/>
                  </a:moveTo>
                  <a:lnTo>
                    <a:pt x="38" y="0"/>
                  </a:lnTo>
                  <a:lnTo>
                    <a:pt x="38" y="8"/>
                  </a:lnTo>
                  <a:lnTo>
                    <a:pt x="30" y="8"/>
                  </a:lnTo>
                  <a:lnTo>
                    <a:pt x="30" y="15"/>
                  </a:lnTo>
                  <a:lnTo>
                    <a:pt x="30" y="22"/>
                  </a:lnTo>
                  <a:lnTo>
                    <a:pt x="23" y="22"/>
                  </a:lnTo>
                  <a:lnTo>
                    <a:pt x="23" y="30"/>
                  </a:lnTo>
                  <a:lnTo>
                    <a:pt x="15" y="30"/>
                  </a:lnTo>
                  <a:lnTo>
                    <a:pt x="8" y="37"/>
                  </a:lnTo>
                  <a:lnTo>
                    <a:pt x="0" y="45"/>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35" name="Freeform 99">
              <a:extLst>
                <a:ext uri="{FF2B5EF4-FFF2-40B4-BE49-F238E27FC236}">
                  <a16:creationId xmlns:a16="http://schemas.microsoft.com/office/drawing/2014/main" id="{D6DD770A-D6FE-D256-725B-30C6AAB6BBFC}"/>
                </a:ext>
              </a:extLst>
            </p:cNvPr>
            <p:cNvSpPr>
              <a:spLocks/>
            </p:cNvSpPr>
            <p:nvPr/>
          </p:nvSpPr>
          <p:spPr bwMode="auto">
            <a:xfrm>
              <a:off x="3242" y="3773"/>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36" name="Freeform 100">
              <a:extLst>
                <a:ext uri="{FF2B5EF4-FFF2-40B4-BE49-F238E27FC236}">
                  <a16:creationId xmlns:a16="http://schemas.microsoft.com/office/drawing/2014/main" id="{CF965C58-7011-BD28-9146-2B9005D494EA}"/>
                </a:ext>
              </a:extLst>
            </p:cNvPr>
            <p:cNvSpPr>
              <a:spLocks/>
            </p:cNvSpPr>
            <p:nvPr/>
          </p:nvSpPr>
          <p:spPr bwMode="auto">
            <a:xfrm>
              <a:off x="3212" y="3810"/>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37" name="Freeform 101">
              <a:extLst>
                <a:ext uri="{FF2B5EF4-FFF2-40B4-BE49-F238E27FC236}">
                  <a16:creationId xmlns:a16="http://schemas.microsoft.com/office/drawing/2014/main" id="{A62E6C76-1B66-4F92-7EAE-CAE8C3F8E4B8}"/>
                </a:ext>
              </a:extLst>
            </p:cNvPr>
            <p:cNvSpPr>
              <a:spLocks/>
            </p:cNvSpPr>
            <p:nvPr/>
          </p:nvSpPr>
          <p:spPr bwMode="auto">
            <a:xfrm>
              <a:off x="3108" y="3818"/>
              <a:ext cx="111" cy="30"/>
            </a:xfrm>
            <a:custGeom>
              <a:avLst/>
              <a:gdLst>
                <a:gd name="T0" fmla="*/ 111 w 111"/>
                <a:gd name="T1" fmla="*/ 0 h 30"/>
                <a:gd name="T2" fmla="*/ 104 w 111"/>
                <a:gd name="T3" fmla="*/ 7 h 30"/>
                <a:gd name="T4" fmla="*/ 97 w 111"/>
                <a:gd name="T5" fmla="*/ 7 h 30"/>
                <a:gd name="T6" fmla="*/ 89 w 111"/>
                <a:gd name="T7" fmla="*/ 15 h 30"/>
                <a:gd name="T8" fmla="*/ 82 w 111"/>
                <a:gd name="T9" fmla="*/ 15 h 30"/>
                <a:gd name="T10" fmla="*/ 74 w 111"/>
                <a:gd name="T11" fmla="*/ 15 h 30"/>
                <a:gd name="T12" fmla="*/ 67 w 111"/>
                <a:gd name="T13" fmla="*/ 22 h 30"/>
                <a:gd name="T14" fmla="*/ 67 w 111"/>
                <a:gd name="T15" fmla="*/ 22 h 30"/>
                <a:gd name="T16" fmla="*/ 59 w 111"/>
                <a:gd name="T17" fmla="*/ 22 h 30"/>
                <a:gd name="T18" fmla="*/ 52 w 111"/>
                <a:gd name="T19" fmla="*/ 30 h 30"/>
                <a:gd name="T20" fmla="*/ 45 w 111"/>
                <a:gd name="T21" fmla="*/ 30 h 30"/>
                <a:gd name="T22" fmla="*/ 45 w 111"/>
                <a:gd name="T23" fmla="*/ 30 h 30"/>
                <a:gd name="T24" fmla="*/ 37 w 111"/>
                <a:gd name="T25" fmla="*/ 30 h 30"/>
                <a:gd name="T26" fmla="*/ 30 w 111"/>
                <a:gd name="T27" fmla="*/ 30 h 30"/>
                <a:gd name="T28" fmla="*/ 22 w 111"/>
                <a:gd name="T29" fmla="*/ 30 h 30"/>
                <a:gd name="T30" fmla="*/ 15 w 111"/>
                <a:gd name="T31" fmla="*/ 30 h 30"/>
                <a:gd name="T32" fmla="*/ 0 w 111"/>
                <a:gd name="T33" fmla="*/ 3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1" h="30">
                  <a:moveTo>
                    <a:pt x="111" y="0"/>
                  </a:moveTo>
                  <a:lnTo>
                    <a:pt x="104" y="7"/>
                  </a:lnTo>
                  <a:lnTo>
                    <a:pt x="97" y="7"/>
                  </a:lnTo>
                  <a:lnTo>
                    <a:pt x="89" y="15"/>
                  </a:lnTo>
                  <a:lnTo>
                    <a:pt x="82" y="15"/>
                  </a:lnTo>
                  <a:lnTo>
                    <a:pt x="74" y="15"/>
                  </a:lnTo>
                  <a:lnTo>
                    <a:pt x="67" y="22"/>
                  </a:lnTo>
                  <a:lnTo>
                    <a:pt x="59" y="22"/>
                  </a:lnTo>
                  <a:lnTo>
                    <a:pt x="52" y="30"/>
                  </a:lnTo>
                  <a:lnTo>
                    <a:pt x="45" y="30"/>
                  </a:lnTo>
                  <a:lnTo>
                    <a:pt x="37" y="30"/>
                  </a:lnTo>
                  <a:lnTo>
                    <a:pt x="30" y="30"/>
                  </a:lnTo>
                  <a:lnTo>
                    <a:pt x="22" y="30"/>
                  </a:lnTo>
                  <a:lnTo>
                    <a:pt x="15" y="30"/>
                  </a:lnTo>
                  <a:lnTo>
                    <a:pt x="0" y="3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38" name="Freeform 102">
              <a:extLst>
                <a:ext uri="{FF2B5EF4-FFF2-40B4-BE49-F238E27FC236}">
                  <a16:creationId xmlns:a16="http://schemas.microsoft.com/office/drawing/2014/main" id="{A42F3E78-8253-EA71-DF94-17C7F6605CC9}"/>
                </a:ext>
              </a:extLst>
            </p:cNvPr>
            <p:cNvSpPr>
              <a:spLocks/>
            </p:cNvSpPr>
            <p:nvPr/>
          </p:nvSpPr>
          <p:spPr bwMode="auto">
            <a:xfrm>
              <a:off x="3212" y="3810"/>
              <a:ext cx="7" cy="15"/>
            </a:xfrm>
            <a:custGeom>
              <a:avLst/>
              <a:gdLst>
                <a:gd name="T0" fmla="*/ 0 w 7"/>
                <a:gd name="T1" fmla="*/ 0 h 15"/>
                <a:gd name="T2" fmla="*/ 7 w 7"/>
                <a:gd name="T3" fmla="*/ 15 h 15"/>
                <a:gd name="T4" fmla="*/ 0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0" y="0"/>
                  </a:moveTo>
                  <a:lnTo>
                    <a:pt x="7"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39" name="Freeform 103">
              <a:extLst>
                <a:ext uri="{FF2B5EF4-FFF2-40B4-BE49-F238E27FC236}">
                  <a16:creationId xmlns:a16="http://schemas.microsoft.com/office/drawing/2014/main" id="{EFC82053-D336-E90D-2897-5F314A438E46}"/>
                </a:ext>
              </a:extLst>
            </p:cNvPr>
            <p:cNvSpPr>
              <a:spLocks/>
            </p:cNvSpPr>
            <p:nvPr/>
          </p:nvSpPr>
          <p:spPr bwMode="auto">
            <a:xfrm>
              <a:off x="3108" y="3840"/>
              <a:ext cx="7" cy="15"/>
            </a:xfrm>
            <a:custGeom>
              <a:avLst/>
              <a:gdLst>
                <a:gd name="T0" fmla="*/ 0 w 7"/>
                <a:gd name="T1" fmla="*/ 15 h 15"/>
                <a:gd name="T2" fmla="*/ 7 w 7"/>
                <a:gd name="T3" fmla="*/ 0 h 15"/>
                <a:gd name="T4" fmla="*/ 0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0" y="15"/>
                  </a:moveTo>
                  <a:lnTo>
                    <a:pt x="7"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40" name="Freeform 104">
              <a:extLst>
                <a:ext uri="{FF2B5EF4-FFF2-40B4-BE49-F238E27FC236}">
                  <a16:creationId xmlns:a16="http://schemas.microsoft.com/office/drawing/2014/main" id="{E3D25ED0-D137-5DF4-9DE1-3263881FBFB3}"/>
                </a:ext>
              </a:extLst>
            </p:cNvPr>
            <p:cNvSpPr>
              <a:spLocks/>
            </p:cNvSpPr>
            <p:nvPr/>
          </p:nvSpPr>
          <p:spPr bwMode="auto">
            <a:xfrm>
              <a:off x="3004" y="3848"/>
              <a:ext cx="104" cy="7"/>
            </a:xfrm>
            <a:custGeom>
              <a:avLst/>
              <a:gdLst>
                <a:gd name="T0" fmla="*/ 104 w 104"/>
                <a:gd name="T1" fmla="*/ 0 h 7"/>
                <a:gd name="T2" fmla="*/ 97 w 104"/>
                <a:gd name="T3" fmla="*/ 0 h 7"/>
                <a:gd name="T4" fmla="*/ 89 w 104"/>
                <a:gd name="T5" fmla="*/ 0 h 7"/>
                <a:gd name="T6" fmla="*/ 82 w 104"/>
                <a:gd name="T7" fmla="*/ 0 h 7"/>
                <a:gd name="T8" fmla="*/ 74 w 104"/>
                <a:gd name="T9" fmla="*/ 0 h 7"/>
                <a:gd name="T10" fmla="*/ 67 w 104"/>
                <a:gd name="T11" fmla="*/ 0 h 7"/>
                <a:gd name="T12" fmla="*/ 59 w 104"/>
                <a:gd name="T13" fmla="*/ 0 h 7"/>
                <a:gd name="T14" fmla="*/ 52 w 104"/>
                <a:gd name="T15" fmla="*/ 0 h 7"/>
                <a:gd name="T16" fmla="*/ 45 w 104"/>
                <a:gd name="T17" fmla="*/ 0 h 7"/>
                <a:gd name="T18" fmla="*/ 37 w 104"/>
                <a:gd name="T19" fmla="*/ 0 h 7"/>
                <a:gd name="T20" fmla="*/ 30 w 104"/>
                <a:gd name="T21" fmla="*/ 0 h 7"/>
                <a:gd name="T22" fmla="*/ 30 w 104"/>
                <a:gd name="T23" fmla="*/ 0 h 7"/>
                <a:gd name="T24" fmla="*/ 22 w 104"/>
                <a:gd name="T25" fmla="*/ 0 h 7"/>
                <a:gd name="T26" fmla="*/ 15 w 104"/>
                <a:gd name="T27" fmla="*/ 0 h 7"/>
                <a:gd name="T28" fmla="*/ 7 w 104"/>
                <a:gd name="T29" fmla="*/ 0 h 7"/>
                <a:gd name="T30" fmla="*/ 7 w 104"/>
                <a:gd name="T31" fmla="*/ 0 h 7"/>
                <a:gd name="T32" fmla="*/ 0 w 104"/>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4" h="7">
                  <a:moveTo>
                    <a:pt x="104" y="0"/>
                  </a:moveTo>
                  <a:lnTo>
                    <a:pt x="97" y="0"/>
                  </a:lnTo>
                  <a:lnTo>
                    <a:pt x="89" y="0"/>
                  </a:lnTo>
                  <a:lnTo>
                    <a:pt x="82" y="0"/>
                  </a:lnTo>
                  <a:lnTo>
                    <a:pt x="74" y="0"/>
                  </a:lnTo>
                  <a:lnTo>
                    <a:pt x="67" y="0"/>
                  </a:lnTo>
                  <a:lnTo>
                    <a:pt x="59" y="0"/>
                  </a:lnTo>
                  <a:lnTo>
                    <a:pt x="52" y="0"/>
                  </a:lnTo>
                  <a:lnTo>
                    <a:pt x="45" y="0"/>
                  </a:lnTo>
                  <a:lnTo>
                    <a:pt x="37" y="0"/>
                  </a:lnTo>
                  <a:lnTo>
                    <a:pt x="30" y="0"/>
                  </a:lnTo>
                  <a:lnTo>
                    <a:pt x="22" y="0"/>
                  </a:lnTo>
                  <a:lnTo>
                    <a:pt x="15" y="0"/>
                  </a:lnTo>
                  <a:lnTo>
                    <a:pt x="7" y="0"/>
                  </a:lnTo>
                  <a:lnTo>
                    <a:pt x="0" y="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41" name="Freeform 105">
              <a:extLst>
                <a:ext uri="{FF2B5EF4-FFF2-40B4-BE49-F238E27FC236}">
                  <a16:creationId xmlns:a16="http://schemas.microsoft.com/office/drawing/2014/main" id="{64A36EDB-4A71-4145-C8C1-22EE825C644F}"/>
                </a:ext>
              </a:extLst>
            </p:cNvPr>
            <p:cNvSpPr>
              <a:spLocks/>
            </p:cNvSpPr>
            <p:nvPr/>
          </p:nvSpPr>
          <p:spPr bwMode="auto">
            <a:xfrm>
              <a:off x="3108" y="3840"/>
              <a:ext cx="7" cy="15"/>
            </a:xfrm>
            <a:custGeom>
              <a:avLst/>
              <a:gdLst>
                <a:gd name="T0" fmla="*/ 7 w 7"/>
                <a:gd name="T1" fmla="*/ 0 h 15"/>
                <a:gd name="T2" fmla="*/ 0 w 7"/>
                <a:gd name="T3" fmla="*/ 15 h 15"/>
                <a:gd name="T4" fmla="*/ 7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7" y="0"/>
                  </a:move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42" name="Freeform 106">
              <a:extLst>
                <a:ext uri="{FF2B5EF4-FFF2-40B4-BE49-F238E27FC236}">
                  <a16:creationId xmlns:a16="http://schemas.microsoft.com/office/drawing/2014/main" id="{E3DA0C2C-8D73-7793-ADDB-D44125B03DD8}"/>
                </a:ext>
              </a:extLst>
            </p:cNvPr>
            <p:cNvSpPr>
              <a:spLocks/>
            </p:cNvSpPr>
            <p:nvPr/>
          </p:nvSpPr>
          <p:spPr bwMode="auto">
            <a:xfrm>
              <a:off x="3004" y="3840"/>
              <a:ext cx="1" cy="22"/>
            </a:xfrm>
            <a:custGeom>
              <a:avLst/>
              <a:gdLst>
                <a:gd name="T0" fmla="*/ 0 w 1"/>
                <a:gd name="T1" fmla="*/ 22 h 22"/>
                <a:gd name="T2" fmla="*/ 0 w 1"/>
                <a:gd name="T3" fmla="*/ 0 h 22"/>
                <a:gd name="T4" fmla="*/ 0 w 1"/>
                <a:gd name="T5" fmla="*/ 22 h 22"/>
                <a:gd name="T6" fmla="*/ 0 60000 65536"/>
                <a:gd name="T7" fmla="*/ 0 60000 65536"/>
                <a:gd name="T8" fmla="*/ 0 60000 65536"/>
              </a:gdLst>
              <a:ahLst/>
              <a:cxnLst>
                <a:cxn ang="T6">
                  <a:pos x="T0" y="T1"/>
                </a:cxn>
                <a:cxn ang="T7">
                  <a:pos x="T2" y="T3"/>
                </a:cxn>
                <a:cxn ang="T8">
                  <a:pos x="T4" y="T5"/>
                </a:cxn>
              </a:cxnLst>
              <a:rect l="0" t="0" r="r" b="b"/>
              <a:pathLst>
                <a:path w="1" h="22">
                  <a:moveTo>
                    <a:pt x="0" y="22"/>
                  </a:moveTo>
                  <a:lnTo>
                    <a:pt x="0"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43" name="Freeform 107">
              <a:extLst>
                <a:ext uri="{FF2B5EF4-FFF2-40B4-BE49-F238E27FC236}">
                  <a16:creationId xmlns:a16="http://schemas.microsoft.com/office/drawing/2014/main" id="{EDF8C28E-5F82-F78F-8099-B983E5C7C229}"/>
                </a:ext>
              </a:extLst>
            </p:cNvPr>
            <p:cNvSpPr>
              <a:spLocks/>
            </p:cNvSpPr>
            <p:nvPr/>
          </p:nvSpPr>
          <p:spPr bwMode="auto">
            <a:xfrm>
              <a:off x="2900" y="3848"/>
              <a:ext cx="104" cy="7"/>
            </a:xfrm>
            <a:custGeom>
              <a:avLst/>
              <a:gdLst>
                <a:gd name="T0" fmla="*/ 104 w 104"/>
                <a:gd name="T1" fmla="*/ 7 h 7"/>
                <a:gd name="T2" fmla="*/ 97 w 104"/>
                <a:gd name="T3" fmla="*/ 7 h 7"/>
                <a:gd name="T4" fmla="*/ 89 w 104"/>
                <a:gd name="T5" fmla="*/ 7 h 7"/>
                <a:gd name="T6" fmla="*/ 89 w 104"/>
                <a:gd name="T7" fmla="*/ 7 h 7"/>
                <a:gd name="T8" fmla="*/ 82 w 104"/>
                <a:gd name="T9" fmla="*/ 7 h 7"/>
                <a:gd name="T10" fmla="*/ 74 w 104"/>
                <a:gd name="T11" fmla="*/ 7 h 7"/>
                <a:gd name="T12" fmla="*/ 67 w 104"/>
                <a:gd name="T13" fmla="*/ 7 h 7"/>
                <a:gd name="T14" fmla="*/ 59 w 104"/>
                <a:gd name="T15" fmla="*/ 7 h 7"/>
                <a:gd name="T16" fmla="*/ 59 w 104"/>
                <a:gd name="T17" fmla="*/ 7 h 7"/>
                <a:gd name="T18" fmla="*/ 52 w 104"/>
                <a:gd name="T19" fmla="*/ 0 h 7"/>
                <a:gd name="T20" fmla="*/ 44 w 104"/>
                <a:gd name="T21" fmla="*/ 0 h 7"/>
                <a:gd name="T22" fmla="*/ 37 w 104"/>
                <a:gd name="T23" fmla="*/ 0 h 7"/>
                <a:gd name="T24" fmla="*/ 30 w 104"/>
                <a:gd name="T25" fmla="*/ 0 h 7"/>
                <a:gd name="T26" fmla="*/ 22 w 104"/>
                <a:gd name="T27" fmla="*/ 0 h 7"/>
                <a:gd name="T28" fmla="*/ 15 w 104"/>
                <a:gd name="T29" fmla="*/ 0 h 7"/>
                <a:gd name="T30" fmla="*/ 7 w 104"/>
                <a:gd name="T31" fmla="*/ 0 h 7"/>
                <a:gd name="T32" fmla="*/ 0 w 104"/>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4" h="7">
                  <a:moveTo>
                    <a:pt x="104" y="7"/>
                  </a:moveTo>
                  <a:lnTo>
                    <a:pt x="97" y="7"/>
                  </a:lnTo>
                  <a:lnTo>
                    <a:pt x="89" y="7"/>
                  </a:lnTo>
                  <a:lnTo>
                    <a:pt x="82" y="7"/>
                  </a:lnTo>
                  <a:lnTo>
                    <a:pt x="74" y="7"/>
                  </a:lnTo>
                  <a:lnTo>
                    <a:pt x="67" y="7"/>
                  </a:lnTo>
                  <a:lnTo>
                    <a:pt x="59" y="7"/>
                  </a:lnTo>
                  <a:lnTo>
                    <a:pt x="52" y="0"/>
                  </a:lnTo>
                  <a:lnTo>
                    <a:pt x="44" y="0"/>
                  </a:lnTo>
                  <a:lnTo>
                    <a:pt x="37" y="0"/>
                  </a:lnTo>
                  <a:lnTo>
                    <a:pt x="30" y="0"/>
                  </a:lnTo>
                  <a:lnTo>
                    <a:pt x="22" y="0"/>
                  </a:lnTo>
                  <a:lnTo>
                    <a:pt x="15" y="0"/>
                  </a:lnTo>
                  <a:lnTo>
                    <a:pt x="7" y="0"/>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44" name="Freeform 108">
              <a:extLst>
                <a:ext uri="{FF2B5EF4-FFF2-40B4-BE49-F238E27FC236}">
                  <a16:creationId xmlns:a16="http://schemas.microsoft.com/office/drawing/2014/main" id="{E9FF6B45-28F5-CECD-72ED-60E05CCAAD3A}"/>
                </a:ext>
              </a:extLst>
            </p:cNvPr>
            <p:cNvSpPr>
              <a:spLocks/>
            </p:cNvSpPr>
            <p:nvPr/>
          </p:nvSpPr>
          <p:spPr bwMode="auto">
            <a:xfrm>
              <a:off x="3004" y="3840"/>
              <a:ext cx="1" cy="22"/>
            </a:xfrm>
            <a:custGeom>
              <a:avLst/>
              <a:gdLst>
                <a:gd name="T0" fmla="*/ 0 w 1"/>
                <a:gd name="T1" fmla="*/ 0 h 22"/>
                <a:gd name="T2" fmla="*/ 0 w 1"/>
                <a:gd name="T3" fmla="*/ 22 h 22"/>
                <a:gd name="T4" fmla="*/ 0 w 1"/>
                <a:gd name="T5" fmla="*/ 0 h 22"/>
                <a:gd name="T6" fmla="*/ 0 60000 65536"/>
                <a:gd name="T7" fmla="*/ 0 60000 65536"/>
                <a:gd name="T8" fmla="*/ 0 60000 65536"/>
              </a:gdLst>
              <a:ahLst/>
              <a:cxnLst>
                <a:cxn ang="T6">
                  <a:pos x="T0" y="T1"/>
                </a:cxn>
                <a:cxn ang="T7">
                  <a:pos x="T2" y="T3"/>
                </a:cxn>
                <a:cxn ang="T8">
                  <a:pos x="T4" y="T5"/>
                </a:cxn>
              </a:cxnLst>
              <a:rect l="0" t="0" r="r" b="b"/>
              <a:pathLst>
                <a:path w="1" h="22">
                  <a:moveTo>
                    <a:pt x="0" y="0"/>
                  </a:moveTo>
                  <a:lnTo>
                    <a:pt x="0" y="2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45" name="Freeform 109">
              <a:extLst>
                <a:ext uri="{FF2B5EF4-FFF2-40B4-BE49-F238E27FC236}">
                  <a16:creationId xmlns:a16="http://schemas.microsoft.com/office/drawing/2014/main" id="{76D8BFD6-027D-23E7-7F31-4866F32D48FE}"/>
                </a:ext>
              </a:extLst>
            </p:cNvPr>
            <p:cNvSpPr>
              <a:spLocks/>
            </p:cNvSpPr>
            <p:nvPr/>
          </p:nvSpPr>
          <p:spPr bwMode="auto">
            <a:xfrm>
              <a:off x="2900" y="3840"/>
              <a:ext cx="1" cy="15"/>
            </a:xfrm>
            <a:custGeom>
              <a:avLst/>
              <a:gdLst>
                <a:gd name="T0" fmla="*/ 0 w 1"/>
                <a:gd name="T1" fmla="*/ 15 h 15"/>
                <a:gd name="T2" fmla="*/ 0 w 1"/>
                <a:gd name="T3" fmla="*/ 0 h 15"/>
                <a:gd name="T4" fmla="*/ 0 w 1"/>
                <a:gd name="T5" fmla="*/ 15 h 15"/>
                <a:gd name="T6" fmla="*/ 0 60000 65536"/>
                <a:gd name="T7" fmla="*/ 0 60000 65536"/>
                <a:gd name="T8" fmla="*/ 0 60000 65536"/>
              </a:gdLst>
              <a:ahLst/>
              <a:cxnLst>
                <a:cxn ang="T6">
                  <a:pos x="T0" y="T1"/>
                </a:cxn>
                <a:cxn ang="T7">
                  <a:pos x="T2" y="T3"/>
                </a:cxn>
                <a:cxn ang="T8">
                  <a:pos x="T4" y="T5"/>
                </a:cxn>
              </a:cxnLst>
              <a:rect l="0" t="0" r="r" b="b"/>
              <a:pathLst>
                <a:path w="1" h="15">
                  <a:moveTo>
                    <a:pt x="0" y="15"/>
                  </a:moveTo>
                  <a:lnTo>
                    <a:pt x="0"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46" name="Freeform 110">
              <a:extLst>
                <a:ext uri="{FF2B5EF4-FFF2-40B4-BE49-F238E27FC236}">
                  <a16:creationId xmlns:a16="http://schemas.microsoft.com/office/drawing/2014/main" id="{0C19DE1C-0AEC-ACA2-7147-66C900590F68}"/>
                </a:ext>
              </a:extLst>
            </p:cNvPr>
            <p:cNvSpPr>
              <a:spLocks/>
            </p:cNvSpPr>
            <p:nvPr/>
          </p:nvSpPr>
          <p:spPr bwMode="auto">
            <a:xfrm>
              <a:off x="2803" y="3795"/>
              <a:ext cx="97" cy="53"/>
            </a:xfrm>
            <a:custGeom>
              <a:avLst/>
              <a:gdLst>
                <a:gd name="T0" fmla="*/ 97 w 97"/>
                <a:gd name="T1" fmla="*/ 53 h 53"/>
                <a:gd name="T2" fmla="*/ 89 w 97"/>
                <a:gd name="T3" fmla="*/ 53 h 53"/>
                <a:gd name="T4" fmla="*/ 82 w 97"/>
                <a:gd name="T5" fmla="*/ 53 h 53"/>
                <a:gd name="T6" fmla="*/ 75 w 97"/>
                <a:gd name="T7" fmla="*/ 53 h 53"/>
                <a:gd name="T8" fmla="*/ 67 w 97"/>
                <a:gd name="T9" fmla="*/ 53 h 53"/>
                <a:gd name="T10" fmla="*/ 52 w 97"/>
                <a:gd name="T11" fmla="*/ 45 h 53"/>
                <a:gd name="T12" fmla="*/ 45 w 97"/>
                <a:gd name="T13" fmla="*/ 45 h 53"/>
                <a:gd name="T14" fmla="*/ 37 w 97"/>
                <a:gd name="T15" fmla="*/ 45 h 53"/>
                <a:gd name="T16" fmla="*/ 30 w 97"/>
                <a:gd name="T17" fmla="*/ 45 h 53"/>
                <a:gd name="T18" fmla="*/ 23 w 97"/>
                <a:gd name="T19" fmla="*/ 38 h 53"/>
                <a:gd name="T20" fmla="*/ 15 w 97"/>
                <a:gd name="T21" fmla="*/ 38 h 53"/>
                <a:gd name="T22" fmla="*/ 8 w 97"/>
                <a:gd name="T23" fmla="*/ 30 h 53"/>
                <a:gd name="T24" fmla="*/ 8 w 97"/>
                <a:gd name="T25" fmla="*/ 30 h 53"/>
                <a:gd name="T26" fmla="*/ 0 w 97"/>
                <a:gd name="T27" fmla="*/ 23 h 53"/>
                <a:gd name="T28" fmla="*/ 0 w 97"/>
                <a:gd name="T29" fmla="*/ 15 h 53"/>
                <a:gd name="T30" fmla="*/ 0 w 97"/>
                <a:gd name="T31" fmla="*/ 8 h 53"/>
                <a:gd name="T32" fmla="*/ 0 w 97"/>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7" h="53">
                  <a:moveTo>
                    <a:pt x="97" y="53"/>
                  </a:moveTo>
                  <a:lnTo>
                    <a:pt x="89" y="53"/>
                  </a:lnTo>
                  <a:lnTo>
                    <a:pt x="82" y="53"/>
                  </a:lnTo>
                  <a:lnTo>
                    <a:pt x="75" y="53"/>
                  </a:lnTo>
                  <a:lnTo>
                    <a:pt x="67" y="53"/>
                  </a:lnTo>
                  <a:lnTo>
                    <a:pt x="52" y="45"/>
                  </a:lnTo>
                  <a:lnTo>
                    <a:pt x="45" y="45"/>
                  </a:lnTo>
                  <a:lnTo>
                    <a:pt x="37" y="45"/>
                  </a:lnTo>
                  <a:lnTo>
                    <a:pt x="30" y="45"/>
                  </a:lnTo>
                  <a:lnTo>
                    <a:pt x="23" y="38"/>
                  </a:lnTo>
                  <a:lnTo>
                    <a:pt x="15" y="38"/>
                  </a:lnTo>
                  <a:lnTo>
                    <a:pt x="8" y="30"/>
                  </a:lnTo>
                  <a:lnTo>
                    <a:pt x="0" y="23"/>
                  </a:lnTo>
                  <a:lnTo>
                    <a:pt x="0" y="15"/>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47" name="Freeform 111">
              <a:extLst>
                <a:ext uri="{FF2B5EF4-FFF2-40B4-BE49-F238E27FC236}">
                  <a16:creationId xmlns:a16="http://schemas.microsoft.com/office/drawing/2014/main" id="{C3471626-07A8-FDEE-4833-301F73B7F4B8}"/>
                </a:ext>
              </a:extLst>
            </p:cNvPr>
            <p:cNvSpPr>
              <a:spLocks/>
            </p:cNvSpPr>
            <p:nvPr/>
          </p:nvSpPr>
          <p:spPr bwMode="auto">
            <a:xfrm>
              <a:off x="2900" y="3840"/>
              <a:ext cx="1" cy="15"/>
            </a:xfrm>
            <a:custGeom>
              <a:avLst/>
              <a:gdLst>
                <a:gd name="T0" fmla="*/ 0 w 1"/>
                <a:gd name="T1" fmla="*/ 0 h 15"/>
                <a:gd name="T2" fmla="*/ 0 w 1"/>
                <a:gd name="T3" fmla="*/ 15 h 15"/>
                <a:gd name="T4" fmla="*/ 0 w 1"/>
                <a:gd name="T5" fmla="*/ 0 h 15"/>
                <a:gd name="T6" fmla="*/ 0 60000 65536"/>
                <a:gd name="T7" fmla="*/ 0 60000 65536"/>
                <a:gd name="T8" fmla="*/ 0 60000 65536"/>
              </a:gdLst>
              <a:ahLst/>
              <a:cxnLst>
                <a:cxn ang="T6">
                  <a:pos x="T0" y="T1"/>
                </a:cxn>
                <a:cxn ang="T7">
                  <a:pos x="T2" y="T3"/>
                </a:cxn>
                <a:cxn ang="T8">
                  <a:pos x="T4" y="T5"/>
                </a:cxn>
              </a:cxnLst>
              <a:rect l="0" t="0" r="r" b="b"/>
              <a:pathLst>
                <a:path w="1" h="15">
                  <a:moveTo>
                    <a:pt x="0" y="0"/>
                  </a:move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48" name="Freeform 112">
              <a:extLst>
                <a:ext uri="{FF2B5EF4-FFF2-40B4-BE49-F238E27FC236}">
                  <a16:creationId xmlns:a16="http://schemas.microsoft.com/office/drawing/2014/main" id="{A6EACE9C-0E76-9149-9FA5-E8385221ABC2}"/>
                </a:ext>
              </a:extLst>
            </p:cNvPr>
            <p:cNvSpPr>
              <a:spLocks/>
            </p:cNvSpPr>
            <p:nvPr/>
          </p:nvSpPr>
          <p:spPr bwMode="auto">
            <a:xfrm>
              <a:off x="2796" y="3795"/>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49" name="Freeform 113">
              <a:extLst>
                <a:ext uri="{FF2B5EF4-FFF2-40B4-BE49-F238E27FC236}">
                  <a16:creationId xmlns:a16="http://schemas.microsoft.com/office/drawing/2014/main" id="{6BD176E2-5215-7A8D-5F98-B3742FE36DDB}"/>
                </a:ext>
              </a:extLst>
            </p:cNvPr>
            <p:cNvSpPr>
              <a:spLocks/>
            </p:cNvSpPr>
            <p:nvPr/>
          </p:nvSpPr>
          <p:spPr bwMode="auto">
            <a:xfrm>
              <a:off x="2803" y="3684"/>
              <a:ext cx="52" cy="111"/>
            </a:xfrm>
            <a:custGeom>
              <a:avLst/>
              <a:gdLst>
                <a:gd name="T0" fmla="*/ 0 w 52"/>
                <a:gd name="T1" fmla="*/ 111 h 111"/>
                <a:gd name="T2" fmla="*/ 0 w 52"/>
                <a:gd name="T3" fmla="*/ 104 h 111"/>
                <a:gd name="T4" fmla="*/ 8 w 52"/>
                <a:gd name="T5" fmla="*/ 104 h 111"/>
                <a:gd name="T6" fmla="*/ 8 w 52"/>
                <a:gd name="T7" fmla="*/ 97 h 111"/>
                <a:gd name="T8" fmla="*/ 15 w 52"/>
                <a:gd name="T9" fmla="*/ 89 h 111"/>
                <a:gd name="T10" fmla="*/ 15 w 52"/>
                <a:gd name="T11" fmla="*/ 82 h 111"/>
                <a:gd name="T12" fmla="*/ 23 w 52"/>
                <a:gd name="T13" fmla="*/ 74 h 111"/>
                <a:gd name="T14" fmla="*/ 23 w 52"/>
                <a:gd name="T15" fmla="*/ 67 h 111"/>
                <a:gd name="T16" fmla="*/ 30 w 52"/>
                <a:gd name="T17" fmla="*/ 59 h 111"/>
                <a:gd name="T18" fmla="*/ 30 w 52"/>
                <a:gd name="T19" fmla="*/ 52 h 111"/>
                <a:gd name="T20" fmla="*/ 37 w 52"/>
                <a:gd name="T21" fmla="*/ 52 h 111"/>
                <a:gd name="T22" fmla="*/ 37 w 52"/>
                <a:gd name="T23" fmla="*/ 45 h 111"/>
                <a:gd name="T24" fmla="*/ 45 w 52"/>
                <a:gd name="T25" fmla="*/ 37 h 111"/>
                <a:gd name="T26" fmla="*/ 45 w 52"/>
                <a:gd name="T27" fmla="*/ 30 h 111"/>
                <a:gd name="T28" fmla="*/ 45 w 52"/>
                <a:gd name="T29" fmla="*/ 22 h 111"/>
                <a:gd name="T30" fmla="*/ 45 w 52"/>
                <a:gd name="T31" fmla="*/ 7 h 111"/>
                <a:gd name="T32" fmla="*/ 52 w 52"/>
                <a:gd name="T33" fmla="*/ 0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11">
                  <a:moveTo>
                    <a:pt x="0" y="111"/>
                  </a:moveTo>
                  <a:lnTo>
                    <a:pt x="0" y="104"/>
                  </a:lnTo>
                  <a:lnTo>
                    <a:pt x="8" y="104"/>
                  </a:lnTo>
                  <a:lnTo>
                    <a:pt x="8" y="97"/>
                  </a:lnTo>
                  <a:lnTo>
                    <a:pt x="15" y="89"/>
                  </a:lnTo>
                  <a:lnTo>
                    <a:pt x="15" y="82"/>
                  </a:lnTo>
                  <a:lnTo>
                    <a:pt x="23" y="74"/>
                  </a:lnTo>
                  <a:lnTo>
                    <a:pt x="23" y="67"/>
                  </a:lnTo>
                  <a:lnTo>
                    <a:pt x="30" y="59"/>
                  </a:lnTo>
                  <a:lnTo>
                    <a:pt x="30" y="52"/>
                  </a:lnTo>
                  <a:lnTo>
                    <a:pt x="37" y="52"/>
                  </a:lnTo>
                  <a:lnTo>
                    <a:pt x="37" y="45"/>
                  </a:lnTo>
                  <a:lnTo>
                    <a:pt x="45" y="37"/>
                  </a:lnTo>
                  <a:lnTo>
                    <a:pt x="45" y="30"/>
                  </a:lnTo>
                  <a:lnTo>
                    <a:pt x="45" y="22"/>
                  </a:lnTo>
                  <a:lnTo>
                    <a:pt x="45" y="7"/>
                  </a:lnTo>
                  <a:lnTo>
                    <a:pt x="5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50" name="Freeform 114">
              <a:extLst>
                <a:ext uri="{FF2B5EF4-FFF2-40B4-BE49-F238E27FC236}">
                  <a16:creationId xmlns:a16="http://schemas.microsoft.com/office/drawing/2014/main" id="{645D7795-7A1E-C299-5D9B-370F68FD89E8}"/>
                </a:ext>
              </a:extLst>
            </p:cNvPr>
            <p:cNvSpPr>
              <a:spLocks/>
            </p:cNvSpPr>
            <p:nvPr/>
          </p:nvSpPr>
          <p:spPr bwMode="auto">
            <a:xfrm>
              <a:off x="2796" y="3795"/>
              <a:ext cx="15" cy="8"/>
            </a:xfrm>
            <a:custGeom>
              <a:avLst/>
              <a:gdLst>
                <a:gd name="T0" fmla="*/ 15 w 15"/>
                <a:gd name="T1" fmla="*/ 8 h 8"/>
                <a:gd name="T2" fmla="*/ 0 w 15"/>
                <a:gd name="T3" fmla="*/ 0 h 8"/>
                <a:gd name="T4" fmla="*/ 15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15" y="8"/>
                  </a:moveTo>
                  <a:lnTo>
                    <a:pt x="0" y="0"/>
                  </a:lnTo>
                  <a:lnTo>
                    <a:pt x="1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51" name="Freeform 115">
              <a:extLst>
                <a:ext uri="{FF2B5EF4-FFF2-40B4-BE49-F238E27FC236}">
                  <a16:creationId xmlns:a16="http://schemas.microsoft.com/office/drawing/2014/main" id="{80B473FB-E3F1-F614-F50B-2E16F384A08F}"/>
                </a:ext>
              </a:extLst>
            </p:cNvPr>
            <p:cNvSpPr>
              <a:spLocks/>
            </p:cNvSpPr>
            <p:nvPr/>
          </p:nvSpPr>
          <p:spPr bwMode="auto">
            <a:xfrm>
              <a:off x="2840" y="3684"/>
              <a:ext cx="23" cy="1"/>
            </a:xfrm>
            <a:custGeom>
              <a:avLst/>
              <a:gdLst>
                <a:gd name="T0" fmla="*/ 0 w 23"/>
                <a:gd name="T1" fmla="*/ 0 h 1"/>
                <a:gd name="T2" fmla="*/ 23 w 23"/>
                <a:gd name="T3" fmla="*/ 0 h 1"/>
                <a:gd name="T4" fmla="*/ 0 w 23"/>
                <a:gd name="T5" fmla="*/ 0 h 1"/>
                <a:gd name="T6" fmla="*/ 0 60000 65536"/>
                <a:gd name="T7" fmla="*/ 0 60000 65536"/>
                <a:gd name="T8" fmla="*/ 0 60000 65536"/>
              </a:gdLst>
              <a:ahLst/>
              <a:cxnLst>
                <a:cxn ang="T6">
                  <a:pos x="T0" y="T1"/>
                </a:cxn>
                <a:cxn ang="T7">
                  <a:pos x="T2" y="T3"/>
                </a:cxn>
                <a:cxn ang="T8">
                  <a:pos x="T4" y="T5"/>
                </a:cxn>
              </a:cxnLst>
              <a:rect l="0" t="0" r="r" b="b"/>
              <a:pathLst>
                <a:path w="23" h="1">
                  <a:moveTo>
                    <a:pt x="0" y="0"/>
                  </a:moveTo>
                  <a:lnTo>
                    <a:pt x="2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52" name="Freeform 116">
              <a:extLst>
                <a:ext uri="{FF2B5EF4-FFF2-40B4-BE49-F238E27FC236}">
                  <a16:creationId xmlns:a16="http://schemas.microsoft.com/office/drawing/2014/main" id="{3616E820-8695-D324-BA2F-13144DC2EF43}"/>
                </a:ext>
              </a:extLst>
            </p:cNvPr>
            <p:cNvSpPr>
              <a:spLocks/>
            </p:cNvSpPr>
            <p:nvPr/>
          </p:nvSpPr>
          <p:spPr bwMode="auto">
            <a:xfrm>
              <a:off x="2840" y="3684"/>
              <a:ext cx="15" cy="59"/>
            </a:xfrm>
            <a:custGeom>
              <a:avLst/>
              <a:gdLst>
                <a:gd name="T0" fmla="*/ 15 w 15"/>
                <a:gd name="T1" fmla="*/ 0 h 59"/>
                <a:gd name="T2" fmla="*/ 15 w 15"/>
                <a:gd name="T3" fmla="*/ 0 h 59"/>
                <a:gd name="T4" fmla="*/ 15 w 15"/>
                <a:gd name="T5" fmla="*/ 0 h 59"/>
                <a:gd name="T6" fmla="*/ 15 w 15"/>
                <a:gd name="T7" fmla="*/ 7 h 59"/>
                <a:gd name="T8" fmla="*/ 15 w 15"/>
                <a:gd name="T9" fmla="*/ 7 h 59"/>
                <a:gd name="T10" fmla="*/ 15 w 15"/>
                <a:gd name="T11" fmla="*/ 7 h 59"/>
                <a:gd name="T12" fmla="*/ 8 w 15"/>
                <a:gd name="T13" fmla="*/ 15 h 59"/>
                <a:gd name="T14" fmla="*/ 8 w 15"/>
                <a:gd name="T15" fmla="*/ 15 h 59"/>
                <a:gd name="T16" fmla="*/ 8 w 15"/>
                <a:gd name="T17" fmla="*/ 22 h 59"/>
                <a:gd name="T18" fmla="*/ 8 w 15"/>
                <a:gd name="T19" fmla="*/ 30 h 59"/>
                <a:gd name="T20" fmla="*/ 8 w 15"/>
                <a:gd name="T21" fmla="*/ 30 h 59"/>
                <a:gd name="T22" fmla="*/ 8 w 15"/>
                <a:gd name="T23" fmla="*/ 37 h 59"/>
                <a:gd name="T24" fmla="*/ 8 w 15"/>
                <a:gd name="T25" fmla="*/ 37 h 59"/>
                <a:gd name="T26" fmla="*/ 8 w 15"/>
                <a:gd name="T27" fmla="*/ 45 h 59"/>
                <a:gd name="T28" fmla="*/ 8 w 15"/>
                <a:gd name="T29" fmla="*/ 52 h 59"/>
                <a:gd name="T30" fmla="*/ 8 w 15"/>
                <a:gd name="T31" fmla="*/ 52 h 59"/>
                <a:gd name="T32" fmla="*/ 0 w 15"/>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59">
                  <a:moveTo>
                    <a:pt x="15" y="0"/>
                  </a:moveTo>
                  <a:lnTo>
                    <a:pt x="15" y="0"/>
                  </a:lnTo>
                  <a:lnTo>
                    <a:pt x="15" y="7"/>
                  </a:lnTo>
                  <a:lnTo>
                    <a:pt x="8" y="15"/>
                  </a:lnTo>
                  <a:lnTo>
                    <a:pt x="8" y="22"/>
                  </a:lnTo>
                  <a:lnTo>
                    <a:pt x="8" y="30"/>
                  </a:lnTo>
                  <a:lnTo>
                    <a:pt x="8" y="37"/>
                  </a:lnTo>
                  <a:lnTo>
                    <a:pt x="8" y="45"/>
                  </a:lnTo>
                  <a:lnTo>
                    <a:pt x="8" y="52"/>
                  </a:lnTo>
                  <a:lnTo>
                    <a:pt x="0" y="59"/>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53" name="Freeform 117">
              <a:extLst>
                <a:ext uri="{FF2B5EF4-FFF2-40B4-BE49-F238E27FC236}">
                  <a16:creationId xmlns:a16="http://schemas.microsoft.com/office/drawing/2014/main" id="{92DFC147-0B78-707A-23CE-46A2825BB360}"/>
                </a:ext>
              </a:extLst>
            </p:cNvPr>
            <p:cNvSpPr>
              <a:spLocks/>
            </p:cNvSpPr>
            <p:nvPr/>
          </p:nvSpPr>
          <p:spPr bwMode="auto">
            <a:xfrm>
              <a:off x="2840" y="3684"/>
              <a:ext cx="23" cy="1"/>
            </a:xfrm>
            <a:custGeom>
              <a:avLst/>
              <a:gdLst>
                <a:gd name="T0" fmla="*/ 0 w 23"/>
                <a:gd name="T1" fmla="*/ 0 h 1"/>
                <a:gd name="T2" fmla="*/ 23 w 23"/>
                <a:gd name="T3" fmla="*/ 0 h 1"/>
                <a:gd name="T4" fmla="*/ 0 w 23"/>
                <a:gd name="T5" fmla="*/ 0 h 1"/>
                <a:gd name="T6" fmla="*/ 0 60000 65536"/>
                <a:gd name="T7" fmla="*/ 0 60000 65536"/>
                <a:gd name="T8" fmla="*/ 0 60000 65536"/>
              </a:gdLst>
              <a:ahLst/>
              <a:cxnLst>
                <a:cxn ang="T6">
                  <a:pos x="T0" y="T1"/>
                </a:cxn>
                <a:cxn ang="T7">
                  <a:pos x="T2" y="T3"/>
                </a:cxn>
                <a:cxn ang="T8">
                  <a:pos x="T4" y="T5"/>
                </a:cxn>
              </a:cxnLst>
              <a:rect l="0" t="0" r="r" b="b"/>
              <a:pathLst>
                <a:path w="23" h="1">
                  <a:moveTo>
                    <a:pt x="0" y="0"/>
                  </a:moveTo>
                  <a:lnTo>
                    <a:pt x="2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54" name="Freeform 118">
              <a:extLst>
                <a:ext uri="{FF2B5EF4-FFF2-40B4-BE49-F238E27FC236}">
                  <a16:creationId xmlns:a16="http://schemas.microsoft.com/office/drawing/2014/main" id="{DC515D04-0781-D2D3-085F-C3A900768F05}"/>
                </a:ext>
              </a:extLst>
            </p:cNvPr>
            <p:cNvSpPr>
              <a:spLocks/>
            </p:cNvSpPr>
            <p:nvPr/>
          </p:nvSpPr>
          <p:spPr bwMode="auto">
            <a:xfrm>
              <a:off x="2833" y="3736"/>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55" name="Freeform 119">
              <a:extLst>
                <a:ext uri="{FF2B5EF4-FFF2-40B4-BE49-F238E27FC236}">
                  <a16:creationId xmlns:a16="http://schemas.microsoft.com/office/drawing/2014/main" id="{CC9AD03F-D313-D8D1-6E13-811A35AAE01C}"/>
                </a:ext>
              </a:extLst>
            </p:cNvPr>
            <p:cNvSpPr>
              <a:spLocks/>
            </p:cNvSpPr>
            <p:nvPr/>
          </p:nvSpPr>
          <p:spPr bwMode="auto">
            <a:xfrm>
              <a:off x="2840" y="3706"/>
              <a:ext cx="30" cy="37"/>
            </a:xfrm>
            <a:custGeom>
              <a:avLst/>
              <a:gdLst>
                <a:gd name="T0" fmla="*/ 0 w 30"/>
                <a:gd name="T1" fmla="*/ 37 h 37"/>
                <a:gd name="T2" fmla="*/ 0 w 30"/>
                <a:gd name="T3" fmla="*/ 37 h 37"/>
                <a:gd name="T4" fmla="*/ 0 w 30"/>
                <a:gd name="T5" fmla="*/ 37 h 37"/>
                <a:gd name="T6" fmla="*/ 0 w 30"/>
                <a:gd name="T7" fmla="*/ 37 h 37"/>
                <a:gd name="T8" fmla="*/ 8 w 30"/>
                <a:gd name="T9" fmla="*/ 30 h 37"/>
                <a:gd name="T10" fmla="*/ 8 w 30"/>
                <a:gd name="T11" fmla="*/ 30 h 37"/>
                <a:gd name="T12" fmla="*/ 8 w 30"/>
                <a:gd name="T13" fmla="*/ 30 h 37"/>
                <a:gd name="T14" fmla="*/ 8 w 30"/>
                <a:gd name="T15" fmla="*/ 23 h 37"/>
                <a:gd name="T16" fmla="*/ 8 w 30"/>
                <a:gd name="T17" fmla="*/ 23 h 37"/>
                <a:gd name="T18" fmla="*/ 15 w 30"/>
                <a:gd name="T19" fmla="*/ 15 h 37"/>
                <a:gd name="T20" fmla="*/ 15 w 30"/>
                <a:gd name="T21" fmla="*/ 15 h 37"/>
                <a:gd name="T22" fmla="*/ 15 w 30"/>
                <a:gd name="T23" fmla="*/ 15 h 37"/>
                <a:gd name="T24" fmla="*/ 23 w 30"/>
                <a:gd name="T25" fmla="*/ 8 h 37"/>
                <a:gd name="T26" fmla="*/ 23 w 30"/>
                <a:gd name="T27" fmla="*/ 8 h 37"/>
                <a:gd name="T28" fmla="*/ 23 w 30"/>
                <a:gd name="T29" fmla="*/ 8 h 37"/>
                <a:gd name="T30" fmla="*/ 30 w 30"/>
                <a:gd name="T31" fmla="*/ 0 h 37"/>
                <a:gd name="T32" fmla="*/ 30 w 30"/>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37">
                  <a:moveTo>
                    <a:pt x="0" y="37"/>
                  </a:moveTo>
                  <a:lnTo>
                    <a:pt x="0" y="37"/>
                  </a:lnTo>
                  <a:lnTo>
                    <a:pt x="8" y="30"/>
                  </a:lnTo>
                  <a:lnTo>
                    <a:pt x="8" y="23"/>
                  </a:lnTo>
                  <a:lnTo>
                    <a:pt x="15" y="15"/>
                  </a:lnTo>
                  <a:lnTo>
                    <a:pt x="23" y="8"/>
                  </a:lnTo>
                  <a:lnTo>
                    <a:pt x="3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56" name="Freeform 120">
              <a:extLst>
                <a:ext uri="{FF2B5EF4-FFF2-40B4-BE49-F238E27FC236}">
                  <a16:creationId xmlns:a16="http://schemas.microsoft.com/office/drawing/2014/main" id="{CAC3FF07-F629-C28D-246A-CF908C207083}"/>
                </a:ext>
              </a:extLst>
            </p:cNvPr>
            <p:cNvSpPr>
              <a:spLocks/>
            </p:cNvSpPr>
            <p:nvPr/>
          </p:nvSpPr>
          <p:spPr bwMode="auto">
            <a:xfrm>
              <a:off x="2833" y="3736"/>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57" name="Freeform 121">
              <a:extLst>
                <a:ext uri="{FF2B5EF4-FFF2-40B4-BE49-F238E27FC236}">
                  <a16:creationId xmlns:a16="http://schemas.microsoft.com/office/drawing/2014/main" id="{99F609FD-EB93-5060-D60B-185A10F972A5}"/>
                </a:ext>
              </a:extLst>
            </p:cNvPr>
            <p:cNvSpPr>
              <a:spLocks/>
            </p:cNvSpPr>
            <p:nvPr/>
          </p:nvSpPr>
          <p:spPr bwMode="auto">
            <a:xfrm>
              <a:off x="2863" y="3699"/>
              <a:ext cx="15" cy="15"/>
            </a:xfrm>
            <a:custGeom>
              <a:avLst/>
              <a:gdLst>
                <a:gd name="T0" fmla="*/ 0 w 15"/>
                <a:gd name="T1" fmla="*/ 0 h 15"/>
                <a:gd name="T2" fmla="*/ 15 w 15"/>
                <a:gd name="T3" fmla="*/ 15 h 15"/>
                <a:gd name="T4" fmla="*/ 0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0" y="0"/>
                  </a:moveTo>
                  <a:lnTo>
                    <a:pt x="15"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58" name="Freeform 122">
              <a:extLst>
                <a:ext uri="{FF2B5EF4-FFF2-40B4-BE49-F238E27FC236}">
                  <a16:creationId xmlns:a16="http://schemas.microsoft.com/office/drawing/2014/main" id="{8F03BDAF-E1A0-4433-C021-F08E1B14D58A}"/>
                </a:ext>
              </a:extLst>
            </p:cNvPr>
            <p:cNvSpPr>
              <a:spLocks/>
            </p:cNvSpPr>
            <p:nvPr/>
          </p:nvSpPr>
          <p:spPr bwMode="auto">
            <a:xfrm>
              <a:off x="2870" y="3662"/>
              <a:ext cx="37" cy="44"/>
            </a:xfrm>
            <a:custGeom>
              <a:avLst/>
              <a:gdLst>
                <a:gd name="T0" fmla="*/ 0 w 37"/>
                <a:gd name="T1" fmla="*/ 44 h 44"/>
                <a:gd name="T2" fmla="*/ 0 w 37"/>
                <a:gd name="T3" fmla="*/ 44 h 44"/>
                <a:gd name="T4" fmla="*/ 8 w 37"/>
                <a:gd name="T5" fmla="*/ 44 h 44"/>
                <a:gd name="T6" fmla="*/ 8 w 37"/>
                <a:gd name="T7" fmla="*/ 37 h 44"/>
                <a:gd name="T8" fmla="*/ 8 w 37"/>
                <a:gd name="T9" fmla="*/ 37 h 44"/>
                <a:gd name="T10" fmla="*/ 15 w 37"/>
                <a:gd name="T11" fmla="*/ 29 h 44"/>
                <a:gd name="T12" fmla="*/ 15 w 37"/>
                <a:gd name="T13" fmla="*/ 29 h 44"/>
                <a:gd name="T14" fmla="*/ 15 w 37"/>
                <a:gd name="T15" fmla="*/ 29 h 44"/>
                <a:gd name="T16" fmla="*/ 22 w 37"/>
                <a:gd name="T17" fmla="*/ 22 h 44"/>
                <a:gd name="T18" fmla="*/ 22 w 37"/>
                <a:gd name="T19" fmla="*/ 22 h 44"/>
                <a:gd name="T20" fmla="*/ 22 w 37"/>
                <a:gd name="T21" fmla="*/ 15 h 44"/>
                <a:gd name="T22" fmla="*/ 30 w 37"/>
                <a:gd name="T23" fmla="*/ 15 h 44"/>
                <a:gd name="T24" fmla="*/ 30 w 37"/>
                <a:gd name="T25" fmla="*/ 15 h 44"/>
                <a:gd name="T26" fmla="*/ 30 w 37"/>
                <a:gd name="T27" fmla="*/ 7 h 44"/>
                <a:gd name="T28" fmla="*/ 30 w 37"/>
                <a:gd name="T29" fmla="*/ 7 h 44"/>
                <a:gd name="T30" fmla="*/ 37 w 37"/>
                <a:gd name="T31" fmla="*/ 0 h 44"/>
                <a:gd name="T32" fmla="*/ 37 w 37"/>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4">
                  <a:moveTo>
                    <a:pt x="0" y="44"/>
                  </a:moveTo>
                  <a:lnTo>
                    <a:pt x="0" y="44"/>
                  </a:lnTo>
                  <a:lnTo>
                    <a:pt x="8" y="44"/>
                  </a:lnTo>
                  <a:lnTo>
                    <a:pt x="8" y="37"/>
                  </a:lnTo>
                  <a:lnTo>
                    <a:pt x="15" y="29"/>
                  </a:lnTo>
                  <a:lnTo>
                    <a:pt x="22" y="22"/>
                  </a:lnTo>
                  <a:lnTo>
                    <a:pt x="22" y="15"/>
                  </a:lnTo>
                  <a:lnTo>
                    <a:pt x="30" y="15"/>
                  </a:lnTo>
                  <a:lnTo>
                    <a:pt x="30" y="7"/>
                  </a:lnTo>
                  <a:lnTo>
                    <a:pt x="37"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59" name="Freeform 123">
              <a:extLst>
                <a:ext uri="{FF2B5EF4-FFF2-40B4-BE49-F238E27FC236}">
                  <a16:creationId xmlns:a16="http://schemas.microsoft.com/office/drawing/2014/main" id="{442AAC3E-9CE2-DB31-A928-335E9CF57407}"/>
                </a:ext>
              </a:extLst>
            </p:cNvPr>
            <p:cNvSpPr>
              <a:spLocks/>
            </p:cNvSpPr>
            <p:nvPr/>
          </p:nvSpPr>
          <p:spPr bwMode="auto">
            <a:xfrm>
              <a:off x="2863" y="3699"/>
              <a:ext cx="15" cy="15"/>
            </a:xfrm>
            <a:custGeom>
              <a:avLst/>
              <a:gdLst>
                <a:gd name="T0" fmla="*/ 15 w 15"/>
                <a:gd name="T1" fmla="*/ 15 h 15"/>
                <a:gd name="T2" fmla="*/ 0 w 15"/>
                <a:gd name="T3" fmla="*/ 0 h 15"/>
                <a:gd name="T4" fmla="*/ 15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15"/>
                  </a:moveTo>
                  <a:lnTo>
                    <a:pt x="0" y="0"/>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60" name="Freeform 124">
              <a:extLst>
                <a:ext uri="{FF2B5EF4-FFF2-40B4-BE49-F238E27FC236}">
                  <a16:creationId xmlns:a16="http://schemas.microsoft.com/office/drawing/2014/main" id="{9E53C8BA-7445-176A-A536-BC93C1F719AF}"/>
                </a:ext>
              </a:extLst>
            </p:cNvPr>
            <p:cNvSpPr>
              <a:spLocks/>
            </p:cNvSpPr>
            <p:nvPr/>
          </p:nvSpPr>
          <p:spPr bwMode="auto">
            <a:xfrm>
              <a:off x="2892" y="3662"/>
              <a:ext cx="23" cy="1"/>
            </a:xfrm>
            <a:custGeom>
              <a:avLst/>
              <a:gdLst>
                <a:gd name="T0" fmla="*/ 0 w 23"/>
                <a:gd name="T1" fmla="*/ 0 h 1"/>
                <a:gd name="T2" fmla="*/ 23 w 23"/>
                <a:gd name="T3" fmla="*/ 0 h 1"/>
                <a:gd name="T4" fmla="*/ 0 w 23"/>
                <a:gd name="T5" fmla="*/ 0 h 1"/>
                <a:gd name="T6" fmla="*/ 0 60000 65536"/>
                <a:gd name="T7" fmla="*/ 0 60000 65536"/>
                <a:gd name="T8" fmla="*/ 0 60000 65536"/>
              </a:gdLst>
              <a:ahLst/>
              <a:cxnLst>
                <a:cxn ang="T6">
                  <a:pos x="T0" y="T1"/>
                </a:cxn>
                <a:cxn ang="T7">
                  <a:pos x="T2" y="T3"/>
                </a:cxn>
                <a:cxn ang="T8">
                  <a:pos x="T4" y="T5"/>
                </a:cxn>
              </a:cxnLst>
              <a:rect l="0" t="0" r="r" b="b"/>
              <a:pathLst>
                <a:path w="23" h="1">
                  <a:moveTo>
                    <a:pt x="0" y="0"/>
                  </a:moveTo>
                  <a:lnTo>
                    <a:pt x="2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61" name="Freeform 125">
              <a:extLst>
                <a:ext uri="{FF2B5EF4-FFF2-40B4-BE49-F238E27FC236}">
                  <a16:creationId xmlns:a16="http://schemas.microsoft.com/office/drawing/2014/main" id="{E68AC134-E2DF-DD32-D9FB-B00975C8994F}"/>
                </a:ext>
              </a:extLst>
            </p:cNvPr>
            <p:cNvSpPr>
              <a:spLocks/>
            </p:cNvSpPr>
            <p:nvPr/>
          </p:nvSpPr>
          <p:spPr bwMode="auto">
            <a:xfrm>
              <a:off x="2907" y="3617"/>
              <a:ext cx="1" cy="45"/>
            </a:xfrm>
            <a:custGeom>
              <a:avLst/>
              <a:gdLst>
                <a:gd name="T0" fmla="*/ 0 w 1"/>
                <a:gd name="T1" fmla="*/ 45 h 45"/>
                <a:gd name="T2" fmla="*/ 0 w 1"/>
                <a:gd name="T3" fmla="*/ 45 h 45"/>
                <a:gd name="T4" fmla="*/ 0 w 1"/>
                <a:gd name="T5" fmla="*/ 37 h 45"/>
                <a:gd name="T6" fmla="*/ 0 w 1"/>
                <a:gd name="T7" fmla="*/ 37 h 45"/>
                <a:gd name="T8" fmla="*/ 0 w 1"/>
                <a:gd name="T9" fmla="*/ 37 h 45"/>
                <a:gd name="T10" fmla="*/ 0 w 1"/>
                <a:gd name="T11" fmla="*/ 30 h 45"/>
                <a:gd name="T12" fmla="*/ 0 w 1"/>
                <a:gd name="T13" fmla="*/ 30 h 45"/>
                <a:gd name="T14" fmla="*/ 0 w 1"/>
                <a:gd name="T15" fmla="*/ 22 h 45"/>
                <a:gd name="T16" fmla="*/ 0 w 1"/>
                <a:gd name="T17" fmla="*/ 22 h 45"/>
                <a:gd name="T18" fmla="*/ 0 w 1"/>
                <a:gd name="T19" fmla="*/ 15 h 45"/>
                <a:gd name="T20" fmla="*/ 0 w 1"/>
                <a:gd name="T21" fmla="*/ 15 h 45"/>
                <a:gd name="T22" fmla="*/ 0 w 1"/>
                <a:gd name="T23" fmla="*/ 7 h 45"/>
                <a:gd name="T24" fmla="*/ 0 w 1"/>
                <a:gd name="T25" fmla="*/ 7 h 45"/>
                <a:gd name="T26" fmla="*/ 0 w 1"/>
                <a:gd name="T27" fmla="*/ 7 h 45"/>
                <a:gd name="T28" fmla="*/ 0 w 1"/>
                <a:gd name="T29" fmla="*/ 7 h 45"/>
                <a:gd name="T30" fmla="*/ 0 w 1"/>
                <a:gd name="T31" fmla="*/ 0 h 45"/>
                <a:gd name="T32" fmla="*/ 0 w 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45">
                  <a:moveTo>
                    <a:pt x="0" y="45"/>
                  </a:moveTo>
                  <a:lnTo>
                    <a:pt x="0" y="45"/>
                  </a:lnTo>
                  <a:lnTo>
                    <a:pt x="0" y="37"/>
                  </a:lnTo>
                  <a:lnTo>
                    <a:pt x="0" y="30"/>
                  </a:lnTo>
                  <a:lnTo>
                    <a:pt x="0" y="22"/>
                  </a:lnTo>
                  <a:lnTo>
                    <a:pt x="0" y="15"/>
                  </a:lnTo>
                  <a:lnTo>
                    <a:pt x="0"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62" name="Freeform 126">
              <a:extLst>
                <a:ext uri="{FF2B5EF4-FFF2-40B4-BE49-F238E27FC236}">
                  <a16:creationId xmlns:a16="http://schemas.microsoft.com/office/drawing/2014/main" id="{7DBD7D81-8541-5514-E3F6-881BACEDA45C}"/>
                </a:ext>
              </a:extLst>
            </p:cNvPr>
            <p:cNvSpPr>
              <a:spLocks/>
            </p:cNvSpPr>
            <p:nvPr/>
          </p:nvSpPr>
          <p:spPr bwMode="auto">
            <a:xfrm>
              <a:off x="2892" y="3662"/>
              <a:ext cx="23" cy="1"/>
            </a:xfrm>
            <a:custGeom>
              <a:avLst/>
              <a:gdLst>
                <a:gd name="T0" fmla="*/ 23 w 23"/>
                <a:gd name="T1" fmla="*/ 0 h 1"/>
                <a:gd name="T2" fmla="*/ 0 w 23"/>
                <a:gd name="T3" fmla="*/ 0 h 1"/>
                <a:gd name="T4" fmla="*/ 23 w 23"/>
                <a:gd name="T5" fmla="*/ 0 h 1"/>
                <a:gd name="T6" fmla="*/ 0 60000 65536"/>
                <a:gd name="T7" fmla="*/ 0 60000 65536"/>
                <a:gd name="T8" fmla="*/ 0 60000 65536"/>
              </a:gdLst>
              <a:ahLst/>
              <a:cxnLst>
                <a:cxn ang="T6">
                  <a:pos x="T0" y="T1"/>
                </a:cxn>
                <a:cxn ang="T7">
                  <a:pos x="T2" y="T3"/>
                </a:cxn>
                <a:cxn ang="T8">
                  <a:pos x="T4" y="T5"/>
                </a:cxn>
              </a:cxnLst>
              <a:rect l="0" t="0" r="r" b="b"/>
              <a:pathLst>
                <a:path w="23" h="1">
                  <a:moveTo>
                    <a:pt x="23" y="0"/>
                  </a:moveTo>
                  <a:lnTo>
                    <a:pt x="0"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63" name="Freeform 127">
              <a:extLst>
                <a:ext uri="{FF2B5EF4-FFF2-40B4-BE49-F238E27FC236}">
                  <a16:creationId xmlns:a16="http://schemas.microsoft.com/office/drawing/2014/main" id="{90B156A9-F2BF-C2B9-1FCF-201055CE89CC}"/>
                </a:ext>
              </a:extLst>
            </p:cNvPr>
            <p:cNvSpPr>
              <a:spLocks/>
            </p:cNvSpPr>
            <p:nvPr/>
          </p:nvSpPr>
          <p:spPr bwMode="auto">
            <a:xfrm>
              <a:off x="2892" y="3617"/>
              <a:ext cx="23" cy="1"/>
            </a:xfrm>
            <a:custGeom>
              <a:avLst/>
              <a:gdLst>
                <a:gd name="T0" fmla="*/ 0 w 23"/>
                <a:gd name="T1" fmla="*/ 0 h 1"/>
                <a:gd name="T2" fmla="*/ 23 w 23"/>
                <a:gd name="T3" fmla="*/ 0 h 1"/>
                <a:gd name="T4" fmla="*/ 0 w 23"/>
                <a:gd name="T5" fmla="*/ 0 h 1"/>
                <a:gd name="T6" fmla="*/ 0 60000 65536"/>
                <a:gd name="T7" fmla="*/ 0 60000 65536"/>
                <a:gd name="T8" fmla="*/ 0 60000 65536"/>
              </a:gdLst>
              <a:ahLst/>
              <a:cxnLst>
                <a:cxn ang="T6">
                  <a:pos x="T0" y="T1"/>
                </a:cxn>
                <a:cxn ang="T7">
                  <a:pos x="T2" y="T3"/>
                </a:cxn>
                <a:cxn ang="T8">
                  <a:pos x="T4" y="T5"/>
                </a:cxn>
              </a:cxnLst>
              <a:rect l="0" t="0" r="r" b="b"/>
              <a:pathLst>
                <a:path w="23" h="1">
                  <a:moveTo>
                    <a:pt x="0" y="0"/>
                  </a:moveTo>
                  <a:lnTo>
                    <a:pt x="2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64" name="Line 128">
              <a:extLst>
                <a:ext uri="{FF2B5EF4-FFF2-40B4-BE49-F238E27FC236}">
                  <a16:creationId xmlns:a16="http://schemas.microsoft.com/office/drawing/2014/main" id="{F0ACF3FE-F5A4-A0EB-B269-8CA42E9BB64D}"/>
                </a:ext>
              </a:extLst>
            </p:cNvPr>
            <p:cNvSpPr>
              <a:spLocks noChangeShapeType="1"/>
            </p:cNvSpPr>
            <p:nvPr/>
          </p:nvSpPr>
          <p:spPr bwMode="auto">
            <a:xfrm>
              <a:off x="2907" y="3617"/>
              <a:ext cx="1" cy="3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065" name="Freeform 129">
              <a:extLst>
                <a:ext uri="{FF2B5EF4-FFF2-40B4-BE49-F238E27FC236}">
                  <a16:creationId xmlns:a16="http://schemas.microsoft.com/office/drawing/2014/main" id="{B0CA2E92-5A7E-DEA1-BB73-BD5CB4442A6B}"/>
                </a:ext>
              </a:extLst>
            </p:cNvPr>
            <p:cNvSpPr>
              <a:spLocks/>
            </p:cNvSpPr>
            <p:nvPr/>
          </p:nvSpPr>
          <p:spPr bwMode="auto">
            <a:xfrm>
              <a:off x="2907" y="3617"/>
              <a:ext cx="8" cy="30"/>
            </a:xfrm>
            <a:custGeom>
              <a:avLst/>
              <a:gdLst>
                <a:gd name="T0" fmla="*/ 0 w 8"/>
                <a:gd name="T1" fmla="*/ 30 h 30"/>
                <a:gd name="T2" fmla="*/ 0 w 8"/>
                <a:gd name="T3" fmla="*/ 30 h 30"/>
                <a:gd name="T4" fmla="*/ 0 w 8"/>
                <a:gd name="T5" fmla="*/ 30 h 30"/>
                <a:gd name="T6" fmla="*/ 0 w 8"/>
                <a:gd name="T7" fmla="*/ 22 h 30"/>
                <a:gd name="T8" fmla="*/ 0 w 8"/>
                <a:gd name="T9" fmla="*/ 22 h 30"/>
                <a:gd name="T10" fmla="*/ 0 w 8"/>
                <a:gd name="T11" fmla="*/ 22 h 30"/>
                <a:gd name="T12" fmla="*/ 0 w 8"/>
                <a:gd name="T13" fmla="*/ 22 h 30"/>
                <a:gd name="T14" fmla="*/ 0 w 8"/>
                <a:gd name="T15" fmla="*/ 15 h 30"/>
                <a:gd name="T16" fmla="*/ 0 w 8"/>
                <a:gd name="T17" fmla="*/ 15 h 30"/>
                <a:gd name="T18" fmla="*/ 0 w 8"/>
                <a:gd name="T19" fmla="*/ 15 h 30"/>
                <a:gd name="T20" fmla="*/ 8 w 8"/>
                <a:gd name="T21" fmla="*/ 7 h 30"/>
                <a:gd name="T22" fmla="*/ 8 w 8"/>
                <a:gd name="T23" fmla="*/ 7 h 30"/>
                <a:gd name="T24" fmla="*/ 8 w 8"/>
                <a:gd name="T25" fmla="*/ 7 h 30"/>
                <a:gd name="T26" fmla="*/ 8 w 8"/>
                <a:gd name="T27" fmla="*/ 0 h 30"/>
                <a:gd name="T28" fmla="*/ 8 w 8"/>
                <a:gd name="T29" fmla="*/ 0 h 30"/>
                <a:gd name="T30" fmla="*/ 8 w 8"/>
                <a:gd name="T31" fmla="*/ 0 h 30"/>
                <a:gd name="T32" fmla="*/ 8 w 8"/>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30">
                  <a:moveTo>
                    <a:pt x="0" y="30"/>
                  </a:moveTo>
                  <a:lnTo>
                    <a:pt x="0" y="30"/>
                  </a:lnTo>
                  <a:lnTo>
                    <a:pt x="0" y="22"/>
                  </a:lnTo>
                  <a:lnTo>
                    <a:pt x="0" y="15"/>
                  </a:lnTo>
                  <a:lnTo>
                    <a:pt x="8" y="7"/>
                  </a:lnTo>
                  <a:lnTo>
                    <a:pt x="8"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66" name="Freeform 130">
              <a:extLst>
                <a:ext uri="{FF2B5EF4-FFF2-40B4-BE49-F238E27FC236}">
                  <a16:creationId xmlns:a16="http://schemas.microsoft.com/office/drawing/2014/main" id="{5700E5E4-FF36-C605-7B3D-6183EC1F62DD}"/>
                </a:ext>
              </a:extLst>
            </p:cNvPr>
            <p:cNvSpPr>
              <a:spLocks/>
            </p:cNvSpPr>
            <p:nvPr/>
          </p:nvSpPr>
          <p:spPr bwMode="auto">
            <a:xfrm>
              <a:off x="2900" y="3647"/>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67" name="Freeform 131">
              <a:extLst>
                <a:ext uri="{FF2B5EF4-FFF2-40B4-BE49-F238E27FC236}">
                  <a16:creationId xmlns:a16="http://schemas.microsoft.com/office/drawing/2014/main" id="{A5346EDD-E2EB-F838-930B-74B4FF98DE54}"/>
                </a:ext>
              </a:extLst>
            </p:cNvPr>
            <p:cNvSpPr>
              <a:spLocks/>
            </p:cNvSpPr>
            <p:nvPr/>
          </p:nvSpPr>
          <p:spPr bwMode="auto">
            <a:xfrm>
              <a:off x="2907" y="3610"/>
              <a:ext cx="15" cy="7"/>
            </a:xfrm>
            <a:custGeom>
              <a:avLst/>
              <a:gdLst>
                <a:gd name="T0" fmla="*/ 0 w 15"/>
                <a:gd name="T1" fmla="*/ 0 h 7"/>
                <a:gd name="T2" fmla="*/ 15 w 15"/>
                <a:gd name="T3" fmla="*/ 7 h 7"/>
                <a:gd name="T4" fmla="*/ 0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0" y="0"/>
                  </a:moveTo>
                  <a:lnTo>
                    <a:pt x="15"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68" name="Freeform 132">
              <a:extLst>
                <a:ext uri="{FF2B5EF4-FFF2-40B4-BE49-F238E27FC236}">
                  <a16:creationId xmlns:a16="http://schemas.microsoft.com/office/drawing/2014/main" id="{E387F680-8529-CC87-D324-C6DFA31B9929}"/>
                </a:ext>
              </a:extLst>
            </p:cNvPr>
            <p:cNvSpPr>
              <a:spLocks/>
            </p:cNvSpPr>
            <p:nvPr/>
          </p:nvSpPr>
          <p:spPr bwMode="auto">
            <a:xfrm>
              <a:off x="2915" y="3558"/>
              <a:ext cx="22" cy="59"/>
            </a:xfrm>
            <a:custGeom>
              <a:avLst/>
              <a:gdLst>
                <a:gd name="T0" fmla="*/ 0 w 22"/>
                <a:gd name="T1" fmla="*/ 59 h 59"/>
                <a:gd name="T2" fmla="*/ 0 w 22"/>
                <a:gd name="T3" fmla="*/ 52 h 59"/>
                <a:gd name="T4" fmla="*/ 0 w 22"/>
                <a:gd name="T5" fmla="*/ 52 h 59"/>
                <a:gd name="T6" fmla="*/ 7 w 22"/>
                <a:gd name="T7" fmla="*/ 52 h 59"/>
                <a:gd name="T8" fmla="*/ 7 w 22"/>
                <a:gd name="T9" fmla="*/ 44 h 59"/>
                <a:gd name="T10" fmla="*/ 7 w 22"/>
                <a:gd name="T11" fmla="*/ 44 h 59"/>
                <a:gd name="T12" fmla="*/ 7 w 22"/>
                <a:gd name="T13" fmla="*/ 37 h 59"/>
                <a:gd name="T14" fmla="*/ 15 w 22"/>
                <a:gd name="T15" fmla="*/ 37 h 59"/>
                <a:gd name="T16" fmla="*/ 15 w 22"/>
                <a:gd name="T17" fmla="*/ 29 h 59"/>
                <a:gd name="T18" fmla="*/ 15 w 22"/>
                <a:gd name="T19" fmla="*/ 29 h 59"/>
                <a:gd name="T20" fmla="*/ 15 w 22"/>
                <a:gd name="T21" fmla="*/ 22 h 59"/>
                <a:gd name="T22" fmla="*/ 22 w 22"/>
                <a:gd name="T23" fmla="*/ 22 h 59"/>
                <a:gd name="T24" fmla="*/ 22 w 22"/>
                <a:gd name="T25" fmla="*/ 14 h 59"/>
                <a:gd name="T26" fmla="*/ 22 w 22"/>
                <a:gd name="T27" fmla="*/ 7 h 59"/>
                <a:gd name="T28" fmla="*/ 22 w 22"/>
                <a:gd name="T29" fmla="*/ 7 h 59"/>
                <a:gd name="T30" fmla="*/ 22 w 22"/>
                <a:gd name="T31" fmla="*/ 0 h 59"/>
                <a:gd name="T32" fmla="*/ 22 w 22"/>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59">
                  <a:moveTo>
                    <a:pt x="0" y="59"/>
                  </a:moveTo>
                  <a:lnTo>
                    <a:pt x="0" y="52"/>
                  </a:lnTo>
                  <a:lnTo>
                    <a:pt x="7" y="52"/>
                  </a:lnTo>
                  <a:lnTo>
                    <a:pt x="7" y="44"/>
                  </a:lnTo>
                  <a:lnTo>
                    <a:pt x="7" y="37"/>
                  </a:lnTo>
                  <a:lnTo>
                    <a:pt x="15" y="37"/>
                  </a:lnTo>
                  <a:lnTo>
                    <a:pt x="15" y="29"/>
                  </a:lnTo>
                  <a:lnTo>
                    <a:pt x="15" y="22"/>
                  </a:lnTo>
                  <a:lnTo>
                    <a:pt x="22" y="22"/>
                  </a:lnTo>
                  <a:lnTo>
                    <a:pt x="22" y="14"/>
                  </a:lnTo>
                  <a:lnTo>
                    <a:pt x="22" y="7"/>
                  </a:lnTo>
                  <a:lnTo>
                    <a:pt x="2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69" name="Freeform 133">
              <a:extLst>
                <a:ext uri="{FF2B5EF4-FFF2-40B4-BE49-F238E27FC236}">
                  <a16:creationId xmlns:a16="http://schemas.microsoft.com/office/drawing/2014/main" id="{E5D23FAC-315F-393A-D025-F1F37A2DF754}"/>
                </a:ext>
              </a:extLst>
            </p:cNvPr>
            <p:cNvSpPr>
              <a:spLocks/>
            </p:cNvSpPr>
            <p:nvPr/>
          </p:nvSpPr>
          <p:spPr bwMode="auto">
            <a:xfrm>
              <a:off x="2907" y="3610"/>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70" name="Freeform 134">
              <a:extLst>
                <a:ext uri="{FF2B5EF4-FFF2-40B4-BE49-F238E27FC236}">
                  <a16:creationId xmlns:a16="http://schemas.microsoft.com/office/drawing/2014/main" id="{596907A3-BB9E-2464-4BFB-A4222850FC0C}"/>
                </a:ext>
              </a:extLst>
            </p:cNvPr>
            <p:cNvSpPr>
              <a:spLocks/>
            </p:cNvSpPr>
            <p:nvPr/>
          </p:nvSpPr>
          <p:spPr bwMode="auto">
            <a:xfrm>
              <a:off x="2930" y="3550"/>
              <a:ext cx="14" cy="8"/>
            </a:xfrm>
            <a:custGeom>
              <a:avLst/>
              <a:gdLst>
                <a:gd name="T0" fmla="*/ 0 w 14"/>
                <a:gd name="T1" fmla="*/ 8 h 8"/>
                <a:gd name="T2" fmla="*/ 14 w 14"/>
                <a:gd name="T3" fmla="*/ 0 h 8"/>
                <a:gd name="T4" fmla="*/ 0 w 14"/>
                <a:gd name="T5" fmla="*/ 8 h 8"/>
                <a:gd name="T6" fmla="*/ 0 60000 65536"/>
                <a:gd name="T7" fmla="*/ 0 60000 65536"/>
                <a:gd name="T8" fmla="*/ 0 60000 65536"/>
              </a:gdLst>
              <a:ahLst/>
              <a:cxnLst>
                <a:cxn ang="T6">
                  <a:pos x="T0" y="T1"/>
                </a:cxn>
                <a:cxn ang="T7">
                  <a:pos x="T2" y="T3"/>
                </a:cxn>
                <a:cxn ang="T8">
                  <a:pos x="T4" y="T5"/>
                </a:cxn>
              </a:cxnLst>
              <a:rect l="0" t="0" r="r" b="b"/>
              <a:pathLst>
                <a:path w="14" h="8">
                  <a:moveTo>
                    <a:pt x="0" y="8"/>
                  </a:moveTo>
                  <a:lnTo>
                    <a:pt x="14"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71" name="Freeform 135">
              <a:extLst>
                <a:ext uri="{FF2B5EF4-FFF2-40B4-BE49-F238E27FC236}">
                  <a16:creationId xmlns:a16="http://schemas.microsoft.com/office/drawing/2014/main" id="{87D669A3-C2F7-22F6-7572-C93E60D43448}"/>
                </a:ext>
              </a:extLst>
            </p:cNvPr>
            <p:cNvSpPr>
              <a:spLocks/>
            </p:cNvSpPr>
            <p:nvPr/>
          </p:nvSpPr>
          <p:spPr bwMode="auto">
            <a:xfrm>
              <a:off x="2930" y="3520"/>
              <a:ext cx="7" cy="38"/>
            </a:xfrm>
            <a:custGeom>
              <a:avLst/>
              <a:gdLst>
                <a:gd name="T0" fmla="*/ 7 w 7"/>
                <a:gd name="T1" fmla="*/ 38 h 38"/>
                <a:gd name="T2" fmla="*/ 7 w 7"/>
                <a:gd name="T3" fmla="*/ 30 h 38"/>
                <a:gd name="T4" fmla="*/ 7 w 7"/>
                <a:gd name="T5" fmla="*/ 30 h 38"/>
                <a:gd name="T6" fmla="*/ 7 w 7"/>
                <a:gd name="T7" fmla="*/ 23 h 38"/>
                <a:gd name="T8" fmla="*/ 7 w 7"/>
                <a:gd name="T9" fmla="*/ 23 h 38"/>
                <a:gd name="T10" fmla="*/ 0 w 7"/>
                <a:gd name="T11" fmla="*/ 15 h 38"/>
                <a:gd name="T12" fmla="*/ 0 w 7"/>
                <a:gd name="T13" fmla="*/ 15 h 38"/>
                <a:gd name="T14" fmla="*/ 0 w 7"/>
                <a:gd name="T15" fmla="*/ 8 h 38"/>
                <a:gd name="T16" fmla="*/ 0 w 7"/>
                <a:gd name="T17" fmla="*/ 8 h 38"/>
                <a:gd name="T18" fmla="*/ 0 w 7"/>
                <a:gd name="T19" fmla="*/ 8 h 38"/>
                <a:gd name="T20" fmla="*/ 0 w 7"/>
                <a:gd name="T21" fmla="*/ 0 h 38"/>
                <a:gd name="T22" fmla="*/ 0 w 7"/>
                <a:gd name="T23" fmla="*/ 0 h 38"/>
                <a:gd name="T24" fmla="*/ 0 w 7"/>
                <a:gd name="T25" fmla="*/ 0 h 38"/>
                <a:gd name="T26" fmla="*/ 0 w 7"/>
                <a:gd name="T27" fmla="*/ 0 h 38"/>
                <a:gd name="T28" fmla="*/ 0 w 7"/>
                <a:gd name="T29" fmla="*/ 0 h 38"/>
                <a:gd name="T30" fmla="*/ 0 w 7"/>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 h="38">
                  <a:moveTo>
                    <a:pt x="7" y="38"/>
                  </a:moveTo>
                  <a:lnTo>
                    <a:pt x="7" y="30"/>
                  </a:lnTo>
                  <a:lnTo>
                    <a:pt x="7" y="23"/>
                  </a:lnTo>
                  <a:lnTo>
                    <a:pt x="0" y="15"/>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72" name="Freeform 136">
              <a:extLst>
                <a:ext uri="{FF2B5EF4-FFF2-40B4-BE49-F238E27FC236}">
                  <a16:creationId xmlns:a16="http://schemas.microsoft.com/office/drawing/2014/main" id="{46A72FAD-C7BE-90B8-D220-74BD89DB4AF0}"/>
                </a:ext>
              </a:extLst>
            </p:cNvPr>
            <p:cNvSpPr>
              <a:spLocks/>
            </p:cNvSpPr>
            <p:nvPr/>
          </p:nvSpPr>
          <p:spPr bwMode="auto">
            <a:xfrm>
              <a:off x="2930" y="3550"/>
              <a:ext cx="14" cy="8"/>
            </a:xfrm>
            <a:custGeom>
              <a:avLst/>
              <a:gdLst>
                <a:gd name="T0" fmla="*/ 14 w 14"/>
                <a:gd name="T1" fmla="*/ 0 h 8"/>
                <a:gd name="T2" fmla="*/ 0 w 14"/>
                <a:gd name="T3" fmla="*/ 8 h 8"/>
                <a:gd name="T4" fmla="*/ 14 w 14"/>
                <a:gd name="T5" fmla="*/ 0 h 8"/>
                <a:gd name="T6" fmla="*/ 0 60000 65536"/>
                <a:gd name="T7" fmla="*/ 0 60000 65536"/>
                <a:gd name="T8" fmla="*/ 0 60000 65536"/>
              </a:gdLst>
              <a:ahLst/>
              <a:cxnLst>
                <a:cxn ang="T6">
                  <a:pos x="T0" y="T1"/>
                </a:cxn>
                <a:cxn ang="T7">
                  <a:pos x="T2" y="T3"/>
                </a:cxn>
                <a:cxn ang="T8">
                  <a:pos x="T4" y="T5"/>
                </a:cxn>
              </a:cxnLst>
              <a:rect l="0" t="0" r="r" b="b"/>
              <a:pathLst>
                <a:path w="14" h="8">
                  <a:moveTo>
                    <a:pt x="14" y="0"/>
                  </a:moveTo>
                  <a:lnTo>
                    <a:pt x="0" y="8"/>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73" name="Freeform 137">
              <a:extLst>
                <a:ext uri="{FF2B5EF4-FFF2-40B4-BE49-F238E27FC236}">
                  <a16:creationId xmlns:a16="http://schemas.microsoft.com/office/drawing/2014/main" id="{954E8C85-017F-3F1B-A31F-2A170514EB22}"/>
                </a:ext>
              </a:extLst>
            </p:cNvPr>
            <p:cNvSpPr>
              <a:spLocks/>
            </p:cNvSpPr>
            <p:nvPr/>
          </p:nvSpPr>
          <p:spPr bwMode="auto">
            <a:xfrm>
              <a:off x="2922" y="3513"/>
              <a:ext cx="15" cy="7"/>
            </a:xfrm>
            <a:custGeom>
              <a:avLst/>
              <a:gdLst>
                <a:gd name="T0" fmla="*/ 0 w 15"/>
                <a:gd name="T1" fmla="*/ 7 h 7"/>
                <a:gd name="T2" fmla="*/ 15 w 15"/>
                <a:gd name="T3" fmla="*/ 0 h 7"/>
                <a:gd name="T4" fmla="*/ 0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0" y="7"/>
                  </a:moveTo>
                  <a:lnTo>
                    <a:pt x="15"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74" name="Freeform 138">
              <a:extLst>
                <a:ext uri="{FF2B5EF4-FFF2-40B4-BE49-F238E27FC236}">
                  <a16:creationId xmlns:a16="http://schemas.microsoft.com/office/drawing/2014/main" id="{FA9426A7-E60B-97C1-72A5-C14CF1B49557}"/>
                </a:ext>
              </a:extLst>
            </p:cNvPr>
            <p:cNvSpPr>
              <a:spLocks/>
            </p:cNvSpPr>
            <p:nvPr/>
          </p:nvSpPr>
          <p:spPr bwMode="auto">
            <a:xfrm>
              <a:off x="2930" y="3520"/>
              <a:ext cx="22" cy="23"/>
            </a:xfrm>
            <a:custGeom>
              <a:avLst/>
              <a:gdLst>
                <a:gd name="T0" fmla="*/ 0 w 22"/>
                <a:gd name="T1" fmla="*/ 0 h 23"/>
                <a:gd name="T2" fmla="*/ 0 w 22"/>
                <a:gd name="T3" fmla="*/ 0 h 23"/>
                <a:gd name="T4" fmla="*/ 0 w 22"/>
                <a:gd name="T5" fmla="*/ 0 h 23"/>
                <a:gd name="T6" fmla="*/ 0 w 22"/>
                <a:gd name="T7" fmla="*/ 0 h 23"/>
                <a:gd name="T8" fmla="*/ 0 w 22"/>
                <a:gd name="T9" fmla="*/ 0 h 23"/>
                <a:gd name="T10" fmla="*/ 7 w 22"/>
                <a:gd name="T11" fmla="*/ 0 h 23"/>
                <a:gd name="T12" fmla="*/ 7 w 22"/>
                <a:gd name="T13" fmla="*/ 8 h 23"/>
                <a:gd name="T14" fmla="*/ 7 w 22"/>
                <a:gd name="T15" fmla="*/ 8 h 23"/>
                <a:gd name="T16" fmla="*/ 7 w 22"/>
                <a:gd name="T17" fmla="*/ 8 h 23"/>
                <a:gd name="T18" fmla="*/ 14 w 22"/>
                <a:gd name="T19" fmla="*/ 8 h 23"/>
                <a:gd name="T20" fmla="*/ 14 w 22"/>
                <a:gd name="T21" fmla="*/ 15 h 23"/>
                <a:gd name="T22" fmla="*/ 14 w 22"/>
                <a:gd name="T23" fmla="*/ 15 h 23"/>
                <a:gd name="T24" fmla="*/ 14 w 22"/>
                <a:gd name="T25" fmla="*/ 15 h 23"/>
                <a:gd name="T26" fmla="*/ 14 w 22"/>
                <a:gd name="T27" fmla="*/ 23 h 23"/>
                <a:gd name="T28" fmla="*/ 22 w 22"/>
                <a:gd name="T29" fmla="*/ 23 h 23"/>
                <a:gd name="T30" fmla="*/ 22 w 22"/>
                <a:gd name="T31" fmla="*/ 23 h 23"/>
                <a:gd name="T32" fmla="*/ 22 w 22"/>
                <a:gd name="T33" fmla="*/ 23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3">
                  <a:moveTo>
                    <a:pt x="0" y="0"/>
                  </a:moveTo>
                  <a:lnTo>
                    <a:pt x="0" y="0"/>
                  </a:lnTo>
                  <a:lnTo>
                    <a:pt x="7" y="0"/>
                  </a:lnTo>
                  <a:lnTo>
                    <a:pt x="7" y="8"/>
                  </a:lnTo>
                  <a:lnTo>
                    <a:pt x="14" y="8"/>
                  </a:lnTo>
                  <a:lnTo>
                    <a:pt x="14" y="15"/>
                  </a:lnTo>
                  <a:lnTo>
                    <a:pt x="14" y="23"/>
                  </a:lnTo>
                  <a:lnTo>
                    <a:pt x="22" y="23"/>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75" name="Freeform 139">
              <a:extLst>
                <a:ext uri="{FF2B5EF4-FFF2-40B4-BE49-F238E27FC236}">
                  <a16:creationId xmlns:a16="http://schemas.microsoft.com/office/drawing/2014/main" id="{E02A593C-80C7-8BE6-545A-0BB7951B664A}"/>
                </a:ext>
              </a:extLst>
            </p:cNvPr>
            <p:cNvSpPr>
              <a:spLocks/>
            </p:cNvSpPr>
            <p:nvPr/>
          </p:nvSpPr>
          <p:spPr bwMode="auto">
            <a:xfrm>
              <a:off x="2922" y="3513"/>
              <a:ext cx="15" cy="15"/>
            </a:xfrm>
            <a:custGeom>
              <a:avLst/>
              <a:gdLst>
                <a:gd name="T0" fmla="*/ 0 w 15"/>
                <a:gd name="T1" fmla="*/ 15 h 15"/>
                <a:gd name="T2" fmla="*/ 15 w 15"/>
                <a:gd name="T3" fmla="*/ 0 h 15"/>
                <a:gd name="T4" fmla="*/ 0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0" y="15"/>
                  </a:moveTo>
                  <a:lnTo>
                    <a:pt x="15"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76" name="Freeform 140">
              <a:extLst>
                <a:ext uri="{FF2B5EF4-FFF2-40B4-BE49-F238E27FC236}">
                  <a16:creationId xmlns:a16="http://schemas.microsoft.com/office/drawing/2014/main" id="{1C4532BF-4BF0-745D-1E87-3747B0939E5C}"/>
                </a:ext>
              </a:extLst>
            </p:cNvPr>
            <p:cNvSpPr>
              <a:spLocks/>
            </p:cNvSpPr>
            <p:nvPr/>
          </p:nvSpPr>
          <p:spPr bwMode="auto">
            <a:xfrm>
              <a:off x="2937" y="3543"/>
              <a:ext cx="22" cy="1"/>
            </a:xfrm>
            <a:custGeom>
              <a:avLst/>
              <a:gdLst>
                <a:gd name="T0" fmla="*/ 22 w 22"/>
                <a:gd name="T1" fmla="*/ 0 h 1"/>
                <a:gd name="T2" fmla="*/ 0 w 22"/>
                <a:gd name="T3" fmla="*/ 0 h 1"/>
                <a:gd name="T4" fmla="*/ 22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22" y="0"/>
                  </a:move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77" name="Freeform 141">
              <a:extLst>
                <a:ext uri="{FF2B5EF4-FFF2-40B4-BE49-F238E27FC236}">
                  <a16:creationId xmlns:a16="http://schemas.microsoft.com/office/drawing/2014/main" id="{00310B3C-04CC-4CD1-EB48-4AC271A1D5CC}"/>
                </a:ext>
              </a:extLst>
            </p:cNvPr>
            <p:cNvSpPr>
              <a:spLocks/>
            </p:cNvSpPr>
            <p:nvPr/>
          </p:nvSpPr>
          <p:spPr bwMode="auto">
            <a:xfrm>
              <a:off x="2937" y="3483"/>
              <a:ext cx="15" cy="67"/>
            </a:xfrm>
            <a:custGeom>
              <a:avLst/>
              <a:gdLst>
                <a:gd name="T0" fmla="*/ 15 w 15"/>
                <a:gd name="T1" fmla="*/ 60 h 67"/>
                <a:gd name="T2" fmla="*/ 15 w 15"/>
                <a:gd name="T3" fmla="*/ 67 h 67"/>
                <a:gd name="T4" fmla="*/ 15 w 15"/>
                <a:gd name="T5" fmla="*/ 67 h 67"/>
                <a:gd name="T6" fmla="*/ 15 w 15"/>
                <a:gd name="T7" fmla="*/ 60 h 67"/>
                <a:gd name="T8" fmla="*/ 15 w 15"/>
                <a:gd name="T9" fmla="*/ 60 h 67"/>
                <a:gd name="T10" fmla="*/ 15 w 15"/>
                <a:gd name="T11" fmla="*/ 60 h 67"/>
                <a:gd name="T12" fmla="*/ 15 w 15"/>
                <a:gd name="T13" fmla="*/ 52 h 67"/>
                <a:gd name="T14" fmla="*/ 15 w 15"/>
                <a:gd name="T15" fmla="*/ 52 h 67"/>
                <a:gd name="T16" fmla="*/ 15 w 15"/>
                <a:gd name="T17" fmla="*/ 45 h 67"/>
                <a:gd name="T18" fmla="*/ 15 w 15"/>
                <a:gd name="T19" fmla="*/ 45 h 67"/>
                <a:gd name="T20" fmla="*/ 15 w 15"/>
                <a:gd name="T21" fmla="*/ 37 h 67"/>
                <a:gd name="T22" fmla="*/ 7 w 15"/>
                <a:gd name="T23" fmla="*/ 30 h 67"/>
                <a:gd name="T24" fmla="*/ 7 w 15"/>
                <a:gd name="T25" fmla="*/ 23 h 67"/>
                <a:gd name="T26" fmla="*/ 7 w 15"/>
                <a:gd name="T27" fmla="*/ 23 h 67"/>
                <a:gd name="T28" fmla="*/ 7 w 15"/>
                <a:gd name="T29" fmla="*/ 15 h 67"/>
                <a:gd name="T30" fmla="*/ 0 w 15"/>
                <a:gd name="T31" fmla="*/ 8 h 67"/>
                <a:gd name="T32" fmla="*/ 0 w 15"/>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67">
                  <a:moveTo>
                    <a:pt x="15" y="60"/>
                  </a:moveTo>
                  <a:lnTo>
                    <a:pt x="15" y="67"/>
                  </a:lnTo>
                  <a:lnTo>
                    <a:pt x="15" y="60"/>
                  </a:lnTo>
                  <a:lnTo>
                    <a:pt x="15" y="52"/>
                  </a:lnTo>
                  <a:lnTo>
                    <a:pt x="15" y="45"/>
                  </a:lnTo>
                  <a:lnTo>
                    <a:pt x="15" y="37"/>
                  </a:lnTo>
                  <a:lnTo>
                    <a:pt x="7" y="30"/>
                  </a:lnTo>
                  <a:lnTo>
                    <a:pt x="7" y="23"/>
                  </a:lnTo>
                  <a:lnTo>
                    <a:pt x="7" y="15"/>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78" name="Freeform 142">
              <a:extLst>
                <a:ext uri="{FF2B5EF4-FFF2-40B4-BE49-F238E27FC236}">
                  <a16:creationId xmlns:a16="http://schemas.microsoft.com/office/drawing/2014/main" id="{CBC42B87-21A0-1FA9-4A71-560C692A60E2}"/>
                </a:ext>
              </a:extLst>
            </p:cNvPr>
            <p:cNvSpPr>
              <a:spLocks/>
            </p:cNvSpPr>
            <p:nvPr/>
          </p:nvSpPr>
          <p:spPr bwMode="auto">
            <a:xfrm>
              <a:off x="2937" y="3543"/>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79" name="Freeform 143">
              <a:extLst>
                <a:ext uri="{FF2B5EF4-FFF2-40B4-BE49-F238E27FC236}">
                  <a16:creationId xmlns:a16="http://schemas.microsoft.com/office/drawing/2014/main" id="{4859598E-5738-0F5A-B55B-FF1631666BEA}"/>
                </a:ext>
              </a:extLst>
            </p:cNvPr>
            <p:cNvSpPr>
              <a:spLocks/>
            </p:cNvSpPr>
            <p:nvPr/>
          </p:nvSpPr>
          <p:spPr bwMode="auto">
            <a:xfrm>
              <a:off x="2930" y="3483"/>
              <a:ext cx="14" cy="8"/>
            </a:xfrm>
            <a:custGeom>
              <a:avLst/>
              <a:gdLst>
                <a:gd name="T0" fmla="*/ 0 w 14"/>
                <a:gd name="T1" fmla="*/ 8 h 8"/>
                <a:gd name="T2" fmla="*/ 14 w 14"/>
                <a:gd name="T3" fmla="*/ 0 h 8"/>
                <a:gd name="T4" fmla="*/ 0 w 14"/>
                <a:gd name="T5" fmla="*/ 8 h 8"/>
                <a:gd name="T6" fmla="*/ 0 60000 65536"/>
                <a:gd name="T7" fmla="*/ 0 60000 65536"/>
                <a:gd name="T8" fmla="*/ 0 60000 65536"/>
              </a:gdLst>
              <a:ahLst/>
              <a:cxnLst>
                <a:cxn ang="T6">
                  <a:pos x="T0" y="T1"/>
                </a:cxn>
                <a:cxn ang="T7">
                  <a:pos x="T2" y="T3"/>
                </a:cxn>
                <a:cxn ang="T8">
                  <a:pos x="T4" y="T5"/>
                </a:cxn>
              </a:cxnLst>
              <a:rect l="0" t="0" r="r" b="b"/>
              <a:pathLst>
                <a:path w="14" h="8">
                  <a:moveTo>
                    <a:pt x="0" y="8"/>
                  </a:moveTo>
                  <a:lnTo>
                    <a:pt x="14"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80" name="Freeform 144">
              <a:extLst>
                <a:ext uri="{FF2B5EF4-FFF2-40B4-BE49-F238E27FC236}">
                  <a16:creationId xmlns:a16="http://schemas.microsoft.com/office/drawing/2014/main" id="{31CCF953-2CC9-72C9-E335-CF9DFF4DEEEF}"/>
                </a:ext>
              </a:extLst>
            </p:cNvPr>
            <p:cNvSpPr>
              <a:spLocks/>
            </p:cNvSpPr>
            <p:nvPr/>
          </p:nvSpPr>
          <p:spPr bwMode="auto">
            <a:xfrm>
              <a:off x="2863" y="3439"/>
              <a:ext cx="74" cy="44"/>
            </a:xfrm>
            <a:custGeom>
              <a:avLst/>
              <a:gdLst>
                <a:gd name="T0" fmla="*/ 74 w 74"/>
                <a:gd name="T1" fmla="*/ 44 h 44"/>
                <a:gd name="T2" fmla="*/ 67 w 74"/>
                <a:gd name="T3" fmla="*/ 44 h 44"/>
                <a:gd name="T4" fmla="*/ 67 w 74"/>
                <a:gd name="T5" fmla="*/ 37 h 44"/>
                <a:gd name="T6" fmla="*/ 59 w 74"/>
                <a:gd name="T7" fmla="*/ 37 h 44"/>
                <a:gd name="T8" fmla="*/ 52 w 74"/>
                <a:gd name="T9" fmla="*/ 29 h 44"/>
                <a:gd name="T10" fmla="*/ 52 w 74"/>
                <a:gd name="T11" fmla="*/ 29 h 44"/>
                <a:gd name="T12" fmla="*/ 44 w 74"/>
                <a:gd name="T13" fmla="*/ 22 h 44"/>
                <a:gd name="T14" fmla="*/ 37 w 74"/>
                <a:gd name="T15" fmla="*/ 22 h 44"/>
                <a:gd name="T16" fmla="*/ 29 w 74"/>
                <a:gd name="T17" fmla="*/ 14 h 44"/>
                <a:gd name="T18" fmla="*/ 29 w 74"/>
                <a:gd name="T19" fmla="*/ 14 h 44"/>
                <a:gd name="T20" fmla="*/ 22 w 74"/>
                <a:gd name="T21" fmla="*/ 14 h 44"/>
                <a:gd name="T22" fmla="*/ 15 w 74"/>
                <a:gd name="T23" fmla="*/ 7 h 44"/>
                <a:gd name="T24" fmla="*/ 15 w 74"/>
                <a:gd name="T25" fmla="*/ 7 h 44"/>
                <a:gd name="T26" fmla="*/ 7 w 74"/>
                <a:gd name="T27" fmla="*/ 0 h 44"/>
                <a:gd name="T28" fmla="*/ 7 w 74"/>
                <a:gd name="T29" fmla="*/ 0 h 44"/>
                <a:gd name="T30" fmla="*/ 0 w 74"/>
                <a:gd name="T31" fmla="*/ 0 h 44"/>
                <a:gd name="T32" fmla="*/ 0 w 74"/>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44">
                  <a:moveTo>
                    <a:pt x="74" y="44"/>
                  </a:moveTo>
                  <a:lnTo>
                    <a:pt x="67" y="44"/>
                  </a:lnTo>
                  <a:lnTo>
                    <a:pt x="67" y="37"/>
                  </a:lnTo>
                  <a:lnTo>
                    <a:pt x="59" y="37"/>
                  </a:lnTo>
                  <a:lnTo>
                    <a:pt x="52" y="29"/>
                  </a:lnTo>
                  <a:lnTo>
                    <a:pt x="44" y="22"/>
                  </a:lnTo>
                  <a:lnTo>
                    <a:pt x="37" y="22"/>
                  </a:lnTo>
                  <a:lnTo>
                    <a:pt x="29" y="14"/>
                  </a:lnTo>
                  <a:lnTo>
                    <a:pt x="22" y="14"/>
                  </a:lnTo>
                  <a:lnTo>
                    <a:pt x="15" y="7"/>
                  </a:lnTo>
                  <a:lnTo>
                    <a:pt x="7" y="0"/>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81" name="Freeform 145">
              <a:extLst>
                <a:ext uri="{FF2B5EF4-FFF2-40B4-BE49-F238E27FC236}">
                  <a16:creationId xmlns:a16="http://schemas.microsoft.com/office/drawing/2014/main" id="{6916359D-6E29-22CE-8382-226D74C8E1D7}"/>
                </a:ext>
              </a:extLst>
            </p:cNvPr>
            <p:cNvSpPr>
              <a:spLocks/>
            </p:cNvSpPr>
            <p:nvPr/>
          </p:nvSpPr>
          <p:spPr bwMode="auto">
            <a:xfrm>
              <a:off x="2930" y="3483"/>
              <a:ext cx="14" cy="8"/>
            </a:xfrm>
            <a:custGeom>
              <a:avLst/>
              <a:gdLst>
                <a:gd name="T0" fmla="*/ 14 w 14"/>
                <a:gd name="T1" fmla="*/ 0 h 8"/>
                <a:gd name="T2" fmla="*/ 0 w 14"/>
                <a:gd name="T3" fmla="*/ 8 h 8"/>
                <a:gd name="T4" fmla="*/ 14 w 14"/>
                <a:gd name="T5" fmla="*/ 0 h 8"/>
                <a:gd name="T6" fmla="*/ 0 60000 65536"/>
                <a:gd name="T7" fmla="*/ 0 60000 65536"/>
                <a:gd name="T8" fmla="*/ 0 60000 65536"/>
              </a:gdLst>
              <a:ahLst/>
              <a:cxnLst>
                <a:cxn ang="T6">
                  <a:pos x="T0" y="T1"/>
                </a:cxn>
                <a:cxn ang="T7">
                  <a:pos x="T2" y="T3"/>
                </a:cxn>
                <a:cxn ang="T8">
                  <a:pos x="T4" y="T5"/>
                </a:cxn>
              </a:cxnLst>
              <a:rect l="0" t="0" r="r" b="b"/>
              <a:pathLst>
                <a:path w="14" h="8">
                  <a:moveTo>
                    <a:pt x="14" y="0"/>
                  </a:moveTo>
                  <a:lnTo>
                    <a:pt x="0" y="8"/>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82" name="Freeform 146">
              <a:extLst>
                <a:ext uri="{FF2B5EF4-FFF2-40B4-BE49-F238E27FC236}">
                  <a16:creationId xmlns:a16="http://schemas.microsoft.com/office/drawing/2014/main" id="{CFD9B36F-3602-E5B4-F54E-52028922CD64}"/>
                </a:ext>
              </a:extLst>
            </p:cNvPr>
            <p:cNvSpPr>
              <a:spLocks/>
            </p:cNvSpPr>
            <p:nvPr/>
          </p:nvSpPr>
          <p:spPr bwMode="auto">
            <a:xfrm>
              <a:off x="2855" y="3431"/>
              <a:ext cx="15" cy="8"/>
            </a:xfrm>
            <a:custGeom>
              <a:avLst/>
              <a:gdLst>
                <a:gd name="T0" fmla="*/ 0 w 15"/>
                <a:gd name="T1" fmla="*/ 8 h 8"/>
                <a:gd name="T2" fmla="*/ 15 w 15"/>
                <a:gd name="T3" fmla="*/ 0 h 8"/>
                <a:gd name="T4" fmla="*/ 0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0" y="8"/>
                  </a:moveTo>
                  <a:lnTo>
                    <a:pt x="1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83" name="Freeform 147">
              <a:extLst>
                <a:ext uri="{FF2B5EF4-FFF2-40B4-BE49-F238E27FC236}">
                  <a16:creationId xmlns:a16="http://schemas.microsoft.com/office/drawing/2014/main" id="{4513A133-F72B-5FDC-C570-27B436F52FFC}"/>
                </a:ext>
              </a:extLst>
            </p:cNvPr>
            <p:cNvSpPr>
              <a:spLocks/>
            </p:cNvSpPr>
            <p:nvPr/>
          </p:nvSpPr>
          <p:spPr bwMode="auto">
            <a:xfrm>
              <a:off x="2840" y="3416"/>
              <a:ext cx="23" cy="23"/>
            </a:xfrm>
            <a:custGeom>
              <a:avLst/>
              <a:gdLst>
                <a:gd name="T0" fmla="*/ 23 w 23"/>
                <a:gd name="T1" fmla="*/ 23 h 23"/>
                <a:gd name="T2" fmla="*/ 23 w 23"/>
                <a:gd name="T3" fmla="*/ 15 h 23"/>
                <a:gd name="T4" fmla="*/ 15 w 23"/>
                <a:gd name="T5" fmla="*/ 15 h 23"/>
                <a:gd name="T6" fmla="*/ 15 w 23"/>
                <a:gd name="T7" fmla="*/ 15 h 23"/>
                <a:gd name="T8" fmla="*/ 15 w 23"/>
                <a:gd name="T9" fmla="*/ 8 h 23"/>
                <a:gd name="T10" fmla="*/ 15 w 23"/>
                <a:gd name="T11" fmla="*/ 8 h 23"/>
                <a:gd name="T12" fmla="*/ 15 w 23"/>
                <a:gd name="T13" fmla="*/ 8 h 23"/>
                <a:gd name="T14" fmla="*/ 8 w 23"/>
                <a:gd name="T15" fmla="*/ 8 h 23"/>
                <a:gd name="T16" fmla="*/ 8 w 23"/>
                <a:gd name="T17" fmla="*/ 8 h 23"/>
                <a:gd name="T18" fmla="*/ 8 w 23"/>
                <a:gd name="T19" fmla="*/ 0 h 23"/>
                <a:gd name="T20" fmla="*/ 8 w 23"/>
                <a:gd name="T21" fmla="*/ 0 h 23"/>
                <a:gd name="T22" fmla="*/ 8 w 23"/>
                <a:gd name="T23" fmla="*/ 0 h 23"/>
                <a:gd name="T24" fmla="*/ 8 w 23"/>
                <a:gd name="T25" fmla="*/ 0 h 23"/>
                <a:gd name="T26" fmla="*/ 8 w 23"/>
                <a:gd name="T27" fmla="*/ 0 h 23"/>
                <a:gd name="T28" fmla="*/ 0 w 23"/>
                <a:gd name="T29" fmla="*/ 0 h 23"/>
                <a:gd name="T30" fmla="*/ 0 w 23"/>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 h="23">
                  <a:moveTo>
                    <a:pt x="23" y="23"/>
                  </a:moveTo>
                  <a:lnTo>
                    <a:pt x="23" y="15"/>
                  </a:lnTo>
                  <a:lnTo>
                    <a:pt x="15" y="15"/>
                  </a:lnTo>
                  <a:lnTo>
                    <a:pt x="15" y="8"/>
                  </a:lnTo>
                  <a:lnTo>
                    <a:pt x="8" y="8"/>
                  </a:lnTo>
                  <a:lnTo>
                    <a:pt x="8" y="0"/>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84" name="Freeform 148">
              <a:extLst>
                <a:ext uri="{FF2B5EF4-FFF2-40B4-BE49-F238E27FC236}">
                  <a16:creationId xmlns:a16="http://schemas.microsoft.com/office/drawing/2014/main" id="{21BDDEAA-6569-2F7B-C4A5-6239899687BE}"/>
                </a:ext>
              </a:extLst>
            </p:cNvPr>
            <p:cNvSpPr>
              <a:spLocks/>
            </p:cNvSpPr>
            <p:nvPr/>
          </p:nvSpPr>
          <p:spPr bwMode="auto">
            <a:xfrm>
              <a:off x="2855" y="3431"/>
              <a:ext cx="15" cy="8"/>
            </a:xfrm>
            <a:custGeom>
              <a:avLst/>
              <a:gdLst>
                <a:gd name="T0" fmla="*/ 15 w 15"/>
                <a:gd name="T1" fmla="*/ 0 h 8"/>
                <a:gd name="T2" fmla="*/ 0 w 15"/>
                <a:gd name="T3" fmla="*/ 8 h 8"/>
                <a:gd name="T4" fmla="*/ 15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15" y="0"/>
                  </a:moveTo>
                  <a:lnTo>
                    <a:pt x="0"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85" name="Freeform 149">
              <a:extLst>
                <a:ext uri="{FF2B5EF4-FFF2-40B4-BE49-F238E27FC236}">
                  <a16:creationId xmlns:a16="http://schemas.microsoft.com/office/drawing/2014/main" id="{AC1B2063-E243-08A9-8626-745CC2773A5A}"/>
                </a:ext>
              </a:extLst>
            </p:cNvPr>
            <p:cNvSpPr>
              <a:spLocks/>
            </p:cNvSpPr>
            <p:nvPr/>
          </p:nvSpPr>
          <p:spPr bwMode="auto">
            <a:xfrm>
              <a:off x="2840" y="3409"/>
              <a:ext cx="8" cy="15"/>
            </a:xfrm>
            <a:custGeom>
              <a:avLst/>
              <a:gdLst>
                <a:gd name="T0" fmla="*/ 0 w 8"/>
                <a:gd name="T1" fmla="*/ 15 h 15"/>
                <a:gd name="T2" fmla="*/ 8 w 8"/>
                <a:gd name="T3" fmla="*/ 0 h 15"/>
                <a:gd name="T4" fmla="*/ 0 w 8"/>
                <a:gd name="T5" fmla="*/ 15 h 15"/>
                <a:gd name="T6" fmla="*/ 0 60000 65536"/>
                <a:gd name="T7" fmla="*/ 0 60000 65536"/>
                <a:gd name="T8" fmla="*/ 0 60000 65536"/>
              </a:gdLst>
              <a:ahLst/>
              <a:cxnLst>
                <a:cxn ang="T6">
                  <a:pos x="T0" y="T1"/>
                </a:cxn>
                <a:cxn ang="T7">
                  <a:pos x="T2" y="T3"/>
                </a:cxn>
                <a:cxn ang="T8">
                  <a:pos x="T4" y="T5"/>
                </a:cxn>
              </a:cxnLst>
              <a:rect l="0" t="0" r="r" b="b"/>
              <a:pathLst>
                <a:path w="8" h="15">
                  <a:moveTo>
                    <a:pt x="0" y="15"/>
                  </a:moveTo>
                  <a:lnTo>
                    <a:pt x="8"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86" name="Line 150">
              <a:extLst>
                <a:ext uri="{FF2B5EF4-FFF2-40B4-BE49-F238E27FC236}">
                  <a16:creationId xmlns:a16="http://schemas.microsoft.com/office/drawing/2014/main" id="{BDE6B5D0-37A1-DE81-6642-E4B85603C0B5}"/>
                </a:ext>
              </a:extLst>
            </p:cNvPr>
            <p:cNvSpPr>
              <a:spLocks noChangeShapeType="1"/>
            </p:cNvSpPr>
            <p:nvPr/>
          </p:nvSpPr>
          <p:spPr bwMode="auto">
            <a:xfrm>
              <a:off x="2840" y="3416"/>
              <a:ext cx="23" cy="1"/>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087" name="Freeform 151">
              <a:extLst>
                <a:ext uri="{FF2B5EF4-FFF2-40B4-BE49-F238E27FC236}">
                  <a16:creationId xmlns:a16="http://schemas.microsoft.com/office/drawing/2014/main" id="{35D9E81D-23D7-F012-58D4-27DE1A921208}"/>
                </a:ext>
              </a:extLst>
            </p:cNvPr>
            <p:cNvSpPr>
              <a:spLocks/>
            </p:cNvSpPr>
            <p:nvPr/>
          </p:nvSpPr>
          <p:spPr bwMode="auto">
            <a:xfrm>
              <a:off x="2848" y="3401"/>
              <a:ext cx="15" cy="15"/>
            </a:xfrm>
            <a:custGeom>
              <a:avLst/>
              <a:gdLst>
                <a:gd name="T0" fmla="*/ 15 w 15"/>
                <a:gd name="T1" fmla="*/ 15 h 15"/>
                <a:gd name="T2" fmla="*/ 15 w 15"/>
                <a:gd name="T3" fmla="*/ 15 h 15"/>
                <a:gd name="T4" fmla="*/ 15 w 15"/>
                <a:gd name="T5" fmla="*/ 15 h 15"/>
                <a:gd name="T6" fmla="*/ 15 w 15"/>
                <a:gd name="T7" fmla="*/ 15 h 15"/>
                <a:gd name="T8" fmla="*/ 15 w 15"/>
                <a:gd name="T9" fmla="*/ 15 h 15"/>
                <a:gd name="T10" fmla="*/ 15 w 15"/>
                <a:gd name="T11" fmla="*/ 15 h 15"/>
                <a:gd name="T12" fmla="*/ 7 w 15"/>
                <a:gd name="T13" fmla="*/ 15 h 15"/>
                <a:gd name="T14" fmla="*/ 7 w 15"/>
                <a:gd name="T15" fmla="*/ 15 h 15"/>
                <a:gd name="T16" fmla="*/ 7 w 15"/>
                <a:gd name="T17" fmla="*/ 15 h 15"/>
                <a:gd name="T18" fmla="*/ 7 w 15"/>
                <a:gd name="T19" fmla="*/ 15 h 15"/>
                <a:gd name="T20" fmla="*/ 7 w 15"/>
                <a:gd name="T21" fmla="*/ 8 h 15"/>
                <a:gd name="T22" fmla="*/ 7 w 15"/>
                <a:gd name="T23" fmla="*/ 8 h 15"/>
                <a:gd name="T24" fmla="*/ 0 w 15"/>
                <a:gd name="T25" fmla="*/ 8 h 15"/>
                <a:gd name="T26" fmla="*/ 0 w 15"/>
                <a:gd name="T27" fmla="*/ 8 h 15"/>
                <a:gd name="T28" fmla="*/ 0 w 15"/>
                <a:gd name="T29" fmla="*/ 8 h 15"/>
                <a:gd name="T30" fmla="*/ 0 w 15"/>
                <a:gd name="T31" fmla="*/ 0 h 15"/>
                <a:gd name="T32" fmla="*/ 0 w 15"/>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5">
                  <a:moveTo>
                    <a:pt x="15" y="15"/>
                  </a:moveTo>
                  <a:lnTo>
                    <a:pt x="15" y="15"/>
                  </a:lnTo>
                  <a:lnTo>
                    <a:pt x="7" y="15"/>
                  </a:lnTo>
                  <a:lnTo>
                    <a:pt x="7" y="8"/>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88" name="Freeform 152">
              <a:extLst>
                <a:ext uri="{FF2B5EF4-FFF2-40B4-BE49-F238E27FC236}">
                  <a16:creationId xmlns:a16="http://schemas.microsoft.com/office/drawing/2014/main" id="{4B849D1F-9C0E-FE3C-7141-43BBC9CB7ADA}"/>
                </a:ext>
              </a:extLst>
            </p:cNvPr>
            <p:cNvSpPr>
              <a:spLocks/>
            </p:cNvSpPr>
            <p:nvPr/>
          </p:nvSpPr>
          <p:spPr bwMode="auto">
            <a:xfrm>
              <a:off x="2855" y="3409"/>
              <a:ext cx="15" cy="15"/>
            </a:xfrm>
            <a:custGeom>
              <a:avLst/>
              <a:gdLst>
                <a:gd name="T0" fmla="*/ 15 w 15"/>
                <a:gd name="T1" fmla="*/ 0 h 15"/>
                <a:gd name="T2" fmla="*/ 0 w 15"/>
                <a:gd name="T3" fmla="*/ 15 h 15"/>
                <a:gd name="T4" fmla="*/ 15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15" y="0"/>
                  </a:moveTo>
                  <a:lnTo>
                    <a:pt x="0" y="1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89" name="Freeform 153">
              <a:extLst>
                <a:ext uri="{FF2B5EF4-FFF2-40B4-BE49-F238E27FC236}">
                  <a16:creationId xmlns:a16="http://schemas.microsoft.com/office/drawing/2014/main" id="{3656AB4F-E837-7481-BB16-279A0AE4FEB1}"/>
                </a:ext>
              </a:extLst>
            </p:cNvPr>
            <p:cNvSpPr>
              <a:spLocks/>
            </p:cNvSpPr>
            <p:nvPr/>
          </p:nvSpPr>
          <p:spPr bwMode="auto">
            <a:xfrm>
              <a:off x="2840" y="3401"/>
              <a:ext cx="15" cy="8"/>
            </a:xfrm>
            <a:custGeom>
              <a:avLst/>
              <a:gdLst>
                <a:gd name="T0" fmla="*/ 0 w 15"/>
                <a:gd name="T1" fmla="*/ 8 h 8"/>
                <a:gd name="T2" fmla="*/ 15 w 15"/>
                <a:gd name="T3" fmla="*/ 0 h 8"/>
                <a:gd name="T4" fmla="*/ 0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0" y="8"/>
                  </a:moveTo>
                  <a:lnTo>
                    <a:pt x="1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90" name="Freeform 154">
              <a:extLst>
                <a:ext uri="{FF2B5EF4-FFF2-40B4-BE49-F238E27FC236}">
                  <a16:creationId xmlns:a16="http://schemas.microsoft.com/office/drawing/2014/main" id="{9ED2543A-E171-9BDE-CF34-2FB5293907C8}"/>
                </a:ext>
              </a:extLst>
            </p:cNvPr>
            <p:cNvSpPr>
              <a:spLocks/>
            </p:cNvSpPr>
            <p:nvPr/>
          </p:nvSpPr>
          <p:spPr bwMode="auto">
            <a:xfrm>
              <a:off x="2803" y="3387"/>
              <a:ext cx="45" cy="14"/>
            </a:xfrm>
            <a:custGeom>
              <a:avLst/>
              <a:gdLst>
                <a:gd name="T0" fmla="*/ 45 w 45"/>
                <a:gd name="T1" fmla="*/ 14 h 14"/>
                <a:gd name="T2" fmla="*/ 45 w 45"/>
                <a:gd name="T3" fmla="*/ 14 h 14"/>
                <a:gd name="T4" fmla="*/ 45 w 45"/>
                <a:gd name="T5" fmla="*/ 14 h 14"/>
                <a:gd name="T6" fmla="*/ 37 w 45"/>
                <a:gd name="T7" fmla="*/ 7 h 14"/>
                <a:gd name="T8" fmla="*/ 37 w 45"/>
                <a:gd name="T9" fmla="*/ 7 h 14"/>
                <a:gd name="T10" fmla="*/ 37 w 45"/>
                <a:gd name="T11" fmla="*/ 7 h 14"/>
                <a:gd name="T12" fmla="*/ 30 w 45"/>
                <a:gd name="T13" fmla="*/ 7 h 14"/>
                <a:gd name="T14" fmla="*/ 30 w 45"/>
                <a:gd name="T15" fmla="*/ 7 h 14"/>
                <a:gd name="T16" fmla="*/ 23 w 45"/>
                <a:gd name="T17" fmla="*/ 0 h 14"/>
                <a:gd name="T18" fmla="*/ 23 w 45"/>
                <a:gd name="T19" fmla="*/ 0 h 14"/>
                <a:gd name="T20" fmla="*/ 15 w 45"/>
                <a:gd name="T21" fmla="*/ 0 h 14"/>
                <a:gd name="T22" fmla="*/ 15 w 45"/>
                <a:gd name="T23" fmla="*/ 0 h 14"/>
                <a:gd name="T24" fmla="*/ 8 w 45"/>
                <a:gd name="T25" fmla="*/ 0 h 14"/>
                <a:gd name="T26" fmla="*/ 8 w 45"/>
                <a:gd name="T27" fmla="*/ 0 h 14"/>
                <a:gd name="T28" fmla="*/ 8 w 45"/>
                <a:gd name="T29" fmla="*/ 0 h 14"/>
                <a:gd name="T30" fmla="*/ 0 w 45"/>
                <a:gd name="T31" fmla="*/ 0 h 14"/>
                <a:gd name="T32" fmla="*/ 0 w 45"/>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14">
                  <a:moveTo>
                    <a:pt x="45" y="14"/>
                  </a:moveTo>
                  <a:lnTo>
                    <a:pt x="45" y="14"/>
                  </a:lnTo>
                  <a:lnTo>
                    <a:pt x="37" y="7"/>
                  </a:lnTo>
                  <a:lnTo>
                    <a:pt x="30" y="7"/>
                  </a:lnTo>
                  <a:lnTo>
                    <a:pt x="23" y="0"/>
                  </a:lnTo>
                  <a:lnTo>
                    <a:pt x="15" y="0"/>
                  </a:lnTo>
                  <a:lnTo>
                    <a:pt x="8" y="0"/>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91" name="Freeform 155">
              <a:extLst>
                <a:ext uri="{FF2B5EF4-FFF2-40B4-BE49-F238E27FC236}">
                  <a16:creationId xmlns:a16="http://schemas.microsoft.com/office/drawing/2014/main" id="{70EB79C4-678F-8DF0-7A55-C7FECCF349BE}"/>
                </a:ext>
              </a:extLst>
            </p:cNvPr>
            <p:cNvSpPr>
              <a:spLocks/>
            </p:cNvSpPr>
            <p:nvPr/>
          </p:nvSpPr>
          <p:spPr bwMode="auto">
            <a:xfrm>
              <a:off x="2840" y="3401"/>
              <a:ext cx="15" cy="8"/>
            </a:xfrm>
            <a:custGeom>
              <a:avLst/>
              <a:gdLst>
                <a:gd name="T0" fmla="*/ 15 w 15"/>
                <a:gd name="T1" fmla="*/ 0 h 8"/>
                <a:gd name="T2" fmla="*/ 0 w 15"/>
                <a:gd name="T3" fmla="*/ 8 h 8"/>
                <a:gd name="T4" fmla="*/ 15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15" y="0"/>
                  </a:moveTo>
                  <a:lnTo>
                    <a:pt x="0"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92" name="Freeform 156">
              <a:extLst>
                <a:ext uri="{FF2B5EF4-FFF2-40B4-BE49-F238E27FC236}">
                  <a16:creationId xmlns:a16="http://schemas.microsoft.com/office/drawing/2014/main" id="{FCF41BC3-F8A2-E0DC-1E61-02B57A84FA0A}"/>
                </a:ext>
              </a:extLst>
            </p:cNvPr>
            <p:cNvSpPr>
              <a:spLocks/>
            </p:cNvSpPr>
            <p:nvPr/>
          </p:nvSpPr>
          <p:spPr bwMode="auto">
            <a:xfrm>
              <a:off x="2796" y="3379"/>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93" name="Freeform 157">
              <a:extLst>
                <a:ext uri="{FF2B5EF4-FFF2-40B4-BE49-F238E27FC236}">
                  <a16:creationId xmlns:a16="http://schemas.microsoft.com/office/drawing/2014/main" id="{B9F7F1E0-3524-CC8F-1EA8-8E2A26536132}"/>
                </a:ext>
              </a:extLst>
            </p:cNvPr>
            <p:cNvSpPr>
              <a:spLocks/>
            </p:cNvSpPr>
            <p:nvPr/>
          </p:nvSpPr>
          <p:spPr bwMode="auto">
            <a:xfrm>
              <a:off x="2722" y="3387"/>
              <a:ext cx="81" cy="14"/>
            </a:xfrm>
            <a:custGeom>
              <a:avLst/>
              <a:gdLst>
                <a:gd name="T0" fmla="*/ 81 w 81"/>
                <a:gd name="T1" fmla="*/ 0 h 14"/>
                <a:gd name="T2" fmla="*/ 81 w 81"/>
                <a:gd name="T3" fmla="*/ 0 h 14"/>
                <a:gd name="T4" fmla="*/ 74 w 81"/>
                <a:gd name="T5" fmla="*/ 0 h 14"/>
                <a:gd name="T6" fmla="*/ 74 w 81"/>
                <a:gd name="T7" fmla="*/ 0 h 14"/>
                <a:gd name="T8" fmla="*/ 66 w 81"/>
                <a:gd name="T9" fmla="*/ 7 h 14"/>
                <a:gd name="T10" fmla="*/ 66 w 81"/>
                <a:gd name="T11" fmla="*/ 7 h 14"/>
                <a:gd name="T12" fmla="*/ 59 w 81"/>
                <a:gd name="T13" fmla="*/ 7 h 14"/>
                <a:gd name="T14" fmla="*/ 52 w 81"/>
                <a:gd name="T15" fmla="*/ 7 h 14"/>
                <a:gd name="T16" fmla="*/ 52 w 81"/>
                <a:gd name="T17" fmla="*/ 7 h 14"/>
                <a:gd name="T18" fmla="*/ 44 w 81"/>
                <a:gd name="T19" fmla="*/ 14 h 14"/>
                <a:gd name="T20" fmla="*/ 37 w 81"/>
                <a:gd name="T21" fmla="*/ 14 h 14"/>
                <a:gd name="T22" fmla="*/ 29 w 81"/>
                <a:gd name="T23" fmla="*/ 14 h 14"/>
                <a:gd name="T24" fmla="*/ 22 w 81"/>
                <a:gd name="T25" fmla="*/ 14 h 14"/>
                <a:gd name="T26" fmla="*/ 14 w 81"/>
                <a:gd name="T27" fmla="*/ 14 h 14"/>
                <a:gd name="T28" fmla="*/ 14 w 81"/>
                <a:gd name="T29" fmla="*/ 14 h 14"/>
                <a:gd name="T30" fmla="*/ 7 w 81"/>
                <a:gd name="T31" fmla="*/ 14 h 14"/>
                <a:gd name="T32" fmla="*/ 0 w 81"/>
                <a:gd name="T33" fmla="*/ 1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14">
                  <a:moveTo>
                    <a:pt x="81" y="0"/>
                  </a:moveTo>
                  <a:lnTo>
                    <a:pt x="81" y="0"/>
                  </a:lnTo>
                  <a:lnTo>
                    <a:pt x="74" y="0"/>
                  </a:lnTo>
                  <a:lnTo>
                    <a:pt x="66" y="7"/>
                  </a:lnTo>
                  <a:lnTo>
                    <a:pt x="59" y="7"/>
                  </a:lnTo>
                  <a:lnTo>
                    <a:pt x="52" y="7"/>
                  </a:lnTo>
                  <a:lnTo>
                    <a:pt x="44" y="14"/>
                  </a:lnTo>
                  <a:lnTo>
                    <a:pt x="37" y="14"/>
                  </a:lnTo>
                  <a:lnTo>
                    <a:pt x="29" y="14"/>
                  </a:lnTo>
                  <a:lnTo>
                    <a:pt x="22" y="14"/>
                  </a:lnTo>
                  <a:lnTo>
                    <a:pt x="14" y="14"/>
                  </a:lnTo>
                  <a:lnTo>
                    <a:pt x="7" y="14"/>
                  </a:lnTo>
                  <a:lnTo>
                    <a:pt x="0" y="14"/>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94" name="Freeform 158">
              <a:extLst>
                <a:ext uri="{FF2B5EF4-FFF2-40B4-BE49-F238E27FC236}">
                  <a16:creationId xmlns:a16="http://schemas.microsoft.com/office/drawing/2014/main" id="{5920999B-C864-768B-6F0C-148DCAB7AF08}"/>
                </a:ext>
              </a:extLst>
            </p:cNvPr>
            <p:cNvSpPr>
              <a:spLocks/>
            </p:cNvSpPr>
            <p:nvPr/>
          </p:nvSpPr>
          <p:spPr bwMode="auto">
            <a:xfrm>
              <a:off x="2796" y="3379"/>
              <a:ext cx="7" cy="15"/>
            </a:xfrm>
            <a:custGeom>
              <a:avLst/>
              <a:gdLst>
                <a:gd name="T0" fmla="*/ 0 w 7"/>
                <a:gd name="T1" fmla="*/ 0 h 15"/>
                <a:gd name="T2" fmla="*/ 7 w 7"/>
                <a:gd name="T3" fmla="*/ 15 h 15"/>
                <a:gd name="T4" fmla="*/ 0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0" y="0"/>
                  </a:moveTo>
                  <a:lnTo>
                    <a:pt x="7"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95" name="Freeform 159">
              <a:extLst>
                <a:ext uri="{FF2B5EF4-FFF2-40B4-BE49-F238E27FC236}">
                  <a16:creationId xmlns:a16="http://schemas.microsoft.com/office/drawing/2014/main" id="{5C454F15-B5B3-4CB6-90A6-64181C59A048}"/>
                </a:ext>
              </a:extLst>
            </p:cNvPr>
            <p:cNvSpPr>
              <a:spLocks/>
            </p:cNvSpPr>
            <p:nvPr/>
          </p:nvSpPr>
          <p:spPr bwMode="auto">
            <a:xfrm>
              <a:off x="2722" y="3394"/>
              <a:ext cx="1" cy="15"/>
            </a:xfrm>
            <a:custGeom>
              <a:avLst/>
              <a:gdLst>
                <a:gd name="T0" fmla="*/ 0 w 1"/>
                <a:gd name="T1" fmla="*/ 15 h 15"/>
                <a:gd name="T2" fmla="*/ 0 w 1"/>
                <a:gd name="T3" fmla="*/ 0 h 15"/>
                <a:gd name="T4" fmla="*/ 0 w 1"/>
                <a:gd name="T5" fmla="*/ 15 h 15"/>
                <a:gd name="T6" fmla="*/ 0 60000 65536"/>
                <a:gd name="T7" fmla="*/ 0 60000 65536"/>
                <a:gd name="T8" fmla="*/ 0 60000 65536"/>
              </a:gdLst>
              <a:ahLst/>
              <a:cxnLst>
                <a:cxn ang="T6">
                  <a:pos x="T0" y="T1"/>
                </a:cxn>
                <a:cxn ang="T7">
                  <a:pos x="T2" y="T3"/>
                </a:cxn>
                <a:cxn ang="T8">
                  <a:pos x="T4" y="T5"/>
                </a:cxn>
              </a:cxnLst>
              <a:rect l="0" t="0" r="r" b="b"/>
              <a:pathLst>
                <a:path w="1" h="15">
                  <a:moveTo>
                    <a:pt x="0" y="15"/>
                  </a:moveTo>
                  <a:lnTo>
                    <a:pt x="0"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96" name="Freeform 160">
              <a:extLst>
                <a:ext uri="{FF2B5EF4-FFF2-40B4-BE49-F238E27FC236}">
                  <a16:creationId xmlns:a16="http://schemas.microsoft.com/office/drawing/2014/main" id="{D4E25ADC-458B-974A-A4CF-C61871905478}"/>
                </a:ext>
              </a:extLst>
            </p:cNvPr>
            <p:cNvSpPr>
              <a:spLocks/>
            </p:cNvSpPr>
            <p:nvPr/>
          </p:nvSpPr>
          <p:spPr bwMode="auto">
            <a:xfrm>
              <a:off x="2662" y="3394"/>
              <a:ext cx="60" cy="7"/>
            </a:xfrm>
            <a:custGeom>
              <a:avLst/>
              <a:gdLst>
                <a:gd name="T0" fmla="*/ 60 w 60"/>
                <a:gd name="T1" fmla="*/ 7 h 7"/>
                <a:gd name="T2" fmla="*/ 52 w 60"/>
                <a:gd name="T3" fmla="*/ 7 h 7"/>
                <a:gd name="T4" fmla="*/ 45 w 60"/>
                <a:gd name="T5" fmla="*/ 7 h 7"/>
                <a:gd name="T6" fmla="*/ 45 w 60"/>
                <a:gd name="T7" fmla="*/ 7 h 7"/>
                <a:gd name="T8" fmla="*/ 37 w 60"/>
                <a:gd name="T9" fmla="*/ 0 h 7"/>
                <a:gd name="T10" fmla="*/ 30 w 60"/>
                <a:gd name="T11" fmla="*/ 0 h 7"/>
                <a:gd name="T12" fmla="*/ 30 w 60"/>
                <a:gd name="T13" fmla="*/ 0 h 7"/>
                <a:gd name="T14" fmla="*/ 22 w 60"/>
                <a:gd name="T15" fmla="*/ 0 h 7"/>
                <a:gd name="T16" fmla="*/ 22 w 60"/>
                <a:gd name="T17" fmla="*/ 0 h 7"/>
                <a:gd name="T18" fmla="*/ 15 w 60"/>
                <a:gd name="T19" fmla="*/ 0 h 7"/>
                <a:gd name="T20" fmla="*/ 15 w 60"/>
                <a:gd name="T21" fmla="*/ 0 h 7"/>
                <a:gd name="T22" fmla="*/ 15 w 60"/>
                <a:gd name="T23" fmla="*/ 0 h 7"/>
                <a:gd name="T24" fmla="*/ 8 w 60"/>
                <a:gd name="T25" fmla="*/ 0 h 7"/>
                <a:gd name="T26" fmla="*/ 8 w 60"/>
                <a:gd name="T27" fmla="*/ 0 h 7"/>
                <a:gd name="T28" fmla="*/ 8 w 60"/>
                <a:gd name="T29" fmla="*/ 0 h 7"/>
                <a:gd name="T30" fmla="*/ 0 w 60"/>
                <a:gd name="T31" fmla="*/ 0 h 7"/>
                <a:gd name="T32" fmla="*/ 0 w 60"/>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7">
                  <a:moveTo>
                    <a:pt x="60" y="7"/>
                  </a:moveTo>
                  <a:lnTo>
                    <a:pt x="52" y="7"/>
                  </a:lnTo>
                  <a:lnTo>
                    <a:pt x="45" y="7"/>
                  </a:lnTo>
                  <a:lnTo>
                    <a:pt x="37" y="0"/>
                  </a:lnTo>
                  <a:lnTo>
                    <a:pt x="30" y="0"/>
                  </a:lnTo>
                  <a:lnTo>
                    <a:pt x="22" y="0"/>
                  </a:lnTo>
                  <a:lnTo>
                    <a:pt x="15" y="0"/>
                  </a:lnTo>
                  <a:lnTo>
                    <a:pt x="8" y="0"/>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097" name="Freeform 161">
              <a:extLst>
                <a:ext uri="{FF2B5EF4-FFF2-40B4-BE49-F238E27FC236}">
                  <a16:creationId xmlns:a16="http://schemas.microsoft.com/office/drawing/2014/main" id="{8A7BDA9F-3898-70FC-AD5B-6CAF930D823D}"/>
                </a:ext>
              </a:extLst>
            </p:cNvPr>
            <p:cNvSpPr>
              <a:spLocks/>
            </p:cNvSpPr>
            <p:nvPr/>
          </p:nvSpPr>
          <p:spPr bwMode="auto">
            <a:xfrm>
              <a:off x="2722" y="3394"/>
              <a:ext cx="1" cy="15"/>
            </a:xfrm>
            <a:custGeom>
              <a:avLst/>
              <a:gdLst>
                <a:gd name="T0" fmla="*/ 0 w 1"/>
                <a:gd name="T1" fmla="*/ 0 h 15"/>
                <a:gd name="T2" fmla="*/ 0 w 1"/>
                <a:gd name="T3" fmla="*/ 15 h 15"/>
                <a:gd name="T4" fmla="*/ 0 w 1"/>
                <a:gd name="T5" fmla="*/ 0 h 15"/>
                <a:gd name="T6" fmla="*/ 0 60000 65536"/>
                <a:gd name="T7" fmla="*/ 0 60000 65536"/>
                <a:gd name="T8" fmla="*/ 0 60000 65536"/>
              </a:gdLst>
              <a:ahLst/>
              <a:cxnLst>
                <a:cxn ang="T6">
                  <a:pos x="T0" y="T1"/>
                </a:cxn>
                <a:cxn ang="T7">
                  <a:pos x="T2" y="T3"/>
                </a:cxn>
                <a:cxn ang="T8">
                  <a:pos x="T4" y="T5"/>
                </a:cxn>
              </a:cxnLst>
              <a:rect l="0" t="0" r="r" b="b"/>
              <a:pathLst>
                <a:path w="1" h="15">
                  <a:moveTo>
                    <a:pt x="0" y="0"/>
                  </a:move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98" name="Freeform 162">
              <a:extLst>
                <a:ext uri="{FF2B5EF4-FFF2-40B4-BE49-F238E27FC236}">
                  <a16:creationId xmlns:a16="http://schemas.microsoft.com/office/drawing/2014/main" id="{A94CC52F-77DC-8257-30B3-D0860EE5C8FA}"/>
                </a:ext>
              </a:extLst>
            </p:cNvPr>
            <p:cNvSpPr>
              <a:spLocks/>
            </p:cNvSpPr>
            <p:nvPr/>
          </p:nvSpPr>
          <p:spPr bwMode="auto">
            <a:xfrm>
              <a:off x="2662" y="3379"/>
              <a:ext cx="8" cy="22"/>
            </a:xfrm>
            <a:custGeom>
              <a:avLst/>
              <a:gdLst>
                <a:gd name="T0" fmla="*/ 8 w 8"/>
                <a:gd name="T1" fmla="*/ 22 h 22"/>
                <a:gd name="T2" fmla="*/ 0 w 8"/>
                <a:gd name="T3" fmla="*/ 0 h 22"/>
                <a:gd name="T4" fmla="*/ 8 w 8"/>
                <a:gd name="T5" fmla="*/ 22 h 22"/>
                <a:gd name="T6" fmla="*/ 0 60000 65536"/>
                <a:gd name="T7" fmla="*/ 0 60000 65536"/>
                <a:gd name="T8" fmla="*/ 0 60000 65536"/>
              </a:gdLst>
              <a:ahLst/>
              <a:cxnLst>
                <a:cxn ang="T6">
                  <a:pos x="T0" y="T1"/>
                </a:cxn>
                <a:cxn ang="T7">
                  <a:pos x="T2" y="T3"/>
                </a:cxn>
                <a:cxn ang="T8">
                  <a:pos x="T4" y="T5"/>
                </a:cxn>
              </a:cxnLst>
              <a:rect l="0" t="0" r="r" b="b"/>
              <a:pathLst>
                <a:path w="8" h="22">
                  <a:moveTo>
                    <a:pt x="8" y="22"/>
                  </a:moveTo>
                  <a:lnTo>
                    <a:pt x="0" y="0"/>
                  </a:lnTo>
                  <a:lnTo>
                    <a:pt x="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099" name="Freeform 163">
              <a:extLst>
                <a:ext uri="{FF2B5EF4-FFF2-40B4-BE49-F238E27FC236}">
                  <a16:creationId xmlns:a16="http://schemas.microsoft.com/office/drawing/2014/main" id="{D6189C77-3571-D86B-3A5A-45941FDA27CD}"/>
                </a:ext>
              </a:extLst>
            </p:cNvPr>
            <p:cNvSpPr>
              <a:spLocks/>
            </p:cNvSpPr>
            <p:nvPr/>
          </p:nvSpPr>
          <p:spPr bwMode="auto">
            <a:xfrm>
              <a:off x="2603" y="3379"/>
              <a:ext cx="59" cy="15"/>
            </a:xfrm>
            <a:custGeom>
              <a:avLst/>
              <a:gdLst>
                <a:gd name="T0" fmla="*/ 59 w 59"/>
                <a:gd name="T1" fmla="*/ 15 h 15"/>
                <a:gd name="T2" fmla="*/ 59 w 59"/>
                <a:gd name="T3" fmla="*/ 15 h 15"/>
                <a:gd name="T4" fmla="*/ 59 w 59"/>
                <a:gd name="T5" fmla="*/ 15 h 15"/>
                <a:gd name="T6" fmla="*/ 59 w 59"/>
                <a:gd name="T7" fmla="*/ 15 h 15"/>
                <a:gd name="T8" fmla="*/ 52 w 59"/>
                <a:gd name="T9" fmla="*/ 15 h 15"/>
                <a:gd name="T10" fmla="*/ 52 w 59"/>
                <a:gd name="T11" fmla="*/ 8 h 15"/>
                <a:gd name="T12" fmla="*/ 44 w 59"/>
                <a:gd name="T13" fmla="*/ 8 h 15"/>
                <a:gd name="T14" fmla="*/ 44 w 59"/>
                <a:gd name="T15" fmla="*/ 8 h 15"/>
                <a:gd name="T16" fmla="*/ 37 w 59"/>
                <a:gd name="T17" fmla="*/ 8 h 15"/>
                <a:gd name="T18" fmla="*/ 37 w 59"/>
                <a:gd name="T19" fmla="*/ 8 h 15"/>
                <a:gd name="T20" fmla="*/ 29 w 59"/>
                <a:gd name="T21" fmla="*/ 8 h 15"/>
                <a:gd name="T22" fmla="*/ 22 w 59"/>
                <a:gd name="T23" fmla="*/ 8 h 15"/>
                <a:gd name="T24" fmla="*/ 22 w 59"/>
                <a:gd name="T25" fmla="*/ 0 h 15"/>
                <a:gd name="T26" fmla="*/ 15 w 59"/>
                <a:gd name="T27" fmla="*/ 0 h 15"/>
                <a:gd name="T28" fmla="*/ 7 w 59"/>
                <a:gd name="T29" fmla="*/ 0 h 15"/>
                <a:gd name="T30" fmla="*/ 0 w 59"/>
                <a:gd name="T31" fmla="*/ 0 h 15"/>
                <a:gd name="T32" fmla="*/ 0 w 59"/>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15">
                  <a:moveTo>
                    <a:pt x="59" y="15"/>
                  </a:moveTo>
                  <a:lnTo>
                    <a:pt x="59" y="15"/>
                  </a:lnTo>
                  <a:lnTo>
                    <a:pt x="52" y="15"/>
                  </a:lnTo>
                  <a:lnTo>
                    <a:pt x="52" y="8"/>
                  </a:lnTo>
                  <a:lnTo>
                    <a:pt x="44" y="8"/>
                  </a:lnTo>
                  <a:lnTo>
                    <a:pt x="37" y="8"/>
                  </a:lnTo>
                  <a:lnTo>
                    <a:pt x="29" y="8"/>
                  </a:lnTo>
                  <a:lnTo>
                    <a:pt x="22" y="8"/>
                  </a:lnTo>
                  <a:lnTo>
                    <a:pt x="22" y="0"/>
                  </a:lnTo>
                  <a:lnTo>
                    <a:pt x="15" y="0"/>
                  </a:lnTo>
                  <a:lnTo>
                    <a:pt x="7" y="0"/>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00" name="Freeform 164">
              <a:extLst>
                <a:ext uri="{FF2B5EF4-FFF2-40B4-BE49-F238E27FC236}">
                  <a16:creationId xmlns:a16="http://schemas.microsoft.com/office/drawing/2014/main" id="{FA1DAA05-89AD-21F9-CC96-0DF368EFA980}"/>
                </a:ext>
              </a:extLst>
            </p:cNvPr>
            <p:cNvSpPr>
              <a:spLocks/>
            </p:cNvSpPr>
            <p:nvPr/>
          </p:nvSpPr>
          <p:spPr bwMode="auto">
            <a:xfrm>
              <a:off x="2662" y="3379"/>
              <a:ext cx="8" cy="22"/>
            </a:xfrm>
            <a:custGeom>
              <a:avLst/>
              <a:gdLst>
                <a:gd name="T0" fmla="*/ 0 w 8"/>
                <a:gd name="T1" fmla="*/ 0 h 22"/>
                <a:gd name="T2" fmla="*/ 8 w 8"/>
                <a:gd name="T3" fmla="*/ 22 h 22"/>
                <a:gd name="T4" fmla="*/ 0 w 8"/>
                <a:gd name="T5" fmla="*/ 0 h 22"/>
                <a:gd name="T6" fmla="*/ 0 60000 65536"/>
                <a:gd name="T7" fmla="*/ 0 60000 65536"/>
                <a:gd name="T8" fmla="*/ 0 60000 65536"/>
              </a:gdLst>
              <a:ahLst/>
              <a:cxnLst>
                <a:cxn ang="T6">
                  <a:pos x="T0" y="T1"/>
                </a:cxn>
                <a:cxn ang="T7">
                  <a:pos x="T2" y="T3"/>
                </a:cxn>
                <a:cxn ang="T8">
                  <a:pos x="T4" y="T5"/>
                </a:cxn>
              </a:cxnLst>
              <a:rect l="0" t="0" r="r" b="b"/>
              <a:pathLst>
                <a:path w="8" h="22">
                  <a:moveTo>
                    <a:pt x="0" y="0"/>
                  </a:moveTo>
                  <a:lnTo>
                    <a:pt x="8" y="2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01" name="Freeform 165">
              <a:extLst>
                <a:ext uri="{FF2B5EF4-FFF2-40B4-BE49-F238E27FC236}">
                  <a16:creationId xmlns:a16="http://schemas.microsoft.com/office/drawing/2014/main" id="{865A849B-23F4-DE8B-5D39-3E1CD12A1B03}"/>
                </a:ext>
              </a:extLst>
            </p:cNvPr>
            <p:cNvSpPr>
              <a:spLocks/>
            </p:cNvSpPr>
            <p:nvPr/>
          </p:nvSpPr>
          <p:spPr bwMode="auto">
            <a:xfrm>
              <a:off x="2595" y="3372"/>
              <a:ext cx="8" cy="15"/>
            </a:xfrm>
            <a:custGeom>
              <a:avLst/>
              <a:gdLst>
                <a:gd name="T0" fmla="*/ 0 w 8"/>
                <a:gd name="T1" fmla="*/ 15 h 15"/>
                <a:gd name="T2" fmla="*/ 8 w 8"/>
                <a:gd name="T3" fmla="*/ 0 h 15"/>
                <a:gd name="T4" fmla="*/ 0 w 8"/>
                <a:gd name="T5" fmla="*/ 15 h 15"/>
                <a:gd name="T6" fmla="*/ 0 60000 65536"/>
                <a:gd name="T7" fmla="*/ 0 60000 65536"/>
                <a:gd name="T8" fmla="*/ 0 60000 65536"/>
              </a:gdLst>
              <a:ahLst/>
              <a:cxnLst>
                <a:cxn ang="T6">
                  <a:pos x="T0" y="T1"/>
                </a:cxn>
                <a:cxn ang="T7">
                  <a:pos x="T2" y="T3"/>
                </a:cxn>
                <a:cxn ang="T8">
                  <a:pos x="T4" y="T5"/>
                </a:cxn>
              </a:cxnLst>
              <a:rect l="0" t="0" r="r" b="b"/>
              <a:pathLst>
                <a:path w="8" h="15">
                  <a:moveTo>
                    <a:pt x="0" y="15"/>
                  </a:moveTo>
                  <a:lnTo>
                    <a:pt x="8"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02" name="Freeform 166">
              <a:extLst>
                <a:ext uri="{FF2B5EF4-FFF2-40B4-BE49-F238E27FC236}">
                  <a16:creationId xmlns:a16="http://schemas.microsoft.com/office/drawing/2014/main" id="{D6C9A8AF-3E26-36C2-1B68-CB65DD2212DB}"/>
                </a:ext>
              </a:extLst>
            </p:cNvPr>
            <p:cNvSpPr>
              <a:spLocks/>
            </p:cNvSpPr>
            <p:nvPr/>
          </p:nvSpPr>
          <p:spPr bwMode="auto">
            <a:xfrm>
              <a:off x="2558" y="3372"/>
              <a:ext cx="45" cy="29"/>
            </a:xfrm>
            <a:custGeom>
              <a:avLst/>
              <a:gdLst>
                <a:gd name="T0" fmla="*/ 45 w 45"/>
                <a:gd name="T1" fmla="*/ 7 h 29"/>
                <a:gd name="T2" fmla="*/ 37 w 45"/>
                <a:gd name="T3" fmla="*/ 7 h 29"/>
                <a:gd name="T4" fmla="*/ 30 w 45"/>
                <a:gd name="T5" fmla="*/ 0 h 29"/>
                <a:gd name="T6" fmla="*/ 30 w 45"/>
                <a:gd name="T7" fmla="*/ 0 h 29"/>
                <a:gd name="T8" fmla="*/ 30 w 45"/>
                <a:gd name="T9" fmla="*/ 0 h 29"/>
                <a:gd name="T10" fmla="*/ 22 w 45"/>
                <a:gd name="T11" fmla="*/ 7 h 29"/>
                <a:gd name="T12" fmla="*/ 22 w 45"/>
                <a:gd name="T13" fmla="*/ 7 h 29"/>
                <a:gd name="T14" fmla="*/ 22 w 45"/>
                <a:gd name="T15" fmla="*/ 7 h 29"/>
                <a:gd name="T16" fmla="*/ 15 w 45"/>
                <a:gd name="T17" fmla="*/ 7 h 29"/>
                <a:gd name="T18" fmla="*/ 15 w 45"/>
                <a:gd name="T19" fmla="*/ 7 h 29"/>
                <a:gd name="T20" fmla="*/ 15 w 45"/>
                <a:gd name="T21" fmla="*/ 7 h 29"/>
                <a:gd name="T22" fmla="*/ 15 w 45"/>
                <a:gd name="T23" fmla="*/ 15 h 29"/>
                <a:gd name="T24" fmla="*/ 15 w 45"/>
                <a:gd name="T25" fmla="*/ 15 h 29"/>
                <a:gd name="T26" fmla="*/ 8 w 45"/>
                <a:gd name="T27" fmla="*/ 15 h 29"/>
                <a:gd name="T28" fmla="*/ 8 w 45"/>
                <a:gd name="T29" fmla="*/ 22 h 29"/>
                <a:gd name="T30" fmla="*/ 8 w 45"/>
                <a:gd name="T31" fmla="*/ 22 h 29"/>
                <a:gd name="T32" fmla="*/ 0 w 45"/>
                <a:gd name="T33" fmla="*/ 29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29">
                  <a:moveTo>
                    <a:pt x="45" y="7"/>
                  </a:moveTo>
                  <a:lnTo>
                    <a:pt x="37" y="7"/>
                  </a:lnTo>
                  <a:lnTo>
                    <a:pt x="30" y="0"/>
                  </a:lnTo>
                  <a:lnTo>
                    <a:pt x="22" y="7"/>
                  </a:lnTo>
                  <a:lnTo>
                    <a:pt x="15" y="7"/>
                  </a:lnTo>
                  <a:lnTo>
                    <a:pt x="15" y="15"/>
                  </a:lnTo>
                  <a:lnTo>
                    <a:pt x="8" y="15"/>
                  </a:lnTo>
                  <a:lnTo>
                    <a:pt x="8" y="22"/>
                  </a:lnTo>
                  <a:lnTo>
                    <a:pt x="0" y="29"/>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03" name="Freeform 167">
              <a:extLst>
                <a:ext uri="{FF2B5EF4-FFF2-40B4-BE49-F238E27FC236}">
                  <a16:creationId xmlns:a16="http://schemas.microsoft.com/office/drawing/2014/main" id="{C20C7F59-A42B-C7EC-7FD1-283ACEA0EA63}"/>
                </a:ext>
              </a:extLst>
            </p:cNvPr>
            <p:cNvSpPr>
              <a:spLocks/>
            </p:cNvSpPr>
            <p:nvPr/>
          </p:nvSpPr>
          <p:spPr bwMode="auto">
            <a:xfrm>
              <a:off x="2595" y="3372"/>
              <a:ext cx="8" cy="15"/>
            </a:xfrm>
            <a:custGeom>
              <a:avLst/>
              <a:gdLst>
                <a:gd name="T0" fmla="*/ 8 w 8"/>
                <a:gd name="T1" fmla="*/ 0 h 15"/>
                <a:gd name="T2" fmla="*/ 0 w 8"/>
                <a:gd name="T3" fmla="*/ 15 h 15"/>
                <a:gd name="T4" fmla="*/ 8 w 8"/>
                <a:gd name="T5" fmla="*/ 0 h 15"/>
                <a:gd name="T6" fmla="*/ 0 60000 65536"/>
                <a:gd name="T7" fmla="*/ 0 60000 65536"/>
                <a:gd name="T8" fmla="*/ 0 60000 65536"/>
              </a:gdLst>
              <a:ahLst/>
              <a:cxnLst>
                <a:cxn ang="T6">
                  <a:pos x="T0" y="T1"/>
                </a:cxn>
                <a:cxn ang="T7">
                  <a:pos x="T2" y="T3"/>
                </a:cxn>
                <a:cxn ang="T8">
                  <a:pos x="T4" y="T5"/>
                </a:cxn>
              </a:cxnLst>
              <a:rect l="0" t="0" r="r" b="b"/>
              <a:pathLst>
                <a:path w="8" h="15">
                  <a:moveTo>
                    <a:pt x="8" y="0"/>
                  </a:move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04" name="Freeform 168">
              <a:extLst>
                <a:ext uri="{FF2B5EF4-FFF2-40B4-BE49-F238E27FC236}">
                  <a16:creationId xmlns:a16="http://schemas.microsoft.com/office/drawing/2014/main" id="{F6535480-E9C7-7EEF-5142-0A0989FDAFFB}"/>
                </a:ext>
              </a:extLst>
            </p:cNvPr>
            <p:cNvSpPr>
              <a:spLocks/>
            </p:cNvSpPr>
            <p:nvPr/>
          </p:nvSpPr>
          <p:spPr bwMode="auto">
            <a:xfrm>
              <a:off x="2558" y="3394"/>
              <a:ext cx="8" cy="7"/>
            </a:xfrm>
            <a:custGeom>
              <a:avLst/>
              <a:gdLst>
                <a:gd name="T0" fmla="*/ 8 w 8"/>
                <a:gd name="T1" fmla="*/ 7 h 7"/>
                <a:gd name="T2" fmla="*/ 0 w 8"/>
                <a:gd name="T3" fmla="*/ 0 h 7"/>
                <a:gd name="T4" fmla="*/ 8 w 8"/>
                <a:gd name="T5" fmla="*/ 7 h 7"/>
                <a:gd name="T6" fmla="*/ 0 60000 65536"/>
                <a:gd name="T7" fmla="*/ 0 60000 65536"/>
                <a:gd name="T8" fmla="*/ 0 60000 65536"/>
              </a:gdLst>
              <a:ahLst/>
              <a:cxnLst>
                <a:cxn ang="T6">
                  <a:pos x="T0" y="T1"/>
                </a:cxn>
                <a:cxn ang="T7">
                  <a:pos x="T2" y="T3"/>
                </a:cxn>
                <a:cxn ang="T8">
                  <a:pos x="T4" y="T5"/>
                </a:cxn>
              </a:cxnLst>
              <a:rect l="0" t="0" r="r" b="b"/>
              <a:pathLst>
                <a:path w="8" h="7">
                  <a:moveTo>
                    <a:pt x="8" y="7"/>
                  </a:moveTo>
                  <a:lnTo>
                    <a:pt x="0" y="0"/>
                  </a:lnTo>
                  <a:lnTo>
                    <a:pt x="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05" name="Freeform 169">
              <a:extLst>
                <a:ext uri="{FF2B5EF4-FFF2-40B4-BE49-F238E27FC236}">
                  <a16:creationId xmlns:a16="http://schemas.microsoft.com/office/drawing/2014/main" id="{866F02E5-4B4E-4A5A-2830-0BA02CD2BBE4}"/>
                </a:ext>
              </a:extLst>
            </p:cNvPr>
            <p:cNvSpPr>
              <a:spLocks/>
            </p:cNvSpPr>
            <p:nvPr/>
          </p:nvSpPr>
          <p:spPr bwMode="auto">
            <a:xfrm>
              <a:off x="2521" y="3401"/>
              <a:ext cx="37" cy="60"/>
            </a:xfrm>
            <a:custGeom>
              <a:avLst/>
              <a:gdLst>
                <a:gd name="T0" fmla="*/ 37 w 37"/>
                <a:gd name="T1" fmla="*/ 0 h 60"/>
                <a:gd name="T2" fmla="*/ 37 w 37"/>
                <a:gd name="T3" fmla="*/ 0 h 60"/>
                <a:gd name="T4" fmla="*/ 37 w 37"/>
                <a:gd name="T5" fmla="*/ 0 h 60"/>
                <a:gd name="T6" fmla="*/ 30 w 37"/>
                <a:gd name="T7" fmla="*/ 8 h 60"/>
                <a:gd name="T8" fmla="*/ 30 w 37"/>
                <a:gd name="T9" fmla="*/ 15 h 60"/>
                <a:gd name="T10" fmla="*/ 22 w 37"/>
                <a:gd name="T11" fmla="*/ 15 h 60"/>
                <a:gd name="T12" fmla="*/ 22 w 37"/>
                <a:gd name="T13" fmla="*/ 23 h 60"/>
                <a:gd name="T14" fmla="*/ 22 w 37"/>
                <a:gd name="T15" fmla="*/ 30 h 60"/>
                <a:gd name="T16" fmla="*/ 15 w 37"/>
                <a:gd name="T17" fmla="*/ 38 h 60"/>
                <a:gd name="T18" fmla="*/ 15 w 37"/>
                <a:gd name="T19" fmla="*/ 38 h 60"/>
                <a:gd name="T20" fmla="*/ 7 w 37"/>
                <a:gd name="T21" fmla="*/ 45 h 60"/>
                <a:gd name="T22" fmla="*/ 7 w 37"/>
                <a:gd name="T23" fmla="*/ 45 h 60"/>
                <a:gd name="T24" fmla="*/ 7 w 37"/>
                <a:gd name="T25" fmla="*/ 52 h 60"/>
                <a:gd name="T26" fmla="*/ 7 w 37"/>
                <a:gd name="T27" fmla="*/ 52 h 60"/>
                <a:gd name="T28" fmla="*/ 7 w 37"/>
                <a:gd name="T29" fmla="*/ 60 h 60"/>
                <a:gd name="T30" fmla="*/ 0 w 37"/>
                <a:gd name="T31" fmla="*/ 60 h 60"/>
                <a:gd name="T32" fmla="*/ 0 w 37"/>
                <a:gd name="T33" fmla="*/ 6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60">
                  <a:moveTo>
                    <a:pt x="37" y="0"/>
                  </a:moveTo>
                  <a:lnTo>
                    <a:pt x="37" y="0"/>
                  </a:lnTo>
                  <a:lnTo>
                    <a:pt x="30" y="8"/>
                  </a:lnTo>
                  <a:lnTo>
                    <a:pt x="30" y="15"/>
                  </a:lnTo>
                  <a:lnTo>
                    <a:pt x="22" y="15"/>
                  </a:lnTo>
                  <a:lnTo>
                    <a:pt x="22" y="23"/>
                  </a:lnTo>
                  <a:lnTo>
                    <a:pt x="22" y="30"/>
                  </a:lnTo>
                  <a:lnTo>
                    <a:pt x="15" y="38"/>
                  </a:lnTo>
                  <a:lnTo>
                    <a:pt x="7" y="45"/>
                  </a:lnTo>
                  <a:lnTo>
                    <a:pt x="7" y="52"/>
                  </a:lnTo>
                  <a:lnTo>
                    <a:pt x="7" y="60"/>
                  </a:lnTo>
                  <a:lnTo>
                    <a:pt x="0" y="6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06" name="Freeform 170">
              <a:extLst>
                <a:ext uri="{FF2B5EF4-FFF2-40B4-BE49-F238E27FC236}">
                  <a16:creationId xmlns:a16="http://schemas.microsoft.com/office/drawing/2014/main" id="{5284114C-7CE7-4236-A0F0-CB505866FFB4}"/>
                </a:ext>
              </a:extLst>
            </p:cNvPr>
            <p:cNvSpPr>
              <a:spLocks/>
            </p:cNvSpPr>
            <p:nvPr/>
          </p:nvSpPr>
          <p:spPr bwMode="auto">
            <a:xfrm>
              <a:off x="2558" y="3394"/>
              <a:ext cx="8" cy="7"/>
            </a:xfrm>
            <a:custGeom>
              <a:avLst/>
              <a:gdLst>
                <a:gd name="T0" fmla="*/ 0 w 8"/>
                <a:gd name="T1" fmla="*/ 0 h 7"/>
                <a:gd name="T2" fmla="*/ 8 w 8"/>
                <a:gd name="T3" fmla="*/ 7 h 7"/>
                <a:gd name="T4" fmla="*/ 0 w 8"/>
                <a:gd name="T5" fmla="*/ 0 h 7"/>
                <a:gd name="T6" fmla="*/ 0 60000 65536"/>
                <a:gd name="T7" fmla="*/ 0 60000 65536"/>
                <a:gd name="T8" fmla="*/ 0 60000 65536"/>
              </a:gdLst>
              <a:ahLst/>
              <a:cxnLst>
                <a:cxn ang="T6">
                  <a:pos x="T0" y="T1"/>
                </a:cxn>
                <a:cxn ang="T7">
                  <a:pos x="T2" y="T3"/>
                </a:cxn>
                <a:cxn ang="T8">
                  <a:pos x="T4" y="T5"/>
                </a:cxn>
              </a:cxnLst>
              <a:rect l="0" t="0" r="r" b="b"/>
              <a:pathLst>
                <a:path w="8" h="7">
                  <a:moveTo>
                    <a:pt x="0" y="0"/>
                  </a:moveTo>
                  <a:lnTo>
                    <a:pt x="8"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07" name="Freeform 171">
              <a:extLst>
                <a:ext uri="{FF2B5EF4-FFF2-40B4-BE49-F238E27FC236}">
                  <a16:creationId xmlns:a16="http://schemas.microsoft.com/office/drawing/2014/main" id="{273FA8A5-7914-64B1-07C2-2FDA08C36766}"/>
                </a:ext>
              </a:extLst>
            </p:cNvPr>
            <p:cNvSpPr>
              <a:spLocks/>
            </p:cNvSpPr>
            <p:nvPr/>
          </p:nvSpPr>
          <p:spPr bwMode="auto">
            <a:xfrm>
              <a:off x="2513" y="3461"/>
              <a:ext cx="23" cy="7"/>
            </a:xfrm>
            <a:custGeom>
              <a:avLst/>
              <a:gdLst>
                <a:gd name="T0" fmla="*/ 23 w 23"/>
                <a:gd name="T1" fmla="*/ 7 h 7"/>
                <a:gd name="T2" fmla="*/ 0 w 23"/>
                <a:gd name="T3" fmla="*/ 0 h 7"/>
                <a:gd name="T4" fmla="*/ 23 w 23"/>
                <a:gd name="T5" fmla="*/ 7 h 7"/>
                <a:gd name="T6" fmla="*/ 0 60000 65536"/>
                <a:gd name="T7" fmla="*/ 0 60000 65536"/>
                <a:gd name="T8" fmla="*/ 0 60000 65536"/>
              </a:gdLst>
              <a:ahLst/>
              <a:cxnLst>
                <a:cxn ang="T6">
                  <a:pos x="T0" y="T1"/>
                </a:cxn>
                <a:cxn ang="T7">
                  <a:pos x="T2" y="T3"/>
                </a:cxn>
                <a:cxn ang="T8">
                  <a:pos x="T4" y="T5"/>
                </a:cxn>
              </a:cxnLst>
              <a:rect l="0" t="0" r="r" b="b"/>
              <a:pathLst>
                <a:path w="23" h="7">
                  <a:moveTo>
                    <a:pt x="23" y="7"/>
                  </a:moveTo>
                  <a:lnTo>
                    <a:pt x="0" y="0"/>
                  </a:lnTo>
                  <a:lnTo>
                    <a:pt x="2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08" name="Freeform 172">
              <a:extLst>
                <a:ext uri="{FF2B5EF4-FFF2-40B4-BE49-F238E27FC236}">
                  <a16:creationId xmlns:a16="http://schemas.microsoft.com/office/drawing/2014/main" id="{CE160271-8AC4-63FB-153C-C76BAA559B28}"/>
                </a:ext>
              </a:extLst>
            </p:cNvPr>
            <p:cNvSpPr>
              <a:spLocks/>
            </p:cNvSpPr>
            <p:nvPr/>
          </p:nvSpPr>
          <p:spPr bwMode="auto">
            <a:xfrm>
              <a:off x="2521" y="3446"/>
              <a:ext cx="30" cy="15"/>
            </a:xfrm>
            <a:custGeom>
              <a:avLst/>
              <a:gdLst>
                <a:gd name="T0" fmla="*/ 0 w 30"/>
                <a:gd name="T1" fmla="*/ 15 h 15"/>
                <a:gd name="T2" fmla="*/ 0 w 30"/>
                <a:gd name="T3" fmla="*/ 15 h 15"/>
                <a:gd name="T4" fmla="*/ 0 w 30"/>
                <a:gd name="T5" fmla="*/ 15 h 15"/>
                <a:gd name="T6" fmla="*/ 7 w 30"/>
                <a:gd name="T7" fmla="*/ 15 h 15"/>
                <a:gd name="T8" fmla="*/ 7 w 30"/>
                <a:gd name="T9" fmla="*/ 15 h 15"/>
                <a:gd name="T10" fmla="*/ 7 w 30"/>
                <a:gd name="T11" fmla="*/ 15 h 15"/>
                <a:gd name="T12" fmla="*/ 7 w 30"/>
                <a:gd name="T13" fmla="*/ 7 h 15"/>
                <a:gd name="T14" fmla="*/ 7 w 30"/>
                <a:gd name="T15" fmla="*/ 7 h 15"/>
                <a:gd name="T16" fmla="*/ 7 w 30"/>
                <a:gd name="T17" fmla="*/ 7 h 15"/>
                <a:gd name="T18" fmla="*/ 15 w 30"/>
                <a:gd name="T19" fmla="*/ 7 h 15"/>
                <a:gd name="T20" fmla="*/ 15 w 30"/>
                <a:gd name="T21" fmla="*/ 7 h 15"/>
                <a:gd name="T22" fmla="*/ 15 w 30"/>
                <a:gd name="T23" fmla="*/ 7 h 15"/>
                <a:gd name="T24" fmla="*/ 15 w 30"/>
                <a:gd name="T25" fmla="*/ 0 h 15"/>
                <a:gd name="T26" fmla="*/ 22 w 30"/>
                <a:gd name="T27" fmla="*/ 0 h 15"/>
                <a:gd name="T28" fmla="*/ 22 w 30"/>
                <a:gd name="T29" fmla="*/ 0 h 15"/>
                <a:gd name="T30" fmla="*/ 22 w 30"/>
                <a:gd name="T31" fmla="*/ 0 h 15"/>
                <a:gd name="T32" fmla="*/ 30 w 30"/>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15">
                  <a:moveTo>
                    <a:pt x="0" y="15"/>
                  </a:moveTo>
                  <a:lnTo>
                    <a:pt x="0" y="15"/>
                  </a:lnTo>
                  <a:lnTo>
                    <a:pt x="7" y="15"/>
                  </a:lnTo>
                  <a:lnTo>
                    <a:pt x="7" y="7"/>
                  </a:lnTo>
                  <a:lnTo>
                    <a:pt x="15" y="7"/>
                  </a:lnTo>
                  <a:lnTo>
                    <a:pt x="15" y="0"/>
                  </a:lnTo>
                  <a:lnTo>
                    <a:pt x="22" y="0"/>
                  </a:lnTo>
                  <a:lnTo>
                    <a:pt x="3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09" name="Freeform 173">
              <a:extLst>
                <a:ext uri="{FF2B5EF4-FFF2-40B4-BE49-F238E27FC236}">
                  <a16:creationId xmlns:a16="http://schemas.microsoft.com/office/drawing/2014/main" id="{3B8454FC-9F84-6BCA-C662-16E1EFF2A176}"/>
                </a:ext>
              </a:extLst>
            </p:cNvPr>
            <p:cNvSpPr>
              <a:spLocks/>
            </p:cNvSpPr>
            <p:nvPr/>
          </p:nvSpPr>
          <p:spPr bwMode="auto">
            <a:xfrm>
              <a:off x="2513" y="3453"/>
              <a:ext cx="15" cy="15"/>
            </a:xfrm>
            <a:custGeom>
              <a:avLst/>
              <a:gdLst>
                <a:gd name="T0" fmla="*/ 15 w 15"/>
                <a:gd name="T1" fmla="*/ 15 h 15"/>
                <a:gd name="T2" fmla="*/ 0 w 15"/>
                <a:gd name="T3" fmla="*/ 0 h 15"/>
                <a:gd name="T4" fmla="*/ 15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15"/>
                  </a:moveTo>
                  <a:lnTo>
                    <a:pt x="0" y="0"/>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10" name="Freeform 174">
              <a:extLst>
                <a:ext uri="{FF2B5EF4-FFF2-40B4-BE49-F238E27FC236}">
                  <a16:creationId xmlns:a16="http://schemas.microsoft.com/office/drawing/2014/main" id="{1BCF86FF-7C02-E495-A3EE-BB11D97B6D03}"/>
                </a:ext>
              </a:extLst>
            </p:cNvPr>
            <p:cNvSpPr>
              <a:spLocks/>
            </p:cNvSpPr>
            <p:nvPr/>
          </p:nvSpPr>
          <p:spPr bwMode="auto">
            <a:xfrm>
              <a:off x="2543" y="3439"/>
              <a:ext cx="8" cy="14"/>
            </a:xfrm>
            <a:custGeom>
              <a:avLst/>
              <a:gdLst>
                <a:gd name="T0" fmla="*/ 0 w 8"/>
                <a:gd name="T1" fmla="*/ 0 h 14"/>
                <a:gd name="T2" fmla="*/ 8 w 8"/>
                <a:gd name="T3" fmla="*/ 14 h 14"/>
                <a:gd name="T4" fmla="*/ 0 w 8"/>
                <a:gd name="T5" fmla="*/ 0 h 14"/>
                <a:gd name="T6" fmla="*/ 0 60000 65536"/>
                <a:gd name="T7" fmla="*/ 0 60000 65536"/>
                <a:gd name="T8" fmla="*/ 0 60000 65536"/>
              </a:gdLst>
              <a:ahLst/>
              <a:cxnLst>
                <a:cxn ang="T6">
                  <a:pos x="T0" y="T1"/>
                </a:cxn>
                <a:cxn ang="T7">
                  <a:pos x="T2" y="T3"/>
                </a:cxn>
                <a:cxn ang="T8">
                  <a:pos x="T4" y="T5"/>
                </a:cxn>
              </a:cxnLst>
              <a:rect l="0" t="0" r="r" b="b"/>
              <a:pathLst>
                <a:path w="8" h="14">
                  <a:moveTo>
                    <a:pt x="0" y="0"/>
                  </a:moveTo>
                  <a:lnTo>
                    <a:pt x="8" y="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11" name="Freeform 175">
              <a:extLst>
                <a:ext uri="{FF2B5EF4-FFF2-40B4-BE49-F238E27FC236}">
                  <a16:creationId xmlns:a16="http://schemas.microsoft.com/office/drawing/2014/main" id="{4057F643-E553-BC46-04F2-D8F89DD7E95B}"/>
                </a:ext>
              </a:extLst>
            </p:cNvPr>
            <p:cNvSpPr>
              <a:spLocks/>
            </p:cNvSpPr>
            <p:nvPr/>
          </p:nvSpPr>
          <p:spPr bwMode="auto">
            <a:xfrm>
              <a:off x="2551" y="3431"/>
              <a:ext cx="15" cy="15"/>
            </a:xfrm>
            <a:custGeom>
              <a:avLst/>
              <a:gdLst>
                <a:gd name="T0" fmla="*/ 0 w 15"/>
                <a:gd name="T1" fmla="*/ 15 h 15"/>
                <a:gd name="T2" fmla="*/ 0 w 15"/>
                <a:gd name="T3" fmla="*/ 15 h 15"/>
                <a:gd name="T4" fmla="*/ 0 w 15"/>
                <a:gd name="T5" fmla="*/ 8 h 15"/>
                <a:gd name="T6" fmla="*/ 7 w 15"/>
                <a:gd name="T7" fmla="*/ 8 h 15"/>
                <a:gd name="T8" fmla="*/ 7 w 15"/>
                <a:gd name="T9" fmla="*/ 8 h 15"/>
                <a:gd name="T10" fmla="*/ 7 w 15"/>
                <a:gd name="T11" fmla="*/ 8 h 15"/>
                <a:gd name="T12" fmla="*/ 7 w 15"/>
                <a:gd name="T13" fmla="*/ 8 h 15"/>
                <a:gd name="T14" fmla="*/ 7 w 15"/>
                <a:gd name="T15" fmla="*/ 8 h 15"/>
                <a:gd name="T16" fmla="*/ 7 w 15"/>
                <a:gd name="T17" fmla="*/ 8 h 15"/>
                <a:gd name="T18" fmla="*/ 15 w 15"/>
                <a:gd name="T19" fmla="*/ 0 h 15"/>
                <a:gd name="T20" fmla="*/ 15 w 15"/>
                <a:gd name="T21" fmla="*/ 0 h 15"/>
                <a:gd name="T22" fmla="*/ 15 w 15"/>
                <a:gd name="T23" fmla="*/ 0 h 15"/>
                <a:gd name="T24" fmla="*/ 15 w 15"/>
                <a:gd name="T25" fmla="*/ 0 h 15"/>
                <a:gd name="T26" fmla="*/ 15 w 15"/>
                <a:gd name="T27" fmla="*/ 0 h 15"/>
                <a:gd name="T28" fmla="*/ 15 w 15"/>
                <a:gd name="T29" fmla="*/ 0 h 15"/>
                <a:gd name="T30" fmla="*/ 15 w 15"/>
                <a:gd name="T31" fmla="*/ 0 h 15"/>
                <a:gd name="T32" fmla="*/ 15 w 15"/>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5">
                  <a:moveTo>
                    <a:pt x="0" y="15"/>
                  </a:moveTo>
                  <a:lnTo>
                    <a:pt x="0" y="15"/>
                  </a:lnTo>
                  <a:lnTo>
                    <a:pt x="0" y="8"/>
                  </a:lnTo>
                  <a:lnTo>
                    <a:pt x="7" y="8"/>
                  </a:lnTo>
                  <a:lnTo>
                    <a:pt x="1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12" name="Freeform 176">
              <a:extLst>
                <a:ext uri="{FF2B5EF4-FFF2-40B4-BE49-F238E27FC236}">
                  <a16:creationId xmlns:a16="http://schemas.microsoft.com/office/drawing/2014/main" id="{E76974CE-7144-CA47-F26D-F4A87819EC73}"/>
                </a:ext>
              </a:extLst>
            </p:cNvPr>
            <p:cNvSpPr>
              <a:spLocks/>
            </p:cNvSpPr>
            <p:nvPr/>
          </p:nvSpPr>
          <p:spPr bwMode="auto">
            <a:xfrm>
              <a:off x="2543" y="3439"/>
              <a:ext cx="8" cy="14"/>
            </a:xfrm>
            <a:custGeom>
              <a:avLst/>
              <a:gdLst>
                <a:gd name="T0" fmla="*/ 8 w 8"/>
                <a:gd name="T1" fmla="*/ 14 h 14"/>
                <a:gd name="T2" fmla="*/ 0 w 8"/>
                <a:gd name="T3" fmla="*/ 0 h 14"/>
                <a:gd name="T4" fmla="*/ 8 w 8"/>
                <a:gd name="T5" fmla="*/ 14 h 14"/>
                <a:gd name="T6" fmla="*/ 0 60000 65536"/>
                <a:gd name="T7" fmla="*/ 0 60000 65536"/>
                <a:gd name="T8" fmla="*/ 0 60000 65536"/>
              </a:gdLst>
              <a:ahLst/>
              <a:cxnLst>
                <a:cxn ang="T6">
                  <a:pos x="T0" y="T1"/>
                </a:cxn>
                <a:cxn ang="T7">
                  <a:pos x="T2" y="T3"/>
                </a:cxn>
                <a:cxn ang="T8">
                  <a:pos x="T4" y="T5"/>
                </a:cxn>
              </a:cxnLst>
              <a:rect l="0" t="0" r="r" b="b"/>
              <a:pathLst>
                <a:path w="8" h="14">
                  <a:moveTo>
                    <a:pt x="8" y="14"/>
                  </a:moveTo>
                  <a:lnTo>
                    <a:pt x="0" y="0"/>
                  </a:lnTo>
                  <a:lnTo>
                    <a:pt x="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13" name="Freeform 177">
              <a:extLst>
                <a:ext uri="{FF2B5EF4-FFF2-40B4-BE49-F238E27FC236}">
                  <a16:creationId xmlns:a16="http://schemas.microsoft.com/office/drawing/2014/main" id="{CFE657B2-420F-085F-B1DF-F75DCED87CE5}"/>
                </a:ext>
              </a:extLst>
            </p:cNvPr>
            <p:cNvSpPr>
              <a:spLocks/>
            </p:cNvSpPr>
            <p:nvPr/>
          </p:nvSpPr>
          <p:spPr bwMode="auto">
            <a:xfrm>
              <a:off x="2558" y="3424"/>
              <a:ext cx="15" cy="15"/>
            </a:xfrm>
            <a:custGeom>
              <a:avLst/>
              <a:gdLst>
                <a:gd name="T0" fmla="*/ 0 w 15"/>
                <a:gd name="T1" fmla="*/ 0 h 15"/>
                <a:gd name="T2" fmla="*/ 15 w 15"/>
                <a:gd name="T3" fmla="*/ 15 h 15"/>
                <a:gd name="T4" fmla="*/ 0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0" y="0"/>
                  </a:moveTo>
                  <a:lnTo>
                    <a:pt x="15"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14" name="Freeform 178">
              <a:extLst>
                <a:ext uri="{FF2B5EF4-FFF2-40B4-BE49-F238E27FC236}">
                  <a16:creationId xmlns:a16="http://schemas.microsoft.com/office/drawing/2014/main" id="{81C07A70-9F6F-9B75-0295-4EE60426B995}"/>
                </a:ext>
              </a:extLst>
            </p:cNvPr>
            <p:cNvSpPr>
              <a:spLocks/>
            </p:cNvSpPr>
            <p:nvPr/>
          </p:nvSpPr>
          <p:spPr bwMode="auto">
            <a:xfrm>
              <a:off x="2528" y="3431"/>
              <a:ext cx="38" cy="52"/>
            </a:xfrm>
            <a:custGeom>
              <a:avLst/>
              <a:gdLst>
                <a:gd name="T0" fmla="*/ 38 w 38"/>
                <a:gd name="T1" fmla="*/ 0 h 52"/>
                <a:gd name="T2" fmla="*/ 38 w 38"/>
                <a:gd name="T3" fmla="*/ 0 h 52"/>
                <a:gd name="T4" fmla="*/ 38 w 38"/>
                <a:gd name="T5" fmla="*/ 0 h 52"/>
                <a:gd name="T6" fmla="*/ 38 w 38"/>
                <a:gd name="T7" fmla="*/ 0 h 52"/>
                <a:gd name="T8" fmla="*/ 38 w 38"/>
                <a:gd name="T9" fmla="*/ 8 h 52"/>
                <a:gd name="T10" fmla="*/ 30 w 38"/>
                <a:gd name="T11" fmla="*/ 8 h 52"/>
                <a:gd name="T12" fmla="*/ 30 w 38"/>
                <a:gd name="T13" fmla="*/ 15 h 52"/>
                <a:gd name="T14" fmla="*/ 30 w 38"/>
                <a:gd name="T15" fmla="*/ 15 h 52"/>
                <a:gd name="T16" fmla="*/ 30 w 38"/>
                <a:gd name="T17" fmla="*/ 22 h 52"/>
                <a:gd name="T18" fmla="*/ 23 w 38"/>
                <a:gd name="T19" fmla="*/ 22 h 52"/>
                <a:gd name="T20" fmla="*/ 23 w 38"/>
                <a:gd name="T21" fmla="*/ 30 h 52"/>
                <a:gd name="T22" fmla="*/ 15 w 38"/>
                <a:gd name="T23" fmla="*/ 30 h 52"/>
                <a:gd name="T24" fmla="*/ 15 w 38"/>
                <a:gd name="T25" fmla="*/ 37 h 52"/>
                <a:gd name="T26" fmla="*/ 15 w 38"/>
                <a:gd name="T27" fmla="*/ 37 h 52"/>
                <a:gd name="T28" fmla="*/ 8 w 38"/>
                <a:gd name="T29" fmla="*/ 45 h 52"/>
                <a:gd name="T30" fmla="*/ 8 w 38"/>
                <a:gd name="T31" fmla="*/ 45 h 52"/>
                <a:gd name="T32" fmla="*/ 0 w 38"/>
                <a:gd name="T33" fmla="*/ 52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52">
                  <a:moveTo>
                    <a:pt x="38" y="0"/>
                  </a:moveTo>
                  <a:lnTo>
                    <a:pt x="38" y="0"/>
                  </a:lnTo>
                  <a:lnTo>
                    <a:pt x="38" y="8"/>
                  </a:lnTo>
                  <a:lnTo>
                    <a:pt x="30" y="8"/>
                  </a:lnTo>
                  <a:lnTo>
                    <a:pt x="30" y="15"/>
                  </a:lnTo>
                  <a:lnTo>
                    <a:pt x="30" y="22"/>
                  </a:lnTo>
                  <a:lnTo>
                    <a:pt x="23" y="22"/>
                  </a:lnTo>
                  <a:lnTo>
                    <a:pt x="23" y="30"/>
                  </a:lnTo>
                  <a:lnTo>
                    <a:pt x="15" y="30"/>
                  </a:lnTo>
                  <a:lnTo>
                    <a:pt x="15" y="37"/>
                  </a:lnTo>
                  <a:lnTo>
                    <a:pt x="8" y="45"/>
                  </a:lnTo>
                  <a:lnTo>
                    <a:pt x="0" y="52"/>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15" name="Freeform 179">
              <a:extLst>
                <a:ext uri="{FF2B5EF4-FFF2-40B4-BE49-F238E27FC236}">
                  <a16:creationId xmlns:a16="http://schemas.microsoft.com/office/drawing/2014/main" id="{43405D3E-869A-1271-C397-75EA540FC3A7}"/>
                </a:ext>
              </a:extLst>
            </p:cNvPr>
            <p:cNvSpPr>
              <a:spLocks/>
            </p:cNvSpPr>
            <p:nvPr/>
          </p:nvSpPr>
          <p:spPr bwMode="auto">
            <a:xfrm>
              <a:off x="2558" y="3424"/>
              <a:ext cx="15" cy="7"/>
            </a:xfrm>
            <a:custGeom>
              <a:avLst/>
              <a:gdLst>
                <a:gd name="T0" fmla="*/ 0 w 15"/>
                <a:gd name="T1" fmla="*/ 0 h 7"/>
                <a:gd name="T2" fmla="*/ 15 w 15"/>
                <a:gd name="T3" fmla="*/ 7 h 7"/>
                <a:gd name="T4" fmla="*/ 0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0" y="0"/>
                  </a:moveTo>
                  <a:lnTo>
                    <a:pt x="15"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16" name="Freeform 180">
              <a:extLst>
                <a:ext uri="{FF2B5EF4-FFF2-40B4-BE49-F238E27FC236}">
                  <a16:creationId xmlns:a16="http://schemas.microsoft.com/office/drawing/2014/main" id="{75F7EF36-2DA5-B9DF-7D41-D3E9FF975CF7}"/>
                </a:ext>
              </a:extLst>
            </p:cNvPr>
            <p:cNvSpPr>
              <a:spLocks/>
            </p:cNvSpPr>
            <p:nvPr/>
          </p:nvSpPr>
          <p:spPr bwMode="auto">
            <a:xfrm>
              <a:off x="2528" y="3468"/>
              <a:ext cx="8" cy="23"/>
            </a:xfrm>
            <a:custGeom>
              <a:avLst/>
              <a:gdLst>
                <a:gd name="T0" fmla="*/ 8 w 8"/>
                <a:gd name="T1" fmla="*/ 23 h 23"/>
                <a:gd name="T2" fmla="*/ 0 w 8"/>
                <a:gd name="T3" fmla="*/ 0 h 23"/>
                <a:gd name="T4" fmla="*/ 8 w 8"/>
                <a:gd name="T5" fmla="*/ 23 h 23"/>
                <a:gd name="T6" fmla="*/ 0 60000 65536"/>
                <a:gd name="T7" fmla="*/ 0 60000 65536"/>
                <a:gd name="T8" fmla="*/ 0 60000 65536"/>
              </a:gdLst>
              <a:ahLst/>
              <a:cxnLst>
                <a:cxn ang="T6">
                  <a:pos x="T0" y="T1"/>
                </a:cxn>
                <a:cxn ang="T7">
                  <a:pos x="T2" y="T3"/>
                </a:cxn>
                <a:cxn ang="T8">
                  <a:pos x="T4" y="T5"/>
                </a:cxn>
              </a:cxnLst>
              <a:rect l="0" t="0" r="r" b="b"/>
              <a:pathLst>
                <a:path w="8" h="23">
                  <a:moveTo>
                    <a:pt x="8" y="23"/>
                  </a:moveTo>
                  <a:lnTo>
                    <a:pt x="0" y="0"/>
                  </a:lnTo>
                  <a:lnTo>
                    <a:pt x="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17" name="Freeform 181">
              <a:extLst>
                <a:ext uri="{FF2B5EF4-FFF2-40B4-BE49-F238E27FC236}">
                  <a16:creationId xmlns:a16="http://schemas.microsoft.com/office/drawing/2014/main" id="{3DFDC1FD-1D09-AACE-331A-0732BEC60F97}"/>
                </a:ext>
              </a:extLst>
            </p:cNvPr>
            <p:cNvSpPr>
              <a:spLocks/>
            </p:cNvSpPr>
            <p:nvPr/>
          </p:nvSpPr>
          <p:spPr bwMode="auto">
            <a:xfrm>
              <a:off x="2491" y="3483"/>
              <a:ext cx="37" cy="60"/>
            </a:xfrm>
            <a:custGeom>
              <a:avLst/>
              <a:gdLst>
                <a:gd name="T0" fmla="*/ 37 w 37"/>
                <a:gd name="T1" fmla="*/ 0 h 60"/>
                <a:gd name="T2" fmla="*/ 37 w 37"/>
                <a:gd name="T3" fmla="*/ 0 h 60"/>
                <a:gd name="T4" fmla="*/ 30 w 37"/>
                <a:gd name="T5" fmla="*/ 0 h 60"/>
                <a:gd name="T6" fmla="*/ 30 w 37"/>
                <a:gd name="T7" fmla="*/ 8 h 60"/>
                <a:gd name="T8" fmla="*/ 22 w 37"/>
                <a:gd name="T9" fmla="*/ 8 h 60"/>
                <a:gd name="T10" fmla="*/ 22 w 37"/>
                <a:gd name="T11" fmla="*/ 15 h 60"/>
                <a:gd name="T12" fmla="*/ 15 w 37"/>
                <a:gd name="T13" fmla="*/ 23 h 60"/>
                <a:gd name="T14" fmla="*/ 15 w 37"/>
                <a:gd name="T15" fmla="*/ 23 h 60"/>
                <a:gd name="T16" fmla="*/ 8 w 37"/>
                <a:gd name="T17" fmla="*/ 30 h 60"/>
                <a:gd name="T18" fmla="*/ 8 w 37"/>
                <a:gd name="T19" fmla="*/ 37 h 60"/>
                <a:gd name="T20" fmla="*/ 8 w 37"/>
                <a:gd name="T21" fmla="*/ 37 h 60"/>
                <a:gd name="T22" fmla="*/ 0 w 37"/>
                <a:gd name="T23" fmla="*/ 45 h 60"/>
                <a:gd name="T24" fmla="*/ 0 w 37"/>
                <a:gd name="T25" fmla="*/ 52 h 60"/>
                <a:gd name="T26" fmla="*/ 0 w 37"/>
                <a:gd name="T27" fmla="*/ 52 h 60"/>
                <a:gd name="T28" fmla="*/ 0 w 37"/>
                <a:gd name="T29" fmla="*/ 52 h 60"/>
                <a:gd name="T30" fmla="*/ 0 w 37"/>
                <a:gd name="T31" fmla="*/ 52 h 60"/>
                <a:gd name="T32" fmla="*/ 0 w 37"/>
                <a:gd name="T33" fmla="*/ 6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60">
                  <a:moveTo>
                    <a:pt x="37" y="0"/>
                  </a:moveTo>
                  <a:lnTo>
                    <a:pt x="37" y="0"/>
                  </a:lnTo>
                  <a:lnTo>
                    <a:pt x="30" y="0"/>
                  </a:lnTo>
                  <a:lnTo>
                    <a:pt x="30" y="8"/>
                  </a:lnTo>
                  <a:lnTo>
                    <a:pt x="22" y="8"/>
                  </a:lnTo>
                  <a:lnTo>
                    <a:pt x="22" y="15"/>
                  </a:lnTo>
                  <a:lnTo>
                    <a:pt x="15" y="23"/>
                  </a:lnTo>
                  <a:lnTo>
                    <a:pt x="8" y="30"/>
                  </a:lnTo>
                  <a:lnTo>
                    <a:pt x="8" y="37"/>
                  </a:lnTo>
                  <a:lnTo>
                    <a:pt x="0" y="45"/>
                  </a:lnTo>
                  <a:lnTo>
                    <a:pt x="0" y="52"/>
                  </a:lnTo>
                  <a:lnTo>
                    <a:pt x="0" y="6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18" name="Freeform 182">
              <a:extLst>
                <a:ext uri="{FF2B5EF4-FFF2-40B4-BE49-F238E27FC236}">
                  <a16:creationId xmlns:a16="http://schemas.microsoft.com/office/drawing/2014/main" id="{DB2CA613-253E-CAE7-0F30-4C1A53ABC3FC}"/>
                </a:ext>
              </a:extLst>
            </p:cNvPr>
            <p:cNvSpPr>
              <a:spLocks/>
            </p:cNvSpPr>
            <p:nvPr/>
          </p:nvSpPr>
          <p:spPr bwMode="auto">
            <a:xfrm>
              <a:off x="2528" y="3476"/>
              <a:ext cx="8" cy="15"/>
            </a:xfrm>
            <a:custGeom>
              <a:avLst/>
              <a:gdLst>
                <a:gd name="T0" fmla="*/ 0 w 8"/>
                <a:gd name="T1" fmla="*/ 0 h 15"/>
                <a:gd name="T2" fmla="*/ 8 w 8"/>
                <a:gd name="T3" fmla="*/ 15 h 15"/>
                <a:gd name="T4" fmla="*/ 0 w 8"/>
                <a:gd name="T5" fmla="*/ 0 h 15"/>
                <a:gd name="T6" fmla="*/ 0 60000 65536"/>
                <a:gd name="T7" fmla="*/ 0 60000 65536"/>
                <a:gd name="T8" fmla="*/ 0 60000 65536"/>
              </a:gdLst>
              <a:ahLst/>
              <a:cxnLst>
                <a:cxn ang="T6">
                  <a:pos x="T0" y="T1"/>
                </a:cxn>
                <a:cxn ang="T7">
                  <a:pos x="T2" y="T3"/>
                </a:cxn>
                <a:cxn ang="T8">
                  <a:pos x="T4" y="T5"/>
                </a:cxn>
              </a:cxnLst>
              <a:rect l="0" t="0" r="r" b="b"/>
              <a:pathLst>
                <a:path w="8" h="15">
                  <a:moveTo>
                    <a:pt x="0" y="0"/>
                  </a:moveTo>
                  <a:lnTo>
                    <a:pt x="8"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19" name="Freeform 183">
              <a:extLst>
                <a:ext uri="{FF2B5EF4-FFF2-40B4-BE49-F238E27FC236}">
                  <a16:creationId xmlns:a16="http://schemas.microsoft.com/office/drawing/2014/main" id="{AFD847BF-0FDD-5F6C-D5D2-DECA38F595C5}"/>
                </a:ext>
              </a:extLst>
            </p:cNvPr>
            <p:cNvSpPr>
              <a:spLocks/>
            </p:cNvSpPr>
            <p:nvPr/>
          </p:nvSpPr>
          <p:spPr bwMode="auto">
            <a:xfrm>
              <a:off x="2476" y="3535"/>
              <a:ext cx="23" cy="8"/>
            </a:xfrm>
            <a:custGeom>
              <a:avLst/>
              <a:gdLst>
                <a:gd name="T0" fmla="*/ 23 w 23"/>
                <a:gd name="T1" fmla="*/ 8 h 8"/>
                <a:gd name="T2" fmla="*/ 0 w 23"/>
                <a:gd name="T3" fmla="*/ 0 h 8"/>
                <a:gd name="T4" fmla="*/ 23 w 23"/>
                <a:gd name="T5" fmla="*/ 8 h 8"/>
                <a:gd name="T6" fmla="*/ 0 60000 65536"/>
                <a:gd name="T7" fmla="*/ 0 60000 65536"/>
                <a:gd name="T8" fmla="*/ 0 60000 65536"/>
              </a:gdLst>
              <a:ahLst/>
              <a:cxnLst>
                <a:cxn ang="T6">
                  <a:pos x="T0" y="T1"/>
                </a:cxn>
                <a:cxn ang="T7">
                  <a:pos x="T2" y="T3"/>
                </a:cxn>
                <a:cxn ang="T8">
                  <a:pos x="T4" y="T5"/>
                </a:cxn>
              </a:cxnLst>
              <a:rect l="0" t="0" r="r" b="b"/>
              <a:pathLst>
                <a:path w="23" h="8">
                  <a:moveTo>
                    <a:pt x="23" y="8"/>
                  </a:moveTo>
                  <a:lnTo>
                    <a:pt x="0" y="0"/>
                  </a:lnTo>
                  <a:lnTo>
                    <a:pt x="2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20" name="Line 184">
              <a:extLst>
                <a:ext uri="{FF2B5EF4-FFF2-40B4-BE49-F238E27FC236}">
                  <a16:creationId xmlns:a16="http://schemas.microsoft.com/office/drawing/2014/main" id="{5883C2D7-3C69-4FF7-7D8B-24B1DB67A225}"/>
                </a:ext>
              </a:extLst>
            </p:cNvPr>
            <p:cNvSpPr>
              <a:spLocks noChangeShapeType="1"/>
            </p:cNvSpPr>
            <p:nvPr/>
          </p:nvSpPr>
          <p:spPr bwMode="auto">
            <a:xfrm flipV="1">
              <a:off x="2491" y="3528"/>
              <a:ext cx="15" cy="1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121" name="Freeform 185">
              <a:extLst>
                <a:ext uri="{FF2B5EF4-FFF2-40B4-BE49-F238E27FC236}">
                  <a16:creationId xmlns:a16="http://schemas.microsoft.com/office/drawing/2014/main" id="{B89DB290-7A4D-40E5-B251-AF5CBEE5D326}"/>
                </a:ext>
              </a:extLst>
            </p:cNvPr>
            <p:cNvSpPr>
              <a:spLocks/>
            </p:cNvSpPr>
            <p:nvPr/>
          </p:nvSpPr>
          <p:spPr bwMode="auto">
            <a:xfrm>
              <a:off x="2484" y="3528"/>
              <a:ext cx="22" cy="74"/>
            </a:xfrm>
            <a:custGeom>
              <a:avLst/>
              <a:gdLst>
                <a:gd name="T0" fmla="*/ 22 w 22"/>
                <a:gd name="T1" fmla="*/ 0 h 74"/>
                <a:gd name="T2" fmla="*/ 22 w 22"/>
                <a:gd name="T3" fmla="*/ 0 h 74"/>
                <a:gd name="T4" fmla="*/ 22 w 22"/>
                <a:gd name="T5" fmla="*/ 0 h 74"/>
                <a:gd name="T6" fmla="*/ 22 w 22"/>
                <a:gd name="T7" fmla="*/ 0 h 74"/>
                <a:gd name="T8" fmla="*/ 22 w 22"/>
                <a:gd name="T9" fmla="*/ 0 h 74"/>
                <a:gd name="T10" fmla="*/ 15 w 22"/>
                <a:gd name="T11" fmla="*/ 7 h 74"/>
                <a:gd name="T12" fmla="*/ 15 w 22"/>
                <a:gd name="T13" fmla="*/ 7 h 74"/>
                <a:gd name="T14" fmla="*/ 15 w 22"/>
                <a:gd name="T15" fmla="*/ 15 h 74"/>
                <a:gd name="T16" fmla="*/ 15 w 22"/>
                <a:gd name="T17" fmla="*/ 22 h 74"/>
                <a:gd name="T18" fmla="*/ 7 w 22"/>
                <a:gd name="T19" fmla="*/ 30 h 74"/>
                <a:gd name="T20" fmla="*/ 7 w 22"/>
                <a:gd name="T21" fmla="*/ 30 h 74"/>
                <a:gd name="T22" fmla="*/ 7 w 22"/>
                <a:gd name="T23" fmla="*/ 37 h 74"/>
                <a:gd name="T24" fmla="*/ 7 w 22"/>
                <a:gd name="T25" fmla="*/ 44 h 74"/>
                <a:gd name="T26" fmla="*/ 0 w 22"/>
                <a:gd name="T27" fmla="*/ 52 h 74"/>
                <a:gd name="T28" fmla="*/ 0 w 22"/>
                <a:gd name="T29" fmla="*/ 59 h 74"/>
                <a:gd name="T30" fmla="*/ 0 w 22"/>
                <a:gd name="T31" fmla="*/ 67 h 74"/>
                <a:gd name="T32" fmla="*/ 0 w 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74">
                  <a:moveTo>
                    <a:pt x="22" y="0"/>
                  </a:moveTo>
                  <a:lnTo>
                    <a:pt x="22" y="0"/>
                  </a:lnTo>
                  <a:lnTo>
                    <a:pt x="15" y="7"/>
                  </a:lnTo>
                  <a:lnTo>
                    <a:pt x="15" y="15"/>
                  </a:lnTo>
                  <a:lnTo>
                    <a:pt x="15" y="22"/>
                  </a:lnTo>
                  <a:lnTo>
                    <a:pt x="7" y="30"/>
                  </a:lnTo>
                  <a:lnTo>
                    <a:pt x="7" y="37"/>
                  </a:lnTo>
                  <a:lnTo>
                    <a:pt x="7" y="44"/>
                  </a:lnTo>
                  <a:lnTo>
                    <a:pt x="0" y="52"/>
                  </a:lnTo>
                  <a:lnTo>
                    <a:pt x="0" y="59"/>
                  </a:lnTo>
                  <a:lnTo>
                    <a:pt x="0" y="67"/>
                  </a:lnTo>
                  <a:lnTo>
                    <a:pt x="0" y="74"/>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22" name="Freeform 186">
              <a:extLst>
                <a:ext uri="{FF2B5EF4-FFF2-40B4-BE49-F238E27FC236}">
                  <a16:creationId xmlns:a16="http://schemas.microsoft.com/office/drawing/2014/main" id="{D286B14A-D13A-6793-A5AE-866471C4518B}"/>
                </a:ext>
              </a:extLst>
            </p:cNvPr>
            <p:cNvSpPr>
              <a:spLocks/>
            </p:cNvSpPr>
            <p:nvPr/>
          </p:nvSpPr>
          <p:spPr bwMode="auto">
            <a:xfrm>
              <a:off x="2499" y="3520"/>
              <a:ext cx="14" cy="8"/>
            </a:xfrm>
            <a:custGeom>
              <a:avLst/>
              <a:gdLst>
                <a:gd name="T0" fmla="*/ 0 w 14"/>
                <a:gd name="T1" fmla="*/ 0 h 8"/>
                <a:gd name="T2" fmla="*/ 14 w 14"/>
                <a:gd name="T3" fmla="*/ 8 h 8"/>
                <a:gd name="T4" fmla="*/ 0 w 14"/>
                <a:gd name="T5" fmla="*/ 0 h 8"/>
                <a:gd name="T6" fmla="*/ 0 60000 65536"/>
                <a:gd name="T7" fmla="*/ 0 60000 65536"/>
                <a:gd name="T8" fmla="*/ 0 60000 65536"/>
              </a:gdLst>
              <a:ahLst/>
              <a:cxnLst>
                <a:cxn ang="T6">
                  <a:pos x="T0" y="T1"/>
                </a:cxn>
                <a:cxn ang="T7">
                  <a:pos x="T2" y="T3"/>
                </a:cxn>
                <a:cxn ang="T8">
                  <a:pos x="T4" y="T5"/>
                </a:cxn>
              </a:cxnLst>
              <a:rect l="0" t="0" r="r" b="b"/>
              <a:pathLst>
                <a:path w="14" h="8">
                  <a:moveTo>
                    <a:pt x="0" y="0"/>
                  </a:moveTo>
                  <a:lnTo>
                    <a:pt x="14"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23" name="Freeform 187">
              <a:extLst>
                <a:ext uri="{FF2B5EF4-FFF2-40B4-BE49-F238E27FC236}">
                  <a16:creationId xmlns:a16="http://schemas.microsoft.com/office/drawing/2014/main" id="{AFBA313B-7E87-B9B3-1F7A-D5E46F830236}"/>
                </a:ext>
              </a:extLst>
            </p:cNvPr>
            <p:cNvSpPr>
              <a:spLocks/>
            </p:cNvSpPr>
            <p:nvPr/>
          </p:nvSpPr>
          <p:spPr bwMode="auto">
            <a:xfrm>
              <a:off x="2476" y="3602"/>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24" name="Freeform 188">
              <a:extLst>
                <a:ext uri="{FF2B5EF4-FFF2-40B4-BE49-F238E27FC236}">
                  <a16:creationId xmlns:a16="http://schemas.microsoft.com/office/drawing/2014/main" id="{D39E8077-E6C3-984D-BD5C-72A08CB27DF9}"/>
                </a:ext>
              </a:extLst>
            </p:cNvPr>
            <p:cNvSpPr>
              <a:spLocks/>
            </p:cNvSpPr>
            <p:nvPr/>
          </p:nvSpPr>
          <p:spPr bwMode="auto">
            <a:xfrm>
              <a:off x="2484" y="3602"/>
              <a:ext cx="29" cy="82"/>
            </a:xfrm>
            <a:custGeom>
              <a:avLst/>
              <a:gdLst>
                <a:gd name="T0" fmla="*/ 0 w 29"/>
                <a:gd name="T1" fmla="*/ 0 h 82"/>
                <a:gd name="T2" fmla="*/ 0 w 29"/>
                <a:gd name="T3" fmla="*/ 8 h 82"/>
                <a:gd name="T4" fmla="*/ 0 w 29"/>
                <a:gd name="T5" fmla="*/ 15 h 82"/>
                <a:gd name="T6" fmla="*/ 7 w 29"/>
                <a:gd name="T7" fmla="*/ 22 h 82"/>
                <a:gd name="T8" fmla="*/ 7 w 29"/>
                <a:gd name="T9" fmla="*/ 30 h 82"/>
                <a:gd name="T10" fmla="*/ 7 w 29"/>
                <a:gd name="T11" fmla="*/ 37 h 82"/>
                <a:gd name="T12" fmla="*/ 7 w 29"/>
                <a:gd name="T13" fmla="*/ 45 h 82"/>
                <a:gd name="T14" fmla="*/ 15 w 29"/>
                <a:gd name="T15" fmla="*/ 45 h 82"/>
                <a:gd name="T16" fmla="*/ 15 w 29"/>
                <a:gd name="T17" fmla="*/ 52 h 82"/>
                <a:gd name="T18" fmla="*/ 15 w 29"/>
                <a:gd name="T19" fmla="*/ 52 h 82"/>
                <a:gd name="T20" fmla="*/ 22 w 29"/>
                <a:gd name="T21" fmla="*/ 60 h 82"/>
                <a:gd name="T22" fmla="*/ 22 w 29"/>
                <a:gd name="T23" fmla="*/ 60 h 82"/>
                <a:gd name="T24" fmla="*/ 22 w 29"/>
                <a:gd name="T25" fmla="*/ 67 h 82"/>
                <a:gd name="T26" fmla="*/ 29 w 29"/>
                <a:gd name="T27" fmla="*/ 67 h 82"/>
                <a:gd name="T28" fmla="*/ 29 w 29"/>
                <a:gd name="T29" fmla="*/ 75 h 82"/>
                <a:gd name="T30" fmla="*/ 29 w 29"/>
                <a:gd name="T31" fmla="*/ 75 h 82"/>
                <a:gd name="T32" fmla="*/ 29 w 29"/>
                <a:gd name="T33" fmla="*/ 82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82">
                  <a:moveTo>
                    <a:pt x="0" y="0"/>
                  </a:moveTo>
                  <a:lnTo>
                    <a:pt x="0" y="8"/>
                  </a:lnTo>
                  <a:lnTo>
                    <a:pt x="0" y="15"/>
                  </a:lnTo>
                  <a:lnTo>
                    <a:pt x="7" y="22"/>
                  </a:lnTo>
                  <a:lnTo>
                    <a:pt x="7" y="30"/>
                  </a:lnTo>
                  <a:lnTo>
                    <a:pt x="7" y="37"/>
                  </a:lnTo>
                  <a:lnTo>
                    <a:pt x="7" y="45"/>
                  </a:lnTo>
                  <a:lnTo>
                    <a:pt x="15" y="45"/>
                  </a:lnTo>
                  <a:lnTo>
                    <a:pt x="15" y="52"/>
                  </a:lnTo>
                  <a:lnTo>
                    <a:pt x="22" y="60"/>
                  </a:lnTo>
                  <a:lnTo>
                    <a:pt x="22" y="67"/>
                  </a:lnTo>
                  <a:lnTo>
                    <a:pt x="29" y="67"/>
                  </a:lnTo>
                  <a:lnTo>
                    <a:pt x="29" y="75"/>
                  </a:lnTo>
                  <a:lnTo>
                    <a:pt x="29" y="82"/>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25" name="Freeform 189">
              <a:extLst>
                <a:ext uri="{FF2B5EF4-FFF2-40B4-BE49-F238E27FC236}">
                  <a16:creationId xmlns:a16="http://schemas.microsoft.com/office/drawing/2014/main" id="{9750C579-BF36-D66B-50E9-6DBB1A749E65}"/>
                </a:ext>
              </a:extLst>
            </p:cNvPr>
            <p:cNvSpPr>
              <a:spLocks/>
            </p:cNvSpPr>
            <p:nvPr/>
          </p:nvSpPr>
          <p:spPr bwMode="auto">
            <a:xfrm>
              <a:off x="2476" y="3602"/>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26" name="Freeform 190">
              <a:extLst>
                <a:ext uri="{FF2B5EF4-FFF2-40B4-BE49-F238E27FC236}">
                  <a16:creationId xmlns:a16="http://schemas.microsoft.com/office/drawing/2014/main" id="{9D01362D-562A-62ED-F6DB-16517C831F03}"/>
                </a:ext>
              </a:extLst>
            </p:cNvPr>
            <p:cNvSpPr>
              <a:spLocks/>
            </p:cNvSpPr>
            <p:nvPr/>
          </p:nvSpPr>
          <p:spPr bwMode="auto">
            <a:xfrm>
              <a:off x="2506" y="3684"/>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27" name="Freeform 191">
              <a:extLst>
                <a:ext uri="{FF2B5EF4-FFF2-40B4-BE49-F238E27FC236}">
                  <a16:creationId xmlns:a16="http://schemas.microsoft.com/office/drawing/2014/main" id="{01BDEDAA-FC51-CAE9-A842-8B4BB0F138BD}"/>
                </a:ext>
              </a:extLst>
            </p:cNvPr>
            <p:cNvSpPr>
              <a:spLocks/>
            </p:cNvSpPr>
            <p:nvPr/>
          </p:nvSpPr>
          <p:spPr bwMode="auto">
            <a:xfrm>
              <a:off x="2513" y="3654"/>
              <a:ext cx="1" cy="30"/>
            </a:xfrm>
            <a:custGeom>
              <a:avLst/>
              <a:gdLst>
                <a:gd name="T0" fmla="*/ 0 w 1"/>
                <a:gd name="T1" fmla="*/ 30 h 30"/>
                <a:gd name="T2" fmla="*/ 0 w 1"/>
                <a:gd name="T3" fmla="*/ 30 h 30"/>
                <a:gd name="T4" fmla="*/ 0 w 1"/>
                <a:gd name="T5" fmla="*/ 30 h 30"/>
                <a:gd name="T6" fmla="*/ 0 w 1"/>
                <a:gd name="T7" fmla="*/ 23 h 30"/>
                <a:gd name="T8" fmla="*/ 0 w 1"/>
                <a:gd name="T9" fmla="*/ 23 h 30"/>
                <a:gd name="T10" fmla="*/ 0 w 1"/>
                <a:gd name="T11" fmla="*/ 23 h 30"/>
                <a:gd name="T12" fmla="*/ 0 w 1"/>
                <a:gd name="T13" fmla="*/ 23 h 30"/>
                <a:gd name="T14" fmla="*/ 0 w 1"/>
                <a:gd name="T15" fmla="*/ 23 h 30"/>
                <a:gd name="T16" fmla="*/ 0 w 1"/>
                <a:gd name="T17" fmla="*/ 15 h 30"/>
                <a:gd name="T18" fmla="*/ 0 w 1"/>
                <a:gd name="T19" fmla="*/ 15 h 30"/>
                <a:gd name="T20" fmla="*/ 0 w 1"/>
                <a:gd name="T21" fmla="*/ 15 h 30"/>
                <a:gd name="T22" fmla="*/ 0 w 1"/>
                <a:gd name="T23" fmla="*/ 8 h 30"/>
                <a:gd name="T24" fmla="*/ 0 w 1"/>
                <a:gd name="T25" fmla="*/ 8 h 30"/>
                <a:gd name="T26" fmla="*/ 0 w 1"/>
                <a:gd name="T27" fmla="*/ 8 h 30"/>
                <a:gd name="T28" fmla="*/ 0 w 1"/>
                <a:gd name="T29" fmla="*/ 0 h 30"/>
                <a:gd name="T30" fmla="*/ 0 w 1"/>
                <a:gd name="T31" fmla="*/ 0 h 30"/>
                <a:gd name="T32" fmla="*/ 0 w 1"/>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30">
                  <a:moveTo>
                    <a:pt x="0" y="30"/>
                  </a:moveTo>
                  <a:lnTo>
                    <a:pt x="0" y="30"/>
                  </a:lnTo>
                  <a:lnTo>
                    <a:pt x="0" y="23"/>
                  </a:lnTo>
                  <a:lnTo>
                    <a:pt x="0" y="15"/>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28" name="Freeform 192">
              <a:extLst>
                <a:ext uri="{FF2B5EF4-FFF2-40B4-BE49-F238E27FC236}">
                  <a16:creationId xmlns:a16="http://schemas.microsoft.com/office/drawing/2014/main" id="{6ACA99EA-1207-5377-1582-53FC6378B03A}"/>
                </a:ext>
              </a:extLst>
            </p:cNvPr>
            <p:cNvSpPr>
              <a:spLocks/>
            </p:cNvSpPr>
            <p:nvPr/>
          </p:nvSpPr>
          <p:spPr bwMode="auto">
            <a:xfrm>
              <a:off x="2506" y="3677"/>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29" name="Freeform 193">
              <a:extLst>
                <a:ext uri="{FF2B5EF4-FFF2-40B4-BE49-F238E27FC236}">
                  <a16:creationId xmlns:a16="http://schemas.microsoft.com/office/drawing/2014/main" id="{79D6836B-F021-9355-0A00-BA7D46991C70}"/>
                </a:ext>
              </a:extLst>
            </p:cNvPr>
            <p:cNvSpPr>
              <a:spLocks/>
            </p:cNvSpPr>
            <p:nvPr/>
          </p:nvSpPr>
          <p:spPr bwMode="auto">
            <a:xfrm>
              <a:off x="2506" y="3647"/>
              <a:ext cx="7" cy="15"/>
            </a:xfrm>
            <a:custGeom>
              <a:avLst/>
              <a:gdLst>
                <a:gd name="T0" fmla="*/ 0 w 7"/>
                <a:gd name="T1" fmla="*/ 15 h 15"/>
                <a:gd name="T2" fmla="*/ 7 w 7"/>
                <a:gd name="T3" fmla="*/ 0 h 15"/>
                <a:gd name="T4" fmla="*/ 0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0" y="15"/>
                  </a:moveTo>
                  <a:lnTo>
                    <a:pt x="7"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30" name="Freeform 194">
              <a:extLst>
                <a:ext uri="{FF2B5EF4-FFF2-40B4-BE49-F238E27FC236}">
                  <a16:creationId xmlns:a16="http://schemas.microsoft.com/office/drawing/2014/main" id="{BBC2868F-CBE9-C18C-4D45-5D1086E00902}"/>
                </a:ext>
              </a:extLst>
            </p:cNvPr>
            <p:cNvSpPr>
              <a:spLocks/>
            </p:cNvSpPr>
            <p:nvPr/>
          </p:nvSpPr>
          <p:spPr bwMode="auto">
            <a:xfrm>
              <a:off x="2513" y="3654"/>
              <a:ext cx="15" cy="45"/>
            </a:xfrm>
            <a:custGeom>
              <a:avLst/>
              <a:gdLst>
                <a:gd name="T0" fmla="*/ 0 w 15"/>
                <a:gd name="T1" fmla="*/ 0 h 45"/>
                <a:gd name="T2" fmla="*/ 0 w 15"/>
                <a:gd name="T3" fmla="*/ 0 h 45"/>
                <a:gd name="T4" fmla="*/ 0 w 15"/>
                <a:gd name="T5" fmla="*/ 0 h 45"/>
                <a:gd name="T6" fmla="*/ 0 w 15"/>
                <a:gd name="T7" fmla="*/ 0 h 45"/>
                <a:gd name="T8" fmla="*/ 0 w 15"/>
                <a:gd name="T9" fmla="*/ 0 h 45"/>
                <a:gd name="T10" fmla="*/ 0 w 15"/>
                <a:gd name="T11" fmla="*/ 0 h 45"/>
                <a:gd name="T12" fmla="*/ 0 w 15"/>
                <a:gd name="T13" fmla="*/ 0 h 45"/>
                <a:gd name="T14" fmla="*/ 8 w 15"/>
                <a:gd name="T15" fmla="*/ 0 h 45"/>
                <a:gd name="T16" fmla="*/ 8 w 15"/>
                <a:gd name="T17" fmla="*/ 8 h 45"/>
                <a:gd name="T18" fmla="*/ 8 w 15"/>
                <a:gd name="T19" fmla="*/ 8 h 45"/>
                <a:gd name="T20" fmla="*/ 8 w 15"/>
                <a:gd name="T21" fmla="*/ 8 h 45"/>
                <a:gd name="T22" fmla="*/ 8 w 15"/>
                <a:gd name="T23" fmla="*/ 15 h 45"/>
                <a:gd name="T24" fmla="*/ 15 w 15"/>
                <a:gd name="T25" fmla="*/ 15 h 45"/>
                <a:gd name="T26" fmla="*/ 15 w 15"/>
                <a:gd name="T27" fmla="*/ 23 h 45"/>
                <a:gd name="T28" fmla="*/ 15 w 15"/>
                <a:gd name="T29" fmla="*/ 30 h 45"/>
                <a:gd name="T30" fmla="*/ 15 w 15"/>
                <a:gd name="T31" fmla="*/ 37 h 45"/>
                <a:gd name="T32" fmla="*/ 15 w 15"/>
                <a:gd name="T33" fmla="*/ 45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45">
                  <a:moveTo>
                    <a:pt x="0" y="0"/>
                  </a:moveTo>
                  <a:lnTo>
                    <a:pt x="0" y="0"/>
                  </a:lnTo>
                  <a:lnTo>
                    <a:pt x="8" y="0"/>
                  </a:lnTo>
                  <a:lnTo>
                    <a:pt x="8" y="8"/>
                  </a:lnTo>
                  <a:lnTo>
                    <a:pt x="8" y="15"/>
                  </a:lnTo>
                  <a:lnTo>
                    <a:pt x="15" y="15"/>
                  </a:lnTo>
                  <a:lnTo>
                    <a:pt x="15" y="23"/>
                  </a:lnTo>
                  <a:lnTo>
                    <a:pt x="15" y="30"/>
                  </a:lnTo>
                  <a:lnTo>
                    <a:pt x="15" y="37"/>
                  </a:lnTo>
                  <a:lnTo>
                    <a:pt x="15" y="45"/>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31" name="Freeform 195">
              <a:extLst>
                <a:ext uri="{FF2B5EF4-FFF2-40B4-BE49-F238E27FC236}">
                  <a16:creationId xmlns:a16="http://schemas.microsoft.com/office/drawing/2014/main" id="{2EF118DF-0045-E5C5-215D-5E9407C3670D}"/>
                </a:ext>
              </a:extLst>
            </p:cNvPr>
            <p:cNvSpPr>
              <a:spLocks/>
            </p:cNvSpPr>
            <p:nvPr/>
          </p:nvSpPr>
          <p:spPr bwMode="auto">
            <a:xfrm>
              <a:off x="2506" y="3647"/>
              <a:ext cx="7" cy="15"/>
            </a:xfrm>
            <a:custGeom>
              <a:avLst/>
              <a:gdLst>
                <a:gd name="T0" fmla="*/ 0 w 7"/>
                <a:gd name="T1" fmla="*/ 15 h 15"/>
                <a:gd name="T2" fmla="*/ 7 w 7"/>
                <a:gd name="T3" fmla="*/ 0 h 15"/>
                <a:gd name="T4" fmla="*/ 0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0" y="15"/>
                  </a:moveTo>
                  <a:lnTo>
                    <a:pt x="7"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32" name="Freeform 196">
              <a:extLst>
                <a:ext uri="{FF2B5EF4-FFF2-40B4-BE49-F238E27FC236}">
                  <a16:creationId xmlns:a16="http://schemas.microsoft.com/office/drawing/2014/main" id="{2538EF48-F9BE-EF28-B1CF-4758FAE65507}"/>
                </a:ext>
              </a:extLst>
            </p:cNvPr>
            <p:cNvSpPr>
              <a:spLocks/>
            </p:cNvSpPr>
            <p:nvPr/>
          </p:nvSpPr>
          <p:spPr bwMode="auto">
            <a:xfrm>
              <a:off x="2521" y="3699"/>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33" name="Freeform 197">
              <a:extLst>
                <a:ext uri="{FF2B5EF4-FFF2-40B4-BE49-F238E27FC236}">
                  <a16:creationId xmlns:a16="http://schemas.microsoft.com/office/drawing/2014/main" id="{A9CD1C71-485C-C62D-3EB7-FFBFBEDAD451}"/>
                </a:ext>
              </a:extLst>
            </p:cNvPr>
            <p:cNvSpPr>
              <a:spLocks/>
            </p:cNvSpPr>
            <p:nvPr/>
          </p:nvSpPr>
          <p:spPr bwMode="auto">
            <a:xfrm>
              <a:off x="2528" y="3699"/>
              <a:ext cx="30" cy="67"/>
            </a:xfrm>
            <a:custGeom>
              <a:avLst/>
              <a:gdLst>
                <a:gd name="T0" fmla="*/ 0 w 30"/>
                <a:gd name="T1" fmla="*/ 0 h 67"/>
                <a:gd name="T2" fmla="*/ 0 w 30"/>
                <a:gd name="T3" fmla="*/ 7 h 67"/>
                <a:gd name="T4" fmla="*/ 0 w 30"/>
                <a:gd name="T5" fmla="*/ 7 h 67"/>
                <a:gd name="T6" fmla="*/ 0 w 30"/>
                <a:gd name="T7" fmla="*/ 15 h 67"/>
                <a:gd name="T8" fmla="*/ 0 w 30"/>
                <a:gd name="T9" fmla="*/ 22 h 67"/>
                <a:gd name="T10" fmla="*/ 0 w 30"/>
                <a:gd name="T11" fmla="*/ 30 h 67"/>
                <a:gd name="T12" fmla="*/ 8 w 30"/>
                <a:gd name="T13" fmla="*/ 37 h 67"/>
                <a:gd name="T14" fmla="*/ 8 w 30"/>
                <a:gd name="T15" fmla="*/ 37 h 67"/>
                <a:gd name="T16" fmla="*/ 8 w 30"/>
                <a:gd name="T17" fmla="*/ 44 h 67"/>
                <a:gd name="T18" fmla="*/ 15 w 30"/>
                <a:gd name="T19" fmla="*/ 44 h 67"/>
                <a:gd name="T20" fmla="*/ 15 w 30"/>
                <a:gd name="T21" fmla="*/ 52 h 67"/>
                <a:gd name="T22" fmla="*/ 15 w 30"/>
                <a:gd name="T23" fmla="*/ 52 h 67"/>
                <a:gd name="T24" fmla="*/ 23 w 30"/>
                <a:gd name="T25" fmla="*/ 59 h 67"/>
                <a:gd name="T26" fmla="*/ 23 w 30"/>
                <a:gd name="T27" fmla="*/ 59 h 67"/>
                <a:gd name="T28" fmla="*/ 30 w 30"/>
                <a:gd name="T29" fmla="*/ 59 h 67"/>
                <a:gd name="T30" fmla="*/ 30 w 30"/>
                <a:gd name="T31" fmla="*/ 67 h 67"/>
                <a:gd name="T32" fmla="*/ 30 w 30"/>
                <a:gd name="T33" fmla="*/ 6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67">
                  <a:moveTo>
                    <a:pt x="0" y="0"/>
                  </a:moveTo>
                  <a:lnTo>
                    <a:pt x="0" y="7"/>
                  </a:lnTo>
                  <a:lnTo>
                    <a:pt x="0" y="15"/>
                  </a:lnTo>
                  <a:lnTo>
                    <a:pt x="0" y="22"/>
                  </a:lnTo>
                  <a:lnTo>
                    <a:pt x="0" y="30"/>
                  </a:lnTo>
                  <a:lnTo>
                    <a:pt x="8" y="37"/>
                  </a:lnTo>
                  <a:lnTo>
                    <a:pt x="8" y="44"/>
                  </a:lnTo>
                  <a:lnTo>
                    <a:pt x="15" y="44"/>
                  </a:lnTo>
                  <a:lnTo>
                    <a:pt x="15" y="52"/>
                  </a:lnTo>
                  <a:lnTo>
                    <a:pt x="23" y="59"/>
                  </a:lnTo>
                  <a:lnTo>
                    <a:pt x="30" y="59"/>
                  </a:lnTo>
                  <a:lnTo>
                    <a:pt x="30" y="6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34" name="Freeform 198">
              <a:extLst>
                <a:ext uri="{FF2B5EF4-FFF2-40B4-BE49-F238E27FC236}">
                  <a16:creationId xmlns:a16="http://schemas.microsoft.com/office/drawing/2014/main" id="{A572206D-A85B-7690-1B41-1C1699600FE5}"/>
                </a:ext>
              </a:extLst>
            </p:cNvPr>
            <p:cNvSpPr>
              <a:spLocks/>
            </p:cNvSpPr>
            <p:nvPr/>
          </p:nvSpPr>
          <p:spPr bwMode="auto">
            <a:xfrm>
              <a:off x="2521" y="3699"/>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35" name="Freeform 199">
              <a:extLst>
                <a:ext uri="{FF2B5EF4-FFF2-40B4-BE49-F238E27FC236}">
                  <a16:creationId xmlns:a16="http://schemas.microsoft.com/office/drawing/2014/main" id="{BD6876AC-E7F3-7C3C-5060-8B4ADF421FEA}"/>
                </a:ext>
              </a:extLst>
            </p:cNvPr>
            <p:cNvSpPr>
              <a:spLocks/>
            </p:cNvSpPr>
            <p:nvPr/>
          </p:nvSpPr>
          <p:spPr bwMode="auto">
            <a:xfrm>
              <a:off x="2551" y="3758"/>
              <a:ext cx="15" cy="15"/>
            </a:xfrm>
            <a:custGeom>
              <a:avLst/>
              <a:gdLst>
                <a:gd name="T0" fmla="*/ 15 w 15"/>
                <a:gd name="T1" fmla="*/ 0 h 15"/>
                <a:gd name="T2" fmla="*/ 0 w 15"/>
                <a:gd name="T3" fmla="*/ 15 h 15"/>
                <a:gd name="T4" fmla="*/ 15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15" y="0"/>
                  </a:moveTo>
                  <a:lnTo>
                    <a:pt x="0" y="1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36" name="Freeform 200">
              <a:extLst>
                <a:ext uri="{FF2B5EF4-FFF2-40B4-BE49-F238E27FC236}">
                  <a16:creationId xmlns:a16="http://schemas.microsoft.com/office/drawing/2014/main" id="{D8E81D16-CA2B-88AA-A32B-31BBA8564A7E}"/>
                </a:ext>
              </a:extLst>
            </p:cNvPr>
            <p:cNvSpPr>
              <a:spLocks/>
            </p:cNvSpPr>
            <p:nvPr/>
          </p:nvSpPr>
          <p:spPr bwMode="auto">
            <a:xfrm>
              <a:off x="2558" y="3766"/>
              <a:ext cx="22" cy="44"/>
            </a:xfrm>
            <a:custGeom>
              <a:avLst/>
              <a:gdLst>
                <a:gd name="T0" fmla="*/ 0 w 22"/>
                <a:gd name="T1" fmla="*/ 0 h 44"/>
                <a:gd name="T2" fmla="*/ 8 w 22"/>
                <a:gd name="T3" fmla="*/ 0 h 44"/>
                <a:gd name="T4" fmla="*/ 8 w 22"/>
                <a:gd name="T5" fmla="*/ 7 h 44"/>
                <a:gd name="T6" fmla="*/ 8 w 22"/>
                <a:gd name="T7" fmla="*/ 7 h 44"/>
                <a:gd name="T8" fmla="*/ 15 w 22"/>
                <a:gd name="T9" fmla="*/ 7 h 44"/>
                <a:gd name="T10" fmla="*/ 15 w 22"/>
                <a:gd name="T11" fmla="*/ 15 h 44"/>
                <a:gd name="T12" fmla="*/ 15 w 22"/>
                <a:gd name="T13" fmla="*/ 15 h 44"/>
                <a:gd name="T14" fmla="*/ 15 w 22"/>
                <a:gd name="T15" fmla="*/ 15 h 44"/>
                <a:gd name="T16" fmla="*/ 15 w 22"/>
                <a:gd name="T17" fmla="*/ 15 h 44"/>
                <a:gd name="T18" fmla="*/ 22 w 22"/>
                <a:gd name="T19" fmla="*/ 22 h 44"/>
                <a:gd name="T20" fmla="*/ 22 w 22"/>
                <a:gd name="T21" fmla="*/ 22 h 44"/>
                <a:gd name="T22" fmla="*/ 22 w 22"/>
                <a:gd name="T23" fmla="*/ 22 h 44"/>
                <a:gd name="T24" fmla="*/ 22 w 22"/>
                <a:gd name="T25" fmla="*/ 29 h 44"/>
                <a:gd name="T26" fmla="*/ 22 w 22"/>
                <a:gd name="T27" fmla="*/ 29 h 44"/>
                <a:gd name="T28" fmla="*/ 22 w 22"/>
                <a:gd name="T29" fmla="*/ 37 h 44"/>
                <a:gd name="T30" fmla="*/ 22 w 22"/>
                <a:gd name="T31" fmla="*/ 37 h 44"/>
                <a:gd name="T32" fmla="*/ 22 w 22"/>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44">
                  <a:moveTo>
                    <a:pt x="0" y="0"/>
                  </a:moveTo>
                  <a:lnTo>
                    <a:pt x="8" y="0"/>
                  </a:lnTo>
                  <a:lnTo>
                    <a:pt x="8" y="7"/>
                  </a:lnTo>
                  <a:lnTo>
                    <a:pt x="15" y="7"/>
                  </a:lnTo>
                  <a:lnTo>
                    <a:pt x="15" y="15"/>
                  </a:lnTo>
                  <a:lnTo>
                    <a:pt x="22" y="22"/>
                  </a:lnTo>
                  <a:lnTo>
                    <a:pt x="22" y="29"/>
                  </a:lnTo>
                  <a:lnTo>
                    <a:pt x="22" y="37"/>
                  </a:lnTo>
                  <a:lnTo>
                    <a:pt x="22" y="44"/>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37" name="Freeform 201">
              <a:extLst>
                <a:ext uri="{FF2B5EF4-FFF2-40B4-BE49-F238E27FC236}">
                  <a16:creationId xmlns:a16="http://schemas.microsoft.com/office/drawing/2014/main" id="{1A14A41C-917D-216F-4A6D-FAF5E6CDB26B}"/>
                </a:ext>
              </a:extLst>
            </p:cNvPr>
            <p:cNvSpPr>
              <a:spLocks/>
            </p:cNvSpPr>
            <p:nvPr/>
          </p:nvSpPr>
          <p:spPr bwMode="auto">
            <a:xfrm>
              <a:off x="2551" y="3758"/>
              <a:ext cx="15" cy="15"/>
            </a:xfrm>
            <a:custGeom>
              <a:avLst/>
              <a:gdLst>
                <a:gd name="T0" fmla="*/ 0 w 15"/>
                <a:gd name="T1" fmla="*/ 15 h 15"/>
                <a:gd name="T2" fmla="*/ 15 w 15"/>
                <a:gd name="T3" fmla="*/ 0 h 15"/>
                <a:gd name="T4" fmla="*/ 0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0" y="15"/>
                  </a:moveTo>
                  <a:lnTo>
                    <a:pt x="15"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38" name="Freeform 202">
              <a:extLst>
                <a:ext uri="{FF2B5EF4-FFF2-40B4-BE49-F238E27FC236}">
                  <a16:creationId xmlns:a16="http://schemas.microsoft.com/office/drawing/2014/main" id="{73D6314A-BF32-C2C3-8554-A91BE16C47FC}"/>
                </a:ext>
              </a:extLst>
            </p:cNvPr>
            <p:cNvSpPr>
              <a:spLocks/>
            </p:cNvSpPr>
            <p:nvPr/>
          </p:nvSpPr>
          <p:spPr bwMode="auto">
            <a:xfrm>
              <a:off x="2566" y="3810"/>
              <a:ext cx="22" cy="1"/>
            </a:xfrm>
            <a:custGeom>
              <a:avLst/>
              <a:gdLst>
                <a:gd name="T0" fmla="*/ 22 w 22"/>
                <a:gd name="T1" fmla="*/ 0 h 1"/>
                <a:gd name="T2" fmla="*/ 0 w 22"/>
                <a:gd name="T3" fmla="*/ 0 h 1"/>
                <a:gd name="T4" fmla="*/ 22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22" y="0"/>
                  </a:move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39" name="Freeform 203">
              <a:extLst>
                <a:ext uri="{FF2B5EF4-FFF2-40B4-BE49-F238E27FC236}">
                  <a16:creationId xmlns:a16="http://schemas.microsoft.com/office/drawing/2014/main" id="{AAC47AFB-3F5E-C230-5AC4-CBE6641F1B46}"/>
                </a:ext>
              </a:extLst>
            </p:cNvPr>
            <p:cNvSpPr>
              <a:spLocks/>
            </p:cNvSpPr>
            <p:nvPr/>
          </p:nvSpPr>
          <p:spPr bwMode="auto">
            <a:xfrm>
              <a:off x="2580" y="3803"/>
              <a:ext cx="1" cy="7"/>
            </a:xfrm>
            <a:custGeom>
              <a:avLst/>
              <a:gdLst>
                <a:gd name="T0" fmla="*/ 0 w 1"/>
                <a:gd name="T1" fmla="*/ 7 h 7"/>
                <a:gd name="T2" fmla="*/ 0 w 1"/>
                <a:gd name="T3" fmla="*/ 7 h 7"/>
                <a:gd name="T4" fmla="*/ 0 w 1"/>
                <a:gd name="T5" fmla="*/ 7 h 7"/>
                <a:gd name="T6" fmla="*/ 0 w 1"/>
                <a:gd name="T7" fmla="*/ 7 h 7"/>
                <a:gd name="T8" fmla="*/ 0 w 1"/>
                <a:gd name="T9" fmla="*/ 7 h 7"/>
                <a:gd name="T10" fmla="*/ 0 w 1"/>
                <a:gd name="T11" fmla="*/ 7 h 7"/>
                <a:gd name="T12" fmla="*/ 0 w 1"/>
                <a:gd name="T13" fmla="*/ 7 h 7"/>
                <a:gd name="T14" fmla="*/ 0 w 1"/>
                <a:gd name="T15" fmla="*/ 7 h 7"/>
                <a:gd name="T16" fmla="*/ 0 w 1"/>
                <a:gd name="T17" fmla="*/ 0 h 7"/>
                <a:gd name="T18" fmla="*/ 0 w 1"/>
                <a:gd name="T19" fmla="*/ 0 h 7"/>
                <a:gd name="T20" fmla="*/ 0 w 1"/>
                <a:gd name="T21" fmla="*/ 0 h 7"/>
                <a:gd name="T22" fmla="*/ 0 w 1"/>
                <a:gd name="T23" fmla="*/ 0 h 7"/>
                <a:gd name="T24" fmla="*/ 0 w 1"/>
                <a:gd name="T25" fmla="*/ 0 h 7"/>
                <a:gd name="T26" fmla="*/ 0 w 1"/>
                <a:gd name="T27" fmla="*/ 0 h 7"/>
                <a:gd name="T28" fmla="*/ 0 w 1"/>
                <a:gd name="T29" fmla="*/ 0 h 7"/>
                <a:gd name="T30" fmla="*/ 0 w 1"/>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 h="7">
                  <a:moveTo>
                    <a:pt x="0" y="7"/>
                  </a:moveTo>
                  <a:lnTo>
                    <a:pt x="0"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40" name="Freeform 204">
              <a:extLst>
                <a:ext uri="{FF2B5EF4-FFF2-40B4-BE49-F238E27FC236}">
                  <a16:creationId xmlns:a16="http://schemas.microsoft.com/office/drawing/2014/main" id="{B82FC696-ABEC-2459-8DB9-725160155971}"/>
                </a:ext>
              </a:extLst>
            </p:cNvPr>
            <p:cNvSpPr>
              <a:spLocks/>
            </p:cNvSpPr>
            <p:nvPr/>
          </p:nvSpPr>
          <p:spPr bwMode="auto">
            <a:xfrm>
              <a:off x="2566" y="3803"/>
              <a:ext cx="22" cy="7"/>
            </a:xfrm>
            <a:custGeom>
              <a:avLst/>
              <a:gdLst>
                <a:gd name="T0" fmla="*/ 22 w 22"/>
                <a:gd name="T1" fmla="*/ 7 h 7"/>
                <a:gd name="T2" fmla="*/ 0 w 22"/>
                <a:gd name="T3" fmla="*/ 0 h 7"/>
                <a:gd name="T4" fmla="*/ 22 w 22"/>
                <a:gd name="T5" fmla="*/ 7 h 7"/>
                <a:gd name="T6" fmla="*/ 0 60000 65536"/>
                <a:gd name="T7" fmla="*/ 0 60000 65536"/>
                <a:gd name="T8" fmla="*/ 0 60000 65536"/>
              </a:gdLst>
              <a:ahLst/>
              <a:cxnLst>
                <a:cxn ang="T6">
                  <a:pos x="T0" y="T1"/>
                </a:cxn>
                <a:cxn ang="T7">
                  <a:pos x="T2" y="T3"/>
                </a:cxn>
                <a:cxn ang="T8">
                  <a:pos x="T4" y="T5"/>
                </a:cxn>
              </a:cxnLst>
              <a:rect l="0" t="0" r="r" b="b"/>
              <a:pathLst>
                <a:path w="22" h="7">
                  <a:moveTo>
                    <a:pt x="22" y="7"/>
                  </a:moveTo>
                  <a:lnTo>
                    <a:pt x="0" y="0"/>
                  </a:lnTo>
                  <a:lnTo>
                    <a:pt x="2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41" name="Freeform 205">
              <a:extLst>
                <a:ext uri="{FF2B5EF4-FFF2-40B4-BE49-F238E27FC236}">
                  <a16:creationId xmlns:a16="http://schemas.microsoft.com/office/drawing/2014/main" id="{E96435E0-DFD0-5C22-C797-7235E8769FE4}"/>
                </a:ext>
              </a:extLst>
            </p:cNvPr>
            <p:cNvSpPr>
              <a:spLocks/>
            </p:cNvSpPr>
            <p:nvPr/>
          </p:nvSpPr>
          <p:spPr bwMode="auto">
            <a:xfrm>
              <a:off x="2573" y="3803"/>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42" name="Freeform 206">
              <a:extLst>
                <a:ext uri="{FF2B5EF4-FFF2-40B4-BE49-F238E27FC236}">
                  <a16:creationId xmlns:a16="http://schemas.microsoft.com/office/drawing/2014/main" id="{73ACFB91-A752-6DFD-B59A-A580C11FD226}"/>
                </a:ext>
              </a:extLst>
            </p:cNvPr>
            <p:cNvSpPr>
              <a:spLocks/>
            </p:cNvSpPr>
            <p:nvPr/>
          </p:nvSpPr>
          <p:spPr bwMode="auto">
            <a:xfrm>
              <a:off x="2580" y="3773"/>
              <a:ext cx="1" cy="30"/>
            </a:xfrm>
            <a:custGeom>
              <a:avLst/>
              <a:gdLst>
                <a:gd name="T0" fmla="*/ 0 w 1"/>
                <a:gd name="T1" fmla="*/ 30 h 30"/>
                <a:gd name="T2" fmla="*/ 0 w 1"/>
                <a:gd name="T3" fmla="*/ 22 h 30"/>
                <a:gd name="T4" fmla="*/ 0 w 1"/>
                <a:gd name="T5" fmla="*/ 22 h 30"/>
                <a:gd name="T6" fmla="*/ 0 w 1"/>
                <a:gd name="T7" fmla="*/ 22 h 30"/>
                <a:gd name="T8" fmla="*/ 0 w 1"/>
                <a:gd name="T9" fmla="*/ 22 h 30"/>
                <a:gd name="T10" fmla="*/ 0 w 1"/>
                <a:gd name="T11" fmla="*/ 22 h 30"/>
                <a:gd name="T12" fmla="*/ 0 w 1"/>
                <a:gd name="T13" fmla="*/ 15 h 30"/>
                <a:gd name="T14" fmla="*/ 0 w 1"/>
                <a:gd name="T15" fmla="*/ 15 h 30"/>
                <a:gd name="T16" fmla="*/ 0 w 1"/>
                <a:gd name="T17" fmla="*/ 15 h 30"/>
                <a:gd name="T18" fmla="*/ 0 w 1"/>
                <a:gd name="T19" fmla="*/ 15 h 30"/>
                <a:gd name="T20" fmla="*/ 0 w 1"/>
                <a:gd name="T21" fmla="*/ 8 h 30"/>
                <a:gd name="T22" fmla="*/ 0 w 1"/>
                <a:gd name="T23" fmla="*/ 8 h 30"/>
                <a:gd name="T24" fmla="*/ 0 w 1"/>
                <a:gd name="T25" fmla="*/ 8 h 30"/>
                <a:gd name="T26" fmla="*/ 0 w 1"/>
                <a:gd name="T27" fmla="*/ 8 h 30"/>
                <a:gd name="T28" fmla="*/ 0 w 1"/>
                <a:gd name="T29" fmla="*/ 8 h 30"/>
                <a:gd name="T30" fmla="*/ 0 w 1"/>
                <a:gd name="T31" fmla="*/ 0 h 30"/>
                <a:gd name="T32" fmla="*/ 0 w 1"/>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30">
                  <a:moveTo>
                    <a:pt x="0" y="30"/>
                  </a:moveTo>
                  <a:lnTo>
                    <a:pt x="0" y="22"/>
                  </a:lnTo>
                  <a:lnTo>
                    <a:pt x="0" y="15"/>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43" name="Freeform 207">
              <a:extLst>
                <a:ext uri="{FF2B5EF4-FFF2-40B4-BE49-F238E27FC236}">
                  <a16:creationId xmlns:a16="http://schemas.microsoft.com/office/drawing/2014/main" id="{1CE7D2CA-79E3-4B8A-41C2-7546E73A764D}"/>
                </a:ext>
              </a:extLst>
            </p:cNvPr>
            <p:cNvSpPr>
              <a:spLocks/>
            </p:cNvSpPr>
            <p:nvPr/>
          </p:nvSpPr>
          <p:spPr bwMode="auto">
            <a:xfrm>
              <a:off x="2573" y="3803"/>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44" name="Freeform 208">
              <a:extLst>
                <a:ext uri="{FF2B5EF4-FFF2-40B4-BE49-F238E27FC236}">
                  <a16:creationId xmlns:a16="http://schemas.microsoft.com/office/drawing/2014/main" id="{2938181A-D8C6-71FF-CFFF-18A7C09B8CD6}"/>
                </a:ext>
              </a:extLst>
            </p:cNvPr>
            <p:cNvSpPr>
              <a:spLocks/>
            </p:cNvSpPr>
            <p:nvPr/>
          </p:nvSpPr>
          <p:spPr bwMode="auto">
            <a:xfrm>
              <a:off x="2566" y="3773"/>
              <a:ext cx="22" cy="8"/>
            </a:xfrm>
            <a:custGeom>
              <a:avLst/>
              <a:gdLst>
                <a:gd name="T0" fmla="*/ 0 w 22"/>
                <a:gd name="T1" fmla="*/ 8 h 8"/>
                <a:gd name="T2" fmla="*/ 22 w 22"/>
                <a:gd name="T3" fmla="*/ 0 h 8"/>
                <a:gd name="T4" fmla="*/ 0 w 22"/>
                <a:gd name="T5" fmla="*/ 8 h 8"/>
                <a:gd name="T6" fmla="*/ 0 60000 65536"/>
                <a:gd name="T7" fmla="*/ 0 60000 65536"/>
                <a:gd name="T8" fmla="*/ 0 60000 65536"/>
              </a:gdLst>
              <a:ahLst/>
              <a:cxnLst>
                <a:cxn ang="T6">
                  <a:pos x="T0" y="T1"/>
                </a:cxn>
                <a:cxn ang="T7">
                  <a:pos x="T2" y="T3"/>
                </a:cxn>
                <a:cxn ang="T8">
                  <a:pos x="T4" y="T5"/>
                </a:cxn>
              </a:cxnLst>
              <a:rect l="0" t="0" r="r" b="b"/>
              <a:pathLst>
                <a:path w="22" h="8">
                  <a:moveTo>
                    <a:pt x="0" y="8"/>
                  </a:moveTo>
                  <a:lnTo>
                    <a:pt x="22"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45" name="Freeform 209">
              <a:extLst>
                <a:ext uri="{FF2B5EF4-FFF2-40B4-BE49-F238E27FC236}">
                  <a16:creationId xmlns:a16="http://schemas.microsoft.com/office/drawing/2014/main" id="{163437A6-6B99-0453-F1D1-814B24DA81C5}"/>
                </a:ext>
              </a:extLst>
            </p:cNvPr>
            <p:cNvSpPr>
              <a:spLocks/>
            </p:cNvSpPr>
            <p:nvPr/>
          </p:nvSpPr>
          <p:spPr bwMode="auto">
            <a:xfrm>
              <a:off x="2558" y="3773"/>
              <a:ext cx="30" cy="67"/>
            </a:xfrm>
            <a:custGeom>
              <a:avLst/>
              <a:gdLst>
                <a:gd name="T0" fmla="*/ 22 w 30"/>
                <a:gd name="T1" fmla="*/ 0 h 67"/>
                <a:gd name="T2" fmla="*/ 22 w 30"/>
                <a:gd name="T3" fmla="*/ 0 h 67"/>
                <a:gd name="T4" fmla="*/ 22 w 30"/>
                <a:gd name="T5" fmla="*/ 0 h 67"/>
                <a:gd name="T6" fmla="*/ 22 w 30"/>
                <a:gd name="T7" fmla="*/ 8 h 67"/>
                <a:gd name="T8" fmla="*/ 22 w 30"/>
                <a:gd name="T9" fmla="*/ 8 h 67"/>
                <a:gd name="T10" fmla="*/ 22 w 30"/>
                <a:gd name="T11" fmla="*/ 15 h 67"/>
                <a:gd name="T12" fmla="*/ 30 w 30"/>
                <a:gd name="T13" fmla="*/ 22 h 67"/>
                <a:gd name="T14" fmla="*/ 30 w 30"/>
                <a:gd name="T15" fmla="*/ 22 h 67"/>
                <a:gd name="T16" fmla="*/ 30 w 30"/>
                <a:gd name="T17" fmla="*/ 30 h 67"/>
                <a:gd name="T18" fmla="*/ 30 w 30"/>
                <a:gd name="T19" fmla="*/ 37 h 67"/>
                <a:gd name="T20" fmla="*/ 30 w 30"/>
                <a:gd name="T21" fmla="*/ 37 h 67"/>
                <a:gd name="T22" fmla="*/ 30 w 30"/>
                <a:gd name="T23" fmla="*/ 45 h 67"/>
                <a:gd name="T24" fmla="*/ 22 w 30"/>
                <a:gd name="T25" fmla="*/ 52 h 67"/>
                <a:gd name="T26" fmla="*/ 22 w 30"/>
                <a:gd name="T27" fmla="*/ 60 h 67"/>
                <a:gd name="T28" fmla="*/ 15 w 30"/>
                <a:gd name="T29" fmla="*/ 60 h 67"/>
                <a:gd name="T30" fmla="*/ 8 w 30"/>
                <a:gd name="T31" fmla="*/ 67 h 67"/>
                <a:gd name="T32" fmla="*/ 0 w 30"/>
                <a:gd name="T33" fmla="*/ 6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67">
                  <a:moveTo>
                    <a:pt x="22" y="0"/>
                  </a:moveTo>
                  <a:lnTo>
                    <a:pt x="22" y="0"/>
                  </a:lnTo>
                  <a:lnTo>
                    <a:pt x="22" y="8"/>
                  </a:lnTo>
                  <a:lnTo>
                    <a:pt x="22" y="15"/>
                  </a:lnTo>
                  <a:lnTo>
                    <a:pt x="30" y="22"/>
                  </a:lnTo>
                  <a:lnTo>
                    <a:pt x="30" y="30"/>
                  </a:lnTo>
                  <a:lnTo>
                    <a:pt x="30" y="37"/>
                  </a:lnTo>
                  <a:lnTo>
                    <a:pt x="30" y="45"/>
                  </a:lnTo>
                  <a:lnTo>
                    <a:pt x="22" y="52"/>
                  </a:lnTo>
                  <a:lnTo>
                    <a:pt x="22" y="60"/>
                  </a:lnTo>
                  <a:lnTo>
                    <a:pt x="15" y="60"/>
                  </a:lnTo>
                  <a:lnTo>
                    <a:pt x="8" y="67"/>
                  </a:lnTo>
                  <a:lnTo>
                    <a:pt x="0" y="6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46" name="Freeform 210">
              <a:extLst>
                <a:ext uri="{FF2B5EF4-FFF2-40B4-BE49-F238E27FC236}">
                  <a16:creationId xmlns:a16="http://schemas.microsoft.com/office/drawing/2014/main" id="{974A7F51-026B-2129-A720-B309BFD0EF09}"/>
                </a:ext>
              </a:extLst>
            </p:cNvPr>
            <p:cNvSpPr>
              <a:spLocks/>
            </p:cNvSpPr>
            <p:nvPr/>
          </p:nvSpPr>
          <p:spPr bwMode="auto">
            <a:xfrm>
              <a:off x="2573" y="3773"/>
              <a:ext cx="15" cy="8"/>
            </a:xfrm>
            <a:custGeom>
              <a:avLst/>
              <a:gdLst>
                <a:gd name="T0" fmla="*/ 0 w 15"/>
                <a:gd name="T1" fmla="*/ 8 h 8"/>
                <a:gd name="T2" fmla="*/ 15 w 15"/>
                <a:gd name="T3" fmla="*/ 0 h 8"/>
                <a:gd name="T4" fmla="*/ 0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0" y="8"/>
                  </a:moveTo>
                  <a:lnTo>
                    <a:pt x="1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47" name="Freeform 211">
              <a:extLst>
                <a:ext uri="{FF2B5EF4-FFF2-40B4-BE49-F238E27FC236}">
                  <a16:creationId xmlns:a16="http://schemas.microsoft.com/office/drawing/2014/main" id="{3EA6B654-B60C-4C26-C51A-BCD75F77F5D0}"/>
                </a:ext>
              </a:extLst>
            </p:cNvPr>
            <p:cNvSpPr>
              <a:spLocks/>
            </p:cNvSpPr>
            <p:nvPr/>
          </p:nvSpPr>
          <p:spPr bwMode="auto">
            <a:xfrm>
              <a:off x="2558" y="3833"/>
              <a:ext cx="8" cy="15"/>
            </a:xfrm>
            <a:custGeom>
              <a:avLst/>
              <a:gdLst>
                <a:gd name="T0" fmla="*/ 8 w 8"/>
                <a:gd name="T1" fmla="*/ 15 h 15"/>
                <a:gd name="T2" fmla="*/ 0 w 8"/>
                <a:gd name="T3" fmla="*/ 0 h 15"/>
                <a:gd name="T4" fmla="*/ 8 w 8"/>
                <a:gd name="T5" fmla="*/ 15 h 15"/>
                <a:gd name="T6" fmla="*/ 0 60000 65536"/>
                <a:gd name="T7" fmla="*/ 0 60000 65536"/>
                <a:gd name="T8" fmla="*/ 0 60000 65536"/>
              </a:gdLst>
              <a:ahLst/>
              <a:cxnLst>
                <a:cxn ang="T6">
                  <a:pos x="T0" y="T1"/>
                </a:cxn>
                <a:cxn ang="T7">
                  <a:pos x="T2" y="T3"/>
                </a:cxn>
                <a:cxn ang="T8">
                  <a:pos x="T4" y="T5"/>
                </a:cxn>
              </a:cxnLst>
              <a:rect l="0" t="0" r="r" b="b"/>
              <a:pathLst>
                <a:path w="8" h="15">
                  <a:moveTo>
                    <a:pt x="8" y="15"/>
                  </a:moveTo>
                  <a:lnTo>
                    <a:pt x="0" y="0"/>
                  </a:lnTo>
                  <a:lnTo>
                    <a:pt x="8"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48" name="Freeform 212">
              <a:extLst>
                <a:ext uri="{FF2B5EF4-FFF2-40B4-BE49-F238E27FC236}">
                  <a16:creationId xmlns:a16="http://schemas.microsoft.com/office/drawing/2014/main" id="{5471BA80-CA1D-CF57-227A-1D6BDD3F8260}"/>
                </a:ext>
              </a:extLst>
            </p:cNvPr>
            <p:cNvSpPr>
              <a:spLocks/>
            </p:cNvSpPr>
            <p:nvPr/>
          </p:nvSpPr>
          <p:spPr bwMode="auto">
            <a:xfrm>
              <a:off x="2461" y="3840"/>
              <a:ext cx="97" cy="8"/>
            </a:xfrm>
            <a:custGeom>
              <a:avLst/>
              <a:gdLst>
                <a:gd name="T0" fmla="*/ 97 w 97"/>
                <a:gd name="T1" fmla="*/ 0 h 8"/>
                <a:gd name="T2" fmla="*/ 90 w 97"/>
                <a:gd name="T3" fmla="*/ 0 h 8"/>
                <a:gd name="T4" fmla="*/ 82 w 97"/>
                <a:gd name="T5" fmla="*/ 0 h 8"/>
                <a:gd name="T6" fmla="*/ 75 w 97"/>
                <a:gd name="T7" fmla="*/ 8 h 8"/>
                <a:gd name="T8" fmla="*/ 67 w 97"/>
                <a:gd name="T9" fmla="*/ 8 h 8"/>
                <a:gd name="T10" fmla="*/ 60 w 97"/>
                <a:gd name="T11" fmla="*/ 8 h 8"/>
                <a:gd name="T12" fmla="*/ 60 w 97"/>
                <a:gd name="T13" fmla="*/ 8 h 8"/>
                <a:gd name="T14" fmla="*/ 52 w 97"/>
                <a:gd name="T15" fmla="*/ 8 h 8"/>
                <a:gd name="T16" fmla="*/ 45 w 97"/>
                <a:gd name="T17" fmla="*/ 8 h 8"/>
                <a:gd name="T18" fmla="*/ 38 w 97"/>
                <a:gd name="T19" fmla="*/ 8 h 8"/>
                <a:gd name="T20" fmla="*/ 38 w 97"/>
                <a:gd name="T21" fmla="*/ 8 h 8"/>
                <a:gd name="T22" fmla="*/ 30 w 97"/>
                <a:gd name="T23" fmla="*/ 8 h 8"/>
                <a:gd name="T24" fmla="*/ 23 w 97"/>
                <a:gd name="T25" fmla="*/ 8 h 8"/>
                <a:gd name="T26" fmla="*/ 23 w 97"/>
                <a:gd name="T27" fmla="*/ 8 h 8"/>
                <a:gd name="T28" fmla="*/ 15 w 97"/>
                <a:gd name="T29" fmla="*/ 8 h 8"/>
                <a:gd name="T30" fmla="*/ 8 w 97"/>
                <a:gd name="T31" fmla="*/ 8 h 8"/>
                <a:gd name="T32" fmla="*/ 0 w 97"/>
                <a:gd name="T33" fmla="*/ 8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7" h="8">
                  <a:moveTo>
                    <a:pt x="97" y="0"/>
                  </a:moveTo>
                  <a:lnTo>
                    <a:pt x="90" y="0"/>
                  </a:lnTo>
                  <a:lnTo>
                    <a:pt x="82" y="0"/>
                  </a:lnTo>
                  <a:lnTo>
                    <a:pt x="75" y="8"/>
                  </a:lnTo>
                  <a:lnTo>
                    <a:pt x="67" y="8"/>
                  </a:lnTo>
                  <a:lnTo>
                    <a:pt x="60" y="8"/>
                  </a:lnTo>
                  <a:lnTo>
                    <a:pt x="52" y="8"/>
                  </a:lnTo>
                  <a:lnTo>
                    <a:pt x="45" y="8"/>
                  </a:lnTo>
                  <a:lnTo>
                    <a:pt x="38" y="8"/>
                  </a:lnTo>
                  <a:lnTo>
                    <a:pt x="30" y="8"/>
                  </a:lnTo>
                  <a:lnTo>
                    <a:pt x="23" y="8"/>
                  </a:lnTo>
                  <a:lnTo>
                    <a:pt x="15" y="8"/>
                  </a:lnTo>
                  <a:lnTo>
                    <a:pt x="8" y="8"/>
                  </a:lnTo>
                  <a:lnTo>
                    <a:pt x="0" y="8"/>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49" name="Freeform 213">
              <a:extLst>
                <a:ext uri="{FF2B5EF4-FFF2-40B4-BE49-F238E27FC236}">
                  <a16:creationId xmlns:a16="http://schemas.microsoft.com/office/drawing/2014/main" id="{D7272E4E-8F1C-2801-1B99-A44879B62CDF}"/>
                </a:ext>
              </a:extLst>
            </p:cNvPr>
            <p:cNvSpPr>
              <a:spLocks/>
            </p:cNvSpPr>
            <p:nvPr/>
          </p:nvSpPr>
          <p:spPr bwMode="auto">
            <a:xfrm>
              <a:off x="2558" y="3833"/>
              <a:ext cx="8" cy="15"/>
            </a:xfrm>
            <a:custGeom>
              <a:avLst/>
              <a:gdLst>
                <a:gd name="T0" fmla="*/ 0 w 8"/>
                <a:gd name="T1" fmla="*/ 0 h 15"/>
                <a:gd name="T2" fmla="*/ 8 w 8"/>
                <a:gd name="T3" fmla="*/ 15 h 15"/>
                <a:gd name="T4" fmla="*/ 0 w 8"/>
                <a:gd name="T5" fmla="*/ 0 h 15"/>
                <a:gd name="T6" fmla="*/ 0 60000 65536"/>
                <a:gd name="T7" fmla="*/ 0 60000 65536"/>
                <a:gd name="T8" fmla="*/ 0 60000 65536"/>
              </a:gdLst>
              <a:ahLst/>
              <a:cxnLst>
                <a:cxn ang="T6">
                  <a:pos x="T0" y="T1"/>
                </a:cxn>
                <a:cxn ang="T7">
                  <a:pos x="T2" y="T3"/>
                </a:cxn>
                <a:cxn ang="T8">
                  <a:pos x="T4" y="T5"/>
                </a:cxn>
              </a:cxnLst>
              <a:rect l="0" t="0" r="r" b="b"/>
              <a:pathLst>
                <a:path w="8" h="15">
                  <a:moveTo>
                    <a:pt x="0" y="0"/>
                  </a:moveTo>
                  <a:lnTo>
                    <a:pt x="8"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50" name="Freeform 214">
              <a:extLst>
                <a:ext uri="{FF2B5EF4-FFF2-40B4-BE49-F238E27FC236}">
                  <a16:creationId xmlns:a16="http://schemas.microsoft.com/office/drawing/2014/main" id="{38363632-569C-4F14-C066-46BC19DB88E6}"/>
                </a:ext>
              </a:extLst>
            </p:cNvPr>
            <p:cNvSpPr>
              <a:spLocks/>
            </p:cNvSpPr>
            <p:nvPr/>
          </p:nvSpPr>
          <p:spPr bwMode="auto">
            <a:xfrm>
              <a:off x="2461" y="3840"/>
              <a:ext cx="1" cy="15"/>
            </a:xfrm>
            <a:custGeom>
              <a:avLst/>
              <a:gdLst>
                <a:gd name="T0" fmla="*/ 0 w 1"/>
                <a:gd name="T1" fmla="*/ 15 h 15"/>
                <a:gd name="T2" fmla="*/ 0 w 1"/>
                <a:gd name="T3" fmla="*/ 0 h 15"/>
                <a:gd name="T4" fmla="*/ 0 w 1"/>
                <a:gd name="T5" fmla="*/ 15 h 15"/>
                <a:gd name="T6" fmla="*/ 0 60000 65536"/>
                <a:gd name="T7" fmla="*/ 0 60000 65536"/>
                <a:gd name="T8" fmla="*/ 0 60000 65536"/>
              </a:gdLst>
              <a:ahLst/>
              <a:cxnLst>
                <a:cxn ang="T6">
                  <a:pos x="T0" y="T1"/>
                </a:cxn>
                <a:cxn ang="T7">
                  <a:pos x="T2" y="T3"/>
                </a:cxn>
                <a:cxn ang="T8">
                  <a:pos x="T4" y="T5"/>
                </a:cxn>
              </a:cxnLst>
              <a:rect l="0" t="0" r="r" b="b"/>
              <a:pathLst>
                <a:path w="1" h="15">
                  <a:moveTo>
                    <a:pt x="0" y="15"/>
                  </a:moveTo>
                  <a:lnTo>
                    <a:pt x="0"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51" name="Freeform 215">
              <a:extLst>
                <a:ext uri="{FF2B5EF4-FFF2-40B4-BE49-F238E27FC236}">
                  <a16:creationId xmlns:a16="http://schemas.microsoft.com/office/drawing/2014/main" id="{5B672115-D2DB-D000-16B1-5E70A4BFFFD3}"/>
                </a:ext>
              </a:extLst>
            </p:cNvPr>
            <p:cNvSpPr>
              <a:spLocks/>
            </p:cNvSpPr>
            <p:nvPr/>
          </p:nvSpPr>
          <p:spPr bwMode="auto">
            <a:xfrm>
              <a:off x="2350" y="3848"/>
              <a:ext cx="111" cy="29"/>
            </a:xfrm>
            <a:custGeom>
              <a:avLst/>
              <a:gdLst>
                <a:gd name="T0" fmla="*/ 111 w 111"/>
                <a:gd name="T1" fmla="*/ 0 h 29"/>
                <a:gd name="T2" fmla="*/ 104 w 111"/>
                <a:gd name="T3" fmla="*/ 0 h 29"/>
                <a:gd name="T4" fmla="*/ 97 w 111"/>
                <a:gd name="T5" fmla="*/ 0 h 29"/>
                <a:gd name="T6" fmla="*/ 97 w 111"/>
                <a:gd name="T7" fmla="*/ 7 h 29"/>
                <a:gd name="T8" fmla="*/ 89 w 111"/>
                <a:gd name="T9" fmla="*/ 7 h 29"/>
                <a:gd name="T10" fmla="*/ 82 w 111"/>
                <a:gd name="T11" fmla="*/ 7 h 29"/>
                <a:gd name="T12" fmla="*/ 74 w 111"/>
                <a:gd name="T13" fmla="*/ 14 h 29"/>
                <a:gd name="T14" fmla="*/ 67 w 111"/>
                <a:gd name="T15" fmla="*/ 14 h 29"/>
                <a:gd name="T16" fmla="*/ 67 w 111"/>
                <a:gd name="T17" fmla="*/ 14 h 29"/>
                <a:gd name="T18" fmla="*/ 59 w 111"/>
                <a:gd name="T19" fmla="*/ 22 h 29"/>
                <a:gd name="T20" fmla="*/ 52 w 111"/>
                <a:gd name="T21" fmla="*/ 22 h 29"/>
                <a:gd name="T22" fmla="*/ 45 w 111"/>
                <a:gd name="T23" fmla="*/ 22 h 29"/>
                <a:gd name="T24" fmla="*/ 37 w 111"/>
                <a:gd name="T25" fmla="*/ 22 h 29"/>
                <a:gd name="T26" fmla="*/ 30 w 111"/>
                <a:gd name="T27" fmla="*/ 29 h 29"/>
                <a:gd name="T28" fmla="*/ 22 w 111"/>
                <a:gd name="T29" fmla="*/ 29 h 29"/>
                <a:gd name="T30" fmla="*/ 7 w 111"/>
                <a:gd name="T31" fmla="*/ 22 h 29"/>
                <a:gd name="T32" fmla="*/ 0 w 111"/>
                <a:gd name="T33" fmla="*/ 22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1" h="29">
                  <a:moveTo>
                    <a:pt x="111" y="0"/>
                  </a:moveTo>
                  <a:lnTo>
                    <a:pt x="104" y="0"/>
                  </a:lnTo>
                  <a:lnTo>
                    <a:pt x="97" y="0"/>
                  </a:lnTo>
                  <a:lnTo>
                    <a:pt x="97" y="7"/>
                  </a:lnTo>
                  <a:lnTo>
                    <a:pt x="89" y="7"/>
                  </a:lnTo>
                  <a:lnTo>
                    <a:pt x="82" y="7"/>
                  </a:lnTo>
                  <a:lnTo>
                    <a:pt x="74" y="14"/>
                  </a:lnTo>
                  <a:lnTo>
                    <a:pt x="67" y="14"/>
                  </a:lnTo>
                  <a:lnTo>
                    <a:pt x="59" y="22"/>
                  </a:lnTo>
                  <a:lnTo>
                    <a:pt x="52" y="22"/>
                  </a:lnTo>
                  <a:lnTo>
                    <a:pt x="45" y="22"/>
                  </a:lnTo>
                  <a:lnTo>
                    <a:pt x="37" y="22"/>
                  </a:lnTo>
                  <a:lnTo>
                    <a:pt x="30" y="29"/>
                  </a:lnTo>
                  <a:lnTo>
                    <a:pt x="22" y="29"/>
                  </a:lnTo>
                  <a:lnTo>
                    <a:pt x="7" y="22"/>
                  </a:lnTo>
                  <a:lnTo>
                    <a:pt x="0" y="22"/>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52" name="Freeform 216">
              <a:extLst>
                <a:ext uri="{FF2B5EF4-FFF2-40B4-BE49-F238E27FC236}">
                  <a16:creationId xmlns:a16="http://schemas.microsoft.com/office/drawing/2014/main" id="{0E512D5C-D03E-CF38-6811-96A0FB2033CD}"/>
                </a:ext>
              </a:extLst>
            </p:cNvPr>
            <p:cNvSpPr>
              <a:spLocks/>
            </p:cNvSpPr>
            <p:nvPr/>
          </p:nvSpPr>
          <p:spPr bwMode="auto">
            <a:xfrm>
              <a:off x="2461" y="3840"/>
              <a:ext cx="1" cy="15"/>
            </a:xfrm>
            <a:custGeom>
              <a:avLst/>
              <a:gdLst>
                <a:gd name="T0" fmla="*/ 0 w 1"/>
                <a:gd name="T1" fmla="*/ 0 h 15"/>
                <a:gd name="T2" fmla="*/ 0 w 1"/>
                <a:gd name="T3" fmla="*/ 15 h 15"/>
                <a:gd name="T4" fmla="*/ 0 w 1"/>
                <a:gd name="T5" fmla="*/ 0 h 15"/>
                <a:gd name="T6" fmla="*/ 0 60000 65536"/>
                <a:gd name="T7" fmla="*/ 0 60000 65536"/>
                <a:gd name="T8" fmla="*/ 0 60000 65536"/>
              </a:gdLst>
              <a:ahLst/>
              <a:cxnLst>
                <a:cxn ang="T6">
                  <a:pos x="T0" y="T1"/>
                </a:cxn>
                <a:cxn ang="T7">
                  <a:pos x="T2" y="T3"/>
                </a:cxn>
                <a:cxn ang="T8">
                  <a:pos x="T4" y="T5"/>
                </a:cxn>
              </a:cxnLst>
              <a:rect l="0" t="0" r="r" b="b"/>
              <a:pathLst>
                <a:path w="1" h="15">
                  <a:moveTo>
                    <a:pt x="0" y="0"/>
                  </a:move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53" name="Freeform 217">
              <a:extLst>
                <a:ext uri="{FF2B5EF4-FFF2-40B4-BE49-F238E27FC236}">
                  <a16:creationId xmlns:a16="http://schemas.microsoft.com/office/drawing/2014/main" id="{A41345E5-294A-EB39-877E-D32DF8D38F65}"/>
                </a:ext>
              </a:extLst>
            </p:cNvPr>
            <p:cNvSpPr>
              <a:spLocks/>
            </p:cNvSpPr>
            <p:nvPr/>
          </p:nvSpPr>
          <p:spPr bwMode="auto">
            <a:xfrm>
              <a:off x="2350" y="3862"/>
              <a:ext cx="1" cy="15"/>
            </a:xfrm>
            <a:custGeom>
              <a:avLst/>
              <a:gdLst>
                <a:gd name="T0" fmla="*/ 0 w 1"/>
                <a:gd name="T1" fmla="*/ 15 h 15"/>
                <a:gd name="T2" fmla="*/ 0 w 1"/>
                <a:gd name="T3" fmla="*/ 0 h 15"/>
                <a:gd name="T4" fmla="*/ 0 w 1"/>
                <a:gd name="T5" fmla="*/ 15 h 15"/>
                <a:gd name="T6" fmla="*/ 0 60000 65536"/>
                <a:gd name="T7" fmla="*/ 0 60000 65536"/>
                <a:gd name="T8" fmla="*/ 0 60000 65536"/>
              </a:gdLst>
              <a:ahLst/>
              <a:cxnLst>
                <a:cxn ang="T6">
                  <a:pos x="T0" y="T1"/>
                </a:cxn>
                <a:cxn ang="T7">
                  <a:pos x="T2" y="T3"/>
                </a:cxn>
                <a:cxn ang="T8">
                  <a:pos x="T4" y="T5"/>
                </a:cxn>
              </a:cxnLst>
              <a:rect l="0" t="0" r="r" b="b"/>
              <a:pathLst>
                <a:path w="1" h="15">
                  <a:moveTo>
                    <a:pt x="0" y="15"/>
                  </a:moveTo>
                  <a:lnTo>
                    <a:pt x="0"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54" name="Freeform 218">
              <a:extLst>
                <a:ext uri="{FF2B5EF4-FFF2-40B4-BE49-F238E27FC236}">
                  <a16:creationId xmlns:a16="http://schemas.microsoft.com/office/drawing/2014/main" id="{4778BDBE-0DCC-E44E-71E6-93C0E9C67EB8}"/>
                </a:ext>
              </a:extLst>
            </p:cNvPr>
            <p:cNvSpPr>
              <a:spLocks/>
            </p:cNvSpPr>
            <p:nvPr/>
          </p:nvSpPr>
          <p:spPr bwMode="auto">
            <a:xfrm>
              <a:off x="2246" y="3818"/>
              <a:ext cx="104" cy="52"/>
            </a:xfrm>
            <a:custGeom>
              <a:avLst/>
              <a:gdLst>
                <a:gd name="T0" fmla="*/ 104 w 104"/>
                <a:gd name="T1" fmla="*/ 52 h 52"/>
                <a:gd name="T2" fmla="*/ 89 w 104"/>
                <a:gd name="T3" fmla="*/ 52 h 52"/>
                <a:gd name="T4" fmla="*/ 82 w 104"/>
                <a:gd name="T5" fmla="*/ 52 h 52"/>
                <a:gd name="T6" fmla="*/ 74 w 104"/>
                <a:gd name="T7" fmla="*/ 44 h 52"/>
                <a:gd name="T8" fmla="*/ 59 w 104"/>
                <a:gd name="T9" fmla="*/ 44 h 52"/>
                <a:gd name="T10" fmla="*/ 52 w 104"/>
                <a:gd name="T11" fmla="*/ 44 h 52"/>
                <a:gd name="T12" fmla="*/ 45 w 104"/>
                <a:gd name="T13" fmla="*/ 44 h 52"/>
                <a:gd name="T14" fmla="*/ 37 w 104"/>
                <a:gd name="T15" fmla="*/ 37 h 52"/>
                <a:gd name="T16" fmla="*/ 37 w 104"/>
                <a:gd name="T17" fmla="*/ 37 h 52"/>
                <a:gd name="T18" fmla="*/ 30 w 104"/>
                <a:gd name="T19" fmla="*/ 37 h 52"/>
                <a:gd name="T20" fmla="*/ 22 w 104"/>
                <a:gd name="T21" fmla="*/ 30 h 52"/>
                <a:gd name="T22" fmla="*/ 15 w 104"/>
                <a:gd name="T23" fmla="*/ 30 h 52"/>
                <a:gd name="T24" fmla="*/ 15 w 104"/>
                <a:gd name="T25" fmla="*/ 22 h 52"/>
                <a:gd name="T26" fmla="*/ 7 w 104"/>
                <a:gd name="T27" fmla="*/ 22 h 52"/>
                <a:gd name="T28" fmla="*/ 7 w 104"/>
                <a:gd name="T29" fmla="*/ 15 h 52"/>
                <a:gd name="T30" fmla="*/ 0 w 104"/>
                <a:gd name="T31" fmla="*/ 7 h 52"/>
                <a:gd name="T32" fmla="*/ 0 w 104"/>
                <a:gd name="T33" fmla="*/ 0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4" h="52">
                  <a:moveTo>
                    <a:pt x="104" y="52"/>
                  </a:moveTo>
                  <a:lnTo>
                    <a:pt x="89" y="52"/>
                  </a:lnTo>
                  <a:lnTo>
                    <a:pt x="82" y="52"/>
                  </a:lnTo>
                  <a:lnTo>
                    <a:pt x="74" y="44"/>
                  </a:lnTo>
                  <a:lnTo>
                    <a:pt x="59" y="44"/>
                  </a:lnTo>
                  <a:lnTo>
                    <a:pt x="52" y="44"/>
                  </a:lnTo>
                  <a:lnTo>
                    <a:pt x="45" y="44"/>
                  </a:lnTo>
                  <a:lnTo>
                    <a:pt x="37" y="37"/>
                  </a:lnTo>
                  <a:lnTo>
                    <a:pt x="30" y="37"/>
                  </a:lnTo>
                  <a:lnTo>
                    <a:pt x="22" y="30"/>
                  </a:lnTo>
                  <a:lnTo>
                    <a:pt x="15" y="30"/>
                  </a:lnTo>
                  <a:lnTo>
                    <a:pt x="15" y="22"/>
                  </a:lnTo>
                  <a:lnTo>
                    <a:pt x="7" y="22"/>
                  </a:lnTo>
                  <a:lnTo>
                    <a:pt x="7" y="15"/>
                  </a:lnTo>
                  <a:lnTo>
                    <a:pt x="0"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55" name="Freeform 219">
              <a:extLst>
                <a:ext uri="{FF2B5EF4-FFF2-40B4-BE49-F238E27FC236}">
                  <a16:creationId xmlns:a16="http://schemas.microsoft.com/office/drawing/2014/main" id="{6CE7405F-126F-731B-7F7A-F84EB732F57B}"/>
                </a:ext>
              </a:extLst>
            </p:cNvPr>
            <p:cNvSpPr>
              <a:spLocks/>
            </p:cNvSpPr>
            <p:nvPr/>
          </p:nvSpPr>
          <p:spPr bwMode="auto">
            <a:xfrm>
              <a:off x="2350" y="3862"/>
              <a:ext cx="1" cy="15"/>
            </a:xfrm>
            <a:custGeom>
              <a:avLst/>
              <a:gdLst>
                <a:gd name="T0" fmla="*/ 0 w 1"/>
                <a:gd name="T1" fmla="*/ 0 h 15"/>
                <a:gd name="T2" fmla="*/ 0 w 1"/>
                <a:gd name="T3" fmla="*/ 15 h 15"/>
                <a:gd name="T4" fmla="*/ 0 w 1"/>
                <a:gd name="T5" fmla="*/ 0 h 15"/>
                <a:gd name="T6" fmla="*/ 0 60000 65536"/>
                <a:gd name="T7" fmla="*/ 0 60000 65536"/>
                <a:gd name="T8" fmla="*/ 0 60000 65536"/>
              </a:gdLst>
              <a:ahLst/>
              <a:cxnLst>
                <a:cxn ang="T6">
                  <a:pos x="T0" y="T1"/>
                </a:cxn>
                <a:cxn ang="T7">
                  <a:pos x="T2" y="T3"/>
                </a:cxn>
                <a:cxn ang="T8">
                  <a:pos x="T4" y="T5"/>
                </a:cxn>
              </a:cxnLst>
              <a:rect l="0" t="0" r="r" b="b"/>
              <a:pathLst>
                <a:path w="1" h="15">
                  <a:moveTo>
                    <a:pt x="0" y="0"/>
                  </a:move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56" name="Freeform 220">
              <a:extLst>
                <a:ext uri="{FF2B5EF4-FFF2-40B4-BE49-F238E27FC236}">
                  <a16:creationId xmlns:a16="http://schemas.microsoft.com/office/drawing/2014/main" id="{FE6DBCB4-BE86-B8CD-E389-C67595753625}"/>
                </a:ext>
              </a:extLst>
            </p:cNvPr>
            <p:cNvSpPr>
              <a:spLocks/>
            </p:cNvSpPr>
            <p:nvPr/>
          </p:nvSpPr>
          <p:spPr bwMode="auto">
            <a:xfrm>
              <a:off x="2239" y="3818"/>
              <a:ext cx="14" cy="7"/>
            </a:xfrm>
            <a:custGeom>
              <a:avLst/>
              <a:gdLst>
                <a:gd name="T0" fmla="*/ 0 w 14"/>
                <a:gd name="T1" fmla="*/ 7 h 7"/>
                <a:gd name="T2" fmla="*/ 14 w 14"/>
                <a:gd name="T3" fmla="*/ 0 h 7"/>
                <a:gd name="T4" fmla="*/ 0 w 14"/>
                <a:gd name="T5" fmla="*/ 7 h 7"/>
                <a:gd name="T6" fmla="*/ 0 60000 65536"/>
                <a:gd name="T7" fmla="*/ 0 60000 65536"/>
                <a:gd name="T8" fmla="*/ 0 60000 65536"/>
              </a:gdLst>
              <a:ahLst/>
              <a:cxnLst>
                <a:cxn ang="T6">
                  <a:pos x="T0" y="T1"/>
                </a:cxn>
                <a:cxn ang="T7">
                  <a:pos x="T2" y="T3"/>
                </a:cxn>
                <a:cxn ang="T8">
                  <a:pos x="T4" y="T5"/>
                </a:cxn>
              </a:cxnLst>
              <a:rect l="0" t="0" r="r" b="b"/>
              <a:pathLst>
                <a:path w="14" h="7">
                  <a:moveTo>
                    <a:pt x="0" y="7"/>
                  </a:moveTo>
                  <a:lnTo>
                    <a:pt x="14"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57" name="Freeform 221">
              <a:extLst>
                <a:ext uri="{FF2B5EF4-FFF2-40B4-BE49-F238E27FC236}">
                  <a16:creationId xmlns:a16="http://schemas.microsoft.com/office/drawing/2014/main" id="{D0DDC0A0-E696-AF07-11F4-20C674520BF0}"/>
                </a:ext>
              </a:extLst>
            </p:cNvPr>
            <p:cNvSpPr>
              <a:spLocks/>
            </p:cNvSpPr>
            <p:nvPr/>
          </p:nvSpPr>
          <p:spPr bwMode="auto">
            <a:xfrm>
              <a:off x="2216" y="3743"/>
              <a:ext cx="30" cy="75"/>
            </a:xfrm>
            <a:custGeom>
              <a:avLst/>
              <a:gdLst>
                <a:gd name="T0" fmla="*/ 30 w 30"/>
                <a:gd name="T1" fmla="*/ 75 h 75"/>
                <a:gd name="T2" fmla="*/ 30 w 30"/>
                <a:gd name="T3" fmla="*/ 67 h 75"/>
                <a:gd name="T4" fmla="*/ 23 w 30"/>
                <a:gd name="T5" fmla="*/ 67 h 75"/>
                <a:gd name="T6" fmla="*/ 23 w 30"/>
                <a:gd name="T7" fmla="*/ 60 h 75"/>
                <a:gd name="T8" fmla="*/ 15 w 30"/>
                <a:gd name="T9" fmla="*/ 52 h 75"/>
                <a:gd name="T10" fmla="*/ 15 w 30"/>
                <a:gd name="T11" fmla="*/ 52 h 75"/>
                <a:gd name="T12" fmla="*/ 15 w 30"/>
                <a:gd name="T13" fmla="*/ 45 h 75"/>
                <a:gd name="T14" fmla="*/ 8 w 30"/>
                <a:gd name="T15" fmla="*/ 38 h 75"/>
                <a:gd name="T16" fmla="*/ 8 w 30"/>
                <a:gd name="T17" fmla="*/ 38 h 75"/>
                <a:gd name="T18" fmla="*/ 8 w 30"/>
                <a:gd name="T19" fmla="*/ 30 h 75"/>
                <a:gd name="T20" fmla="*/ 8 w 30"/>
                <a:gd name="T21" fmla="*/ 30 h 75"/>
                <a:gd name="T22" fmla="*/ 8 w 30"/>
                <a:gd name="T23" fmla="*/ 23 h 75"/>
                <a:gd name="T24" fmla="*/ 0 w 30"/>
                <a:gd name="T25" fmla="*/ 23 h 75"/>
                <a:gd name="T26" fmla="*/ 8 w 30"/>
                <a:gd name="T27" fmla="*/ 15 h 75"/>
                <a:gd name="T28" fmla="*/ 8 w 30"/>
                <a:gd name="T29" fmla="*/ 8 h 75"/>
                <a:gd name="T30" fmla="*/ 8 w 30"/>
                <a:gd name="T31" fmla="*/ 8 h 75"/>
                <a:gd name="T32" fmla="*/ 8 w 30"/>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75">
                  <a:moveTo>
                    <a:pt x="30" y="75"/>
                  </a:moveTo>
                  <a:lnTo>
                    <a:pt x="30" y="67"/>
                  </a:lnTo>
                  <a:lnTo>
                    <a:pt x="23" y="67"/>
                  </a:lnTo>
                  <a:lnTo>
                    <a:pt x="23" y="60"/>
                  </a:lnTo>
                  <a:lnTo>
                    <a:pt x="15" y="52"/>
                  </a:lnTo>
                  <a:lnTo>
                    <a:pt x="15" y="45"/>
                  </a:lnTo>
                  <a:lnTo>
                    <a:pt x="8" y="38"/>
                  </a:lnTo>
                  <a:lnTo>
                    <a:pt x="8" y="30"/>
                  </a:lnTo>
                  <a:lnTo>
                    <a:pt x="8" y="23"/>
                  </a:lnTo>
                  <a:lnTo>
                    <a:pt x="0" y="23"/>
                  </a:lnTo>
                  <a:lnTo>
                    <a:pt x="8" y="15"/>
                  </a:lnTo>
                  <a:lnTo>
                    <a:pt x="8" y="8"/>
                  </a:lnTo>
                  <a:lnTo>
                    <a:pt x="8"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58" name="Freeform 222">
              <a:extLst>
                <a:ext uri="{FF2B5EF4-FFF2-40B4-BE49-F238E27FC236}">
                  <a16:creationId xmlns:a16="http://schemas.microsoft.com/office/drawing/2014/main" id="{2A61EE93-FF43-8DB2-80F8-B9223AA2E375}"/>
                </a:ext>
              </a:extLst>
            </p:cNvPr>
            <p:cNvSpPr>
              <a:spLocks/>
            </p:cNvSpPr>
            <p:nvPr/>
          </p:nvSpPr>
          <p:spPr bwMode="auto">
            <a:xfrm>
              <a:off x="2239" y="3818"/>
              <a:ext cx="14" cy="7"/>
            </a:xfrm>
            <a:custGeom>
              <a:avLst/>
              <a:gdLst>
                <a:gd name="T0" fmla="*/ 14 w 14"/>
                <a:gd name="T1" fmla="*/ 0 h 7"/>
                <a:gd name="T2" fmla="*/ 0 w 14"/>
                <a:gd name="T3" fmla="*/ 7 h 7"/>
                <a:gd name="T4" fmla="*/ 14 w 14"/>
                <a:gd name="T5" fmla="*/ 0 h 7"/>
                <a:gd name="T6" fmla="*/ 0 60000 65536"/>
                <a:gd name="T7" fmla="*/ 0 60000 65536"/>
                <a:gd name="T8" fmla="*/ 0 60000 65536"/>
              </a:gdLst>
              <a:ahLst/>
              <a:cxnLst>
                <a:cxn ang="T6">
                  <a:pos x="T0" y="T1"/>
                </a:cxn>
                <a:cxn ang="T7">
                  <a:pos x="T2" y="T3"/>
                </a:cxn>
                <a:cxn ang="T8">
                  <a:pos x="T4" y="T5"/>
                </a:cxn>
              </a:cxnLst>
              <a:rect l="0" t="0" r="r" b="b"/>
              <a:pathLst>
                <a:path w="14" h="7">
                  <a:moveTo>
                    <a:pt x="14" y="0"/>
                  </a:moveTo>
                  <a:lnTo>
                    <a:pt x="0" y="7"/>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59" name="Freeform 223">
              <a:extLst>
                <a:ext uri="{FF2B5EF4-FFF2-40B4-BE49-F238E27FC236}">
                  <a16:creationId xmlns:a16="http://schemas.microsoft.com/office/drawing/2014/main" id="{6876F643-5758-A165-5B03-E9ED9BF792CF}"/>
                </a:ext>
              </a:extLst>
            </p:cNvPr>
            <p:cNvSpPr>
              <a:spLocks/>
            </p:cNvSpPr>
            <p:nvPr/>
          </p:nvSpPr>
          <p:spPr bwMode="auto">
            <a:xfrm>
              <a:off x="2216" y="3736"/>
              <a:ext cx="15" cy="7"/>
            </a:xfrm>
            <a:custGeom>
              <a:avLst/>
              <a:gdLst>
                <a:gd name="T0" fmla="*/ 0 w 15"/>
                <a:gd name="T1" fmla="*/ 0 h 7"/>
                <a:gd name="T2" fmla="*/ 15 w 15"/>
                <a:gd name="T3" fmla="*/ 7 h 7"/>
                <a:gd name="T4" fmla="*/ 0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0" y="0"/>
                  </a:moveTo>
                  <a:lnTo>
                    <a:pt x="15"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60" name="Freeform 224">
              <a:extLst>
                <a:ext uri="{FF2B5EF4-FFF2-40B4-BE49-F238E27FC236}">
                  <a16:creationId xmlns:a16="http://schemas.microsoft.com/office/drawing/2014/main" id="{23648CB9-DB37-71F1-17E7-A1221E083E34}"/>
                </a:ext>
              </a:extLst>
            </p:cNvPr>
            <p:cNvSpPr>
              <a:spLocks/>
            </p:cNvSpPr>
            <p:nvPr/>
          </p:nvSpPr>
          <p:spPr bwMode="auto">
            <a:xfrm>
              <a:off x="2224" y="3706"/>
              <a:ext cx="22" cy="37"/>
            </a:xfrm>
            <a:custGeom>
              <a:avLst/>
              <a:gdLst>
                <a:gd name="T0" fmla="*/ 0 w 22"/>
                <a:gd name="T1" fmla="*/ 37 h 37"/>
                <a:gd name="T2" fmla="*/ 7 w 22"/>
                <a:gd name="T3" fmla="*/ 30 h 37"/>
                <a:gd name="T4" fmla="*/ 7 w 22"/>
                <a:gd name="T5" fmla="*/ 23 h 37"/>
                <a:gd name="T6" fmla="*/ 7 w 22"/>
                <a:gd name="T7" fmla="*/ 23 h 37"/>
                <a:gd name="T8" fmla="*/ 15 w 22"/>
                <a:gd name="T9" fmla="*/ 15 h 37"/>
                <a:gd name="T10" fmla="*/ 15 w 22"/>
                <a:gd name="T11" fmla="*/ 15 h 37"/>
                <a:gd name="T12" fmla="*/ 15 w 22"/>
                <a:gd name="T13" fmla="*/ 8 h 37"/>
                <a:gd name="T14" fmla="*/ 22 w 22"/>
                <a:gd name="T15" fmla="*/ 8 h 37"/>
                <a:gd name="T16" fmla="*/ 22 w 22"/>
                <a:gd name="T17" fmla="*/ 8 h 37"/>
                <a:gd name="T18" fmla="*/ 22 w 22"/>
                <a:gd name="T19" fmla="*/ 0 h 37"/>
                <a:gd name="T20" fmla="*/ 22 w 22"/>
                <a:gd name="T21" fmla="*/ 0 h 37"/>
                <a:gd name="T22" fmla="*/ 22 w 22"/>
                <a:gd name="T23" fmla="*/ 0 h 37"/>
                <a:gd name="T24" fmla="*/ 22 w 22"/>
                <a:gd name="T25" fmla="*/ 0 h 37"/>
                <a:gd name="T26" fmla="*/ 22 w 22"/>
                <a:gd name="T27" fmla="*/ 0 h 37"/>
                <a:gd name="T28" fmla="*/ 22 w 22"/>
                <a:gd name="T29" fmla="*/ 0 h 37"/>
                <a:gd name="T30" fmla="*/ 22 w 22"/>
                <a:gd name="T31" fmla="*/ 0 h 37"/>
                <a:gd name="T32" fmla="*/ 22 w 22"/>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37">
                  <a:moveTo>
                    <a:pt x="0" y="37"/>
                  </a:moveTo>
                  <a:lnTo>
                    <a:pt x="7" y="30"/>
                  </a:lnTo>
                  <a:lnTo>
                    <a:pt x="7" y="23"/>
                  </a:lnTo>
                  <a:lnTo>
                    <a:pt x="15" y="15"/>
                  </a:lnTo>
                  <a:lnTo>
                    <a:pt x="15" y="8"/>
                  </a:lnTo>
                  <a:lnTo>
                    <a:pt x="22" y="8"/>
                  </a:lnTo>
                  <a:lnTo>
                    <a:pt x="2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61" name="Freeform 225">
              <a:extLst>
                <a:ext uri="{FF2B5EF4-FFF2-40B4-BE49-F238E27FC236}">
                  <a16:creationId xmlns:a16="http://schemas.microsoft.com/office/drawing/2014/main" id="{6335C5DC-58A2-A4F1-ED06-7B3D58F5B042}"/>
                </a:ext>
              </a:extLst>
            </p:cNvPr>
            <p:cNvSpPr>
              <a:spLocks/>
            </p:cNvSpPr>
            <p:nvPr/>
          </p:nvSpPr>
          <p:spPr bwMode="auto">
            <a:xfrm>
              <a:off x="2216" y="3736"/>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62" name="Freeform 226">
              <a:extLst>
                <a:ext uri="{FF2B5EF4-FFF2-40B4-BE49-F238E27FC236}">
                  <a16:creationId xmlns:a16="http://schemas.microsoft.com/office/drawing/2014/main" id="{BEB65CC3-C72C-81CD-4F88-18469D863DFE}"/>
                </a:ext>
              </a:extLst>
            </p:cNvPr>
            <p:cNvSpPr>
              <a:spLocks/>
            </p:cNvSpPr>
            <p:nvPr/>
          </p:nvSpPr>
          <p:spPr bwMode="auto">
            <a:xfrm>
              <a:off x="2246" y="3699"/>
              <a:ext cx="7" cy="15"/>
            </a:xfrm>
            <a:custGeom>
              <a:avLst/>
              <a:gdLst>
                <a:gd name="T0" fmla="*/ 0 w 7"/>
                <a:gd name="T1" fmla="*/ 0 h 15"/>
                <a:gd name="T2" fmla="*/ 7 w 7"/>
                <a:gd name="T3" fmla="*/ 15 h 15"/>
                <a:gd name="T4" fmla="*/ 0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0" y="0"/>
                  </a:moveTo>
                  <a:lnTo>
                    <a:pt x="7"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63" name="Line 227">
              <a:extLst>
                <a:ext uri="{FF2B5EF4-FFF2-40B4-BE49-F238E27FC236}">
                  <a16:creationId xmlns:a16="http://schemas.microsoft.com/office/drawing/2014/main" id="{5E2803A6-EAC6-AD19-24D8-1B3EC9979100}"/>
                </a:ext>
              </a:extLst>
            </p:cNvPr>
            <p:cNvSpPr>
              <a:spLocks noChangeShapeType="1"/>
            </p:cNvSpPr>
            <p:nvPr/>
          </p:nvSpPr>
          <p:spPr bwMode="auto">
            <a:xfrm>
              <a:off x="2246" y="3706"/>
              <a:ext cx="1" cy="3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164" name="Freeform 228">
              <a:extLst>
                <a:ext uri="{FF2B5EF4-FFF2-40B4-BE49-F238E27FC236}">
                  <a16:creationId xmlns:a16="http://schemas.microsoft.com/office/drawing/2014/main" id="{85786D8F-4428-F622-560A-AF6197E4F6AA}"/>
                </a:ext>
              </a:extLst>
            </p:cNvPr>
            <p:cNvSpPr>
              <a:spLocks/>
            </p:cNvSpPr>
            <p:nvPr/>
          </p:nvSpPr>
          <p:spPr bwMode="auto">
            <a:xfrm>
              <a:off x="2246" y="3714"/>
              <a:ext cx="22" cy="22"/>
            </a:xfrm>
            <a:custGeom>
              <a:avLst/>
              <a:gdLst>
                <a:gd name="T0" fmla="*/ 0 w 22"/>
                <a:gd name="T1" fmla="*/ 22 h 22"/>
                <a:gd name="T2" fmla="*/ 0 w 22"/>
                <a:gd name="T3" fmla="*/ 22 h 22"/>
                <a:gd name="T4" fmla="*/ 0 w 22"/>
                <a:gd name="T5" fmla="*/ 22 h 22"/>
                <a:gd name="T6" fmla="*/ 0 w 22"/>
                <a:gd name="T7" fmla="*/ 22 h 22"/>
                <a:gd name="T8" fmla="*/ 0 w 22"/>
                <a:gd name="T9" fmla="*/ 15 h 22"/>
                <a:gd name="T10" fmla="*/ 0 w 22"/>
                <a:gd name="T11" fmla="*/ 15 h 22"/>
                <a:gd name="T12" fmla="*/ 0 w 22"/>
                <a:gd name="T13" fmla="*/ 15 h 22"/>
                <a:gd name="T14" fmla="*/ 0 w 22"/>
                <a:gd name="T15" fmla="*/ 15 h 22"/>
                <a:gd name="T16" fmla="*/ 0 w 22"/>
                <a:gd name="T17" fmla="*/ 15 h 22"/>
                <a:gd name="T18" fmla="*/ 7 w 22"/>
                <a:gd name="T19" fmla="*/ 15 h 22"/>
                <a:gd name="T20" fmla="*/ 7 w 22"/>
                <a:gd name="T21" fmla="*/ 7 h 22"/>
                <a:gd name="T22" fmla="*/ 7 w 22"/>
                <a:gd name="T23" fmla="*/ 7 h 22"/>
                <a:gd name="T24" fmla="*/ 7 w 22"/>
                <a:gd name="T25" fmla="*/ 7 h 22"/>
                <a:gd name="T26" fmla="*/ 15 w 22"/>
                <a:gd name="T27" fmla="*/ 7 h 22"/>
                <a:gd name="T28" fmla="*/ 15 w 22"/>
                <a:gd name="T29" fmla="*/ 0 h 22"/>
                <a:gd name="T30" fmla="*/ 15 w 22"/>
                <a:gd name="T31" fmla="*/ 0 h 22"/>
                <a:gd name="T32" fmla="*/ 22 w 22"/>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2">
                  <a:moveTo>
                    <a:pt x="0" y="22"/>
                  </a:moveTo>
                  <a:lnTo>
                    <a:pt x="0" y="22"/>
                  </a:lnTo>
                  <a:lnTo>
                    <a:pt x="0" y="15"/>
                  </a:lnTo>
                  <a:lnTo>
                    <a:pt x="7" y="15"/>
                  </a:lnTo>
                  <a:lnTo>
                    <a:pt x="7" y="7"/>
                  </a:lnTo>
                  <a:lnTo>
                    <a:pt x="15" y="7"/>
                  </a:lnTo>
                  <a:lnTo>
                    <a:pt x="15" y="0"/>
                  </a:lnTo>
                  <a:lnTo>
                    <a:pt x="2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65" name="Freeform 229">
              <a:extLst>
                <a:ext uri="{FF2B5EF4-FFF2-40B4-BE49-F238E27FC236}">
                  <a16:creationId xmlns:a16="http://schemas.microsoft.com/office/drawing/2014/main" id="{4C725FF3-6859-40CB-91DB-D23670BDA917}"/>
                </a:ext>
              </a:extLst>
            </p:cNvPr>
            <p:cNvSpPr>
              <a:spLocks/>
            </p:cNvSpPr>
            <p:nvPr/>
          </p:nvSpPr>
          <p:spPr bwMode="auto">
            <a:xfrm>
              <a:off x="2239" y="3729"/>
              <a:ext cx="7" cy="14"/>
            </a:xfrm>
            <a:custGeom>
              <a:avLst/>
              <a:gdLst>
                <a:gd name="T0" fmla="*/ 7 w 7"/>
                <a:gd name="T1" fmla="*/ 14 h 14"/>
                <a:gd name="T2" fmla="*/ 0 w 7"/>
                <a:gd name="T3" fmla="*/ 0 h 14"/>
                <a:gd name="T4" fmla="*/ 7 w 7"/>
                <a:gd name="T5" fmla="*/ 14 h 14"/>
                <a:gd name="T6" fmla="*/ 0 60000 65536"/>
                <a:gd name="T7" fmla="*/ 0 60000 65536"/>
                <a:gd name="T8" fmla="*/ 0 60000 65536"/>
              </a:gdLst>
              <a:ahLst/>
              <a:cxnLst>
                <a:cxn ang="T6">
                  <a:pos x="T0" y="T1"/>
                </a:cxn>
                <a:cxn ang="T7">
                  <a:pos x="T2" y="T3"/>
                </a:cxn>
                <a:cxn ang="T8">
                  <a:pos x="T4" y="T5"/>
                </a:cxn>
              </a:cxnLst>
              <a:rect l="0" t="0" r="r" b="b"/>
              <a:pathLst>
                <a:path w="7" h="14">
                  <a:moveTo>
                    <a:pt x="7" y="14"/>
                  </a:moveTo>
                  <a:lnTo>
                    <a:pt x="0" y="0"/>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66" name="Freeform 230">
              <a:extLst>
                <a:ext uri="{FF2B5EF4-FFF2-40B4-BE49-F238E27FC236}">
                  <a16:creationId xmlns:a16="http://schemas.microsoft.com/office/drawing/2014/main" id="{E806896B-1F82-4989-341B-C0599C3E3DFC}"/>
                </a:ext>
              </a:extLst>
            </p:cNvPr>
            <p:cNvSpPr>
              <a:spLocks/>
            </p:cNvSpPr>
            <p:nvPr/>
          </p:nvSpPr>
          <p:spPr bwMode="auto">
            <a:xfrm>
              <a:off x="2261" y="3706"/>
              <a:ext cx="7" cy="15"/>
            </a:xfrm>
            <a:custGeom>
              <a:avLst/>
              <a:gdLst>
                <a:gd name="T0" fmla="*/ 0 w 7"/>
                <a:gd name="T1" fmla="*/ 0 h 15"/>
                <a:gd name="T2" fmla="*/ 7 w 7"/>
                <a:gd name="T3" fmla="*/ 15 h 15"/>
                <a:gd name="T4" fmla="*/ 0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0" y="0"/>
                  </a:moveTo>
                  <a:lnTo>
                    <a:pt x="7"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67" name="Freeform 231">
              <a:extLst>
                <a:ext uri="{FF2B5EF4-FFF2-40B4-BE49-F238E27FC236}">
                  <a16:creationId xmlns:a16="http://schemas.microsoft.com/office/drawing/2014/main" id="{41257079-D0CB-8BA6-27F5-5B6E00BD6FEF}"/>
                </a:ext>
              </a:extLst>
            </p:cNvPr>
            <p:cNvSpPr>
              <a:spLocks/>
            </p:cNvSpPr>
            <p:nvPr/>
          </p:nvSpPr>
          <p:spPr bwMode="auto">
            <a:xfrm>
              <a:off x="2268" y="3677"/>
              <a:ext cx="30" cy="37"/>
            </a:xfrm>
            <a:custGeom>
              <a:avLst/>
              <a:gdLst>
                <a:gd name="T0" fmla="*/ 0 w 30"/>
                <a:gd name="T1" fmla="*/ 37 h 37"/>
                <a:gd name="T2" fmla="*/ 0 w 30"/>
                <a:gd name="T3" fmla="*/ 37 h 37"/>
                <a:gd name="T4" fmla="*/ 0 w 30"/>
                <a:gd name="T5" fmla="*/ 29 h 37"/>
                <a:gd name="T6" fmla="*/ 0 w 30"/>
                <a:gd name="T7" fmla="*/ 29 h 37"/>
                <a:gd name="T8" fmla="*/ 8 w 30"/>
                <a:gd name="T9" fmla="*/ 29 h 37"/>
                <a:gd name="T10" fmla="*/ 8 w 30"/>
                <a:gd name="T11" fmla="*/ 29 h 37"/>
                <a:gd name="T12" fmla="*/ 8 w 30"/>
                <a:gd name="T13" fmla="*/ 22 h 37"/>
                <a:gd name="T14" fmla="*/ 15 w 30"/>
                <a:gd name="T15" fmla="*/ 22 h 37"/>
                <a:gd name="T16" fmla="*/ 15 w 30"/>
                <a:gd name="T17" fmla="*/ 22 h 37"/>
                <a:gd name="T18" fmla="*/ 15 w 30"/>
                <a:gd name="T19" fmla="*/ 14 h 37"/>
                <a:gd name="T20" fmla="*/ 15 w 30"/>
                <a:gd name="T21" fmla="*/ 14 h 37"/>
                <a:gd name="T22" fmla="*/ 23 w 30"/>
                <a:gd name="T23" fmla="*/ 14 h 37"/>
                <a:gd name="T24" fmla="*/ 23 w 30"/>
                <a:gd name="T25" fmla="*/ 7 h 37"/>
                <a:gd name="T26" fmla="*/ 23 w 30"/>
                <a:gd name="T27" fmla="*/ 7 h 37"/>
                <a:gd name="T28" fmla="*/ 23 w 30"/>
                <a:gd name="T29" fmla="*/ 7 h 37"/>
                <a:gd name="T30" fmla="*/ 23 w 30"/>
                <a:gd name="T31" fmla="*/ 0 h 37"/>
                <a:gd name="T32" fmla="*/ 30 w 30"/>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37">
                  <a:moveTo>
                    <a:pt x="0" y="37"/>
                  </a:moveTo>
                  <a:lnTo>
                    <a:pt x="0" y="37"/>
                  </a:lnTo>
                  <a:lnTo>
                    <a:pt x="0" y="29"/>
                  </a:lnTo>
                  <a:lnTo>
                    <a:pt x="8" y="29"/>
                  </a:lnTo>
                  <a:lnTo>
                    <a:pt x="8" y="22"/>
                  </a:lnTo>
                  <a:lnTo>
                    <a:pt x="15" y="22"/>
                  </a:lnTo>
                  <a:lnTo>
                    <a:pt x="15" y="14"/>
                  </a:lnTo>
                  <a:lnTo>
                    <a:pt x="23" y="14"/>
                  </a:lnTo>
                  <a:lnTo>
                    <a:pt x="23" y="7"/>
                  </a:lnTo>
                  <a:lnTo>
                    <a:pt x="23" y="0"/>
                  </a:lnTo>
                  <a:lnTo>
                    <a:pt x="3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68" name="Freeform 232">
              <a:extLst>
                <a:ext uri="{FF2B5EF4-FFF2-40B4-BE49-F238E27FC236}">
                  <a16:creationId xmlns:a16="http://schemas.microsoft.com/office/drawing/2014/main" id="{9415EBA5-BB09-AF20-70EE-2B1C6F4358FD}"/>
                </a:ext>
              </a:extLst>
            </p:cNvPr>
            <p:cNvSpPr>
              <a:spLocks/>
            </p:cNvSpPr>
            <p:nvPr/>
          </p:nvSpPr>
          <p:spPr bwMode="auto">
            <a:xfrm>
              <a:off x="2261" y="3706"/>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69" name="Freeform 233">
              <a:extLst>
                <a:ext uri="{FF2B5EF4-FFF2-40B4-BE49-F238E27FC236}">
                  <a16:creationId xmlns:a16="http://schemas.microsoft.com/office/drawing/2014/main" id="{D656DEC8-01A9-F69A-4DCB-EC8D3BF0E6CE}"/>
                </a:ext>
              </a:extLst>
            </p:cNvPr>
            <p:cNvSpPr>
              <a:spLocks/>
            </p:cNvSpPr>
            <p:nvPr/>
          </p:nvSpPr>
          <p:spPr bwMode="auto">
            <a:xfrm>
              <a:off x="2283" y="3677"/>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70" name="Freeform 234">
              <a:extLst>
                <a:ext uri="{FF2B5EF4-FFF2-40B4-BE49-F238E27FC236}">
                  <a16:creationId xmlns:a16="http://schemas.microsoft.com/office/drawing/2014/main" id="{736A76C8-FC94-2A19-EB88-0421EB6541D7}"/>
                </a:ext>
              </a:extLst>
            </p:cNvPr>
            <p:cNvSpPr>
              <a:spLocks/>
            </p:cNvSpPr>
            <p:nvPr/>
          </p:nvSpPr>
          <p:spPr bwMode="auto">
            <a:xfrm>
              <a:off x="2276" y="3677"/>
              <a:ext cx="22" cy="44"/>
            </a:xfrm>
            <a:custGeom>
              <a:avLst/>
              <a:gdLst>
                <a:gd name="T0" fmla="*/ 22 w 22"/>
                <a:gd name="T1" fmla="*/ 0 h 44"/>
                <a:gd name="T2" fmla="*/ 22 w 22"/>
                <a:gd name="T3" fmla="*/ 0 h 44"/>
                <a:gd name="T4" fmla="*/ 22 w 22"/>
                <a:gd name="T5" fmla="*/ 0 h 44"/>
                <a:gd name="T6" fmla="*/ 22 w 22"/>
                <a:gd name="T7" fmla="*/ 7 h 44"/>
                <a:gd name="T8" fmla="*/ 15 w 22"/>
                <a:gd name="T9" fmla="*/ 7 h 44"/>
                <a:gd name="T10" fmla="*/ 15 w 22"/>
                <a:gd name="T11" fmla="*/ 7 h 44"/>
                <a:gd name="T12" fmla="*/ 15 w 22"/>
                <a:gd name="T13" fmla="*/ 14 h 44"/>
                <a:gd name="T14" fmla="*/ 15 w 22"/>
                <a:gd name="T15" fmla="*/ 14 h 44"/>
                <a:gd name="T16" fmla="*/ 15 w 22"/>
                <a:gd name="T17" fmla="*/ 22 h 44"/>
                <a:gd name="T18" fmla="*/ 15 w 22"/>
                <a:gd name="T19" fmla="*/ 22 h 44"/>
                <a:gd name="T20" fmla="*/ 15 w 22"/>
                <a:gd name="T21" fmla="*/ 29 h 44"/>
                <a:gd name="T22" fmla="*/ 15 w 22"/>
                <a:gd name="T23" fmla="*/ 29 h 44"/>
                <a:gd name="T24" fmla="*/ 7 w 22"/>
                <a:gd name="T25" fmla="*/ 37 h 44"/>
                <a:gd name="T26" fmla="*/ 7 w 22"/>
                <a:gd name="T27" fmla="*/ 37 h 44"/>
                <a:gd name="T28" fmla="*/ 7 w 22"/>
                <a:gd name="T29" fmla="*/ 44 h 44"/>
                <a:gd name="T30" fmla="*/ 0 w 22"/>
                <a:gd name="T31" fmla="*/ 44 h 44"/>
                <a:gd name="T32" fmla="*/ 0 w 22"/>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44">
                  <a:moveTo>
                    <a:pt x="22" y="0"/>
                  </a:moveTo>
                  <a:lnTo>
                    <a:pt x="22" y="0"/>
                  </a:lnTo>
                  <a:lnTo>
                    <a:pt x="22" y="7"/>
                  </a:lnTo>
                  <a:lnTo>
                    <a:pt x="15" y="7"/>
                  </a:lnTo>
                  <a:lnTo>
                    <a:pt x="15" y="14"/>
                  </a:lnTo>
                  <a:lnTo>
                    <a:pt x="15" y="22"/>
                  </a:lnTo>
                  <a:lnTo>
                    <a:pt x="15" y="29"/>
                  </a:lnTo>
                  <a:lnTo>
                    <a:pt x="7" y="37"/>
                  </a:lnTo>
                  <a:lnTo>
                    <a:pt x="7" y="44"/>
                  </a:lnTo>
                  <a:lnTo>
                    <a:pt x="0" y="44"/>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71" name="Freeform 235">
              <a:extLst>
                <a:ext uri="{FF2B5EF4-FFF2-40B4-BE49-F238E27FC236}">
                  <a16:creationId xmlns:a16="http://schemas.microsoft.com/office/drawing/2014/main" id="{2BE11CB4-9A4A-7C50-3A92-5838DE1979AF}"/>
                </a:ext>
              </a:extLst>
            </p:cNvPr>
            <p:cNvSpPr>
              <a:spLocks/>
            </p:cNvSpPr>
            <p:nvPr/>
          </p:nvSpPr>
          <p:spPr bwMode="auto">
            <a:xfrm>
              <a:off x="2283" y="3677"/>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72" name="Freeform 236">
              <a:extLst>
                <a:ext uri="{FF2B5EF4-FFF2-40B4-BE49-F238E27FC236}">
                  <a16:creationId xmlns:a16="http://schemas.microsoft.com/office/drawing/2014/main" id="{9D60B4F3-B900-8F96-9792-7F3A2077366F}"/>
                </a:ext>
              </a:extLst>
            </p:cNvPr>
            <p:cNvSpPr>
              <a:spLocks/>
            </p:cNvSpPr>
            <p:nvPr/>
          </p:nvSpPr>
          <p:spPr bwMode="auto">
            <a:xfrm>
              <a:off x="2268" y="3714"/>
              <a:ext cx="15" cy="15"/>
            </a:xfrm>
            <a:custGeom>
              <a:avLst/>
              <a:gdLst>
                <a:gd name="T0" fmla="*/ 15 w 15"/>
                <a:gd name="T1" fmla="*/ 15 h 15"/>
                <a:gd name="T2" fmla="*/ 0 w 15"/>
                <a:gd name="T3" fmla="*/ 0 h 15"/>
                <a:gd name="T4" fmla="*/ 15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15"/>
                  </a:moveTo>
                  <a:lnTo>
                    <a:pt x="0" y="0"/>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73" name="Line 237">
              <a:extLst>
                <a:ext uri="{FF2B5EF4-FFF2-40B4-BE49-F238E27FC236}">
                  <a16:creationId xmlns:a16="http://schemas.microsoft.com/office/drawing/2014/main" id="{877974CD-D4D3-2E2D-49FD-D101E3DAF7D5}"/>
                </a:ext>
              </a:extLst>
            </p:cNvPr>
            <p:cNvSpPr>
              <a:spLocks noChangeShapeType="1"/>
            </p:cNvSpPr>
            <p:nvPr/>
          </p:nvSpPr>
          <p:spPr bwMode="auto">
            <a:xfrm flipH="1">
              <a:off x="2268" y="3721"/>
              <a:ext cx="8" cy="1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174" name="Freeform 238">
              <a:extLst>
                <a:ext uri="{FF2B5EF4-FFF2-40B4-BE49-F238E27FC236}">
                  <a16:creationId xmlns:a16="http://schemas.microsoft.com/office/drawing/2014/main" id="{397C5995-0335-5208-42B7-6DE838D01A4F}"/>
                </a:ext>
              </a:extLst>
            </p:cNvPr>
            <p:cNvSpPr>
              <a:spLocks/>
            </p:cNvSpPr>
            <p:nvPr/>
          </p:nvSpPr>
          <p:spPr bwMode="auto">
            <a:xfrm>
              <a:off x="2268" y="3721"/>
              <a:ext cx="30" cy="15"/>
            </a:xfrm>
            <a:custGeom>
              <a:avLst/>
              <a:gdLst>
                <a:gd name="T0" fmla="*/ 0 w 30"/>
                <a:gd name="T1" fmla="*/ 15 h 15"/>
                <a:gd name="T2" fmla="*/ 0 w 30"/>
                <a:gd name="T3" fmla="*/ 15 h 15"/>
                <a:gd name="T4" fmla="*/ 8 w 30"/>
                <a:gd name="T5" fmla="*/ 15 h 15"/>
                <a:gd name="T6" fmla="*/ 8 w 30"/>
                <a:gd name="T7" fmla="*/ 15 h 15"/>
                <a:gd name="T8" fmla="*/ 8 w 30"/>
                <a:gd name="T9" fmla="*/ 8 h 15"/>
                <a:gd name="T10" fmla="*/ 8 w 30"/>
                <a:gd name="T11" fmla="*/ 8 h 15"/>
                <a:gd name="T12" fmla="*/ 8 w 30"/>
                <a:gd name="T13" fmla="*/ 8 h 15"/>
                <a:gd name="T14" fmla="*/ 15 w 30"/>
                <a:gd name="T15" fmla="*/ 8 h 15"/>
                <a:gd name="T16" fmla="*/ 15 w 30"/>
                <a:gd name="T17" fmla="*/ 8 h 15"/>
                <a:gd name="T18" fmla="*/ 15 w 30"/>
                <a:gd name="T19" fmla="*/ 8 h 15"/>
                <a:gd name="T20" fmla="*/ 15 w 30"/>
                <a:gd name="T21" fmla="*/ 8 h 15"/>
                <a:gd name="T22" fmla="*/ 23 w 30"/>
                <a:gd name="T23" fmla="*/ 8 h 15"/>
                <a:gd name="T24" fmla="*/ 23 w 30"/>
                <a:gd name="T25" fmla="*/ 8 h 15"/>
                <a:gd name="T26" fmla="*/ 23 w 30"/>
                <a:gd name="T27" fmla="*/ 8 h 15"/>
                <a:gd name="T28" fmla="*/ 30 w 30"/>
                <a:gd name="T29" fmla="*/ 8 h 15"/>
                <a:gd name="T30" fmla="*/ 30 w 30"/>
                <a:gd name="T31" fmla="*/ 0 h 15"/>
                <a:gd name="T32" fmla="*/ 30 w 30"/>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15">
                  <a:moveTo>
                    <a:pt x="0" y="15"/>
                  </a:moveTo>
                  <a:lnTo>
                    <a:pt x="0" y="15"/>
                  </a:lnTo>
                  <a:lnTo>
                    <a:pt x="8" y="15"/>
                  </a:lnTo>
                  <a:lnTo>
                    <a:pt x="8" y="8"/>
                  </a:lnTo>
                  <a:lnTo>
                    <a:pt x="15" y="8"/>
                  </a:lnTo>
                  <a:lnTo>
                    <a:pt x="23" y="8"/>
                  </a:lnTo>
                  <a:lnTo>
                    <a:pt x="30" y="8"/>
                  </a:lnTo>
                  <a:lnTo>
                    <a:pt x="3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75" name="Freeform 239">
              <a:extLst>
                <a:ext uri="{FF2B5EF4-FFF2-40B4-BE49-F238E27FC236}">
                  <a16:creationId xmlns:a16="http://schemas.microsoft.com/office/drawing/2014/main" id="{7B7FE010-1479-5B85-E34A-3D7DC273CD64}"/>
                </a:ext>
              </a:extLst>
            </p:cNvPr>
            <p:cNvSpPr>
              <a:spLocks/>
            </p:cNvSpPr>
            <p:nvPr/>
          </p:nvSpPr>
          <p:spPr bwMode="auto">
            <a:xfrm>
              <a:off x="2268" y="3729"/>
              <a:ext cx="8" cy="14"/>
            </a:xfrm>
            <a:custGeom>
              <a:avLst/>
              <a:gdLst>
                <a:gd name="T0" fmla="*/ 8 w 8"/>
                <a:gd name="T1" fmla="*/ 14 h 14"/>
                <a:gd name="T2" fmla="*/ 0 w 8"/>
                <a:gd name="T3" fmla="*/ 0 h 14"/>
                <a:gd name="T4" fmla="*/ 8 w 8"/>
                <a:gd name="T5" fmla="*/ 14 h 14"/>
                <a:gd name="T6" fmla="*/ 0 60000 65536"/>
                <a:gd name="T7" fmla="*/ 0 60000 65536"/>
                <a:gd name="T8" fmla="*/ 0 60000 65536"/>
              </a:gdLst>
              <a:ahLst/>
              <a:cxnLst>
                <a:cxn ang="T6">
                  <a:pos x="T0" y="T1"/>
                </a:cxn>
                <a:cxn ang="T7">
                  <a:pos x="T2" y="T3"/>
                </a:cxn>
                <a:cxn ang="T8">
                  <a:pos x="T4" y="T5"/>
                </a:cxn>
              </a:cxnLst>
              <a:rect l="0" t="0" r="r" b="b"/>
              <a:pathLst>
                <a:path w="8" h="14">
                  <a:moveTo>
                    <a:pt x="8" y="14"/>
                  </a:moveTo>
                  <a:lnTo>
                    <a:pt x="0" y="0"/>
                  </a:lnTo>
                  <a:lnTo>
                    <a:pt x="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76" name="Freeform 240">
              <a:extLst>
                <a:ext uri="{FF2B5EF4-FFF2-40B4-BE49-F238E27FC236}">
                  <a16:creationId xmlns:a16="http://schemas.microsoft.com/office/drawing/2014/main" id="{64100264-34D0-5913-B118-63E6985EA6C3}"/>
                </a:ext>
              </a:extLst>
            </p:cNvPr>
            <p:cNvSpPr>
              <a:spLocks/>
            </p:cNvSpPr>
            <p:nvPr/>
          </p:nvSpPr>
          <p:spPr bwMode="auto">
            <a:xfrm>
              <a:off x="2298" y="3714"/>
              <a:ext cx="7" cy="22"/>
            </a:xfrm>
            <a:custGeom>
              <a:avLst/>
              <a:gdLst>
                <a:gd name="T0" fmla="*/ 0 w 7"/>
                <a:gd name="T1" fmla="*/ 0 h 22"/>
                <a:gd name="T2" fmla="*/ 7 w 7"/>
                <a:gd name="T3" fmla="*/ 22 h 22"/>
                <a:gd name="T4" fmla="*/ 0 w 7"/>
                <a:gd name="T5" fmla="*/ 0 h 22"/>
                <a:gd name="T6" fmla="*/ 0 60000 65536"/>
                <a:gd name="T7" fmla="*/ 0 60000 65536"/>
                <a:gd name="T8" fmla="*/ 0 60000 65536"/>
              </a:gdLst>
              <a:ahLst/>
              <a:cxnLst>
                <a:cxn ang="T6">
                  <a:pos x="T0" y="T1"/>
                </a:cxn>
                <a:cxn ang="T7">
                  <a:pos x="T2" y="T3"/>
                </a:cxn>
                <a:cxn ang="T8">
                  <a:pos x="T4" y="T5"/>
                </a:cxn>
              </a:cxnLst>
              <a:rect l="0" t="0" r="r" b="b"/>
              <a:pathLst>
                <a:path w="7" h="22">
                  <a:moveTo>
                    <a:pt x="0" y="0"/>
                  </a:moveTo>
                  <a:lnTo>
                    <a:pt x="7" y="2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77" name="Freeform 241">
              <a:extLst>
                <a:ext uri="{FF2B5EF4-FFF2-40B4-BE49-F238E27FC236}">
                  <a16:creationId xmlns:a16="http://schemas.microsoft.com/office/drawing/2014/main" id="{460FE3E1-305A-6F45-0503-931CE0144491}"/>
                </a:ext>
              </a:extLst>
            </p:cNvPr>
            <p:cNvSpPr>
              <a:spLocks/>
            </p:cNvSpPr>
            <p:nvPr/>
          </p:nvSpPr>
          <p:spPr bwMode="auto">
            <a:xfrm>
              <a:off x="2298" y="3706"/>
              <a:ext cx="22" cy="15"/>
            </a:xfrm>
            <a:custGeom>
              <a:avLst/>
              <a:gdLst>
                <a:gd name="T0" fmla="*/ 0 w 22"/>
                <a:gd name="T1" fmla="*/ 15 h 15"/>
                <a:gd name="T2" fmla="*/ 7 w 22"/>
                <a:gd name="T3" fmla="*/ 15 h 15"/>
                <a:gd name="T4" fmla="*/ 7 w 22"/>
                <a:gd name="T5" fmla="*/ 15 h 15"/>
                <a:gd name="T6" fmla="*/ 7 w 22"/>
                <a:gd name="T7" fmla="*/ 15 h 15"/>
                <a:gd name="T8" fmla="*/ 15 w 22"/>
                <a:gd name="T9" fmla="*/ 15 h 15"/>
                <a:gd name="T10" fmla="*/ 15 w 22"/>
                <a:gd name="T11" fmla="*/ 15 h 15"/>
                <a:gd name="T12" fmla="*/ 15 w 22"/>
                <a:gd name="T13" fmla="*/ 15 h 15"/>
                <a:gd name="T14" fmla="*/ 15 w 22"/>
                <a:gd name="T15" fmla="*/ 8 h 15"/>
                <a:gd name="T16" fmla="*/ 22 w 22"/>
                <a:gd name="T17" fmla="*/ 8 h 15"/>
                <a:gd name="T18" fmla="*/ 22 w 22"/>
                <a:gd name="T19" fmla="*/ 8 h 15"/>
                <a:gd name="T20" fmla="*/ 22 w 22"/>
                <a:gd name="T21" fmla="*/ 8 h 15"/>
                <a:gd name="T22" fmla="*/ 22 w 22"/>
                <a:gd name="T23" fmla="*/ 8 h 15"/>
                <a:gd name="T24" fmla="*/ 22 w 22"/>
                <a:gd name="T25" fmla="*/ 0 h 15"/>
                <a:gd name="T26" fmla="*/ 22 w 22"/>
                <a:gd name="T27" fmla="*/ 0 h 15"/>
                <a:gd name="T28" fmla="*/ 22 w 22"/>
                <a:gd name="T29" fmla="*/ 0 h 15"/>
                <a:gd name="T30" fmla="*/ 22 w 22"/>
                <a:gd name="T31" fmla="*/ 0 h 15"/>
                <a:gd name="T32" fmla="*/ 22 w 22"/>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5">
                  <a:moveTo>
                    <a:pt x="0" y="15"/>
                  </a:moveTo>
                  <a:lnTo>
                    <a:pt x="7" y="15"/>
                  </a:lnTo>
                  <a:lnTo>
                    <a:pt x="15" y="15"/>
                  </a:lnTo>
                  <a:lnTo>
                    <a:pt x="15" y="8"/>
                  </a:lnTo>
                  <a:lnTo>
                    <a:pt x="22" y="8"/>
                  </a:lnTo>
                  <a:lnTo>
                    <a:pt x="2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78" name="Freeform 242">
              <a:extLst>
                <a:ext uri="{FF2B5EF4-FFF2-40B4-BE49-F238E27FC236}">
                  <a16:creationId xmlns:a16="http://schemas.microsoft.com/office/drawing/2014/main" id="{6793DA98-E0B2-1664-7C2F-6B4876180609}"/>
                </a:ext>
              </a:extLst>
            </p:cNvPr>
            <p:cNvSpPr>
              <a:spLocks/>
            </p:cNvSpPr>
            <p:nvPr/>
          </p:nvSpPr>
          <p:spPr bwMode="auto">
            <a:xfrm>
              <a:off x="2298" y="3714"/>
              <a:ext cx="7" cy="22"/>
            </a:xfrm>
            <a:custGeom>
              <a:avLst/>
              <a:gdLst>
                <a:gd name="T0" fmla="*/ 7 w 7"/>
                <a:gd name="T1" fmla="*/ 22 h 22"/>
                <a:gd name="T2" fmla="*/ 0 w 7"/>
                <a:gd name="T3" fmla="*/ 0 h 22"/>
                <a:gd name="T4" fmla="*/ 7 w 7"/>
                <a:gd name="T5" fmla="*/ 22 h 22"/>
                <a:gd name="T6" fmla="*/ 0 60000 65536"/>
                <a:gd name="T7" fmla="*/ 0 60000 65536"/>
                <a:gd name="T8" fmla="*/ 0 60000 65536"/>
              </a:gdLst>
              <a:ahLst/>
              <a:cxnLst>
                <a:cxn ang="T6">
                  <a:pos x="T0" y="T1"/>
                </a:cxn>
                <a:cxn ang="T7">
                  <a:pos x="T2" y="T3"/>
                </a:cxn>
                <a:cxn ang="T8">
                  <a:pos x="T4" y="T5"/>
                </a:cxn>
              </a:cxnLst>
              <a:rect l="0" t="0" r="r" b="b"/>
              <a:pathLst>
                <a:path w="7" h="22">
                  <a:moveTo>
                    <a:pt x="7" y="22"/>
                  </a:moveTo>
                  <a:lnTo>
                    <a:pt x="0" y="0"/>
                  </a:lnTo>
                  <a:lnTo>
                    <a:pt x="7"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79" name="Freeform 243">
              <a:extLst>
                <a:ext uri="{FF2B5EF4-FFF2-40B4-BE49-F238E27FC236}">
                  <a16:creationId xmlns:a16="http://schemas.microsoft.com/office/drawing/2014/main" id="{A8F7844B-AB04-B67C-208D-41FEF9331F31}"/>
                </a:ext>
              </a:extLst>
            </p:cNvPr>
            <p:cNvSpPr>
              <a:spLocks/>
            </p:cNvSpPr>
            <p:nvPr/>
          </p:nvSpPr>
          <p:spPr bwMode="auto">
            <a:xfrm>
              <a:off x="2313" y="3706"/>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80" name="Freeform 244">
              <a:extLst>
                <a:ext uri="{FF2B5EF4-FFF2-40B4-BE49-F238E27FC236}">
                  <a16:creationId xmlns:a16="http://schemas.microsoft.com/office/drawing/2014/main" id="{F7481021-B164-103D-6DB7-5C77BA6C0D8C}"/>
                </a:ext>
              </a:extLst>
            </p:cNvPr>
            <p:cNvSpPr>
              <a:spLocks/>
            </p:cNvSpPr>
            <p:nvPr/>
          </p:nvSpPr>
          <p:spPr bwMode="auto">
            <a:xfrm>
              <a:off x="2313" y="3706"/>
              <a:ext cx="7" cy="37"/>
            </a:xfrm>
            <a:custGeom>
              <a:avLst/>
              <a:gdLst>
                <a:gd name="T0" fmla="*/ 7 w 7"/>
                <a:gd name="T1" fmla="*/ 0 h 37"/>
                <a:gd name="T2" fmla="*/ 7 w 7"/>
                <a:gd name="T3" fmla="*/ 0 h 37"/>
                <a:gd name="T4" fmla="*/ 7 w 7"/>
                <a:gd name="T5" fmla="*/ 0 h 37"/>
                <a:gd name="T6" fmla="*/ 7 w 7"/>
                <a:gd name="T7" fmla="*/ 8 h 37"/>
                <a:gd name="T8" fmla="*/ 7 w 7"/>
                <a:gd name="T9" fmla="*/ 8 h 37"/>
                <a:gd name="T10" fmla="*/ 7 w 7"/>
                <a:gd name="T11" fmla="*/ 8 h 37"/>
                <a:gd name="T12" fmla="*/ 7 w 7"/>
                <a:gd name="T13" fmla="*/ 8 h 37"/>
                <a:gd name="T14" fmla="*/ 7 w 7"/>
                <a:gd name="T15" fmla="*/ 15 h 37"/>
                <a:gd name="T16" fmla="*/ 7 w 7"/>
                <a:gd name="T17" fmla="*/ 15 h 37"/>
                <a:gd name="T18" fmla="*/ 0 w 7"/>
                <a:gd name="T19" fmla="*/ 23 h 37"/>
                <a:gd name="T20" fmla="*/ 0 w 7"/>
                <a:gd name="T21" fmla="*/ 23 h 37"/>
                <a:gd name="T22" fmla="*/ 0 w 7"/>
                <a:gd name="T23" fmla="*/ 23 h 37"/>
                <a:gd name="T24" fmla="*/ 0 w 7"/>
                <a:gd name="T25" fmla="*/ 30 h 37"/>
                <a:gd name="T26" fmla="*/ 0 w 7"/>
                <a:gd name="T27" fmla="*/ 30 h 37"/>
                <a:gd name="T28" fmla="*/ 0 w 7"/>
                <a:gd name="T29" fmla="*/ 30 h 37"/>
                <a:gd name="T30" fmla="*/ 0 w 7"/>
                <a:gd name="T31" fmla="*/ 37 h 37"/>
                <a:gd name="T32" fmla="*/ 0 w 7"/>
                <a:gd name="T33" fmla="*/ 37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37">
                  <a:moveTo>
                    <a:pt x="7" y="0"/>
                  </a:moveTo>
                  <a:lnTo>
                    <a:pt x="7" y="0"/>
                  </a:lnTo>
                  <a:lnTo>
                    <a:pt x="7" y="8"/>
                  </a:lnTo>
                  <a:lnTo>
                    <a:pt x="7" y="15"/>
                  </a:lnTo>
                  <a:lnTo>
                    <a:pt x="0" y="23"/>
                  </a:lnTo>
                  <a:lnTo>
                    <a:pt x="0" y="30"/>
                  </a:lnTo>
                  <a:lnTo>
                    <a:pt x="0" y="3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81" name="Freeform 245">
              <a:extLst>
                <a:ext uri="{FF2B5EF4-FFF2-40B4-BE49-F238E27FC236}">
                  <a16:creationId xmlns:a16="http://schemas.microsoft.com/office/drawing/2014/main" id="{301808F1-159A-7F8F-C2B0-6C69251BC566}"/>
                </a:ext>
              </a:extLst>
            </p:cNvPr>
            <p:cNvSpPr>
              <a:spLocks/>
            </p:cNvSpPr>
            <p:nvPr/>
          </p:nvSpPr>
          <p:spPr bwMode="auto">
            <a:xfrm>
              <a:off x="2313" y="3706"/>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82" name="Freeform 246">
              <a:extLst>
                <a:ext uri="{FF2B5EF4-FFF2-40B4-BE49-F238E27FC236}">
                  <a16:creationId xmlns:a16="http://schemas.microsoft.com/office/drawing/2014/main" id="{31B8FB41-01E7-D783-FF2E-8CC237D5E80A}"/>
                </a:ext>
              </a:extLst>
            </p:cNvPr>
            <p:cNvSpPr>
              <a:spLocks/>
            </p:cNvSpPr>
            <p:nvPr/>
          </p:nvSpPr>
          <p:spPr bwMode="auto">
            <a:xfrm>
              <a:off x="2305" y="3736"/>
              <a:ext cx="15" cy="15"/>
            </a:xfrm>
            <a:custGeom>
              <a:avLst/>
              <a:gdLst>
                <a:gd name="T0" fmla="*/ 15 w 15"/>
                <a:gd name="T1" fmla="*/ 15 h 15"/>
                <a:gd name="T2" fmla="*/ 0 w 15"/>
                <a:gd name="T3" fmla="*/ 0 h 15"/>
                <a:gd name="T4" fmla="*/ 15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15"/>
                  </a:moveTo>
                  <a:lnTo>
                    <a:pt x="0" y="0"/>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83" name="Freeform 247">
              <a:extLst>
                <a:ext uri="{FF2B5EF4-FFF2-40B4-BE49-F238E27FC236}">
                  <a16:creationId xmlns:a16="http://schemas.microsoft.com/office/drawing/2014/main" id="{BF059BDE-7925-9E1A-0A78-765DCF098FAE}"/>
                </a:ext>
              </a:extLst>
            </p:cNvPr>
            <p:cNvSpPr>
              <a:spLocks/>
            </p:cNvSpPr>
            <p:nvPr/>
          </p:nvSpPr>
          <p:spPr bwMode="auto">
            <a:xfrm>
              <a:off x="2313" y="3736"/>
              <a:ext cx="15" cy="7"/>
            </a:xfrm>
            <a:custGeom>
              <a:avLst/>
              <a:gdLst>
                <a:gd name="T0" fmla="*/ 0 w 15"/>
                <a:gd name="T1" fmla="*/ 7 h 7"/>
                <a:gd name="T2" fmla="*/ 0 w 15"/>
                <a:gd name="T3" fmla="*/ 7 h 7"/>
                <a:gd name="T4" fmla="*/ 0 w 15"/>
                <a:gd name="T5" fmla="*/ 7 h 7"/>
                <a:gd name="T6" fmla="*/ 0 w 15"/>
                <a:gd name="T7" fmla="*/ 7 h 7"/>
                <a:gd name="T8" fmla="*/ 0 w 15"/>
                <a:gd name="T9" fmla="*/ 7 h 7"/>
                <a:gd name="T10" fmla="*/ 0 w 15"/>
                <a:gd name="T11" fmla="*/ 7 h 7"/>
                <a:gd name="T12" fmla="*/ 0 w 15"/>
                <a:gd name="T13" fmla="*/ 7 h 7"/>
                <a:gd name="T14" fmla="*/ 0 w 15"/>
                <a:gd name="T15" fmla="*/ 7 h 7"/>
                <a:gd name="T16" fmla="*/ 0 w 15"/>
                <a:gd name="T17" fmla="*/ 7 h 7"/>
                <a:gd name="T18" fmla="*/ 0 w 15"/>
                <a:gd name="T19" fmla="*/ 7 h 7"/>
                <a:gd name="T20" fmla="*/ 7 w 15"/>
                <a:gd name="T21" fmla="*/ 7 h 7"/>
                <a:gd name="T22" fmla="*/ 7 w 15"/>
                <a:gd name="T23" fmla="*/ 7 h 7"/>
                <a:gd name="T24" fmla="*/ 7 w 15"/>
                <a:gd name="T25" fmla="*/ 0 h 7"/>
                <a:gd name="T26" fmla="*/ 7 w 15"/>
                <a:gd name="T27" fmla="*/ 0 h 7"/>
                <a:gd name="T28" fmla="*/ 15 w 15"/>
                <a:gd name="T29" fmla="*/ 0 h 7"/>
                <a:gd name="T30" fmla="*/ 15 w 15"/>
                <a:gd name="T31" fmla="*/ 0 h 7"/>
                <a:gd name="T32" fmla="*/ 15 w 15"/>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7">
                  <a:moveTo>
                    <a:pt x="0" y="7"/>
                  </a:moveTo>
                  <a:lnTo>
                    <a:pt x="0" y="7"/>
                  </a:lnTo>
                  <a:lnTo>
                    <a:pt x="7" y="7"/>
                  </a:lnTo>
                  <a:lnTo>
                    <a:pt x="7" y="0"/>
                  </a:lnTo>
                  <a:lnTo>
                    <a:pt x="1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84" name="Freeform 248">
              <a:extLst>
                <a:ext uri="{FF2B5EF4-FFF2-40B4-BE49-F238E27FC236}">
                  <a16:creationId xmlns:a16="http://schemas.microsoft.com/office/drawing/2014/main" id="{35FFDEBC-4EB1-82F8-043B-68FAAC773D79}"/>
                </a:ext>
              </a:extLst>
            </p:cNvPr>
            <p:cNvSpPr>
              <a:spLocks/>
            </p:cNvSpPr>
            <p:nvPr/>
          </p:nvSpPr>
          <p:spPr bwMode="auto">
            <a:xfrm>
              <a:off x="2305" y="3736"/>
              <a:ext cx="15" cy="15"/>
            </a:xfrm>
            <a:custGeom>
              <a:avLst/>
              <a:gdLst>
                <a:gd name="T0" fmla="*/ 0 w 15"/>
                <a:gd name="T1" fmla="*/ 0 h 15"/>
                <a:gd name="T2" fmla="*/ 15 w 15"/>
                <a:gd name="T3" fmla="*/ 15 h 15"/>
                <a:gd name="T4" fmla="*/ 0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0" y="0"/>
                  </a:moveTo>
                  <a:lnTo>
                    <a:pt x="15"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85" name="Freeform 249">
              <a:extLst>
                <a:ext uri="{FF2B5EF4-FFF2-40B4-BE49-F238E27FC236}">
                  <a16:creationId xmlns:a16="http://schemas.microsoft.com/office/drawing/2014/main" id="{3C4B34A7-FBA1-FB6C-46AD-A5CDBFFDB5F5}"/>
                </a:ext>
              </a:extLst>
            </p:cNvPr>
            <p:cNvSpPr>
              <a:spLocks/>
            </p:cNvSpPr>
            <p:nvPr/>
          </p:nvSpPr>
          <p:spPr bwMode="auto">
            <a:xfrm>
              <a:off x="2328" y="3729"/>
              <a:ext cx="1" cy="22"/>
            </a:xfrm>
            <a:custGeom>
              <a:avLst/>
              <a:gdLst>
                <a:gd name="T0" fmla="*/ 0 w 1"/>
                <a:gd name="T1" fmla="*/ 0 h 22"/>
                <a:gd name="T2" fmla="*/ 0 w 1"/>
                <a:gd name="T3" fmla="*/ 22 h 22"/>
                <a:gd name="T4" fmla="*/ 0 w 1"/>
                <a:gd name="T5" fmla="*/ 0 h 22"/>
                <a:gd name="T6" fmla="*/ 0 60000 65536"/>
                <a:gd name="T7" fmla="*/ 0 60000 65536"/>
                <a:gd name="T8" fmla="*/ 0 60000 65536"/>
              </a:gdLst>
              <a:ahLst/>
              <a:cxnLst>
                <a:cxn ang="T6">
                  <a:pos x="T0" y="T1"/>
                </a:cxn>
                <a:cxn ang="T7">
                  <a:pos x="T2" y="T3"/>
                </a:cxn>
                <a:cxn ang="T8">
                  <a:pos x="T4" y="T5"/>
                </a:cxn>
              </a:cxnLst>
              <a:rect l="0" t="0" r="r" b="b"/>
              <a:pathLst>
                <a:path w="1" h="22">
                  <a:moveTo>
                    <a:pt x="0" y="0"/>
                  </a:moveTo>
                  <a:lnTo>
                    <a:pt x="0" y="2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86" name="Freeform 250">
              <a:extLst>
                <a:ext uri="{FF2B5EF4-FFF2-40B4-BE49-F238E27FC236}">
                  <a16:creationId xmlns:a16="http://schemas.microsoft.com/office/drawing/2014/main" id="{0F55DD94-CC5F-C323-8F6A-4A1BF17CC01C}"/>
                </a:ext>
              </a:extLst>
            </p:cNvPr>
            <p:cNvSpPr>
              <a:spLocks/>
            </p:cNvSpPr>
            <p:nvPr/>
          </p:nvSpPr>
          <p:spPr bwMode="auto">
            <a:xfrm>
              <a:off x="2328" y="3736"/>
              <a:ext cx="37" cy="7"/>
            </a:xfrm>
            <a:custGeom>
              <a:avLst/>
              <a:gdLst>
                <a:gd name="T0" fmla="*/ 0 w 37"/>
                <a:gd name="T1" fmla="*/ 0 h 7"/>
                <a:gd name="T2" fmla="*/ 0 w 37"/>
                <a:gd name="T3" fmla="*/ 0 h 7"/>
                <a:gd name="T4" fmla="*/ 7 w 37"/>
                <a:gd name="T5" fmla="*/ 0 h 7"/>
                <a:gd name="T6" fmla="*/ 7 w 37"/>
                <a:gd name="T7" fmla="*/ 0 h 7"/>
                <a:gd name="T8" fmla="*/ 7 w 37"/>
                <a:gd name="T9" fmla="*/ 0 h 7"/>
                <a:gd name="T10" fmla="*/ 15 w 37"/>
                <a:gd name="T11" fmla="*/ 7 h 7"/>
                <a:gd name="T12" fmla="*/ 15 w 37"/>
                <a:gd name="T13" fmla="*/ 7 h 7"/>
                <a:gd name="T14" fmla="*/ 15 w 37"/>
                <a:gd name="T15" fmla="*/ 7 h 7"/>
                <a:gd name="T16" fmla="*/ 22 w 37"/>
                <a:gd name="T17" fmla="*/ 7 h 7"/>
                <a:gd name="T18" fmla="*/ 22 w 37"/>
                <a:gd name="T19" fmla="*/ 7 h 7"/>
                <a:gd name="T20" fmla="*/ 29 w 37"/>
                <a:gd name="T21" fmla="*/ 7 h 7"/>
                <a:gd name="T22" fmla="*/ 29 w 37"/>
                <a:gd name="T23" fmla="*/ 7 h 7"/>
                <a:gd name="T24" fmla="*/ 29 w 37"/>
                <a:gd name="T25" fmla="*/ 7 h 7"/>
                <a:gd name="T26" fmla="*/ 37 w 37"/>
                <a:gd name="T27" fmla="*/ 7 h 7"/>
                <a:gd name="T28" fmla="*/ 37 w 37"/>
                <a:gd name="T29" fmla="*/ 7 h 7"/>
                <a:gd name="T30" fmla="*/ 37 w 37"/>
                <a:gd name="T31" fmla="*/ 7 h 7"/>
                <a:gd name="T32" fmla="*/ 37 w 37"/>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7">
                  <a:moveTo>
                    <a:pt x="0" y="0"/>
                  </a:moveTo>
                  <a:lnTo>
                    <a:pt x="0" y="0"/>
                  </a:lnTo>
                  <a:lnTo>
                    <a:pt x="7" y="0"/>
                  </a:lnTo>
                  <a:lnTo>
                    <a:pt x="15" y="7"/>
                  </a:lnTo>
                  <a:lnTo>
                    <a:pt x="22" y="7"/>
                  </a:lnTo>
                  <a:lnTo>
                    <a:pt x="29" y="7"/>
                  </a:lnTo>
                  <a:lnTo>
                    <a:pt x="37" y="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87" name="Freeform 251">
              <a:extLst>
                <a:ext uri="{FF2B5EF4-FFF2-40B4-BE49-F238E27FC236}">
                  <a16:creationId xmlns:a16="http://schemas.microsoft.com/office/drawing/2014/main" id="{165B92A0-08B4-D81A-1E57-5391BBF53836}"/>
                </a:ext>
              </a:extLst>
            </p:cNvPr>
            <p:cNvSpPr>
              <a:spLocks/>
            </p:cNvSpPr>
            <p:nvPr/>
          </p:nvSpPr>
          <p:spPr bwMode="auto">
            <a:xfrm>
              <a:off x="2328" y="3729"/>
              <a:ext cx="1" cy="22"/>
            </a:xfrm>
            <a:custGeom>
              <a:avLst/>
              <a:gdLst>
                <a:gd name="T0" fmla="*/ 0 w 1"/>
                <a:gd name="T1" fmla="*/ 22 h 22"/>
                <a:gd name="T2" fmla="*/ 0 w 1"/>
                <a:gd name="T3" fmla="*/ 0 h 22"/>
                <a:gd name="T4" fmla="*/ 0 w 1"/>
                <a:gd name="T5" fmla="*/ 22 h 22"/>
                <a:gd name="T6" fmla="*/ 0 60000 65536"/>
                <a:gd name="T7" fmla="*/ 0 60000 65536"/>
                <a:gd name="T8" fmla="*/ 0 60000 65536"/>
              </a:gdLst>
              <a:ahLst/>
              <a:cxnLst>
                <a:cxn ang="T6">
                  <a:pos x="T0" y="T1"/>
                </a:cxn>
                <a:cxn ang="T7">
                  <a:pos x="T2" y="T3"/>
                </a:cxn>
                <a:cxn ang="T8">
                  <a:pos x="T4" y="T5"/>
                </a:cxn>
              </a:cxnLst>
              <a:rect l="0" t="0" r="r" b="b"/>
              <a:pathLst>
                <a:path w="1" h="22">
                  <a:moveTo>
                    <a:pt x="0" y="22"/>
                  </a:moveTo>
                  <a:lnTo>
                    <a:pt x="0"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88" name="Freeform 252">
              <a:extLst>
                <a:ext uri="{FF2B5EF4-FFF2-40B4-BE49-F238E27FC236}">
                  <a16:creationId xmlns:a16="http://schemas.microsoft.com/office/drawing/2014/main" id="{595F1692-4A80-3CFB-37F6-FDACCB65097E}"/>
                </a:ext>
              </a:extLst>
            </p:cNvPr>
            <p:cNvSpPr>
              <a:spLocks/>
            </p:cNvSpPr>
            <p:nvPr/>
          </p:nvSpPr>
          <p:spPr bwMode="auto">
            <a:xfrm>
              <a:off x="2365" y="3736"/>
              <a:ext cx="7" cy="15"/>
            </a:xfrm>
            <a:custGeom>
              <a:avLst/>
              <a:gdLst>
                <a:gd name="T0" fmla="*/ 0 w 7"/>
                <a:gd name="T1" fmla="*/ 0 h 15"/>
                <a:gd name="T2" fmla="*/ 7 w 7"/>
                <a:gd name="T3" fmla="*/ 15 h 15"/>
                <a:gd name="T4" fmla="*/ 0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0" y="0"/>
                  </a:moveTo>
                  <a:lnTo>
                    <a:pt x="7"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89" name="Freeform 253">
              <a:extLst>
                <a:ext uri="{FF2B5EF4-FFF2-40B4-BE49-F238E27FC236}">
                  <a16:creationId xmlns:a16="http://schemas.microsoft.com/office/drawing/2014/main" id="{55327761-229A-316C-BED1-D96D978408D7}"/>
                </a:ext>
              </a:extLst>
            </p:cNvPr>
            <p:cNvSpPr>
              <a:spLocks/>
            </p:cNvSpPr>
            <p:nvPr/>
          </p:nvSpPr>
          <p:spPr bwMode="auto">
            <a:xfrm>
              <a:off x="2365" y="3729"/>
              <a:ext cx="7" cy="14"/>
            </a:xfrm>
            <a:custGeom>
              <a:avLst/>
              <a:gdLst>
                <a:gd name="T0" fmla="*/ 0 w 7"/>
                <a:gd name="T1" fmla="*/ 14 h 14"/>
                <a:gd name="T2" fmla="*/ 0 w 7"/>
                <a:gd name="T3" fmla="*/ 14 h 14"/>
                <a:gd name="T4" fmla="*/ 7 w 7"/>
                <a:gd name="T5" fmla="*/ 14 h 14"/>
                <a:gd name="T6" fmla="*/ 7 w 7"/>
                <a:gd name="T7" fmla="*/ 14 h 14"/>
                <a:gd name="T8" fmla="*/ 7 w 7"/>
                <a:gd name="T9" fmla="*/ 14 h 14"/>
                <a:gd name="T10" fmla="*/ 7 w 7"/>
                <a:gd name="T11" fmla="*/ 7 h 14"/>
                <a:gd name="T12" fmla="*/ 7 w 7"/>
                <a:gd name="T13" fmla="*/ 7 h 14"/>
                <a:gd name="T14" fmla="*/ 7 w 7"/>
                <a:gd name="T15" fmla="*/ 7 h 14"/>
                <a:gd name="T16" fmla="*/ 7 w 7"/>
                <a:gd name="T17" fmla="*/ 7 h 14"/>
                <a:gd name="T18" fmla="*/ 7 w 7"/>
                <a:gd name="T19" fmla="*/ 7 h 14"/>
                <a:gd name="T20" fmla="*/ 7 w 7"/>
                <a:gd name="T21" fmla="*/ 0 h 14"/>
                <a:gd name="T22" fmla="*/ 7 w 7"/>
                <a:gd name="T23" fmla="*/ 0 h 14"/>
                <a:gd name="T24" fmla="*/ 7 w 7"/>
                <a:gd name="T25" fmla="*/ 0 h 14"/>
                <a:gd name="T26" fmla="*/ 7 w 7"/>
                <a:gd name="T27" fmla="*/ 0 h 14"/>
                <a:gd name="T28" fmla="*/ 7 w 7"/>
                <a:gd name="T29" fmla="*/ 0 h 14"/>
                <a:gd name="T30" fmla="*/ 7 w 7"/>
                <a:gd name="T31" fmla="*/ 0 h 14"/>
                <a:gd name="T32" fmla="*/ 7 w 7"/>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14">
                  <a:moveTo>
                    <a:pt x="0" y="14"/>
                  </a:moveTo>
                  <a:lnTo>
                    <a:pt x="0" y="14"/>
                  </a:lnTo>
                  <a:lnTo>
                    <a:pt x="7" y="14"/>
                  </a:lnTo>
                  <a:lnTo>
                    <a:pt x="7" y="7"/>
                  </a:lnTo>
                  <a:lnTo>
                    <a:pt x="7"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90" name="Freeform 254">
              <a:extLst>
                <a:ext uri="{FF2B5EF4-FFF2-40B4-BE49-F238E27FC236}">
                  <a16:creationId xmlns:a16="http://schemas.microsoft.com/office/drawing/2014/main" id="{8DC6D47F-BD16-3CEE-7859-E00844212137}"/>
                </a:ext>
              </a:extLst>
            </p:cNvPr>
            <p:cNvSpPr>
              <a:spLocks/>
            </p:cNvSpPr>
            <p:nvPr/>
          </p:nvSpPr>
          <p:spPr bwMode="auto">
            <a:xfrm>
              <a:off x="2365" y="3736"/>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91" name="Freeform 255">
              <a:extLst>
                <a:ext uri="{FF2B5EF4-FFF2-40B4-BE49-F238E27FC236}">
                  <a16:creationId xmlns:a16="http://schemas.microsoft.com/office/drawing/2014/main" id="{F506E53D-93A0-8BBF-E951-59832B783C13}"/>
                </a:ext>
              </a:extLst>
            </p:cNvPr>
            <p:cNvSpPr>
              <a:spLocks/>
            </p:cNvSpPr>
            <p:nvPr/>
          </p:nvSpPr>
          <p:spPr bwMode="auto">
            <a:xfrm>
              <a:off x="2365" y="3729"/>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92" name="Freeform 256">
              <a:extLst>
                <a:ext uri="{FF2B5EF4-FFF2-40B4-BE49-F238E27FC236}">
                  <a16:creationId xmlns:a16="http://schemas.microsoft.com/office/drawing/2014/main" id="{CD7A031E-57C5-B7AC-37D6-D137913EC5DD}"/>
                </a:ext>
              </a:extLst>
            </p:cNvPr>
            <p:cNvSpPr>
              <a:spLocks/>
            </p:cNvSpPr>
            <p:nvPr/>
          </p:nvSpPr>
          <p:spPr bwMode="auto">
            <a:xfrm>
              <a:off x="2372" y="3729"/>
              <a:ext cx="15" cy="14"/>
            </a:xfrm>
            <a:custGeom>
              <a:avLst/>
              <a:gdLst>
                <a:gd name="T0" fmla="*/ 0 w 15"/>
                <a:gd name="T1" fmla="*/ 0 h 14"/>
                <a:gd name="T2" fmla="*/ 0 w 15"/>
                <a:gd name="T3" fmla="*/ 0 h 14"/>
                <a:gd name="T4" fmla="*/ 0 w 15"/>
                <a:gd name="T5" fmla="*/ 0 h 14"/>
                <a:gd name="T6" fmla="*/ 0 w 15"/>
                <a:gd name="T7" fmla="*/ 0 h 14"/>
                <a:gd name="T8" fmla="*/ 0 w 15"/>
                <a:gd name="T9" fmla="*/ 0 h 14"/>
                <a:gd name="T10" fmla="*/ 0 w 15"/>
                <a:gd name="T11" fmla="*/ 0 h 14"/>
                <a:gd name="T12" fmla="*/ 0 w 15"/>
                <a:gd name="T13" fmla="*/ 7 h 14"/>
                <a:gd name="T14" fmla="*/ 0 w 15"/>
                <a:gd name="T15" fmla="*/ 7 h 14"/>
                <a:gd name="T16" fmla="*/ 8 w 15"/>
                <a:gd name="T17" fmla="*/ 7 h 14"/>
                <a:gd name="T18" fmla="*/ 8 w 15"/>
                <a:gd name="T19" fmla="*/ 7 h 14"/>
                <a:gd name="T20" fmla="*/ 8 w 15"/>
                <a:gd name="T21" fmla="*/ 7 h 14"/>
                <a:gd name="T22" fmla="*/ 8 w 15"/>
                <a:gd name="T23" fmla="*/ 7 h 14"/>
                <a:gd name="T24" fmla="*/ 8 w 15"/>
                <a:gd name="T25" fmla="*/ 7 h 14"/>
                <a:gd name="T26" fmla="*/ 8 w 15"/>
                <a:gd name="T27" fmla="*/ 7 h 14"/>
                <a:gd name="T28" fmla="*/ 8 w 15"/>
                <a:gd name="T29" fmla="*/ 14 h 14"/>
                <a:gd name="T30" fmla="*/ 15 w 15"/>
                <a:gd name="T31" fmla="*/ 14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14">
                  <a:moveTo>
                    <a:pt x="0" y="0"/>
                  </a:moveTo>
                  <a:lnTo>
                    <a:pt x="0" y="0"/>
                  </a:lnTo>
                  <a:lnTo>
                    <a:pt x="0" y="7"/>
                  </a:lnTo>
                  <a:lnTo>
                    <a:pt x="8" y="7"/>
                  </a:lnTo>
                  <a:lnTo>
                    <a:pt x="8" y="14"/>
                  </a:lnTo>
                  <a:lnTo>
                    <a:pt x="15" y="14"/>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93" name="Freeform 257">
              <a:extLst>
                <a:ext uri="{FF2B5EF4-FFF2-40B4-BE49-F238E27FC236}">
                  <a16:creationId xmlns:a16="http://schemas.microsoft.com/office/drawing/2014/main" id="{83E6A482-75A9-0123-8B4B-CE0B9702051E}"/>
                </a:ext>
              </a:extLst>
            </p:cNvPr>
            <p:cNvSpPr>
              <a:spLocks/>
            </p:cNvSpPr>
            <p:nvPr/>
          </p:nvSpPr>
          <p:spPr bwMode="auto">
            <a:xfrm>
              <a:off x="2365" y="3721"/>
              <a:ext cx="15" cy="8"/>
            </a:xfrm>
            <a:custGeom>
              <a:avLst/>
              <a:gdLst>
                <a:gd name="T0" fmla="*/ 0 w 15"/>
                <a:gd name="T1" fmla="*/ 8 h 8"/>
                <a:gd name="T2" fmla="*/ 15 w 15"/>
                <a:gd name="T3" fmla="*/ 0 h 8"/>
                <a:gd name="T4" fmla="*/ 0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0" y="8"/>
                  </a:moveTo>
                  <a:lnTo>
                    <a:pt x="1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94" name="Freeform 258">
              <a:extLst>
                <a:ext uri="{FF2B5EF4-FFF2-40B4-BE49-F238E27FC236}">
                  <a16:creationId xmlns:a16="http://schemas.microsoft.com/office/drawing/2014/main" id="{247AD518-FAD4-F568-971F-694189CF94DD}"/>
                </a:ext>
              </a:extLst>
            </p:cNvPr>
            <p:cNvSpPr>
              <a:spLocks/>
            </p:cNvSpPr>
            <p:nvPr/>
          </p:nvSpPr>
          <p:spPr bwMode="auto">
            <a:xfrm>
              <a:off x="2380" y="3729"/>
              <a:ext cx="7" cy="22"/>
            </a:xfrm>
            <a:custGeom>
              <a:avLst/>
              <a:gdLst>
                <a:gd name="T0" fmla="*/ 7 w 7"/>
                <a:gd name="T1" fmla="*/ 0 h 22"/>
                <a:gd name="T2" fmla="*/ 0 w 7"/>
                <a:gd name="T3" fmla="*/ 22 h 22"/>
                <a:gd name="T4" fmla="*/ 7 w 7"/>
                <a:gd name="T5" fmla="*/ 0 h 22"/>
                <a:gd name="T6" fmla="*/ 0 60000 65536"/>
                <a:gd name="T7" fmla="*/ 0 60000 65536"/>
                <a:gd name="T8" fmla="*/ 0 60000 65536"/>
              </a:gdLst>
              <a:ahLst/>
              <a:cxnLst>
                <a:cxn ang="T6">
                  <a:pos x="T0" y="T1"/>
                </a:cxn>
                <a:cxn ang="T7">
                  <a:pos x="T2" y="T3"/>
                </a:cxn>
                <a:cxn ang="T8">
                  <a:pos x="T4" y="T5"/>
                </a:cxn>
              </a:cxnLst>
              <a:rect l="0" t="0" r="r" b="b"/>
              <a:pathLst>
                <a:path w="7" h="22">
                  <a:moveTo>
                    <a:pt x="7" y="0"/>
                  </a:moveTo>
                  <a:lnTo>
                    <a:pt x="0" y="22"/>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95" name="Freeform 259">
              <a:extLst>
                <a:ext uri="{FF2B5EF4-FFF2-40B4-BE49-F238E27FC236}">
                  <a16:creationId xmlns:a16="http://schemas.microsoft.com/office/drawing/2014/main" id="{A0F29986-4D7E-C355-6264-7E2DE3E03FAC}"/>
                </a:ext>
              </a:extLst>
            </p:cNvPr>
            <p:cNvSpPr>
              <a:spLocks/>
            </p:cNvSpPr>
            <p:nvPr/>
          </p:nvSpPr>
          <p:spPr bwMode="auto">
            <a:xfrm>
              <a:off x="2387" y="3736"/>
              <a:ext cx="15" cy="7"/>
            </a:xfrm>
            <a:custGeom>
              <a:avLst/>
              <a:gdLst>
                <a:gd name="T0" fmla="*/ 0 w 15"/>
                <a:gd name="T1" fmla="*/ 7 h 7"/>
                <a:gd name="T2" fmla="*/ 0 w 15"/>
                <a:gd name="T3" fmla="*/ 7 h 7"/>
                <a:gd name="T4" fmla="*/ 0 w 15"/>
                <a:gd name="T5" fmla="*/ 7 h 7"/>
                <a:gd name="T6" fmla="*/ 0 w 15"/>
                <a:gd name="T7" fmla="*/ 7 h 7"/>
                <a:gd name="T8" fmla="*/ 0 w 15"/>
                <a:gd name="T9" fmla="*/ 7 h 7"/>
                <a:gd name="T10" fmla="*/ 8 w 15"/>
                <a:gd name="T11" fmla="*/ 7 h 7"/>
                <a:gd name="T12" fmla="*/ 8 w 15"/>
                <a:gd name="T13" fmla="*/ 7 h 7"/>
                <a:gd name="T14" fmla="*/ 8 w 15"/>
                <a:gd name="T15" fmla="*/ 7 h 7"/>
                <a:gd name="T16" fmla="*/ 8 w 15"/>
                <a:gd name="T17" fmla="*/ 7 h 7"/>
                <a:gd name="T18" fmla="*/ 8 w 15"/>
                <a:gd name="T19" fmla="*/ 7 h 7"/>
                <a:gd name="T20" fmla="*/ 15 w 15"/>
                <a:gd name="T21" fmla="*/ 7 h 7"/>
                <a:gd name="T22" fmla="*/ 15 w 15"/>
                <a:gd name="T23" fmla="*/ 7 h 7"/>
                <a:gd name="T24" fmla="*/ 15 w 15"/>
                <a:gd name="T25" fmla="*/ 7 h 7"/>
                <a:gd name="T26" fmla="*/ 15 w 15"/>
                <a:gd name="T27" fmla="*/ 7 h 7"/>
                <a:gd name="T28" fmla="*/ 15 w 15"/>
                <a:gd name="T29" fmla="*/ 0 h 7"/>
                <a:gd name="T30" fmla="*/ 15 w 15"/>
                <a:gd name="T31" fmla="*/ 0 h 7"/>
                <a:gd name="T32" fmla="*/ 15 w 15"/>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7">
                  <a:moveTo>
                    <a:pt x="0" y="7"/>
                  </a:moveTo>
                  <a:lnTo>
                    <a:pt x="0" y="7"/>
                  </a:lnTo>
                  <a:lnTo>
                    <a:pt x="8" y="7"/>
                  </a:lnTo>
                  <a:lnTo>
                    <a:pt x="15" y="7"/>
                  </a:lnTo>
                  <a:lnTo>
                    <a:pt x="1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96" name="Freeform 260">
              <a:extLst>
                <a:ext uri="{FF2B5EF4-FFF2-40B4-BE49-F238E27FC236}">
                  <a16:creationId xmlns:a16="http://schemas.microsoft.com/office/drawing/2014/main" id="{E091E12B-F6BA-6B18-EC56-FCA78FE0D639}"/>
                </a:ext>
              </a:extLst>
            </p:cNvPr>
            <p:cNvSpPr>
              <a:spLocks/>
            </p:cNvSpPr>
            <p:nvPr/>
          </p:nvSpPr>
          <p:spPr bwMode="auto">
            <a:xfrm>
              <a:off x="2380" y="3729"/>
              <a:ext cx="7" cy="22"/>
            </a:xfrm>
            <a:custGeom>
              <a:avLst/>
              <a:gdLst>
                <a:gd name="T0" fmla="*/ 0 w 7"/>
                <a:gd name="T1" fmla="*/ 22 h 22"/>
                <a:gd name="T2" fmla="*/ 7 w 7"/>
                <a:gd name="T3" fmla="*/ 0 h 22"/>
                <a:gd name="T4" fmla="*/ 0 w 7"/>
                <a:gd name="T5" fmla="*/ 22 h 22"/>
                <a:gd name="T6" fmla="*/ 0 60000 65536"/>
                <a:gd name="T7" fmla="*/ 0 60000 65536"/>
                <a:gd name="T8" fmla="*/ 0 60000 65536"/>
              </a:gdLst>
              <a:ahLst/>
              <a:cxnLst>
                <a:cxn ang="T6">
                  <a:pos x="T0" y="T1"/>
                </a:cxn>
                <a:cxn ang="T7">
                  <a:pos x="T2" y="T3"/>
                </a:cxn>
                <a:cxn ang="T8">
                  <a:pos x="T4" y="T5"/>
                </a:cxn>
              </a:cxnLst>
              <a:rect l="0" t="0" r="r" b="b"/>
              <a:pathLst>
                <a:path w="7" h="22">
                  <a:moveTo>
                    <a:pt x="0" y="22"/>
                  </a:moveTo>
                  <a:lnTo>
                    <a:pt x="7"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97" name="Freeform 261">
              <a:extLst>
                <a:ext uri="{FF2B5EF4-FFF2-40B4-BE49-F238E27FC236}">
                  <a16:creationId xmlns:a16="http://schemas.microsoft.com/office/drawing/2014/main" id="{F306E3EC-473F-E7C8-C12B-EEBF183FC8F4}"/>
                </a:ext>
              </a:extLst>
            </p:cNvPr>
            <p:cNvSpPr>
              <a:spLocks/>
            </p:cNvSpPr>
            <p:nvPr/>
          </p:nvSpPr>
          <p:spPr bwMode="auto">
            <a:xfrm>
              <a:off x="2395" y="3736"/>
              <a:ext cx="14" cy="1"/>
            </a:xfrm>
            <a:custGeom>
              <a:avLst/>
              <a:gdLst>
                <a:gd name="T0" fmla="*/ 0 w 14"/>
                <a:gd name="T1" fmla="*/ 0 h 1"/>
                <a:gd name="T2" fmla="*/ 14 w 14"/>
                <a:gd name="T3" fmla="*/ 0 h 1"/>
                <a:gd name="T4" fmla="*/ 0 w 14"/>
                <a:gd name="T5" fmla="*/ 0 h 1"/>
                <a:gd name="T6" fmla="*/ 0 60000 65536"/>
                <a:gd name="T7" fmla="*/ 0 60000 65536"/>
                <a:gd name="T8" fmla="*/ 0 60000 65536"/>
              </a:gdLst>
              <a:ahLst/>
              <a:cxnLst>
                <a:cxn ang="T6">
                  <a:pos x="T0" y="T1"/>
                </a:cxn>
                <a:cxn ang="T7">
                  <a:pos x="T2" y="T3"/>
                </a:cxn>
                <a:cxn ang="T8">
                  <a:pos x="T4" y="T5"/>
                </a:cxn>
              </a:cxnLst>
              <a:rect l="0" t="0" r="r" b="b"/>
              <a:pathLst>
                <a:path w="14" h="1">
                  <a:moveTo>
                    <a:pt x="0" y="0"/>
                  </a:move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198" name="Freeform 262">
              <a:extLst>
                <a:ext uri="{FF2B5EF4-FFF2-40B4-BE49-F238E27FC236}">
                  <a16:creationId xmlns:a16="http://schemas.microsoft.com/office/drawing/2014/main" id="{EEE2FA5C-8F47-5475-6BBE-43D5A765A6F6}"/>
                </a:ext>
              </a:extLst>
            </p:cNvPr>
            <p:cNvSpPr>
              <a:spLocks/>
            </p:cNvSpPr>
            <p:nvPr/>
          </p:nvSpPr>
          <p:spPr bwMode="auto">
            <a:xfrm>
              <a:off x="2387" y="3677"/>
              <a:ext cx="15" cy="59"/>
            </a:xfrm>
            <a:custGeom>
              <a:avLst/>
              <a:gdLst>
                <a:gd name="T0" fmla="*/ 15 w 15"/>
                <a:gd name="T1" fmla="*/ 59 h 59"/>
                <a:gd name="T2" fmla="*/ 15 w 15"/>
                <a:gd name="T3" fmla="*/ 59 h 59"/>
                <a:gd name="T4" fmla="*/ 15 w 15"/>
                <a:gd name="T5" fmla="*/ 59 h 59"/>
                <a:gd name="T6" fmla="*/ 15 w 15"/>
                <a:gd name="T7" fmla="*/ 52 h 59"/>
                <a:gd name="T8" fmla="*/ 15 w 15"/>
                <a:gd name="T9" fmla="*/ 52 h 59"/>
                <a:gd name="T10" fmla="*/ 15 w 15"/>
                <a:gd name="T11" fmla="*/ 44 h 59"/>
                <a:gd name="T12" fmla="*/ 15 w 15"/>
                <a:gd name="T13" fmla="*/ 44 h 59"/>
                <a:gd name="T14" fmla="*/ 15 w 15"/>
                <a:gd name="T15" fmla="*/ 37 h 59"/>
                <a:gd name="T16" fmla="*/ 15 w 15"/>
                <a:gd name="T17" fmla="*/ 29 h 59"/>
                <a:gd name="T18" fmla="*/ 8 w 15"/>
                <a:gd name="T19" fmla="*/ 29 h 59"/>
                <a:gd name="T20" fmla="*/ 8 w 15"/>
                <a:gd name="T21" fmla="*/ 22 h 59"/>
                <a:gd name="T22" fmla="*/ 8 w 15"/>
                <a:gd name="T23" fmla="*/ 22 h 59"/>
                <a:gd name="T24" fmla="*/ 8 w 15"/>
                <a:gd name="T25" fmla="*/ 14 h 59"/>
                <a:gd name="T26" fmla="*/ 8 w 15"/>
                <a:gd name="T27" fmla="*/ 7 h 59"/>
                <a:gd name="T28" fmla="*/ 8 w 15"/>
                <a:gd name="T29" fmla="*/ 7 h 59"/>
                <a:gd name="T30" fmla="*/ 0 w 15"/>
                <a:gd name="T31" fmla="*/ 0 h 59"/>
                <a:gd name="T32" fmla="*/ 0 w 15"/>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59">
                  <a:moveTo>
                    <a:pt x="15" y="59"/>
                  </a:moveTo>
                  <a:lnTo>
                    <a:pt x="15" y="59"/>
                  </a:lnTo>
                  <a:lnTo>
                    <a:pt x="15" y="52"/>
                  </a:lnTo>
                  <a:lnTo>
                    <a:pt x="15" y="44"/>
                  </a:lnTo>
                  <a:lnTo>
                    <a:pt x="15" y="37"/>
                  </a:lnTo>
                  <a:lnTo>
                    <a:pt x="15" y="29"/>
                  </a:lnTo>
                  <a:lnTo>
                    <a:pt x="8" y="29"/>
                  </a:lnTo>
                  <a:lnTo>
                    <a:pt x="8" y="22"/>
                  </a:lnTo>
                  <a:lnTo>
                    <a:pt x="8" y="14"/>
                  </a:lnTo>
                  <a:lnTo>
                    <a:pt x="8"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199" name="Freeform 263">
              <a:extLst>
                <a:ext uri="{FF2B5EF4-FFF2-40B4-BE49-F238E27FC236}">
                  <a16:creationId xmlns:a16="http://schemas.microsoft.com/office/drawing/2014/main" id="{21A7B3DB-39E5-304C-65C1-EBD0DB37A237}"/>
                </a:ext>
              </a:extLst>
            </p:cNvPr>
            <p:cNvSpPr>
              <a:spLocks/>
            </p:cNvSpPr>
            <p:nvPr/>
          </p:nvSpPr>
          <p:spPr bwMode="auto">
            <a:xfrm>
              <a:off x="2395" y="3736"/>
              <a:ext cx="14" cy="1"/>
            </a:xfrm>
            <a:custGeom>
              <a:avLst/>
              <a:gdLst>
                <a:gd name="T0" fmla="*/ 14 w 14"/>
                <a:gd name="T1" fmla="*/ 0 h 1"/>
                <a:gd name="T2" fmla="*/ 0 w 14"/>
                <a:gd name="T3" fmla="*/ 0 h 1"/>
                <a:gd name="T4" fmla="*/ 14 w 14"/>
                <a:gd name="T5" fmla="*/ 0 h 1"/>
                <a:gd name="T6" fmla="*/ 0 60000 65536"/>
                <a:gd name="T7" fmla="*/ 0 60000 65536"/>
                <a:gd name="T8" fmla="*/ 0 60000 65536"/>
              </a:gdLst>
              <a:ahLst/>
              <a:cxnLst>
                <a:cxn ang="T6">
                  <a:pos x="T0" y="T1"/>
                </a:cxn>
                <a:cxn ang="T7">
                  <a:pos x="T2" y="T3"/>
                </a:cxn>
                <a:cxn ang="T8">
                  <a:pos x="T4" y="T5"/>
                </a:cxn>
              </a:cxnLst>
              <a:rect l="0" t="0" r="r" b="b"/>
              <a:pathLst>
                <a:path w="14" h="1">
                  <a:moveTo>
                    <a:pt x="14" y="0"/>
                  </a:move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00" name="Freeform 264">
              <a:extLst>
                <a:ext uri="{FF2B5EF4-FFF2-40B4-BE49-F238E27FC236}">
                  <a16:creationId xmlns:a16="http://schemas.microsoft.com/office/drawing/2014/main" id="{30DDD211-E25F-AB34-0541-361329454071}"/>
                </a:ext>
              </a:extLst>
            </p:cNvPr>
            <p:cNvSpPr>
              <a:spLocks/>
            </p:cNvSpPr>
            <p:nvPr/>
          </p:nvSpPr>
          <p:spPr bwMode="auto">
            <a:xfrm>
              <a:off x="2380" y="3669"/>
              <a:ext cx="15" cy="8"/>
            </a:xfrm>
            <a:custGeom>
              <a:avLst/>
              <a:gdLst>
                <a:gd name="T0" fmla="*/ 0 w 15"/>
                <a:gd name="T1" fmla="*/ 8 h 8"/>
                <a:gd name="T2" fmla="*/ 15 w 15"/>
                <a:gd name="T3" fmla="*/ 0 h 8"/>
                <a:gd name="T4" fmla="*/ 0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0" y="8"/>
                  </a:moveTo>
                  <a:lnTo>
                    <a:pt x="1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01" name="Freeform 265">
              <a:extLst>
                <a:ext uri="{FF2B5EF4-FFF2-40B4-BE49-F238E27FC236}">
                  <a16:creationId xmlns:a16="http://schemas.microsoft.com/office/drawing/2014/main" id="{9E2FA020-52C1-4C2E-8078-24670B86942D}"/>
                </a:ext>
              </a:extLst>
            </p:cNvPr>
            <p:cNvSpPr>
              <a:spLocks/>
            </p:cNvSpPr>
            <p:nvPr/>
          </p:nvSpPr>
          <p:spPr bwMode="auto">
            <a:xfrm>
              <a:off x="2357" y="3565"/>
              <a:ext cx="30" cy="112"/>
            </a:xfrm>
            <a:custGeom>
              <a:avLst/>
              <a:gdLst>
                <a:gd name="T0" fmla="*/ 30 w 30"/>
                <a:gd name="T1" fmla="*/ 112 h 112"/>
                <a:gd name="T2" fmla="*/ 30 w 30"/>
                <a:gd name="T3" fmla="*/ 104 h 112"/>
                <a:gd name="T4" fmla="*/ 30 w 30"/>
                <a:gd name="T5" fmla="*/ 104 h 112"/>
                <a:gd name="T6" fmla="*/ 23 w 30"/>
                <a:gd name="T7" fmla="*/ 97 h 112"/>
                <a:gd name="T8" fmla="*/ 23 w 30"/>
                <a:gd name="T9" fmla="*/ 89 h 112"/>
                <a:gd name="T10" fmla="*/ 23 w 30"/>
                <a:gd name="T11" fmla="*/ 89 h 112"/>
                <a:gd name="T12" fmla="*/ 15 w 30"/>
                <a:gd name="T13" fmla="*/ 82 h 112"/>
                <a:gd name="T14" fmla="*/ 15 w 30"/>
                <a:gd name="T15" fmla="*/ 74 h 112"/>
                <a:gd name="T16" fmla="*/ 8 w 30"/>
                <a:gd name="T17" fmla="*/ 67 h 112"/>
                <a:gd name="T18" fmla="*/ 8 w 30"/>
                <a:gd name="T19" fmla="*/ 67 h 112"/>
                <a:gd name="T20" fmla="*/ 8 w 30"/>
                <a:gd name="T21" fmla="*/ 59 h 112"/>
                <a:gd name="T22" fmla="*/ 8 w 30"/>
                <a:gd name="T23" fmla="*/ 45 h 112"/>
                <a:gd name="T24" fmla="*/ 8 w 30"/>
                <a:gd name="T25" fmla="*/ 37 h 112"/>
                <a:gd name="T26" fmla="*/ 0 w 30"/>
                <a:gd name="T27" fmla="*/ 30 h 112"/>
                <a:gd name="T28" fmla="*/ 0 w 30"/>
                <a:gd name="T29" fmla="*/ 22 h 112"/>
                <a:gd name="T30" fmla="*/ 0 w 30"/>
                <a:gd name="T31" fmla="*/ 7 h 112"/>
                <a:gd name="T32" fmla="*/ 8 w 30"/>
                <a:gd name="T33" fmla="*/ 0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112">
                  <a:moveTo>
                    <a:pt x="30" y="112"/>
                  </a:moveTo>
                  <a:lnTo>
                    <a:pt x="30" y="104"/>
                  </a:lnTo>
                  <a:lnTo>
                    <a:pt x="23" y="97"/>
                  </a:lnTo>
                  <a:lnTo>
                    <a:pt x="23" y="89"/>
                  </a:lnTo>
                  <a:lnTo>
                    <a:pt x="15" y="82"/>
                  </a:lnTo>
                  <a:lnTo>
                    <a:pt x="15" y="74"/>
                  </a:lnTo>
                  <a:lnTo>
                    <a:pt x="8" y="67"/>
                  </a:lnTo>
                  <a:lnTo>
                    <a:pt x="8" y="59"/>
                  </a:lnTo>
                  <a:lnTo>
                    <a:pt x="8" y="45"/>
                  </a:lnTo>
                  <a:lnTo>
                    <a:pt x="8" y="37"/>
                  </a:lnTo>
                  <a:lnTo>
                    <a:pt x="0" y="30"/>
                  </a:lnTo>
                  <a:lnTo>
                    <a:pt x="0" y="22"/>
                  </a:lnTo>
                  <a:lnTo>
                    <a:pt x="0" y="7"/>
                  </a:lnTo>
                  <a:lnTo>
                    <a:pt x="8"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02" name="Freeform 266">
              <a:extLst>
                <a:ext uri="{FF2B5EF4-FFF2-40B4-BE49-F238E27FC236}">
                  <a16:creationId xmlns:a16="http://schemas.microsoft.com/office/drawing/2014/main" id="{3AB7EA9F-6ED5-7656-DFF0-3213BFE040E2}"/>
                </a:ext>
              </a:extLst>
            </p:cNvPr>
            <p:cNvSpPr>
              <a:spLocks/>
            </p:cNvSpPr>
            <p:nvPr/>
          </p:nvSpPr>
          <p:spPr bwMode="auto">
            <a:xfrm>
              <a:off x="2380" y="3669"/>
              <a:ext cx="15" cy="8"/>
            </a:xfrm>
            <a:custGeom>
              <a:avLst/>
              <a:gdLst>
                <a:gd name="T0" fmla="*/ 15 w 15"/>
                <a:gd name="T1" fmla="*/ 0 h 8"/>
                <a:gd name="T2" fmla="*/ 0 w 15"/>
                <a:gd name="T3" fmla="*/ 8 h 8"/>
                <a:gd name="T4" fmla="*/ 15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15" y="0"/>
                  </a:moveTo>
                  <a:lnTo>
                    <a:pt x="0"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03" name="Freeform 267">
              <a:extLst>
                <a:ext uri="{FF2B5EF4-FFF2-40B4-BE49-F238E27FC236}">
                  <a16:creationId xmlns:a16="http://schemas.microsoft.com/office/drawing/2014/main" id="{A4CF6B95-6390-C866-318B-D33D70E6BF1D}"/>
                </a:ext>
              </a:extLst>
            </p:cNvPr>
            <p:cNvSpPr>
              <a:spLocks/>
            </p:cNvSpPr>
            <p:nvPr/>
          </p:nvSpPr>
          <p:spPr bwMode="auto">
            <a:xfrm>
              <a:off x="2350" y="3565"/>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04" name="Line 268">
              <a:extLst>
                <a:ext uri="{FF2B5EF4-FFF2-40B4-BE49-F238E27FC236}">
                  <a16:creationId xmlns:a16="http://schemas.microsoft.com/office/drawing/2014/main" id="{14B7C1B2-67E2-6CE1-D664-9472F87C4AB3}"/>
                </a:ext>
              </a:extLst>
            </p:cNvPr>
            <p:cNvSpPr>
              <a:spLocks noChangeShapeType="1"/>
            </p:cNvSpPr>
            <p:nvPr/>
          </p:nvSpPr>
          <p:spPr bwMode="auto">
            <a:xfrm>
              <a:off x="2365" y="3565"/>
              <a:ext cx="7" cy="22"/>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205" name="Freeform 269">
              <a:extLst>
                <a:ext uri="{FF2B5EF4-FFF2-40B4-BE49-F238E27FC236}">
                  <a16:creationId xmlns:a16="http://schemas.microsoft.com/office/drawing/2014/main" id="{1C7388E4-A4B1-6AC7-CCC8-9E70F7A838D5}"/>
                </a:ext>
              </a:extLst>
            </p:cNvPr>
            <p:cNvSpPr>
              <a:spLocks/>
            </p:cNvSpPr>
            <p:nvPr/>
          </p:nvSpPr>
          <p:spPr bwMode="auto">
            <a:xfrm>
              <a:off x="2372" y="3483"/>
              <a:ext cx="15" cy="104"/>
            </a:xfrm>
            <a:custGeom>
              <a:avLst/>
              <a:gdLst>
                <a:gd name="T0" fmla="*/ 0 w 15"/>
                <a:gd name="T1" fmla="*/ 104 h 104"/>
                <a:gd name="T2" fmla="*/ 0 w 15"/>
                <a:gd name="T3" fmla="*/ 104 h 104"/>
                <a:gd name="T4" fmla="*/ 0 w 15"/>
                <a:gd name="T5" fmla="*/ 97 h 104"/>
                <a:gd name="T6" fmla="*/ 0 w 15"/>
                <a:gd name="T7" fmla="*/ 97 h 104"/>
                <a:gd name="T8" fmla="*/ 0 w 15"/>
                <a:gd name="T9" fmla="*/ 89 h 104"/>
                <a:gd name="T10" fmla="*/ 0 w 15"/>
                <a:gd name="T11" fmla="*/ 82 h 104"/>
                <a:gd name="T12" fmla="*/ 0 w 15"/>
                <a:gd name="T13" fmla="*/ 75 h 104"/>
                <a:gd name="T14" fmla="*/ 0 w 15"/>
                <a:gd name="T15" fmla="*/ 67 h 104"/>
                <a:gd name="T16" fmla="*/ 0 w 15"/>
                <a:gd name="T17" fmla="*/ 60 h 104"/>
                <a:gd name="T18" fmla="*/ 0 w 15"/>
                <a:gd name="T19" fmla="*/ 52 h 104"/>
                <a:gd name="T20" fmla="*/ 0 w 15"/>
                <a:gd name="T21" fmla="*/ 37 h 104"/>
                <a:gd name="T22" fmla="*/ 0 w 15"/>
                <a:gd name="T23" fmla="*/ 30 h 104"/>
                <a:gd name="T24" fmla="*/ 8 w 15"/>
                <a:gd name="T25" fmla="*/ 23 h 104"/>
                <a:gd name="T26" fmla="*/ 8 w 15"/>
                <a:gd name="T27" fmla="*/ 15 h 104"/>
                <a:gd name="T28" fmla="*/ 8 w 15"/>
                <a:gd name="T29" fmla="*/ 8 h 104"/>
                <a:gd name="T30" fmla="*/ 8 w 15"/>
                <a:gd name="T31" fmla="*/ 0 h 104"/>
                <a:gd name="T32" fmla="*/ 15 w 15"/>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04">
                  <a:moveTo>
                    <a:pt x="0" y="104"/>
                  </a:moveTo>
                  <a:lnTo>
                    <a:pt x="0" y="104"/>
                  </a:lnTo>
                  <a:lnTo>
                    <a:pt x="0" y="97"/>
                  </a:lnTo>
                  <a:lnTo>
                    <a:pt x="0" y="89"/>
                  </a:lnTo>
                  <a:lnTo>
                    <a:pt x="0" y="82"/>
                  </a:lnTo>
                  <a:lnTo>
                    <a:pt x="0" y="75"/>
                  </a:lnTo>
                  <a:lnTo>
                    <a:pt x="0" y="67"/>
                  </a:lnTo>
                  <a:lnTo>
                    <a:pt x="0" y="60"/>
                  </a:lnTo>
                  <a:lnTo>
                    <a:pt x="0" y="52"/>
                  </a:lnTo>
                  <a:lnTo>
                    <a:pt x="0" y="37"/>
                  </a:lnTo>
                  <a:lnTo>
                    <a:pt x="0" y="30"/>
                  </a:lnTo>
                  <a:lnTo>
                    <a:pt x="8" y="23"/>
                  </a:lnTo>
                  <a:lnTo>
                    <a:pt x="8" y="15"/>
                  </a:lnTo>
                  <a:lnTo>
                    <a:pt x="8" y="8"/>
                  </a:lnTo>
                  <a:lnTo>
                    <a:pt x="8" y="0"/>
                  </a:lnTo>
                  <a:lnTo>
                    <a:pt x="1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06" name="Freeform 270">
              <a:extLst>
                <a:ext uri="{FF2B5EF4-FFF2-40B4-BE49-F238E27FC236}">
                  <a16:creationId xmlns:a16="http://schemas.microsoft.com/office/drawing/2014/main" id="{CAA96FFF-1119-5A5F-BD7F-E7E6B0AAAA1D}"/>
                </a:ext>
              </a:extLst>
            </p:cNvPr>
            <p:cNvSpPr>
              <a:spLocks/>
            </p:cNvSpPr>
            <p:nvPr/>
          </p:nvSpPr>
          <p:spPr bwMode="auto">
            <a:xfrm>
              <a:off x="2365" y="3587"/>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07" name="Freeform 271">
              <a:extLst>
                <a:ext uri="{FF2B5EF4-FFF2-40B4-BE49-F238E27FC236}">
                  <a16:creationId xmlns:a16="http://schemas.microsoft.com/office/drawing/2014/main" id="{1C65CFF2-2E01-91F4-CCBE-08644AF5ACF7}"/>
                </a:ext>
              </a:extLst>
            </p:cNvPr>
            <p:cNvSpPr>
              <a:spLocks/>
            </p:cNvSpPr>
            <p:nvPr/>
          </p:nvSpPr>
          <p:spPr bwMode="auto">
            <a:xfrm>
              <a:off x="2380" y="3476"/>
              <a:ext cx="15" cy="7"/>
            </a:xfrm>
            <a:custGeom>
              <a:avLst/>
              <a:gdLst>
                <a:gd name="T0" fmla="*/ 0 w 15"/>
                <a:gd name="T1" fmla="*/ 0 h 7"/>
                <a:gd name="T2" fmla="*/ 15 w 15"/>
                <a:gd name="T3" fmla="*/ 7 h 7"/>
                <a:gd name="T4" fmla="*/ 0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0" y="0"/>
                  </a:moveTo>
                  <a:lnTo>
                    <a:pt x="15"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08" name="Freeform 272">
              <a:extLst>
                <a:ext uri="{FF2B5EF4-FFF2-40B4-BE49-F238E27FC236}">
                  <a16:creationId xmlns:a16="http://schemas.microsoft.com/office/drawing/2014/main" id="{7ADF00A5-F027-6BE5-3E50-1AF76E5B4DBA}"/>
                </a:ext>
              </a:extLst>
            </p:cNvPr>
            <p:cNvSpPr>
              <a:spLocks/>
            </p:cNvSpPr>
            <p:nvPr/>
          </p:nvSpPr>
          <p:spPr bwMode="auto">
            <a:xfrm>
              <a:off x="2387" y="3431"/>
              <a:ext cx="30" cy="52"/>
            </a:xfrm>
            <a:custGeom>
              <a:avLst/>
              <a:gdLst>
                <a:gd name="T0" fmla="*/ 0 w 30"/>
                <a:gd name="T1" fmla="*/ 52 h 52"/>
                <a:gd name="T2" fmla="*/ 0 w 30"/>
                <a:gd name="T3" fmla="*/ 45 h 52"/>
                <a:gd name="T4" fmla="*/ 0 w 30"/>
                <a:gd name="T5" fmla="*/ 45 h 52"/>
                <a:gd name="T6" fmla="*/ 8 w 30"/>
                <a:gd name="T7" fmla="*/ 37 h 52"/>
                <a:gd name="T8" fmla="*/ 8 w 30"/>
                <a:gd name="T9" fmla="*/ 37 h 52"/>
                <a:gd name="T10" fmla="*/ 8 w 30"/>
                <a:gd name="T11" fmla="*/ 30 h 52"/>
                <a:gd name="T12" fmla="*/ 15 w 30"/>
                <a:gd name="T13" fmla="*/ 30 h 52"/>
                <a:gd name="T14" fmla="*/ 15 w 30"/>
                <a:gd name="T15" fmla="*/ 30 h 52"/>
                <a:gd name="T16" fmla="*/ 15 w 30"/>
                <a:gd name="T17" fmla="*/ 22 h 52"/>
                <a:gd name="T18" fmla="*/ 22 w 30"/>
                <a:gd name="T19" fmla="*/ 22 h 52"/>
                <a:gd name="T20" fmla="*/ 22 w 30"/>
                <a:gd name="T21" fmla="*/ 22 h 52"/>
                <a:gd name="T22" fmla="*/ 22 w 30"/>
                <a:gd name="T23" fmla="*/ 15 h 52"/>
                <a:gd name="T24" fmla="*/ 22 w 30"/>
                <a:gd name="T25" fmla="*/ 15 h 52"/>
                <a:gd name="T26" fmla="*/ 30 w 30"/>
                <a:gd name="T27" fmla="*/ 8 h 52"/>
                <a:gd name="T28" fmla="*/ 30 w 30"/>
                <a:gd name="T29" fmla="*/ 8 h 52"/>
                <a:gd name="T30" fmla="*/ 30 w 30"/>
                <a:gd name="T31" fmla="*/ 8 h 52"/>
                <a:gd name="T32" fmla="*/ 30 w 30"/>
                <a:gd name="T33" fmla="*/ 0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52">
                  <a:moveTo>
                    <a:pt x="0" y="52"/>
                  </a:moveTo>
                  <a:lnTo>
                    <a:pt x="0" y="45"/>
                  </a:lnTo>
                  <a:lnTo>
                    <a:pt x="8" y="37"/>
                  </a:lnTo>
                  <a:lnTo>
                    <a:pt x="8" y="30"/>
                  </a:lnTo>
                  <a:lnTo>
                    <a:pt x="15" y="30"/>
                  </a:lnTo>
                  <a:lnTo>
                    <a:pt x="15" y="22"/>
                  </a:lnTo>
                  <a:lnTo>
                    <a:pt x="22" y="22"/>
                  </a:lnTo>
                  <a:lnTo>
                    <a:pt x="22" y="15"/>
                  </a:lnTo>
                  <a:lnTo>
                    <a:pt x="30" y="8"/>
                  </a:lnTo>
                  <a:lnTo>
                    <a:pt x="3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09" name="Freeform 273">
              <a:extLst>
                <a:ext uri="{FF2B5EF4-FFF2-40B4-BE49-F238E27FC236}">
                  <a16:creationId xmlns:a16="http://schemas.microsoft.com/office/drawing/2014/main" id="{5769D59C-9057-4400-18ED-AC53534E8601}"/>
                </a:ext>
              </a:extLst>
            </p:cNvPr>
            <p:cNvSpPr>
              <a:spLocks/>
            </p:cNvSpPr>
            <p:nvPr/>
          </p:nvSpPr>
          <p:spPr bwMode="auto">
            <a:xfrm>
              <a:off x="2380" y="3476"/>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10" name="Freeform 274">
              <a:extLst>
                <a:ext uri="{FF2B5EF4-FFF2-40B4-BE49-F238E27FC236}">
                  <a16:creationId xmlns:a16="http://schemas.microsoft.com/office/drawing/2014/main" id="{2B7D7C2C-6386-BE4C-2611-3BBD901BB57E}"/>
                </a:ext>
              </a:extLst>
            </p:cNvPr>
            <p:cNvSpPr>
              <a:spLocks/>
            </p:cNvSpPr>
            <p:nvPr/>
          </p:nvSpPr>
          <p:spPr bwMode="auto">
            <a:xfrm>
              <a:off x="2409" y="3431"/>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11" name="Freeform 275">
              <a:extLst>
                <a:ext uri="{FF2B5EF4-FFF2-40B4-BE49-F238E27FC236}">
                  <a16:creationId xmlns:a16="http://schemas.microsoft.com/office/drawing/2014/main" id="{CFB3D69A-6AE5-294A-6A5C-9FE97B11F8A3}"/>
                </a:ext>
              </a:extLst>
            </p:cNvPr>
            <p:cNvSpPr>
              <a:spLocks/>
            </p:cNvSpPr>
            <p:nvPr/>
          </p:nvSpPr>
          <p:spPr bwMode="auto">
            <a:xfrm>
              <a:off x="2417" y="3387"/>
              <a:ext cx="1" cy="44"/>
            </a:xfrm>
            <a:custGeom>
              <a:avLst/>
              <a:gdLst>
                <a:gd name="T0" fmla="*/ 0 w 1"/>
                <a:gd name="T1" fmla="*/ 44 h 44"/>
                <a:gd name="T2" fmla="*/ 0 w 1"/>
                <a:gd name="T3" fmla="*/ 44 h 44"/>
                <a:gd name="T4" fmla="*/ 0 w 1"/>
                <a:gd name="T5" fmla="*/ 44 h 44"/>
                <a:gd name="T6" fmla="*/ 0 w 1"/>
                <a:gd name="T7" fmla="*/ 37 h 44"/>
                <a:gd name="T8" fmla="*/ 0 w 1"/>
                <a:gd name="T9" fmla="*/ 37 h 44"/>
                <a:gd name="T10" fmla="*/ 0 w 1"/>
                <a:gd name="T11" fmla="*/ 37 h 44"/>
                <a:gd name="T12" fmla="*/ 0 w 1"/>
                <a:gd name="T13" fmla="*/ 29 h 44"/>
                <a:gd name="T14" fmla="*/ 0 w 1"/>
                <a:gd name="T15" fmla="*/ 29 h 44"/>
                <a:gd name="T16" fmla="*/ 0 w 1"/>
                <a:gd name="T17" fmla="*/ 29 h 44"/>
                <a:gd name="T18" fmla="*/ 0 w 1"/>
                <a:gd name="T19" fmla="*/ 22 h 44"/>
                <a:gd name="T20" fmla="*/ 0 w 1"/>
                <a:gd name="T21" fmla="*/ 22 h 44"/>
                <a:gd name="T22" fmla="*/ 0 w 1"/>
                <a:gd name="T23" fmla="*/ 14 h 44"/>
                <a:gd name="T24" fmla="*/ 0 w 1"/>
                <a:gd name="T25" fmla="*/ 14 h 44"/>
                <a:gd name="T26" fmla="*/ 0 w 1"/>
                <a:gd name="T27" fmla="*/ 14 h 44"/>
                <a:gd name="T28" fmla="*/ 0 w 1"/>
                <a:gd name="T29" fmla="*/ 7 h 44"/>
                <a:gd name="T30" fmla="*/ 0 w 1"/>
                <a:gd name="T31" fmla="*/ 7 h 44"/>
                <a:gd name="T32" fmla="*/ 0 w 1"/>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44">
                  <a:moveTo>
                    <a:pt x="0" y="44"/>
                  </a:moveTo>
                  <a:lnTo>
                    <a:pt x="0" y="44"/>
                  </a:lnTo>
                  <a:lnTo>
                    <a:pt x="0" y="37"/>
                  </a:lnTo>
                  <a:lnTo>
                    <a:pt x="0" y="29"/>
                  </a:lnTo>
                  <a:lnTo>
                    <a:pt x="0" y="22"/>
                  </a:lnTo>
                  <a:lnTo>
                    <a:pt x="0" y="14"/>
                  </a:lnTo>
                  <a:lnTo>
                    <a:pt x="0"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12" name="Freeform 276">
              <a:extLst>
                <a:ext uri="{FF2B5EF4-FFF2-40B4-BE49-F238E27FC236}">
                  <a16:creationId xmlns:a16="http://schemas.microsoft.com/office/drawing/2014/main" id="{649AA3CC-B779-8C34-490A-F94C48916B9F}"/>
                </a:ext>
              </a:extLst>
            </p:cNvPr>
            <p:cNvSpPr>
              <a:spLocks/>
            </p:cNvSpPr>
            <p:nvPr/>
          </p:nvSpPr>
          <p:spPr bwMode="auto">
            <a:xfrm>
              <a:off x="2409" y="3431"/>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13" name="Freeform 277">
              <a:extLst>
                <a:ext uri="{FF2B5EF4-FFF2-40B4-BE49-F238E27FC236}">
                  <a16:creationId xmlns:a16="http://schemas.microsoft.com/office/drawing/2014/main" id="{31CA777E-4A15-3274-EF6D-7C1B45A455FE}"/>
                </a:ext>
              </a:extLst>
            </p:cNvPr>
            <p:cNvSpPr>
              <a:spLocks/>
            </p:cNvSpPr>
            <p:nvPr/>
          </p:nvSpPr>
          <p:spPr bwMode="auto">
            <a:xfrm>
              <a:off x="2409" y="3387"/>
              <a:ext cx="15" cy="7"/>
            </a:xfrm>
            <a:custGeom>
              <a:avLst/>
              <a:gdLst>
                <a:gd name="T0" fmla="*/ 0 w 15"/>
                <a:gd name="T1" fmla="*/ 7 h 7"/>
                <a:gd name="T2" fmla="*/ 15 w 15"/>
                <a:gd name="T3" fmla="*/ 0 h 7"/>
                <a:gd name="T4" fmla="*/ 0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0" y="7"/>
                  </a:moveTo>
                  <a:lnTo>
                    <a:pt x="15"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14" name="Freeform 278">
              <a:extLst>
                <a:ext uri="{FF2B5EF4-FFF2-40B4-BE49-F238E27FC236}">
                  <a16:creationId xmlns:a16="http://schemas.microsoft.com/office/drawing/2014/main" id="{D88D27E1-208C-39E4-F031-D6C1BB5B4501}"/>
                </a:ext>
              </a:extLst>
            </p:cNvPr>
            <p:cNvSpPr>
              <a:spLocks/>
            </p:cNvSpPr>
            <p:nvPr/>
          </p:nvSpPr>
          <p:spPr bwMode="auto">
            <a:xfrm>
              <a:off x="2402" y="3364"/>
              <a:ext cx="15" cy="23"/>
            </a:xfrm>
            <a:custGeom>
              <a:avLst/>
              <a:gdLst>
                <a:gd name="T0" fmla="*/ 15 w 15"/>
                <a:gd name="T1" fmla="*/ 23 h 23"/>
                <a:gd name="T2" fmla="*/ 15 w 15"/>
                <a:gd name="T3" fmla="*/ 23 h 23"/>
                <a:gd name="T4" fmla="*/ 15 w 15"/>
                <a:gd name="T5" fmla="*/ 23 h 23"/>
                <a:gd name="T6" fmla="*/ 7 w 15"/>
                <a:gd name="T7" fmla="*/ 15 h 23"/>
                <a:gd name="T8" fmla="*/ 7 w 15"/>
                <a:gd name="T9" fmla="*/ 15 h 23"/>
                <a:gd name="T10" fmla="*/ 7 w 15"/>
                <a:gd name="T11" fmla="*/ 15 h 23"/>
                <a:gd name="T12" fmla="*/ 7 w 15"/>
                <a:gd name="T13" fmla="*/ 8 h 23"/>
                <a:gd name="T14" fmla="*/ 7 w 15"/>
                <a:gd name="T15" fmla="*/ 8 h 23"/>
                <a:gd name="T16" fmla="*/ 7 w 15"/>
                <a:gd name="T17" fmla="*/ 8 h 23"/>
                <a:gd name="T18" fmla="*/ 0 w 15"/>
                <a:gd name="T19" fmla="*/ 8 h 23"/>
                <a:gd name="T20" fmla="*/ 0 w 15"/>
                <a:gd name="T21" fmla="*/ 8 h 23"/>
                <a:gd name="T22" fmla="*/ 0 w 15"/>
                <a:gd name="T23" fmla="*/ 8 h 23"/>
                <a:gd name="T24" fmla="*/ 0 w 15"/>
                <a:gd name="T25" fmla="*/ 0 h 23"/>
                <a:gd name="T26" fmla="*/ 0 w 15"/>
                <a:gd name="T27" fmla="*/ 0 h 23"/>
                <a:gd name="T28" fmla="*/ 0 w 15"/>
                <a:gd name="T29" fmla="*/ 0 h 23"/>
                <a:gd name="T30" fmla="*/ 0 w 15"/>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3">
                  <a:moveTo>
                    <a:pt x="15" y="23"/>
                  </a:moveTo>
                  <a:lnTo>
                    <a:pt x="15" y="23"/>
                  </a:lnTo>
                  <a:lnTo>
                    <a:pt x="7" y="15"/>
                  </a:lnTo>
                  <a:lnTo>
                    <a:pt x="7" y="8"/>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15" name="Freeform 279">
              <a:extLst>
                <a:ext uri="{FF2B5EF4-FFF2-40B4-BE49-F238E27FC236}">
                  <a16:creationId xmlns:a16="http://schemas.microsoft.com/office/drawing/2014/main" id="{7CA81DB4-7C82-0C08-A249-500239601842}"/>
                </a:ext>
              </a:extLst>
            </p:cNvPr>
            <p:cNvSpPr>
              <a:spLocks/>
            </p:cNvSpPr>
            <p:nvPr/>
          </p:nvSpPr>
          <p:spPr bwMode="auto">
            <a:xfrm>
              <a:off x="2409" y="3387"/>
              <a:ext cx="15" cy="7"/>
            </a:xfrm>
            <a:custGeom>
              <a:avLst/>
              <a:gdLst>
                <a:gd name="T0" fmla="*/ 15 w 15"/>
                <a:gd name="T1" fmla="*/ 0 h 7"/>
                <a:gd name="T2" fmla="*/ 0 w 15"/>
                <a:gd name="T3" fmla="*/ 7 h 7"/>
                <a:gd name="T4" fmla="*/ 15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15" y="0"/>
                  </a:moveTo>
                  <a:lnTo>
                    <a:pt x="0" y="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16" name="Freeform 280">
              <a:extLst>
                <a:ext uri="{FF2B5EF4-FFF2-40B4-BE49-F238E27FC236}">
                  <a16:creationId xmlns:a16="http://schemas.microsoft.com/office/drawing/2014/main" id="{F296CC37-708E-6833-B38B-816B67D4A3F7}"/>
                </a:ext>
              </a:extLst>
            </p:cNvPr>
            <p:cNvSpPr>
              <a:spLocks/>
            </p:cNvSpPr>
            <p:nvPr/>
          </p:nvSpPr>
          <p:spPr bwMode="auto">
            <a:xfrm>
              <a:off x="2395" y="3357"/>
              <a:ext cx="7" cy="15"/>
            </a:xfrm>
            <a:custGeom>
              <a:avLst/>
              <a:gdLst>
                <a:gd name="T0" fmla="*/ 0 w 7"/>
                <a:gd name="T1" fmla="*/ 15 h 15"/>
                <a:gd name="T2" fmla="*/ 7 w 7"/>
                <a:gd name="T3" fmla="*/ 0 h 15"/>
                <a:gd name="T4" fmla="*/ 0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0" y="15"/>
                  </a:moveTo>
                  <a:lnTo>
                    <a:pt x="7"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17" name="Freeform 281">
              <a:extLst>
                <a:ext uri="{FF2B5EF4-FFF2-40B4-BE49-F238E27FC236}">
                  <a16:creationId xmlns:a16="http://schemas.microsoft.com/office/drawing/2014/main" id="{857CA2EA-5F19-DFF6-D22D-A8EF3CC9A4D9}"/>
                </a:ext>
              </a:extLst>
            </p:cNvPr>
            <p:cNvSpPr>
              <a:spLocks/>
            </p:cNvSpPr>
            <p:nvPr/>
          </p:nvSpPr>
          <p:spPr bwMode="auto">
            <a:xfrm>
              <a:off x="2402" y="3364"/>
              <a:ext cx="22" cy="23"/>
            </a:xfrm>
            <a:custGeom>
              <a:avLst/>
              <a:gdLst>
                <a:gd name="T0" fmla="*/ 0 w 22"/>
                <a:gd name="T1" fmla="*/ 0 h 23"/>
                <a:gd name="T2" fmla="*/ 0 w 22"/>
                <a:gd name="T3" fmla="*/ 0 h 23"/>
                <a:gd name="T4" fmla="*/ 0 w 22"/>
                <a:gd name="T5" fmla="*/ 0 h 23"/>
                <a:gd name="T6" fmla="*/ 0 w 22"/>
                <a:gd name="T7" fmla="*/ 0 h 23"/>
                <a:gd name="T8" fmla="*/ 0 w 22"/>
                <a:gd name="T9" fmla="*/ 0 h 23"/>
                <a:gd name="T10" fmla="*/ 0 w 22"/>
                <a:gd name="T11" fmla="*/ 8 h 23"/>
                <a:gd name="T12" fmla="*/ 7 w 22"/>
                <a:gd name="T13" fmla="*/ 8 h 23"/>
                <a:gd name="T14" fmla="*/ 7 w 22"/>
                <a:gd name="T15" fmla="*/ 8 h 23"/>
                <a:gd name="T16" fmla="*/ 7 w 22"/>
                <a:gd name="T17" fmla="*/ 8 h 23"/>
                <a:gd name="T18" fmla="*/ 15 w 22"/>
                <a:gd name="T19" fmla="*/ 8 h 23"/>
                <a:gd name="T20" fmla="*/ 15 w 22"/>
                <a:gd name="T21" fmla="*/ 8 h 23"/>
                <a:gd name="T22" fmla="*/ 15 w 22"/>
                <a:gd name="T23" fmla="*/ 15 h 23"/>
                <a:gd name="T24" fmla="*/ 15 w 22"/>
                <a:gd name="T25" fmla="*/ 15 h 23"/>
                <a:gd name="T26" fmla="*/ 22 w 22"/>
                <a:gd name="T27" fmla="*/ 15 h 23"/>
                <a:gd name="T28" fmla="*/ 22 w 22"/>
                <a:gd name="T29" fmla="*/ 23 h 23"/>
                <a:gd name="T30" fmla="*/ 22 w 22"/>
                <a:gd name="T31" fmla="*/ 23 h 23"/>
                <a:gd name="T32" fmla="*/ 22 w 22"/>
                <a:gd name="T33" fmla="*/ 23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3">
                  <a:moveTo>
                    <a:pt x="0" y="0"/>
                  </a:moveTo>
                  <a:lnTo>
                    <a:pt x="0" y="0"/>
                  </a:lnTo>
                  <a:lnTo>
                    <a:pt x="0" y="8"/>
                  </a:lnTo>
                  <a:lnTo>
                    <a:pt x="7" y="8"/>
                  </a:lnTo>
                  <a:lnTo>
                    <a:pt x="15" y="8"/>
                  </a:lnTo>
                  <a:lnTo>
                    <a:pt x="15" y="15"/>
                  </a:lnTo>
                  <a:lnTo>
                    <a:pt x="22" y="15"/>
                  </a:lnTo>
                  <a:lnTo>
                    <a:pt x="22" y="23"/>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18" name="Freeform 282">
              <a:extLst>
                <a:ext uri="{FF2B5EF4-FFF2-40B4-BE49-F238E27FC236}">
                  <a16:creationId xmlns:a16="http://schemas.microsoft.com/office/drawing/2014/main" id="{63390ED3-2730-09B7-1825-7C515B322F12}"/>
                </a:ext>
              </a:extLst>
            </p:cNvPr>
            <p:cNvSpPr>
              <a:spLocks/>
            </p:cNvSpPr>
            <p:nvPr/>
          </p:nvSpPr>
          <p:spPr bwMode="auto">
            <a:xfrm>
              <a:off x="2395" y="3357"/>
              <a:ext cx="7" cy="15"/>
            </a:xfrm>
            <a:custGeom>
              <a:avLst/>
              <a:gdLst>
                <a:gd name="T0" fmla="*/ 0 w 7"/>
                <a:gd name="T1" fmla="*/ 15 h 15"/>
                <a:gd name="T2" fmla="*/ 7 w 7"/>
                <a:gd name="T3" fmla="*/ 0 h 15"/>
                <a:gd name="T4" fmla="*/ 0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0" y="15"/>
                  </a:moveTo>
                  <a:lnTo>
                    <a:pt x="7"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19" name="Freeform 283">
              <a:extLst>
                <a:ext uri="{FF2B5EF4-FFF2-40B4-BE49-F238E27FC236}">
                  <a16:creationId xmlns:a16="http://schemas.microsoft.com/office/drawing/2014/main" id="{1C468BC8-176E-8C98-66CB-B02410572059}"/>
                </a:ext>
              </a:extLst>
            </p:cNvPr>
            <p:cNvSpPr>
              <a:spLocks/>
            </p:cNvSpPr>
            <p:nvPr/>
          </p:nvSpPr>
          <p:spPr bwMode="auto">
            <a:xfrm>
              <a:off x="2417" y="3387"/>
              <a:ext cx="15" cy="7"/>
            </a:xfrm>
            <a:custGeom>
              <a:avLst/>
              <a:gdLst>
                <a:gd name="T0" fmla="*/ 15 w 15"/>
                <a:gd name="T1" fmla="*/ 0 h 7"/>
                <a:gd name="T2" fmla="*/ 0 w 15"/>
                <a:gd name="T3" fmla="*/ 7 h 7"/>
                <a:gd name="T4" fmla="*/ 15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15" y="0"/>
                  </a:moveTo>
                  <a:lnTo>
                    <a:pt x="0" y="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20" name="Freeform 284">
              <a:extLst>
                <a:ext uri="{FF2B5EF4-FFF2-40B4-BE49-F238E27FC236}">
                  <a16:creationId xmlns:a16="http://schemas.microsoft.com/office/drawing/2014/main" id="{2B947962-4744-2412-570D-D7FC573BDD3B}"/>
                </a:ext>
              </a:extLst>
            </p:cNvPr>
            <p:cNvSpPr>
              <a:spLocks/>
            </p:cNvSpPr>
            <p:nvPr/>
          </p:nvSpPr>
          <p:spPr bwMode="auto">
            <a:xfrm>
              <a:off x="2417" y="3342"/>
              <a:ext cx="7" cy="45"/>
            </a:xfrm>
            <a:custGeom>
              <a:avLst/>
              <a:gdLst>
                <a:gd name="T0" fmla="*/ 7 w 7"/>
                <a:gd name="T1" fmla="*/ 45 h 45"/>
                <a:gd name="T2" fmla="*/ 7 w 7"/>
                <a:gd name="T3" fmla="*/ 45 h 45"/>
                <a:gd name="T4" fmla="*/ 7 w 7"/>
                <a:gd name="T5" fmla="*/ 45 h 45"/>
                <a:gd name="T6" fmla="*/ 7 w 7"/>
                <a:gd name="T7" fmla="*/ 45 h 45"/>
                <a:gd name="T8" fmla="*/ 7 w 7"/>
                <a:gd name="T9" fmla="*/ 45 h 45"/>
                <a:gd name="T10" fmla="*/ 7 w 7"/>
                <a:gd name="T11" fmla="*/ 37 h 45"/>
                <a:gd name="T12" fmla="*/ 7 w 7"/>
                <a:gd name="T13" fmla="*/ 37 h 45"/>
                <a:gd name="T14" fmla="*/ 7 w 7"/>
                <a:gd name="T15" fmla="*/ 30 h 45"/>
                <a:gd name="T16" fmla="*/ 7 w 7"/>
                <a:gd name="T17" fmla="*/ 30 h 45"/>
                <a:gd name="T18" fmla="*/ 7 w 7"/>
                <a:gd name="T19" fmla="*/ 22 h 45"/>
                <a:gd name="T20" fmla="*/ 7 w 7"/>
                <a:gd name="T21" fmla="*/ 22 h 45"/>
                <a:gd name="T22" fmla="*/ 7 w 7"/>
                <a:gd name="T23" fmla="*/ 15 h 45"/>
                <a:gd name="T24" fmla="*/ 7 w 7"/>
                <a:gd name="T25" fmla="*/ 15 h 45"/>
                <a:gd name="T26" fmla="*/ 7 w 7"/>
                <a:gd name="T27" fmla="*/ 7 h 45"/>
                <a:gd name="T28" fmla="*/ 7 w 7"/>
                <a:gd name="T29" fmla="*/ 7 h 45"/>
                <a:gd name="T30" fmla="*/ 0 w 7"/>
                <a:gd name="T31" fmla="*/ 0 h 45"/>
                <a:gd name="T32" fmla="*/ 0 w 7"/>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45">
                  <a:moveTo>
                    <a:pt x="7" y="45"/>
                  </a:moveTo>
                  <a:lnTo>
                    <a:pt x="7" y="45"/>
                  </a:lnTo>
                  <a:lnTo>
                    <a:pt x="7" y="37"/>
                  </a:lnTo>
                  <a:lnTo>
                    <a:pt x="7" y="30"/>
                  </a:lnTo>
                  <a:lnTo>
                    <a:pt x="7" y="22"/>
                  </a:lnTo>
                  <a:lnTo>
                    <a:pt x="7" y="15"/>
                  </a:lnTo>
                  <a:lnTo>
                    <a:pt x="7"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21" name="Freeform 285">
              <a:extLst>
                <a:ext uri="{FF2B5EF4-FFF2-40B4-BE49-F238E27FC236}">
                  <a16:creationId xmlns:a16="http://schemas.microsoft.com/office/drawing/2014/main" id="{934EAC98-6582-1780-4C3B-5387976B94A3}"/>
                </a:ext>
              </a:extLst>
            </p:cNvPr>
            <p:cNvSpPr>
              <a:spLocks/>
            </p:cNvSpPr>
            <p:nvPr/>
          </p:nvSpPr>
          <p:spPr bwMode="auto">
            <a:xfrm>
              <a:off x="2417" y="3387"/>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22" name="Freeform 286">
              <a:extLst>
                <a:ext uri="{FF2B5EF4-FFF2-40B4-BE49-F238E27FC236}">
                  <a16:creationId xmlns:a16="http://schemas.microsoft.com/office/drawing/2014/main" id="{8389F04C-6580-04BA-75A5-ED97B4BCE5F2}"/>
                </a:ext>
              </a:extLst>
            </p:cNvPr>
            <p:cNvSpPr>
              <a:spLocks/>
            </p:cNvSpPr>
            <p:nvPr/>
          </p:nvSpPr>
          <p:spPr bwMode="auto">
            <a:xfrm>
              <a:off x="2409" y="3334"/>
              <a:ext cx="15" cy="15"/>
            </a:xfrm>
            <a:custGeom>
              <a:avLst/>
              <a:gdLst>
                <a:gd name="T0" fmla="*/ 0 w 15"/>
                <a:gd name="T1" fmla="*/ 15 h 15"/>
                <a:gd name="T2" fmla="*/ 15 w 15"/>
                <a:gd name="T3" fmla="*/ 0 h 15"/>
                <a:gd name="T4" fmla="*/ 0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0" y="15"/>
                  </a:moveTo>
                  <a:lnTo>
                    <a:pt x="15"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23" name="Freeform 287">
              <a:extLst>
                <a:ext uri="{FF2B5EF4-FFF2-40B4-BE49-F238E27FC236}">
                  <a16:creationId xmlns:a16="http://schemas.microsoft.com/office/drawing/2014/main" id="{F91D6B34-DFA9-3798-4479-DE86F902CF0B}"/>
                </a:ext>
              </a:extLst>
            </p:cNvPr>
            <p:cNvSpPr>
              <a:spLocks/>
            </p:cNvSpPr>
            <p:nvPr/>
          </p:nvSpPr>
          <p:spPr bwMode="auto">
            <a:xfrm>
              <a:off x="2350" y="3305"/>
              <a:ext cx="67" cy="37"/>
            </a:xfrm>
            <a:custGeom>
              <a:avLst/>
              <a:gdLst>
                <a:gd name="T0" fmla="*/ 67 w 67"/>
                <a:gd name="T1" fmla="*/ 37 h 37"/>
                <a:gd name="T2" fmla="*/ 67 w 67"/>
                <a:gd name="T3" fmla="*/ 37 h 37"/>
                <a:gd name="T4" fmla="*/ 59 w 67"/>
                <a:gd name="T5" fmla="*/ 29 h 37"/>
                <a:gd name="T6" fmla="*/ 59 w 67"/>
                <a:gd name="T7" fmla="*/ 29 h 37"/>
                <a:gd name="T8" fmla="*/ 52 w 67"/>
                <a:gd name="T9" fmla="*/ 29 h 37"/>
                <a:gd name="T10" fmla="*/ 52 w 67"/>
                <a:gd name="T11" fmla="*/ 22 h 37"/>
                <a:gd name="T12" fmla="*/ 45 w 67"/>
                <a:gd name="T13" fmla="*/ 22 h 37"/>
                <a:gd name="T14" fmla="*/ 37 w 67"/>
                <a:gd name="T15" fmla="*/ 15 h 37"/>
                <a:gd name="T16" fmla="*/ 37 w 67"/>
                <a:gd name="T17" fmla="*/ 15 h 37"/>
                <a:gd name="T18" fmla="*/ 30 w 67"/>
                <a:gd name="T19" fmla="*/ 15 h 37"/>
                <a:gd name="T20" fmla="*/ 22 w 67"/>
                <a:gd name="T21" fmla="*/ 7 h 37"/>
                <a:gd name="T22" fmla="*/ 15 w 67"/>
                <a:gd name="T23" fmla="*/ 7 h 37"/>
                <a:gd name="T24" fmla="*/ 15 w 67"/>
                <a:gd name="T25" fmla="*/ 0 h 37"/>
                <a:gd name="T26" fmla="*/ 7 w 67"/>
                <a:gd name="T27" fmla="*/ 0 h 37"/>
                <a:gd name="T28" fmla="*/ 7 w 67"/>
                <a:gd name="T29" fmla="*/ 0 h 37"/>
                <a:gd name="T30" fmla="*/ 0 w 67"/>
                <a:gd name="T31" fmla="*/ 0 h 37"/>
                <a:gd name="T32" fmla="*/ 0 w 67"/>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37">
                  <a:moveTo>
                    <a:pt x="67" y="37"/>
                  </a:moveTo>
                  <a:lnTo>
                    <a:pt x="67" y="37"/>
                  </a:lnTo>
                  <a:lnTo>
                    <a:pt x="59" y="29"/>
                  </a:lnTo>
                  <a:lnTo>
                    <a:pt x="52" y="29"/>
                  </a:lnTo>
                  <a:lnTo>
                    <a:pt x="52" y="22"/>
                  </a:lnTo>
                  <a:lnTo>
                    <a:pt x="45" y="22"/>
                  </a:lnTo>
                  <a:lnTo>
                    <a:pt x="37" y="15"/>
                  </a:lnTo>
                  <a:lnTo>
                    <a:pt x="30" y="15"/>
                  </a:lnTo>
                  <a:lnTo>
                    <a:pt x="22" y="7"/>
                  </a:lnTo>
                  <a:lnTo>
                    <a:pt x="15" y="7"/>
                  </a:lnTo>
                  <a:lnTo>
                    <a:pt x="15" y="0"/>
                  </a:lnTo>
                  <a:lnTo>
                    <a:pt x="7" y="0"/>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24" name="Freeform 288">
              <a:extLst>
                <a:ext uri="{FF2B5EF4-FFF2-40B4-BE49-F238E27FC236}">
                  <a16:creationId xmlns:a16="http://schemas.microsoft.com/office/drawing/2014/main" id="{7FE110B7-916C-55F2-3F8B-26661D7634E4}"/>
                </a:ext>
              </a:extLst>
            </p:cNvPr>
            <p:cNvSpPr>
              <a:spLocks/>
            </p:cNvSpPr>
            <p:nvPr/>
          </p:nvSpPr>
          <p:spPr bwMode="auto">
            <a:xfrm>
              <a:off x="2409" y="3334"/>
              <a:ext cx="15" cy="15"/>
            </a:xfrm>
            <a:custGeom>
              <a:avLst/>
              <a:gdLst>
                <a:gd name="T0" fmla="*/ 15 w 15"/>
                <a:gd name="T1" fmla="*/ 0 h 15"/>
                <a:gd name="T2" fmla="*/ 0 w 15"/>
                <a:gd name="T3" fmla="*/ 15 h 15"/>
                <a:gd name="T4" fmla="*/ 15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15" y="0"/>
                  </a:moveTo>
                  <a:lnTo>
                    <a:pt x="0" y="1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25" name="Freeform 289">
              <a:extLst>
                <a:ext uri="{FF2B5EF4-FFF2-40B4-BE49-F238E27FC236}">
                  <a16:creationId xmlns:a16="http://schemas.microsoft.com/office/drawing/2014/main" id="{88BEC930-14BE-5A29-07F5-60B32E146D6A}"/>
                </a:ext>
              </a:extLst>
            </p:cNvPr>
            <p:cNvSpPr>
              <a:spLocks/>
            </p:cNvSpPr>
            <p:nvPr/>
          </p:nvSpPr>
          <p:spPr bwMode="auto">
            <a:xfrm>
              <a:off x="2350" y="3290"/>
              <a:ext cx="1" cy="22"/>
            </a:xfrm>
            <a:custGeom>
              <a:avLst/>
              <a:gdLst>
                <a:gd name="T0" fmla="*/ 0 w 1"/>
                <a:gd name="T1" fmla="*/ 22 h 22"/>
                <a:gd name="T2" fmla="*/ 0 w 1"/>
                <a:gd name="T3" fmla="*/ 0 h 22"/>
                <a:gd name="T4" fmla="*/ 0 w 1"/>
                <a:gd name="T5" fmla="*/ 22 h 22"/>
                <a:gd name="T6" fmla="*/ 0 60000 65536"/>
                <a:gd name="T7" fmla="*/ 0 60000 65536"/>
                <a:gd name="T8" fmla="*/ 0 60000 65536"/>
              </a:gdLst>
              <a:ahLst/>
              <a:cxnLst>
                <a:cxn ang="T6">
                  <a:pos x="T0" y="T1"/>
                </a:cxn>
                <a:cxn ang="T7">
                  <a:pos x="T2" y="T3"/>
                </a:cxn>
                <a:cxn ang="T8">
                  <a:pos x="T4" y="T5"/>
                </a:cxn>
              </a:cxnLst>
              <a:rect l="0" t="0" r="r" b="b"/>
              <a:pathLst>
                <a:path w="1" h="22">
                  <a:moveTo>
                    <a:pt x="0" y="22"/>
                  </a:moveTo>
                  <a:lnTo>
                    <a:pt x="0"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26" name="Freeform 290">
              <a:extLst>
                <a:ext uri="{FF2B5EF4-FFF2-40B4-BE49-F238E27FC236}">
                  <a16:creationId xmlns:a16="http://schemas.microsoft.com/office/drawing/2014/main" id="{D3F1AE17-0FB0-C509-0C95-E27C97766423}"/>
                </a:ext>
              </a:extLst>
            </p:cNvPr>
            <p:cNvSpPr>
              <a:spLocks/>
            </p:cNvSpPr>
            <p:nvPr/>
          </p:nvSpPr>
          <p:spPr bwMode="auto">
            <a:xfrm>
              <a:off x="2305" y="3260"/>
              <a:ext cx="45" cy="45"/>
            </a:xfrm>
            <a:custGeom>
              <a:avLst/>
              <a:gdLst>
                <a:gd name="T0" fmla="*/ 45 w 45"/>
                <a:gd name="T1" fmla="*/ 45 h 45"/>
                <a:gd name="T2" fmla="*/ 38 w 45"/>
                <a:gd name="T3" fmla="*/ 37 h 45"/>
                <a:gd name="T4" fmla="*/ 38 w 45"/>
                <a:gd name="T5" fmla="*/ 37 h 45"/>
                <a:gd name="T6" fmla="*/ 30 w 45"/>
                <a:gd name="T7" fmla="*/ 37 h 45"/>
                <a:gd name="T8" fmla="*/ 30 w 45"/>
                <a:gd name="T9" fmla="*/ 30 h 45"/>
                <a:gd name="T10" fmla="*/ 23 w 45"/>
                <a:gd name="T11" fmla="*/ 30 h 45"/>
                <a:gd name="T12" fmla="*/ 23 w 45"/>
                <a:gd name="T13" fmla="*/ 22 h 45"/>
                <a:gd name="T14" fmla="*/ 15 w 45"/>
                <a:gd name="T15" fmla="*/ 22 h 45"/>
                <a:gd name="T16" fmla="*/ 15 w 45"/>
                <a:gd name="T17" fmla="*/ 15 h 45"/>
                <a:gd name="T18" fmla="*/ 8 w 45"/>
                <a:gd name="T19" fmla="*/ 15 h 45"/>
                <a:gd name="T20" fmla="*/ 8 w 45"/>
                <a:gd name="T21" fmla="*/ 15 h 45"/>
                <a:gd name="T22" fmla="*/ 8 w 45"/>
                <a:gd name="T23" fmla="*/ 8 h 45"/>
                <a:gd name="T24" fmla="*/ 0 w 45"/>
                <a:gd name="T25" fmla="*/ 8 h 45"/>
                <a:gd name="T26" fmla="*/ 0 w 45"/>
                <a:gd name="T27" fmla="*/ 0 h 45"/>
                <a:gd name="T28" fmla="*/ 0 w 45"/>
                <a:gd name="T29" fmla="*/ 0 h 45"/>
                <a:gd name="T30" fmla="*/ 0 w 45"/>
                <a:gd name="T31" fmla="*/ 0 h 45"/>
                <a:gd name="T32" fmla="*/ 0 w 45"/>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45" y="45"/>
                  </a:moveTo>
                  <a:lnTo>
                    <a:pt x="38" y="37"/>
                  </a:lnTo>
                  <a:lnTo>
                    <a:pt x="30" y="37"/>
                  </a:lnTo>
                  <a:lnTo>
                    <a:pt x="30" y="30"/>
                  </a:lnTo>
                  <a:lnTo>
                    <a:pt x="23" y="30"/>
                  </a:lnTo>
                  <a:lnTo>
                    <a:pt x="23" y="22"/>
                  </a:lnTo>
                  <a:lnTo>
                    <a:pt x="15" y="22"/>
                  </a:lnTo>
                  <a:lnTo>
                    <a:pt x="15" y="15"/>
                  </a:lnTo>
                  <a:lnTo>
                    <a:pt x="8" y="15"/>
                  </a:lnTo>
                  <a:lnTo>
                    <a:pt x="8" y="8"/>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27" name="Freeform 291">
              <a:extLst>
                <a:ext uri="{FF2B5EF4-FFF2-40B4-BE49-F238E27FC236}">
                  <a16:creationId xmlns:a16="http://schemas.microsoft.com/office/drawing/2014/main" id="{37F4776D-C7CB-157F-F609-6B1611C7D2C9}"/>
                </a:ext>
              </a:extLst>
            </p:cNvPr>
            <p:cNvSpPr>
              <a:spLocks/>
            </p:cNvSpPr>
            <p:nvPr/>
          </p:nvSpPr>
          <p:spPr bwMode="auto">
            <a:xfrm>
              <a:off x="2350" y="3290"/>
              <a:ext cx="1" cy="22"/>
            </a:xfrm>
            <a:custGeom>
              <a:avLst/>
              <a:gdLst>
                <a:gd name="T0" fmla="*/ 0 w 1"/>
                <a:gd name="T1" fmla="*/ 0 h 22"/>
                <a:gd name="T2" fmla="*/ 0 w 1"/>
                <a:gd name="T3" fmla="*/ 22 h 22"/>
                <a:gd name="T4" fmla="*/ 0 w 1"/>
                <a:gd name="T5" fmla="*/ 0 h 22"/>
                <a:gd name="T6" fmla="*/ 0 60000 65536"/>
                <a:gd name="T7" fmla="*/ 0 60000 65536"/>
                <a:gd name="T8" fmla="*/ 0 60000 65536"/>
              </a:gdLst>
              <a:ahLst/>
              <a:cxnLst>
                <a:cxn ang="T6">
                  <a:pos x="T0" y="T1"/>
                </a:cxn>
                <a:cxn ang="T7">
                  <a:pos x="T2" y="T3"/>
                </a:cxn>
                <a:cxn ang="T8">
                  <a:pos x="T4" y="T5"/>
                </a:cxn>
              </a:cxnLst>
              <a:rect l="0" t="0" r="r" b="b"/>
              <a:pathLst>
                <a:path w="1" h="22">
                  <a:moveTo>
                    <a:pt x="0" y="0"/>
                  </a:moveTo>
                  <a:lnTo>
                    <a:pt x="0" y="2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28" name="Freeform 292">
              <a:extLst>
                <a:ext uri="{FF2B5EF4-FFF2-40B4-BE49-F238E27FC236}">
                  <a16:creationId xmlns:a16="http://schemas.microsoft.com/office/drawing/2014/main" id="{F8482C7C-299B-9B78-E7D5-2A70806602DC}"/>
                </a:ext>
              </a:extLst>
            </p:cNvPr>
            <p:cNvSpPr>
              <a:spLocks/>
            </p:cNvSpPr>
            <p:nvPr/>
          </p:nvSpPr>
          <p:spPr bwMode="auto">
            <a:xfrm>
              <a:off x="2298" y="3253"/>
              <a:ext cx="15" cy="15"/>
            </a:xfrm>
            <a:custGeom>
              <a:avLst/>
              <a:gdLst>
                <a:gd name="T0" fmla="*/ 0 w 15"/>
                <a:gd name="T1" fmla="*/ 15 h 15"/>
                <a:gd name="T2" fmla="*/ 15 w 15"/>
                <a:gd name="T3" fmla="*/ 0 h 15"/>
                <a:gd name="T4" fmla="*/ 0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0" y="15"/>
                  </a:moveTo>
                  <a:lnTo>
                    <a:pt x="15"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29" name="Line 293">
              <a:extLst>
                <a:ext uri="{FF2B5EF4-FFF2-40B4-BE49-F238E27FC236}">
                  <a16:creationId xmlns:a16="http://schemas.microsoft.com/office/drawing/2014/main" id="{14537E63-6866-DDAA-2547-C2AEA55C6FAC}"/>
                </a:ext>
              </a:extLst>
            </p:cNvPr>
            <p:cNvSpPr>
              <a:spLocks noChangeShapeType="1"/>
            </p:cNvSpPr>
            <p:nvPr/>
          </p:nvSpPr>
          <p:spPr bwMode="auto">
            <a:xfrm>
              <a:off x="2305" y="3260"/>
              <a:ext cx="23" cy="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230" name="Freeform 294">
              <a:extLst>
                <a:ext uri="{FF2B5EF4-FFF2-40B4-BE49-F238E27FC236}">
                  <a16:creationId xmlns:a16="http://schemas.microsoft.com/office/drawing/2014/main" id="{B9EE6066-2434-D9CA-B43B-2B50AD828D47}"/>
                </a:ext>
              </a:extLst>
            </p:cNvPr>
            <p:cNvSpPr>
              <a:spLocks/>
            </p:cNvSpPr>
            <p:nvPr/>
          </p:nvSpPr>
          <p:spPr bwMode="auto">
            <a:xfrm>
              <a:off x="2283" y="3223"/>
              <a:ext cx="45" cy="45"/>
            </a:xfrm>
            <a:custGeom>
              <a:avLst/>
              <a:gdLst>
                <a:gd name="T0" fmla="*/ 45 w 45"/>
                <a:gd name="T1" fmla="*/ 45 h 45"/>
                <a:gd name="T2" fmla="*/ 45 w 45"/>
                <a:gd name="T3" fmla="*/ 45 h 45"/>
                <a:gd name="T4" fmla="*/ 45 w 45"/>
                <a:gd name="T5" fmla="*/ 45 h 45"/>
                <a:gd name="T6" fmla="*/ 37 w 45"/>
                <a:gd name="T7" fmla="*/ 45 h 45"/>
                <a:gd name="T8" fmla="*/ 37 w 45"/>
                <a:gd name="T9" fmla="*/ 37 h 45"/>
                <a:gd name="T10" fmla="*/ 37 w 45"/>
                <a:gd name="T11" fmla="*/ 37 h 45"/>
                <a:gd name="T12" fmla="*/ 30 w 45"/>
                <a:gd name="T13" fmla="*/ 37 h 45"/>
                <a:gd name="T14" fmla="*/ 30 w 45"/>
                <a:gd name="T15" fmla="*/ 37 h 45"/>
                <a:gd name="T16" fmla="*/ 30 w 45"/>
                <a:gd name="T17" fmla="*/ 30 h 45"/>
                <a:gd name="T18" fmla="*/ 22 w 45"/>
                <a:gd name="T19" fmla="*/ 30 h 45"/>
                <a:gd name="T20" fmla="*/ 22 w 45"/>
                <a:gd name="T21" fmla="*/ 22 h 45"/>
                <a:gd name="T22" fmla="*/ 15 w 45"/>
                <a:gd name="T23" fmla="*/ 22 h 45"/>
                <a:gd name="T24" fmla="*/ 15 w 45"/>
                <a:gd name="T25" fmla="*/ 15 h 45"/>
                <a:gd name="T26" fmla="*/ 8 w 45"/>
                <a:gd name="T27" fmla="*/ 15 h 45"/>
                <a:gd name="T28" fmla="*/ 8 w 45"/>
                <a:gd name="T29" fmla="*/ 7 h 45"/>
                <a:gd name="T30" fmla="*/ 8 w 45"/>
                <a:gd name="T31" fmla="*/ 7 h 45"/>
                <a:gd name="T32" fmla="*/ 0 w 45"/>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45" y="45"/>
                  </a:moveTo>
                  <a:lnTo>
                    <a:pt x="45" y="45"/>
                  </a:lnTo>
                  <a:lnTo>
                    <a:pt x="37" y="45"/>
                  </a:lnTo>
                  <a:lnTo>
                    <a:pt x="37" y="37"/>
                  </a:lnTo>
                  <a:lnTo>
                    <a:pt x="30" y="37"/>
                  </a:lnTo>
                  <a:lnTo>
                    <a:pt x="30" y="30"/>
                  </a:lnTo>
                  <a:lnTo>
                    <a:pt x="22" y="30"/>
                  </a:lnTo>
                  <a:lnTo>
                    <a:pt x="22" y="22"/>
                  </a:lnTo>
                  <a:lnTo>
                    <a:pt x="15" y="22"/>
                  </a:lnTo>
                  <a:lnTo>
                    <a:pt x="15" y="15"/>
                  </a:lnTo>
                  <a:lnTo>
                    <a:pt x="8" y="15"/>
                  </a:lnTo>
                  <a:lnTo>
                    <a:pt x="8"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31" name="Freeform 295">
              <a:extLst>
                <a:ext uri="{FF2B5EF4-FFF2-40B4-BE49-F238E27FC236}">
                  <a16:creationId xmlns:a16="http://schemas.microsoft.com/office/drawing/2014/main" id="{2B82DF0B-2D3D-1278-F806-3606FB9E9D88}"/>
                </a:ext>
              </a:extLst>
            </p:cNvPr>
            <p:cNvSpPr>
              <a:spLocks/>
            </p:cNvSpPr>
            <p:nvPr/>
          </p:nvSpPr>
          <p:spPr bwMode="auto">
            <a:xfrm>
              <a:off x="2320" y="3260"/>
              <a:ext cx="8" cy="15"/>
            </a:xfrm>
            <a:custGeom>
              <a:avLst/>
              <a:gdLst>
                <a:gd name="T0" fmla="*/ 8 w 8"/>
                <a:gd name="T1" fmla="*/ 0 h 15"/>
                <a:gd name="T2" fmla="*/ 0 w 8"/>
                <a:gd name="T3" fmla="*/ 15 h 15"/>
                <a:gd name="T4" fmla="*/ 8 w 8"/>
                <a:gd name="T5" fmla="*/ 0 h 15"/>
                <a:gd name="T6" fmla="*/ 0 60000 65536"/>
                <a:gd name="T7" fmla="*/ 0 60000 65536"/>
                <a:gd name="T8" fmla="*/ 0 60000 65536"/>
              </a:gdLst>
              <a:ahLst/>
              <a:cxnLst>
                <a:cxn ang="T6">
                  <a:pos x="T0" y="T1"/>
                </a:cxn>
                <a:cxn ang="T7">
                  <a:pos x="T2" y="T3"/>
                </a:cxn>
                <a:cxn ang="T8">
                  <a:pos x="T4" y="T5"/>
                </a:cxn>
              </a:cxnLst>
              <a:rect l="0" t="0" r="r" b="b"/>
              <a:pathLst>
                <a:path w="8" h="15">
                  <a:moveTo>
                    <a:pt x="8" y="0"/>
                  </a:move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32" name="Freeform 296">
              <a:extLst>
                <a:ext uri="{FF2B5EF4-FFF2-40B4-BE49-F238E27FC236}">
                  <a16:creationId xmlns:a16="http://schemas.microsoft.com/office/drawing/2014/main" id="{14CC621D-94A3-E4D7-E832-47B90E5AF3E8}"/>
                </a:ext>
              </a:extLst>
            </p:cNvPr>
            <p:cNvSpPr>
              <a:spLocks/>
            </p:cNvSpPr>
            <p:nvPr/>
          </p:nvSpPr>
          <p:spPr bwMode="auto">
            <a:xfrm>
              <a:off x="2276" y="3223"/>
              <a:ext cx="22" cy="7"/>
            </a:xfrm>
            <a:custGeom>
              <a:avLst/>
              <a:gdLst>
                <a:gd name="T0" fmla="*/ 0 w 22"/>
                <a:gd name="T1" fmla="*/ 7 h 7"/>
                <a:gd name="T2" fmla="*/ 22 w 22"/>
                <a:gd name="T3" fmla="*/ 0 h 7"/>
                <a:gd name="T4" fmla="*/ 0 w 22"/>
                <a:gd name="T5" fmla="*/ 7 h 7"/>
                <a:gd name="T6" fmla="*/ 0 60000 65536"/>
                <a:gd name="T7" fmla="*/ 0 60000 65536"/>
                <a:gd name="T8" fmla="*/ 0 60000 65536"/>
              </a:gdLst>
              <a:ahLst/>
              <a:cxnLst>
                <a:cxn ang="T6">
                  <a:pos x="T0" y="T1"/>
                </a:cxn>
                <a:cxn ang="T7">
                  <a:pos x="T2" y="T3"/>
                </a:cxn>
                <a:cxn ang="T8">
                  <a:pos x="T4" y="T5"/>
                </a:cxn>
              </a:cxnLst>
              <a:rect l="0" t="0" r="r" b="b"/>
              <a:pathLst>
                <a:path w="22" h="7">
                  <a:moveTo>
                    <a:pt x="0" y="7"/>
                  </a:moveTo>
                  <a:lnTo>
                    <a:pt x="22"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33" name="Freeform 297">
              <a:extLst>
                <a:ext uri="{FF2B5EF4-FFF2-40B4-BE49-F238E27FC236}">
                  <a16:creationId xmlns:a16="http://schemas.microsoft.com/office/drawing/2014/main" id="{C462111E-81D0-C2AE-1278-D04C1AB6F18D}"/>
                </a:ext>
              </a:extLst>
            </p:cNvPr>
            <p:cNvSpPr>
              <a:spLocks/>
            </p:cNvSpPr>
            <p:nvPr/>
          </p:nvSpPr>
          <p:spPr bwMode="auto">
            <a:xfrm>
              <a:off x="2268" y="3074"/>
              <a:ext cx="15" cy="149"/>
            </a:xfrm>
            <a:custGeom>
              <a:avLst/>
              <a:gdLst>
                <a:gd name="T0" fmla="*/ 15 w 15"/>
                <a:gd name="T1" fmla="*/ 149 h 149"/>
                <a:gd name="T2" fmla="*/ 15 w 15"/>
                <a:gd name="T3" fmla="*/ 149 h 149"/>
                <a:gd name="T4" fmla="*/ 15 w 15"/>
                <a:gd name="T5" fmla="*/ 142 h 149"/>
                <a:gd name="T6" fmla="*/ 15 w 15"/>
                <a:gd name="T7" fmla="*/ 134 h 149"/>
                <a:gd name="T8" fmla="*/ 15 w 15"/>
                <a:gd name="T9" fmla="*/ 127 h 149"/>
                <a:gd name="T10" fmla="*/ 8 w 15"/>
                <a:gd name="T11" fmla="*/ 112 h 149"/>
                <a:gd name="T12" fmla="*/ 8 w 15"/>
                <a:gd name="T13" fmla="*/ 104 h 149"/>
                <a:gd name="T14" fmla="*/ 8 w 15"/>
                <a:gd name="T15" fmla="*/ 89 h 149"/>
                <a:gd name="T16" fmla="*/ 8 w 15"/>
                <a:gd name="T17" fmla="*/ 82 h 149"/>
                <a:gd name="T18" fmla="*/ 8 w 15"/>
                <a:gd name="T19" fmla="*/ 67 h 149"/>
                <a:gd name="T20" fmla="*/ 0 w 15"/>
                <a:gd name="T21" fmla="*/ 60 h 149"/>
                <a:gd name="T22" fmla="*/ 0 w 15"/>
                <a:gd name="T23" fmla="*/ 52 h 149"/>
                <a:gd name="T24" fmla="*/ 0 w 15"/>
                <a:gd name="T25" fmla="*/ 37 h 149"/>
                <a:gd name="T26" fmla="*/ 0 w 15"/>
                <a:gd name="T27" fmla="*/ 30 h 149"/>
                <a:gd name="T28" fmla="*/ 0 w 15"/>
                <a:gd name="T29" fmla="*/ 15 h 149"/>
                <a:gd name="T30" fmla="*/ 0 w 15"/>
                <a:gd name="T31" fmla="*/ 8 h 149"/>
                <a:gd name="T32" fmla="*/ 0 w 1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49">
                  <a:moveTo>
                    <a:pt x="15" y="149"/>
                  </a:moveTo>
                  <a:lnTo>
                    <a:pt x="15" y="149"/>
                  </a:lnTo>
                  <a:lnTo>
                    <a:pt x="15" y="142"/>
                  </a:lnTo>
                  <a:lnTo>
                    <a:pt x="15" y="134"/>
                  </a:lnTo>
                  <a:lnTo>
                    <a:pt x="15" y="127"/>
                  </a:lnTo>
                  <a:lnTo>
                    <a:pt x="8" y="112"/>
                  </a:lnTo>
                  <a:lnTo>
                    <a:pt x="8" y="104"/>
                  </a:lnTo>
                  <a:lnTo>
                    <a:pt x="8" y="89"/>
                  </a:lnTo>
                  <a:lnTo>
                    <a:pt x="8" y="82"/>
                  </a:lnTo>
                  <a:lnTo>
                    <a:pt x="8" y="67"/>
                  </a:lnTo>
                  <a:lnTo>
                    <a:pt x="0" y="60"/>
                  </a:lnTo>
                  <a:lnTo>
                    <a:pt x="0" y="52"/>
                  </a:lnTo>
                  <a:lnTo>
                    <a:pt x="0" y="37"/>
                  </a:lnTo>
                  <a:lnTo>
                    <a:pt x="0" y="30"/>
                  </a:lnTo>
                  <a:lnTo>
                    <a:pt x="0" y="15"/>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34" name="Freeform 298">
              <a:extLst>
                <a:ext uri="{FF2B5EF4-FFF2-40B4-BE49-F238E27FC236}">
                  <a16:creationId xmlns:a16="http://schemas.microsoft.com/office/drawing/2014/main" id="{ED7DE3C8-D669-ADF9-1F45-E5F6EBCEC8A8}"/>
                </a:ext>
              </a:extLst>
            </p:cNvPr>
            <p:cNvSpPr>
              <a:spLocks/>
            </p:cNvSpPr>
            <p:nvPr/>
          </p:nvSpPr>
          <p:spPr bwMode="auto">
            <a:xfrm>
              <a:off x="2276" y="3223"/>
              <a:ext cx="22" cy="7"/>
            </a:xfrm>
            <a:custGeom>
              <a:avLst/>
              <a:gdLst>
                <a:gd name="T0" fmla="*/ 22 w 22"/>
                <a:gd name="T1" fmla="*/ 0 h 7"/>
                <a:gd name="T2" fmla="*/ 0 w 22"/>
                <a:gd name="T3" fmla="*/ 7 h 7"/>
                <a:gd name="T4" fmla="*/ 22 w 22"/>
                <a:gd name="T5" fmla="*/ 0 h 7"/>
                <a:gd name="T6" fmla="*/ 0 60000 65536"/>
                <a:gd name="T7" fmla="*/ 0 60000 65536"/>
                <a:gd name="T8" fmla="*/ 0 60000 65536"/>
              </a:gdLst>
              <a:ahLst/>
              <a:cxnLst>
                <a:cxn ang="T6">
                  <a:pos x="T0" y="T1"/>
                </a:cxn>
                <a:cxn ang="T7">
                  <a:pos x="T2" y="T3"/>
                </a:cxn>
                <a:cxn ang="T8">
                  <a:pos x="T4" y="T5"/>
                </a:cxn>
              </a:cxnLst>
              <a:rect l="0" t="0" r="r" b="b"/>
              <a:pathLst>
                <a:path w="22" h="7">
                  <a:moveTo>
                    <a:pt x="22" y="0"/>
                  </a:moveTo>
                  <a:lnTo>
                    <a:pt x="0" y="7"/>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35" name="Freeform 299">
              <a:extLst>
                <a:ext uri="{FF2B5EF4-FFF2-40B4-BE49-F238E27FC236}">
                  <a16:creationId xmlns:a16="http://schemas.microsoft.com/office/drawing/2014/main" id="{D5654C1F-0FE4-7E5C-CFBA-D15F45CA4334}"/>
                </a:ext>
              </a:extLst>
            </p:cNvPr>
            <p:cNvSpPr>
              <a:spLocks/>
            </p:cNvSpPr>
            <p:nvPr/>
          </p:nvSpPr>
          <p:spPr bwMode="auto">
            <a:xfrm>
              <a:off x="2261" y="3074"/>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36" name="Freeform 300">
              <a:extLst>
                <a:ext uri="{FF2B5EF4-FFF2-40B4-BE49-F238E27FC236}">
                  <a16:creationId xmlns:a16="http://schemas.microsoft.com/office/drawing/2014/main" id="{6F124FD8-1961-9DFF-50A0-54293AD8C40F}"/>
                </a:ext>
              </a:extLst>
            </p:cNvPr>
            <p:cNvSpPr>
              <a:spLocks/>
            </p:cNvSpPr>
            <p:nvPr/>
          </p:nvSpPr>
          <p:spPr bwMode="auto">
            <a:xfrm>
              <a:off x="2268" y="3007"/>
              <a:ext cx="1" cy="67"/>
            </a:xfrm>
            <a:custGeom>
              <a:avLst/>
              <a:gdLst>
                <a:gd name="T0" fmla="*/ 0 w 1"/>
                <a:gd name="T1" fmla="*/ 67 h 67"/>
                <a:gd name="T2" fmla="*/ 0 w 1"/>
                <a:gd name="T3" fmla="*/ 60 h 67"/>
                <a:gd name="T4" fmla="*/ 0 w 1"/>
                <a:gd name="T5" fmla="*/ 60 h 67"/>
                <a:gd name="T6" fmla="*/ 0 w 1"/>
                <a:gd name="T7" fmla="*/ 52 h 67"/>
                <a:gd name="T8" fmla="*/ 0 w 1"/>
                <a:gd name="T9" fmla="*/ 45 h 67"/>
                <a:gd name="T10" fmla="*/ 0 w 1"/>
                <a:gd name="T11" fmla="*/ 38 h 67"/>
                <a:gd name="T12" fmla="*/ 0 w 1"/>
                <a:gd name="T13" fmla="*/ 38 h 67"/>
                <a:gd name="T14" fmla="*/ 0 w 1"/>
                <a:gd name="T15" fmla="*/ 30 h 67"/>
                <a:gd name="T16" fmla="*/ 0 w 1"/>
                <a:gd name="T17" fmla="*/ 30 h 67"/>
                <a:gd name="T18" fmla="*/ 0 w 1"/>
                <a:gd name="T19" fmla="*/ 23 h 67"/>
                <a:gd name="T20" fmla="*/ 0 w 1"/>
                <a:gd name="T21" fmla="*/ 23 h 67"/>
                <a:gd name="T22" fmla="*/ 0 w 1"/>
                <a:gd name="T23" fmla="*/ 15 h 67"/>
                <a:gd name="T24" fmla="*/ 0 w 1"/>
                <a:gd name="T25" fmla="*/ 15 h 67"/>
                <a:gd name="T26" fmla="*/ 0 w 1"/>
                <a:gd name="T27" fmla="*/ 8 h 67"/>
                <a:gd name="T28" fmla="*/ 0 w 1"/>
                <a:gd name="T29" fmla="*/ 8 h 67"/>
                <a:gd name="T30" fmla="*/ 0 w 1"/>
                <a:gd name="T31" fmla="*/ 0 h 67"/>
                <a:gd name="T32" fmla="*/ 0 w 1"/>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67">
                  <a:moveTo>
                    <a:pt x="0" y="67"/>
                  </a:moveTo>
                  <a:lnTo>
                    <a:pt x="0" y="60"/>
                  </a:lnTo>
                  <a:lnTo>
                    <a:pt x="0" y="52"/>
                  </a:lnTo>
                  <a:lnTo>
                    <a:pt x="0" y="45"/>
                  </a:lnTo>
                  <a:lnTo>
                    <a:pt x="0" y="38"/>
                  </a:lnTo>
                  <a:lnTo>
                    <a:pt x="0" y="30"/>
                  </a:lnTo>
                  <a:lnTo>
                    <a:pt x="0" y="23"/>
                  </a:lnTo>
                  <a:lnTo>
                    <a:pt x="0" y="15"/>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37" name="Freeform 301">
              <a:extLst>
                <a:ext uri="{FF2B5EF4-FFF2-40B4-BE49-F238E27FC236}">
                  <a16:creationId xmlns:a16="http://schemas.microsoft.com/office/drawing/2014/main" id="{675BE51E-22F4-1645-2AB2-6C67CCF0F93C}"/>
                </a:ext>
              </a:extLst>
            </p:cNvPr>
            <p:cNvSpPr>
              <a:spLocks/>
            </p:cNvSpPr>
            <p:nvPr/>
          </p:nvSpPr>
          <p:spPr bwMode="auto">
            <a:xfrm>
              <a:off x="2261" y="3074"/>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38" name="Freeform 302">
              <a:extLst>
                <a:ext uri="{FF2B5EF4-FFF2-40B4-BE49-F238E27FC236}">
                  <a16:creationId xmlns:a16="http://schemas.microsoft.com/office/drawing/2014/main" id="{F8B41493-91BA-0597-EB8F-CE284A5FE4DA}"/>
                </a:ext>
              </a:extLst>
            </p:cNvPr>
            <p:cNvSpPr>
              <a:spLocks/>
            </p:cNvSpPr>
            <p:nvPr/>
          </p:nvSpPr>
          <p:spPr bwMode="auto">
            <a:xfrm>
              <a:off x="2253" y="3007"/>
              <a:ext cx="23" cy="1"/>
            </a:xfrm>
            <a:custGeom>
              <a:avLst/>
              <a:gdLst>
                <a:gd name="T0" fmla="*/ 0 w 23"/>
                <a:gd name="T1" fmla="*/ 0 h 1"/>
                <a:gd name="T2" fmla="*/ 23 w 23"/>
                <a:gd name="T3" fmla="*/ 0 h 1"/>
                <a:gd name="T4" fmla="*/ 0 w 23"/>
                <a:gd name="T5" fmla="*/ 0 h 1"/>
                <a:gd name="T6" fmla="*/ 0 60000 65536"/>
                <a:gd name="T7" fmla="*/ 0 60000 65536"/>
                <a:gd name="T8" fmla="*/ 0 60000 65536"/>
              </a:gdLst>
              <a:ahLst/>
              <a:cxnLst>
                <a:cxn ang="T6">
                  <a:pos x="T0" y="T1"/>
                </a:cxn>
                <a:cxn ang="T7">
                  <a:pos x="T2" y="T3"/>
                </a:cxn>
                <a:cxn ang="T8">
                  <a:pos x="T4" y="T5"/>
                </a:cxn>
              </a:cxnLst>
              <a:rect l="0" t="0" r="r" b="b"/>
              <a:pathLst>
                <a:path w="23" h="1">
                  <a:moveTo>
                    <a:pt x="0" y="0"/>
                  </a:moveTo>
                  <a:lnTo>
                    <a:pt x="2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39" name="Freeform 303">
              <a:extLst>
                <a:ext uri="{FF2B5EF4-FFF2-40B4-BE49-F238E27FC236}">
                  <a16:creationId xmlns:a16="http://schemas.microsoft.com/office/drawing/2014/main" id="{8B23289C-FAB4-149D-01A1-71159A912694}"/>
                </a:ext>
              </a:extLst>
            </p:cNvPr>
            <p:cNvSpPr>
              <a:spLocks/>
            </p:cNvSpPr>
            <p:nvPr/>
          </p:nvSpPr>
          <p:spPr bwMode="auto">
            <a:xfrm>
              <a:off x="2253" y="2963"/>
              <a:ext cx="15" cy="44"/>
            </a:xfrm>
            <a:custGeom>
              <a:avLst/>
              <a:gdLst>
                <a:gd name="T0" fmla="*/ 15 w 15"/>
                <a:gd name="T1" fmla="*/ 44 h 44"/>
                <a:gd name="T2" fmla="*/ 15 w 15"/>
                <a:gd name="T3" fmla="*/ 37 h 44"/>
                <a:gd name="T4" fmla="*/ 15 w 15"/>
                <a:gd name="T5" fmla="*/ 37 h 44"/>
                <a:gd name="T6" fmla="*/ 8 w 15"/>
                <a:gd name="T7" fmla="*/ 37 h 44"/>
                <a:gd name="T8" fmla="*/ 8 w 15"/>
                <a:gd name="T9" fmla="*/ 29 h 44"/>
                <a:gd name="T10" fmla="*/ 8 w 15"/>
                <a:gd name="T11" fmla="*/ 29 h 44"/>
                <a:gd name="T12" fmla="*/ 8 w 15"/>
                <a:gd name="T13" fmla="*/ 22 h 44"/>
                <a:gd name="T14" fmla="*/ 8 w 15"/>
                <a:gd name="T15" fmla="*/ 22 h 44"/>
                <a:gd name="T16" fmla="*/ 8 w 15"/>
                <a:gd name="T17" fmla="*/ 15 h 44"/>
                <a:gd name="T18" fmla="*/ 8 w 15"/>
                <a:gd name="T19" fmla="*/ 15 h 44"/>
                <a:gd name="T20" fmla="*/ 8 w 15"/>
                <a:gd name="T21" fmla="*/ 7 h 44"/>
                <a:gd name="T22" fmla="*/ 8 w 15"/>
                <a:gd name="T23" fmla="*/ 7 h 44"/>
                <a:gd name="T24" fmla="*/ 8 w 15"/>
                <a:gd name="T25" fmla="*/ 7 h 44"/>
                <a:gd name="T26" fmla="*/ 8 w 15"/>
                <a:gd name="T27" fmla="*/ 7 h 44"/>
                <a:gd name="T28" fmla="*/ 0 w 15"/>
                <a:gd name="T29" fmla="*/ 0 h 44"/>
                <a:gd name="T30" fmla="*/ 0 w 15"/>
                <a:gd name="T31" fmla="*/ 0 h 44"/>
                <a:gd name="T32" fmla="*/ 0 w 15"/>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44">
                  <a:moveTo>
                    <a:pt x="15" y="44"/>
                  </a:moveTo>
                  <a:lnTo>
                    <a:pt x="15" y="37"/>
                  </a:lnTo>
                  <a:lnTo>
                    <a:pt x="8" y="37"/>
                  </a:lnTo>
                  <a:lnTo>
                    <a:pt x="8" y="29"/>
                  </a:lnTo>
                  <a:lnTo>
                    <a:pt x="8" y="22"/>
                  </a:lnTo>
                  <a:lnTo>
                    <a:pt x="8" y="15"/>
                  </a:lnTo>
                  <a:lnTo>
                    <a:pt x="8"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40" name="Freeform 304">
              <a:extLst>
                <a:ext uri="{FF2B5EF4-FFF2-40B4-BE49-F238E27FC236}">
                  <a16:creationId xmlns:a16="http://schemas.microsoft.com/office/drawing/2014/main" id="{D4D17F5E-137A-A39D-9650-E790992B6DE6}"/>
                </a:ext>
              </a:extLst>
            </p:cNvPr>
            <p:cNvSpPr>
              <a:spLocks/>
            </p:cNvSpPr>
            <p:nvPr/>
          </p:nvSpPr>
          <p:spPr bwMode="auto">
            <a:xfrm>
              <a:off x="2253" y="3007"/>
              <a:ext cx="23" cy="1"/>
            </a:xfrm>
            <a:custGeom>
              <a:avLst/>
              <a:gdLst>
                <a:gd name="T0" fmla="*/ 23 w 23"/>
                <a:gd name="T1" fmla="*/ 0 h 1"/>
                <a:gd name="T2" fmla="*/ 0 w 23"/>
                <a:gd name="T3" fmla="*/ 0 h 1"/>
                <a:gd name="T4" fmla="*/ 23 w 23"/>
                <a:gd name="T5" fmla="*/ 0 h 1"/>
                <a:gd name="T6" fmla="*/ 0 60000 65536"/>
                <a:gd name="T7" fmla="*/ 0 60000 65536"/>
                <a:gd name="T8" fmla="*/ 0 60000 65536"/>
              </a:gdLst>
              <a:ahLst/>
              <a:cxnLst>
                <a:cxn ang="T6">
                  <a:pos x="T0" y="T1"/>
                </a:cxn>
                <a:cxn ang="T7">
                  <a:pos x="T2" y="T3"/>
                </a:cxn>
                <a:cxn ang="T8">
                  <a:pos x="T4" y="T5"/>
                </a:cxn>
              </a:cxnLst>
              <a:rect l="0" t="0" r="r" b="b"/>
              <a:pathLst>
                <a:path w="23" h="1">
                  <a:moveTo>
                    <a:pt x="23" y="0"/>
                  </a:moveTo>
                  <a:lnTo>
                    <a:pt x="0"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41" name="Freeform 305">
              <a:extLst>
                <a:ext uri="{FF2B5EF4-FFF2-40B4-BE49-F238E27FC236}">
                  <a16:creationId xmlns:a16="http://schemas.microsoft.com/office/drawing/2014/main" id="{73401167-4A3E-26D8-3940-55366D1888C9}"/>
                </a:ext>
              </a:extLst>
            </p:cNvPr>
            <p:cNvSpPr>
              <a:spLocks/>
            </p:cNvSpPr>
            <p:nvPr/>
          </p:nvSpPr>
          <p:spPr bwMode="auto">
            <a:xfrm>
              <a:off x="2246" y="2963"/>
              <a:ext cx="22" cy="7"/>
            </a:xfrm>
            <a:custGeom>
              <a:avLst/>
              <a:gdLst>
                <a:gd name="T0" fmla="*/ 0 w 22"/>
                <a:gd name="T1" fmla="*/ 7 h 7"/>
                <a:gd name="T2" fmla="*/ 22 w 22"/>
                <a:gd name="T3" fmla="*/ 0 h 7"/>
                <a:gd name="T4" fmla="*/ 0 w 22"/>
                <a:gd name="T5" fmla="*/ 7 h 7"/>
                <a:gd name="T6" fmla="*/ 0 60000 65536"/>
                <a:gd name="T7" fmla="*/ 0 60000 65536"/>
                <a:gd name="T8" fmla="*/ 0 60000 65536"/>
              </a:gdLst>
              <a:ahLst/>
              <a:cxnLst>
                <a:cxn ang="T6">
                  <a:pos x="T0" y="T1"/>
                </a:cxn>
                <a:cxn ang="T7">
                  <a:pos x="T2" y="T3"/>
                </a:cxn>
                <a:cxn ang="T8">
                  <a:pos x="T4" y="T5"/>
                </a:cxn>
              </a:cxnLst>
              <a:rect l="0" t="0" r="r" b="b"/>
              <a:pathLst>
                <a:path w="22" h="7">
                  <a:moveTo>
                    <a:pt x="0" y="7"/>
                  </a:moveTo>
                  <a:lnTo>
                    <a:pt x="22"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42" name="Line 306">
              <a:extLst>
                <a:ext uri="{FF2B5EF4-FFF2-40B4-BE49-F238E27FC236}">
                  <a16:creationId xmlns:a16="http://schemas.microsoft.com/office/drawing/2014/main" id="{4D6A2610-2BA7-2176-EEEA-2203A687F246}"/>
                </a:ext>
              </a:extLst>
            </p:cNvPr>
            <p:cNvSpPr>
              <a:spLocks noChangeShapeType="1"/>
            </p:cNvSpPr>
            <p:nvPr/>
          </p:nvSpPr>
          <p:spPr bwMode="auto">
            <a:xfrm>
              <a:off x="2253" y="2963"/>
              <a:ext cx="15" cy="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243" name="Freeform 307">
              <a:extLst>
                <a:ext uri="{FF2B5EF4-FFF2-40B4-BE49-F238E27FC236}">
                  <a16:creationId xmlns:a16="http://schemas.microsoft.com/office/drawing/2014/main" id="{F94B2A18-1B91-61AE-E739-C686646A3638}"/>
                </a:ext>
              </a:extLst>
            </p:cNvPr>
            <p:cNvSpPr>
              <a:spLocks/>
            </p:cNvSpPr>
            <p:nvPr/>
          </p:nvSpPr>
          <p:spPr bwMode="auto">
            <a:xfrm>
              <a:off x="2268" y="2933"/>
              <a:ext cx="1" cy="37"/>
            </a:xfrm>
            <a:custGeom>
              <a:avLst/>
              <a:gdLst>
                <a:gd name="T0" fmla="*/ 0 w 1"/>
                <a:gd name="T1" fmla="*/ 37 h 37"/>
                <a:gd name="T2" fmla="*/ 0 w 1"/>
                <a:gd name="T3" fmla="*/ 37 h 37"/>
                <a:gd name="T4" fmla="*/ 0 w 1"/>
                <a:gd name="T5" fmla="*/ 37 h 37"/>
                <a:gd name="T6" fmla="*/ 0 w 1"/>
                <a:gd name="T7" fmla="*/ 37 h 37"/>
                <a:gd name="T8" fmla="*/ 0 w 1"/>
                <a:gd name="T9" fmla="*/ 37 h 37"/>
                <a:gd name="T10" fmla="*/ 0 w 1"/>
                <a:gd name="T11" fmla="*/ 37 h 37"/>
                <a:gd name="T12" fmla="*/ 0 w 1"/>
                <a:gd name="T13" fmla="*/ 30 h 37"/>
                <a:gd name="T14" fmla="*/ 0 w 1"/>
                <a:gd name="T15" fmla="*/ 30 h 37"/>
                <a:gd name="T16" fmla="*/ 0 w 1"/>
                <a:gd name="T17" fmla="*/ 30 h 37"/>
                <a:gd name="T18" fmla="*/ 0 w 1"/>
                <a:gd name="T19" fmla="*/ 22 h 37"/>
                <a:gd name="T20" fmla="*/ 0 w 1"/>
                <a:gd name="T21" fmla="*/ 22 h 37"/>
                <a:gd name="T22" fmla="*/ 0 w 1"/>
                <a:gd name="T23" fmla="*/ 15 h 37"/>
                <a:gd name="T24" fmla="*/ 0 w 1"/>
                <a:gd name="T25" fmla="*/ 15 h 37"/>
                <a:gd name="T26" fmla="*/ 0 w 1"/>
                <a:gd name="T27" fmla="*/ 7 h 37"/>
                <a:gd name="T28" fmla="*/ 0 w 1"/>
                <a:gd name="T29" fmla="*/ 7 h 37"/>
                <a:gd name="T30" fmla="*/ 0 w 1"/>
                <a:gd name="T31" fmla="*/ 0 h 37"/>
                <a:gd name="T32" fmla="*/ 0 w 1"/>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37">
                  <a:moveTo>
                    <a:pt x="0" y="37"/>
                  </a:moveTo>
                  <a:lnTo>
                    <a:pt x="0" y="37"/>
                  </a:lnTo>
                  <a:lnTo>
                    <a:pt x="0" y="30"/>
                  </a:lnTo>
                  <a:lnTo>
                    <a:pt x="0" y="22"/>
                  </a:lnTo>
                  <a:lnTo>
                    <a:pt x="0" y="15"/>
                  </a:lnTo>
                  <a:lnTo>
                    <a:pt x="0"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44" name="Freeform 308">
              <a:extLst>
                <a:ext uri="{FF2B5EF4-FFF2-40B4-BE49-F238E27FC236}">
                  <a16:creationId xmlns:a16="http://schemas.microsoft.com/office/drawing/2014/main" id="{AD6DAA16-9A23-00FB-31FF-0D065388F3AD}"/>
                </a:ext>
              </a:extLst>
            </p:cNvPr>
            <p:cNvSpPr>
              <a:spLocks/>
            </p:cNvSpPr>
            <p:nvPr/>
          </p:nvSpPr>
          <p:spPr bwMode="auto">
            <a:xfrm>
              <a:off x="2261" y="2970"/>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45" name="Freeform 309">
              <a:extLst>
                <a:ext uri="{FF2B5EF4-FFF2-40B4-BE49-F238E27FC236}">
                  <a16:creationId xmlns:a16="http://schemas.microsoft.com/office/drawing/2014/main" id="{8F626241-F8CA-6672-85E5-27EE7184FB1C}"/>
                </a:ext>
              </a:extLst>
            </p:cNvPr>
            <p:cNvSpPr>
              <a:spLocks/>
            </p:cNvSpPr>
            <p:nvPr/>
          </p:nvSpPr>
          <p:spPr bwMode="auto">
            <a:xfrm>
              <a:off x="2253" y="2933"/>
              <a:ext cx="23" cy="1"/>
            </a:xfrm>
            <a:custGeom>
              <a:avLst/>
              <a:gdLst>
                <a:gd name="T0" fmla="*/ 0 w 23"/>
                <a:gd name="T1" fmla="*/ 0 h 1"/>
                <a:gd name="T2" fmla="*/ 23 w 23"/>
                <a:gd name="T3" fmla="*/ 0 h 1"/>
                <a:gd name="T4" fmla="*/ 0 w 23"/>
                <a:gd name="T5" fmla="*/ 0 h 1"/>
                <a:gd name="T6" fmla="*/ 0 60000 65536"/>
                <a:gd name="T7" fmla="*/ 0 60000 65536"/>
                <a:gd name="T8" fmla="*/ 0 60000 65536"/>
              </a:gdLst>
              <a:ahLst/>
              <a:cxnLst>
                <a:cxn ang="T6">
                  <a:pos x="T0" y="T1"/>
                </a:cxn>
                <a:cxn ang="T7">
                  <a:pos x="T2" y="T3"/>
                </a:cxn>
                <a:cxn ang="T8">
                  <a:pos x="T4" y="T5"/>
                </a:cxn>
              </a:cxnLst>
              <a:rect l="0" t="0" r="r" b="b"/>
              <a:pathLst>
                <a:path w="23" h="1">
                  <a:moveTo>
                    <a:pt x="0" y="0"/>
                  </a:moveTo>
                  <a:lnTo>
                    <a:pt x="2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46" name="Freeform 310">
              <a:extLst>
                <a:ext uri="{FF2B5EF4-FFF2-40B4-BE49-F238E27FC236}">
                  <a16:creationId xmlns:a16="http://schemas.microsoft.com/office/drawing/2014/main" id="{F1941629-42A7-ABE3-8B16-1755440C1C78}"/>
                </a:ext>
              </a:extLst>
            </p:cNvPr>
            <p:cNvSpPr>
              <a:spLocks/>
            </p:cNvSpPr>
            <p:nvPr/>
          </p:nvSpPr>
          <p:spPr bwMode="auto">
            <a:xfrm>
              <a:off x="2261" y="2903"/>
              <a:ext cx="7" cy="30"/>
            </a:xfrm>
            <a:custGeom>
              <a:avLst/>
              <a:gdLst>
                <a:gd name="T0" fmla="*/ 7 w 7"/>
                <a:gd name="T1" fmla="*/ 30 h 30"/>
                <a:gd name="T2" fmla="*/ 7 w 7"/>
                <a:gd name="T3" fmla="*/ 23 h 30"/>
                <a:gd name="T4" fmla="*/ 7 w 7"/>
                <a:gd name="T5" fmla="*/ 23 h 30"/>
                <a:gd name="T6" fmla="*/ 7 w 7"/>
                <a:gd name="T7" fmla="*/ 15 h 30"/>
                <a:gd name="T8" fmla="*/ 7 w 7"/>
                <a:gd name="T9" fmla="*/ 15 h 30"/>
                <a:gd name="T10" fmla="*/ 7 w 7"/>
                <a:gd name="T11" fmla="*/ 8 h 30"/>
                <a:gd name="T12" fmla="*/ 7 w 7"/>
                <a:gd name="T13" fmla="*/ 8 h 30"/>
                <a:gd name="T14" fmla="*/ 0 w 7"/>
                <a:gd name="T15" fmla="*/ 8 h 30"/>
                <a:gd name="T16" fmla="*/ 0 w 7"/>
                <a:gd name="T17" fmla="*/ 8 h 30"/>
                <a:gd name="T18" fmla="*/ 0 w 7"/>
                <a:gd name="T19" fmla="*/ 8 h 30"/>
                <a:gd name="T20" fmla="*/ 0 w 7"/>
                <a:gd name="T21" fmla="*/ 0 h 30"/>
                <a:gd name="T22" fmla="*/ 0 w 7"/>
                <a:gd name="T23" fmla="*/ 0 h 30"/>
                <a:gd name="T24" fmla="*/ 0 w 7"/>
                <a:gd name="T25" fmla="*/ 0 h 30"/>
                <a:gd name="T26" fmla="*/ 0 w 7"/>
                <a:gd name="T27" fmla="*/ 0 h 30"/>
                <a:gd name="T28" fmla="*/ 0 w 7"/>
                <a:gd name="T29" fmla="*/ 0 h 30"/>
                <a:gd name="T30" fmla="*/ 0 w 7"/>
                <a:gd name="T31" fmla="*/ 8 h 30"/>
                <a:gd name="T32" fmla="*/ 0 w 7"/>
                <a:gd name="T33" fmla="*/ 8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30">
                  <a:moveTo>
                    <a:pt x="7" y="30"/>
                  </a:moveTo>
                  <a:lnTo>
                    <a:pt x="7" y="23"/>
                  </a:lnTo>
                  <a:lnTo>
                    <a:pt x="7" y="15"/>
                  </a:lnTo>
                  <a:lnTo>
                    <a:pt x="7" y="8"/>
                  </a:lnTo>
                  <a:lnTo>
                    <a:pt x="0" y="8"/>
                  </a:lnTo>
                  <a:lnTo>
                    <a:pt x="0" y="0"/>
                  </a:lnTo>
                  <a:lnTo>
                    <a:pt x="0" y="8"/>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47" name="Freeform 311">
              <a:extLst>
                <a:ext uri="{FF2B5EF4-FFF2-40B4-BE49-F238E27FC236}">
                  <a16:creationId xmlns:a16="http://schemas.microsoft.com/office/drawing/2014/main" id="{392DF944-6827-AD6C-FD71-EC2ACE29AF39}"/>
                </a:ext>
              </a:extLst>
            </p:cNvPr>
            <p:cNvSpPr>
              <a:spLocks/>
            </p:cNvSpPr>
            <p:nvPr/>
          </p:nvSpPr>
          <p:spPr bwMode="auto">
            <a:xfrm>
              <a:off x="2253" y="2933"/>
              <a:ext cx="23" cy="1"/>
            </a:xfrm>
            <a:custGeom>
              <a:avLst/>
              <a:gdLst>
                <a:gd name="T0" fmla="*/ 23 w 23"/>
                <a:gd name="T1" fmla="*/ 0 h 1"/>
                <a:gd name="T2" fmla="*/ 0 w 23"/>
                <a:gd name="T3" fmla="*/ 0 h 1"/>
                <a:gd name="T4" fmla="*/ 23 w 23"/>
                <a:gd name="T5" fmla="*/ 0 h 1"/>
                <a:gd name="T6" fmla="*/ 0 60000 65536"/>
                <a:gd name="T7" fmla="*/ 0 60000 65536"/>
                <a:gd name="T8" fmla="*/ 0 60000 65536"/>
              </a:gdLst>
              <a:ahLst/>
              <a:cxnLst>
                <a:cxn ang="T6">
                  <a:pos x="T0" y="T1"/>
                </a:cxn>
                <a:cxn ang="T7">
                  <a:pos x="T2" y="T3"/>
                </a:cxn>
                <a:cxn ang="T8">
                  <a:pos x="T4" y="T5"/>
                </a:cxn>
              </a:cxnLst>
              <a:rect l="0" t="0" r="r" b="b"/>
              <a:pathLst>
                <a:path w="23" h="1">
                  <a:moveTo>
                    <a:pt x="23" y="0"/>
                  </a:moveTo>
                  <a:lnTo>
                    <a:pt x="0"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48" name="Freeform 312">
              <a:extLst>
                <a:ext uri="{FF2B5EF4-FFF2-40B4-BE49-F238E27FC236}">
                  <a16:creationId xmlns:a16="http://schemas.microsoft.com/office/drawing/2014/main" id="{7589A0D4-297C-6221-F152-D796D9615436}"/>
                </a:ext>
              </a:extLst>
            </p:cNvPr>
            <p:cNvSpPr>
              <a:spLocks/>
            </p:cNvSpPr>
            <p:nvPr/>
          </p:nvSpPr>
          <p:spPr bwMode="auto">
            <a:xfrm>
              <a:off x="2253" y="2903"/>
              <a:ext cx="15" cy="8"/>
            </a:xfrm>
            <a:custGeom>
              <a:avLst/>
              <a:gdLst>
                <a:gd name="T0" fmla="*/ 15 w 15"/>
                <a:gd name="T1" fmla="*/ 8 h 8"/>
                <a:gd name="T2" fmla="*/ 0 w 15"/>
                <a:gd name="T3" fmla="*/ 0 h 8"/>
                <a:gd name="T4" fmla="*/ 15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15" y="8"/>
                  </a:moveTo>
                  <a:lnTo>
                    <a:pt x="0" y="0"/>
                  </a:lnTo>
                  <a:lnTo>
                    <a:pt x="1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49" name="Freeform 313">
              <a:extLst>
                <a:ext uri="{FF2B5EF4-FFF2-40B4-BE49-F238E27FC236}">
                  <a16:creationId xmlns:a16="http://schemas.microsoft.com/office/drawing/2014/main" id="{5CD06999-F89D-D401-FF79-2A9C1748BC32}"/>
                </a:ext>
              </a:extLst>
            </p:cNvPr>
            <p:cNvSpPr>
              <a:spLocks/>
            </p:cNvSpPr>
            <p:nvPr/>
          </p:nvSpPr>
          <p:spPr bwMode="auto">
            <a:xfrm>
              <a:off x="2239" y="2911"/>
              <a:ext cx="22" cy="15"/>
            </a:xfrm>
            <a:custGeom>
              <a:avLst/>
              <a:gdLst>
                <a:gd name="T0" fmla="*/ 22 w 22"/>
                <a:gd name="T1" fmla="*/ 0 h 15"/>
                <a:gd name="T2" fmla="*/ 22 w 22"/>
                <a:gd name="T3" fmla="*/ 0 h 15"/>
                <a:gd name="T4" fmla="*/ 22 w 22"/>
                <a:gd name="T5" fmla="*/ 0 h 15"/>
                <a:gd name="T6" fmla="*/ 22 w 22"/>
                <a:gd name="T7" fmla="*/ 0 h 15"/>
                <a:gd name="T8" fmla="*/ 22 w 22"/>
                <a:gd name="T9" fmla="*/ 7 h 15"/>
                <a:gd name="T10" fmla="*/ 14 w 22"/>
                <a:gd name="T11" fmla="*/ 7 h 15"/>
                <a:gd name="T12" fmla="*/ 14 w 22"/>
                <a:gd name="T13" fmla="*/ 7 h 15"/>
                <a:gd name="T14" fmla="*/ 14 w 22"/>
                <a:gd name="T15" fmla="*/ 7 h 15"/>
                <a:gd name="T16" fmla="*/ 14 w 22"/>
                <a:gd name="T17" fmla="*/ 7 h 15"/>
                <a:gd name="T18" fmla="*/ 7 w 22"/>
                <a:gd name="T19" fmla="*/ 15 h 15"/>
                <a:gd name="T20" fmla="*/ 7 w 22"/>
                <a:gd name="T21" fmla="*/ 15 h 15"/>
                <a:gd name="T22" fmla="*/ 7 w 22"/>
                <a:gd name="T23" fmla="*/ 15 h 15"/>
                <a:gd name="T24" fmla="*/ 7 w 22"/>
                <a:gd name="T25" fmla="*/ 15 h 15"/>
                <a:gd name="T26" fmla="*/ 0 w 22"/>
                <a:gd name="T27" fmla="*/ 15 h 15"/>
                <a:gd name="T28" fmla="*/ 0 w 22"/>
                <a:gd name="T29" fmla="*/ 15 h 15"/>
                <a:gd name="T30" fmla="*/ 0 w 22"/>
                <a:gd name="T31" fmla="*/ 15 h 15"/>
                <a:gd name="T32" fmla="*/ 0 w 22"/>
                <a:gd name="T33" fmla="*/ 15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5">
                  <a:moveTo>
                    <a:pt x="22" y="0"/>
                  </a:moveTo>
                  <a:lnTo>
                    <a:pt x="22" y="0"/>
                  </a:lnTo>
                  <a:lnTo>
                    <a:pt x="22" y="7"/>
                  </a:lnTo>
                  <a:lnTo>
                    <a:pt x="14" y="7"/>
                  </a:lnTo>
                  <a:lnTo>
                    <a:pt x="7" y="15"/>
                  </a:lnTo>
                  <a:lnTo>
                    <a:pt x="0" y="15"/>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50" name="Freeform 314">
              <a:extLst>
                <a:ext uri="{FF2B5EF4-FFF2-40B4-BE49-F238E27FC236}">
                  <a16:creationId xmlns:a16="http://schemas.microsoft.com/office/drawing/2014/main" id="{D2A543E8-88B4-9380-FFAF-6827632907C8}"/>
                </a:ext>
              </a:extLst>
            </p:cNvPr>
            <p:cNvSpPr>
              <a:spLocks/>
            </p:cNvSpPr>
            <p:nvPr/>
          </p:nvSpPr>
          <p:spPr bwMode="auto">
            <a:xfrm>
              <a:off x="2253" y="2903"/>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51" name="Freeform 315">
              <a:extLst>
                <a:ext uri="{FF2B5EF4-FFF2-40B4-BE49-F238E27FC236}">
                  <a16:creationId xmlns:a16="http://schemas.microsoft.com/office/drawing/2014/main" id="{88016FD1-1824-BB51-CDAF-1681E9E49D53}"/>
                </a:ext>
              </a:extLst>
            </p:cNvPr>
            <p:cNvSpPr>
              <a:spLocks/>
            </p:cNvSpPr>
            <p:nvPr/>
          </p:nvSpPr>
          <p:spPr bwMode="auto">
            <a:xfrm>
              <a:off x="2239" y="2918"/>
              <a:ext cx="1" cy="15"/>
            </a:xfrm>
            <a:custGeom>
              <a:avLst/>
              <a:gdLst>
                <a:gd name="T0" fmla="*/ 0 w 1"/>
                <a:gd name="T1" fmla="*/ 15 h 15"/>
                <a:gd name="T2" fmla="*/ 0 w 1"/>
                <a:gd name="T3" fmla="*/ 0 h 15"/>
                <a:gd name="T4" fmla="*/ 0 w 1"/>
                <a:gd name="T5" fmla="*/ 15 h 15"/>
                <a:gd name="T6" fmla="*/ 0 60000 65536"/>
                <a:gd name="T7" fmla="*/ 0 60000 65536"/>
                <a:gd name="T8" fmla="*/ 0 60000 65536"/>
              </a:gdLst>
              <a:ahLst/>
              <a:cxnLst>
                <a:cxn ang="T6">
                  <a:pos x="T0" y="T1"/>
                </a:cxn>
                <a:cxn ang="T7">
                  <a:pos x="T2" y="T3"/>
                </a:cxn>
                <a:cxn ang="T8">
                  <a:pos x="T4" y="T5"/>
                </a:cxn>
              </a:cxnLst>
              <a:rect l="0" t="0" r="r" b="b"/>
              <a:pathLst>
                <a:path w="1" h="15">
                  <a:moveTo>
                    <a:pt x="0" y="15"/>
                  </a:moveTo>
                  <a:lnTo>
                    <a:pt x="0"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52" name="Freeform 316">
              <a:extLst>
                <a:ext uri="{FF2B5EF4-FFF2-40B4-BE49-F238E27FC236}">
                  <a16:creationId xmlns:a16="http://schemas.microsoft.com/office/drawing/2014/main" id="{1A897D7E-8646-DC72-2968-BC23BA214272}"/>
                </a:ext>
              </a:extLst>
            </p:cNvPr>
            <p:cNvSpPr>
              <a:spLocks/>
            </p:cNvSpPr>
            <p:nvPr/>
          </p:nvSpPr>
          <p:spPr bwMode="auto">
            <a:xfrm>
              <a:off x="2216" y="2926"/>
              <a:ext cx="23" cy="1"/>
            </a:xfrm>
            <a:custGeom>
              <a:avLst/>
              <a:gdLst>
                <a:gd name="T0" fmla="*/ 23 w 23"/>
                <a:gd name="T1" fmla="*/ 0 h 1"/>
                <a:gd name="T2" fmla="*/ 15 w 23"/>
                <a:gd name="T3" fmla="*/ 0 h 1"/>
                <a:gd name="T4" fmla="*/ 15 w 23"/>
                <a:gd name="T5" fmla="*/ 0 h 1"/>
                <a:gd name="T6" fmla="*/ 15 w 23"/>
                <a:gd name="T7" fmla="*/ 0 h 1"/>
                <a:gd name="T8" fmla="*/ 15 w 23"/>
                <a:gd name="T9" fmla="*/ 0 h 1"/>
                <a:gd name="T10" fmla="*/ 15 w 23"/>
                <a:gd name="T11" fmla="*/ 0 h 1"/>
                <a:gd name="T12" fmla="*/ 8 w 23"/>
                <a:gd name="T13" fmla="*/ 0 h 1"/>
                <a:gd name="T14" fmla="*/ 8 w 23"/>
                <a:gd name="T15" fmla="*/ 0 h 1"/>
                <a:gd name="T16" fmla="*/ 8 w 23"/>
                <a:gd name="T17" fmla="*/ 0 h 1"/>
                <a:gd name="T18" fmla="*/ 8 w 23"/>
                <a:gd name="T19" fmla="*/ 0 h 1"/>
                <a:gd name="T20" fmla="*/ 8 w 23"/>
                <a:gd name="T21" fmla="*/ 0 h 1"/>
                <a:gd name="T22" fmla="*/ 8 w 23"/>
                <a:gd name="T23" fmla="*/ 0 h 1"/>
                <a:gd name="T24" fmla="*/ 0 w 23"/>
                <a:gd name="T25" fmla="*/ 0 h 1"/>
                <a:gd name="T26" fmla="*/ 0 w 23"/>
                <a:gd name="T27" fmla="*/ 0 h 1"/>
                <a:gd name="T28" fmla="*/ 0 w 23"/>
                <a:gd name="T29" fmla="*/ 0 h 1"/>
                <a:gd name="T30" fmla="*/ 0 w 23"/>
                <a:gd name="T31" fmla="*/ 0 h 1"/>
                <a:gd name="T32" fmla="*/ 0 w 23"/>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1">
                  <a:moveTo>
                    <a:pt x="23" y="0"/>
                  </a:moveTo>
                  <a:lnTo>
                    <a:pt x="15" y="0"/>
                  </a:lnTo>
                  <a:lnTo>
                    <a:pt x="8" y="0"/>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53" name="Freeform 317">
              <a:extLst>
                <a:ext uri="{FF2B5EF4-FFF2-40B4-BE49-F238E27FC236}">
                  <a16:creationId xmlns:a16="http://schemas.microsoft.com/office/drawing/2014/main" id="{956D43CA-ED5D-C31E-58A0-CA2A3F351A07}"/>
                </a:ext>
              </a:extLst>
            </p:cNvPr>
            <p:cNvSpPr>
              <a:spLocks/>
            </p:cNvSpPr>
            <p:nvPr/>
          </p:nvSpPr>
          <p:spPr bwMode="auto">
            <a:xfrm>
              <a:off x="2239" y="2918"/>
              <a:ext cx="1" cy="15"/>
            </a:xfrm>
            <a:custGeom>
              <a:avLst/>
              <a:gdLst>
                <a:gd name="T0" fmla="*/ 0 w 1"/>
                <a:gd name="T1" fmla="*/ 0 h 15"/>
                <a:gd name="T2" fmla="*/ 0 w 1"/>
                <a:gd name="T3" fmla="*/ 15 h 15"/>
                <a:gd name="T4" fmla="*/ 0 w 1"/>
                <a:gd name="T5" fmla="*/ 0 h 15"/>
                <a:gd name="T6" fmla="*/ 0 60000 65536"/>
                <a:gd name="T7" fmla="*/ 0 60000 65536"/>
                <a:gd name="T8" fmla="*/ 0 60000 65536"/>
              </a:gdLst>
              <a:ahLst/>
              <a:cxnLst>
                <a:cxn ang="T6">
                  <a:pos x="T0" y="T1"/>
                </a:cxn>
                <a:cxn ang="T7">
                  <a:pos x="T2" y="T3"/>
                </a:cxn>
                <a:cxn ang="T8">
                  <a:pos x="T4" y="T5"/>
                </a:cxn>
              </a:cxnLst>
              <a:rect l="0" t="0" r="r" b="b"/>
              <a:pathLst>
                <a:path w="1" h="15">
                  <a:moveTo>
                    <a:pt x="0" y="0"/>
                  </a:move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54" name="Freeform 318">
              <a:extLst>
                <a:ext uri="{FF2B5EF4-FFF2-40B4-BE49-F238E27FC236}">
                  <a16:creationId xmlns:a16="http://schemas.microsoft.com/office/drawing/2014/main" id="{CA564D4F-AA6C-1D61-5C96-85DFABEB3713}"/>
                </a:ext>
              </a:extLst>
            </p:cNvPr>
            <p:cNvSpPr>
              <a:spLocks/>
            </p:cNvSpPr>
            <p:nvPr/>
          </p:nvSpPr>
          <p:spPr bwMode="auto">
            <a:xfrm>
              <a:off x="2209" y="2926"/>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55" name="Freeform 319">
              <a:extLst>
                <a:ext uri="{FF2B5EF4-FFF2-40B4-BE49-F238E27FC236}">
                  <a16:creationId xmlns:a16="http://schemas.microsoft.com/office/drawing/2014/main" id="{848ACBB8-C2D7-12F3-9ACA-5AA61A234D24}"/>
                </a:ext>
              </a:extLst>
            </p:cNvPr>
            <p:cNvSpPr>
              <a:spLocks/>
            </p:cNvSpPr>
            <p:nvPr/>
          </p:nvSpPr>
          <p:spPr bwMode="auto">
            <a:xfrm>
              <a:off x="2201" y="2926"/>
              <a:ext cx="15" cy="14"/>
            </a:xfrm>
            <a:custGeom>
              <a:avLst/>
              <a:gdLst>
                <a:gd name="T0" fmla="*/ 15 w 15"/>
                <a:gd name="T1" fmla="*/ 0 h 14"/>
                <a:gd name="T2" fmla="*/ 15 w 15"/>
                <a:gd name="T3" fmla="*/ 7 h 14"/>
                <a:gd name="T4" fmla="*/ 15 w 15"/>
                <a:gd name="T5" fmla="*/ 7 h 14"/>
                <a:gd name="T6" fmla="*/ 15 w 15"/>
                <a:gd name="T7" fmla="*/ 7 h 14"/>
                <a:gd name="T8" fmla="*/ 15 w 15"/>
                <a:gd name="T9" fmla="*/ 7 h 14"/>
                <a:gd name="T10" fmla="*/ 15 w 15"/>
                <a:gd name="T11" fmla="*/ 7 h 14"/>
                <a:gd name="T12" fmla="*/ 15 w 15"/>
                <a:gd name="T13" fmla="*/ 7 h 14"/>
                <a:gd name="T14" fmla="*/ 15 w 15"/>
                <a:gd name="T15" fmla="*/ 7 h 14"/>
                <a:gd name="T16" fmla="*/ 15 w 15"/>
                <a:gd name="T17" fmla="*/ 7 h 14"/>
                <a:gd name="T18" fmla="*/ 15 w 15"/>
                <a:gd name="T19" fmla="*/ 7 h 14"/>
                <a:gd name="T20" fmla="*/ 15 w 15"/>
                <a:gd name="T21" fmla="*/ 7 h 14"/>
                <a:gd name="T22" fmla="*/ 8 w 15"/>
                <a:gd name="T23" fmla="*/ 7 h 14"/>
                <a:gd name="T24" fmla="*/ 8 w 15"/>
                <a:gd name="T25" fmla="*/ 14 h 14"/>
                <a:gd name="T26" fmla="*/ 8 w 15"/>
                <a:gd name="T27" fmla="*/ 14 h 14"/>
                <a:gd name="T28" fmla="*/ 8 w 15"/>
                <a:gd name="T29" fmla="*/ 14 h 14"/>
                <a:gd name="T30" fmla="*/ 0 w 15"/>
                <a:gd name="T31" fmla="*/ 14 h 14"/>
                <a:gd name="T32" fmla="*/ 0 w 15"/>
                <a:gd name="T33" fmla="*/ 1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4">
                  <a:moveTo>
                    <a:pt x="15" y="0"/>
                  </a:moveTo>
                  <a:lnTo>
                    <a:pt x="15" y="7"/>
                  </a:lnTo>
                  <a:lnTo>
                    <a:pt x="8" y="7"/>
                  </a:lnTo>
                  <a:lnTo>
                    <a:pt x="8" y="14"/>
                  </a:lnTo>
                  <a:lnTo>
                    <a:pt x="0" y="14"/>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56" name="Freeform 320">
              <a:extLst>
                <a:ext uri="{FF2B5EF4-FFF2-40B4-BE49-F238E27FC236}">
                  <a16:creationId xmlns:a16="http://schemas.microsoft.com/office/drawing/2014/main" id="{A893C489-BC46-D894-697A-68FF91E16567}"/>
                </a:ext>
              </a:extLst>
            </p:cNvPr>
            <p:cNvSpPr>
              <a:spLocks/>
            </p:cNvSpPr>
            <p:nvPr/>
          </p:nvSpPr>
          <p:spPr bwMode="auto">
            <a:xfrm>
              <a:off x="2209" y="2926"/>
              <a:ext cx="15" cy="7"/>
            </a:xfrm>
            <a:custGeom>
              <a:avLst/>
              <a:gdLst>
                <a:gd name="T0" fmla="*/ 0 w 15"/>
                <a:gd name="T1" fmla="*/ 0 h 7"/>
                <a:gd name="T2" fmla="*/ 15 w 15"/>
                <a:gd name="T3" fmla="*/ 7 h 7"/>
                <a:gd name="T4" fmla="*/ 0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0" y="0"/>
                  </a:moveTo>
                  <a:lnTo>
                    <a:pt x="15"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57" name="Freeform 321">
              <a:extLst>
                <a:ext uri="{FF2B5EF4-FFF2-40B4-BE49-F238E27FC236}">
                  <a16:creationId xmlns:a16="http://schemas.microsoft.com/office/drawing/2014/main" id="{DA1EAE3D-8CFD-5E61-AFB9-E510D91BFCB2}"/>
                </a:ext>
              </a:extLst>
            </p:cNvPr>
            <p:cNvSpPr>
              <a:spLocks/>
            </p:cNvSpPr>
            <p:nvPr/>
          </p:nvSpPr>
          <p:spPr bwMode="auto">
            <a:xfrm>
              <a:off x="2201" y="2933"/>
              <a:ext cx="1" cy="15"/>
            </a:xfrm>
            <a:custGeom>
              <a:avLst/>
              <a:gdLst>
                <a:gd name="T0" fmla="*/ 0 w 1"/>
                <a:gd name="T1" fmla="*/ 15 h 15"/>
                <a:gd name="T2" fmla="*/ 0 w 1"/>
                <a:gd name="T3" fmla="*/ 0 h 15"/>
                <a:gd name="T4" fmla="*/ 0 w 1"/>
                <a:gd name="T5" fmla="*/ 15 h 15"/>
                <a:gd name="T6" fmla="*/ 0 60000 65536"/>
                <a:gd name="T7" fmla="*/ 0 60000 65536"/>
                <a:gd name="T8" fmla="*/ 0 60000 65536"/>
              </a:gdLst>
              <a:ahLst/>
              <a:cxnLst>
                <a:cxn ang="T6">
                  <a:pos x="T0" y="T1"/>
                </a:cxn>
                <a:cxn ang="T7">
                  <a:pos x="T2" y="T3"/>
                </a:cxn>
                <a:cxn ang="T8">
                  <a:pos x="T4" y="T5"/>
                </a:cxn>
              </a:cxnLst>
              <a:rect l="0" t="0" r="r" b="b"/>
              <a:pathLst>
                <a:path w="1" h="15">
                  <a:moveTo>
                    <a:pt x="0" y="15"/>
                  </a:moveTo>
                  <a:lnTo>
                    <a:pt x="0"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58" name="Freeform 322">
              <a:extLst>
                <a:ext uri="{FF2B5EF4-FFF2-40B4-BE49-F238E27FC236}">
                  <a16:creationId xmlns:a16="http://schemas.microsoft.com/office/drawing/2014/main" id="{8B03482B-280D-F7FA-3384-ADCEE1A7B513}"/>
                </a:ext>
              </a:extLst>
            </p:cNvPr>
            <p:cNvSpPr>
              <a:spLocks/>
            </p:cNvSpPr>
            <p:nvPr/>
          </p:nvSpPr>
          <p:spPr bwMode="auto">
            <a:xfrm>
              <a:off x="2172" y="2940"/>
              <a:ext cx="29" cy="15"/>
            </a:xfrm>
            <a:custGeom>
              <a:avLst/>
              <a:gdLst>
                <a:gd name="T0" fmla="*/ 29 w 29"/>
                <a:gd name="T1" fmla="*/ 0 h 15"/>
                <a:gd name="T2" fmla="*/ 22 w 29"/>
                <a:gd name="T3" fmla="*/ 0 h 15"/>
                <a:gd name="T4" fmla="*/ 22 w 29"/>
                <a:gd name="T5" fmla="*/ 0 h 15"/>
                <a:gd name="T6" fmla="*/ 22 w 29"/>
                <a:gd name="T7" fmla="*/ 0 h 15"/>
                <a:gd name="T8" fmla="*/ 15 w 29"/>
                <a:gd name="T9" fmla="*/ 8 h 15"/>
                <a:gd name="T10" fmla="*/ 15 w 29"/>
                <a:gd name="T11" fmla="*/ 8 h 15"/>
                <a:gd name="T12" fmla="*/ 15 w 29"/>
                <a:gd name="T13" fmla="*/ 8 h 15"/>
                <a:gd name="T14" fmla="*/ 7 w 29"/>
                <a:gd name="T15" fmla="*/ 8 h 15"/>
                <a:gd name="T16" fmla="*/ 7 w 29"/>
                <a:gd name="T17" fmla="*/ 15 h 15"/>
                <a:gd name="T18" fmla="*/ 7 w 29"/>
                <a:gd name="T19" fmla="*/ 15 h 15"/>
                <a:gd name="T20" fmla="*/ 7 w 29"/>
                <a:gd name="T21" fmla="*/ 15 h 15"/>
                <a:gd name="T22" fmla="*/ 7 w 29"/>
                <a:gd name="T23" fmla="*/ 15 h 15"/>
                <a:gd name="T24" fmla="*/ 7 w 29"/>
                <a:gd name="T25" fmla="*/ 15 h 15"/>
                <a:gd name="T26" fmla="*/ 7 w 29"/>
                <a:gd name="T27" fmla="*/ 15 h 15"/>
                <a:gd name="T28" fmla="*/ 7 w 29"/>
                <a:gd name="T29" fmla="*/ 15 h 15"/>
                <a:gd name="T30" fmla="*/ 0 w 29"/>
                <a:gd name="T31" fmla="*/ 15 h 15"/>
                <a:gd name="T32" fmla="*/ 0 w 29"/>
                <a:gd name="T33" fmla="*/ 15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15">
                  <a:moveTo>
                    <a:pt x="29" y="0"/>
                  </a:moveTo>
                  <a:lnTo>
                    <a:pt x="22" y="0"/>
                  </a:lnTo>
                  <a:lnTo>
                    <a:pt x="15" y="8"/>
                  </a:lnTo>
                  <a:lnTo>
                    <a:pt x="7" y="8"/>
                  </a:lnTo>
                  <a:lnTo>
                    <a:pt x="7" y="15"/>
                  </a:lnTo>
                  <a:lnTo>
                    <a:pt x="0" y="15"/>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59" name="Freeform 323">
              <a:extLst>
                <a:ext uri="{FF2B5EF4-FFF2-40B4-BE49-F238E27FC236}">
                  <a16:creationId xmlns:a16="http://schemas.microsoft.com/office/drawing/2014/main" id="{E047E33D-2D2E-6E41-6CEC-AE1DC7892EB0}"/>
                </a:ext>
              </a:extLst>
            </p:cNvPr>
            <p:cNvSpPr>
              <a:spLocks/>
            </p:cNvSpPr>
            <p:nvPr/>
          </p:nvSpPr>
          <p:spPr bwMode="auto">
            <a:xfrm>
              <a:off x="2201" y="2933"/>
              <a:ext cx="1" cy="15"/>
            </a:xfrm>
            <a:custGeom>
              <a:avLst/>
              <a:gdLst>
                <a:gd name="T0" fmla="*/ 0 w 1"/>
                <a:gd name="T1" fmla="*/ 0 h 15"/>
                <a:gd name="T2" fmla="*/ 0 w 1"/>
                <a:gd name="T3" fmla="*/ 15 h 15"/>
                <a:gd name="T4" fmla="*/ 0 w 1"/>
                <a:gd name="T5" fmla="*/ 0 h 15"/>
                <a:gd name="T6" fmla="*/ 0 60000 65536"/>
                <a:gd name="T7" fmla="*/ 0 60000 65536"/>
                <a:gd name="T8" fmla="*/ 0 60000 65536"/>
              </a:gdLst>
              <a:ahLst/>
              <a:cxnLst>
                <a:cxn ang="T6">
                  <a:pos x="T0" y="T1"/>
                </a:cxn>
                <a:cxn ang="T7">
                  <a:pos x="T2" y="T3"/>
                </a:cxn>
                <a:cxn ang="T8">
                  <a:pos x="T4" y="T5"/>
                </a:cxn>
              </a:cxnLst>
              <a:rect l="0" t="0" r="r" b="b"/>
              <a:pathLst>
                <a:path w="1" h="15">
                  <a:moveTo>
                    <a:pt x="0" y="0"/>
                  </a:move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60" name="Freeform 324">
              <a:extLst>
                <a:ext uri="{FF2B5EF4-FFF2-40B4-BE49-F238E27FC236}">
                  <a16:creationId xmlns:a16="http://schemas.microsoft.com/office/drawing/2014/main" id="{5B12AE8F-C9F7-25E0-2F42-5C05BF2E7856}"/>
                </a:ext>
              </a:extLst>
            </p:cNvPr>
            <p:cNvSpPr>
              <a:spLocks/>
            </p:cNvSpPr>
            <p:nvPr/>
          </p:nvSpPr>
          <p:spPr bwMode="auto">
            <a:xfrm>
              <a:off x="2164" y="2955"/>
              <a:ext cx="23" cy="8"/>
            </a:xfrm>
            <a:custGeom>
              <a:avLst/>
              <a:gdLst>
                <a:gd name="T0" fmla="*/ 0 w 23"/>
                <a:gd name="T1" fmla="*/ 8 h 8"/>
                <a:gd name="T2" fmla="*/ 23 w 23"/>
                <a:gd name="T3" fmla="*/ 0 h 8"/>
                <a:gd name="T4" fmla="*/ 0 w 23"/>
                <a:gd name="T5" fmla="*/ 8 h 8"/>
                <a:gd name="T6" fmla="*/ 0 60000 65536"/>
                <a:gd name="T7" fmla="*/ 0 60000 65536"/>
                <a:gd name="T8" fmla="*/ 0 60000 65536"/>
              </a:gdLst>
              <a:ahLst/>
              <a:cxnLst>
                <a:cxn ang="T6">
                  <a:pos x="T0" y="T1"/>
                </a:cxn>
                <a:cxn ang="T7">
                  <a:pos x="T2" y="T3"/>
                </a:cxn>
                <a:cxn ang="T8">
                  <a:pos x="T4" y="T5"/>
                </a:cxn>
              </a:cxnLst>
              <a:rect l="0" t="0" r="r" b="b"/>
              <a:pathLst>
                <a:path w="23" h="8">
                  <a:moveTo>
                    <a:pt x="0" y="8"/>
                  </a:moveTo>
                  <a:lnTo>
                    <a:pt x="2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61" name="Freeform 325">
              <a:extLst>
                <a:ext uri="{FF2B5EF4-FFF2-40B4-BE49-F238E27FC236}">
                  <a16:creationId xmlns:a16="http://schemas.microsoft.com/office/drawing/2014/main" id="{1E772FCA-2F36-B491-7B3F-5D3F1F1BAFE9}"/>
                </a:ext>
              </a:extLst>
            </p:cNvPr>
            <p:cNvSpPr>
              <a:spLocks/>
            </p:cNvSpPr>
            <p:nvPr/>
          </p:nvSpPr>
          <p:spPr bwMode="auto">
            <a:xfrm>
              <a:off x="2172" y="2955"/>
              <a:ext cx="22" cy="23"/>
            </a:xfrm>
            <a:custGeom>
              <a:avLst/>
              <a:gdLst>
                <a:gd name="T0" fmla="*/ 0 w 22"/>
                <a:gd name="T1" fmla="*/ 0 h 23"/>
                <a:gd name="T2" fmla="*/ 0 w 22"/>
                <a:gd name="T3" fmla="*/ 0 h 23"/>
                <a:gd name="T4" fmla="*/ 0 w 22"/>
                <a:gd name="T5" fmla="*/ 0 h 23"/>
                <a:gd name="T6" fmla="*/ 7 w 22"/>
                <a:gd name="T7" fmla="*/ 8 h 23"/>
                <a:gd name="T8" fmla="*/ 7 w 22"/>
                <a:gd name="T9" fmla="*/ 8 h 23"/>
                <a:gd name="T10" fmla="*/ 7 w 22"/>
                <a:gd name="T11" fmla="*/ 8 h 23"/>
                <a:gd name="T12" fmla="*/ 7 w 22"/>
                <a:gd name="T13" fmla="*/ 8 h 23"/>
                <a:gd name="T14" fmla="*/ 7 w 22"/>
                <a:gd name="T15" fmla="*/ 8 h 23"/>
                <a:gd name="T16" fmla="*/ 7 w 22"/>
                <a:gd name="T17" fmla="*/ 15 h 23"/>
                <a:gd name="T18" fmla="*/ 7 w 22"/>
                <a:gd name="T19" fmla="*/ 15 h 23"/>
                <a:gd name="T20" fmla="*/ 15 w 22"/>
                <a:gd name="T21" fmla="*/ 15 h 23"/>
                <a:gd name="T22" fmla="*/ 15 w 22"/>
                <a:gd name="T23" fmla="*/ 15 h 23"/>
                <a:gd name="T24" fmla="*/ 15 w 22"/>
                <a:gd name="T25" fmla="*/ 23 h 23"/>
                <a:gd name="T26" fmla="*/ 15 w 22"/>
                <a:gd name="T27" fmla="*/ 23 h 23"/>
                <a:gd name="T28" fmla="*/ 22 w 22"/>
                <a:gd name="T29" fmla="*/ 23 h 23"/>
                <a:gd name="T30" fmla="*/ 22 w 22"/>
                <a:gd name="T31" fmla="*/ 23 h 23"/>
                <a:gd name="T32" fmla="*/ 22 w 22"/>
                <a:gd name="T33" fmla="*/ 23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3">
                  <a:moveTo>
                    <a:pt x="0" y="0"/>
                  </a:moveTo>
                  <a:lnTo>
                    <a:pt x="0" y="0"/>
                  </a:lnTo>
                  <a:lnTo>
                    <a:pt x="7" y="8"/>
                  </a:lnTo>
                  <a:lnTo>
                    <a:pt x="7" y="15"/>
                  </a:lnTo>
                  <a:lnTo>
                    <a:pt x="15" y="15"/>
                  </a:lnTo>
                  <a:lnTo>
                    <a:pt x="15" y="23"/>
                  </a:lnTo>
                  <a:lnTo>
                    <a:pt x="22" y="23"/>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62" name="Freeform 326">
              <a:extLst>
                <a:ext uri="{FF2B5EF4-FFF2-40B4-BE49-F238E27FC236}">
                  <a16:creationId xmlns:a16="http://schemas.microsoft.com/office/drawing/2014/main" id="{11867F2A-005A-19D4-A6C8-1FFEA0F59397}"/>
                </a:ext>
              </a:extLst>
            </p:cNvPr>
            <p:cNvSpPr>
              <a:spLocks/>
            </p:cNvSpPr>
            <p:nvPr/>
          </p:nvSpPr>
          <p:spPr bwMode="auto">
            <a:xfrm>
              <a:off x="2164" y="2955"/>
              <a:ext cx="23" cy="8"/>
            </a:xfrm>
            <a:custGeom>
              <a:avLst/>
              <a:gdLst>
                <a:gd name="T0" fmla="*/ 23 w 23"/>
                <a:gd name="T1" fmla="*/ 0 h 8"/>
                <a:gd name="T2" fmla="*/ 0 w 23"/>
                <a:gd name="T3" fmla="*/ 8 h 8"/>
                <a:gd name="T4" fmla="*/ 23 w 23"/>
                <a:gd name="T5" fmla="*/ 0 h 8"/>
                <a:gd name="T6" fmla="*/ 0 60000 65536"/>
                <a:gd name="T7" fmla="*/ 0 60000 65536"/>
                <a:gd name="T8" fmla="*/ 0 60000 65536"/>
              </a:gdLst>
              <a:ahLst/>
              <a:cxnLst>
                <a:cxn ang="T6">
                  <a:pos x="T0" y="T1"/>
                </a:cxn>
                <a:cxn ang="T7">
                  <a:pos x="T2" y="T3"/>
                </a:cxn>
                <a:cxn ang="T8">
                  <a:pos x="T4" y="T5"/>
                </a:cxn>
              </a:cxnLst>
              <a:rect l="0" t="0" r="r" b="b"/>
              <a:pathLst>
                <a:path w="23" h="8">
                  <a:moveTo>
                    <a:pt x="23" y="0"/>
                  </a:moveTo>
                  <a:lnTo>
                    <a:pt x="0" y="8"/>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63" name="Freeform 327">
              <a:extLst>
                <a:ext uri="{FF2B5EF4-FFF2-40B4-BE49-F238E27FC236}">
                  <a16:creationId xmlns:a16="http://schemas.microsoft.com/office/drawing/2014/main" id="{F357E706-31EF-4F1A-761D-A35269904094}"/>
                </a:ext>
              </a:extLst>
            </p:cNvPr>
            <p:cNvSpPr>
              <a:spLocks/>
            </p:cNvSpPr>
            <p:nvPr/>
          </p:nvSpPr>
          <p:spPr bwMode="auto">
            <a:xfrm>
              <a:off x="2194" y="2970"/>
              <a:ext cx="7" cy="22"/>
            </a:xfrm>
            <a:custGeom>
              <a:avLst/>
              <a:gdLst>
                <a:gd name="T0" fmla="*/ 7 w 7"/>
                <a:gd name="T1" fmla="*/ 0 h 22"/>
                <a:gd name="T2" fmla="*/ 0 w 7"/>
                <a:gd name="T3" fmla="*/ 22 h 22"/>
                <a:gd name="T4" fmla="*/ 7 w 7"/>
                <a:gd name="T5" fmla="*/ 0 h 22"/>
                <a:gd name="T6" fmla="*/ 0 60000 65536"/>
                <a:gd name="T7" fmla="*/ 0 60000 65536"/>
                <a:gd name="T8" fmla="*/ 0 60000 65536"/>
              </a:gdLst>
              <a:ahLst/>
              <a:cxnLst>
                <a:cxn ang="T6">
                  <a:pos x="T0" y="T1"/>
                </a:cxn>
                <a:cxn ang="T7">
                  <a:pos x="T2" y="T3"/>
                </a:cxn>
                <a:cxn ang="T8">
                  <a:pos x="T4" y="T5"/>
                </a:cxn>
              </a:cxnLst>
              <a:rect l="0" t="0" r="r" b="b"/>
              <a:pathLst>
                <a:path w="7" h="22">
                  <a:moveTo>
                    <a:pt x="7" y="0"/>
                  </a:moveTo>
                  <a:lnTo>
                    <a:pt x="0" y="22"/>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64" name="Freeform 328">
              <a:extLst>
                <a:ext uri="{FF2B5EF4-FFF2-40B4-BE49-F238E27FC236}">
                  <a16:creationId xmlns:a16="http://schemas.microsoft.com/office/drawing/2014/main" id="{84DB9C12-78C7-74CE-1788-70ABF4317C6F}"/>
                </a:ext>
              </a:extLst>
            </p:cNvPr>
            <p:cNvSpPr>
              <a:spLocks/>
            </p:cNvSpPr>
            <p:nvPr/>
          </p:nvSpPr>
          <p:spPr bwMode="auto">
            <a:xfrm>
              <a:off x="2194" y="2978"/>
              <a:ext cx="22" cy="7"/>
            </a:xfrm>
            <a:custGeom>
              <a:avLst/>
              <a:gdLst>
                <a:gd name="T0" fmla="*/ 0 w 22"/>
                <a:gd name="T1" fmla="*/ 0 h 7"/>
                <a:gd name="T2" fmla="*/ 7 w 22"/>
                <a:gd name="T3" fmla="*/ 7 h 7"/>
                <a:gd name="T4" fmla="*/ 7 w 22"/>
                <a:gd name="T5" fmla="*/ 7 h 7"/>
                <a:gd name="T6" fmla="*/ 7 w 22"/>
                <a:gd name="T7" fmla="*/ 7 h 7"/>
                <a:gd name="T8" fmla="*/ 7 w 22"/>
                <a:gd name="T9" fmla="*/ 7 h 7"/>
                <a:gd name="T10" fmla="*/ 7 w 22"/>
                <a:gd name="T11" fmla="*/ 7 h 7"/>
                <a:gd name="T12" fmla="*/ 15 w 22"/>
                <a:gd name="T13" fmla="*/ 7 h 7"/>
                <a:gd name="T14" fmla="*/ 15 w 22"/>
                <a:gd name="T15" fmla="*/ 7 h 7"/>
                <a:gd name="T16" fmla="*/ 15 w 22"/>
                <a:gd name="T17" fmla="*/ 7 h 7"/>
                <a:gd name="T18" fmla="*/ 15 w 22"/>
                <a:gd name="T19" fmla="*/ 7 h 7"/>
                <a:gd name="T20" fmla="*/ 15 w 22"/>
                <a:gd name="T21" fmla="*/ 7 h 7"/>
                <a:gd name="T22" fmla="*/ 15 w 22"/>
                <a:gd name="T23" fmla="*/ 7 h 7"/>
                <a:gd name="T24" fmla="*/ 22 w 22"/>
                <a:gd name="T25" fmla="*/ 7 h 7"/>
                <a:gd name="T26" fmla="*/ 22 w 22"/>
                <a:gd name="T27" fmla="*/ 7 h 7"/>
                <a:gd name="T28" fmla="*/ 22 w 22"/>
                <a:gd name="T29" fmla="*/ 7 h 7"/>
                <a:gd name="T30" fmla="*/ 22 w 22"/>
                <a:gd name="T31" fmla="*/ 7 h 7"/>
                <a:gd name="T32" fmla="*/ 22 w 22"/>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7">
                  <a:moveTo>
                    <a:pt x="0" y="0"/>
                  </a:moveTo>
                  <a:lnTo>
                    <a:pt x="7" y="7"/>
                  </a:lnTo>
                  <a:lnTo>
                    <a:pt x="15" y="7"/>
                  </a:lnTo>
                  <a:lnTo>
                    <a:pt x="22" y="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65" name="Freeform 329">
              <a:extLst>
                <a:ext uri="{FF2B5EF4-FFF2-40B4-BE49-F238E27FC236}">
                  <a16:creationId xmlns:a16="http://schemas.microsoft.com/office/drawing/2014/main" id="{C7182F6F-5E64-1681-52FE-4C7951D72453}"/>
                </a:ext>
              </a:extLst>
            </p:cNvPr>
            <p:cNvSpPr>
              <a:spLocks/>
            </p:cNvSpPr>
            <p:nvPr/>
          </p:nvSpPr>
          <p:spPr bwMode="auto">
            <a:xfrm>
              <a:off x="2194" y="2970"/>
              <a:ext cx="7" cy="22"/>
            </a:xfrm>
            <a:custGeom>
              <a:avLst/>
              <a:gdLst>
                <a:gd name="T0" fmla="*/ 0 w 7"/>
                <a:gd name="T1" fmla="*/ 22 h 22"/>
                <a:gd name="T2" fmla="*/ 7 w 7"/>
                <a:gd name="T3" fmla="*/ 0 h 22"/>
                <a:gd name="T4" fmla="*/ 0 w 7"/>
                <a:gd name="T5" fmla="*/ 22 h 22"/>
                <a:gd name="T6" fmla="*/ 0 60000 65536"/>
                <a:gd name="T7" fmla="*/ 0 60000 65536"/>
                <a:gd name="T8" fmla="*/ 0 60000 65536"/>
              </a:gdLst>
              <a:ahLst/>
              <a:cxnLst>
                <a:cxn ang="T6">
                  <a:pos x="T0" y="T1"/>
                </a:cxn>
                <a:cxn ang="T7">
                  <a:pos x="T2" y="T3"/>
                </a:cxn>
                <a:cxn ang="T8">
                  <a:pos x="T4" y="T5"/>
                </a:cxn>
              </a:cxnLst>
              <a:rect l="0" t="0" r="r" b="b"/>
              <a:pathLst>
                <a:path w="7" h="22">
                  <a:moveTo>
                    <a:pt x="0" y="22"/>
                  </a:moveTo>
                  <a:lnTo>
                    <a:pt x="7"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66" name="Freeform 330">
              <a:extLst>
                <a:ext uri="{FF2B5EF4-FFF2-40B4-BE49-F238E27FC236}">
                  <a16:creationId xmlns:a16="http://schemas.microsoft.com/office/drawing/2014/main" id="{1A215F01-49C3-2672-A999-D1F5295F244C}"/>
                </a:ext>
              </a:extLst>
            </p:cNvPr>
            <p:cNvSpPr>
              <a:spLocks/>
            </p:cNvSpPr>
            <p:nvPr/>
          </p:nvSpPr>
          <p:spPr bwMode="auto">
            <a:xfrm>
              <a:off x="2209" y="2978"/>
              <a:ext cx="7" cy="22"/>
            </a:xfrm>
            <a:custGeom>
              <a:avLst/>
              <a:gdLst>
                <a:gd name="T0" fmla="*/ 7 w 7"/>
                <a:gd name="T1" fmla="*/ 0 h 22"/>
                <a:gd name="T2" fmla="*/ 0 w 7"/>
                <a:gd name="T3" fmla="*/ 22 h 22"/>
                <a:gd name="T4" fmla="*/ 7 w 7"/>
                <a:gd name="T5" fmla="*/ 0 h 22"/>
                <a:gd name="T6" fmla="*/ 0 60000 65536"/>
                <a:gd name="T7" fmla="*/ 0 60000 65536"/>
                <a:gd name="T8" fmla="*/ 0 60000 65536"/>
              </a:gdLst>
              <a:ahLst/>
              <a:cxnLst>
                <a:cxn ang="T6">
                  <a:pos x="T0" y="T1"/>
                </a:cxn>
                <a:cxn ang="T7">
                  <a:pos x="T2" y="T3"/>
                </a:cxn>
                <a:cxn ang="T8">
                  <a:pos x="T4" y="T5"/>
                </a:cxn>
              </a:cxnLst>
              <a:rect l="0" t="0" r="r" b="b"/>
              <a:pathLst>
                <a:path w="7" h="22">
                  <a:moveTo>
                    <a:pt x="7" y="0"/>
                  </a:moveTo>
                  <a:lnTo>
                    <a:pt x="0" y="22"/>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67" name="Line 331">
              <a:extLst>
                <a:ext uri="{FF2B5EF4-FFF2-40B4-BE49-F238E27FC236}">
                  <a16:creationId xmlns:a16="http://schemas.microsoft.com/office/drawing/2014/main" id="{660CFF92-5395-559A-DB09-BEEFA1684EEE}"/>
                </a:ext>
              </a:extLst>
            </p:cNvPr>
            <p:cNvSpPr>
              <a:spLocks noChangeShapeType="1"/>
            </p:cNvSpPr>
            <p:nvPr/>
          </p:nvSpPr>
          <p:spPr bwMode="auto">
            <a:xfrm flipV="1">
              <a:off x="2216" y="2970"/>
              <a:ext cx="1" cy="1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268" name="Freeform 332">
              <a:extLst>
                <a:ext uri="{FF2B5EF4-FFF2-40B4-BE49-F238E27FC236}">
                  <a16:creationId xmlns:a16="http://schemas.microsoft.com/office/drawing/2014/main" id="{5D1C8361-1BEE-0722-187D-EBBAECCFFE86}"/>
                </a:ext>
              </a:extLst>
            </p:cNvPr>
            <p:cNvSpPr>
              <a:spLocks/>
            </p:cNvSpPr>
            <p:nvPr/>
          </p:nvSpPr>
          <p:spPr bwMode="auto">
            <a:xfrm>
              <a:off x="2216" y="2970"/>
              <a:ext cx="15" cy="30"/>
            </a:xfrm>
            <a:custGeom>
              <a:avLst/>
              <a:gdLst>
                <a:gd name="T0" fmla="*/ 0 w 15"/>
                <a:gd name="T1" fmla="*/ 0 h 30"/>
                <a:gd name="T2" fmla="*/ 0 w 15"/>
                <a:gd name="T3" fmla="*/ 0 h 30"/>
                <a:gd name="T4" fmla="*/ 0 w 15"/>
                <a:gd name="T5" fmla="*/ 0 h 30"/>
                <a:gd name="T6" fmla="*/ 0 w 15"/>
                <a:gd name="T7" fmla="*/ 0 h 30"/>
                <a:gd name="T8" fmla="*/ 0 w 15"/>
                <a:gd name="T9" fmla="*/ 0 h 30"/>
                <a:gd name="T10" fmla="*/ 0 w 15"/>
                <a:gd name="T11" fmla="*/ 8 h 30"/>
                <a:gd name="T12" fmla="*/ 0 w 15"/>
                <a:gd name="T13" fmla="*/ 8 h 30"/>
                <a:gd name="T14" fmla="*/ 0 w 15"/>
                <a:gd name="T15" fmla="*/ 8 h 30"/>
                <a:gd name="T16" fmla="*/ 8 w 15"/>
                <a:gd name="T17" fmla="*/ 15 h 30"/>
                <a:gd name="T18" fmla="*/ 8 w 15"/>
                <a:gd name="T19" fmla="*/ 15 h 30"/>
                <a:gd name="T20" fmla="*/ 8 w 15"/>
                <a:gd name="T21" fmla="*/ 15 h 30"/>
                <a:gd name="T22" fmla="*/ 8 w 15"/>
                <a:gd name="T23" fmla="*/ 22 h 30"/>
                <a:gd name="T24" fmla="*/ 8 w 15"/>
                <a:gd name="T25" fmla="*/ 22 h 30"/>
                <a:gd name="T26" fmla="*/ 8 w 15"/>
                <a:gd name="T27" fmla="*/ 22 h 30"/>
                <a:gd name="T28" fmla="*/ 15 w 15"/>
                <a:gd name="T29" fmla="*/ 30 h 30"/>
                <a:gd name="T30" fmla="*/ 15 w 15"/>
                <a:gd name="T31" fmla="*/ 30 h 30"/>
                <a:gd name="T32" fmla="*/ 15 w 15"/>
                <a:gd name="T33" fmla="*/ 3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30">
                  <a:moveTo>
                    <a:pt x="0" y="0"/>
                  </a:moveTo>
                  <a:lnTo>
                    <a:pt x="0" y="0"/>
                  </a:lnTo>
                  <a:lnTo>
                    <a:pt x="0" y="8"/>
                  </a:lnTo>
                  <a:lnTo>
                    <a:pt x="8" y="15"/>
                  </a:lnTo>
                  <a:lnTo>
                    <a:pt x="8" y="22"/>
                  </a:lnTo>
                  <a:lnTo>
                    <a:pt x="15" y="3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69" name="Freeform 333">
              <a:extLst>
                <a:ext uri="{FF2B5EF4-FFF2-40B4-BE49-F238E27FC236}">
                  <a16:creationId xmlns:a16="http://schemas.microsoft.com/office/drawing/2014/main" id="{96DD5E1E-D82A-7332-039C-4E4D8D4A33AC}"/>
                </a:ext>
              </a:extLst>
            </p:cNvPr>
            <p:cNvSpPr>
              <a:spLocks/>
            </p:cNvSpPr>
            <p:nvPr/>
          </p:nvSpPr>
          <p:spPr bwMode="auto">
            <a:xfrm>
              <a:off x="2209" y="2963"/>
              <a:ext cx="15" cy="7"/>
            </a:xfrm>
            <a:custGeom>
              <a:avLst/>
              <a:gdLst>
                <a:gd name="T0" fmla="*/ 0 w 15"/>
                <a:gd name="T1" fmla="*/ 7 h 7"/>
                <a:gd name="T2" fmla="*/ 15 w 15"/>
                <a:gd name="T3" fmla="*/ 0 h 7"/>
                <a:gd name="T4" fmla="*/ 0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0" y="7"/>
                  </a:moveTo>
                  <a:lnTo>
                    <a:pt x="15"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70" name="Freeform 334">
              <a:extLst>
                <a:ext uri="{FF2B5EF4-FFF2-40B4-BE49-F238E27FC236}">
                  <a16:creationId xmlns:a16="http://schemas.microsoft.com/office/drawing/2014/main" id="{844590DD-56D6-00BC-1236-F3055798034B}"/>
                </a:ext>
              </a:extLst>
            </p:cNvPr>
            <p:cNvSpPr>
              <a:spLocks/>
            </p:cNvSpPr>
            <p:nvPr/>
          </p:nvSpPr>
          <p:spPr bwMode="auto">
            <a:xfrm>
              <a:off x="2224" y="2992"/>
              <a:ext cx="15" cy="15"/>
            </a:xfrm>
            <a:custGeom>
              <a:avLst/>
              <a:gdLst>
                <a:gd name="T0" fmla="*/ 15 w 15"/>
                <a:gd name="T1" fmla="*/ 0 h 15"/>
                <a:gd name="T2" fmla="*/ 0 w 15"/>
                <a:gd name="T3" fmla="*/ 15 h 15"/>
                <a:gd name="T4" fmla="*/ 15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15" y="0"/>
                  </a:moveTo>
                  <a:lnTo>
                    <a:pt x="0" y="1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71" name="Freeform 335">
              <a:extLst>
                <a:ext uri="{FF2B5EF4-FFF2-40B4-BE49-F238E27FC236}">
                  <a16:creationId xmlns:a16="http://schemas.microsoft.com/office/drawing/2014/main" id="{DFE0DE65-4543-57FF-C99E-9919729C127E}"/>
                </a:ext>
              </a:extLst>
            </p:cNvPr>
            <p:cNvSpPr>
              <a:spLocks/>
            </p:cNvSpPr>
            <p:nvPr/>
          </p:nvSpPr>
          <p:spPr bwMode="auto">
            <a:xfrm>
              <a:off x="2231" y="3000"/>
              <a:ext cx="22" cy="15"/>
            </a:xfrm>
            <a:custGeom>
              <a:avLst/>
              <a:gdLst>
                <a:gd name="T0" fmla="*/ 0 w 22"/>
                <a:gd name="T1" fmla="*/ 0 h 15"/>
                <a:gd name="T2" fmla="*/ 0 w 22"/>
                <a:gd name="T3" fmla="*/ 0 h 15"/>
                <a:gd name="T4" fmla="*/ 0 w 22"/>
                <a:gd name="T5" fmla="*/ 0 h 15"/>
                <a:gd name="T6" fmla="*/ 0 w 22"/>
                <a:gd name="T7" fmla="*/ 7 h 15"/>
                <a:gd name="T8" fmla="*/ 8 w 22"/>
                <a:gd name="T9" fmla="*/ 7 h 15"/>
                <a:gd name="T10" fmla="*/ 8 w 22"/>
                <a:gd name="T11" fmla="*/ 7 h 15"/>
                <a:gd name="T12" fmla="*/ 8 w 22"/>
                <a:gd name="T13" fmla="*/ 7 h 15"/>
                <a:gd name="T14" fmla="*/ 8 w 22"/>
                <a:gd name="T15" fmla="*/ 7 h 15"/>
                <a:gd name="T16" fmla="*/ 15 w 22"/>
                <a:gd name="T17" fmla="*/ 7 h 15"/>
                <a:gd name="T18" fmla="*/ 15 w 22"/>
                <a:gd name="T19" fmla="*/ 7 h 15"/>
                <a:gd name="T20" fmla="*/ 15 w 22"/>
                <a:gd name="T21" fmla="*/ 15 h 15"/>
                <a:gd name="T22" fmla="*/ 15 w 22"/>
                <a:gd name="T23" fmla="*/ 15 h 15"/>
                <a:gd name="T24" fmla="*/ 15 w 22"/>
                <a:gd name="T25" fmla="*/ 15 h 15"/>
                <a:gd name="T26" fmla="*/ 22 w 22"/>
                <a:gd name="T27" fmla="*/ 15 h 15"/>
                <a:gd name="T28" fmla="*/ 22 w 22"/>
                <a:gd name="T29" fmla="*/ 15 h 15"/>
                <a:gd name="T30" fmla="*/ 22 w 22"/>
                <a:gd name="T31" fmla="*/ 15 h 15"/>
                <a:gd name="T32" fmla="*/ 22 w 22"/>
                <a:gd name="T33" fmla="*/ 15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5">
                  <a:moveTo>
                    <a:pt x="0" y="0"/>
                  </a:moveTo>
                  <a:lnTo>
                    <a:pt x="0" y="0"/>
                  </a:lnTo>
                  <a:lnTo>
                    <a:pt x="0" y="7"/>
                  </a:lnTo>
                  <a:lnTo>
                    <a:pt x="8" y="7"/>
                  </a:lnTo>
                  <a:lnTo>
                    <a:pt x="15" y="7"/>
                  </a:lnTo>
                  <a:lnTo>
                    <a:pt x="15" y="15"/>
                  </a:lnTo>
                  <a:lnTo>
                    <a:pt x="22" y="15"/>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72" name="Freeform 336">
              <a:extLst>
                <a:ext uri="{FF2B5EF4-FFF2-40B4-BE49-F238E27FC236}">
                  <a16:creationId xmlns:a16="http://schemas.microsoft.com/office/drawing/2014/main" id="{413C166E-8EC2-5064-D62A-0ADFC156A51F}"/>
                </a:ext>
              </a:extLst>
            </p:cNvPr>
            <p:cNvSpPr>
              <a:spLocks/>
            </p:cNvSpPr>
            <p:nvPr/>
          </p:nvSpPr>
          <p:spPr bwMode="auto">
            <a:xfrm>
              <a:off x="2224" y="2992"/>
              <a:ext cx="15" cy="15"/>
            </a:xfrm>
            <a:custGeom>
              <a:avLst/>
              <a:gdLst>
                <a:gd name="T0" fmla="*/ 0 w 15"/>
                <a:gd name="T1" fmla="*/ 15 h 15"/>
                <a:gd name="T2" fmla="*/ 15 w 15"/>
                <a:gd name="T3" fmla="*/ 0 h 15"/>
                <a:gd name="T4" fmla="*/ 0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0" y="15"/>
                  </a:moveTo>
                  <a:lnTo>
                    <a:pt x="15"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73" name="Freeform 337">
              <a:extLst>
                <a:ext uri="{FF2B5EF4-FFF2-40B4-BE49-F238E27FC236}">
                  <a16:creationId xmlns:a16="http://schemas.microsoft.com/office/drawing/2014/main" id="{922E7C0C-A010-F39B-D3F8-4F740536CF0B}"/>
                </a:ext>
              </a:extLst>
            </p:cNvPr>
            <p:cNvSpPr>
              <a:spLocks/>
            </p:cNvSpPr>
            <p:nvPr/>
          </p:nvSpPr>
          <p:spPr bwMode="auto">
            <a:xfrm>
              <a:off x="2246" y="3007"/>
              <a:ext cx="7" cy="15"/>
            </a:xfrm>
            <a:custGeom>
              <a:avLst/>
              <a:gdLst>
                <a:gd name="T0" fmla="*/ 7 w 7"/>
                <a:gd name="T1" fmla="*/ 0 h 15"/>
                <a:gd name="T2" fmla="*/ 0 w 7"/>
                <a:gd name="T3" fmla="*/ 15 h 15"/>
                <a:gd name="T4" fmla="*/ 7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7" y="0"/>
                  </a:move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74" name="Line 338">
              <a:extLst>
                <a:ext uri="{FF2B5EF4-FFF2-40B4-BE49-F238E27FC236}">
                  <a16:creationId xmlns:a16="http://schemas.microsoft.com/office/drawing/2014/main" id="{3118BFF3-CB55-01C7-64DF-49B5AA99F004}"/>
                </a:ext>
              </a:extLst>
            </p:cNvPr>
            <p:cNvSpPr>
              <a:spLocks noChangeShapeType="1"/>
            </p:cNvSpPr>
            <p:nvPr/>
          </p:nvSpPr>
          <p:spPr bwMode="auto">
            <a:xfrm flipH="1" flipV="1">
              <a:off x="2246" y="2992"/>
              <a:ext cx="7" cy="2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275" name="Freeform 339">
              <a:extLst>
                <a:ext uri="{FF2B5EF4-FFF2-40B4-BE49-F238E27FC236}">
                  <a16:creationId xmlns:a16="http://schemas.microsoft.com/office/drawing/2014/main" id="{1482AF3E-991B-BC4E-178A-9A159CC1526C}"/>
                </a:ext>
              </a:extLst>
            </p:cNvPr>
            <p:cNvSpPr>
              <a:spLocks/>
            </p:cNvSpPr>
            <p:nvPr/>
          </p:nvSpPr>
          <p:spPr bwMode="auto">
            <a:xfrm>
              <a:off x="2246" y="2992"/>
              <a:ext cx="30" cy="45"/>
            </a:xfrm>
            <a:custGeom>
              <a:avLst/>
              <a:gdLst>
                <a:gd name="T0" fmla="*/ 0 w 30"/>
                <a:gd name="T1" fmla="*/ 0 h 45"/>
                <a:gd name="T2" fmla="*/ 0 w 30"/>
                <a:gd name="T3" fmla="*/ 0 h 45"/>
                <a:gd name="T4" fmla="*/ 0 w 30"/>
                <a:gd name="T5" fmla="*/ 0 h 45"/>
                <a:gd name="T6" fmla="*/ 0 w 30"/>
                <a:gd name="T7" fmla="*/ 8 h 45"/>
                <a:gd name="T8" fmla="*/ 0 w 30"/>
                <a:gd name="T9" fmla="*/ 8 h 45"/>
                <a:gd name="T10" fmla="*/ 7 w 30"/>
                <a:gd name="T11" fmla="*/ 8 h 45"/>
                <a:gd name="T12" fmla="*/ 7 w 30"/>
                <a:gd name="T13" fmla="*/ 8 h 45"/>
                <a:gd name="T14" fmla="*/ 7 w 30"/>
                <a:gd name="T15" fmla="*/ 15 h 45"/>
                <a:gd name="T16" fmla="*/ 7 w 30"/>
                <a:gd name="T17" fmla="*/ 15 h 45"/>
                <a:gd name="T18" fmla="*/ 15 w 30"/>
                <a:gd name="T19" fmla="*/ 15 h 45"/>
                <a:gd name="T20" fmla="*/ 15 w 30"/>
                <a:gd name="T21" fmla="*/ 23 h 45"/>
                <a:gd name="T22" fmla="*/ 15 w 30"/>
                <a:gd name="T23" fmla="*/ 23 h 45"/>
                <a:gd name="T24" fmla="*/ 22 w 30"/>
                <a:gd name="T25" fmla="*/ 30 h 45"/>
                <a:gd name="T26" fmla="*/ 22 w 30"/>
                <a:gd name="T27" fmla="*/ 30 h 45"/>
                <a:gd name="T28" fmla="*/ 22 w 30"/>
                <a:gd name="T29" fmla="*/ 38 h 45"/>
                <a:gd name="T30" fmla="*/ 30 w 30"/>
                <a:gd name="T31" fmla="*/ 45 h 45"/>
                <a:gd name="T32" fmla="*/ 30 w 30"/>
                <a:gd name="T33" fmla="*/ 45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45">
                  <a:moveTo>
                    <a:pt x="0" y="0"/>
                  </a:moveTo>
                  <a:lnTo>
                    <a:pt x="0" y="0"/>
                  </a:lnTo>
                  <a:lnTo>
                    <a:pt x="0" y="8"/>
                  </a:lnTo>
                  <a:lnTo>
                    <a:pt x="7" y="8"/>
                  </a:lnTo>
                  <a:lnTo>
                    <a:pt x="7" y="15"/>
                  </a:lnTo>
                  <a:lnTo>
                    <a:pt x="15" y="15"/>
                  </a:lnTo>
                  <a:lnTo>
                    <a:pt x="15" y="23"/>
                  </a:lnTo>
                  <a:lnTo>
                    <a:pt x="22" y="30"/>
                  </a:lnTo>
                  <a:lnTo>
                    <a:pt x="22" y="38"/>
                  </a:lnTo>
                  <a:lnTo>
                    <a:pt x="30" y="45"/>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76" name="Freeform 340">
              <a:extLst>
                <a:ext uri="{FF2B5EF4-FFF2-40B4-BE49-F238E27FC236}">
                  <a16:creationId xmlns:a16="http://schemas.microsoft.com/office/drawing/2014/main" id="{2F9B36F9-6B6E-40F5-8853-44FEC4A9317B}"/>
                </a:ext>
              </a:extLst>
            </p:cNvPr>
            <p:cNvSpPr>
              <a:spLocks/>
            </p:cNvSpPr>
            <p:nvPr/>
          </p:nvSpPr>
          <p:spPr bwMode="auto">
            <a:xfrm>
              <a:off x="2239" y="2985"/>
              <a:ext cx="14" cy="15"/>
            </a:xfrm>
            <a:custGeom>
              <a:avLst/>
              <a:gdLst>
                <a:gd name="T0" fmla="*/ 0 w 14"/>
                <a:gd name="T1" fmla="*/ 15 h 15"/>
                <a:gd name="T2" fmla="*/ 14 w 14"/>
                <a:gd name="T3" fmla="*/ 0 h 15"/>
                <a:gd name="T4" fmla="*/ 0 w 14"/>
                <a:gd name="T5" fmla="*/ 15 h 15"/>
                <a:gd name="T6" fmla="*/ 0 60000 65536"/>
                <a:gd name="T7" fmla="*/ 0 60000 65536"/>
                <a:gd name="T8" fmla="*/ 0 60000 65536"/>
              </a:gdLst>
              <a:ahLst/>
              <a:cxnLst>
                <a:cxn ang="T6">
                  <a:pos x="T0" y="T1"/>
                </a:cxn>
                <a:cxn ang="T7">
                  <a:pos x="T2" y="T3"/>
                </a:cxn>
                <a:cxn ang="T8">
                  <a:pos x="T4" y="T5"/>
                </a:cxn>
              </a:cxnLst>
              <a:rect l="0" t="0" r="r" b="b"/>
              <a:pathLst>
                <a:path w="14" h="15">
                  <a:moveTo>
                    <a:pt x="0" y="15"/>
                  </a:moveTo>
                  <a:lnTo>
                    <a:pt x="14"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77" name="Freeform 341">
              <a:extLst>
                <a:ext uri="{FF2B5EF4-FFF2-40B4-BE49-F238E27FC236}">
                  <a16:creationId xmlns:a16="http://schemas.microsoft.com/office/drawing/2014/main" id="{63BA0A8E-7023-0154-27D0-FB578604E4AB}"/>
                </a:ext>
              </a:extLst>
            </p:cNvPr>
            <p:cNvSpPr>
              <a:spLocks/>
            </p:cNvSpPr>
            <p:nvPr/>
          </p:nvSpPr>
          <p:spPr bwMode="auto">
            <a:xfrm>
              <a:off x="2268" y="3037"/>
              <a:ext cx="15" cy="8"/>
            </a:xfrm>
            <a:custGeom>
              <a:avLst/>
              <a:gdLst>
                <a:gd name="T0" fmla="*/ 15 w 15"/>
                <a:gd name="T1" fmla="*/ 0 h 8"/>
                <a:gd name="T2" fmla="*/ 0 w 15"/>
                <a:gd name="T3" fmla="*/ 8 h 8"/>
                <a:gd name="T4" fmla="*/ 15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15" y="0"/>
                  </a:moveTo>
                  <a:lnTo>
                    <a:pt x="0"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78" name="Freeform 342">
              <a:extLst>
                <a:ext uri="{FF2B5EF4-FFF2-40B4-BE49-F238E27FC236}">
                  <a16:creationId xmlns:a16="http://schemas.microsoft.com/office/drawing/2014/main" id="{23B97E2D-C822-9948-0A27-DC09EE0E97F6}"/>
                </a:ext>
              </a:extLst>
            </p:cNvPr>
            <p:cNvSpPr>
              <a:spLocks/>
            </p:cNvSpPr>
            <p:nvPr/>
          </p:nvSpPr>
          <p:spPr bwMode="auto">
            <a:xfrm>
              <a:off x="2276" y="3037"/>
              <a:ext cx="15" cy="186"/>
            </a:xfrm>
            <a:custGeom>
              <a:avLst/>
              <a:gdLst>
                <a:gd name="T0" fmla="*/ 0 w 15"/>
                <a:gd name="T1" fmla="*/ 0 h 186"/>
                <a:gd name="T2" fmla="*/ 0 w 15"/>
                <a:gd name="T3" fmla="*/ 8 h 186"/>
                <a:gd name="T4" fmla="*/ 0 w 15"/>
                <a:gd name="T5" fmla="*/ 22 h 186"/>
                <a:gd name="T6" fmla="*/ 0 w 15"/>
                <a:gd name="T7" fmla="*/ 30 h 186"/>
                <a:gd name="T8" fmla="*/ 7 w 15"/>
                <a:gd name="T9" fmla="*/ 45 h 186"/>
                <a:gd name="T10" fmla="*/ 7 w 15"/>
                <a:gd name="T11" fmla="*/ 52 h 186"/>
                <a:gd name="T12" fmla="*/ 7 w 15"/>
                <a:gd name="T13" fmla="*/ 67 h 186"/>
                <a:gd name="T14" fmla="*/ 7 w 15"/>
                <a:gd name="T15" fmla="*/ 82 h 186"/>
                <a:gd name="T16" fmla="*/ 15 w 15"/>
                <a:gd name="T17" fmla="*/ 97 h 186"/>
                <a:gd name="T18" fmla="*/ 15 w 15"/>
                <a:gd name="T19" fmla="*/ 112 h 186"/>
                <a:gd name="T20" fmla="*/ 15 w 15"/>
                <a:gd name="T21" fmla="*/ 126 h 186"/>
                <a:gd name="T22" fmla="*/ 15 w 15"/>
                <a:gd name="T23" fmla="*/ 141 h 186"/>
                <a:gd name="T24" fmla="*/ 15 w 15"/>
                <a:gd name="T25" fmla="*/ 156 h 186"/>
                <a:gd name="T26" fmla="*/ 7 w 15"/>
                <a:gd name="T27" fmla="*/ 164 h 186"/>
                <a:gd name="T28" fmla="*/ 7 w 15"/>
                <a:gd name="T29" fmla="*/ 179 h 186"/>
                <a:gd name="T30" fmla="*/ 7 w 15"/>
                <a:gd name="T31" fmla="*/ 186 h 186"/>
                <a:gd name="T32" fmla="*/ 0 w 15"/>
                <a:gd name="T33" fmla="*/ 186 h 1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86">
                  <a:moveTo>
                    <a:pt x="0" y="0"/>
                  </a:moveTo>
                  <a:lnTo>
                    <a:pt x="0" y="8"/>
                  </a:lnTo>
                  <a:lnTo>
                    <a:pt x="0" y="22"/>
                  </a:lnTo>
                  <a:lnTo>
                    <a:pt x="0" y="30"/>
                  </a:lnTo>
                  <a:lnTo>
                    <a:pt x="7" y="45"/>
                  </a:lnTo>
                  <a:lnTo>
                    <a:pt x="7" y="52"/>
                  </a:lnTo>
                  <a:lnTo>
                    <a:pt x="7" y="67"/>
                  </a:lnTo>
                  <a:lnTo>
                    <a:pt x="7" y="82"/>
                  </a:lnTo>
                  <a:lnTo>
                    <a:pt x="15" y="97"/>
                  </a:lnTo>
                  <a:lnTo>
                    <a:pt x="15" y="112"/>
                  </a:lnTo>
                  <a:lnTo>
                    <a:pt x="15" y="126"/>
                  </a:lnTo>
                  <a:lnTo>
                    <a:pt x="15" y="141"/>
                  </a:lnTo>
                  <a:lnTo>
                    <a:pt x="15" y="156"/>
                  </a:lnTo>
                  <a:lnTo>
                    <a:pt x="7" y="164"/>
                  </a:lnTo>
                  <a:lnTo>
                    <a:pt x="7" y="179"/>
                  </a:lnTo>
                  <a:lnTo>
                    <a:pt x="7" y="186"/>
                  </a:lnTo>
                  <a:lnTo>
                    <a:pt x="0" y="186"/>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79" name="Freeform 343">
              <a:extLst>
                <a:ext uri="{FF2B5EF4-FFF2-40B4-BE49-F238E27FC236}">
                  <a16:creationId xmlns:a16="http://schemas.microsoft.com/office/drawing/2014/main" id="{84A4931E-E257-3CE6-DAE2-8B96ED93C43A}"/>
                </a:ext>
              </a:extLst>
            </p:cNvPr>
            <p:cNvSpPr>
              <a:spLocks/>
            </p:cNvSpPr>
            <p:nvPr/>
          </p:nvSpPr>
          <p:spPr bwMode="auto">
            <a:xfrm>
              <a:off x="2268" y="3037"/>
              <a:ext cx="15" cy="8"/>
            </a:xfrm>
            <a:custGeom>
              <a:avLst/>
              <a:gdLst>
                <a:gd name="T0" fmla="*/ 0 w 15"/>
                <a:gd name="T1" fmla="*/ 8 h 8"/>
                <a:gd name="T2" fmla="*/ 15 w 15"/>
                <a:gd name="T3" fmla="*/ 0 h 8"/>
                <a:gd name="T4" fmla="*/ 0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0" y="8"/>
                  </a:moveTo>
                  <a:lnTo>
                    <a:pt x="1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80" name="Freeform 344">
              <a:extLst>
                <a:ext uri="{FF2B5EF4-FFF2-40B4-BE49-F238E27FC236}">
                  <a16:creationId xmlns:a16="http://schemas.microsoft.com/office/drawing/2014/main" id="{E94079F6-C2AC-4CE9-4184-18662C1C7777}"/>
                </a:ext>
              </a:extLst>
            </p:cNvPr>
            <p:cNvSpPr>
              <a:spLocks/>
            </p:cNvSpPr>
            <p:nvPr/>
          </p:nvSpPr>
          <p:spPr bwMode="auto">
            <a:xfrm>
              <a:off x="2268" y="3223"/>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81" name="Freeform 345">
              <a:extLst>
                <a:ext uri="{FF2B5EF4-FFF2-40B4-BE49-F238E27FC236}">
                  <a16:creationId xmlns:a16="http://schemas.microsoft.com/office/drawing/2014/main" id="{5FF31DDC-E453-BB23-1310-B9714430411D}"/>
                </a:ext>
              </a:extLst>
            </p:cNvPr>
            <p:cNvSpPr>
              <a:spLocks/>
            </p:cNvSpPr>
            <p:nvPr/>
          </p:nvSpPr>
          <p:spPr bwMode="auto">
            <a:xfrm>
              <a:off x="2164" y="3223"/>
              <a:ext cx="112" cy="45"/>
            </a:xfrm>
            <a:custGeom>
              <a:avLst/>
              <a:gdLst>
                <a:gd name="T0" fmla="*/ 112 w 112"/>
                <a:gd name="T1" fmla="*/ 0 h 45"/>
                <a:gd name="T2" fmla="*/ 104 w 112"/>
                <a:gd name="T3" fmla="*/ 7 h 45"/>
                <a:gd name="T4" fmla="*/ 104 w 112"/>
                <a:gd name="T5" fmla="*/ 15 h 45"/>
                <a:gd name="T6" fmla="*/ 97 w 112"/>
                <a:gd name="T7" fmla="*/ 15 h 45"/>
                <a:gd name="T8" fmla="*/ 89 w 112"/>
                <a:gd name="T9" fmla="*/ 22 h 45"/>
                <a:gd name="T10" fmla="*/ 82 w 112"/>
                <a:gd name="T11" fmla="*/ 22 h 45"/>
                <a:gd name="T12" fmla="*/ 75 w 112"/>
                <a:gd name="T13" fmla="*/ 30 h 45"/>
                <a:gd name="T14" fmla="*/ 67 w 112"/>
                <a:gd name="T15" fmla="*/ 30 h 45"/>
                <a:gd name="T16" fmla="*/ 60 w 112"/>
                <a:gd name="T17" fmla="*/ 37 h 45"/>
                <a:gd name="T18" fmla="*/ 52 w 112"/>
                <a:gd name="T19" fmla="*/ 37 h 45"/>
                <a:gd name="T20" fmla="*/ 45 w 112"/>
                <a:gd name="T21" fmla="*/ 37 h 45"/>
                <a:gd name="T22" fmla="*/ 37 w 112"/>
                <a:gd name="T23" fmla="*/ 45 h 45"/>
                <a:gd name="T24" fmla="*/ 30 w 112"/>
                <a:gd name="T25" fmla="*/ 45 h 45"/>
                <a:gd name="T26" fmla="*/ 23 w 112"/>
                <a:gd name="T27" fmla="*/ 37 h 45"/>
                <a:gd name="T28" fmla="*/ 15 w 112"/>
                <a:gd name="T29" fmla="*/ 37 h 45"/>
                <a:gd name="T30" fmla="*/ 8 w 112"/>
                <a:gd name="T31" fmla="*/ 37 h 45"/>
                <a:gd name="T32" fmla="*/ 0 w 112"/>
                <a:gd name="T33" fmla="*/ 3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 h="45">
                  <a:moveTo>
                    <a:pt x="112" y="0"/>
                  </a:moveTo>
                  <a:lnTo>
                    <a:pt x="104" y="7"/>
                  </a:lnTo>
                  <a:lnTo>
                    <a:pt x="104" y="15"/>
                  </a:lnTo>
                  <a:lnTo>
                    <a:pt x="97" y="15"/>
                  </a:lnTo>
                  <a:lnTo>
                    <a:pt x="89" y="22"/>
                  </a:lnTo>
                  <a:lnTo>
                    <a:pt x="82" y="22"/>
                  </a:lnTo>
                  <a:lnTo>
                    <a:pt x="75" y="30"/>
                  </a:lnTo>
                  <a:lnTo>
                    <a:pt x="67" y="30"/>
                  </a:lnTo>
                  <a:lnTo>
                    <a:pt x="60" y="37"/>
                  </a:lnTo>
                  <a:lnTo>
                    <a:pt x="52" y="37"/>
                  </a:lnTo>
                  <a:lnTo>
                    <a:pt x="45" y="37"/>
                  </a:lnTo>
                  <a:lnTo>
                    <a:pt x="37" y="45"/>
                  </a:lnTo>
                  <a:lnTo>
                    <a:pt x="30" y="45"/>
                  </a:lnTo>
                  <a:lnTo>
                    <a:pt x="23" y="37"/>
                  </a:lnTo>
                  <a:lnTo>
                    <a:pt x="15" y="37"/>
                  </a:lnTo>
                  <a:lnTo>
                    <a:pt x="8" y="37"/>
                  </a:lnTo>
                  <a:lnTo>
                    <a:pt x="0" y="3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82" name="Freeform 346">
              <a:extLst>
                <a:ext uri="{FF2B5EF4-FFF2-40B4-BE49-F238E27FC236}">
                  <a16:creationId xmlns:a16="http://schemas.microsoft.com/office/drawing/2014/main" id="{DA4C1556-47E7-309B-8F07-D7F5F2801888}"/>
                </a:ext>
              </a:extLst>
            </p:cNvPr>
            <p:cNvSpPr>
              <a:spLocks/>
            </p:cNvSpPr>
            <p:nvPr/>
          </p:nvSpPr>
          <p:spPr bwMode="auto">
            <a:xfrm>
              <a:off x="2268" y="3223"/>
              <a:ext cx="15" cy="7"/>
            </a:xfrm>
            <a:custGeom>
              <a:avLst/>
              <a:gdLst>
                <a:gd name="T0" fmla="*/ 0 w 15"/>
                <a:gd name="T1" fmla="*/ 0 h 7"/>
                <a:gd name="T2" fmla="*/ 15 w 15"/>
                <a:gd name="T3" fmla="*/ 7 h 7"/>
                <a:gd name="T4" fmla="*/ 0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0" y="0"/>
                  </a:moveTo>
                  <a:lnTo>
                    <a:pt x="15"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83" name="Freeform 347">
              <a:extLst>
                <a:ext uri="{FF2B5EF4-FFF2-40B4-BE49-F238E27FC236}">
                  <a16:creationId xmlns:a16="http://schemas.microsoft.com/office/drawing/2014/main" id="{5D963507-2BBB-A5FB-044C-44EFE8B4F586}"/>
                </a:ext>
              </a:extLst>
            </p:cNvPr>
            <p:cNvSpPr>
              <a:spLocks/>
            </p:cNvSpPr>
            <p:nvPr/>
          </p:nvSpPr>
          <p:spPr bwMode="auto">
            <a:xfrm>
              <a:off x="2164" y="3245"/>
              <a:ext cx="8" cy="15"/>
            </a:xfrm>
            <a:custGeom>
              <a:avLst/>
              <a:gdLst>
                <a:gd name="T0" fmla="*/ 0 w 8"/>
                <a:gd name="T1" fmla="*/ 15 h 15"/>
                <a:gd name="T2" fmla="*/ 8 w 8"/>
                <a:gd name="T3" fmla="*/ 0 h 15"/>
                <a:gd name="T4" fmla="*/ 0 w 8"/>
                <a:gd name="T5" fmla="*/ 15 h 15"/>
                <a:gd name="T6" fmla="*/ 0 60000 65536"/>
                <a:gd name="T7" fmla="*/ 0 60000 65536"/>
                <a:gd name="T8" fmla="*/ 0 60000 65536"/>
              </a:gdLst>
              <a:ahLst/>
              <a:cxnLst>
                <a:cxn ang="T6">
                  <a:pos x="T0" y="T1"/>
                </a:cxn>
                <a:cxn ang="T7">
                  <a:pos x="T2" y="T3"/>
                </a:cxn>
                <a:cxn ang="T8">
                  <a:pos x="T4" y="T5"/>
                </a:cxn>
              </a:cxnLst>
              <a:rect l="0" t="0" r="r" b="b"/>
              <a:pathLst>
                <a:path w="8" h="15">
                  <a:moveTo>
                    <a:pt x="0" y="15"/>
                  </a:moveTo>
                  <a:lnTo>
                    <a:pt x="8"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84" name="Freeform 348">
              <a:extLst>
                <a:ext uri="{FF2B5EF4-FFF2-40B4-BE49-F238E27FC236}">
                  <a16:creationId xmlns:a16="http://schemas.microsoft.com/office/drawing/2014/main" id="{57A06234-51F8-F003-9DE9-8FCC61A8275A}"/>
                </a:ext>
              </a:extLst>
            </p:cNvPr>
            <p:cNvSpPr>
              <a:spLocks/>
            </p:cNvSpPr>
            <p:nvPr/>
          </p:nvSpPr>
          <p:spPr bwMode="auto">
            <a:xfrm>
              <a:off x="2120" y="3178"/>
              <a:ext cx="44" cy="75"/>
            </a:xfrm>
            <a:custGeom>
              <a:avLst/>
              <a:gdLst>
                <a:gd name="T0" fmla="*/ 44 w 44"/>
                <a:gd name="T1" fmla="*/ 75 h 75"/>
                <a:gd name="T2" fmla="*/ 37 w 44"/>
                <a:gd name="T3" fmla="*/ 75 h 75"/>
                <a:gd name="T4" fmla="*/ 37 w 44"/>
                <a:gd name="T5" fmla="*/ 67 h 75"/>
                <a:gd name="T6" fmla="*/ 29 w 44"/>
                <a:gd name="T7" fmla="*/ 67 h 75"/>
                <a:gd name="T8" fmla="*/ 22 w 44"/>
                <a:gd name="T9" fmla="*/ 60 h 75"/>
                <a:gd name="T10" fmla="*/ 22 w 44"/>
                <a:gd name="T11" fmla="*/ 60 h 75"/>
                <a:gd name="T12" fmla="*/ 15 w 44"/>
                <a:gd name="T13" fmla="*/ 52 h 75"/>
                <a:gd name="T14" fmla="*/ 15 w 44"/>
                <a:gd name="T15" fmla="*/ 45 h 75"/>
                <a:gd name="T16" fmla="*/ 7 w 44"/>
                <a:gd name="T17" fmla="*/ 45 h 75"/>
                <a:gd name="T18" fmla="*/ 7 w 44"/>
                <a:gd name="T19" fmla="*/ 38 h 75"/>
                <a:gd name="T20" fmla="*/ 7 w 44"/>
                <a:gd name="T21" fmla="*/ 38 h 75"/>
                <a:gd name="T22" fmla="*/ 7 w 44"/>
                <a:gd name="T23" fmla="*/ 30 h 75"/>
                <a:gd name="T24" fmla="*/ 7 w 44"/>
                <a:gd name="T25" fmla="*/ 23 h 75"/>
                <a:gd name="T26" fmla="*/ 7 w 44"/>
                <a:gd name="T27" fmla="*/ 23 h 75"/>
                <a:gd name="T28" fmla="*/ 0 w 44"/>
                <a:gd name="T29" fmla="*/ 15 h 75"/>
                <a:gd name="T30" fmla="*/ 0 w 44"/>
                <a:gd name="T31" fmla="*/ 8 h 75"/>
                <a:gd name="T32" fmla="*/ 0 w 44"/>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75">
                  <a:moveTo>
                    <a:pt x="44" y="75"/>
                  </a:moveTo>
                  <a:lnTo>
                    <a:pt x="37" y="75"/>
                  </a:lnTo>
                  <a:lnTo>
                    <a:pt x="37" y="67"/>
                  </a:lnTo>
                  <a:lnTo>
                    <a:pt x="29" y="67"/>
                  </a:lnTo>
                  <a:lnTo>
                    <a:pt x="22" y="60"/>
                  </a:lnTo>
                  <a:lnTo>
                    <a:pt x="15" y="52"/>
                  </a:lnTo>
                  <a:lnTo>
                    <a:pt x="15" y="45"/>
                  </a:lnTo>
                  <a:lnTo>
                    <a:pt x="7" y="45"/>
                  </a:lnTo>
                  <a:lnTo>
                    <a:pt x="7" y="38"/>
                  </a:lnTo>
                  <a:lnTo>
                    <a:pt x="7" y="30"/>
                  </a:lnTo>
                  <a:lnTo>
                    <a:pt x="7" y="23"/>
                  </a:lnTo>
                  <a:lnTo>
                    <a:pt x="0" y="15"/>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85" name="Freeform 349">
              <a:extLst>
                <a:ext uri="{FF2B5EF4-FFF2-40B4-BE49-F238E27FC236}">
                  <a16:creationId xmlns:a16="http://schemas.microsoft.com/office/drawing/2014/main" id="{188AC893-E50B-D2F3-E2DB-2A62E25885B3}"/>
                </a:ext>
              </a:extLst>
            </p:cNvPr>
            <p:cNvSpPr>
              <a:spLocks/>
            </p:cNvSpPr>
            <p:nvPr/>
          </p:nvSpPr>
          <p:spPr bwMode="auto">
            <a:xfrm>
              <a:off x="2164" y="3245"/>
              <a:ext cx="8" cy="15"/>
            </a:xfrm>
            <a:custGeom>
              <a:avLst/>
              <a:gdLst>
                <a:gd name="T0" fmla="*/ 8 w 8"/>
                <a:gd name="T1" fmla="*/ 0 h 15"/>
                <a:gd name="T2" fmla="*/ 0 w 8"/>
                <a:gd name="T3" fmla="*/ 15 h 15"/>
                <a:gd name="T4" fmla="*/ 8 w 8"/>
                <a:gd name="T5" fmla="*/ 0 h 15"/>
                <a:gd name="T6" fmla="*/ 0 60000 65536"/>
                <a:gd name="T7" fmla="*/ 0 60000 65536"/>
                <a:gd name="T8" fmla="*/ 0 60000 65536"/>
              </a:gdLst>
              <a:ahLst/>
              <a:cxnLst>
                <a:cxn ang="T6">
                  <a:pos x="T0" y="T1"/>
                </a:cxn>
                <a:cxn ang="T7">
                  <a:pos x="T2" y="T3"/>
                </a:cxn>
                <a:cxn ang="T8">
                  <a:pos x="T4" y="T5"/>
                </a:cxn>
              </a:cxnLst>
              <a:rect l="0" t="0" r="r" b="b"/>
              <a:pathLst>
                <a:path w="8" h="15">
                  <a:moveTo>
                    <a:pt x="8" y="0"/>
                  </a:move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86" name="Freeform 350">
              <a:extLst>
                <a:ext uri="{FF2B5EF4-FFF2-40B4-BE49-F238E27FC236}">
                  <a16:creationId xmlns:a16="http://schemas.microsoft.com/office/drawing/2014/main" id="{158E27A6-B8D4-6D52-ED3C-C2DF381FE139}"/>
                </a:ext>
              </a:extLst>
            </p:cNvPr>
            <p:cNvSpPr>
              <a:spLocks/>
            </p:cNvSpPr>
            <p:nvPr/>
          </p:nvSpPr>
          <p:spPr bwMode="auto">
            <a:xfrm>
              <a:off x="2112" y="3178"/>
              <a:ext cx="23" cy="8"/>
            </a:xfrm>
            <a:custGeom>
              <a:avLst/>
              <a:gdLst>
                <a:gd name="T0" fmla="*/ 0 w 23"/>
                <a:gd name="T1" fmla="*/ 8 h 8"/>
                <a:gd name="T2" fmla="*/ 23 w 23"/>
                <a:gd name="T3" fmla="*/ 0 h 8"/>
                <a:gd name="T4" fmla="*/ 0 w 23"/>
                <a:gd name="T5" fmla="*/ 8 h 8"/>
                <a:gd name="T6" fmla="*/ 0 60000 65536"/>
                <a:gd name="T7" fmla="*/ 0 60000 65536"/>
                <a:gd name="T8" fmla="*/ 0 60000 65536"/>
              </a:gdLst>
              <a:ahLst/>
              <a:cxnLst>
                <a:cxn ang="T6">
                  <a:pos x="T0" y="T1"/>
                </a:cxn>
                <a:cxn ang="T7">
                  <a:pos x="T2" y="T3"/>
                </a:cxn>
                <a:cxn ang="T8">
                  <a:pos x="T4" y="T5"/>
                </a:cxn>
              </a:cxnLst>
              <a:rect l="0" t="0" r="r" b="b"/>
              <a:pathLst>
                <a:path w="23" h="8">
                  <a:moveTo>
                    <a:pt x="0" y="8"/>
                  </a:moveTo>
                  <a:lnTo>
                    <a:pt x="2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87" name="Freeform 351">
              <a:extLst>
                <a:ext uri="{FF2B5EF4-FFF2-40B4-BE49-F238E27FC236}">
                  <a16:creationId xmlns:a16="http://schemas.microsoft.com/office/drawing/2014/main" id="{C97FD250-7F4E-7BFE-6390-6EB07ECC67A0}"/>
                </a:ext>
              </a:extLst>
            </p:cNvPr>
            <p:cNvSpPr>
              <a:spLocks/>
            </p:cNvSpPr>
            <p:nvPr/>
          </p:nvSpPr>
          <p:spPr bwMode="auto">
            <a:xfrm>
              <a:off x="2120" y="3141"/>
              <a:ext cx="15" cy="37"/>
            </a:xfrm>
            <a:custGeom>
              <a:avLst/>
              <a:gdLst>
                <a:gd name="T0" fmla="*/ 0 w 15"/>
                <a:gd name="T1" fmla="*/ 37 h 37"/>
                <a:gd name="T2" fmla="*/ 0 w 15"/>
                <a:gd name="T3" fmla="*/ 37 h 37"/>
                <a:gd name="T4" fmla="*/ 0 w 15"/>
                <a:gd name="T5" fmla="*/ 30 h 37"/>
                <a:gd name="T6" fmla="*/ 0 w 15"/>
                <a:gd name="T7" fmla="*/ 22 h 37"/>
                <a:gd name="T8" fmla="*/ 7 w 15"/>
                <a:gd name="T9" fmla="*/ 22 h 37"/>
                <a:gd name="T10" fmla="*/ 7 w 15"/>
                <a:gd name="T11" fmla="*/ 15 h 37"/>
                <a:gd name="T12" fmla="*/ 7 w 15"/>
                <a:gd name="T13" fmla="*/ 15 h 37"/>
                <a:gd name="T14" fmla="*/ 7 w 15"/>
                <a:gd name="T15" fmla="*/ 8 h 37"/>
                <a:gd name="T16" fmla="*/ 7 w 15"/>
                <a:gd name="T17" fmla="*/ 8 h 37"/>
                <a:gd name="T18" fmla="*/ 7 w 15"/>
                <a:gd name="T19" fmla="*/ 8 h 37"/>
                <a:gd name="T20" fmla="*/ 7 w 15"/>
                <a:gd name="T21" fmla="*/ 8 h 37"/>
                <a:gd name="T22" fmla="*/ 7 w 15"/>
                <a:gd name="T23" fmla="*/ 0 h 37"/>
                <a:gd name="T24" fmla="*/ 7 w 15"/>
                <a:gd name="T25" fmla="*/ 0 h 37"/>
                <a:gd name="T26" fmla="*/ 15 w 15"/>
                <a:gd name="T27" fmla="*/ 0 h 37"/>
                <a:gd name="T28" fmla="*/ 15 w 15"/>
                <a:gd name="T29" fmla="*/ 0 h 37"/>
                <a:gd name="T30" fmla="*/ 15 w 15"/>
                <a:gd name="T31" fmla="*/ 0 h 37"/>
                <a:gd name="T32" fmla="*/ 15 w 1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37">
                  <a:moveTo>
                    <a:pt x="0" y="37"/>
                  </a:moveTo>
                  <a:lnTo>
                    <a:pt x="0" y="37"/>
                  </a:lnTo>
                  <a:lnTo>
                    <a:pt x="0" y="30"/>
                  </a:lnTo>
                  <a:lnTo>
                    <a:pt x="0" y="22"/>
                  </a:lnTo>
                  <a:lnTo>
                    <a:pt x="7" y="22"/>
                  </a:lnTo>
                  <a:lnTo>
                    <a:pt x="7" y="15"/>
                  </a:lnTo>
                  <a:lnTo>
                    <a:pt x="7" y="8"/>
                  </a:lnTo>
                  <a:lnTo>
                    <a:pt x="7" y="0"/>
                  </a:lnTo>
                  <a:lnTo>
                    <a:pt x="1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88" name="Freeform 352">
              <a:extLst>
                <a:ext uri="{FF2B5EF4-FFF2-40B4-BE49-F238E27FC236}">
                  <a16:creationId xmlns:a16="http://schemas.microsoft.com/office/drawing/2014/main" id="{A0DA381F-FDB8-7166-278C-916D0FCB568F}"/>
                </a:ext>
              </a:extLst>
            </p:cNvPr>
            <p:cNvSpPr>
              <a:spLocks/>
            </p:cNvSpPr>
            <p:nvPr/>
          </p:nvSpPr>
          <p:spPr bwMode="auto">
            <a:xfrm>
              <a:off x="2112" y="3178"/>
              <a:ext cx="23" cy="8"/>
            </a:xfrm>
            <a:custGeom>
              <a:avLst/>
              <a:gdLst>
                <a:gd name="T0" fmla="*/ 23 w 23"/>
                <a:gd name="T1" fmla="*/ 0 h 8"/>
                <a:gd name="T2" fmla="*/ 0 w 23"/>
                <a:gd name="T3" fmla="*/ 8 h 8"/>
                <a:gd name="T4" fmla="*/ 23 w 23"/>
                <a:gd name="T5" fmla="*/ 0 h 8"/>
                <a:gd name="T6" fmla="*/ 0 60000 65536"/>
                <a:gd name="T7" fmla="*/ 0 60000 65536"/>
                <a:gd name="T8" fmla="*/ 0 60000 65536"/>
              </a:gdLst>
              <a:ahLst/>
              <a:cxnLst>
                <a:cxn ang="T6">
                  <a:pos x="T0" y="T1"/>
                </a:cxn>
                <a:cxn ang="T7">
                  <a:pos x="T2" y="T3"/>
                </a:cxn>
                <a:cxn ang="T8">
                  <a:pos x="T4" y="T5"/>
                </a:cxn>
              </a:cxnLst>
              <a:rect l="0" t="0" r="r" b="b"/>
              <a:pathLst>
                <a:path w="23" h="8">
                  <a:moveTo>
                    <a:pt x="23" y="0"/>
                  </a:moveTo>
                  <a:lnTo>
                    <a:pt x="0" y="8"/>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89" name="Freeform 353">
              <a:extLst>
                <a:ext uri="{FF2B5EF4-FFF2-40B4-BE49-F238E27FC236}">
                  <a16:creationId xmlns:a16="http://schemas.microsoft.com/office/drawing/2014/main" id="{D3BF5658-458D-34EC-C3B1-4C618F9D3B99}"/>
                </a:ext>
              </a:extLst>
            </p:cNvPr>
            <p:cNvSpPr>
              <a:spLocks/>
            </p:cNvSpPr>
            <p:nvPr/>
          </p:nvSpPr>
          <p:spPr bwMode="auto">
            <a:xfrm>
              <a:off x="2127" y="3134"/>
              <a:ext cx="15" cy="15"/>
            </a:xfrm>
            <a:custGeom>
              <a:avLst/>
              <a:gdLst>
                <a:gd name="T0" fmla="*/ 0 w 15"/>
                <a:gd name="T1" fmla="*/ 0 h 15"/>
                <a:gd name="T2" fmla="*/ 15 w 15"/>
                <a:gd name="T3" fmla="*/ 15 h 15"/>
                <a:gd name="T4" fmla="*/ 0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0" y="0"/>
                  </a:moveTo>
                  <a:lnTo>
                    <a:pt x="15"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90" name="Line 354">
              <a:extLst>
                <a:ext uri="{FF2B5EF4-FFF2-40B4-BE49-F238E27FC236}">
                  <a16:creationId xmlns:a16="http://schemas.microsoft.com/office/drawing/2014/main" id="{4A542304-CD85-C300-0776-C10482D55B91}"/>
                </a:ext>
              </a:extLst>
            </p:cNvPr>
            <p:cNvSpPr>
              <a:spLocks noChangeShapeType="1"/>
            </p:cNvSpPr>
            <p:nvPr/>
          </p:nvSpPr>
          <p:spPr bwMode="auto">
            <a:xfrm>
              <a:off x="2135" y="3141"/>
              <a:ext cx="1" cy="1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291" name="Freeform 355">
              <a:extLst>
                <a:ext uri="{FF2B5EF4-FFF2-40B4-BE49-F238E27FC236}">
                  <a16:creationId xmlns:a16="http://schemas.microsoft.com/office/drawing/2014/main" id="{31325023-8892-EC1B-5769-FE9AD9FA6CC0}"/>
                </a:ext>
              </a:extLst>
            </p:cNvPr>
            <p:cNvSpPr>
              <a:spLocks/>
            </p:cNvSpPr>
            <p:nvPr/>
          </p:nvSpPr>
          <p:spPr bwMode="auto">
            <a:xfrm>
              <a:off x="2135" y="3126"/>
              <a:ext cx="14" cy="30"/>
            </a:xfrm>
            <a:custGeom>
              <a:avLst/>
              <a:gdLst>
                <a:gd name="T0" fmla="*/ 0 w 14"/>
                <a:gd name="T1" fmla="*/ 30 h 30"/>
                <a:gd name="T2" fmla="*/ 0 w 14"/>
                <a:gd name="T3" fmla="*/ 30 h 30"/>
                <a:gd name="T4" fmla="*/ 0 w 14"/>
                <a:gd name="T5" fmla="*/ 30 h 30"/>
                <a:gd name="T6" fmla="*/ 0 w 14"/>
                <a:gd name="T7" fmla="*/ 30 h 30"/>
                <a:gd name="T8" fmla="*/ 0 w 14"/>
                <a:gd name="T9" fmla="*/ 30 h 30"/>
                <a:gd name="T10" fmla="*/ 0 w 14"/>
                <a:gd name="T11" fmla="*/ 30 h 30"/>
                <a:gd name="T12" fmla="*/ 0 w 14"/>
                <a:gd name="T13" fmla="*/ 23 h 30"/>
                <a:gd name="T14" fmla="*/ 0 w 14"/>
                <a:gd name="T15" fmla="*/ 23 h 30"/>
                <a:gd name="T16" fmla="*/ 0 w 14"/>
                <a:gd name="T17" fmla="*/ 15 h 30"/>
                <a:gd name="T18" fmla="*/ 0 w 14"/>
                <a:gd name="T19" fmla="*/ 15 h 30"/>
                <a:gd name="T20" fmla="*/ 7 w 14"/>
                <a:gd name="T21" fmla="*/ 15 h 30"/>
                <a:gd name="T22" fmla="*/ 7 w 14"/>
                <a:gd name="T23" fmla="*/ 8 h 30"/>
                <a:gd name="T24" fmla="*/ 7 w 14"/>
                <a:gd name="T25" fmla="*/ 8 h 30"/>
                <a:gd name="T26" fmla="*/ 7 w 14"/>
                <a:gd name="T27" fmla="*/ 8 h 30"/>
                <a:gd name="T28" fmla="*/ 7 w 14"/>
                <a:gd name="T29" fmla="*/ 0 h 30"/>
                <a:gd name="T30" fmla="*/ 14 w 14"/>
                <a:gd name="T31" fmla="*/ 0 h 30"/>
                <a:gd name="T32" fmla="*/ 14 w 14"/>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30">
                  <a:moveTo>
                    <a:pt x="0" y="30"/>
                  </a:moveTo>
                  <a:lnTo>
                    <a:pt x="0" y="30"/>
                  </a:lnTo>
                  <a:lnTo>
                    <a:pt x="0" y="23"/>
                  </a:lnTo>
                  <a:lnTo>
                    <a:pt x="0" y="15"/>
                  </a:lnTo>
                  <a:lnTo>
                    <a:pt x="7" y="15"/>
                  </a:lnTo>
                  <a:lnTo>
                    <a:pt x="7" y="8"/>
                  </a:lnTo>
                  <a:lnTo>
                    <a:pt x="7" y="0"/>
                  </a:lnTo>
                  <a:lnTo>
                    <a:pt x="14"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92" name="Freeform 356">
              <a:extLst>
                <a:ext uri="{FF2B5EF4-FFF2-40B4-BE49-F238E27FC236}">
                  <a16:creationId xmlns:a16="http://schemas.microsoft.com/office/drawing/2014/main" id="{B4922C73-7546-C11C-C04E-55D4F0F7EA07}"/>
                </a:ext>
              </a:extLst>
            </p:cNvPr>
            <p:cNvSpPr>
              <a:spLocks/>
            </p:cNvSpPr>
            <p:nvPr/>
          </p:nvSpPr>
          <p:spPr bwMode="auto">
            <a:xfrm>
              <a:off x="2127" y="3156"/>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93" name="Freeform 357">
              <a:extLst>
                <a:ext uri="{FF2B5EF4-FFF2-40B4-BE49-F238E27FC236}">
                  <a16:creationId xmlns:a16="http://schemas.microsoft.com/office/drawing/2014/main" id="{5FE8A507-BB14-8275-5A03-267CBA4D67EA}"/>
                </a:ext>
              </a:extLst>
            </p:cNvPr>
            <p:cNvSpPr>
              <a:spLocks/>
            </p:cNvSpPr>
            <p:nvPr/>
          </p:nvSpPr>
          <p:spPr bwMode="auto">
            <a:xfrm>
              <a:off x="2142" y="3119"/>
              <a:ext cx="15" cy="15"/>
            </a:xfrm>
            <a:custGeom>
              <a:avLst/>
              <a:gdLst>
                <a:gd name="T0" fmla="*/ 0 w 15"/>
                <a:gd name="T1" fmla="*/ 0 h 15"/>
                <a:gd name="T2" fmla="*/ 15 w 15"/>
                <a:gd name="T3" fmla="*/ 15 h 15"/>
                <a:gd name="T4" fmla="*/ 0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0" y="0"/>
                  </a:moveTo>
                  <a:lnTo>
                    <a:pt x="15"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94" name="Freeform 358">
              <a:extLst>
                <a:ext uri="{FF2B5EF4-FFF2-40B4-BE49-F238E27FC236}">
                  <a16:creationId xmlns:a16="http://schemas.microsoft.com/office/drawing/2014/main" id="{BF51DC6A-38B3-9488-31D5-C711671B3195}"/>
                </a:ext>
              </a:extLst>
            </p:cNvPr>
            <p:cNvSpPr>
              <a:spLocks/>
            </p:cNvSpPr>
            <p:nvPr/>
          </p:nvSpPr>
          <p:spPr bwMode="auto">
            <a:xfrm>
              <a:off x="2149" y="3111"/>
              <a:ext cx="15" cy="15"/>
            </a:xfrm>
            <a:custGeom>
              <a:avLst/>
              <a:gdLst>
                <a:gd name="T0" fmla="*/ 0 w 15"/>
                <a:gd name="T1" fmla="*/ 15 h 15"/>
                <a:gd name="T2" fmla="*/ 0 w 15"/>
                <a:gd name="T3" fmla="*/ 15 h 15"/>
                <a:gd name="T4" fmla="*/ 0 w 15"/>
                <a:gd name="T5" fmla="*/ 15 h 15"/>
                <a:gd name="T6" fmla="*/ 0 w 15"/>
                <a:gd name="T7" fmla="*/ 8 h 15"/>
                <a:gd name="T8" fmla="*/ 0 w 15"/>
                <a:gd name="T9" fmla="*/ 8 h 15"/>
                <a:gd name="T10" fmla="*/ 8 w 15"/>
                <a:gd name="T11" fmla="*/ 8 h 15"/>
                <a:gd name="T12" fmla="*/ 8 w 15"/>
                <a:gd name="T13" fmla="*/ 8 h 15"/>
                <a:gd name="T14" fmla="*/ 8 w 15"/>
                <a:gd name="T15" fmla="*/ 8 h 15"/>
                <a:gd name="T16" fmla="*/ 8 w 15"/>
                <a:gd name="T17" fmla="*/ 8 h 15"/>
                <a:gd name="T18" fmla="*/ 8 w 15"/>
                <a:gd name="T19" fmla="*/ 0 h 15"/>
                <a:gd name="T20" fmla="*/ 8 w 15"/>
                <a:gd name="T21" fmla="*/ 0 h 15"/>
                <a:gd name="T22" fmla="*/ 8 w 15"/>
                <a:gd name="T23" fmla="*/ 0 h 15"/>
                <a:gd name="T24" fmla="*/ 8 w 15"/>
                <a:gd name="T25" fmla="*/ 0 h 15"/>
                <a:gd name="T26" fmla="*/ 8 w 15"/>
                <a:gd name="T27" fmla="*/ 0 h 15"/>
                <a:gd name="T28" fmla="*/ 15 w 15"/>
                <a:gd name="T29" fmla="*/ 0 h 15"/>
                <a:gd name="T30" fmla="*/ 15 w 15"/>
                <a:gd name="T31" fmla="*/ 0 h 15"/>
                <a:gd name="T32" fmla="*/ 15 w 15"/>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5">
                  <a:moveTo>
                    <a:pt x="0" y="15"/>
                  </a:moveTo>
                  <a:lnTo>
                    <a:pt x="0" y="15"/>
                  </a:lnTo>
                  <a:lnTo>
                    <a:pt x="0" y="8"/>
                  </a:lnTo>
                  <a:lnTo>
                    <a:pt x="8" y="8"/>
                  </a:lnTo>
                  <a:lnTo>
                    <a:pt x="8" y="0"/>
                  </a:lnTo>
                  <a:lnTo>
                    <a:pt x="1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95" name="Freeform 359">
              <a:extLst>
                <a:ext uri="{FF2B5EF4-FFF2-40B4-BE49-F238E27FC236}">
                  <a16:creationId xmlns:a16="http://schemas.microsoft.com/office/drawing/2014/main" id="{58C5F6DA-90E9-5FB3-ABBF-AB331328EC29}"/>
                </a:ext>
              </a:extLst>
            </p:cNvPr>
            <p:cNvSpPr>
              <a:spLocks/>
            </p:cNvSpPr>
            <p:nvPr/>
          </p:nvSpPr>
          <p:spPr bwMode="auto">
            <a:xfrm>
              <a:off x="2142" y="3119"/>
              <a:ext cx="15" cy="15"/>
            </a:xfrm>
            <a:custGeom>
              <a:avLst/>
              <a:gdLst>
                <a:gd name="T0" fmla="*/ 15 w 15"/>
                <a:gd name="T1" fmla="*/ 15 h 15"/>
                <a:gd name="T2" fmla="*/ 0 w 15"/>
                <a:gd name="T3" fmla="*/ 0 h 15"/>
                <a:gd name="T4" fmla="*/ 15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15"/>
                  </a:moveTo>
                  <a:lnTo>
                    <a:pt x="0" y="0"/>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96" name="Freeform 360">
              <a:extLst>
                <a:ext uri="{FF2B5EF4-FFF2-40B4-BE49-F238E27FC236}">
                  <a16:creationId xmlns:a16="http://schemas.microsoft.com/office/drawing/2014/main" id="{EDE1D427-559E-1DC7-ECF9-5CED3A949B79}"/>
                </a:ext>
              </a:extLst>
            </p:cNvPr>
            <p:cNvSpPr>
              <a:spLocks/>
            </p:cNvSpPr>
            <p:nvPr/>
          </p:nvSpPr>
          <p:spPr bwMode="auto">
            <a:xfrm>
              <a:off x="2157" y="3104"/>
              <a:ext cx="7" cy="15"/>
            </a:xfrm>
            <a:custGeom>
              <a:avLst/>
              <a:gdLst>
                <a:gd name="T0" fmla="*/ 0 w 7"/>
                <a:gd name="T1" fmla="*/ 0 h 15"/>
                <a:gd name="T2" fmla="*/ 7 w 7"/>
                <a:gd name="T3" fmla="*/ 15 h 15"/>
                <a:gd name="T4" fmla="*/ 0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0" y="0"/>
                  </a:moveTo>
                  <a:lnTo>
                    <a:pt x="7"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97" name="Freeform 361">
              <a:extLst>
                <a:ext uri="{FF2B5EF4-FFF2-40B4-BE49-F238E27FC236}">
                  <a16:creationId xmlns:a16="http://schemas.microsoft.com/office/drawing/2014/main" id="{918EFF8A-428A-6D0D-D34E-BFE145C82EF8}"/>
                </a:ext>
              </a:extLst>
            </p:cNvPr>
            <p:cNvSpPr>
              <a:spLocks/>
            </p:cNvSpPr>
            <p:nvPr/>
          </p:nvSpPr>
          <p:spPr bwMode="auto">
            <a:xfrm>
              <a:off x="2149" y="3111"/>
              <a:ext cx="15" cy="30"/>
            </a:xfrm>
            <a:custGeom>
              <a:avLst/>
              <a:gdLst>
                <a:gd name="T0" fmla="*/ 15 w 15"/>
                <a:gd name="T1" fmla="*/ 0 h 30"/>
                <a:gd name="T2" fmla="*/ 15 w 15"/>
                <a:gd name="T3" fmla="*/ 0 h 30"/>
                <a:gd name="T4" fmla="*/ 15 w 15"/>
                <a:gd name="T5" fmla="*/ 0 h 30"/>
                <a:gd name="T6" fmla="*/ 8 w 15"/>
                <a:gd name="T7" fmla="*/ 0 h 30"/>
                <a:gd name="T8" fmla="*/ 8 w 15"/>
                <a:gd name="T9" fmla="*/ 0 h 30"/>
                <a:gd name="T10" fmla="*/ 8 w 15"/>
                <a:gd name="T11" fmla="*/ 8 h 30"/>
                <a:gd name="T12" fmla="*/ 8 w 15"/>
                <a:gd name="T13" fmla="*/ 8 h 30"/>
                <a:gd name="T14" fmla="*/ 8 w 15"/>
                <a:gd name="T15" fmla="*/ 8 h 30"/>
                <a:gd name="T16" fmla="*/ 8 w 15"/>
                <a:gd name="T17" fmla="*/ 8 h 30"/>
                <a:gd name="T18" fmla="*/ 8 w 15"/>
                <a:gd name="T19" fmla="*/ 15 h 30"/>
                <a:gd name="T20" fmla="*/ 8 w 15"/>
                <a:gd name="T21" fmla="*/ 15 h 30"/>
                <a:gd name="T22" fmla="*/ 8 w 15"/>
                <a:gd name="T23" fmla="*/ 15 h 30"/>
                <a:gd name="T24" fmla="*/ 8 w 15"/>
                <a:gd name="T25" fmla="*/ 23 h 30"/>
                <a:gd name="T26" fmla="*/ 8 w 15"/>
                <a:gd name="T27" fmla="*/ 23 h 30"/>
                <a:gd name="T28" fmla="*/ 8 w 15"/>
                <a:gd name="T29" fmla="*/ 23 h 30"/>
                <a:gd name="T30" fmla="*/ 0 w 15"/>
                <a:gd name="T31" fmla="*/ 23 h 30"/>
                <a:gd name="T32" fmla="*/ 0 w 15"/>
                <a:gd name="T33" fmla="*/ 3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30">
                  <a:moveTo>
                    <a:pt x="15" y="0"/>
                  </a:moveTo>
                  <a:lnTo>
                    <a:pt x="15" y="0"/>
                  </a:lnTo>
                  <a:lnTo>
                    <a:pt x="8" y="0"/>
                  </a:lnTo>
                  <a:lnTo>
                    <a:pt x="8" y="8"/>
                  </a:lnTo>
                  <a:lnTo>
                    <a:pt x="8" y="15"/>
                  </a:lnTo>
                  <a:lnTo>
                    <a:pt x="8" y="23"/>
                  </a:lnTo>
                  <a:lnTo>
                    <a:pt x="0" y="23"/>
                  </a:lnTo>
                  <a:lnTo>
                    <a:pt x="0" y="3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298" name="Freeform 362">
              <a:extLst>
                <a:ext uri="{FF2B5EF4-FFF2-40B4-BE49-F238E27FC236}">
                  <a16:creationId xmlns:a16="http://schemas.microsoft.com/office/drawing/2014/main" id="{A6E08320-C5BC-8380-4DD6-3E75B874CF8C}"/>
                </a:ext>
              </a:extLst>
            </p:cNvPr>
            <p:cNvSpPr>
              <a:spLocks/>
            </p:cNvSpPr>
            <p:nvPr/>
          </p:nvSpPr>
          <p:spPr bwMode="auto">
            <a:xfrm>
              <a:off x="2149" y="3104"/>
              <a:ext cx="23" cy="7"/>
            </a:xfrm>
            <a:custGeom>
              <a:avLst/>
              <a:gdLst>
                <a:gd name="T0" fmla="*/ 0 w 23"/>
                <a:gd name="T1" fmla="*/ 0 h 7"/>
                <a:gd name="T2" fmla="*/ 23 w 23"/>
                <a:gd name="T3" fmla="*/ 7 h 7"/>
                <a:gd name="T4" fmla="*/ 0 w 23"/>
                <a:gd name="T5" fmla="*/ 0 h 7"/>
                <a:gd name="T6" fmla="*/ 0 60000 65536"/>
                <a:gd name="T7" fmla="*/ 0 60000 65536"/>
                <a:gd name="T8" fmla="*/ 0 60000 65536"/>
              </a:gdLst>
              <a:ahLst/>
              <a:cxnLst>
                <a:cxn ang="T6">
                  <a:pos x="T0" y="T1"/>
                </a:cxn>
                <a:cxn ang="T7">
                  <a:pos x="T2" y="T3"/>
                </a:cxn>
                <a:cxn ang="T8">
                  <a:pos x="T4" y="T5"/>
                </a:cxn>
              </a:cxnLst>
              <a:rect l="0" t="0" r="r" b="b"/>
              <a:pathLst>
                <a:path w="23" h="7">
                  <a:moveTo>
                    <a:pt x="0" y="0"/>
                  </a:moveTo>
                  <a:lnTo>
                    <a:pt x="23"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299" name="Freeform 363">
              <a:extLst>
                <a:ext uri="{FF2B5EF4-FFF2-40B4-BE49-F238E27FC236}">
                  <a16:creationId xmlns:a16="http://schemas.microsoft.com/office/drawing/2014/main" id="{D749FDCE-B072-DCCE-A6C4-8BF74ECE4E0F}"/>
                </a:ext>
              </a:extLst>
            </p:cNvPr>
            <p:cNvSpPr>
              <a:spLocks/>
            </p:cNvSpPr>
            <p:nvPr/>
          </p:nvSpPr>
          <p:spPr bwMode="auto">
            <a:xfrm>
              <a:off x="2142" y="3141"/>
              <a:ext cx="22" cy="1"/>
            </a:xfrm>
            <a:custGeom>
              <a:avLst/>
              <a:gdLst>
                <a:gd name="T0" fmla="*/ 22 w 22"/>
                <a:gd name="T1" fmla="*/ 0 h 1"/>
                <a:gd name="T2" fmla="*/ 0 w 22"/>
                <a:gd name="T3" fmla="*/ 0 h 1"/>
                <a:gd name="T4" fmla="*/ 22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22" y="0"/>
                  </a:move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00" name="Freeform 364">
              <a:extLst>
                <a:ext uri="{FF2B5EF4-FFF2-40B4-BE49-F238E27FC236}">
                  <a16:creationId xmlns:a16="http://schemas.microsoft.com/office/drawing/2014/main" id="{D12EA4C2-9737-BAA7-D8C2-54979FA0F822}"/>
                </a:ext>
              </a:extLst>
            </p:cNvPr>
            <p:cNvSpPr>
              <a:spLocks/>
            </p:cNvSpPr>
            <p:nvPr/>
          </p:nvSpPr>
          <p:spPr bwMode="auto">
            <a:xfrm>
              <a:off x="2149" y="3134"/>
              <a:ext cx="15" cy="7"/>
            </a:xfrm>
            <a:custGeom>
              <a:avLst/>
              <a:gdLst>
                <a:gd name="T0" fmla="*/ 0 w 15"/>
                <a:gd name="T1" fmla="*/ 7 h 7"/>
                <a:gd name="T2" fmla="*/ 0 w 15"/>
                <a:gd name="T3" fmla="*/ 7 h 7"/>
                <a:gd name="T4" fmla="*/ 8 w 15"/>
                <a:gd name="T5" fmla="*/ 7 h 7"/>
                <a:gd name="T6" fmla="*/ 8 w 15"/>
                <a:gd name="T7" fmla="*/ 7 h 7"/>
                <a:gd name="T8" fmla="*/ 8 w 15"/>
                <a:gd name="T9" fmla="*/ 7 h 7"/>
                <a:gd name="T10" fmla="*/ 8 w 15"/>
                <a:gd name="T11" fmla="*/ 7 h 7"/>
                <a:gd name="T12" fmla="*/ 8 w 15"/>
                <a:gd name="T13" fmla="*/ 7 h 7"/>
                <a:gd name="T14" fmla="*/ 8 w 15"/>
                <a:gd name="T15" fmla="*/ 7 h 7"/>
                <a:gd name="T16" fmla="*/ 8 w 15"/>
                <a:gd name="T17" fmla="*/ 7 h 7"/>
                <a:gd name="T18" fmla="*/ 8 w 15"/>
                <a:gd name="T19" fmla="*/ 7 h 7"/>
                <a:gd name="T20" fmla="*/ 8 w 15"/>
                <a:gd name="T21" fmla="*/ 7 h 7"/>
                <a:gd name="T22" fmla="*/ 8 w 15"/>
                <a:gd name="T23" fmla="*/ 7 h 7"/>
                <a:gd name="T24" fmla="*/ 15 w 15"/>
                <a:gd name="T25" fmla="*/ 7 h 7"/>
                <a:gd name="T26" fmla="*/ 15 w 15"/>
                <a:gd name="T27" fmla="*/ 0 h 7"/>
                <a:gd name="T28" fmla="*/ 15 w 15"/>
                <a:gd name="T29" fmla="*/ 0 h 7"/>
                <a:gd name="T30" fmla="*/ 15 w 15"/>
                <a:gd name="T31" fmla="*/ 0 h 7"/>
                <a:gd name="T32" fmla="*/ 15 w 15"/>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7">
                  <a:moveTo>
                    <a:pt x="0" y="7"/>
                  </a:moveTo>
                  <a:lnTo>
                    <a:pt x="0" y="7"/>
                  </a:lnTo>
                  <a:lnTo>
                    <a:pt x="8" y="7"/>
                  </a:lnTo>
                  <a:lnTo>
                    <a:pt x="15" y="7"/>
                  </a:lnTo>
                  <a:lnTo>
                    <a:pt x="1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01" name="Freeform 365">
              <a:extLst>
                <a:ext uri="{FF2B5EF4-FFF2-40B4-BE49-F238E27FC236}">
                  <a16:creationId xmlns:a16="http://schemas.microsoft.com/office/drawing/2014/main" id="{2E77F6CE-1271-5484-C53A-CB8156454A48}"/>
                </a:ext>
              </a:extLst>
            </p:cNvPr>
            <p:cNvSpPr>
              <a:spLocks/>
            </p:cNvSpPr>
            <p:nvPr/>
          </p:nvSpPr>
          <p:spPr bwMode="auto">
            <a:xfrm>
              <a:off x="2142" y="3141"/>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02" name="Freeform 366">
              <a:extLst>
                <a:ext uri="{FF2B5EF4-FFF2-40B4-BE49-F238E27FC236}">
                  <a16:creationId xmlns:a16="http://schemas.microsoft.com/office/drawing/2014/main" id="{36CD0AC8-84AC-375C-E454-8BCB0D291238}"/>
                </a:ext>
              </a:extLst>
            </p:cNvPr>
            <p:cNvSpPr>
              <a:spLocks/>
            </p:cNvSpPr>
            <p:nvPr/>
          </p:nvSpPr>
          <p:spPr bwMode="auto">
            <a:xfrm>
              <a:off x="2157" y="3126"/>
              <a:ext cx="15" cy="15"/>
            </a:xfrm>
            <a:custGeom>
              <a:avLst/>
              <a:gdLst>
                <a:gd name="T0" fmla="*/ 0 w 15"/>
                <a:gd name="T1" fmla="*/ 0 h 15"/>
                <a:gd name="T2" fmla="*/ 15 w 15"/>
                <a:gd name="T3" fmla="*/ 15 h 15"/>
                <a:gd name="T4" fmla="*/ 0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0" y="0"/>
                  </a:moveTo>
                  <a:lnTo>
                    <a:pt x="15"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03" name="Line 367">
              <a:extLst>
                <a:ext uri="{FF2B5EF4-FFF2-40B4-BE49-F238E27FC236}">
                  <a16:creationId xmlns:a16="http://schemas.microsoft.com/office/drawing/2014/main" id="{1C86A7FC-144F-DB02-5FFC-07D2580AE9A4}"/>
                </a:ext>
              </a:extLst>
            </p:cNvPr>
            <p:cNvSpPr>
              <a:spLocks noChangeShapeType="1"/>
            </p:cNvSpPr>
            <p:nvPr/>
          </p:nvSpPr>
          <p:spPr bwMode="auto">
            <a:xfrm flipV="1">
              <a:off x="2164" y="3119"/>
              <a:ext cx="15" cy="1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304" name="Freeform 368">
              <a:extLst>
                <a:ext uri="{FF2B5EF4-FFF2-40B4-BE49-F238E27FC236}">
                  <a16:creationId xmlns:a16="http://schemas.microsoft.com/office/drawing/2014/main" id="{5C3E6814-E323-A2E8-4D56-01C1BEF98CDE}"/>
                </a:ext>
              </a:extLst>
            </p:cNvPr>
            <p:cNvSpPr>
              <a:spLocks/>
            </p:cNvSpPr>
            <p:nvPr/>
          </p:nvSpPr>
          <p:spPr bwMode="auto">
            <a:xfrm>
              <a:off x="2164" y="3104"/>
              <a:ext cx="15" cy="15"/>
            </a:xfrm>
            <a:custGeom>
              <a:avLst/>
              <a:gdLst>
                <a:gd name="T0" fmla="*/ 15 w 15"/>
                <a:gd name="T1" fmla="*/ 15 h 15"/>
                <a:gd name="T2" fmla="*/ 15 w 15"/>
                <a:gd name="T3" fmla="*/ 15 h 15"/>
                <a:gd name="T4" fmla="*/ 15 w 15"/>
                <a:gd name="T5" fmla="*/ 15 h 15"/>
                <a:gd name="T6" fmla="*/ 15 w 15"/>
                <a:gd name="T7" fmla="*/ 15 h 15"/>
                <a:gd name="T8" fmla="*/ 15 w 15"/>
                <a:gd name="T9" fmla="*/ 15 h 15"/>
                <a:gd name="T10" fmla="*/ 15 w 15"/>
                <a:gd name="T11" fmla="*/ 15 h 15"/>
                <a:gd name="T12" fmla="*/ 15 w 15"/>
                <a:gd name="T13" fmla="*/ 15 h 15"/>
                <a:gd name="T14" fmla="*/ 15 w 15"/>
                <a:gd name="T15" fmla="*/ 15 h 15"/>
                <a:gd name="T16" fmla="*/ 15 w 15"/>
                <a:gd name="T17" fmla="*/ 15 h 15"/>
                <a:gd name="T18" fmla="*/ 15 w 15"/>
                <a:gd name="T19" fmla="*/ 7 h 15"/>
                <a:gd name="T20" fmla="*/ 8 w 15"/>
                <a:gd name="T21" fmla="*/ 7 h 15"/>
                <a:gd name="T22" fmla="*/ 8 w 15"/>
                <a:gd name="T23" fmla="*/ 7 h 15"/>
                <a:gd name="T24" fmla="*/ 8 w 15"/>
                <a:gd name="T25" fmla="*/ 7 h 15"/>
                <a:gd name="T26" fmla="*/ 8 w 15"/>
                <a:gd name="T27" fmla="*/ 7 h 15"/>
                <a:gd name="T28" fmla="*/ 0 w 15"/>
                <a:gd name="T29" fmla="*/ 0 h 15"/>
                <a:gd name="T30" fmla="*/ 0 w 15"/>
                <a:gd name="T31" fmla="*/ 0 h 15"/>
                <a:gd name="T32" fmla="*/ 0 w 15"/>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5">
                  <a:moveTo>
                    <a:pt x="15" y="15"/>
                  </a:moveTo>
                  <a:lnTo>
                    <a:pt x="15" y="15"/>
                  </a:lnTo>
                  <a:lnTo>
                    <a:pt x="15" y="7"/>
                  </a:lnTo>
                  <a:lnTo>
                    <a:pt x="8"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05" name="Freeform 369">
              <a:extLst>
                <a:ext uri="{FF2B5EF4-FFF2-40B4-BE49-F238E27FC236}">
                  <a16:creationId xmlns:a16="http://schemas.microsoft.com/office/drawing/2014/main" id="{78911C84-74EC-8090-7204-F611146869F1}"/>
                </a:ext>
              </a:extLst>
            </p:cNvPr>
            <p:cNvSpPr>
              <a:spLocks/>
            </p:cNvSpPr>
            <p:nvPr/>
          </p:nvSpPr>
          <p:spPr bwMode="auto">
            <a:xfrm>
              <a:off x="2172" y="3119"/>
              <a:ext cx="15" cy="7"/>
            </a:xfrm>
            <a:custGeom>
              <a:avLst/>
              <a:gdLst>
                <a:gd name="T0" fmla="*/ 15 w 15"/>
                <a:gd name="T1" fmla="*/ 0 h 7"/>
                <a:gd name="T2" fmla="*/ 0 w 15"/>
                <a:gd name="T3" fmla="*/ 7 h 7"/>
                <a:gd name="T4" fmla="*/ 15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15" y="0"/>
                  </a:moveTo>
                  <a:lnTo>
                    <a:pt x="0" y="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06" name="Freeform 370">
              <a:extLst>
                <a:ext uri="{FF2B5EF4-FFF2-40B4-BE49-F238E27FC236}">
                  <a16:creationId xmlns:a16="http://schemas.microsoft.com/office/drawing/2014/main" id="{56F0FA5A-B9B5-2957-1BA2-DDAF5700FB22}"/>
                </a:ext>
              </a:extLst>
            </p:cNvPr>
            <p:cNvSpPr>
              <a:spLocks/>
            </p:cNvSpPr>
            <p:nvPr/>
          </p:nvSpPr>
          <p:spPr bwMode="auto">
            <a:xfrm>
              <a:off x="2157" y="3097"/>
              <a:ext cx="7" cy="14"/>
            </a:xfrm>
            <a:custGeom>
              <a:avLst/>
              <a:gdLst>
                <a:gd name="T0" fmla="*/ 0 w 7"/>
                <a:gd name="T1" fmla="*/ 14 h 14"/>
                <a:gd name="T2" fmla="*/ 7 w 7"/>
                <a:gd name="T3" fmla="*/ 0 h 14"/>
                <a:gd name="T4" fmla="*/ 0 w 7"/>
                <a:gd name="T5" fmla="*/ 14 h 14"/>
                <a:gd name="T6" fmla="*/ 0 60000 65536"/>
                <a:gd name="T7" fmla="*/ 0 60000 65536"/>
                <a:gd name="T8" fmla="*/ 0 60000 65536"/>
              </a:gdLst>
              <a:ahLst/>
              <a:cxnLst>
                <a:cxn ang="T6">
                  <a:pos x="T0" y="T1"/>
                </a:cxn>
                <a:cxn ang="T7">
                  <a:pos x="T2" y="T3"/>
                </a:cxn>
                <a:cxn ang="T8">
                  <a:pos x="T4" y="T5"/>
                </a:cxn>
              </a:cxnLst>
              <a:rect l="0" t="0" r="r" b="b"/>
              <a:pathLst>
                <a:path w="7" h="14">
                  <a:moveTo>
                    <a:pt x="0" y="14"/>
                  </a:moveTo>
                  <a:lnTo>
                    <a:pt x="7" y="0"/>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07" name="Freeform 371">
              <a:extLst>
                <a:ext uri="{FF2B5EF4-FFF2-40B4-BE49-F238E27FC236}">
                  <a16:creationId xmlns:a16="http://schemas.microsoft.com/office/drawing/2014/main" id="{DC55AF22-6522-24C8-9D2D-017FCA320CE5}"/>
                </a:ext>
              </a:extLst>
            </p:cNvPr>
            <p:cNvSpPr>
              <a:spLocks/>
            </p:cNvSpPr>
            <p:nvPr/>
          </p:nvSpPr>
          <p:spPr bwMode="auto">
            <a:xfrm>
              <a:off x="2120" y="3067"/>
              <a:ext cx="44" cy="37"/>
            </a:xfrm>
            <a:custGeom>
              <a:avLst/>
              <a:gdLst>
                <a:gd name="T0" fmla="*/ 44 w 44"/>
                <a:gd name="T1" fmla="*/ 37 h 37"/>
                <a:gd name="T2" fmla="*/ 37 w 44"/>
                <a:gd name="T3" fmla="*/ 37 h 37"/>
                <a:gd name="T4" fmla="*/ 37 w 44"/>
                <a:gd name="T5" fmla="*/ 37 h 37"/>
                <a:gd name="T6" fmla="*/ 37 w 44"/>
                <a:gd name="T7" fmla="*/ 30 h 37"/>
                <a:gd name="T8" fmla="*/ 29 w 44"/>
                <a:gd name="T9" fmla="*/ 30 h 37"/>
                <a:gd name="T10" fmla="*/ 29 w 44"/>
                <a:gd name="T11" fmla="*/ 30 h 37"/>
                <a:gd name="T12" fmla="*/ 29 w 44"/>
                <a:gd name="T13" fmla="*/ 22 h 37"/>
                <a:gd name="T14" fmla="*/ 22 w 44"/>
                <a:gd name="T15" fmla="*/ 22 h 37"/>
                <a:gd name="T16" fmla="*/ 22 w 44"/>
                <a:gd name="T17" fmla="*/ 15 h 37"/>
                <a:gd name="T18" fmla="*/ 22 w 44"/>
                <a:gd name="T19" fmla="*/ 15 h 37"/>
                <a:gd name="T20" fmla="*/ 15 w 44"/>
                <a:gd name="T21" fmla="*/ 7 h 37"/>
                <a:gd name="T22" fmla="*/ 15 w 44"/>
                <a:gd name="T23" fmla="*/ 7 h 37"/>
                <a:gd name="T24" fmla="*/ 15 w 44"/>
                <a:gd name="T25" fmla="*/ 7 h 37"/>
                <a:gd name="T26" fmla="*/ 7 w 44"/>
                <a:gd name="T27" fmla="*/ 0 h 37"/>
                <a:gd name="T28" fmla="*/ 7 w 44"/>
                <a:gd name="T29" fmla="*/ 0 h 37"/>
                <a:gd name="T30" fmla="*/ 0 w 44"/>
                <a:gd name="T31" fmla="*/ 0 h 37"/>
                <a:gd name="T32" fmla="*/ 0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37">
                  <a:moveTo>
                    <a:pt x="44" y="37"/>
                  </a:moveTo>
                  <a:lnTo>
                    <a:pt x="37" y="37"/>
                  </a:lnTo>
                  <a:lnTo>
                    <a:pt x="37" y="30"/>
                  </a:lnTo>
                  <a:lnTo>
                    <a:pt x="29" y="30"/>
                  </a:lnTo>
                  <a:lnTo>
                    <a:pt x="29" y="22"/>
                  </a:lnTo>
                  <a:lnTo>
                    <a:pt x="22" y="22"/>
                  </a:lnTo>
                  <a:lnTo>
                    <a:pt x="22" y="15"/>
                  </a:lnTo>
                  <a:lnTo>
                    <a:pt x="15" y="7"/>
                  </a:lnTo>
                  <a:lnTo>
                    <a:pt x="7" y="0"/>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08" name="Freeform 372">
              <a:extLst>
                <a:ext uri="{FF2B5EF4-FFF2-40B4-BE49-F238E27FC236}">
                  <a16:creationId xmlns:a16="http://schemas.microsoft.com/office/drawing/2014/main" id="{620D6048-47C9-610A-CF71-235A9FF68275}"/>
                </a:ext>
              </a:extLst>
            </p:cNvPr>
            <p:cNvSpPr>
              <a:spLocks/>
            </p:cNvSpPr>
            <p:nvPr/>
          </p:nvSpPr>
          <p:spPr bwMode="auto">
            <a:xfrm>
              <a:off x="2157" y="3097"/>
              <a:ext cx="7" cy="14"/>
            </a:xfrm>
            <a:custGeom>
              <a:avLst/>
              <a:gdLst>
                <a:gd name="T0" fmla="*/ 7 w 7"/>
                <a:gd name="T1" fmla="*/ 0 h 14"/>
                <a:gd name="T2" fmla="*/ 0 w 7"/>
                <a:gd name="T3" fmla="*/ 14 h 14"/>
                <a:gd name="T4" fmla="*/ 7 w 7"/>
                <a:gd name="T5" fmla="*/ 0 h 14"/>
                <a:gd name="T6" fmla="*/ 0 60000 65536"/>
                <a:gd name="T7" fmla="*/ 0 60000 65536"/>
                <a:gd name="T8" fmla="*/ 0 60000 65536"/>
              </a:gdLst>
              <a:ahLst/>
              <a:cxnLst>
                <a:cxn ang="T6">
                  <a:pos x="T0" y="T1"/>
                </a:cxn>
                <a:cxn ang="T7">
                  <a:pos x="T2" y="T3"/>
                </a:cxn>
                <a:cxn ang="T8">
                  <a:pos x="T4" y="T5"/>
                </a:cxn>
              </a:cxnLst>
              <a:rect l="0" t="0" r="r" b="b"/>
              <a:pathLst>
                <a:path w="7" h="14">
                  <a:moveTo>
                    <a:pt x="7" y="0"/>
                  </a:moveTo>
                  <a:lnTo>
                    <a:pt x="0" y="14"/>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09" name="Freeform 373">
              <a:extLst>
                <a:ext uri="{FF2B5EF4-FFF2-40B4-BE49-F238E27FC236}">
                  <a16:creationId xmlns:a16="http://schemas.microsoft.com/office/drawing/2014/main" id="{134A607B-C63D-91B8-39D5-851A26A4E70E}"/>
                </a:ext>
              </a:extLst>
            </p:cNvPr>
            <p:cNvSpPr>
              <a:spLocks/>
            </p:cNvSpPr>
            <p:nvPr/>
          </p:nvSpPr>
          <p:spPr bwMode="auto">
            <a:xfrm>
              <a:off x="2112" y="3052"/>
              <a:ext cx="8" cy="22"/>
            </a:xfrm>
            <a:custGeom>
              <a:avLst/>
              <a:gdLst>
                <a:gd name="T0" fmla="*/ 0 w 8"/>
                <a:gd name="T1" fmla="*/ 22 h 22"/>
                <a:gd name="T2" fmla="*/ 8 w 8"/>
                <a:gd name="T3" fmla="*/ 0 h 22"/>
                <a:gd name="T4" fmla="*/ 0 w 8"/>
                <a:gd name="T5" fmla="*/ 22 h 22"/>
                <a:gd name="T6" fmla="*/ 0 60000 65536"/>
                <a:gd name="T7" fmla="*/ 0 60000 65536"/>
                <a:gd name="T8" fmla="*/ 0 60000 65536"/>
              </a:gdLst>
              <a:ahLst/>
              <a:cxnLst>
                <a:cxn ang="T6">
                  <a:pos x="T0" y="T1"/>
                </a:cxn>
                <a:cxn ang="T7">
                  <a:pos x="T2" y="T3"/>
                </a:cxn>
                <a:cxn ang="T8">
                  <a:pos x="T4" y="T5"/>
                </a:cxn>
              </a:cxnLst>
              <a:rect l="0" t="0" r="r" b="b"/>
              <a:pathLst>
                <a:path w="8" h="22">
                  <a:moveTo>
                    <a:pt x="0" y="22"/>
                  </a:moveTo>
                  <a:lnTo>
                    <a:pt x="8"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10" name="Freeform 374">
              <a:extLst>
                <a:ext uri="{FF2B5EF4-FFF2-40B4-BE49-F238E27FC236}">
                  <a16:creationId xmlns:a16="http://schemas.microsoft.com/office/drawing/2014/main" id="{D5F0BB13-C460-3A9E-D73B-89C6A8CA6B9C}"/>
                </a:ext>
              </a:extLst>
            </p:cNvPr>
            <p:cNvSpPr>
              <a:spLocks/>
            </p:cNvSpPr>
            <p:nvPr/>
          </p:nvSpPr>
          <p:spPr bwMode="auto">
            <a:xfrm>
              <a:off x="2068" y="3045"/>
              <a:ext cx="52" cy="22"/>
            </a:xfrm>
            <a:custGeom>
              <a:avLst/>
              <a:gdLst>
                <a:gd name="T0" fmla="*/ 52 w 52"/>
                <a:gd name="T1" fmla="*/ 22 h 22"/>
                <a:gd name="T2" fmla="*/ 44 w 52"/>
                <a:gd name="T3" fmla="*/ 22 h 22"/>
                <a:gd name="T4" fmla="*/ 44 w 52"/>
                <a:gd name="T5" fmla="*/ 14 h 22"/>
                <a:gd name="T6" fmla="*/ 37 w 52"/>
                <a:gd name="T7" fmla="*/ 14 h 22"/>
                <a:gd name="T8" fmla="*/ 37 w 52"/>
                <a:gd name="T9" fmla="*/ 14 h 22"/>
                <a:gd name="T10" fmla="*/ 29 w 52"/>
                <a:gd name="T11" fmla="*/ 14 h 22"/>
                <a:gd name="T12" fmla="*/ 29 w 52"/>
                <a:gd name="T13" fmla="*/ 14 h 22"/>
                <a:gd name="T14" fmla="*/ 22 w 52"/>
                <a:gd name="T15" fmla="*/ 14 h 22"/>
                <a:gd name="T16" fmla="*/ 22 w 52"/>
                <a:gd name="T17" fmla="*/ 14 h 22"/>
                <a:gd name="T18" fmla="*/ 22 w 52"/>
                <a:gd name="T19" fmla="*/ 14 h 22"/>
                <a:gd name="T20" fmla="*/ 14 w 52"/>
                <a:gd name="T21" fmla="*/ 7 h 22"/>
                <a:gd name="T22" fmla="*/ 14 w 52"/>
                <a:gd name="T23" fmla="*/ 7 h 22"/>
                <a:gd name="T24" fmla="*/ 14 w 52"/>
                <a:gd name="T25" fmla="*/ 7 h 22"/>
                <a:gd name="T26" fmla="*/ 7 w 52"/>
                <a:gd name="T27" fmla="*/ 7 h 22"/>
                <a:gd name="T28" fmla="*/ 7 w 52"/>
                <a:gd name="T29" fmla="*/ 7 h 22"/>
                <a:gd name="T30" fmla="*/ 7 w 52"/>
                <a:gd name="T31" fmla="*/ 7 h 22"/>
                <a:gd name="T32" fmla="*/ 0 w 52"/>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22">
                  <a:moveTo>
                    <a:pt x="52" y="22"/>
                  </a:moveTo>
                  <a:lnTo>
                    <a:pt x="44" y="22"/>
                  </a:lnTo>
                  <a:lnTo>
                    <a:pt x="44" y="14"/>
                  </a:lnTo>
                  <a:lnTo>
                    <a:pt x="37" y="14"/>
                  </a:lnTo>
                  <a:lnTo>
                    <a:pt x="29" y="14"/>
                  </a:lnTo>
                  <a:lnTo>
                    <a:pt x="22" y="14"/>
                  </a:lnTo>
                  <a:lnTo>
                    <a:pt x="14" y="7"/>
                  </a:lnTo>
                  <a:lnTo>
                    <a:pt x="7"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11" name="Freeform 375">
              <a:extLst>
                <a:ext uri="{FF2B5EF4-FFF2-40B4-BE49-F238E27FC236}">
                  <a16:creationId xmlns:a16="http://schemas.microsoft.com/office/drawing/2014/main" id="{E9FCCF85-DCBE-3282-DB3C-AD1D3821AAF7}"/>
                </a:ext>
              </a:extLst>
            </p:cNvPr>
            <p:cNvSpPr>
              <a:spLocks/>
            </p:cNvSpPr>
            <p:nvPr/>
          </p:nvSpPr>
          <p:spPr bwMode="auto">
            <a:xfrm>
              <a:off x="2112" y="3052"/>
              <a:ext cx="8" cy="22"/>
            </a:xfrm>
            <a:custGeom>
              <a:avLst/>
              <a:gdLst>
                <a:gd name="T0" fmla="*/ 8 w 8"/>
                <a:gd name="T1" fmla="*/ 0 h 22"/>
                <a:gd name="T2" fmla="*/ 0 w 8"/>
                <a:gd name="T3" fmla="*/ 22 h 22"/>
                <a:gd name="T4" fmla="*/ 8 w 8"/>
                <a:gd name="T5" fmla="*/ 0 h 22"/>
                <a:gd name="T6" fmla="*/ 0 60000 65536"/>
                <a:gd name="T7" fmla="*/ 0 60000 65536"/>
                <a:gd name="T8" fmla="*/ 0 60000 65536"/>
              </a:gdLst>
              <a:ahLst/>
              <a:cxnLst>
                <a:cxn ang="T6">
                  <a:pos x="T0" y="T1"/>
                </a:cxn>
                <a:cxn ang="T7">
                  <a:pos x="T2" y="T3"/>
                </a:cxn>
                <a:cxn ang="T8">
                  <a:pos x="T4" y="T5"/>
                </a:cxn>
              </a:cxnLst>
              <a:rect l="0" t="0" r="r" b="b"/>
              <a:pathLst>
                <a:path w="8" h="22">
                  <a:moveTo>
                    <a:pt x="8" y="0"/>
                  </a:moveTo>
                  <a:lnTo>
                    <a:pt x="0" y="22"/>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12" name="Freeform 376">
              <a:extLst>
                <a:ext uri="{FF2B5EF4-FFF2-40B4-BE49-F238E27FC236}">
                  <a16:creationId xmlns:a16="http://schemas.microsoft.com/office/drawing/2014/main" id="{6563970A-1C25-7E80-5979-815D7BE45F00}"/>
                </a:ext>
              </a:extLst>
            </p:cNvPr>
            <p:cNvSpPr>
              <a:spLocks/>
            </p:cNvSpPr>
            <p:nvPr/>
          </p:nvSpPr>
          <p:spPr bwMode="auto">
            <a:xfrm>
              <a:off x="2068" y="3037"/>
              <a:ext cx="7" cy="15"/>
            </a:xfrm>
            <a:custGeom>
              <a:avLst/>
              <a:gdLst>
                <a:gd name="T0" fmla="*/ 0 w 7"/>
                <a:gd name="T1" fmla="*/ 15 h 15"/>
                <a:gd name="T2" fmla="*/ 7 w 7"/>
                <a:gd name="T3" fmla="*/ 0 h 15"/>
                <a:gd name="T4" fmla="*/ 0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0" y="15"/>
                  </a:moveTo>
                  <a:lnTo>
                    <a:pt x="7"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13" name="Line 377">
              <a:extLst>
                <a:ext uri="{FF2B5EF4-FFF2-40B4-BE49-F238E27FC236}">
                  <a16:creationId xmlns:a16="http://schemas.microsoft.com/office/drawing/2014/main" id="{8BFB02D7-06D2-F2E7-AAF9-F04E5A04FB72}"/>
                </a:ext>
              </a:extLst>
            </p:cNvPr>
            <p:cNvSpPr>
              <a:spLocks noChangeShapeType="1"/>
            </p:cNvSpPr>
            <p:nvPr/>
          </p:nvSpPr>
          <p:spPr bwMode="auto">
            <a:xfrm>
              <a:off x="2068" y="3045"/>
              <a:ext cx="14" cy="1"/>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314" name="Freeform 378">
              <a:extLst>
                <a:ext uri="{FF2B5EF4-FFF2-40B4-BE49-F238E27FC236}">
                  <a16:creationId xmlns:a16="http://schemas.microsoft.com/office/drawing/2014/main" id="{543B52F4-85BE-BF7B-0367-A8CE375579C1}"/>
                </a:ext>
              </a:extLst>
            </p:cNvPr>
            <p:cNvSpPr>
              <a:spLocks/>
            </p:cNvSpPr>
            <p:nvPr/>
          </p:nvSpPr>
          <p:spPr bwMode="auto">
            <a:xfrm>
              <a:off x="2030" y="3000"/>
              <a:ext cx="52" cy="45"/>
            </a:xfrm>
            <a:custGeom>
              <a:avLst/>
              <a:gdLst>
                <a:gd name="T0" fmla="*/ 52 w 52"/>
                <a:gd name="T1" fmla="*/ 45 h 45"/>
                <a:gd name="T2" fmla="*/ 52 w 52"/>
                <a:gd name="T3" fmla="*/ 45 h 45"/>
                <a:gd name="T4" fmla="*/ 52 w 52"/>
                <a:gd name="T5" fmla="*/ 45 h 45"/>
                <a:gd name="T6" fmla="*/ 52 w 52"/>
                <a:gd name="T7" fmla="*/ 45 h 45"/>
                <a:gd name="T8" fmla="*/ 45 w 52"/>
                <a:gd name="T9" fmla="*/ 45 h 45"/>
                <a:gd name="T10" fmla="*/ 45 w 52"/>
                <a:gd name="T11" fmla="*/ 45 h 45"/>
                <a:gd name="T12" fmla="*/ 45 w 52"/>
                <a:gd name="T13" fmla="*/ 37 h 45"/>
                <a:gd name="T14" fmla="*/ 38 w 52"/>
                <a:gd name="T15" fmla="*/ 37 h 45"/>
                <a:gd name="T16" fmla="*/ 30 w 52"/>
                <a:gd name="T17" fmla="*/ 30 h 45"/>
                <a:gd name="T18" fmla="*/ 30 w 52"/>
                <a:gd name="T19" fmla="*/ 30 h 45"/>
                <a:gd name="T20" fmla="*/ 23 w 52"/>
                <a:gd name="T21" fmla="*/ 30 h 45"/>
                <a:gd name="T22" fmla="*/ 23 w 52"/>
                <a:gd name="T23" fmla="*/ 22 h 45"/>
                <a:gd name="T24" fmla="*/ 15 w 52"/>
                <a:gd name="T25" fmla="*/ 22 h 45"/>
                <a:gd name="T26" fmla="*/ 8 w 52"/>
                <a:gd name="T27" fmla="*/ 15 h 45"/>
                <a:gd name="T28" fmla="*/ 8 w 52"/>
                <a:gd name="T29" fmla="*/ 7 h 45"/>
                <a:gd name="T30" fmla="*/ 8 w 52"/>
                <a:gd name="T31" fmla="*/ 7 h 45"/>
                <a:gd name="T32" fmla="*/ 0 w 5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45">
                  <a:moveTo>
                    <a:pt x="52" y="45"/>
                  </a:moveTo>
                  <a:lnTo>
                    <a:pt x="52" y="45"/>
                  </a:lnTo>
                  <a:lnTo>
                    <a:pt x="45" y="45"/>
                  </a:lnTo>
                  <a:lnTo>
                    <a:pt x="45" y="37"/>
                  </a:lnTo>
                  <a:lnTo>
                    <a:pt x="38" y="37"/>
                  </a:lnTo>
                  <a:lnTo>
                    <a:pt x="30" y="30"/>
                  </a:lnTo>
                  <a:lnTo>
                    <a:pt x="23" y="30"/>
                  </a:lnTo>
                  <a:lnTo>
                    <a:pt x="23" y="22"/>
                  </a:lnTo>
                  <a:lnTo>
                    <a:pt x="15" y="22"/>
                  </a:lnTo>
                  <a:lnTo>
                    <a:pt x="8" y="15"/>
                  </a:lnTo>
                  <a:lnTo>
                    <a:pt x="8" y="7"/>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15" name="Freeform 379">
              <a:extLst>
                <a:ext uri="{FF2B5EF4-FFF2-40B4-BE49-F238E27FC236}">
                  <a16:creationId xmlns:a16="http://schemas.microsoft.com/office/drawing/2014/main" id="{19BEA5FD-2F85-BC8F-5611-263AC55730A1}"/>
                </a:ext>
              </a:extLst>
            </p:cNvPr>
            <p:cNvSpPr>
              <a:spLocks/>
            </p:cNvSpPr>
            <p:nvPr/>
          </p:nvSpPr>
          <p:spPr bwMode="auto">
            <a:xfrm>
              <a:off x="2082" y="3037"/>
              <a:ext cx="8" cy="15"/>
            </a:xfrm>
            <a:custGeom>
              <a:avLst/>
              <a:gdLst>
                <a:gd name="T0" fmla="*/ 8 w 8"/>
                <a:gd name="T1" fmla="*/ 0 h 15"/>
                <a:gd name="T2" fmla="*/ 0 w 8"/>
                <a:gd name="T3" fmla="*/ 15 h 15"/>
                <a:gd name="T4" fmla="*/ 8 w 8"/>
                <a:gd name="T5" fmla="*/ 0 h 15"/>
                <a:gd name="T6" fmla="*/ 0 60000 65536"/>
                <a:gd name="T7" fmla="*/ 0 60000 65536"/>
                <a:gd name="T8" fmla="*/ 0 60000 65536"/>
              </a:gdLst>
              <a:ahLst/>
              <a:cxnLst>
                <a:cxn ang="T6">
                  <a:pos x="T0" y="T1"/>
                </a:cxn>
                <a:cxn ang="T7">
                  <a:pos x="T2" y="T3"/>
                </a:cxn>
                <a:cxn ang="T8">
                  <a:pos x="T4" y="T5"/>
                </a:cxn>
              </a:cxnLst>
              <a:rect l="0" t="0" r="r" b="b"/>
              <a:pathLst>
                <a:path w="8" h="15">
                  <a:moveTo>
                    <a:pt x="8" y="0"/>
                  </a:move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16" name="Freeform 380">
              <a:extLst>
                <a:ext uri="{FF2B5EF4-FFF2-40B4-BE49-F238E27FC236}">
                  <a16:creationId xmlns:a16="http://schemas.microsoft.com/office/drawing/2014/main" id="{45DDD04C-50AA-B355-ABC6-D389963E577D}"/>
                </a:ext>
              </a:extLst>
            </p:cNvPr>
            <p:cNvSpPr>
              <a:spLocks/>
            </p:cNvSpPr>
            <p:nvPr/>
          </p:nvSpPr>
          <p:spPr bwMode="auto">
            <a:xfrm>
              <a:off x="2023" y="3000"/>
              <a:ext cx="15" cy="7"/>
            </a:xfrm>
            <a:custGeom>
              <a:avLst/>
              <a:gdLst>
                <a:gd name="T0" fmla="*/ 0 w 15"/>
                <a:gd name="T1" fmla="*/ 7 h 7"/>
                <a:gd name="T2" fmla="*/ 15 w 15"/>
                <a:gd name="T3" fmla="*/ 0 h 7"/>
                <a:gd name="T4" fmla="*/ 0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0" y="7"/>
                  </a:moveTo>
                  <a:lnTo>
                    <a:pt x="15"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17" name="Freeform 381">
              <a:extLst>
                <a:ext uri="{FF2B5EF4-FFF2-40B4-BE49-F238E27FC236}">
                  <a16:creationId xmlns:a16="http://schemas.microsoft.com/office/drawing/2014/main" id="{64F51EF3-31A3-07A1-4725-73D3E4336396}"/>
                </a:ext>
              </a:extLst>
            </p:cNvPr>
            <p:cNvSpPr>
              <a:spLocks/>
            </p:cNvSpPr>
            <p:nvPr/>
          </p:nvSpPr>
          <p:spPr bwMode="auto">
            <a:xfrm>
              <a:off x="2016" y="2933"/>
              <a:ext cx="14" cy="67"/>
            </a:xfrm>
            <a:custGeom>
              <a:avLst/>
              <a:gdLst>
                <a:gd name="T0" fmla="*/ 14 w 14"/>
                <a:gd name="T1" fmla="*/ 67 h 67"/>
                <a:gd name="T2" fmla="*/ 14 w 14"/>
                <a:gd name="T3" fmla="*/ 67 h 67"/>
                <a:gd name="T4" fmla="*/ 14 w 14"/>
                <a:gd name="T5" fmla="*/ 59 h 67"/>
                <a:gd name="T6" fmla="*/ 7 w 14"/>
                <a:gd name="T7" fmla="*/ 59 h 67"/>
                <a:gd name="T8" fmla="*/ 7 w 14"/>
                <a:gd name="T9" fmla="*/ 52 h 67"/>
                <a:gd name="T10" fmla="*/ 7 w 14"/>
                <a:gd name="T11" fmla="*/ 45 h 67"/>
                <a:gd name="T12" fmla="*/ 7 w 14"/>
                <a:gd name="T13" fmla="*/ 45 h 67"/>
                <a:gd name="T14" fmla="*/ 7 w 14"/>
                <a:gd name="T15" fmla="*/ 37 h 67"/>
                <a:gd name="T16" fmla="*/ 0 w 14"/>
                <a:gd name="T17" fmla="*/ 37 h 67"/>
                <a:gd name="T18" fmla="*/ 0 w 14"/>
                <a:gd name="T19" fmla="*/ 30 h 67"/>
                <a:gd name="T20" fmla="*/ 0 w 14"/>
                <a:gd name="T21" fmla="*/ 30 h 67"/>
                <a:gd name="T22" fmla="*/ 0 w 14"/>
                <a:gd name="T23" fmla="*/ 22 h 67"/>
                <a:gd name="T24" fmla="*/ 0 w 14"/>
                <a:gd name="T25" fmla="*/ 22 h 67"/>
                <a:gd name="T26" fmla="*/ 0 w 14"/>
                <a:gd name="T27" fmla="*/ 15 h 67"/>
                <a:gd name="T28" fmla="*/ 0 w 14"/>
                <a:gd name="T29" fmla="*/ 7 h 67"/>
                <a:gd name="T30" fmla="*/ 7 w 14"/>
                <a:gd name="T31" fmla="*/ 7 h 67"/>
                <a:gd name="T32" fmla="*/ 7 w 14"/>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67">
                  <a:moveTo>
                    <a:pt x="14" y="67"/>
                  </a:moveTo>
                  <a:lnTo>
                    <a:pt x="14" y="67"/>
                  </a:lnTo>
                  <a:lnTo>
                    <a:pt x="14" y="59"/>
                  </a:lnTo>
                  <a:lnTo>
                    <a:pt x="7" y="59"/>
                  </a:lnTo>
                  <a:lnTo>
                    <a:pt x="7" y="52"/>
                  </a:lnTo>
                  <a:lnTo>
                    <a:pt x="7" y="45"/>
                  </a:lnTo>
                  <a:lnTo>
                    <a:pt x="7" y="37"/>
                  </a:lnTo>
                  <a:lnTo>
                    <a:pt x="0" y="37"/>
                  </a:lnTo>
                  <a:lnTo>
                    <a:pt x="0" y="30"/>
                  </a:lnTo>
                  <a:lnTo>
                    <a:pt x="0" y="22"/>
                  </a:lnTo>
                  <a:lnTo>
                    <a:pt x="0" y="15"/>
                  </a:lnTo>
                  <a:lnTo>
                    <a:pt x="0" y="7"/>
                  </a:lnTo>
                  <a:lnTo>
                    <a:pt x="7" y="7"/>
                  </a:lnTo>
                  <a:lnTo>
                    <a:pt x="7"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18" name="Freeform 382">
              <a:extLst>
                <a:ext uri="{FF2B5EF4-FFF2-40B4-BE49-F238E27FC236}">
                  <a16:creationId xmlns:a16="http://schemas.microsoft.com/office/drawing/2014/main" id="{1D254EBF-9135-237F-5E17-5CD4821D44D4}"/>
                </a:ext>
              </a:extLst>
            </p:cNvPr>
            <p:cNvSpPr>
              <a:spLocks/>
            </p:cNvSpPr>
            <p:nvPr/>
          </p:nvSpPr>
          <p:spPr bwMode="auto">
            <a:xfrm>
              <a:off x="2023" y="3000"/>
              <a:ext cx="15" cy="7"/>
            </a:xfrm>
            <a:custGeom>
              <a:avLst/>
              <a:gdLst>
                <a:gd name="T0" fmla="*/ 15 w 15"/>
                <a:gd name="T1" fmla="*/ 0 h 7"/>
                <a:gd name="T2" fmla="*/ 0 w 15"/>
                <a:gd name="T3" fmla="*/ 7 h 7"/>
                <a:gd name="T4" fmla="*/ 15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15" y="0"/>
                  </a:moveTo>
                  <a:lnTo>
                    <a:pt x="0" y="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19" name="Freeform 383">
              <a:extLst>
                <a:ext uri="{FF2B5EF4-FFF2-40B4-BE49-F238E27FC236}">
                  <a16:creationId xmlns:a16="http://schemas.microsoft.com/office/drawing/2014/main" id="{836B089D-033C-901E-0F6B-67169EB38CF8}"/>
                </a:ext>
              </a:extLst>
            </p:cNvPr>
            <p:cNvSpPr>
              <a:spLocks/>
            </p:cNvSpPr>
            <p:nvPr/>
          </p:nvSpPr>
          <p:spPr bwMode="auto">
            <a:xfrm>
              <a:off x="2016" y="2933"/>
              <a:ext cx="14" cy="7"/>
            </a:xfrm>
            <a:custGeom>
              <a:avLst/>
              <a:gdLst>
                <a:gd name="T0" fmla="*/ 0 w 14"/>
                <a:gd name="T1" fmla="*/ 0 h 7"/>
                <a:gd name="T2" fmla="*/ 14 w 14"/>
                <a:gd name="T3" fmla="*/ 7 h 7"/>
                <a:gd name="T4" fmla="*/ 0 w 14"/>
                <a:gd name="T5" fmla="*/ 0 h 7"/>
                <a:gd name="T6" fmla="*/ 0 60000 65536"/>
                <a:gd name="T7" fmla="*/ 0 60000 65536"/>
                <a:gd name="T8" fmla="*/ 0 60000 65536"/>
              </a:gdLst>
              <a:ahLst/>
              <a:cxnLst>
                <a:cxn ang="T6">
                  <a:pos x="T0" y="T1"/>
                </a:cxn>
                <a:cxn ang="T7">
                  <a:pos x="T2" y="T3"/>
                </a:cxn>
                <a:cxn ang="T8">
                  <a:pos x="T4" y="T5"/>
                </a:cxn>
              </a:cxnLst>
              <a:rect l="0" t="0" r="r" b="b"/>
              <a:pathLst>
                <a:path w="14" h="7">
                  <a:moveTo>
                    <a:pt x="0" y="0"/>
                  </a:moveTo>
                  <a:lnTo>
                    <a:pt x="14"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20" name="Freeform 384">
              <a:extLst>
                <a:ext uri="{FF2B5EF4-FFF2-40B4-BE49-F238E27FC236}">
                  <a16:creationId xmlns:a16="http://schemas.microsoft.com/office/drawing/2014/main" id="{45375CD8-0F3B-5AE9-3859-CBC00E10974B}"/>
                </a:ext>
              </a:extLst>
            </p:cNvPr>
            <p:cNvSpPr>
              <a:spLocks/>
            </p:cNvSpPr>
            <p:nvPr/>
          </p:nvSpPr>
          <p:spPr bwMode="auto">
            <a:xfrm>
              <a:off x="2023" y="2866"/>
              <a:ext cx="22" cy="67"/>
            </a:xfrm>
            <a:custGeom>
              <a:avLst/>
              <a:gdLst>
                <a:gd name="T0" fmla="*/ 0 w 22"/>
                <a:gd name="T1" fmla="*/ 67 h 67"/>
                <a:gd name="T2" fmla="*/ 0 w 22"/>
                <a:gd name="T3" fmla="*/ 67 h 67"/>
                <a:gd name="T4" fmla="*/ 0 w 22"/>
                <a:gd name="T5" fmla="*/ 60 h 67"/>
                <a:gd name="T6" fmla="*/ 7 w 22"/>
                <a:gd name="T7" fmla="*/ 60 h 67"/>
                <a:gd name="T8" fmla="*/ 7 w 22"/>
                <a:gd name="T9" fmla="*/ 52 h 67"/>
                <a:gd name="T10" fmla="*/ 7 w 22"/>
                <a:gd name="T11" fmla="*/ 52 h 67"/>
                <a:gd name="T12" fmla="*/ 7 w 22"/>
                <a:gd name="T13" fmla="*/ 45 h 67"/>
                <a:gd name="T14" fmla="*/ 15 w 22"/>
                <a:gd name="T15" fmla="*/ 37 h 67"/>
                <a:gd name="T16" fmla="*/ 15 w 22"/>
                <a:gd name="T17" fmla="*/ 37 h 67"/>
                <a:gd name="T18" fmla="*/ 15 w 22"/>
                <a:gd name="T19" fmla="*/ 30 h 67"/>
                <a:gd name="T20" fmla="*/ 15 w 22"/>
                <a:gd name="T21" fmla="*/ 30 h 67"/>
                <a:gd name="T22" fmla="*/ 15 w 22"/>
                <a:gd name="T23" fmla="*/ 22 h 67"/>
                <a:gd name="T24" fmla="*/ 22 w 22"/>
                <a:gd name="T25" fmla="*/ 22 h 67"/>
                <a:gd name="T26" fmla="*/ 22 w 22"/>
                <a:gd name="T27" fmla="*/ 15 h 67"/>
                <a:gd name="T28" fmla="*/ 22 w 22"/>
                <a:gd name="T29" fmla="*/ 7 h 67"/>
                <a:gd name="T30" fmla="*/ 22 w 22"/>
                <a:gd name="T31" fmla="*/ 0 h 67"/>
                <a:gd name="T32" fmla="*/ 22 w 22"/>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67">
                  <a:moveTo>
                    <a:pt x="0" y="67"/>
                  </a:moveTo>
                  <a:lnTo>
                    <a:pt x="0" y="67"/>
                  </a:lnTo>
                  <a:lnTo>
                    <a:pt x="0" y="60"/>
                  </a:lnTo>
                  <a:lnTo>
                    <a:pt x="7" y="60"/>
                  </a:lnTo>
                  <a:lnTo>
                    <a:pt x="7" y="52"/>
                  </a:lnTo>
                  <a:lnTo>
                    <a:pt x="7" y="45"/>
                  </a:lnTo>
                  <a:lnTo>
                    <a:pt x="15" y="37"/>
                  </a:lnTo>
                  <a:lnTo>
                    <a:pt x="15" y="30"/>
                  </a:lnTo>
                  <a:lnTo>
                    <a:pt x="15" y="22"/>
                  </a:lnTo>
                  <a:lnTo>
                    <a:pt x="22" y="22"/>
                  </a:lnTo>
                  <a:lnTo>
                    <a:pt x="22" y="15"/>
                  </a:lnTo>
                  <a:lnTo>
                    <a:pt x="22" y="7"/>
                  </a:lnTo>
                  <a:lnTo>
                    <a:pt x="2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21" name="Freeform 385">
              <a:extLst>
                <a:ext uri="{FF2B5EF4-FFF2-40B4-BE49-F238E27FC236}">
                  <a16:creationId xmlns:a16="http://schemas.microsoft.com/office/drawing/2014/main" id="{4C56B30A-EEFD-5064-3C6D-448B30540775}"/>
                </a:ext>
              </a:extLst>
            </p:cNvPr>
            <p:cNvSpPr>
              <a:spLocks/>
            </p:cNvSpPr>
            <p:nvPr/>
          </p:nvSpPr>
          <p:spPr bwMode="auto">
            <a:xfrm>
              <a:off x="2016" y="2933"/>
              <a:ext cx="14" cy="7"/>
            </a:xfrm>
            <a:custGeom>
              <a:avLst/>
              <a:gdLst>
                <a:gd name="T0" fmla="*/ 14 w 14"/>
                <a:gd name="T1" fmla="*/ 7 h 7"/>
                <a:gd name="T2" fmla="*/ 0 w 14"/>
                <a:gd name="T3" fmla="*/ 0 h 7"/>
                <a:gd name="T4" fmla="*/ 14 w 14"/>
                <a:gd name="T5" fmla="*/ 7 h 7"/>
                <a:gd name="T6" fmla="*/ 0 60000 65536"/>
                <a:gd name="T7" fmla="*/ 0 60000 65536"/>
                <a:gd name="T8" fmla="*/ 0 60000 65536"/>
              </a:gdLst>
              <a:ahLst/>
              <a:cxnLst>
                <a:cxn ang="T6">
                  <a:pos x="T0" y="T1"/>
                </a:cxn>
                <a:cxn ang="T7">
                  <a:pos x="T2" y="T3"/>
                </a:cxn>
                <a:cxn ang="T8">
                  <a:pos x="T4" y="T5"/>
                </a:cxn>
              </a:cxnLst>
              <a:rect l="0" t="0" r="r" b="b"/>
              <a:pathLst>
                <a:path w="14" h="7">
                  <a:moveTo>
                    <a:pt x="14" y="7"/>
                  </a:moveTo>
                  <a:lnTo>
                    <a:pt x="0" y="0"/>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22" name="Freeform 386">
              <a:extLst>
                <a:ext uri="{FF2B5EF4-FFF2-40B4-BE49-F238E27FC236}">
                  <a16:creationId xmlns:a16="http://schemas.microsoft.com/office/drawing/2014/main" id="{615E422E-D99F-61A6-8511-F10B6C77FF6F}"/>
                </a:ext>
              </a:extLst>
            </p:cNvPr>
            <p:cNvSpPr>
              <a:spLocks/>
            </p:cNvSpPr>
            <p:nvPr/>
          </p:nvSpPr>
          <p:spPr bwMode="auto">
            <a:xfrm>
              <a:off x="2038" y="2866"/>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23" name="Freeform 387">
              <a:extLst>
                <a:ext uri="{FF2B5EF4-FFF2-40B4-BE49-F238E27FC236}">
                  <a16:creationId xmlns:a16="http://schemas.microsoft.com/office/drawing/2014/main" id="{9D2DCBE9-2A94-F280-87EF-ED8B29C4506F}"/>
                </a:ext>
              </a:extLst>
            </p:cNvPr>
            <p:cNvSpPr>
              <a:spLocks/>
            </p:cNvSpPr>
            <p:nvPr/>
          </p:nvSpPr>
          <p:spPr bwMode="auto">
            <a:xfrm>
              <a:off x="2045" y="2866"/>
              <a:ext cx="8" cy="37"/>
            </a:xfrm>
            <a:custGeom>
              <a:avLst/>
              <a:gdLst>
                <a:gd name="T0" fmla="*/ 0 w 8"/>
                <a:gd name="T1" fmla="*/ 0 h 37"/>
                <a:gd name="T2" fmla="*/ 0 w 8"/>
                <a:gd name="T3" fmla="*/ 0 h 37"/>
                <a:gd name="T4" fmla="*/ 0 w 8"/>
                <a:gd name="T5" fmla="*/ 0 h 37"/>
                <a:gd name="T6" fmla="*/ 0 w 8"/>
                <a:gd name="T7" fmla="*/ 0 h 37"/>
                <a:gd name="T8" fmla="*/ 0 w 8"/>
                <a:gd name="T9" fmla="*/ 0 h 37"/>
                <a:gd name="T10" fmla="*/ 0 w 8"/>
                <a:gd name="T11" fmla="*/ 7 h 37"/>
                <a:gd name="T12" fmla="*/ 0 w 8"/>
                <a:gd name="T13" fmla="*/ 7 h 37"/>
                <a:gd name="T14" fmla="*/ 0 w 8"/>
                <a:gd name="T15" fmla="*/ 7 h 37"/>
                <a:gd name="T16" fmla="*/ 8 w 8"/>
                <a:gd name="T17" fmla="*/ 15 h 37"/>
                <a:gd name="T18" fmla="*/ 8 w 8"/>
                <a:gd name="T19" fmla="*/ 15 h 37"/>
                <a:gd name="T20" fmla="*/ 8 w 8"/>
                <a:gd name="T21" fmla="*/ 22 h 37"/>
                <a:gd name="T22" fmla="*/ 8 w 8"/>
                <a:gd name="T23" fmla="*/ 22 h 37"/>
                <a:gd name="T24" fmla="*/ 8 w 8"/>
                <a:gd name="T25" fmla="*/ 30 h 37"/>
                <a:gd name="T26" fmla="*/ 8 w 8"/>
                <a:gd name="T27" fmla="*/ 30 h 37"/>
                <a:gd name="T28" fmla="*/ 8 w 8"/>
                <a:gd name="T29" fmla="*/ 37 h 37"/>
                <a:gd name="T30" fmla="*/ 8 w 8"/>
                <a:gd name="T31" fmla="*/ 37 h 37"/>
                <a:gd name="T32" fmla="*/ 8 w 8"/>
                <a:gd name="T33" fmla="*/ 37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37">
                  <a:moveTo>
                    <a:pt x="0" y="0"/>
                  </a:moveTo>
                  <a:lnTo>
                    <a:pt x="0" y="0"/>
                  </a:lnTo>
                  <a:lnTo>
                    <a:pt x="0" y="7"/>
                  </a:lnTo>
                  <a:lnTo>
                    <a:pt x="8" y="15"/>
                  </a:lnTo>
                  <a:lnTo>
                    <a:pt x="8" y="22"/>
                  </a:lnTo>
                  <a:lnTo>
                    <a:pt x="8" y="30"/>
                  </a:lnTo>
                  <a:lnTo>
                    <a:pt x="8" y="3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24" name="Freeform 388">
              <a:extLst>
                <a:ext uri="{FF2B5EF4-FFF2-40B4-BE49-F238E27FC236}">
                  <a16:creationId xmlns:a16="http://schemas.microsoft.com/office/drawing/2014/main" id="{CE858D22-6FBB-310E-2BDF-827C8B3545F4}"/>
                </a:ext>
              </a:extLst>
            </p:cNvPr>
            <p:cNvSpPr>
              <a:spLocks/>
            </p:cNvSpPr>
            <p:nvPr/>
          </p:nvSpPr>
          <p:spPr bwMode="auto">
            <a:xfrm>
              <a:off x="2038" y="2859"/>
              <a:ext cx="15" cy="7"/>
            </a:xfrm>
            <a:custGeom>
              <a:avLst/>
              <a:gdLst>
                <a:gd name="T0" fmla="*/ 0 w 15"/>
                <a:gd name="T1" fmla="*/ 7 h 7"/>
                <a:gd name="T2" fmla="*/ 15 w 15"/>
                <a:gd name="T3" fmla="*/ 0 h 7"/>
                <a:gd name="T4" fmla="*/ 0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0" y="7"/>
                  </a:moveTo>
                  <a:lnTo>
                    <a:pt x="15"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25" name="Freeform 389">
              <a:extLst>
                <a:ext uri="{FF2B5EF4-FFF2-40B4-BE49-F238E27FC236}">
                  <a16:creationId xmlns:a16="http://schemas.microsoft.com/office/drawing/2014/main" id="{E19C7EA2-006B-8A51-FFDB-D3E44CEF8B12}"/>
                </a:ext>
              </a:extLst>
            </p:cNvPr>
            <p:cNvSpPr>
              <a:spLocks/>
            </p:cNvSpPr>
            <p:nvPr/>
          </p:nvSpPr>
          <p:spPr bwMode="auto">
            <a:xfrm>
              <a:off x="2045" y="2903"/>
              <a:ext cx="15" cy="8"/>
            </a:xfrm>
            <a:custGeom>
              <a:avLst/>
              <a:gdLst>
                <a:gd name="T0" fmla="*/ 15 w 15"/>
                <a:gd name="T1" fmla="*/ 8 h 8"/>
                <a:gd name="T2" fmla="*/ 0 w 15"/>
                <a:gd name="T3" fmla="*/ 0 h 8"/>
                <a:gd name="T4" fmla="*/ 15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15" y="8"/>
                  </a:moveTo>
                  <a:lnTo>
                    <a:pt x="0" y="0"/>
                  </a:lnTo>
                  <a:lnTo>
                    <a:pt x="1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26" name="Freeform 390">
              <a:extLst>
                <a:ext uri="{FF2B5EF4-FFF2-40B4-BE49-F238E27FC236}">
                  <a16:creationId xmlns:a16="http://schemas.microsoft.com/office/drawing/2014/main" id="{719E6783-C03A-2E90-EB9C-B3DEADCEFBCD}"/>
                </a:ext>
              </a:extLst>
            </p:cNvPr>
            <p:cNvSpPr>
              <a:spLocks/>
            </p:cNvSpPr>
            <p:nvPr/>
          </p:nvSpPr>
          <p:spPr bwMode="auto">
            <a:xfrm>
              <a:off x="2053" y="2866"/>
              <a:ext cx="29" cy="37"/>
            </a:xfrm>
            <a:custGeom>
              <a:avLst/>
              <a:gdLst>
                <a:gd name="T0" fmla="*/ 0 w 29"/>
                <a:gd name="T1" fmla="*/ 37 h 37"/>
                <a:gd name="T2" fmla="*/ 0 w 29"/>
                <a:gd name="T3" fmla="*/ 37 h 37"/>
                <a:gd name="T4" fmla="*/ 0 w 29"/>
                <a:gd name="T5" fmla="*/ 37 h 37"/>
                <a:gd name="T6" fmla="*/ 0 w 29"/>
                <a:gd name="T7" fmla="*/ 37 h 37"/>
                <a:gd name="T8" fmla="*/ 0 w 29"/>
                <a:gd name="T9" fmla="*/ 37 h 37"/>
                <a:gd name="T10" fmla="*/ 0 w 29"/>
                <a:gd name="T11" fmla="*/ 30 h 37"/>
                <a:gd name="T12" fmla="*/ 7 w 29"/>
                <a:gd name="T13" fmla="*/ 30 h 37"/>
                <a:gd name="T14" fmla="*/ 7 w 29"/>
                <a:gd name="T15" fmla="*/ 22 h 37"/>
                <a:gd name="T16" fmla="*/ 7 w 29"/>
                <a:gd name="T17" fmla="*/ 22 h 37"/>
                <a:gd name="T18" fmla="*/ 15 w 29"/>
                <a:gd name="T19" fmla="*/ 15 h 37"/>
                <a:gd name="T20" fmla="*/ 15 w 29"/>
                <a:gd name="T21" fmla="*/ 15 h 37"/>
                <a:gd name="T22" fmla="*/ 15 w 29"/>
                <a:gd name="T23" fmla="*/ 7 h 37"/>
                <a:gd name="T24" fmla="*/ 22 w 29"/>
                <a:gd name="T25" fmla="*/ 7 h 37"/>
                <a:gd name="T26" fmla="*/ 22 w 29"/>
                <a:gd name="T27" fmla="*/ 7 h 37"/>
                <a:gd name="T28" fmla="*/ 22 w 29"/>
                <a:gd name="T29" fmla="*/ 0 h 37"/>
                <a:gd name="T30" fmla="*/ 29 w 29"/>
                <a:gd name="T31" fmla="*/ 0 h 37"/>
                <a:gd name="T32" fmla="*/ 29 w 29"/>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37">
                  <a:moveTo>
                    <a:pt x="0" y="37"/>
                  </a:moveTo>
                  <a:lnTo>
                    <a:pt x="0" y="37"/>
                  </a:lnTo>
                  <a:lnTo>
                    <a:pt x="0" y="30"/>
                  </a:lnTo>
                  <a:lnTo>
                    <a:pt x="7" y="30"/>
                  </a:lnTo>
                  <a:lnTo>
                    <a:pt x="7" y="22"/>
                  </a:lnTo>
                  <a:lnTo>
                    <a:pt x="15" y="15"/>
                  </a:lnTo>
                  <a:lnTo>
                    <a:pt x="15" y="7"/>
                  </a:lnTo>
                  <a:lnTo>
                    <a:pt x="22" y="7"/>
                  </a:lnTo>
                  <a:lnTo>
                    <a:pt x="22" y="0"/>
                  </a:lnTo>
                  <a:lnTo>
                    <a:pt x="29"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27" name="Freeform 391">
              <a:extLst>
                <a:ext uri="{FF2B5EF4-FFF2-40B4-BE49-F238E27FC236}">
                  <a16:creationId xmlns:a16="http://schemas.microsoft.com/office/drawing/2014/main" id="{782B0CCD-B96B-931D-2E6B-962EB2E1C979}"/>
                </a:ext>
              </a:extLst>
            </p:cNvPr>
            <p:cNvSpPr>
              <a:spLocks/>
            </p:cNvSpPr>
            <p:nvPr/>
          </p:nvSpPr>
          <p:spPr bwMode="auto">
            <a:xfrm>
              <a:off x="2045" y="2903"/>
              <a:ext cx="15" cy="8"/>
            </a:xfrm>
            <a:custGeom>
              <a:avLst/>
              <a:gdLst>
                <a:gd name="T0" fmla="*/ 15 w 15"/>
                <a:gd name="T1" fmla="*/ 8 h 8"/>
                <a:gd name="T2" fmla="*/ 0 w 15"/>
                <a:gd name="T3" fmla="*/ 0 h 8"/>
                <a:gd name="T4" fmla="*/ 15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15" y="8"/>
                  </a:moveTo>
                  <a:lnTo>
                    <a:pt x="0" y="0"/>
                  </a:lnTo>
                  <a:lnTo>
                    <a:pt x="1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28" name="Freeform 392">
              <a:extLst>
                <a:ext uri="{FF2B5EF4-FFF2-40B4-BE49-F238E27FC236}">
                  <a16:creationId xmlns:a16="http://schemas.microsoft.com/office/drawing/2014/main" id="{384F437D-BD34-C885-8BD9-9678A6A2184F}"/>
                </a:ext>
              </a:extLst>
            </p:cNvPr>
            <p:cNvSpPr>
              <a:spLocks/>
            </p:cNvSpPr>
            <p:nvPr/>
          </p:nvSpPr>
          <p:spPr bwMode="auto">
            <a:xfrm>
              <a:off x="2082" y="2859"/>
              <a:ext cx="1" cy="14"/>
            </a:xfrm>
            <a:custGeom>
              <a:avLst/>
              <a:gdLst>
                <a:gd name="T0" fmla="*/ 0 w 1"/>
                <a:gd name="T1" fmla="*/ 0 h 14"/>
                <a:gd name="T2" fmla="*/ 0 w 1"/>
                <a:gd name="T3" fmla="*/ 14 h 14"/>
                <a:gd name="T4" fmla="*/ 0 w 1"/>
                <a:gd name="T5" fmla="*/ 0 h 14"/>
                <a:gd name="T6" fmla="*/ 0 60000 65536"/>
                <a:gd name="T7" fmla="*/ 0 60000 65536"/>
                <a:gd name="T8" fmla="*/ 0 60000 65536"/>
              </a:gdLst>
              <a:ahLst/>
              <a:cxnLst>
                <a:cxn ang="T6">
                  <a:pos x="T0" y="T1"/>
                </a:cxn>
                <a:cxn ang="T7">
                  <a:pos x="T2" y="T3"/>
                </a:cxn>
                <a:cxn ang="T8">
                  <a:pos x="T4" y="T5"/>
                </a:cxn>
              </a:cxnLst>
              <a:rect l="0" t="0" r="r" b="b"/>
              <a:pathLst>
                <a:path w="1" h="14">
                  <a:moveTo>
                    <a:pt x="0" y="0"/>
                  </a:moveTo>
                  <a:lnTo>
                    <a:pt x="0" y="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29" name="Freeform 393">
              <a:extLst>
                <a:ext uri="{FF2B5EF4-FFF2-40B4-BE49-F238E27FC236}">
                  <a16:creationId xmlns:a16="http://schemas.microsoft.com/office/drawing/2014/main" id="{EFFE5060-F7FC-138A-328B-F44EC092FE01}"/>
                </a:ext>
              </a:extLst>
            </p:cNvPr>
            <p:cNvSpPr>
              <a:spLocks/>
            </p:cNvSpPr>
            <p:nvPr/>
          </p:nvSpPr>
          <p:spPr bwMode="auto">
            <a:xfrm>
              <a:off x="2082" y="2829"/>
              <a:ext cx="38" cy="37"/>
            </a:xfrm>
            <a:custGeom>
              <a:avLst/>
              <a:gdLst>
                <a:gd name="T0" fmla="*/ 0 w 38"/>
                <a:gd name="T1" fmla="*/ 37 h 37"/>
                <a:gd name="T2" fmla="*/ 0 w 38"/>
                <a:gd name="T3" fmla="*/ 37 h 37"/>
                <a:gd name="T4" fmla="*/ 8 w 38"/>
                <a:gd name="T5" fmla="*/ 37 h 37"/>
                <a:gd name="T6" fmla="*/ 8 w 38"/>
                <a:gd name="T7" fmla="*/ 30 h 37"/>
                <a:gd name="T8" fmla="*/ 8 w 38"/>
                <a:gd name="T9" fmla="*/ 30 h 37"/>
                <a:gd name="T10" fmla="*/ 8 w 38"/>
                <a:gd name="T11" fmla="*/ 30 h 37"/>
                <a:gd name="T12" fmla="*/ 15 w 38"/>
                <a:gd name="T13" fmla="*/ 22 h 37"/>
                <a:gd name="T14" fmla="*/ 15 w 38"/>
                <a:gd name="T15" fmla="*/ 22 h 37"/>
                <a:gd name="T16" fmla="*/ 15 w 38"/>
                <a:gd name="T17" fmla="*/ 22 h 37"/>
                <a:gd name="T18" fmla="*/ 23 w 38"/>
                <a:gd name="T19" fmla="*/ 15 h 37"/>
                <a:gd name="T20" fmla="*/ 23 w 38"/>
                <a:gd name="T21" fmla="*/ 15 h 37"/>
                <a:gd name="T22" fmla="*/ 23 w 38"/>
                <a:gd name="T23" fmla="*/ 7 h 37"/>
                <a:gd name="T24" fmla="*/ 30 w 38"/>
                <a:gd name="T25" fmla="*/ 7 h 37"/>
                <a:gd name="T26" fmla="*/ 30 w 38"/>
                <a:gd name="T27" fmla="*/ 7 h 37"/>
                <a:gd name="T28" fmla="*/ 30 w 38"/>
                <a:gd name="T29" fmla="*/ 0 h 37"/>
                <a:gd name="T30" fmla="*/ 38 w 38"/>
                <a:gd name="T31" fmla="*/ 0 h 37"/>
                <a:gd name="T32" fmla="*/ 38 w 38"/>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37">
                  <a:moveTo>
                    <a:pt x="0" y="37"/>
                  </a:moveTo>
                  <a:lnTo>
                    <a:pt x="0" y="37"/>
                  </a:lnTo>
                  <a:lnTo>
                    <a:pt x="8" y="37"/>
                  </a:lnTo>
                  <a:lnTo>
                    <a:pt x="8" y="30"/>
                  </a:lnTo>
                  <a:lnTo>
                    <a:pt x="15" y="22"/>
                  </a:lnTo>
                  <a:lnTo>
                    <a:pt x="23" y="15"/>
                  </a:lnTo>
                  <a:lnTo>
                    <a:pt x="23" y="7"/>
                  </a:lnTo>
                  <a:lnTo>
                    <a:pt x="30" y="7"/>
                  </a:lnTo>
                  <a:lnTo>
                    <a:pt x="30" y="0"/>
                  </a:lnTo>
                  <a:lnTo>
                    <a:pt x="38"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30" name="Freeform 394">
              <a:extLst>
                <a:ext uri="{FF2B5EF4-FFF2-40B4-BE49-F238E27FC236}">
                  <a16:creationId xmlns:a16="http://schemas.microsoft.com/office/drawing/2014/main" id="{004690AB-6DE9-A6C9-04EE-60EA23EE37CC}"/>
                </a:ext>
              </a:extLst>
            </p:cNvPr>
            <p:cNvSpPr>
              <a:spLocks/>
            </p:cNvSpPr>
            <p:nvPr/>
          </p:nvSpPr>
          <p:spPr bwMode="auto">
            <a:xfrm>
              <a:off x="2082" y="2859"/>
              <a:ext cx="1" cy="14"/>
            </a:xfrm>
            <a:custGeom>
              <a:avLst/>
              <a:gdLst>
                <a:gd name="T0" fmla="*/ 0 w 1"/>
                <a:gd name="T1" fmla="*/ 14 h 14"/>
                <a:gd name="T2" fmla="*/ 0 w 1"/>
                <a:gd name="T3" fmla="*/ 0 h 14"/>
                <a:gd name="T4" fmla="*/ 0 w 1"/>
                <a:gd name="T5" fmla="*/ 14 h 14"/>
                <a:gd name="T6" fmla="*/ 0 60000 65536"/>
                <a:gd name="T7" fmla="*/ 0 60000 65536"/>
                <a:gd name="T8" fmla="*/ 0 60000 65536"/>
              </a:gdLst>
              <a:ahLst/>
              <a:cxnLst>
                <a:cxn ang="T6">
                  <a:pos x="T0" y="T1"/>
                </a:cxn>
                <a:cxn ang="T7">
                  <a:pos x="T2" y="T3"/>
                </a:cxn>
                <a:cxn ang="T8">
                  <a:pos x="T4" y="T5"/>
                </a:cxn>
              </a:cxnLst>
              <a:rect l="0" t="0" r="r" b="b"/>
              <a:pathLst>
                <a:path w="1" h="14">
                  <a:moveTo>
                    <a:pt x="0" y="14"/>
                  </a:moveTo>
                  <a:lnTo>
                    <a:pt x="0" y="0"/>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31" name="Freeform 395">
              <a:extLst>
                <a:ext uri="{FF2B5EF4-FFF2-40B4-BE49-F238E27FC236}">
                  <a16:creationId xmlns:a16="http://schemas.microsoft.com/office/drawing/2014/main" id="{E8B50A9B-F775-6783-BC8F-7E1B05A966D5}"/>
                </a:ext>
              </a:extLst>
            </p:cNvPr>
            <p:cNvSpPr>
              <a:spLocks/>
            </p:cNvSpPr>
            <p:nvPr/>
          </p:nvSpPr>
          <p:spPr bwMode="auto">
            <a:xfrm>
              <a:off x="2112" y="2821"/>
              <a:ext cx="8" cy="15"/>
            </a:xfrm>
            <a:custGeom>
              <a:avLst/>
              <a:gdLst>
                <a:gd name="T0" fmla="*/ 0 w 8"/>
                <a:gd name="T1" fmla="*/ 0 h 15"/>
                <a:gd name="T2" fmla="*/ 8 w 8"/>
                <a:gd name="T3" fmla="*/ 15 h 15"/>
                <a:gd name="T4" fmla="*/ 0 w 8"/>
                <a:gd name="T5" fmla="*/ 0 h 15"/>
                <a:gd name="T6" fmla="*/ 0 60000 65536"/>
                <a:gd name="T7" fmla="*/ 0 60000 65536"/>
                <a:gd name="T8" fmla="*/ 0 60000 65536"/>
              </a:gdLst>
              <a:ahLst/>
              <a:cxnLst>
                <a:cxn ang="T6">
                  <a:pos x="T0" y="T1"/>
                </a:cxn>
                <a:cxn ang="T7">
                  <a:pos x="T2" y="T3"/>
                </a:cxn>
                <a:cxn ang="T8">
                  <a:pos x="T4" y="T5"/>
                </a:cxn>
              </a:cxnLst>
              <a:rect l="0" t="0" r="r" b="b"/>
              <a:pathLst>
                <a:path w="8" h="15">
                  <a:moveTo>
                    <a:pt x="0" y="0"/>
                  </a:moveTo>
                  <a:lnTo>
                    <a:pt x="8"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32" name="Freeform 396">
              <a:extLst>
                <a:ext uri="{FF2B5EF4-FFF2-40B4-BE49-F238E27FC236}">
                  <a16:creationId xmlns:a16="http://schemas.microsoft.com/office/drawing/2014/main" id="{0A19C62C-8F8C-68F0-3613-C792BA5A05E8}"/>
                </a:ext>
              </a:extLst>
            </p:cNvPr>
            <p:cNvSpPr>
              <a:spLocks/>
            </p:cNvSpPr>
            <p:nvPr/>
          </p:nvSpPr>
          <p:spPr bwMode="auto">
            <a:xfrm>
              <a:off x="2120" y="2792"/>
              <a:ext cx="7" cy="37"/>
            </a:xfrm>
            <a:custGeom>
              <a:avLst/>
              <a:gdLst>
                <a:gd name="T0" fmla="*/ 0 w 7"/>
                <a:gd name="T1" fmla="*/ 37 h 37"/>
                <a:gd name="T2" fmla="*/ 0 w 7"/>
                <a:gd name="T3" fmla="*/ 37 h 37"/>
                <a:gd name="T4" fmla="*/ 0 w 7"/>
                <a:gd name="T5" fmla="*/ 29 h 37"/>
                <a:gd name="T6" fmla="*/ 0 w 7"/>
                <a:gd name="T7" fmla="*/ 29 h 37"/>
                <a:gd name="T8" fmla="*/ 7 w 7"/>
                <a:gd name="T9" fmla="*/ 29 h 37"/>
                <a:gd name="T10" fmla="*/ 7 w 7"/>
                <a:gd name="T11" fmla="*/ 22 h 37"/>
                <a:gd name="T12" fmla="*/ 7 w 7"/>
                <a:gd name="T13" fmla="*/ 22 h 37"/>
                <a:gd name="T14" fmla="*/ 7 w 7"/>
                <a:gd name="T15" fmla="*/ 22 h 37"/>
                <a:gd name="T16" fmla="*/ 7 w 7"/>
                <a:gd name="T17" fmla="*/ 22 h 37"/>
                <a:gd name="T18" fmla="*/ 7 w 7"/>
                <a:gd name="T19" fmla="*/ 15 h 37"/>
                <a:gd name="T20" fmla="*/ 7 w 7"/>
                <a:gd name="T21" fmla="*/ 15 h 37"/>
                <a:gd name="T22" fmla="*/ 7 w 7"/>
                <a:gd name="T23" fmla="*/ 7 h 37"/>
                <a:gd name="T24" fmla="*/ 7 w 7"/>
                <a:gd name="T25" fmla="*/ 7 h 37"/>
                <a:gd name="T26" fmla="*/ 7 w 7"/>
                <a:gd name="T27" fmla="*/ 7 h 37"/>
                <a:gd name="T28" fmla="*/ 7 w 7"/>
                <a:gd name="T29" fmla="*/ 0 h 37"/>
                <a:gd name="T30" fmla="*/ 7 w 7"/>
                <a:gd name="T31" fmla="*/ 0 h 37"/>
                <a:gd name="T32" fmla="*/ 7 w 7"/>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37">
                  <a:moveTo>
                    <a:pt x="0" y="37"/>
                  </a:moveTo>
                  <a:lnTo>
                    <a:pt x="0" y="37"/>
                  </a:lnTo>
                  <a:lnTo>
                    <a:pt x="0" y="29"/>
                  </a:lnTo>
                  <a:lnTo>
                    <a:pt x="7" y="29"/>
                  </a:lnTo>
                  <a:lnTo>
                    <a:pt x="7" y="22"/>
                  </a:lnTo>
                  <a:lnTo>
                    <a:pt x="7" y="15"/>
                  </a:lnTo>
                  <a:lnTo>
                    <a:pt x="7" y="7"/>
                  </a:lnTo>
                  <a:lnTo>
                    <a:pt x="7"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33" name="Freeform 397">
              <a:extLst>
                <a:ext uri="{FF2B5EF4-FFF2-40B4-BE49-F238E27FC236}">
                  <a16:creationId xmlns:a16="http://schemas.microsoft.com/office/drawing/2014/main" id="{B08B9792-FF11-4069-D72C-9599337334E0}"/>
                </a:ext>
              </a:extLst>
            </p:cNvPr>
            <p:cNvSpPr>
              <a:spLocks/>
            </p:cNvSpPr>
            <p:nvPr/>
          </p:nvSpPr>
          <p:spPr bwMode="auto">
            <a:xfrm>
              <a:off x="2112" y="2821"/>
              <a:ext cx="8" cy="15"/>
            </a:xfrm>
            <a:custGeom>
              <a:avLst/>
              <a:gdLst>
                <a:gd name="T0" fmla="*/ 8 w 8"/>
                <a:gd name="T1" fmla="*/ 15 h 15"/>
                <a:gd name="T2" fmla="*/ 0 w 8"/>
                <a:gd name="T3" fmla="*/ 0 h 15"/>
                <a:gd name="T4" fmla="*/ 8 w 8"/>
                <a:gd name="T5" fmla="*/ 15 h 15"/>
                <a:gd name="T6" fmla="*/ 0 60000 65536"/>
                <a:gd name="T7" fmla="*/ 0 60000 65536"/>
                <a:gd name="T8" fmla="*/ 0 60000 65536"/>
              </a:gdLst>
              <a:ahLst/>
              <a:cxnLst>
                <a:cxn ang="T6">
                  <a:pos x="T0" y="T1"/>
                </a:cxn>
                <a:cxn ang="T7">
                  <a:pos x="T2" y="T3"/>
                </a:cxn>
                <a:cxn ang="T8">
                  <a:pos x="T4" y="T5"/>
                </a:cxn>
              </a:cxnLst>
              <a:rect l="0" t="0" r="r" b="b"/>
              <a:pathLst>
                <a:path w="8" h="15">
                  <a:moveTo>
                    <a:pt x="8" y="15"/>
                  </a:moveTo>
                  <a:lnTo>
                    <a:pt x="0" y="0"/>
                  </a:lnTo>
                  <a:lnTo>
                    <a:pt x="8"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34" name="Freeform 398">
              <a:extLst>
                <a:ext uri="{FF2B5EF4-FFF2-40B4-BE49-F238E27FC236}">
                  <a16:creationId xmlns:a16="http://schemas.microsoft.com/office/drawing/2014/main" id="{1A0F36E3-E0B7-BA35-A2BD-75EFBDBE4CA8}"/>
                </a:ext>
              </a:extLst>
            </p:cNvPr>
            <p:cNvSpPr>
              <a:spLocks/>
            </p:cNvSpPr>
            <p:nvPr/>
          </p:nvSpPr>
          <p:spPr bwMode="auto">
            <a:xfrm>
              <a:off x="2120" y="2792"/>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35" name="Freeform 399">
              <a:extLst>
                <a:ext uri="{FF2B5EF4-FFF2-40B4-BE49-F238E27FC236}">
                  <a16:creationId xmlns:a16="http://schemas.microsoft.com/office/drawing/2014/main" id="{3F8853A2-5C29-3CF9-4AEC-32553B587752}"/>
                </a:ext>
              </a:extLst>
            </p:cNvPr>
            <p:cNvSpPr>
              <a:spLocks/>
            </p:cNvSpPr>
            <p:nvPr/>
          </p:nvSpPr>
          <p:spPr bwMode="auto">
            <a:xfrm>
              <a:off x="2127" y="2792"/>
              <a:ext cx="8" cy="37"/>
            </a:xfrm>
            <a:custGeom>
              <a:avLst/>
              <a:gdLst>
                <a:gd name="T0" fmla="*/ 0 w 8"/>
                <a:gd name="T1" fmla="*/ 0 h 37"/>
                <a:gd name="T2" fmla="*/ 0 w 8"/>
                <a:gd name="T3" fmla="*/ 0 h 37"/>
                <a:gd name="T4" fmla="*/ 8 w 8"/>
                <a:gd name="T5" fmla="*/ 0 h 37"/>
                <a:gd name="T6" fmla="*/ 8 w 8"/>
                <a:gd name="T7" fmla="*/ 0 h 37"/>
                <a:gd name="T8" fmla="*/ 8 w 8"/>
                <a:gd name="T9" fmla="*/ 0 h 37"/>
                <a:gd name="T10" fmla="*/ 8 w 8"/>
                <a:gd name="T11" fmla="*/ 7 h 37"/>
                <a:gd name="T12" fmla="*/ 8 w 8"/>
                <a:gd name="T13" fmla="*/ 7 h 37"/>
                <a:gd name="T14" fmla="*/ 8 w 8"/>
                <a:gd name="T15" fmla="*/ 7 h 37"/>
                <a:gd name="T16" fmla="*/ 8 w 8"/>
                <a:gd name="T17" fmla="*/ 15 h 37"/>
                <a:gd name="T18" fmla="*/ 8 w 8"/>
                <a:gd name="T19" fmla="*/ 15 h 37"/>
                <a:gd name="T20" fmla="*/ 8 w 8"/>
                <a:gd name="T21" fmla="*/ 22 h 37"/>
                <a:gd name="T22" fmla="*/ 8 w 8"/>
                <a:gd name="T23" fmla="*/ 22 h 37"/>
                <a:gd name="T24" fmla="*/ 8 w 8"/>
                <a:gd name="T25" fmla="*/ 29 h 37"/>
                <a:gd name="T26" fmla="*/ 8 w 8"/>
                <a:gd name="T27" fmla="*/ 29 h 37"/>
                <a:gd name="T28" fmla="*/ 8 w 8"/>
                <a:gd name="T29" fmla="*/ 37 h 37"/>
                <a:gd name="T30" fmla="*/ 8 w 8"/>
                <a:gd name="T31" fmla="*/ 37 h 37"/>
                <a:gd name="T32" fmla="*/ 8 w 8"/>
                <a:gd name="T33" fmla="*/ 37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37">
                  <a:moveTo>
                    <a:pt x="0" y="0"/>
                  </a:moveTo>
                  <a:lnTo>
                    <a:pt x="0" y="0"/>
                  </a:lnTo>
                  <a:lnTo>
                    <a:pt x="8" y="0"/>
                  </a:lnTo>
                  <a:lnTo>
                    <a:pt x="8" y="7"/>
                  </a:lnTo>
                  <a:lnTo>
                    <a:pt x="8" y="15"/>
                  </a:lnTo>
                  <a:lnTo>
                    <a:pt x="8" y="22"/>
                  </a:lnTo>
                  <a:lnTo>
                    <a:pt x="8" y="29"/>
                  </a:lnTo>
                  <a:lnTo>
                    <a:pt x="8" y="3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36" name="Freeform 400">
              <a:extLst>
                <a:ext uri="{FF2B5EF4-FFF2-40B4-BE49-F238E27FC236}">
                  <a16:creationId xmlns:a16="http://schemas.microsoft.com/office/drawing/2014/main" id="{C83C694D-D4D0-8463-7CBC-8642D1A37FB9}"/>
                </a:ext>
              </a:extLst>
            </p:cNvPr>
            <p:cNvSpPr>
              <a:spLocks/>
            </p:cNvSpPr>
            <p:nvPr/>
          </p:nvSpPr>
          <p:spPr bwMode="auto">
            <a:xfrm>
              <a:off x="2120" y="2784"/>
              <a:ext cx="22" cy="8"/>
            </a:xfrm>
            <a:custGeom>
              <a:avLst/>
              <a:gdLst>
                <a:gd name="T0" fmla="*/ 0 w 22"/>
                <a:gd name="T1" fmla="*/ 8 h 8"/>
                <a:gd name="T2" fmla="*/ 22 w 22"/>
                <a:gd name="T3" fmla="*/ 0 h 8"/>
                <a:gd name="T4" fmla="*/ 0 w 22"/>
                <a:gd name="T5" fmla="*/ 8 h 8"/>
                <a:gd name="T6" fmla="*/ 0 60000 65536"/>
                <a:gd name="T7" fmla="*/ 0 60000 65536"/>
                <a:gd name="T8" fmla="*/ 0 60000 65536"/>
              </a:gdLst>
              <a:ahLst/>
              <a:cxnLst>
                <a:cxn ang="T6">
                  <a:pos x="T0" y="T1"/>
                </a:cxn>
                <a:cxn ang="T7">
                  <a:pos x="T2" y="T3"/>
                </a:cxn>
                <a:cxn ang="T8">
                  <a:pos x="T4" y="T5"/>
                </a:cxn>
              </a:cxnLst>
              <a:rect l="0" t="0" r="r" b="b"/>
              <a:pathLst>
                <a:path w="22" h="8">
                  <a:moveTo>
                    <a:pt x="0" y="8"/>
                  </a:moveTo>
                  <a:lnTo>
                    <a:pt x="22"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37" name="Freeform 401">
              <a:extLst>
                <a:ext uri="{FF2B5EF4-FFF2-40B4-BE49-F238E27FC236}">
                  <a16:creationId xmlns:a16="http://schemas.microsoft.com/office/drawing/2014/main" id="{43655D6A-E119-9DD8-C7EF-A8F88828AD6E}"/>
                </a:ext>
              </a:extLst>
            </p:cNvPr>
            <p:cNvSpPr>
              <a:spLocks/>
            </p:cNvSpPr>
            <p:nvPr/>
          </p:nvSpPr>
          <p:spPr bwMode="auto">
            <a:xfrm>
              <a:off x="2127" y="2829"/>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38" name="Freeform 402">
              <a:extLst>
                <a:ext uri="{FF2B5EF4-FFF2-40B4-BE49-F238E27FC236}">
                  <a16:creationId xmlns:a16="http://schemas.microsoft.com/office/drawing/2014/main" id="{07409D76-4F24-E812-8C2B-89B75E027093}"/>
                </a:ext>
              </a:extLst>
            </p:cNvPr>
            <p:cNvSpPr>
              <a:spLocks/>
            </p:cNvSpPr>
            <p:nvPr/>
          </p:nvSpPr>
          <p:spPr bwMode="auto">
            <a:xfrm>
              <a:off x="2135" y="2821"/>
              <a:ext cx="22" cy="8"/>
            </a:xfrm>
            <a:custGeom>
              <a:avLst/>
              <a:gdLst>
                <a:gd name="T0" fmla="*/ 0 w 22"/>
                <a:gd name="T1" fmla="*/ 8 h 8"/>
                <a:gd name="T2" fmla="*/ 0 w 22"/>
                <a:gd name="T3" fmla="*/ 8 h 8"/>
                <a:gd name="T4" fmla="*/ 0 w 22"/>
                <a:gd name="T5" fmla="*/ 8 h 8"/>
                <a:gd name="T6" fmla="*/ 0 w 22"/>
                <a:gd name="T7" fmla="*/ 8 h 8"/>
                <a:gd name="T8" fmla="*/ 0 w 22"/>
                <a:gd name="T9" fmla="*/ 8 h 8"/>
                <a:gd name="T10" fmla="*/ 7 w 22"/>
                <a:gd name="T11" fmla="*/ 8 h 8"/>
                <a:gd name="T12" fmla="*/ 7 w 22"/>
                <a:gd name="T13" fmla="*/ 8 h 8"/>
                <a:gd name="T14" fmla="*/ 7 w 22"/>
                <a:gd name="T15" fmla="*/ 8 h 8"/>
                <a:gd name="T16" fmla="*/ 7 w 22"/>
                <a:gd name="T17" fmla="*/ 8 h 8"/>
                <a:gd name="T18" fmla="*/ 14 w 22"/>
                <a:gd name="T19" fmla="*/ 0 h 8"/>
                <a:gd name="T20" fmla="*/ 14 w 22"/>
                <a:gd name="T21" fmla="*/ 0 h 8"/>
                <a:gd name="T22" fmla="*/ 14 w 22"/>
                <a:gd name="T23" fmla="*/ 0 h 8"/>
                <a:gd name="T24" fmla="*/ 14 w 22"/>
                <a:gd name="T25" fmla="*/ 0 h 8"/>
                <a:gd name="T26" fmla="*/ 22 w 22"/>
                <a:gd name="T27" fmla="*/ 0 h 8"/>
                <a:gd name="T28" fmla="*/ 22 w 22"/>
                <a:gd name="T29" fmla="*/ 0 h 8"/>
                <a:gd name="T30" fmla="*/ 22 w 22"/>
                <a:gd name="T31" fmla="*/ 0 h 8"/>
                <a:gd name="T32" fmla="*/ 22 w 22"/>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8">
                  <a:moveTo>
                    <a:pt x="0" y="8"/>
                  </a:moveTo>
                  <a:lnTo>
                    <a:pt x="0" y="8"/>
                  </a:lnTo>
                  <a:lnTo>
                    <a:pt x="7" y="8"/>
                  </a:lnTo>
                  <a:lnTo>
                    <a:pt x="14" y="0"/>
                  </a:lnTo>
                  <a:lnTo>
                    <a:pt x="2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39" name="Freeform 403">
              <a:extLst>
                <a:ext uri="{FF2B5EF4-FFF2-40B4-BE49-F238E27FC236}">
                  <a16:creationId xmlns:a16="http://schemas.microsoft.com/office/drawing/2014/main" id="{E1597127-9F06-A0B0-47B1-09337C471083}"/>
                </a:ext>
              </a:extLst>
            </p:cNvPr>
            <p:cNvSpPr>
              <a:spLocks/>
            </p:cNvSpPr>
            <p:nvPr/>
          </p:nvSpPr>
          <p:spPr bwMode="auto">
            <a:xfrm>
              <a:off x="2127" y="2821"/>
              <a:ext cx="15" cy="15"/>
            </a:xfrm>
            <a:custGeom>
              <a:avLst/>
              <a:gdLst>
                <a:gd name="T0" fmla="*/ 15 w 15"/>
                <a:gd name="T1" fmla="*/ 15 h 15"/>
                <a:gd name="T2" fmla="*/ 0 w 15"/>
                <a:gd name="T3" fmla="*/ 0 h 15"/>
                <a:gd name="T4" fmla="*/ 15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15"/>
                  </a:moveTo>
                  <a:lnTo>
                    <a:pt x="0" y="0"/>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40" name="Freeform 404">
              <a:extLst>
                <a:ext uri="{FF2B5EF4-FFF2-40B4-BE49-F238E27FC236}">
                  <a16:creationId xmlns:a16="http://schemas.microsoft.com/office/drawing/2014/main" id="{9CC87AF9-D33F-33ED-FC88-715DB27AB5E8}"/>
                </a:ext>
              </a:extLst>
            </p:cNvPr>
            <p:cNvSpPr>
              <a:spLocks/>
            </p:cNvSpPr>
            <p:nvPr/>
          </p:nvSpPr>
          <p:spPr bwMode="auto">
            <a:xfrm>
              <a:off x="2157" y="2807"/>
              <a:ext cx="1" cy="22"/>
            </a:xfrm>
            <a:custGeom>
              <a:avLst/>
              <a:gdLst>
                <a:gd name="T0" fmla="*/ 0 w 1"/>
                <a:gd name="T1" fmla="*/ 0 h 22"/>
                <a:gd name="T2" fmla="*/ 0 w 1"/>
                <a:gd name="T3" fmla="*/ 22 h 22"/>
                <a:gd name="T4" fmla="*/ 0 w 1"/>
                <a:gd name="T5" fmla="*/ 0 h 22"/>
                <a:gd name="T6" fmla="*/ 0 60000 65536"/>
                <a:gd name="T7" fmla="*/ 0 60000 65536"/>
                <a:gd name="T8" fmla="*/ 0 60000 65536"/>
              </a:gdLst>
              <a:ahLst/>
              <a:cxnLst>
                <a:cxn ang="T6">
                  <a:pos x="T0" y="T1"/>
                </a:cxn>
                <a:cxn ang="T7">
                  <a:pos x="T2" y="T3"/>
                </a:cxn>
                <a:cxn ang="T8">
                  <a:pos x="T4" y="T5"/>
                </a:cxn>
              </a:cxnLst>
              <a:rect l="0" t="0" r="r" b="b"/>
              <a:pathLst>
                <a:path w="1" h="22">
                  <a:moveTo>
                    <a:pt x="0" y="0"/>
                  </a:moveTo>
                  <a:lnTo>
                    <a:pt x="0" y="2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41" name="Freeform 405">
              <a:extLst>
                <a:ext uri="{FF2B5EF4-FFF2-40B4-BE49-F238E27FC236}">
                  <a16:creationId xmlns:a16="http://schemas.microsoft.com/office/drawing/2014/main" id="{DDE45F95-F301-B6D6-A054-6AB64BA74F12}"/>
                </a:ext>
              </a:extLst>
            </p:cNvPr>
            <p:cNvSpPr>
              <a:spLocks/>
            </p:cNvSpPr>
            <p:nvPr/>
          </p:nvSpPr>
          <p:spPr bwMode="auto">
            <a:xfrm>
              <a:off x="2157" y="2814"/>
              <a:ext cx="22" cy="7"/>
            </a:xfrm>
            <a:custGeom>
              <a:avLst/>
              <a:gdLst>
                <a:gd name="T0" fmla="*/ 0 w 22"/>
                <a:gd name="T1" fmla="*/ 7 h 7"/>
                <a:gd name="T2" fmla="*/ 0 w 22"/>
                <a:gd name="T3" fmla="*/ 7 h 7"/>
                <a:gd name="T4" fmla="*/ 7 w 22"/>
                <a:gd name="T5" fmla="*/ 7 h 7"/>
                <a:gd name="T6" fmla="*/ 7 w 22"/>
                <a:gd name="T7" fmla="*/ 7 h 7"/>
                <a:gd name="T8" fmla="*/ 7 w 22"/>
                <a:gd name="T9" fmla="*/ 7 h 7"/>
                <a:gd name="T10" fmla="*/ 7 w 22"/>
                <a:gd name="T11" fmla="*/ 7 h 7"/>
                <a:gd name="T12" fmla="*/ 7 w 22"/>
                <a:gd name="T13" fmla="*/ 7 h 7"/>
                <a:gd name="T14" fmla="*/ 15 w 22"/>
                <a:gd name="T15" fmla="*/ 7 h 7"/>
                <a:gd name="T16" fmla="*/ 15 w 22"/>
                <a:gd name="T17" fmla="*/ 7 h 7"/>
                <a:gd name="T18" fmla="*/ 15 w 22"/>
                <a:gd name="T19" fmla="*/ 7 h 7"/>
                <a:gd name="T20" fmla="*/ 15 w 22"/>
                <a:gd name="T21" fmla="*/ 7 h 7"/>
                <a:gd name="T22" fmla="*/ 15 w 22"/>
                <a:gd name="T23" fmla="*/ 7 h 7"/>
                <a:gd name="T24" fmla="*/ 15 w 22"/>
                <a:gd name="T25" fmla="*/ 0 h 7"/>
                <a:gd name="T26" fmla="*/ 22 w 22"/>
                <a:gd name="T27" fmla="*/ 0 h 7"/>
                <a:gd name="T28" fmla="*/ 22 w 22"/>
                <a:gd name="T29" fmla="*/ 0 h 7"/>
                <a:gd name="T30" fmla="*/ 22 w 22"/>
                <a:gd name="T31" fmla="*/ 0 h 7"/>
                <a:gd name="T32" fmla="*/ 22 w 22"/>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7">
                  <a:moveTo>
                    <a:pt x="0" y="7"/>
                  </a:moveTo>
                  <a:lnTo>
                    <a:pt x="0" y="7"/>
                  </a:lnTo>
                  <a:lnTo>
                    <a:pt x="7" y="7"/>
                  </a:lnTo>
                  <a:lnTo>
                    <a:pt x="15" y="7"/>
                  </a:lnTo>
                  <a:lnTo>
                    <a:pt x="15" y="0"/>
                  </a:lnTo>
                  <a:lnTo>
                    <a:pt x="2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42" name="Freeform 406">
              <a:extLst>
                <a:ext uri="{FF2B5EF4-FFF2-40B4-BE49-F238E27FC236}">
                  <a16:creationId xmlns:a16="http://schemas.microsoft.com/office/drawing/2014/main" id="{6B245C44-D474-584E-BAE7-7F0A3578E27B}"/>
                </a:ext>
              </a:extLst>
            </p:cNvPr>
            <p:cNvSpPr>
              <a:spLocks/>
            </p:cNvSpPr>
            <p:nvPr/>
          </p:nvSpPr>
          <p:spPr bwMode="auto">
            <a:xfrm>
              <a:off x="2157" y="2807"/>
              <a:ext cx="1" cy="22"/>
            </a:xfrm>
            <a:custGeom>
              <a:avLst/>
              <a:gdLst>
                <a:gd name="T0" fmla="*/ 0 w 1"/>
                <a:gd name="T1" fmla="*/ 22 h 22"/>
                <a:gd name="T2" fmla="*/ 0 w 1"/>
                <a:gd name="T3" fmla="*/ 0 h 22"/>
                <a:gd name="T4" fmla="*/ 0 w 1"/>
                <a:gd name="T5" fmla="*/ 22 h 22"/>
                <a:gd name="T6" fmla="*/ 0 60000 65536"/>
                <a:gd name="T7" fmla="*/ 0 60000 65536"/>
                <a:gd name="T8" fmla="*/ 0 60000 65536"/>
              </a:gdLst>
              <a:ahLst/>
              <a:cxnLst>
                <a:cxn ang="T6">
                  <a:pos x="T0" y="T1"/>
                </a:cxn>
                <a:cxn ang="T7">
                  <a:pos x="T2" y="T3"/>
                </a:cxn>
                <a:cxn ang="T8">
                  <a:pos x="T4" y="T5"/>
                </a:cxn>
              </a:cxnLst>
              <a:rect l="0" t="0" r="r" b="b"/>
              <a:pathLst>
                <a:path w="1" h="22">
                  <a:moveTo>
                    <a:pt x="0" y="22"/>
                  </a:moveTo>
                  <a:lnTo>
                    <a:pt x="0"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43" name="Freeform 407">
              <a:extLst>
                <a:ext uri="{FF2B5EF4-FFF2-40B4-BE49-F238E27FC236}">
                  <a16:creationId xmlns:a16="http://schemas.microsoft.com/office/drawing/2014/main" id="{2F57EE1B-E68F-4A7F-7917-CB560738CB98}"/>
                </a:ext>
              </a:extLst>
            </p:cNvPr>
            <p:cNvSpPr>
              <a:spLocks/>
            </p:cNvSpPr>
            <p:nvPr/>
          </p:nvSpPr>
          <p:spPr bwMode="auto">
            <a:xfrm>
              <a:off x="2172" y="2807"/>
              <a:ext cx="15" cy="14"/>
            </a:xfrm>
            <a:custGeom>
              <a:avLst/>
              <a:gdLst>
                <a:gd name="T0" fmla="*/ 0 w 15"/>
                <a:gd name="T1" fmla="*/ 0 h 14"/>
                <a:gd name="T2" fmla="*/ 15 w 15"/>
                <a:gd name="T3" fmla="*/ 14 h 14"/>
                <a:gd name="T4" fmla="*/ 0 w 15"/>
                <a:gd name="T5" fmla="*/ 0 h 14"/>
                <a:gd name="T6" fmla="*/ 0 60000 65536"/>
                <a:gd name="T7" fmla="*/ 0 60000 65536"/>
                <a:gd name="T8" fmla="*/ 0 60000 65536"/>
              </a:gdLst>
              <a:ahLst/>
              <a:cxnLst>
                <a:cxn ang="T6">
                  <a:pos x="T0" y="T1"/>
                </a:cxn>
                <a:cxn ang="T7">
                  <a:pos x="T2" y="T3"/>
                </a:cxn>
                <a:cxn ang="T8">
                  <a:pos x="T4" y="T5"/>
                </a:cxn>
              </a:cxnLst>
              <a:rect l="0" t="0" r="r" b="b"/>
              <a:pathLst>
                <a:path w="15" h="14">
                  <a:moveTo>
                    <a:pt x="0" y="0"/>
                  </a:moveTo>
                  <a:lnTo>
                    <a:pt x="15" y="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44" name="Freeform 408">
              <a:extLst>
                <a:ext uri="{FF2B5EF4-FFF2-40B4-BE49-F238E27FC236}">
                  <a16:creationId xmlns:a16="http://schemas.microsoft.com/office/drawing/2014/main" id="{65EFA789-FD65-7C22-3324-A6E3CAE2E158}"/>
                </a:ext>
              </a:extLst>
            </p:cNvPr>
            <p:cNvSpPr>
              <a:spLocks/>
            </p:cNvSpPr>
            <p:nvPr/>
          </p:nvSpPr>
          <p:spPr bwMode="auto">
            <a:xfrm>
              <a:off x="2179" y="2799"/>
              <a:ext cx="37" cy="15"/>
            </a:xfrm>
            <a:custGeom>
              <a:avLst/>
              <a:gdLst>
                <a:gd name="T0" fmla="*/ 0 w 37"/>
                <a:gd name="T1" fmla="*/ 15 h 15"/>
                <a:gd name="T2" fmla="*/ 0 w 37"/>
                <a:gd name="T3" fmla="*/ 15 h 15"/>
                <a:gd name="T4" fmla="*/ 0 w 37"/>
                <a:gd name="T5" fmla="*/ 15 h 15"/>
                <a:gd name="T6" fmla="*/ 0 w 37"/>
                <a:gd name="T7" fmla="*/ 15 h 15"/>
                <a:gd name="T8" fmla="*/ 8 w 37"/>
                <a:gd name="T9" fmla="*/ 15 h 15"/>
                <a:gd name="T10" fmla="*/ 8 w 37"/>
                <a:gd name="T11" fmla="*/ 8 h 15"/>
                <a:gd name="T12" fmla="*/ 8 w 37"/>
                <a:gd name="T13" fmla="*/ 8 h 15"/>
                <a:gd name="T14" fmla="*/ 15 w 37"/>
                <a:gd name="T15" fmla="*/ 8 h 15"/>
                <a:gd name="T16" fmla="*/ 15 w 37"/>
                <a:gd name="T17" fmla="*/ 8 h 15"/>
                <a:gd name="T18" fmla="*/ 15 w 37"/>
                <a:gd name="T19" fmla="*/ 8 h 15"/>
                <a:gd name="T20" fmla="*/ 22 w 37"/>
                <a:gd name="T21" fmla="*/ 8 h 15"/>
                <a:gd name="T22" fmla="*/ 22 w 37"/>
                <a:gd name="T23" fmla="*/ 8 h 15"/>
                <a:gd name="T24" fmla="*/ 22 w 37"/>
                <a:gd name="T25" fmla="*/ 0 h 15"/>
                <a:gd name="T26" fmla="*/ 30 w 37"/>
                <a:gd name="T27" fmla="*/ 0 h 15"/>
                <a:gd name="T28" fmla="*/ 30 w 37"/>
                <a:gd name="T29" fmla="*/ 0 h 15"/>
                <a:gd name="T30" fmla="*/ 30 w 37"/>
                <a:gd name="T31" fmla="*/ 0 h 15"/>
                <a:gd name="T32" fmla="*/ 37 w 37"/>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15">
                  <a:moveTo>
                    <a:pt x="0" y="15"/>
                  </a:moveTo>
                  <a:lnTo>
                    <a:pt x="0" y="15"/>
                  </a:lnTo>
                  <a:lnTo>
                    <a:pt x="8" y="15"/>
                  </a:lnTo>
                  <a:lnTo>
                    <a:pt x="8" y="8"/>
                  </a:lnTo>
                  <a:lnTo>
                    <a:pt x="15" y="8"/>
                  </a:lnTo>
                  <a:lnTo>
                    <a:pt x="22" y="8"/>
                  </a:lnTo>
                  <a:lnTo>
                    <a:pt x="22" y="0"/>
                  </a:lnTo>
                  <a:lnTo>
                    <a:pt x="30" y="0"/>
                  </a:lnTo>
                  <a:lnTo>
                    <a:pt x="37"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45" name="Freeform 409">
              <a:extLst>
                <a:ext uri="{FF2B5EF4-FFF2-40B4-BE49-F238E27FC236}">
                  <a16:creationId xmlns:a16="http://schemas.microsoft.com/office/drawing/2014/main" id="{D452A74F-5D1E-FC62-7A15-CF711EABF410}"/>
                </a:ext>
              </a:extLst>
            </p:cNvPr>
            <p:cNvSpPr>
              <a:spLocks/>
            </p:cNvSpPr>
            <p:nvPr/>
          </p:nvSpPr>
          <p:spPr bwMode="auto">
            <a:xfrm>
              <a:off x="2172" y="2807"/>
              <a:ext cx="15" cy="14"/>
            </a:xfrm>
            <a:custGeom>
              <a:avLst/>
              <a:gdLst>
                <a:gd name="T0" fmla="*/ 15 w 15"/>
                <a:gd name="T1" fmla="*/ 14 h 14"/>
                <a:gd name="T2" fmla="*/ 0 w 15"/>
                <a:gd name="T3" fmla="*/ 0 h 14"/>
                <a:gd name="T4" fmla="*/ 15 w 15"/>
                <a:gd name="T5" fmla="*/ 14 h 14"/>
                <a:gd name="T6" fmla="*/ 0 60000 65536"/>
                <a:gd name="T7" fmla="*/ 0 60000 65536"/>
                <a:gd name="T8" fmla="*/ 0 60000 65536"/>
              </a:gdLst>
              <a:ahLst/>
              <a:cxnLst>
                <a:cxn ang="T6">
                  <a:pos x="T0" y="T1"/>
                </a:cxn>
                <a:cxn ang="T7">
                  <a:pos x="T2" y="T3"/>
                </a:cxn>
                <a:cxn ang="T8">
                  <a:pos x="T4" y="T5"/>
                </a:cxn>
              </a:cxnLst>
              <a:rect l="0" t="0" r="r" b="b"/>
              <a:pathLst>
                <a:path w="15" h="14">
                  <a:moveTo>
                    <a:pt x="15" y="14"/>
                  </a:moveTo>
                  <a:lnTo>
                    <a:pt x="0" y="0"/>
                  </a:lnTo>
                  <a:lnTo>
                    <a:pt x="1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46" name="Freeform 410">
              <a:extLst>
                <a:ext uri="{FF2B5EF4-FFF2-40B4-BE49-F238E27FC236}">
                  <a16:creationId xmlns:a16="http://schemas.microsoft.com/office/drawing/2014/main" id="{31BDF011-AEA1-A622-027B-DADFD6C53245}"/>
                </a:ext>
              </a:extLst>
            </p:cNvPr>
            <p:cNvSpPr>
              <a:spLocks/>
            </p:cNvSpPr>
            <p:nvPr/>
          </p:nvSpPr>
          <p:spPr bwMode="auto">
            <a:xfrm>
              <a:off x="2209" y="2792"/>
              <a:ext cx="7" cy="15"/>
            </a:xfrm>
            <a:custGeom>
              <a:avLst/>
              <a:gdLst>
                <a:gd name="T0" fmla="*/ 0 w 7"/>
                <a:gd name="T1" fmla="*/ 0 h 15"/>
                <a:gd name="T2" fmla="*/ 7 w 7"/>
                <a:gd name="T3" fmla="*/ 15 h 15"/>
                <a:gd name="T4" fmla="*/ 0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0" y="0"/>
                  </a:moveTo>
                  <a:lnTo>
                    <a:pt x="7"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47" name="Freeform 411">
              <a:extLst>
                <a:ext uri="{FF2B5EF4-FFF2-40B4-BE49-F238E27FC236}">
                  <a16:creationId xmlns:a16="http://schemas.microsoft.com/office/drawing/2014/main" id="{D533D151-09CC-28CF-18CA-36085D7B6337}"/>
                </a:ext>
              </a:extLst>
            </p:cNvPr>
            <p:cNvSpPr>
              <a:spLocks/>
            </p:cNvSpPr>
            <p:nvPr/>
          </p:nvSpPr>
          <p:spPr bwMode="auto">
            <a:xfrm>
              <a:off x="2216" y="2777"/>
              <a:ext cx="15" cy="22"/>
            </a:xfrm>
            <a:custGeom>
              <a:avLst/>
              <a:gdLst>
                <a:gd name="T0" fmla="*/ 0 w 15"/>
                <a:gd name="T1" fmla="*/ 22 h 22"/>
                <a:gd name="T2" fmla="*/ 0 w 15"/>
                <a:gd name="T3" fmla="*/ 22 h 22"/>
                <a:gd name="T4" fmla="*/ 0 w 15"/>
                <a:gd name="T5" fmla="*/ 22 h 22"/>
                <a:gd name="T6" fmla="*/ 0 w 15"/>
                <a:gd name="T7" fmla="*/ 22 h 22"/>
                <a:gd name="T8" fmla="*/ 0 w 15"/>
                <a:gd name="T9" fmla="*/ 15 h 22"/>
                <a:gd name="T10" fmla="*/ 0 w 15"/>
                <a:gd name="T11" fmla="*/ 15 h 22"/>
                <a:gd name="T12" fmla="*/ 8 w 15"/>
                <a:gd name="T13" fmla="*/ 15 h 22"/>
                <a:gd name="T14" fmla="*/ 8 w 15"/>
                <a:gd name="T15" fmla="*/ 15 h 22"/>
                <a:gd name="T16" fmla="*/ 8 w 15"/>
                <a:gd name="T17" fmla="*/ 15 h 22"/>
                <a:gd name="T18" fmla="*/ 8 w 15"/>
                <a:gd name="T19" fmla="*/ 7 h 22"/>
                <a:gd name="T20" fmla="*/ 8 w 15"/>
                <a:gd name="T21" fmla="*/ 7 h 22"/>
                <a:gd name="T22" fmla="*/ 8 w 15"/>
                <a:gd name="T23" fmla="*/ 7 h 22"/>
                <a:gd name="T24" fmla="*/ 8 w 15"/>
                <a:gd name="T25" fmla="*/ 7 h 22"/>
                <a:gd name="T26" fmla="*/ 8 w 15"/>
                <a:gd name="T27" fmla="*/ 7 h 22"/>
                <a:gd name="T28" fmla="*/ 8 w 15"/>
                <a:gd name="T29" fmla="*/ 7 h 22"/>
                <a:gd name="T30" fmla="*/ 15 w 15"/>
                <a:gd name="T31" fmla="*/ 0 h 22"/>
                <a:gd name="T32" fmla="*/ 15 w 1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22">
                  <a:moveTo>
                    <a:pt x="0" y="22"/>
                  </a:moveTo>
                  <a:lnTo>
                    <a:pt x="0" y="22"/>
                  </a:lnTo>
                  <a:lnTo>
                    <a:pt x="0" y="15"/>
                  </a:lnTo>
                  <a:lnTo>
                    <a:pt x="8" y="15"/>
                  </a:lnTo>
                  <a:lnTo>
                    <a:pt x="8" y="7"/>
                  </a:lnTo>
                  <a:lnTo>
                    <a:pt x="1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48" name="Freeform 412">
              <a:extLst>
                <a:ext uri="{FF2B5EF4-FFF2-40B4-BE49-F238E27FC236}">
                  <a16:creationId xmlns:a16="http://schemas.microsoft.com/office/drawing/2014/main" id="{D9E2066A-DBF8-4097-1A6E-48139B8299AC}"/>
                </a:ext>
              </a:extLst>
            </p:cNvPr>
            <p:cNvSpPr>
              <a:spLocks/>
            </p:cNvSpPr>
            <p:nvPr/>
          </p:nvSpPr>
          <p:spPr bwMode="auto">
            <a:xfrm>
              <a:off x="2209" y="2792"/>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49" name="Freeform 413">
              <a:extLst>
                <a:ext uri="{FF2B5EF4-FFF2-40B4-BE49-F238E27FC236}">
                  <a16:creationId xmlns:a16="http://schemas.microsoft.com/office/drawing/2014/main" id="{ADEC4B8A-EE79-2194-16FE-5F9AAEDCB775}"/>
                </a:ext>
              </a:extLst>
            </p:cNvPr>
            <p:cNvSpPr>
              <a:spLocks/>
            </p:cNvSpPr>
            <p:nvPr/>
          </p:nvSpPr>
          <p:spPr bwMode="auto">
            <a:xfrm>
              <a:off x="2224" y="2769"/>
              <a:ext cx="15" cy="15"/>
            </a:xfrm>
            <a:custGeom>
              <a:avLst/>
              <a:gdLst>
                <a:gd name="T0" fmla="*/ 0 w 15"/>
                <a:gd name="T1" fmla="*/ 0 h 15"/>
                <a:gd name="T2" fmla="*/ 15 w 15"/>
                <a:gd name="T3" fmla="*/ 15 h 15"/>
                <a:gd name="T4" fmla="*/ 0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0" y="0"/>
                  </a:moveTo>
                  <a:lnTo>
                    <a:pt x="15"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50" name="Freeform 414">
              <a:extLst>
                <a:ext uri="{FF2B5EF4-FFF2-40B4-BE49-F238E27FC236}">
                  <a16:creationId xmlns:a16="http://schemas.microsoft.com/office/drawing/2014/main" id="{5BE31B2D-B5A9-7C35-A0C2-CA1F2757BBD0}"/>
                </a:ext>
              </a:extLst>
            </p:cNvPr>
            <p:cNvSpPr>
              <a:spLocks/>
            </p:cNvSpPr>
            <p:nvPr/>
          </p:nvSpPr>
          <p:spPr bwMode="auto">
            <a:xfrm>
              <a:off x="2231" y="2732"/>
              <a:ext cx="8" cy="45"/>
            </a:xfrm>
            <a:custGeom>
              <a:avLst/>
              <a:gdLst>
                <a:gd name="T0" fmla="*/ 0 w 8"/>
                <a:gd name="T1" fmla="*/ 45 h 45"/>
                <a:gd name="T2" fmla="*/ 0 w 8"/>
                <a:gd name="T3" fmla="*/ 45 h 45"/>
                <a:gd name="T4" fmla="*/ 0 w 8"/>
                <a:gd name="T5" fmla="*/ 45 h 45"/>
                <a:gd name="T6" fmla="*/ 0 w 8"/>
                <a:gd name="T7" fmla="*/ 37 h 45"/>
                <a:gd name="T8" fmla="*/ 0 w 8"/>
                <a:gd name="T9" fmla="*/ 37 h 45"/>
                <a:gd name="T10" fmla="*/ 0 w 8"/>
                <a:gd name="T11" fmla="*/ 30 h 45"/>
                <a:gd name="T12" fmla="*/ 8 w 8"/>
                <a:gd name="T13" fmla="*/ 30 h 45"/>
                <a:gd name="T14" fmla="*/ 8 w 8"/>
                <a:gd name="T15" fmla="*/ 23 h 45"/>
                <a:gd name="T16" fmla="*/ 8 w 8"/>
                <a:gd name="T17" fmla="*/ 23 h 45"/>
                <a:gd name="T18" fmla="*/ 8 w 8"/>
                <a:gd name="T19" fmla="*/ 15 h 45"/>
                <a:gd name="T20" fmla="*/ 8 w 8"/>
                <a:gd name="T21" fmla="*/ 15 h 45"/>
                <a:gd name="T22" fmla="*/ 8 w 8"/>
                <a:gd name="T23" fmla="*/ 8 h 45"/>
                <a:gd name="T24" fmla="*/ 8 w 8"/>
                <a:gd name="T25" fmla="*/ 8 h 45"/>
                <a:gd name="T26" fmla="*/ 8 w 8"/>
                <a:gd name="T27" fmla="*/ 8 h 45"/>
                <a:gd name="T28" fmla="*/ 8 w 8"/>
                <a:gd name="T29" fmla="*/ 0 h 45"/>
                <a:gd name="T30" fmla="*/ 8 w 8"/>
                <a:gd name="T31" fmla="*/ 0 h 45"/>
                <a:gd name="T32" fmla="*/ 8 w 8"/>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45">
                  <a:moveTo>
                    <a:pt x="0" y="45"/>
                  </a:moveTo>
                  <a:lnTo>
                    <a:pt x="0" y="45"/>
                  </a:lnTo>
                  <a:lnTo>
                    <a:pt x="0" y="37"/>
                  </a:lnTo>
                  <a:lnTo>
                    <a:pt x="0" y="30"/>
                  </a:lnTo>
                  <a:lnTo>
                    <a:pt x="8" y="30"/>
                  </a:lnTo>
                  <a:lnTo>
                    <a:pt x="8" y="23"/>
                  </a:lnTo>
                  <a:lnTo>
                    <a:pt x="8" y="15"/>
                  </a:lnTo>
                  <a:lnTo>
                    <a:pt x="8" y="8"/>
                  </a:lnTo>
                  <a:lnTo>
                    <a:pt x="8"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51" name="Freeform 415">
              <a:extLst>
                <a:ext uri="{FF2B5EF4-FFF2-40B4-BE49-F238E27FC236}">
                  <a16:creationId xmlns:a16="http://schemas.microsoft.com/office/drawing/2014/main" id="{11F52120-65A6-B446-84AA-3F96D48179E5}"/>
                </a:ext>
              </a:extLst>
            </p:cNvPr>
            <p:cNvSpPr>
              <a:spLocks/>
            </p:cNvSpPr>
            <p:nvPr/>
          </p:nvSpPr>
          <p:spPr bwMode="auto">
            <a:xfrm>
              <a:off x="2224" y="2769"/>
              <a:ext cx="15" cy="15"/>
            </a:xfrm>
            <a:custGeom>
              <a:avLst/>
              <a:gdLst>
                <a:gd name="T0" fmla="*/ 15 w 15"/>
                <a:gd name="T1" fmla="*/ 15 h 15"/>
                <a:gd name="T2" fmla="*/ 0 w 15"/>
                <a:gd name="T3" fmla="*/ 0 h 15"/>
                <a:gd name="T4" fmla="*/ 15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15"/>
                  </a:moveTo>
                  <a:lnTo>
                    <a:pt x="0" y="0"/>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52" name="Freeform 416">
              <a:extLst>
                <a:ext uri="{FF2B5EF4-FFF2-40B4-BE49-F238E27FC236}">
                  <a16:creationId xmlns:a16="http://schemas.microsoft.com/office/drawing/2014/main" id="{983BE1FB-9170-C79C-1929-86ECBB2F71F3}"/>
                </a:ext>
              </a:extLst>
            </p:cNvPr>
            <p:cNvSpPr>
              <a:spLocks/>
            </p:cNvSpPr>
            <p:nvPr/>
          </p:nvSpPr>
          <p:spPr bwMode="auto">
            <a:xfrm>
              <a:off x="2231" y="2732"/>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53" name="Line 417">
              <a:extLst>
                <a:ext uri="{FF2B5EF4-FFF2-40B4-BE49-F238E27FC236}">
                  <a16:creationId xmlns:a16="http://schemas.microsoft.com/office/drawing/2014/main" id="{4C53C49C-CD3B-D1AD-C387-FDF81E476719}"/>
                </a:ext>
              </a:extLst>
            </p:cNvPr>
            <p:cNvSpPr>
              <a:spLocks noChangeShapeType="1"/>
            </p:cNvSpPr>
            <p:nvPr/>
          </p:nvSpPr>
          <p:spPr bwMode="auto">
            <a:xfrm>
              <a:off x="2239" y="2732"/>
              <a:ext cx="7" cy="3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354" name="Freeform 418">
              <a:extLst>
                <a:ext uri="{FF2B5EF4-FFF2-40B4-BE49-F238E27FC236}">
                  <a16:creationId xmlns:a16="http://schemas.microsoft.com/office/drawing/2014/main" id="{4034D246-29D2-C8C4-8E4A-BCC5F5593AEF}"/>
                </a:ext>
              </a:extLst>
            </p:cNvPr>
            <p:cNvSpPr>
              <a:spLocks/>
            </p:cNvSpPr>
            <p:nvPr/>
          </p:nvSpPr>
          <p:spPr bwMode="auto">
            <a:xfrm>
              <a:off x="2246" y="2732"/>
              <a:ext cx="22" cy="30"/>
            </a:xfrm>
            <a:custGeom>
              <a:avLst/>
              <a:gdLst>
                <a:gd name="T0" fmla="*/ 0 w 22"/>
                <a:gd name="T1" fmla="*/ 30 h 30"/>
                <a:gd name="T2" fmla="*/ 0 w 22"/>
                <a:gd name="T3" fmla="*/ 30 h 30"/>
                <a:gd name="T4" fmla="*/ 0 w 22"/>
                <a:gd name="T5" fmla="*/ 30 h 30"/>
                <a:gd name="T6" fmla="*/ 0 w 22"/>
                <a:gd name="T7" fmla="*/ 30 h 30"/>
                <a:gd name="T8" fmla="*/ 0 w 22"/>
                <a:gd name="T9" fmla="*/ 30 h 30"/>
                <a:gd name="T10" fmla="*/ 7 w 22"/>
                <a:gd name="T11" fmla="*/ 30 h 30"/>
                <a:gd name="T12" fmla="*/ 7 w 22"/>
                <a:gd name="T13" fmla="*/ 23 h 30"/>
                <a:gd name="T14" fmla="*/ 7 w 22"/>
                <a:gd name="T15" fmla="*/ 23 h 30"/>
                <a:gd name="T16" fmla="*/ 7 w 22"/>
                <a:gd name="T17" fmla="*/ 23 h 30"/>
                <a:gd name="T18" fmla="*/ 15 w 22"/>
                <a:gd name="T19" fmla="*/ 15 h 30"/>
                <a:gd name="T20" fmla="*/ 15 w 22"/>
                <a:gd name="T21" fmla="*/ 15 h 30"/>
                <a:gd name="T22" fmla="*/ 15 w 22"/>
                <a:gd name="T23" fmla="*/ 15 h 30"/>
                <a:gd name="T24" fmla="*/ 22 w 22"/>
                <a:gd name="T25" fmla="*/ 8 h 30"/>
                <a:gd name="T26" fmla="*/ 22 w 22"/>
                <a:gd name="T27" fmla="*/ 8 h 30"/>
                <a:gd name="T28" fmla="*/ 22 w 22"/>
                <a:gd name="T29" fmla="*/ 0 h 30"/>
                <a:gd name="T30" fmla="*/ 22 w 22"/>
                <a:gd name="T31" fmla="*/ 0 h 30"/>
                <a:gd name="T32" fmla="*/ 22 w 22"/>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30">
                  <a:moveTo>
                    <a:pt x="0" y="30"/>
                  </a:moveTo>
                  <a:lnTo>
                    <a:pt x="0" y="30"/>
                  </a:lnTo>
                  <a:lnTo>
                    <a:pt x="7" y="30"/>
                  </a:lnTo>
                  <a:lnTo>
                    <a:pt x="7" y="23"/>
                  </a:lnTo>
                  <a:lnTo>
                    <a:pt x="15" y="15"/>
                  </a:lnTo>
                  <a:lnTo>
                    <a:pt x="22" y="8"/>
                  </a:lnTo>
                  <a:lnTo>
                    <a:pt x="2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55" name="Freeform 419">
              <a:extLst>
                <a:ext uri="{FF2B5EF4-FFF2-40B4-BE49-F238E27FC236}">
                  <a16:creationId xmlns:a16="http://schemas.microsoft.com/office/drawing/2014/main" id="{4A90539D-692C-B6A8-962B-5F9ADB4817F6}"/>
                </a:ext>
              </a:extLst>
            </p:cNvPr>
            <p:cNvSpPr>
              <a:spLocks/>
            </p:cNvSpPr>
            <p:nvPr/>
          </p:nvSpPr>
          <p:spPr bwMode="auto">
            <a:xfrm>
              <a:off x="2239" y="2755"/>
              <a:ext cx="14" cy="14"/>
            </a:xfrm>
            <a:custGeom>
              <a:avLst/>
              <a:gdLst>
                <a:gd name="T0" fmla="*/ 14 w 14"/>
                <a:gd name="T1" fmla="*/ 14 h 14"/>
                <a:gd name="T2" fmla="*/ 0 w 14"/>
                <a:gd name="T3" fmla="*/ 0 h 14"/>
                <a:gd name="T4" fmla="*/ 14 w 14"/>
                <a:gd name="T5" fmla="*/ 14 h 14"/>
                <a:gd name="T6" fmla="*/ 0 60000 65536"/>
                <a:gd name="T7" fmla="*/ 0 60000 65536"/>
                <a:gd name="T8" fmla="*/ 0 60000 65536"/>
              </a:gdLst>
              <a:ahLst/>
              <a:cxnLst>
                <a:cxn ang="T6">
                  <a:pos x="T0" y="T1"/>
                </a:cxn>
                <a:cxn ang="T7">
                  <a:pos x="T2" y="T3"/>
                </a:cxn>
                <a:cxn ang="T8">
                  <a:pos x="T4" y="T5"/>
                </a:cxn>
              </a:cxnLst>
              <a:rect l="0" t="0" r="r" b="b"/>
              <a:pathLst>
                <a:path w="14" h="14">
                  <a:moveTo>
                    <a:pt x="14" y="14"/>
                  </a:moveTo>
                  <a:lnTo>
                    <a:pt x="0" y="0"/>
                  </a:lnTo>
                  <a:lnTo>
                    <a:pt x="1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56" name="Freeform 420">
              <a:extLst>
                <a:ext uri="{FF2B5EF4-FFF2-40B4-BE49-F238E27FC236}">
                  <a16:creationId xmlns:a16="http://schemas.microsoft.com/office/drawing/2014/main" id="{6ED7C368-14E3-F7BF-6EED-AD4159813463}"/>
                </a:ext>
              </a:extLst>
            </p:cNvPr>
            <p:cNvSpPr>
              <a:spLocks/>
            </p:cNvSpPr>
            <p:nvPr/>
          </p:nvSpPr>
          <p:spPr bwMode="auto">
            <a:xfrm>
              <a:off x="2261" y="2725"/>
              <a:ext cx="15" cy="7"/>
            </a:xfrm>
            <a:custGeom>
              <a:avLst/>
              <a:gdLst>
                <a:gd name="T0" fmla="*/ 0 w 15"/>
                <a:gd name="T1" fmla="*/ 0 h 7"/>
                <a:gd name="T2" fmla="*/ 15 w 15"/>
                <a:gd name="T3" fmla="*/ 7 h 7"/>
                <a:gd name="T4" fmla="*/ 0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0" y="0"/>
                  </a:moveTo>
                  <a:lnTo>
                    <a:pt x="15"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57" name="Freeform 421">
              <a:extLst>
                <a:ext uri="{FF2B5EF4-FFF2-40B4-BE49-F238E27FC236}">
                  <a16:creationId xmlns:a16="http://schemas.microsoft.com/office/drawing/2014/main" id="{C7130F9A-5084-9D6A-D7F8-86C29B899618}"/>
                </a:ext>
              </a:extLst>
            </p:cNvPr>
            <p:cNvSpPr>
              <a:spLocks/>
            </p:cNvSpPr>
            <p:nvPr/>
          </p:nvSpPr>
          <p:spPr bwMode="auto">
            <a:xfrm>
              <a:off x="2268" y="2665"/>
              <a:ext cx="1" cy="67"/>
            </a:xfrm>
            <a:custGeom>
              <a:avLst/>
              <a:gdLst>
                <a:gd name="T0" fmla="*/ 0 w 1"/>
                <a:gd name="T1" fmla="*/ 67 h 67"/>
                <a:gd name="T2" fmla="*/ 0 w 1"/>
                <a:gd name="T3" fmla="*/ 60 h 67"/>
                <a:gd name="T4" fmla="*/ 0 w 1"/>
                <a:gd name="T5" fmla="*/ 60 h 67"/>
                <a:gd name="T6" fmla="*/ 0 w 1"/>
                <a:gd name="T7" fmla="*/ 52 h 67"/>
                <a:gd name="T8" fmla="*/ 0 w 1"/>
                <a:gd name="T9" fmla="*/ 52 h 67"/>
                <a:gd name="T10" fmla="*/ 0 w 1"/>
                <a:gd name="T11" fmla="*/ 45 h 67"/>
                <a:gd name="T12" fmla="*/ 0 w 1"/>
                <a:gd name="T13" fmla="*/ 45 h 67"/>
                <a:gd name="T14" fmla="*/ 0 w 1"/>
                <a:gd name="T15" fmla="*/ 37 h 67"/>
                <a:gd name="T16" fmla="*/ 0 w 1"/>
                <a:gd name="T17" fmla="*/ 30 h 67"/>
                <a:gd name="T18" fmla="*/ 0 w 1"/>
                <a:gd name="T19" fmla="*/ 30 h 67"/>
                <a:gd name="T20" fmla="*/ 0 w 1"/>
                <a:gd name="T21" fmla="*/ 23 h 67"/>
                <a:gd name="T22" fmla="*/ 0 w 1"/>
                <a:gd name="T23" fmla="*/ 23 h 67"/>
                <a:gd name="T24" fmla="*/ 0 w 1"/>
                <a:gd name="T25" fmla="*/ 15 h 67"/>
                <a:gd name="T26" fmla="*/ 0 w 1"/>
                <a:gd name="T27" fmla="*/ 15 h 67"/>
                <a:gd name="T28" fmla="*/ 0 w 1"/>
                <a:gd name="T29" fmla="*/ 8 h 67"/>
                <a:gd name="T30" fmla="*/ 0 w 1"/>
                <a:gd name="T31" fmla="*/ 8 h 67"/>
                <a:gd name="T32" fmla="*/ 0 w 1"/>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67">
                  <a:moveTo>
                    <a:pt x="0" y="67"/>
                  </a:moveTo>
                  <a:lnTo>
                    <a:pt x="0" y="60"/>
                  </a:lnTo>
                  <a:lnTo>
                    <a:pt x="0" y="52"/>
                  </a:lnTo>
                  <a:lnTo>
                    <a:pt x="0" y="45"/>
                  </a:lnTo>
                  <a:lnTo>
                    <a:pt x="0" y="37"/>
                  </a:lnTo>
                  <a:lnTo>
                    <a:pt x="0" y="30"/>
                  </a:lnTo>
                  <a:lnTo>
                    <a:pt x="0" y="23"/>
                  </a:lnTo>
                  <a:lnTo>
                    <a:pt x="0" y="15"/>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58" name="Freeform 422">
              <a:extLst>
                <a:ext uri="{FF2B5EF4-FFF2-40B4-BE49-F238E27FC236}">
                  <a16:creationId xmlns:a16="http://schemas.microsoft.com/office/drawing/2014/main" id="{4ECF952F-1A9A-0568-F9FE-582FF7500C00}"/>
                </a:ext>
              </a:extLst>
            </p:cNvPr>
            <p:cNvSpPr>
              <a:spLocks/>
            </p:cNvSpPr>
            <p:nvPr/>
          </p:nvSpPr>
          <p:spPr bwMode="auto">
            <a:xfrm>
              <a:off x="2261" y="2725"/>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59" name="Freeform 423">
              <a:extLst>
                <a:ext uri="{FF2B5EF4-FFF2-40B4-BE49-F238E27FC236}">
                  <a16:creationId xmlns:a16="http://schemas.microsoft.com/office/drawing/2014/main" id="{B04E8CB4-DE2F-992C-5962-71646865FAB7}"/>
                </a:ext>
              </a:extLst>
            </p:cNvPr>
            <p:cNvSpPr>
              <a:spLocks/>
            </p:cNvSpPr>
            <p:nvPr/>
          </p:nvSpPr>
          <p:spPr bwMode="auto">
            <a:xfrm>
              <a:off x="2261" y="2665"/>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60" name="Freeform 424">
              <a:extLst>
                <a:ext uri="{FF2B5EF4-FFF2-40B4-BE49-F238E27FC236}">
                  <a16:creationId xmlns:a16="http://schemas.microsoft.com/office/drawing/2014/main" id="{848E2A28-C0AF-E4A5-AB12-42A6126D9558}"/>
                </a:ext>
              </a:extLst>
            </p:cNvPr>
            <p:cNvSpPr>
              <a:spLocks/>
            </p:cNvSpPr>
            <p:nvPr/>
          </p:nvSpPr>
          <p:spPr bwMode="auto">
            <a:xfrm>
              <a:off x="2268" y="2531"/>
              <a:ext cx="15" cy="134"/>
            </a:xfrm>
            <a:custGeom>
              <a:avLst/>
              <a:gdLst>
                <a:gd name="T0" fmla="*/ 0 w 15"/>
                <a:gd name="T1" fmla="*/ 134 h 134"/>
                <a:gd name="T2" fmla="*/ 0 w 15"/>
                <a:gd name="T3" fmla="*/ 134 h 134"/>
                <a:gd name="T4" fmla="*/ 0 w 15"/>
                <a:gd name="T5" fmla="*/ 127 h 134"/>
                <a:gd name="T6" fmla="*/ 0 w 15"/>
                <a:gd name="T7" fmla="*/ 127 h 134"/>
                <a:gd name="T8" fmla="*/ 0 w 15"/>
                <a:gd name="T9" fmla="*/ 119 h 134"/>
                <a:gd name="T10" fmla="*/ 0 w 15"/>
                <a:gd name="T11" fmla="*/ 112 h 134"/>
                <a:gd name="T12" fmla="*/ 0 w 15"/>
                <a:gd name="T13" fmla="*/ 105 h 134"/>
                <a:gd name="T14" fmla="*/ 0 w 15"/>
                <a:gd name="T15" fmla="*/ 97 h 134"/>
                <a:gd name="T16" fmla="*/ 0 w 15"/>
                <a:gd name="T17" fmla="*/ 90 h 134"/>
                <a:gd name="T18" fmla="*/ 0 w 15"/>
                <a:gd name="T19" fmla="*/ 82 h 134"/>
                <a:gd name="T20" fmla="*/ 0 w 15"/>
                <a:gd name="T21" fmla="*/ 75 h 134"/>
                <a:gd name="T22" fmla="*/ 0 w 15"/>
                <a:gd name="T23" fmla="*/ 60 h 134"/>
                <a:gd name="T24" fmla="*/ 0 w 15"/>
                <a:gd name="T25" fmla="*/ 53 h 134"/>
                <a:gd name="T26" fmla="*/ 0 w 15"/>
                <a:gd name="T27" fmla="*/ 38 h 134"/>
                <a:gd name="T28" fmla="*/ 8 w 15"/>
                <a:gd name="T29" fmla="*/ 30 h 134"/>
                <a:gd name="T30" fmla="*/ 8 w 15"/>
                <a:gd name="T31" fmla="*/ 15 h 134"/>
                <a:gd name="T32" fmla="*/ 15 w 15"/>
                <a:gd name="T33" fmla="*/ 0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34">
                  <a:moveTo>
                    <a:pt x="0" y="134"/>
                  </a:moveTo>
                  <a:lnTo>
                    <a:pt x="0" y="134"/>
                  </a:lnTo>
                  <a:lnTo>
                    <a:pt x="0" y="127"/>
                  </a:lnTo>
                  <a:lnTo>
                    <a:pt x="0" y="119"/>
                  </a:lnTo>
                  <a:lnTo>
                    <a:pt x="0" y="112"/>
                  </a:lnTo>
                  <a:lnTo>
                    <a:pt x="0" y="105"/>
                  </a:lnTo>
                  <a:lnTo>
                    <a:pt x="0" y="97"/>
                  </a:lnTo>
                  <a:lnTo>
                    <a:pt x="0" y="90"/>
                  </a:lnTo>
                  <a:lnTo>
                    <a:pt x="0" y="82"/>
                  </a:lnTo>
                  <a:lnTo>
                    <a:pt x="0" y="75"/>
                  </a:lnTo>
                  <a:lnTo>
                    <a:pt x="0" y="60"/>
                  </a:lnTo>
                  <a:lnTo>
                    <a:pt x="0" y="53"/>
                  </a:lnTo>
                  <a:lnTo>
                    <a:pt x="0" y="38"/>
                  </a:lnTo>
                  <a:lnTo>
                    <a:pt x="8" y="30"/>
                  </a:lnTo>
                  <a:lnTo>
                    <a:pt x="8" y="15"/>
                  </a:lnTo>
                  <a:lnTo>
                    <a:pt x="1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61" name="Freeform 425">
              <a:extLst>
                <a:ext uri="{FF2B5EF4-FFF2-40B4-BE49-F238E27FC236}">
                  <a16:creationId xmlns:a16="http://schemas.microsoft.com/office/drawing/2014/main" id="{11D4F400-60F3-BFAE-792A-3D645E2CBE40}"/>
                </a:ext>
              </a:extLst>
            </p:cNvPr>
            <p:cNvSpPr>
              <a:spLocks/>
            </p:cNvSpPr>
            <p:nvPr/>
          </p:nvSpPr>
          <p:spPr bwMode="auto">
            <a:xfrm>
              <a:off x="2261" y="2665"/>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62" name="Freeform 426">
              <a:extLst>
                <a:ext uri="{FF2B5EF4-FFF2-40B4-BE49-F238E27FC236}">
                  <a16:creationId xmlns:a16="http://schemas.microsoft.com/office/drawing/2014/main" id="{48577953-4D58-672F-2518-782E54350657}"/>
                </a:ext>
              </a:extLst>
            </p:cNvPr>
            <p:cNvSpPr>
              <a:spLocks/>
            </p:cNvSpPr>
            <p:nvPr/>
          </p:nvSpPr>
          <p:spPr bwMode="auto">
            <a:xfrm>
              <a:off x="2276" y="2531"/>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63" name="Freeform 427">
              <a:extLst>
                <a:ext uri="{FF2B5EF4-FFF2-40B4-BE49-F238E27FC236}">
                  <a16:creationId xmlns:a16="http://schemas.microsoft.com/office/drawing/2014/main" id="{FC782A14-6AB8-5B30-15F0-5403AEEEA369}"/>
                </a:ext>
              </a:extLst>
            </p:cNvPr>
            <p:cNvSpPr>
              <a:spLocks/>
            </p:cNvSpPr>
            <p:nvPr/>
          </p:nvSpPr>
          <p:spPr bwMode="auto">
            <a:xfrm>
              <a:off x="2283" y="2368"/>
              <a:ext cx="30" cy="163"/>
            </a:xfrm>
            <a:custGeom>
              <a:avLst/>
              <a:gdLst>
                <a:gd name="T0" fmla="*/ 0 w 30"/>
                <a:gd name="T1" fmla="*/ 163 h 163"/>
                <a:gd name="T2" fmla="*/ 0 w 30"/>
                <a:gd name="T3" fmla="*/ 156 h 163"/>
                <a:gd name="T4" fmla="*/ 8 w 30"/>
                <a:gd name="T5" fmla="*/ 141 h 163"/>
                <a:gd name="T6" fmla="*/ 8 w 30"/>
                <a:gd name="T7" fmla="*/ 126 h 163"/>
                <a:gd name="T8" fmla="*/ 15 w 30"/>
                <a:gd name="T9" fmla="*/ 119 h 163"/>
                <a:gd name="T10" fmla="*/ 15 w 30"/>
                <a:gd name="T11" fmla="*/ 104 h 163"/>
                <a:gd name="T12" fmla="*/ 22 w 30"/>
                <a:gd name="T13" fmla="*/ 97 h 163"/>
                <a:gd name="T14" fmla="*/ 22 w 30"/>
                <a:gd name="T15" fmla="*/ 82 h 163"/>
                <a:gd name="T16" fmla="*/ 22 w 30"/>
                <a:gd name="T17" fmla="*/ 74 h 163"/>
                <a:gd name="T18" fmla="*/ 30 w 30"/>
                <a:gd name="T19" fmla="*/ 59 h 163"/>
                <a:gd name="T20" fmla="*/ 30 w 30"/>
                <a:gd name="T21" fmla="*/ 52 h 163"/>
                <a:gd name="T22" fmla="*/ 30 w 30"/>
                <a:gd name="T23" fmla="*/ 37 h 163"/>
                <a:gd name="T24" fmla="*/ 30 w 30"/>
                <a:gd name="T25" fmla="*/ 30 h 163"/>
                <a:gd name="T26" fmla="*/ 30 w 30"/>
                <a:gd name="T27" fmla="*/ 22 h 163"/>
                <a:gd name="T28" fmla="*/ 30 w 30"/>
                <a:gd name="T29" fmla="*/ 15 h 163"/>
                <a:gd name="T30" fmla="*/ 22 w 30"/>
                <a:gd name="T31" fmla="*/ 7 h 163"/>
                <a:gd name="T32" fmla="*/ 22 w 30"/>
                <a:gd name="T33" fmla="*/ 0 h 1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163">
                  <a:moveTo>
                    <a:pt x="0" y="163"/>
                  </a:moveTo>
                  <a:lnTo>
                    <a:pt x="0" y="156"/>
                  </a:lnTo>
                  <a:lnTo>
                    <a:pt x="8" y="141"/>
                  </a:lnTo>
                  <a:lnTo>
                    <a:pt x="8" y="126"/>
                  </a:lnTo>
                  <a:lnTo>
                    <a:pt x="15" y="119"/>
                  </a:lnTo>
                  <a:lnTo>
                    <a:pt x="15" y="104"/>
                  </a:lnTo>
                  <a:lnTo>
                    <a:pt x="22" y="97"/>
                  </a:lnTo>
                  <a:lnTo>
                    <a:pt x="22" y="82"/>
                  </a:lnTo>
                  <a:lnTo>
                    <a:pt x="22" y="74"/>
                  </a:lnTo>
                  <a:lnTo>
                    <a:pt x="30" y="59"/>
                  </a:lnTo>
                  <a:lnTo>
                    <a:pt x="30" y="52"/>
                  </a:lnTo>
                  <a:lnTo>
                    <a:pt x="30" y="37"/>
                  </a:lnTo>
                  <a:lnTo>
                    <a:pt x="30" y="30"/>
                  </a:lnTo>
                  <a:lnTo>
                    <a:pt x="30" y="22"/>
                  </a:lnTo>
                  <a:lnTo>
                    <a:pt x="30" y="15"/>
                  </a:lnTo>
                  <a:lnTo>
                    <a:pt x="22" y="7"/>
                  </a:lnTo>
                  <a:lnTo>
                    <a:pt x="2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64" name="Freeform 428">
              <a:extLst>
                <a:ext uri="{FF2B5EF4-FFF2-40B4-BE49-F238E27FC236}">
                  <a16:creationId xmlns:a16="http://schemas.microsoft.com/office/drawing/2014/main" id="{145EC364-F8E0-9296-DF30-E31832EF2869}"/>
                </a:ext>
              </a:extLst>
            </p:cNvPr>
            <p:cNvSpPr>
              <a:spLocks/>
            </p:cNvSpPr>
            <p:nvPr/>
          </p:nvSpPr>
          <p:spPr bwMode="auto">
            <a:xfrm>
              <a:off x="2276" y="2531"/>
              <a:ext cx="15" cy="8"/>
            </a:xfrm>
            <a:custGeom>
              <a:avLst/>
              <a:gdLst>
                <a:gd name="T0" fmla="*/ 15 w 15"/>
                <a:gd name="T1" fmla="*/ 8 h 8"/>
                <a:gd name="T2" fmla="*/ 0 w 15"/>
                <a:gd name="T3" fmla="*/ 0 h 8"/>
                <a:gd name="T4" fmla="*/ 15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15" y="8"/>
                  </a:moveTo>
                  <a:lnTo>
                    <a:pt x="0" y="0"/>
                  </a:lnTo>
                  <a:lnTo>
                    <a:pt x="1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65" name="Freeform 429">
              <a:extLst>
                <a:ext uri="{FF2B5EF4-FFF2-40B4-BE49-F238E27FC236}">
                  <a16:creationId xmlns:a16="http://schemas.microsoft.com/office/drawing/2014/main" id="{A74306D9-DBCA-E843-15DF-33712B54F18C}"/>
                </a:ext>
              </a:extLst>
            </p:cNvPr>
            <p:cNvSpPr>
              <a:spLocks/>
            </p:cNvSpPr>
            <p:nvPr/>
          </p:nvSpPr>
          <p:spPr bwMode="auto">
            <a:xfrm>
              <a:off x="2298" y="2360"/>
              <a:ext cx="15" cy="8"/>
            </a:xfrm>
            <a:custGeom>
              <a:avLst/>
              <a:gdLst>
                <a:gd name="T0" fmla="*/ 0 w 15"/>
                <a:gd name="T1" fmla="*/ 8 h 8"/>
                <a:gd name="T2" fmla="*/ 15 w 15"/>
                <a:gd name="T3" fmla="*/ 0 h 8"/>
                <a:gd name="T4" fmla="*/ 0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0" y="8"/>
                  </a:moveTo>
                  <a:lnTo>
                    <a:pt x="1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66" name="Freeform 430">
              <a:extLst>
                <a:ext uri="{FF2B5EF4-FFF2-40B4-BE49-F238E27FC236}">
                  <a16:creationId xmlns:a16="http://schemas.microsoft.com/office/drawing/2014/main" id="{731877F4-9C87-DC88-1A34-781B58E3DCE7}"/>
                </a:ext>
              </a:extLst>
            </p:cNvPr>
            <p:cNvSpPr>
              <a:spLocks/>
            </p:cNvSpPr>
            <p:nvPr/>
          </p:nvSpPr>
          <p:spPr bwMode="auto">
            <a:xfrm>
              <a:off x="2305" y="2368"/>
              <a:ext cx="15" cy="67"/>
            </a:xfrm>
            <a:custGeom>
              <a:avLst/>
              <a:gdLst>
                <a:gd name="T0" fmla="*/ 0 w 15"/>
                <a:gd name="T1" fmla="*/ 0 h 67"/>
                <a:gd name="T2" fmla="*/ 0 w 15"/>
                <a:gd name="T3" fmla="*/ 0 h 67"/>
                <a:gd name="T4" fmla="*/ 0 w 15"/>
                <a:gd name="T5" fmla="*/ 0 h 67"/>
                <a:gd name="T6" fmla="*/ 0 w 15"/>
                <a:gd name="T7" fmla="*/ 0 h 67"/>
                <a:gd name="T8" fmla="*/ 0 w 15"/>
                <a:gd name="T9" fmla="*/ 0 h 67"/>
                <a:gd name="T10" fmla="*/ 0 w 15"/>
                <a:gd name="T11" fmla="*/ 0 h 67"/>
                <a:gd name="T12" fmla="*/ 8 w 15"/>
                <a:gd name="T13" fmla="*/ 7 h 67"/>
                <a:gd name="T14" fmla="*/ 8 w 15"/>
                <a:gd name="T15" fmla="*/ 7 h 67"/>
                <a:gd name="T16" fmla="*/ 8 w 15"/>
                <a:gd name="T17" fmla="*/ 15 h 67"/>
                <a:gd name="T18" fmla="*/ 8 w 15"/>
                <a:gd name="T19" fmla="*/ 15 h 67"/>
                <a:gd name="T20" fmla="*/ 15 w 15"/>
                <a:gd name="T21" fmla="*/ 22 h 67"/>
                <a:gd name="T22" fmla="*/ 15 w 15"/>
                <a:gd name="T23" fmla="*/ 30 h 67"/>
                <a:gd name="T24" fmla="*/ 15 w 15"/>
                <a:gd name="T25" fmla="*/ 37 h 67"/>
                <a:gd name="T26" fmla="*/ 15 w 15"/>
                <a:gd name="T27" fmla="*/ 44 h 67"/>
                <a:gd name="T28" fmla="*/ 15 w 15"/>
                <a:gd name="T29" fmla="*/ 52 h 67"/>
                <a:gd name="T30" fmla="*/ 15 w 15"/>
                <a:gd name="T31" fmla="*/ 59 h 67"/>
                <a:gd name="T32" fmla="*/ 15 w 15"/>
                <a:gd name="T33" fmla="*/ 6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67">
                  <a:moveTo>
                    <a:pt x="0" y="0"/>
                  </a:moveTo>
                  <a:lnTo>
                    <a:pt x="0" y="0"/>
                  </a:lnTo>
                  <a:lnTo>
                    <a:pt x="8" y="7"/>
                  </a:lnTo>
                  <a:lnTo>
                    <a:pt x="8" y="15"/>
                  </a:lnTo>
                  <a:lnTo>
                    <a:pt x="15" y="22"/>
                  </a:lnTo>
                  <a:lnTo>
                    <a:pt x="15" y="30"/>
                  </a:lnTo>
                  <a:lnTo>
                    <a:pt x="15" y="37"/>
                  </a:lnTo>
                  <a:lnTo>
                    <a:pt x="15" y="44"/>
                  </a:lnTo>
                  <a:lnTo>
                    <a:pt x="15" y="52"/>
                  </a:lnTo>
                  <a:lnTo>
                    <a:pt x="15" y="59"/>
                  </a:lnTo>
                  <a:lnTo>
                    <a:pt x="15" y="6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67" name="Freeform 431">
              <a:extLst>
                <a:ext uri="{FF2B5EF4-FFF2-40B4-BE49-F238E27FC236}">
                  <a16:creationId xmlns:a16="http://schemas.microsoft.com/office/drawing/2014/main" id="{5AF00D30-C52E-1687-4FA6-1A173D8C32C4}"/>
                </a:ext>
              </a:extLst>
            </p:cNvPr>
            <p:cNvSpPr>
              <a:spLocks/>
            </p:cNvSpPr>
            <p:nvPr/>
          </p:nvSpPr>
          <p:spPr bwMode="auto">
            <a:xfrm>
              <a:off x="2298" y="2360"/>
              <a:ext cx="15" cy="8"/>
            </a:xfrm>
            <a:custGeom>
              <a:avLst/>
              <a:gdLst>
                <a:gd name="T0" fmla="*/ 0 w 15"/>
                <a:gd name="T1" fmla="*/ 8 h 8"/>
                <a:gd name="T2" fmla="*/ 15 w 15"/>
                <a:gd name="T3" fmla="*/ 0 h 8"/>
                <a:gd name="T4" fmla="*/ 0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0" y="8"/>
                  </a:moveTo>
                  <a:lnTo>
                    <a:pt x="1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68" name="Freeform 432">
              <a:extLst>
                <a:ext uri="{FF2B5EF4-FFF2-40B4-BE49-F238E27FC236}">
                  <a16:creationId xmlns:a16="http://schemas.microsoft.com/office/drawing/2014/main" id="{1789A106-8619-A378-FCBE-A0A041A5D581}"/>
                </a:ext>
              </a:extLst>
            </p:cNvPr>
            <p:cNvSpPr>
              <a:spLocks/>
            </p:cNvSpPr>
            <p:nvPr/>
          </p:nvSpPr>
          <p:spPr bwMode="auto">
            <a:xfrm>
              <a:off x="2313" y="2435"/>
              <a:ext cx="22" cy="1"/>
            </a:xfrm>
            <a:custGeom>
              <a:avLst/>
              <a:gdLst>
                <a:gd name="T0" fmla="*/ 22 w 22"/>
                <a:gd name="T1" fmla="*/ 0 h 1"/>
                <a:gd name="T2" fmla="*/ 0 w 22"/>
                <a:gd name="T3" fmla="*/ 0 h 1"/>
                <a:gd name="T4" fmla="*/ 22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22" y="0"/>
                  </a:move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69" name="Freeform 433">
              <a:extLst>
                <a:ext uri="{FF2B5EF4-FFF2-40B4-BE49-F238E27FC236}">
                  <a16:creationId xmlns:a16="http://schemas.microsoft.com/office/drawing/2014/main" id="{44BD4F20-0BBF-2306-2315-81D9BF38FFEF}"/>
                </a:ext>
              </a:extLst>
            </p:cNvPr>
            <p:cNvSpPr>
              <a:spLocks/>
            </p:cNvSpPr>
            <p:nvPr/>
          </p:nvSpPr>
          <p:spPr bwMode="auto">
            <a:xfrm>
              <a:off x="2320" y="2323"/>
              <a:ext cx="30" cy="112"/>
            </a:xfrm>
            <a:custGeom>
              <a:avLst/>
              <a:gdLst>
                <a:gd name="T0" fmla="*/ 0 w 30"/>
                <a:gd name="T1" fmla="*/ 112 h 112"/>
                <a:gd name="T2" fmla="*/ 0 w 30"/>
                <a:gd name="T3" fmla="*/ 112 h 112"/>
                <a:gd name="T4" fmla="*/ 0 w 30"/>
                <a:gd name="T5" fmla="*/ 112 h 112"/>
                <a:gd name="T6" fmla="*/ 8 w 30"/>
                <a:gd name="T7" fmla="*/ 104 h 112"/>
                <a:gd name="T8" fmla="*/ 8 w 30"/>
                <a:gd name="T9" fmla="*/ 104 h 112"/>
                <a:gd name="T10" fmla="*/ 8 w 30"/>
                <a:gd name="T11" fmla="*/ 97 h 112"/>
                <a:gd name="T12" fmla="*/ 8 w 30"/>
                <a:gd name="T13" fmla="*/ 89 h 112"/>
                <a:gd name="T14" fmla="*/ 15 w 30"/>
                <a:gd name="T15" fmla="*/ 82 h 112"/>
                <a:gd name="T16" fmla="*/ 15 w 30"/>
                <a:gd name="T17" fmla="*/ 75 h 112"/>
                <a:gd name="T18" fmla="*/ 15 w 30"/>
                <a:gd name="T19" fmla="*/ 67 h 112"/>
                <a:gd name="T20" fmla="*/ 23 w 30"/>
                <a:gd name="T21" fmla="*/ 60 h 112"/>
                <a:gd name="T22" fmla="*/ 23 w 30"/>
                <a:gd name="T23" fmla="*/ 52 h 112"/>
                <a:gd name="T24" fmla="*/ 23 w 30"/>
                <a:gd name="T25" fmla="*/ 37 h 112"/>
                <a:gd name="T26" fmla="*/ 23 w 30"/>
                <a:gd name="T27" fmla="*/ 30 h 112"/>
                <a:gd name="T28" fmla="*/ 30 w 30"/>
                <a:gd name="T29" fmla="*/ 23 h 112"/>
                <a:gd name="T30" fmla="*/ 30 w 30"/>
                <a:gd name="T31" fmla="*/ 15 h 112"/>
                <a:gd name="T32" fmla="*/ 30 w 30"/>
                <a:gd name="T33" fmla="*/ 0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112">
                  <a:moveTo>
                    <a:pt x="0" y="112"/>
                  </a:moveTo>
                  <a:lnTo>
                    <a:pt x="0" y="112"/>
                  </a:lnTo>
                  <a:lnTo>
                    <a:pt x="8" y="104"/>
                  </a:lnTo>
                  <a:lnTo>
                    <a:pt x="8" y="97"/>
                  </a:lnTo>
                  <a:lnTo>
                    <a:pt x="8" y="89"/>
                  </a:lnTo>
                  <a:lnTo>
                    <a:pt x="15" y="82"/>
                  </a:lnTo>
                  <a:lnTo>
                    <a:pt x="15" y="75"/>
                  </a:lnTo>
                  <a:lnTo>
                    <a:pt x="15" y="67"/>
                  </a:lnTo>
                  <a:lnTo>
                    <a:pt x="23" y="60"/>
                  </a:lnTo>
                  <a:lnTo>
                    <a:pt x="23" y="52"/>
                  </a:lnTo>
                  <a:lnTo>
                    <a:pt x="23" y="37"/>
                  </a:lnTo>
                  <a:lnTo>
                    <a:pt x="23" y="30"/>
                  </a:lnTo>
                  <a:lnTo>
                    <a:pt x="30" y="23"/>
                  </a:lnTo>
                  <a:lnTo>
                    <a:pt x="30" y="15"/>
                  </a:lnTo>
                  <a:lnTo>
                    <a:pt x="3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70" name="Freeform 434">
              <a:extLst>
                <a:ext uri="{FF2B5EF4-FFF2-40B4-BE49-F238E27FC236}">
                  <a16:creationId xmlns:a16="http://schemas.microsoft.com/office/drawing/2014/main" id="{B0DAD1B0-6CE2-D22F-0DC5-135C0F3AC08D}"/>
                </a:ext>
              </a:extLst>
            </p:cNvPr>
            <p:cNvSpPr>
              <a:spLocks/>
            </p:cNvSpPr>
            <p:nvPr/>
          </p:nvSpPr>
          <p:spPr bwMode="auto">
            <a:xfrm>
              <a:off x="2313" y="2435"/>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71" name="Freeform 435">
              <a:extLst>
                <a:ext uri="{FF2B5EF4-FFF2-40B4-BE49-F238E27FC236}">
                  <a16:creationId xmlns:a16="http://schemas.microsoft.com/office/drawing/2014/main" id="{A4EF5497-D22D-C16F-3E5C-13ED88285B83}"/>
                </a:ext>
              </a:extLst>
            </p:cNvPr>
            <p:cNvSpPr>
              <a:spLocks/>
            </p:cNvSpPr>
            <p:nvPr/>
          </p:nvSpPr>
          <p:spPr bwMode="auto">
            <a:xfrm>
              <a:off x="2343" y="2323"/>
              <a:ext cx="14" cy="1"/>
            </a:xfrm>
            <a:custGeom>
              <a:avLst/>
              <a:gdLst>
                <a:gd name="T0" fmla="*/ 0 w 14"/>
                <a:gd name="T1" fmla="*/ 0 h 1"/>
                <a:gd name="T2" fmla="*/ 14 w 14"/>
                <a:gd name="T3" fmla="*/ 0 h 1"/>
                <a:gd name="T4" fmla="*/ 0 w 14"/>
                <a:gd name="T5" fmla="*/ 0 h 1"/>
                <a:gd name="T6" fmla="*/ 0 60000 65536"/>
                <a:gd name="T7" fmla="*/ 0 60000 65536"/>
                <a:gd name="T8" fmla="*/ 0 60000 65536"/>
              </a:gdLst>
              <a:ahLst/>
              <a:cxnLst>
                <a:cxn ang="T6">
                  <a:pos x="T0" y="T1"/>
                </a:cxn>
                <a:cxn ang="T7">
                  <a:pos x="T2" y="T3"/>
                </a:cxn>
                <a:cxn ang="T8">
                  <a:pos x="T4" y="T5"/>
                </a:cxn>
              </a:cxnLst>
              <a:rect l="0" t="0" r="r" b="b"/>
              <a:pathLst>
                <a:path w="14" h="1">
                  <a:moveTo>
                    <a:pt x="0" y="0"/>
                  </a:move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72" name="Freeform 436">
              <a:extLst>
                <a:ext uri="{FF2B5EF4-FFF2-40B4-BE49-F238E27FC236}">
                  <a16:creationId xmlns:a16="http://schemas.microsoft.com/office/drawing/2014/main" id="{45EC037E-9AB6-3D08-236D-0F1F45DB054F}"/>
                </a:ext>
              </a:extLst>
            </p:cNvPr>
            <p:cNvSpPr>
              <a:spLocks/>
            </p:cNvSpPr>
            <p:nvPr/>
          </p:nvSpPr>
          <p:spPr bwMode="auto">
            <a:xfrm>
              <a:off x="2350" y="2160"/>
              <a:ext cx="59" cy="163"/>
            </a:xfrm>
            <a:custGeom>
              <a:avLst/>
              <a:gdLst>
                <a:gd name="T0" fmla="*/ 0 w 59"/>
                <a:gd name="T1" fmla="*/ 163 h 163"/>
                <a:gd name="T2" fmla="*/ 0 w 59"/>
                <a:gd name="T3" fmla="*/ 156 h 163"/>
                <a:gd name="T4" fmla="*/ 0 w 59"/>
                <a:gd name="T5" fmla="*/ 148 h 163"/>
                <a:gd name="T6" fmla="*/ 0 w 59"/>
                <a:gd name="T7" fmla="*/ 141 h 163"/>
                <a:gd name="T8" fmla="*/ 0 w 59"/>
                <a:gd name="T9" fmla="*/ 126 h 163"/>
                <a:gd name="T10" fmla="*/ 7 w 59"/>
                <a:gd name="T11" fmla="*/ 111 h 163"/>
                <a:gd name="T12" fmla="*/ 7 w 59"/>
                <a:gd name="T13" fmla="*/ 104 h 163"/>
                <a:gd name="T14" fmla="*/ 15 w 59"/>
                <a:gd name="T15" fmla="*/ 89 h 163"/>
                <a:gd name="T16" fmla="*/ 15 w 59"/>
                <a:gd name="T17" fmla="*/ 81 h 163"/>
                <a:gd name="T18" fmla="*/ 22 w 59"/>
                <a:gd name="T19" fmla="*/ 67 h 163"/>
                <a:gd name="T20" fmla="*/ 22 w 59"/>
                <a:gd name="T21" fmla="*/ 59 h 163"/>
                <a:gd name="T22" fmla="*/ 30 w 59"/>
                <a:gd name="T23" fmla="*/ 44 h 163"/>
                <a:gd name="T24" fmla="*/ 37 w 59"/>
                <a:gd name="T25" fmla="*/ 37 h 163"/>
                <a:gd name="T26" fmla="*/ 37 w 59"/>
                <a:gd name="T27" fmla="*/ 22 h 163"/>
                <a:gd name="T28" fmla="*/ 45 w 59"/>
                <a:gd name="T29" fmla="*/ 15 h 163"/>
                <a:gd name="T30" fmla="*/ 52 w 59"/>
                <a:gd name="T31" fmla="*/ 7 h 163"/>
                <a:gd name="T32" fmla="*/ 59 w 59"/>
                <a:gd name="T33" fmla="*/ 0 h 1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163">
                  <a:moveTo>
                    <a:pt x="0" y="163"/>
                  </a:moveTo>
                  <a:lnTo>
                    <a:pt x="0" y="156"/>
                  </a:lnTo>
                  <a:lnTo>
                    <a:pt x="0" y="148"/>
                  </a:lnTo>
                  <a:lnTo>
                    <a:pt x="0" y="141"/>
                  </a:lnTo>
                  <a:lnTo>
                    <a:pt x="0" y="126"/>
                  </a:lnTo>
                  <a:lnTo>
                    <a:pt x="7" y="111"/>
                  </a:lnTo>
                  <a:lnTo>
                    <a:pt x="7" y="104"/>
                  </a:lnTo>
                  <a:lnTo>
                    <a:pt x="15" y="89"/>
                  </a:lnTo>
                  <a:lnTo>
                    <a:pt x="15" y="81"/>
                  </a:lnTo>
                  <a:lnTo>
                    <a:pt x="22" y="67"/>
                  </a:lnTo>
                  <a:lnTo>
                    <a:pt x="22" y="59"/>
                  </a:lnTo>
                  <a:lnTo>
                    <a:pt x="30" y="44"/>
                  </a:lnTo>
                  <a:lnTo>
                    <a:pt x="37" y="37"/>
                  </a:lnTo>
                  <a:lnTo>
                    <a:pt x="37" y="22"/>
                  </a:lnTo>
                  <a:lnTo>
                    <a:pt x="45" y="15"/>
                  </a:lnTo>
                  <a:lnTo>
                    <a:pt x="52" y="7"/>
                  </a:lnTo>
                  <a:lnTo>
                    <a:pt x="59"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73" name="Freeform 437">
              <a:extLst>
                <a:ext uri="{FF2B5EF4-FFF2-40B4-BE49-F238E27FC236}">
                  <a16:creationId xmlns:a16="http://schemas.microsoft.com/office/drawing/2014/main" id="{2DDCBC1B-AED0-68E1-484C-199B70F9159D}"/>
                </a:ext>
              </a:extLst>
            </p:cNvPr>
            <p:cNvSpPr>
              <a:spLocks/>
            </p:cNvSpPr>
            <p:nvPr/>
          </p:nvSpPr>
          <p:spPr bwMode="auto">
            <a:xfrm>
              <a:off x="2343" y="2323"/>
              <a:ext cx="14" cy="1"/>
            </a:xfrm>
            <a:custGeom>
              <a:avLst/>
              <a:gdLst>
                <a:gd name="T0" fmla="*/ 14 w 14"/>
                <a:gd name="T1" fmla="*/ 0 h 1"/>
                <a:gd name="T2" fmla="*/ 0 w 14"/>
                <a:gd name="T3" fmla="*/ 0 h 1"/>
                <a:gd name="T4" fmla="*/ 14 w 14"/>
                <a:gd name="T5" fmla="*/ 0 h 1"/>
                <a:gd name="T6" fmla="*/ 0 60000 65536"/>
                <a:gd name="T7" fmla="*/ 0 60000 65536"/>
                <a:gd name="T8" fmla="*/ 0 60000 65536"/>
              </a:gdLst>
              <a:ahLst/>
              <a:cxnLst>
                <a:cxn ang="T6">
                  <a:pos x="T0" y="T1"/>
                </a:cxn>
                <a:cxn ang="T7">
                  <a:pos x="T2" y="T3"/>
                </a:cxn>
                <a:cxn ang="T8">
                  <a:pos x="T4" y="T5"/>
                </a:cxn>
              </a:cxnLst>
              <a:rect l="0" t="0" r="r" b="b"/>
              <a:pathLst>
                <a:path w="14" h="1">
                  <a:moveTo>
                    <a:pt x="14" y="0"/>
                  </a:move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74" name="Freeform 438">
              <a:extLst>
                <a:ext uri="{FF2B5EF4-FFF2-40B4-BE49-F238E27FC236}">
                  <a16:creationId xmlns:a16="http://schemas.microsoft.com/office/drawing/2014/main" id="{ACC497D5-16FB-515D-D2A1-353DFB65D9F4}"/>
                </a:ext>
              </a:extLst>
            </p:cNvPr>
            <p:cNvSpPr>
              <a:spLocks/>
            </p:cNvSpPr>
            <p:nvPr/>
          </p:nvSpPr>
          <p:spPr bwMode="auto">
            <a:xfrm>
              <a:off x="2402" y="2160"/>
              <a:ext cx="7" cy="7"/>
            </a:xfrm>
            <a:custGeom>
              <a:avLst/>
              <a:gdLst>
                <a:gd name="T0" fmla="*/ 0 w 7"/>
                <a:gd name="T1" fmla="*/ 0 h 7"/>
                <a:gd name="T2" fmla="*/ 7 w 7"/>
                <a:gd name="T3" fmla="*/ 7 h 7"/>
                <a:gd name="T4" fmla="*/ 0 w 7"/>
                <a:gd name="T5" fmla="*/ 0 h 7"/>
                <a:gd name="T6" fmla="*/ 0 60000 65536"/>
                <a:gd name="T7" fmla="*/ 0 60000 65536"/>
                <a:gd name="T8" fmla="*/ 0 60000 65536"/>
              </a:gdLst>
              <a:ahLst/>
              <a:cxnLst>
                <a:cxn ang="T6">
                  <a:pos x="T0" y="T1"/>
                </a:cxn>
                <a:cxn ang="T7">
                  <a:pos x="T2" y="T3"/>
                </a:cxn>
                <a:cxn ang="T8">
                  <a:pos x="T4" y="T5"/>
                </a:cxn>
              </a:cxnLst>
              <a:rect l="0" t="0" r="r" b="b"/>
              <a:pathLst>
                <a:path w="7" h="7">
                  <a:moveTo>
                    <a:pt x="0" y="0"/>
                  </a:moveTo>
                  <a:lnTo>
                    <a:pt x="7"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75" name="Freeform 439">
              <a:extLst>
                <a:ext uri="{FF2B5EF4-FFF2-40B4-BE49-F238E27FC236}">
                  <a16:creationId xmlns:a16="http://schemas.microsoft.com/office/drawing/2014/main" id="{0DE7FF4F-B396-6027-3B45-9B5436B41EEB}"/>
                </a:ext>
              </a:extLst>
            </p:cNvPr>
            <p:cNvSpPr>
              <a:spLocks/>
            </p:cNvSpPr>
            <p:nvPr/>
          </p:nvSpPr>
          <p:spPr bwMode="auto">
            <a:xfrm>
              <a:off x="2409" y="2011"/>
              <a:ext cx="82" cy="149"/>
            </a:xfrm>
            <a:custGeom>
              <a:avLst/>
              <a:gdLst>
                <a:gd name="T0" fmla="*/ 0 w 82"/>
                <a:gd name="T1" fmla="*/ 149 h 149"/>
                <a:gd name="T2" fmla="*/ 0 w 82"/>
                <a:gd name="T3" fmla="*/ 149 h 149"/>
                <a:gd name="T4" fmla="*/ 8 w 82"/>
                <a:gd name="T5" fmla="*/ 141 h 149"/>
                <a:gd name="T6" fmla="*/ 15 w 82"/>
                <a:gd name="T7" fmla="*/ 134 h 149"/>
                <a:gd name="T8" fmla="*/ 23 w 82"/>
                <a:gd name="T9" fmla="*/ 126 h 149"/>
                <a:gd name="T10" fmla="*/ 30 w 82"/>
                <a:gd name="T11" fmla="*/ 119 h 149"/>
                <a:gd name="T12" fmla="*/ 38 w 82"/>
                <a:gd name="T13" fmla="*/ 112 h 149"/>
                <a:gd name="T14" fmla="*/ 45 w 82"/>
                <a:gd name="T15" fmla="*/ 97 h 149"/>
                <a:gd name="T16" fmla="*/ 52 w 82"/>
                <a:gd name="T17" fmla="*/ 89 h 149"/>
                <a:gd name="T18" fmla="*/ 60 w 82"/>
                <a:gd name="T19" fmla="*/ 82 h 149"/>
                <a:gd name="T20" fmla="*/ 67 w 82"/>
                <a:gd name="T21" fmla="*/ 67 h 149"/>
                <a:gd name="T22" fmla="*/ 75 w 82"/>
                <a:gd name="T23" fmla="*/ 59 h 149"/>
                <a:gd name="T24" fmla="*/ 75 w 82"/>
                <a:gd name="T25" fmla="*/ 45 h 149"/>
                <a:gd name="T26" fmla="*/ 82 w 82"/>
                <a:gd name="T27" fmla="*/ 37 h 149"/>
                <a:gd name="T28" fmla="*/ 82 w 82"/>
                <a:gd name="T29" fmla="*/ 22 h 149"/>
                <a:gd name="T30" fmla="*/ 82 w 82"/>
                <a:gd name="T31" fmla="*/ 15 h 149"/>
                <a:gd name="T32" fmla="*/ 82 w 82"/>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2" h="149">
                  <a:moveTo>
                    <a:pt x="0" y="149"/>
                  </a:moveTo>
                  <a:lnTo>
                    <a:pt x="0" y="149"/>
                  </a:lnTo>
                  <a:lnTo>
                    <a:pt x="8" y="141"/>
                  </a:lnTo>
                  <a:lnTo>
                    <a:pt x="15" y="134"/>
                  </a:lnTo>
                  <a:lnTo>
                    <a:pt x="23" y="126"/>
                  </a:lnTo>
                  <a:lnTo>
                    <a:pt x="30" y="119"/>
                  </a:lnTo>
                  <a:lnTo>
                    <a:pt x="38" y="112"/>
                  </a:lnTo>
                  <a:lnTo>
                    <a:pt x="45" y="97"/>
                  </a:lnTo>
                  <a:lnTo>
                    <a:pt x="52" y="89"/>
                  </a:lnTo>
                  <a:lnTo>
                    <a:pt x="60" y="82"/>
                  </a:lnTo>
                  <a:lnTo>
                    <a:pt x="67" y="67"/>
                  </a:lnTo>
                  <a:lnTo>
                    <a:pt x="75" y="59"/>
                  </a:lnTo>
                  <a:lnTo>
                    <a:pt x="75" y="45"/>
                  </a:lnTo>
                  <a:lnTo>
                    <a:pt x="82" y="37"/>
                  </a:lnTo>
                  <a:lnTo>
                    <a:pt x="82" y="22"/>
                  </a:lnTo>
                  <a:lnTo>
                    <a:pt x="82" y="15"/>
                  </a:lnTo>
                  <a:lnTo>
                    <a:pt x="8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76" name="Freeform 440">
              <a:extLst>
                <a:ext uri="{FF2B5EF4-FFF2-40B4-BE49-F238E27FC236}">
                  <a16:creationId xmlns:a16="http://schemas.microsoft.com/office/drawing/2014/main" id="{AE869717-CDB3-607C-4517-4EB88FA9705E}"/>
                </a:ext>
              </a:extLst>
            </p:cNvPr>
            <p:cNvSpPr>
              <a:spLocks/>
            </p:cNvSpPr>
            <p:nvPr/>
          </p:nvSpPr>
          <p:spPr bwMode="auto">
            <a:xfrm>
              <a:off x="2402" y="2160"/>
              <a:ext cx="7" cy="7"/>
            </a:xfrm>
            <a:custGeom>
              <a:avLst/>
              <a:gdLst>
                <a:gd name="T0" fmla="*/ 7 w 7"/>
                <a:gd name="T1" fmla="*/ 7 h 7"/>
                <a:gd name="T2" fmla="*/ 0 w 7"/>
                <a:gd name="T3" fmla="*/ 0 h 7"/>
                <a:gd name="T4" fmla="*/ 7 w 7"/>
                <a:gd name="T5" fmla="*/ 7 h 7"/>
                <a:gd name="T6" fmla="*/ 0 60000 65536"/>
                <a:gd name="T7" fmla="*/ 0 60000 65536"/>
                <a:gd name="T8" fmla="*/ 0 60000 65536"/>
              </a:gdLst>
              <a:ahLst/>
              <a:cxnLst>
                <a:cxn ang="T6">
                  <a:pos x="T0" y="T1"/>
                </a:cxn>
                <a:cxn ang="T7">
                  <a:pos x="T2" y="T3"/>
                </a:cxn>
                <a:cxn ang="T8">
                  <a:pos x="T4" y="T5"/>
                </a:cxn>
              </a:cxnLst>
              <a:rect l="0" t="0" r="r" b="b"/>
              <a:pathLst>
                <a:path w="7" h="7">
                  <a:moveTo>
                    <a:pt x="7" y="7"/>
                  </a:moveTo>
                  <a:lnTo>
                    <a:pt x="0" y="0"/>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77" name="Freeform 441">
              <a:extLst>
                <a:ext uri="{FF2B5EF4-FFF2-40B4-BE49-F238E27FC236}">
                  <a16:creationId xmlns:a16="http://schemas.microsoft.com/office/drawing/2014/main" id="{FD7C1BC6-0D7E-6AD7-7AAA-A61031566A8F}"/>
                </a:ext>
              </a:extLst>
            </p:cNvPr>
            <p:cNvSpPr>
              <a:spLocks/>
            </p:cNvSpPr>
            <p:nvPr/>
          </p:nvSpPr>
          <p:spPr bwMode="auto">
            <a:xfrm>
              <a:off x="2484" y="2011"/>
              <a:ext cx="22" cy="1"/>
            </a:xfrm>
            <a:custGeom>
              <a:avLst/>
              <a:gdLst>
                <a:gd name="T0" fmla="*/ 0 w 22"/>
                <a:gd name="T1" fmla="*/ 0 h 1"/>
                <a:gd name="T2" fmla="*/ 22 w 22"/>
                <a:gd name="T3" fmla="*/ 0 h 1"/>
                <a:gd name="T4" fmla="*/ 0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0" y="0"/>
                  </a:moveTo>
                  <a:lnTo>
                    <a:pt x="2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78" name="Freeform 442">
              <a:extLst>
                <a:ext uri="{FF2B5EF4-FFF2-40B4-BE49-F238E27FC236}">
                  <a16:creationId xmlns:a16="http://schemas.microsoft.com/office/drawing/2014/main" id="{1AE645DC-D468-D46F-1F3A-B7E0D01EFD62}"/>
                </a:ext>
              </a:extLst>
            </p:cNvPr>
            <p:cNvSpPr>
              <a:spLocks/>
            </p:cNvSpPr>
            <p:nvPr/>
          </p:nvSpPr>
          <p:spPr bwMode="auto">
            <a:xfrm>
              <a:off x="2476" y="2011"/>
              <a:ext cx="23" cy="104"/>
            </a:xfrm>
            <a:custGeom>
              <a:avLst/>
              <a:gdLst>
                <a:gd name="T0" fmla="*/ 15 w 23"/>
                <a:gd name="T1" fmla="*/ 0 h 104"/>
                <a:gd name="T2" fmla="*/ 15 w 23"/>
                <a:gd name="T3" fmla="*/ 0 h 104"/>
                <a:gd name="T4" fmla="*/ 23 w 23"/>
                <a:gd name="T5" fmla="*/ 7 h 104"/>
                <a:gd name="T6" fmla="*/ 23 w 23"/>
                <a:gd name="T7" fmla="*/ 7 h 104"/>
                <a:gd name="T8" fmla="*/ 23 w 23"/>
                <a:gd name="T9" fmla="*/ 15 h 104"/>
                <a:gd name="T10" fmla="*/ 23 w 23"/>
                <a:gd name="T11" fmla="*/ 15 h 104"/>
                <a:gd name="T12" fmla="*/ 23 w 23"/>
                <a:gd name="T13" fmla="*/ 22 h 104"/>
                <a:gd name="T14" fmla="*/ 23 w 23"/>
                <a:gd name="T15" fmla="*/ 30 h 104"/>
                <a:gd name="T16" fmla="*/ 23 w 23"/>
                <a:gd name="T17" fmla="*/ 37 h 104"/>
                <a:gd name="T18" fmla="*/ 23 w 23"/>
                <a:gd name="T19" fmla="*/ 45 h 104"/>
                <a:gd name="T20" fmla="*/ 23 w 23"/>
                <a:gd name="T21" fmla="*/ 52 h 104"/>
                <a:gd name="T22" fmla="*/ 23 w 23"/>
                <a:gd name="T23" fmla="*/ 59 h 104"/>
                <a:gd name="T24" fmla="*/ 15 w 23"/>
                <a:gd name="T25" fmla="*/ 67 h 104"/>
                <a:gd name="T26" fmla="*/ 15 w 23"/>
                <a:gd name="T27" fmla="*/ 74 h 104"/>
                <a:gd name="T28" fmla="*/ 8 w 23"/>
                <a:gd name="T29" fmla="*/ 89 h 104"/>
                <a:gd name="T30" fmla="*/ 8 w 23"/>
                <a:gd name="T31" fmla="*/ 97 h 104"/>
                <a:gd name="T32" fmla="*/ 0 w 23"/>
                <a:gd name="T33" fmla="*/ 104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104">
                  <a:moveTo>
                    <a:pt x="15" y="0"/>
                  </a:moveTo>
                  <a:lnTo>
                    <a:pt x="15" y="0"/>
                  </a:lnTo>
                  <a:lnTo>
                    <a:pt x="23" y="7"/>
                  </a:lnTo>
                  <a:lnTo>
                    <a:pt x="23" y="15"/>
                  </a:lnTo>
                  <a:lnTo>
                    <a:pt x="23" y="22"/>
                  </a:lnTo>
                  <a:lnTo>
                    <a:pt x="23" y="30"/>
                  </a:lnTo>
                  <a:lnTo>
                    <a:pt x="23" y="37"/>
                  </a:lnTo>
                  <a:lnTo>
                    <a:pt x="23" y="45"/>
                  </a:lnTo>
                  <a:lnTo>
                    <a:pt x="23" y="52"/>
                  </a:lnTo>
                  <a:lnTo>
                    <a:pt x="23" y="59"/>
                  </a:lnTo>
                  <a:lnTo>
                    <a:pt x="15" y="67"/>
                  </a:lnTo>
                  <a:lnTo>
                    <a:pt x="15" y="74"/>
                  </a:lnTo>
                  <a:lnTo>
                    <a:pt x="8" y="89"/>
                  </a:lnTo>
                  <a:lnTo>
                    <a:pt x="8" y="97"/>
                  </a:lnTo>
                  <a:lnTo>
                    <a:pt x="0" y="104"/>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79" name="Freeform 443">
              <a:extLst>
                <a:ext uri="{FF2B5EF4-FFF2-40B4-BE49-F238E27FC236}">
                  <a16:creationId xmlns:a16="http://schemas.microsoft.com/office/drawing/2014/main" id="{87E20484-A765-E1F2-86A7-02629BE38559}"/>
                </a:ext>
              </a:extLst>
            </p:cNvPr>
            <p:cNvSpPr>
              <a:spLocks/>
            </p:cNvSpPr>
            <p:nvPr/>
          </p:nvSpPr>
          <p:spPr bwMode="auto">
            <a:xfrm>
              <a:off x="2484" y="2011"/>
              <a:ext cx="22" cy="7"/>
            </a:xfrm>
            <a:custGeom>
              <a:avLst/>
              <a:gdLst>
                <a:gd name="T0" fmla="*/ 0 w 22"/>
                <a:gd name="T1" fmla="*/ 7 h 7"/>
                <a:gd name="T2" fmla="*/ 22 w 22"/>
                <a:gd name="T3" fmla="*/ 0 h 7"/>
                <a:gd name="T4" fmla="*/ 0 w 22"/>
                <a:gd name="T5" fmla="*/ 7 h 7"/>
                <a:gd name="T6" fmla="*/ 0 60000 65536"/>
                <a:gd name="T7" fmla="*/ 0 60000 65536"/>
                <a:gd name="T8" fmla="*/ 0 60000 65536"/>
              </a:gdLst>
              <a:ahLst/>
              <a:cxnLst>
                <a:cxn ang="T6">
                  <a:pos x="T0" y="T1"/>
                </a:cxn>
                <a:cxn ang="T7">
                  <a:pos x="T2" y="T3"/>
                </a:cxn>
                <a:cxn ang="T8">
                  <a:pos x="T4" y="T5"/>
                </a:cxn>
              </a:cxnLst>
              <a:rect l="0" t="0" r="r" b="b"/>
              <a:pathLst>
                <a:path w="22" h="7">
                  <a:moveTo>
                    <a:pt x="0" y="7"/>
                  </a:moveTo>
                  <a:lnTo>
                    <a:pt x="22"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80" name="Freeform 444">
              <a:extLst>
                <a:ext uri="{FF2B5EF4-FFF2-40B4-BE49-F238E27FC236}">
                  <a16:creationId xmlns:a16="http://schemas.microsoft.com/office/drawing/2014/main" id="{24D226AE-63FB-5477-2F73-E84C2BEA68A6}"/>
                </a:ext>
              </a:extLst>
            </p:cNvPr>
            <p:cNvSpPr>
              <a:spLocks/>
            </p:cNvSpPr>
            <p:nvPr/>
          </p:nvSpPr>
          <p:spPr bwMode="auto">
            <a:xfrm>
              <a:off x="2469" y="2115"/>
              <a:ext cx="15" cy="8"/>
            </a:xfrm>
            <a:custGeom>
              <a:avLst/>
              <a:gdLst>
                <a:gd name="T0" fmla="*/ 15 w 15"/>
                <a:gd name="T1" fmla="*/ 8 h 8"/>
                <a:gd name="T2" fmla="*/ 0 w 15"/>
                <a:gd name="T3" fmla="*/ 0 h 8"/>
                <a:gd name="T4" fmla="*/ 15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15" y="8"/>
                  </a:moveTo>
                  <a:lnTo>
                    <a:pt x="0" y="0"/>
                  </a:lnTo>
                  <a:lnTo>
                    <a:pt x="1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81" name="Freeform 445">
              <a:extLst>
                <a:ext uri="{FF2B5EF4-FFF2-40B4-BE49-F238E27FC236}">
                  <a16:creationId xmlns:a16="http://schemas.microsoft.com/office/drawing/2014/main" id="{9C766DD8-1071-BF8C-2EA0-3D0097077D06}"/>
                </a:ext>
              </a:extLst>
            </p:cNvPr>
            <p:cNvSpPr>
              <a:spLocks/>
            </p:cNvSpPr>
            <p:nvPr/>
          </p:nvSpPr>
          <p:spPr bwMode="auto">
            <a:xfrm>
              <a:off x="2476" y="2041"/>
              <a:ext cx="45" cy="74"/>
            </a:xfrm>
            <a:custGeom>
              <a:avLst/>
              <a:gdLst>
                <a:gd name="T0" fmla="*/ 0 w 45"/>
                <a:gd name="T1" fmla="*/ 74 h 74"/>
                <a:gd name="T2" fmla="*/ 0 w 45"/>
                <a:gd name="T3" fmla="*/ 74 h 74"/>
                <a:gd name="T4" fmla="*/ 0 w 45"/>
                <a:gd name="T5" fmla="*/ 74 h 74"/>
                <a:gd name="T6" fmla="*/ 8 w 45"/>
                <a:gd name="T7" fmla="*/ 74 h 74"/>
                <a:gd name="T8" fmla="*/ 8 w 45"/>
                <a:gd name="T9" fmla="*/ 67 h 74"/>
                <a:gd name="T10" fmla="*/ 8 w 45"/>
                <a:gd name="T11" fmla="*/ 59 h 74"/>
                <a:gd name="T12" fmla="*/ 8 w 45"/>
                <a:gd name="T13" fmla="*/ 59 h 74"/>
                <a:gd name="T14" fmla="*/ 15 w 45"/>
                <a:gd name="T15" fmla="*/ 52 h 74"/>
                <a:gd name="T16" fmla="*/ 15 w 45"/>
                <a:gd name="T17" fmla="*/ 44 h 74"/>
                <a:gd name="T18" fmla="*/ 23 w 45"/>
                <a:gd name="T19" fmla="*/ 44 h 74"/>
                <a:gd name="T20" fmla="*/ 23 w 45"/>
                <a:gd name="T21" fmla="*/ 37 h 74"/>
                <a:gd name="T22" fmla="*/ 30 w 45"/>
                <a:gd name="T23" fmla="*/ 29 h 74"/>
                <a:gd name="T24" fmla="*/ 30 w 45"/>
                <a:gd name="T25" fmla="*/ 22 h 74"/>
                <a:gd name="T26" fmla="*/ 30 w 45"/>
                <a:gd name="T27" fmla="*/ 15 h 74"/>
                <a:gd name="T28" fmla="*/ 37 w 45"/>
                <a:gd name="T29" fmla="*/ 15 h 74"/>
                <a:gd name="T30" fmla="*/ 37 w 45"/>
                <a:gd name="T31" fmla="*/ 7 h 74"/>
                <a:gd name="T32" fmla="*/ 45 w 45"/>
                <a:gd name="T33" fmla="*/ 0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74">
                  <a:moveTo>
                    <a:pt x="0" y="74"/>
                  </a:moveTo>
                  <a:lnTo>
                    <a:pt x="0" y="74"/>
                  </a:lnTo>
                  <a:lnTo>
                    <a:pt x="8" y="74"/>
                  </a:lnTo>
                  <a:lnTo>
                    <a:pt x="8" y="67"/>
                  </a:lnTo>
                  <a:lnTo>
                    <a:pt x="8" y="59"/>
                  </a:lnTo>
                  <a:lnTo>
                    <a:pt x="15" y="52"/>
                  </a:lnTo>
                  <a:lnTo>
                    <a:pt x="15" y="44"/>
                  </a:lnTo>
                  <a:lnTo>
                    <a:pt x="23" y="44"/>
                  </a:lnTo>
                  <a:lnTo>
                    <a:pt x="23" y="37"/>
                  </a:lnTo>
                  <a:lnTo>
                    <a:pt x="30" y="29"/>
                  </a:lnTo>
                  <a:lnTo>
                    <a:pt x="30" y="22"/>
                  </a:lnTo>
                  <a:lnTo>
                    <a:pt x="30" y="15"/>
                  </a:lnTo>
                  <a:lnTo>
                    <a:pt x="37" y="15"/>
                  </a:lnTo>
                  <a:lnTo>
                    <a:pt x="37" y="7"/>
                  </a:lnTo>
                  <a:lnTo>
                    <a:pt x="45"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82" name="Freeform 446">
              <a:extLst>
                <a:ext uri="{FF2B5EF4-FFF2-40B4-BE49-F238E27FC236}">
                  <a16:creationId xmlns:a16="http://schemas.microsoft.com/office/drawing/2014/main" id="{E63FF250-BFF1-07E6-AC7B-8498DA14CDBA}"/>
                </a:ext>
              </a:extLst>
            </p:cNvPr>
            <p:cNvSpPr>
              <a:spLocks/>
            </p:cNvSpPr>
            <p:nvPr/>
          </p:nvSpPr>
          <p:spPr bwMode="auto">
            <a:xfrm>
              <a:off x="2469" y="2115"/>
              <a:ext cx="15" cy="8"/>
            </a:xfrm>
            <a:custGeom>
              <a:avLst/>
              <a:gdLst>
                <a:gd name="T0" fmla="*/ 15 w 15"/>
                <a:gd name="T1" fmla="*/ 8 h 8"/>
                <a:gd name="T2" fmla="*/ 0 w 15"/>
                <a:gd name="T3" fmla="*/ 0 h 8"/>
                <a:gd name="T4" fmla="*/ 15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15" y="8"/>
                  </a:moveTo>
                  <a:lnTo>
                    <a:pt x="0" y="0"/>
                  </a:lnTo>
                  <a:lnTo>
                    <a:pt x="1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83" name="Freeform 447">
              <a:extLst>
                <a:ext uri="{FF2B5EF4-FFF2-40B4-BE49-F238E27FC236}">
                  <a16:creationId xmlns:a16="http://schemas.microsoft.com/office/drawing/2014/main" id="{3D32B818-6C83-C165-8D8D-EACE8BB85292}"/>
                </a:ext>
              </a:extLst>
            </p:cNvPr>
            <p:cNvSpPr>
              <a:spLocks/>
            </p:cNvSpPr>
            <p:nvPr/>
          </p:nvSpPr>
          <p:spPr bwMode="auto">
            <a:xfrm>
              <a:off x="2513" y="2041"/>
              <a:ext cx="15" cy="7"/>
            </a:xfrm>
            <a:custGeom>
              <a:avLst/>
              <a:gdLst>
                <a:gd name="T0" fmla="*/ 0 w 15"/>
                <a:gd name="T1" fmla="*/ 0 h 7"/>
                <a:gd name="T2" fmla="*/ 15 w 15"/>
                <a:gd name="T3" fmla="*/ 7 h 7"/>
                <a:gd name="T4" fmla="*/ 0 w 15"/>
                <a:gd name="T5" fmla="*/ 0 h 7"/>
                <a:gd name="T6" fmla="*/ 0 60000 65536"/>
                <a:gd name="T7" fmla="*/ 0 60000 65536"/>
                <a:gd name="T8" fmla="*/ 0 60000 65536"/>
              </a:gdLst>
              <a:ahLst/>
              <a:cxnLst>
                <a:cxn ang="T6">
                  <a:pos x="T0" y="T1"/>
                </a:cxn>
                <a:cxn ang="T7">
                  <a:pos x="T2" y="T3"/>
                </a:cxn>
                <a:cxn ang="T8">
                  <a:pos x="T4" y="T5"/>
                </a:cxn>
              </a:cxnLst>
              <a:rect l="0" t="0" r="r" b="b"/>
              <a:pathLst>
                <a:path w="15" h="7">
                  <a:moveTo>
                    <a:pt x="0" y="0"/>
                  </a:moveTo>
                  <a:lnTo>
                    <a:pt x="15"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84" name="Freeform 448">
              <a:extLst>
                <a:ext uri="{FF2B5EF4-FFF2-40B4-BE49-F238E27FC236}">
                  <a16:creationId xmlns:a16="http://schemas.microsoft.com/office/drawing/2014/main" id="{AD3F9FC6-2103-8E3B-A4D9-4BDB2C8FE337}"/>
                </a:ext>
              </a:extLst>
            </p:cNvPr>
            <p:cNvSpPr>
              <a:spLocks/>
            </p:cNvSpPr>
            <p:nvPr/>
          </p:nvSpPr>
          <p:spPr bwMode="auto">
            <a:xfrm>
              <a:off x="2521" y="1885"/>
              <a:ext cx="74" cy="156"/>
            </a:xfrm>
            <a:custGeom>
              <a:avLst/>
              <a:gdLst>
                <a:gd name="T0" fmla="*/ 0 w 74"/>
                <a:gd name="T1" fmla="*/ 156 h 156"/>
                <a:gd name="T2" fmla="*/ 0 w 74"/>
                <a:gd name="T3" fmla="*/ 156 h 156"/>
                <a:gd name="T4" fmla="*/ 7 w 74"/>
                <a:gd name="T5" fmla="*/ 148 h 156"/>
                <a:gd name="T6" fmla="*/ 15 w 74"/>
                <a:gd name="T7" fmla="*/ 141 h 156"/>
                <a:gd name="T8" fmla="*/ 15 w 74"/>
                <a:gd name="T9" fmla="*/ 133 h 156"/>
                <a:gd name="T10" fmla="*/ 22 w 74"/>
                <a:gd name="T11" fmla="*/ 126 h 156"/>
                <a:gd name="T12" fmla="*/ 30 w 74"/>
                <a:gd name="T13" fmla="*/ 119 h 156"/>
                <a:gd name="T14" fmla="*/ 37 w 74"/>
                <a:gd name="T15" fmla="*/ 104 h 156"/>
                <a:gd name="T16" fmla="*/ 37 w 74"/>
                <a:gd name="T17" fmla="*/ 96 h 156"/>
                <a:gd name="T18" fmla="*/ 45 w 74"/>
                <a:gd name="T19" fmla="*/ 89 h 156"/>
                <a:gd name="T20" fmla="*/ 52 w 74"/>
                <a:gd name="T21" fmla="*/ 74 h 156"/>
                <a:gd name="T22" fmla="*/ 52 w 74"/>
                <a:gd name="T23" fmla="*/ 59 h 156"/>
                <a:gd name="T24" fmla="*/ 59 w 74"/>
                <a:gd name="T25" fmla="*/ 52 h 156"/>
                <a:gd name="T26" fmla="*/ 67 w 74"/>
                <a:gd name="T27" fmla="*/ 37 h 156"/>
                <a:gd name="T28" fmla="*/ 67 w 74"/>
                <a:gd name="T29" fmla="*/ 22 h 156"/>
                <a:gd name="T30" fmla="*/ 67 w 74"/>
                <a:gd name="T31" fmla="*/ 14 h 156"/>
                <a:gd name="T32" fmla="*/ 74 w 74"/>
                <a:gd name="T33" fmla="*/ 0 h 1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156">
                  <a:moveTo>
                    <a:pt x="0" y="156"/>
                  </a:moveTo>
                  <a:lnTo>
                    <a:pt x="0" y="156"/>
                  </a:lnTo>
                  <a:lnTo>
                    <a:pt x="7" y="148"/>
                  </a:lnTo>
                  <a:lnTo>
                    <a:pt x="15" y="141"/>
                  </a:lnTo>
                  <a:lnTo>
                    <a:pt x="15" y="133"/>
                  </a:lnTo>
                  <a:lnTo>
                    <a:pt x="22" y="126"/>
                  </a:lnTo>
                  <a:lnTo>
                    <a:pt x="30" y="119"/>
                  </a:lnTo>
                  <a:lnTo>
                    <a:pt x="37" y="104"/>
                  </a:lnTo>
                  <a:lnTo>
                    <a:pt x="37" y="96"/>
                  </a:lnTo>
                  <a:lnTo>
                    <a:pt x="45" y="89"/>
                  </a:lnTo>
                  <a:lnTo>
                    <a:pt x="52" y="74"/>
                  </a:lnTo>
                  <a:lnTo>
                    <a:pt x="52" y="59"/>
                  </a:lnTo>
                  <a:lnTo>
                    <a:pt x="59" y="52"/>
                  </a:lnTo>
                  <a:lnTo>
                    <a:pt x="67" y="37"/>
                  </a:lnTo>
                  <a:lnTo>
                    <a:pt x="67" y="22"/>
                  </a:lnTo>
                  <a:lnTo>
                    <a:pt x="67" y="14"/>
                  </a:lnTo>
                  <a:lnTo>
                    <a:pt x="74"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85" name="Freeform 449">
              <a:extLst>
                <a:ext uri="{FF2B5EF4-FFF2-40B4-BE49-F238E27FC236}">
                  <a16:creationId xmlns:a16="http://schemas.microsoft.com/office/drawing/2014/main" id="{3C2DB456-DE07-B994-F114-9ECF470786A6}"/>
                </a:ext>
              </a:extLst>
            </p:cNvPr>
            <p:cNvSpPr>
              <a:spLocks/>
            </p:cNvSpPr>
            <p:nvPr/>
          </p:nvSpPr>
          <p:spPr bwMode="auto">
            <a:xfrm>
              <a:off x="2513" y="2041"/>
              <a:ext cx="15" cy="7"/>
            </a:xfrm>
            <a:custGeom>
              <a:avLst/>
              <a:gdLst>
                <a:gd name="T0" fmla="*/ 15 w 15"/>
                <a:gd name="T1" fmla="*/ 7 h 7"/>
                <a:gd name="T2" fmla="*/ 0 w 15"/>
                <a:gd name="T3" fmla="*/ 0 h 7"/>
                <a:gd name="T4" fmla="*/ 15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15" y="7"/>
                  </a:moveTo>
                  <a:lnTo>
                    <a:pt x="0" y="0"/>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86" name="Freeform 450">
              <a:extLst>
                <a:ext uri="{FF2B5EF4-FFF2-40B4-BE49-F238E27FC236}">
                  <a16:creationId xmlns:a16="http://schemas.microsoft.com/office/drawing/2014/main" id="{C162313E-1E46-C1EE-2914-9772F1226DD4}"/>
                </a:ext>
              </a:extLst>
            </p:cNvPr>
            <p:cNvSpPr>
              <a:spLocks/>
            </p:cNvSpPr>
            <p:nvPr/>
          </p:nvSpPr>
          <p:spPr bwMode="auto">
            <a:xfrm>
              <a:off x="2588" y="1885"/>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87" name="Freeform 451">
              <a:extLst>
                <a:ext uri="{FF2B5EF4-FFF2-40B4-BE49-F238E27FC236}">
                  <a16:creationId xmlns:a16="http://schemas.microsoft.com/office/drawing/2014/main" id="{6C91BEE2-934B-08C6-F300-A1FE142698F3}"/>
                </a:ext>
              </a:extLst>
            </p:cNvPr>
            <p:cNvSpPr>
              <a:spLocks/>
            </p:cNvSpPr>
            <p:nvPr/>
          </p:nvSpPr>
          <p:spPr bwMode="auto">
            <a:xfrm>
              <a:off x="2595" y="1751"/>
              <a:ext cx="60" cy="134"/>
            </a:xfrm>
            <a:custGeom>
              <a:avLst/>
              <a:gdLst>
                <a:gd name="T0" fmla="*/ 0 w 60"/>
                <a:gd name="T1" fmla="*/ 134 h 134"/>
                <a:gd name="T2" fmla="*/ 0 w 60"/>
                <a:gd name="T3" fmla="*/ 119 h 134"/>
                <a:gd name="T4" fmla="*/ 0 w 60"/>
                <a:gd name="T5" fmla="*/ 111 h 134"/>
                <a:gd name="T6" fmla="*/ 8 w 60"/>
                <a:gd name="T7" fmla="*/ 96 h 134"/>
                <a:gd name="T8" fmla="*/ 8 w 60"/>
                <a:gd name="T9" fmla="*/ 89 h 134"/>
                <a:gd name="T10" fmla="*/ 15 w 60"/>
                <a:gd name="T11" fmla="*/ 82 h 134"/>
                <a:gd name="T12" fmla="*/ 15 w 60"/>
                <a:gd name="T13" fmla="*/ 67 h 134"/>
                <a:gd name="T14" fmla="*/ 23 w 60"/>
                <a:gd name="T15" fmla="*/ 59 h 134"/>
                <a:gd name="T16" fmla="*/ 23 w 60"/>
                <a:gd name="T17" fmla="*/ 52 h 134"/>
                <a:gd name="T18" fmla="*/ 30 w 60"/>
                <a:gd name="T19" fmla="*/ 44 h 134"/>
                <a:gd name="T20" fmla="*/ 37 w 60"/>
                <a:gd name="T21" fmla="*/ 37 h 134"/>
                <a:gd name="T22" fmla="*/ 37 w 60"/>
                <a:gd name="T23" fmla="*/ 29 h 134"/>
                <a:gd name="T24" fmla="*/ 45 w 60"/>
                <a:gd name="T25" fmla="*/ 22 h 134"/>
                <a:gd name="T26" fmla="*/ 45 w 60"/>
                <a:gd name="T27" fmla="*/ 15 h 134"/>
                <a:gd name="T28" fmla="*/ 52 w 60"/>
                <a:gd name="T29" fmla="*/ 7 h 134"/>
                <a:gd name="T30" fmla="*/ 60 w 60"/>
                <a:gd name="T31" fmla="*/ 0 h 134"/>
                <a:gd name="T32" fmla="*/ 60 w 60"/>
                <a:gd name="T33" fmla="*/ 0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134">
                  <a:moveTo>
                    <a:pt x="0" y="134"/>
                  </a:moveTo>
                  <a:lnTo>
                    <a:pt x="0" y="119"/>
                  </a:lnTo>
                  <a:lnTo>
                    <a:pt x="0" y="111"/>
                  </a:lnTo>
                  <a:lnTo>
                    <a:pt x="8" y="96"/>
                  </a:lnTo>
                  <a:lnTo>
                    <a:pt x="8" y="89"/>
                  </a:lnTo>
                  <a:lnTo>
                    <a:pt x="15" y="82"/>
                  </a:lnTo>
                  <a:lnTo>
                    <a:pt x="15" y="67"/>
                  </a:lnTo>
                  <a:lnTo>
                    <a:pt x="23" y="59"/>
                  </a:lnTo>
                  <a:lnTo>
                    <a:pt x="23" y="52"/>
                  </a:lnTo>
                  <a:lnTo>
                    <a:pt x="30" y="44"/>
                  </a:lnTo>
                  <a:lnTo>
                    <a:pt x="37" y="37"/>
                  </a:lnTo>
                  <a:lnTo>
                    <a:pt x="37" y="29"/>
                  </a:lnTo>
                  <a:lnTo>
                    <a:pt x="45" y="22"/>
                  </a:lnTo>
                  <a:lnTo>
                    <a:pt x="45" y="15"/>
                  </a:lnTo>
                  <a:lnTo>
                    <a:pt x="52" y="7"/>
                  </a:lnTo>
                  <a:lnTo>
                    <a:pt x="6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88" name="Freeform 452">
              <a:extLst>
                <a:ext uri="{FF2B5EF4-FFF2-40B4-BE49-F238E27FC236}">
                  <a16:creationId xmlns:a16="http://schemas.microsoft.com/office/drawing/2014/main" id="{AABE10BA-5A13-E985-0444-E6A7A5BD51E3}"/>
                </a:ext>
              </a:extLst>
            </p:cNvPr>
            <p:cNvSpPr>
              <a:spLocks/>
            </p:cNvSpPr>
            <p:nvPr/>
          </p:nvSpPr>
          <p:spPr bwMode="auto">
            <a:xfrm>
              <a:off x="2588" y="1885"/>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89" name="Freeform 453">
              <a:extLst>
                <a:ext uri="{FF2B5EF4-FFF2-40B4-BE49-F238E27FC236}">
                  <a16:creationId xmlns:a16="http://schemas.microsoft.com/office/drawing/2014/main" id="{DCD2898B-B29B-9898-93F7-AB0CA3951EBE}"/>
                </a:ext>
              </a:extLst>
            </p:cNvPr>
            <p:cNvSpPr>
              <a:spLocks/>
            </p:cNvSpPr>
            <p:nvPr/>
          </p:nvSpPr>
          <p:spPr bwMode="auto">
            <a:xfrm>
              <a:off x="2647" y="1743"/>
              <a:ext cx="15" cy="15"/>
            </a:xfrm>
            <a:custGeom>
              <a:avLst/>
              <a:gdLst>
                <a:gd name="T0" fmla="*/ 0 w 15"/>
                <a:gd name="T1" fmla="*/ 0 h 15"/>
                <a:gd name="T2" fmla="*/ 15 w 15"/>
                <a:gd name="T3" fmla="*/ 15 h 15"/>
                <a:gd name="T4" fmla="*/ 0 w 15"/>
                <a:gd name="T5" fmla="*/ 0 h 15"/>
                <a:gd name="T6" fmla="*/ 0 60000 65536"/>
                <a:gd name="T7" fmla="*/ 0 60000 65536"/>
                <a:gd name="T8" fmla="*/ 0 60000 65536"/>
              </a:gdLst>
              <a:ahLst/>
              <a:cxnLst>
                <a:cxn ang="T6">
                  <a:pos x="T0" y="T1"/>
                </a:cxn>
                <a:cxn ang="T7">
                  <a:pos x="T2" y="T3"/>
                </a:cxn>
                <a:cxn ang="T8">
                  <a:pos x="T4" y="T5"/>
                </a:cxn>
              </a:cxnLst>
              <a:rect l="0" t="0" r="r" b="b"/>
              <a:pathLst>
                <a:path w="15" h="15">
                  <a:moveTo>
                    <a:pt x="0" y="0"/>
                  </a:moveTo>
                  <a:lnTo>
                    <a:pt x="15"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90" name="Freeform 454">
              <a:extLst>
                <a:ext uri="{FF2B5EF4-FFF2-40B4-BE49-F238E27FC236}">
                  <a16:creationId xmlns:a16="http://schemas.microsoft.com/office/drawing/2014/main" id="{3C78620F-5B4B-C42B-9F78-9A4C02F45442}"/>
                </a:ext>
              </a:extLst>
            </p:cNvPr>
            <p:cNvSpPr>
              <a:spLocks/>
            </p:cNvSpPr>
            <p:nvPr/>
          </p:nvSpPr>
          <p:spPr bwMode="auto">
            <a:xfrm>
              <a:off x="2655" y="1676"/>
              <a:ext cx="37" cy="75"/>
            </a:xfrm>
            <a:custGeom>
              <a:avLst/>
              <a:gdLst>
                <a:gd name="T0" fmla="*/ 0 w 37"/>
                <a:gd name="T1" fmla="*/ 75 h 75"/>
                <a:gd name="T2" fmla="*/ 7 w 37"/>
                <a:gd name="T3" fmla="*/ 67 h 75"/>
                <a:gd name="T4" fmla="*/ 7 w 37"/>
                <a:gd name="T5" fmla="*/ 60 h 75"/>
                <a:gd name="T6" fmla="*/ 15 w 37"/>
                <a:gd name="T7" fmla="*/ 60 h 75"/>
                <a:gd name="T8" fmla="*/ 15 w 37"/>
                <a:gd name="T9" fmla="*/ 52 h 75"/>
                <a:gd name="T10" fmla="*/ 22 w 37"/>
                <a:gd name="T11" fmla="*/ 45 h 75"/>
                <a:gd name="T12" fmla="*/ 22 w 37"/>
                <a:gd name="T13" fmla="*/ 38 h 75"/>
                <a:gd name="T14" fmla="*/ 22 w 37"/>
                <a:gd name="T15" fmla="*/ 30 h 75"/>
                <a:gd name="T16" fmla="*/ 29 w 37"/>
                <a:gd name="T17" fmla="*/ 30 h 75"/>
                <a:gd name="T18" fmla="*/ 29 w 37"/>
                <a:gd name="T19" fmla="*/ 23 h 75"/>
                <a:gd name="T20" fmla="*/ 29 w 37"/>
                <a:gd name="T21" fmla="*/ 15 h 75"/>
                <a:gd name="T22" fmla="*/ 37 w 37"/>
                <a:gd name="T23" fmla="*/ 15 h 75"/>
                <a:gd name="T24" fmla="*/ 37 w 37"/>
                <a:gd name="T25" fmla="*/ 8 h 75"/>
                <a:gd name="T26" fmla="*/ 37 w 37"/>
                <a:gd name="T27" fmla="*/ 8 h 75"/>
                <a:gd name="T28" fmla="*/ 37 w 37"/>
                <a:gd name="T29" fmla="*/ 8 h 75"/>
                <a:gd name="T30" fmla="*/ 37 w 37"/>
                <a:gd name="T31" fmla="*/ 0 h 75"/>
                <a:gd name="T32" fmla="*/ 37 w 37"/>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75">
                  <a:moveTo>
                    <a:pt x="0" y="75"/>
                  </a:moveTo>
                  <a:lnTo>
                    <a:pt x="7" y="67"/>
                  </a:lnTo>
                  <a:lnTo>
                    <a:pt x="7" y="60"/>
                  </a:lnTo>
                  <a:lnTo>
                    <a:pt x="15" y="60"/>
                  </a:lnTo>
                  <a:lnTo>
                    <a:pt x="15" y="52"/>
                  </a:lnTo>
                  <a:lnTo>
                    <a:pt x="22" y="45"/>
                  </a:lnTo>
                  <a:lnTo>
                    <a:pt x="22" y="38"/>
                  </a:lnTo>
                  <a:lnTo>
                    <a:pt x="22" y="30"/>
                  </a:lnTo>
                  <a:lnTo>
                    <a:pt x="29" y="30"/>
                  </a:lnTo>
                  <a:lnTo>
                    <a:pt x="29" y="23"/>
                  </a:lnTo>
                  <a:lnTo>
                    <a:pt x="29" y="15"/>
                  </a:lnTo>
                  <a:lnTo>
                    <a:pt x="37" y="15"/>
                  </a:lnTo>
                  <a:lnTo>
                    <a:pt x="37" y="8"/>
                  </a:lnTo>
                  <a:lnTo>
                    <a:pt x="37"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91" name="Freeform 455">
              <a:extLst>
                <a:ext uri="{FF2B5EF4-FFF2-40B4-BE49-F238E27FC236}">
                  <a16:creationId xmlns:a16="http://schemas.microsoft.com/office/drawing/2014/main" id="{ECA7A82A-BA8E-41AB-DD7F-B13691CA9773}"/>
                </a:ext>
              </a:extLst>
            </p:cNvPr>
            <p:cNvSpPr>
              <a:spLocks/>
            </p:cNvSpPr>
            <p:nvPr/>
          </p:nvSpPr>
          <p:spPr bwMode="auto">
            <a:xfrm>
              <a:off x="2647" y="1743"/>
              <a:ext cx="15" cy="15"/>
            </a:xfrm>
            <a:custGeom>
              <a:avLst/>
              <a:gdLst>
                <a:gd name="T0" fmla="*/ 15 w 15"/>
                <a:gd name="T1" fmla="*/ 15 h 15"/>
                <a:gd name="T2" fmla="*/ 0 w 15"/>
                <a:gd name="T3" fmla="*/ 0 h 15"/>
                <a:gd name="T4" fmla="*/ 15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15"/>
                  </a:moveTo>
                  <a:lnTo>
                    <a:pt x="0" y="0"/>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92" name="Freeform 456">
              <a:extLst>
                <a:ext uri="{FF2B5EF4-FFF2-40B4-BE49-F238E27FC236}">
                  <a16:creationId xmlns:a16="http://schemas.microsoft.com/office/drawing/2014/main" id="{18319C12-4DD9-82B6-7ED1-B600F7383883}"/>
                </a:ext>
              </a:extLst>
            </p:cNvPr>
            <p:cNvSpPr>
              <a:spLocks/>
            </p:cNvSpPr>
            <p:nvPr/>
          </p:nvSpPr>
          <p:spPr bwMode="auto">
            <a:xfrm>
              <a:off x="2684" y="1676"/>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93" name="Freeform 457">
              <a:extLst>
                <a:ext uri="{FF2B5EF4-FFF2-40B4-BE49-F238E27FC236}">
                  <a16:creationId xmlns:a16="http://schemas.microsoft.com/office/drawing/2014/main" id="{A1A90D21-E271-3809-947D-F2E609771F99}"/>
                </a:ext>
              </a:extLst>
            </p:cNvPr>
            <p:cNvSpPr>
              <a:spLocks/>
            </p:cNvSpPr>
            <p:nvPr/>
          </p:nvSpPr>
          <p:spPr bwMode="auto">
            <a:xfrm>
              <a:off x="2670" y="1676"/>
              <a:ext cx="22" cy="90"/>
            </a:xfrm>
            <a:custGeom>
              <a:avLst/>
              <a:gdLst>
                <a:gd name="T0" fmla="*/ 22 w 22"/>
                <a:gd name="T1" fmla="*/ 0 h 90"/>
                <a:gd name="T2" fmla="*/ 22 w 22"/>
                <a:gd name="T3" fmla="*/ 0 h 90"/>
                <a:gd name="T4" fmla="*/ 22 w 22"/>
                <a:gd name="T5" fmla="*/ 8 h 90"/>
                <a:gd name="T6" fmla="*/ 22 w 22"/>
                <a:gd name="T7" fmla="*/ 8 h 90"/>
                <a:gd name="T8" fmla="*/ 22 w 22"/>
                <a:gd name="T9" fmla="*/ 8 h 90"/>
                <a:gd name="T10" fmla="*/ 22 w 22"/>
                <a:gd name="T11" fmla="*/ 15 h 90"/>
                <a:gd name="T12" fmla="*/ 22 w 22"/>
                <a:gd name="T13" fmla="*/ 23 h 90"/>
                <a:gd name="T14" fmla="*/ 14 w 22"/>
                <a:gd name="T15" fmla="*/ 23 h 90"/>
                <a:gd name="T16" fmla="*/ 14 w 22"/>
                <a:gd name="T17" fmla="*/ 30 h 90"/>
                <a:gd name="T18" fmla="*/ 14 w 22"/>
                <a:gd name="T19" fmla="*/ 38 h 90"/>
                <a:gd name="T20" fmla="*/ 14 w 22"/>
                <a:gd name="T21" fmla="*/ 45 h 90"/>
                <a:gd name="T22" fmla="*/ 7 w 22"/>
                <a:gd name="T23" fmla="*/ 52 h 90"/>
                <a:gd name="T24" fmla="*/ 7 w 22"/>
                <a:gd name="T25" fmla="*/ 60 h 90"/>
                <a:gd name="T26" fmla="*/ 7 w 22"/>
                <a:gd name="T27" fmla="*/ 67 h 90"/>
                <a:gd name="T28" fmla="*/ 0 w 22"/>
                <a:gd name="T29" fmla="*/ 75 h 90"/>
                <a:gd name="T30" fmla="*/ 0 w 22"/>
                <a:gd name="T31" fmla="*/ 82 h 90"/>
                <a:gd name="T32" fmla="*/ 0 w 22"/>
                <a:gd name="T33" fmla="*/ 90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90">
                  <a:moveTo>
                    <a:pt x="22" y="0"/>
                  </a:moveTo>
                  <a:lnTo>
                    <a:pt x="22" y="0"/>
                  </a:lnTo>
                  <a:lnTo>
                    <a:pt x="22" y="8"/>
                  </a:lnTo>
                  <a:lnTo>
                    <a:pt x="22" y="15"/>
                  </a:lnTo>
                  <a:lnTo>
                    <a:pt x="22" y="23"/>
                  </a:lnTo>
                  <a:lnTo>
                    <a:pt x="14" y="23"/>
                  </a:lnTo>
                  <a:lnTo>
                    <a:pt x="14" y="30"/>
                  </a:lnTo>
                  <a:lnTo>
                    <a:pt x="14" y="38"/>
                  </a:lnTo>
                  <a:lnTo>
                    <a:pt x="14" y="45"/>
                  </a:lnTo>
                  <a:lnTo>
                    <a:pt x="7" y="52"/>
                  </a:lnTo>
                  <a:lnTo>
                    <a:pt x="7" y="60"/>
                  </a:lnTo>
                  <a:lnTo>
                    <a:pt x="7" y="67"/>
                  </a:lnTo>
                  <a:lnTo>
                    <a:pt x="0" y="75"/>
                  </a:lnTo>
                  <a:lnTo>
                    <a:pt x="0" y="82"/>
                  </a:lnTo>
                  <a:lnTo>
                    <a:pt x="0" y="9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94" name="Freeform 458">
              <a:extLst>
                <a:ext uri="{FF2B5EF4-FFF2-40B4-BE49-F238E27FC236}">
                  <a16:creationId xmlns:a16="http://schemas.microsoft.com/office/drawing/2014/main" id="{CF8389F3-2F6B-A55C-7DF8-8F81B5ADCA60}"/>
                </a:ext>
              </a:extLst>
            </p:cNvPr>
            <p:cNvSpPr>
              <a:spLocks/>
            </p:cNvSpPr>
            <p:nvPr/>
          </p:nvSpPr>
          <p:spPr bwMode="auto">
            <a:xfrm>
              <a:off x="2684" y="1676"/>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95" name="Freeform 459">
              <a:extLst>
                <a:ext uri="{FF2B5EF4-FFF2-40B4-BE49-F238E27FC236}">
                  <a16:creationId xmlns:a16="http://schemas.microsoft.com/office/drawing/2014/main" id="{471C2E11-BE7B-1FB1-E1F1-1FB11B2D6328}"/>
                </a:ext>
              </a:extLst>
            </p:cNvPr>
            <p:cNvSpPr>
              <a:spLocks/>
            </p:cNvSpPr>
            <p:nvPr/>
          </p:nvSpPr>
          <p:spPr bwMode="auto">
            <a:xfrm>
              <a:off x="2655" y="1758"/>
              <a:ext cx="22" cy="8"/>
            </a:xfrm>
            <a:custGeom>
              <a:avLst/>
              <a:gdLst>
                <a:gd name="T0" fmla="*/ 22 w 22"/>
                <a:gd name="T1" fmla="*/ 8 h 8"/>
                <a:gd name="T2" fmla="*/ 0 w 22"/>
                <a:gd name="T3" fmla="*/ 0 h 8"/>
                <a:gd name="T4" fmla="*/ 22 w 22"/>
                <a:gd name="T5" fmla="*/ 8 h 8"/>
                <a:gd name="T6" fmla="*/ 0 60000 65536"/>
                <a:gd name="T7" fmla="*/ 0 60000 65536"/>
                <a:gd name="T8" fmla="*/ 0 60000 65536"/>
              </a:gdLst>
              <a:ahLst/>
              <a:cxnLst>
                <a:cxn ang="T6">
                  <a:pos x="T0" y="T1"/>
                </a:cxn>
                <a:cxn ang="T7">
                  <a:pos x="T2" y="T3"/>
                </a:cxn>
                <a:cxn ang="T8">
                  <a:pos x="T4" y="T5"/>
                </a:cxn>
              </a:cxnLst>
              <a:rect l="0" t="0" r="r" b="b"/>
              <a:pathLst>
                <a:path w="22" h="8">
                  <a:moveTo>
                    <a:pt x="22" y="8"/>
                  </a:moveTo>
                  <a:lnTo>
                    <a:pt x="0" y="0"/>
                  </a:lnTo>
                  <a:lnTo>
                    <a:pt x="2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96" name="Freeform 460">
              <a:extLst>
                <a:ext uri="{FF2B5EF4-FFF2-40B4-BE49-F238E27FC236}">
                  <a16:creationId xmlns:a16="http://schemas.microsoft.com/office/drawing/2014/main" id="{1232EF9A-FBB3-17A7-D61B-E3FF188168CD}"/>
                </a:ext>
              </a:extLst>
            </p:cNvPr>
            <p:cNvSpPr>
              <a:spLocks/>
            </p:cNvSpPr>
            <p:nvPr/>
          </p:nvSpPr>
          <p:spPr bwMode="auto">
            <a:xfrm>
              <a:off x="2655" y="1766"/>
              <a:ext cx="15" cy="89"/>
            </a:xfrm>
            <a:custGeom>
              <a:avLst/>
              <a:gdLst>
                <a:gd name="T0" fmla="*/ 15 w 15"/>
                <a:gd name="T1" fmla="*/ 0 h 89"/>
                <a:gd name="T2" fmla="*/ 7 w 15"/>
                <a:gd name="T3" fmla="*/ 7 h 89"/>
                <a:gd name="T4" fmla="*/ 7 w 15"/>
                <a:gd name="T5" fmla="*/ 14 h 89"/>
                <a:gd name="T6" fmla="*/ 0 w 15"/>
                <a:gd name="T7" fmla="*/ 22 h 89"/>
                <a:gd name="T8" fmla="*/ 0 w 15"/>
                <a:gd name="T9" fmla="*/ 29 h 89"/>
                <a:gd name="T10" fmla="*/ 0 w 15"/>
                <a:gd name="T11" fmla="*/ 37 h 89"/>
                <a:gd name="T12" fmla="*/ 0 w 15"/>
                <a:gd name="T13" fmla="*/ 44 h 89"/>
                <a:gd name="T14" fmla="*/ 0 w 15"/>
                <a:gd name="T15" fmla="*/ 52 h 89"/>
                <a:gd name="T16" fmla="*/ 0 w 15"/>
                <a:gd name="T17" fmla="*/ 59 h 89"/>
                <a:gd name="T18" fmla="*/ 0 w 15"/>
                <a:gd name="T19" fmla="*/ 67 h 89"/>
                <a:gd name="T20" fmla="*/ 0 w 15"/>
                <a:gd name="T21" fmla="*/ 74 h 89"/>
                <a:gd name="T22" fmla="*/ 0 w 15"/>
                <a:gd name="T23" fmla="*/ 74 h 89"/>
                <a:gd name="T24" fmla="*/ 0 w 15"/>
                <a:gd name="T25" fmla="*/ 81 h 89"/>
                <a:gd name="T26" fmla="*/ 0 w 15"/>
                <a:gd name="T27" fmla="*/ 81 h 89"/>
                <a:gd name="T28" fmla="*/ 0 w 15"/>
                <a:gd name="T29" fmla="*/ 89 h 89"/>
                <a:gd name="T30" fmla="*/ 0 w 15"/>
                <a:gd name="T31" fmla="*/ 89 h 89"/>
                <a:gd name="T32" fmla="*/ 0 w 15"/>
                <a:gd name="T33" fmla="*/ 89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89">
                  <a:moveTo>
                    <a:pt x="15" y="0"/>
                  </a:moveTo>
                  <a:lnTo>
                    <a:pt x="7" y="7"/>
                  </a:lnTo>
                  <a:lnTo>
                    <a:pt x="7" y="14"/>
                  </a:lnTo>
                  <a:lnTo>
                    <a:pt x="0" y="22"/>
                  </a:lnTo>
                  <a:lnTo>
                    <a:pt x="0" y="29"/>
                  </a:lnTo>
                  <a:lnTo>
                    <a:pt x="0" y="37"/>
                  </a:lnTo>
                  <a:lnTo>
                    <a:pt x="0" y="44"/>
                  </a:lnTo>
                  <a:lnTo>
                    <a:pt x="0" y="52"/>
                  </a:lnTo>
                  <a:lnTo>
                    <a:pt x="0" y="59"/>
                  </a:lnTo>
                  <a:lnTo>
                    <a:pt x="0" y="67"/>
                  </a:lnTo>
                  <a:lnTo>
                    <a:pt x="0" y="74"/>
                  </a:lnTo>
                  <a:lnTo>
                    <a:pt x="0" y="81"/>
                  </a:lnTo>
                  <a:lnTo>
                    <a:pt x="0" y="89"/>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97" name="Freeform 461">
              <a:extLst>
                <a:ext uri="{FF2B5EF4-FFF2-40B4-BE49-F238E27FC236}">
                  <a16:creationId xmlns:a16="http://schemas.microsoft.com/office/drawing/2014/main" id="{87299A2D-5B17-FDBB-39CE-3E533C90790F}"/>
                </a:ext>
              </a:extLst>
            </p:cNvPr>
            <p:cNvSpPr>
              <a:spLocks/>
            </p:cNvSpPr>
            <p:nvPr/>
          </p:nvSpPr>
          <p:spPr bwMode="auto">
            <a:xfrm>
              <a:off x="2655" y="1758"/>
              <a:ext cx="22" cy="8"/>
            </a:xfrm>
            <a:custGeom>
              <a:avLst/>
              <a:gdLst>
                <a:gd name="T0" fmla="*/ 0 w 22"/>
                <a:gd name="T1" fmla="*/ 0 h 8"/>
                <a:gd name="T2" fmla="*/ 22 w 22"/>
                <a:gd name="T3" fmla="*/ 8 h 8"/>
                <a:gd name="T4" fmla="*/ 0 w 22"/>
                <a:gd name="T5" fmla="*/ 0 h 8"/>
                <a:gd name="T6" fmla="*/ 0 60000 65536"/>
                <a:gd name="T7" fmla="*/ 0 60000 65536"/>
                <a:gd name="T8" fmla="*/ 0 60000 65536"/>
              </a:gdLst>
              <a:ahLst/>
              <a:cxnLst>
                <a:cxn ang="T6">
                  <a:pos x="T0" y="T1"/>
                </a:cxn>
                <a:cxn ang="T7">
                  <a:pos x="T2" y="T3"/>
                </a:cxn>
                <a:cxn ang="T8">
                  <a:pos x="T4" y="T5"/>
                </a:cxn>
              </a:cxnLst>
              <a:rect l="0" t="0" r="r" b="b"/>
              <a:pathLst>
                <a:path w="22" h="8">
                  <a:moveTo>
                    <a:pt x="0" y="0"/>
                  </a:moveTo>
                  <a:lnTo>
                    <a:pt x="22"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98" name="Freeform 462">
              <a:extLst>
                <a:ext uri="{FF2B5EF4-FFF2-40B4-BE49-F238E27FC236}">
                  <a16:creationId xmlns:a16="http://schemas.microsoft.com/office/drawing/2014/main" id="{964DEED3-3E99-EECB-8E0F-CB766C2EA48A}"/>
                </a:ext>
              </a:extLst>
            </p:cNvPr>
            <p:cNvSpPr>
              <a:spLocks/>
            </p:cNvSpPr>
            <p:nvPr/>
          </p:nvSpPr>
          <p:spPr bwMode="auto">
            <a:xfrm>
              <a:off x="2640" y="1855"/>
              <a:ext cx="22" cy="1"/>
            </a:xfrm>
            <a:custGeom>
              <a:avLst/>
              <a:gdLst>
                <a:gd name="T0" fmla="*/ 22 w 22"/>
                <a:gd name="T1" fmla="*/ 0 h 1"/>
                <a:gd name="T2" fmla="*/ 0 w 22"/>
                <a:gd name="T3" fmla="*/ 0 h 1"/>
                <a:gd name="T4" fmla="*/ 22 w 22"/>
                <a:gd name="T5" fmla="*/ 0 h 1"/>
                <a:gd name="T6" fmla="*/ 0 60000 65536"/>
                <a:gd name="T7" fmla="*/ 0 60000 65536"/>
                <a:gd name="T8" fmla="*/ 0 60000 65536"/>
              </a:gdLst>
              <a:ahLst/>
              <a:cxnLst>
                <a:cxn ang="T6">
                  <a:pos x="T0" y="T1"/>
                </a:cxn>
                <a:cxn ang="T7">
                  <a:pos x="T2" y="T3"/>
                </a:cxn>
                <a:cxn ang="T8">
                  <a:pos x="T4" y="T5"/>
                </a:cxn>
              </a:cxnLst>
              <a:rect l="0" t="0" r="r" b="b"/>
              <a:pathLst>
                <a:path w="22" h="1">
                  <a:moveTo>
                    <a:pt x="22" y="0"/>
                  </a:move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399" name="Freeform 463">
              <a:extLst>
                <a:ext uri="{FF2B5EF4-FFF2-40B4-BE49-F238E27FC236}">
                  <a16:creationId xmlns:a16="http://schemas.microsoft.com/office/drawing/2014/main" id="{57D4FCE4-A05D-D312-6AF2-08E0BA60D4EE}"/>
                </a:ext>
              </a:extLst>
            </p:cNvPr>
            <p:cNvSpPr>
              <a:spLocks/>
            </p:cNvSpPr>
            <p:nvPr/>
          </p:nvSpPr>
          <p:spPr bwMode="auto">
            <a:xfrm>
              <a:off x="2655" y="1795"/>
              <a:ext cx="37" cy="60"/>
            </a:xfrm>
            <a:custGeom>
              <a:avLst/>
              <a:gdLst>
                <a:gd name="T0" fmla="*/ 0 w 37"/>
                <a:gd name="T1" fmla="*/ 60 h 60"/>
                <a:gd name="T2" fmla="*/ 0 w 37"/>
                <a:gd name="T3" fmla="*/ 60 h 60"/>
                <a:gd name="T4" fmla="*/ 0 w 37"/>
                <a:gd name="T5" fmla="*/ 60 h 60"/>
                <a:gd name="T6" fmla="*/ 0 w 37"/>
                <a:gd name="T7" fmla="*/ 60 h 60"/>
                <a:gd name="T8" fmla="*/ 0 w 37"/>
                <a:gd name="T9" fmla="*/ 52 h 60"/>
                <a:gd name="T10" fmla="*/ 0 w 37"/>
                <a:gd name="T11" fmla="*/ 52 h 60"/>
                <a:gd name="T12" fmla="*/ 0 w 37"/>
                <a:gd name="T13" fmla="*/ 45 h 60"/>
                <a:gd name="T14" fmla="*/ 7 w 37"/>
                <a:gd name="T15" fmla="*/ 45 h 60"/>
                <a:gd name="T16" fmla="*/ 7 w 37"/>
                <a:gd name="T17" fmla="*/ 38 h 60"/>
                <a:gd name="T18" fmla="*/ 7 w 37"/>
                <a:gd name="T19" fmla="*/ 38 h 60"/>
                <a:gd name="T20" fmla="*/ 15 w 37"/>
                <a:gd name="T21" fmla="*/ 30 h 60"/>
                <a:gd name="T22" fmla="*/ 15 w 37"/>
                <a:gd name="T23" fmla="*/ 23 h 60"/>
                <a:gd name="T24" fmla="*/ 22 w 37"/>
                <a:gd name="T25" fmla="*/ 23 h 60"/>
                <a:gd name="T26" fmla="*/ 22 w 37"/>
                <a:gd name="T27" fmla="*/ 15 h 60"/>
                <a:gd name="T28" fmla="*/ 29 w 37"/>
                <a:gd name="T29" fmla="*/ 8 h 60"/>
                <a:gd name="T30" fmla="*/ 37 w 37"/>
                <a:gd name="T31" fmla="*/ 8 h 60"/>
                <a:gd name="T32" fmla="*/ 37 w 37"/>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60">
                  <a:moveTo>
                    <a:pt x="0" y="60"/>
                  </a:moveTo>
                  <a:lnTo>
                    <a:pt x="0" y="60"/>
                  </a:lnTo>
                  <a:lnTo>
                    <a:pt x="0" y="52"/>
                  </a:lnTo>
                  <a:lnTo>
                    <a:pt x="0" y="45"/>
                  </a:lnTo>
                  <a:lnTo>
                    <a:pt x="7" y="45"/>
                  </a:lnTo>
                  <a:lnTo>
                    <a:pt x="7" y="38"/>
                  </a:lnTo>
                  <a:lnTo>
                    <a:pt x="15" y="30"/>
                  </a:lnTo>
                  <a:lnTo>
                    <a:pt x="15" y="23"/>
                  </a:lnTo>
                  <a:lnTo>
                    <a:pt x="22" y="23"/>
                  </a:lnTo>
                  <a:lnTo>
                    <a:pt x="22" y="15"/>
                  </a:lnTo>
                  <a:lnTo>
                    <a:pt x="29" y="8"/>
                  </a:lnTo>
                  <a:lnTo>
                    <a:pt x="37" y="8"/>
                  </a:lnTo>
                  <a:lnTo>
                    <a:pt x="37"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00" name="Freeform 464">
              <a:extLst>
                <a:ext uri="{FF2B5EF4-FFF2-40B4-BE49-F238E27FC236}">
                  <a16:creationId xmlns:a16="http://schemas.microsoft.com/office/drawing/2014/main" id="{C99B530A-DCAC-8E4B-5603-DD09AA90E264}"/>
                </a:ext>
              </a:extLst>
            </p:cNvPr>
            <p:cNvSpPr>
              <a:spLocks/>
            </p:cNvSpPr>
            <p:nvPr/>
          </p:nvSpPr>
          <p:spPr bwMode="auto">
            <a:xfrm>
              <a:off x="2640" y="1855"/>
              <a:ext cx="22" cy="7"/>
            </a:xfrm>
            <a:custGeom>
              <a:avLst/>
              <a:gdLst>
                <a:gd name="T0" fmla="*/ 22 w 22"/>
                <a:gd name="T1" fmla="*/ 7 h 7"/>
                <a:gd name="T2" fmla="*/ 0 w 22"/>
                <a:gd name="T3" fmla="*/ 0 h 7"/>
                <a:gd name="T4" fmla="*/ 22 w 22"/>
                <a:gd name="T5" fmla="*/ 7 h 7"/>
                <a:gd name="T6" fmla="*/ 0 60000 65536"/>
                <a:gd name="T7" fmla="*/ 0 60000 65536"/>
                <a:gd name="T8" fmla="*/ 0 60000 65536"/>
              </a:gdLst>
              <a:ahLst/>
              <a:cxnLst>
                <a:cxn ang="T6">
                  <a:pos x="T0" y="T1"/>
                </a:cxn>
                <a:cxn ang="T7">
                  <a:pos x="T2" y="T3"/>
                </a:cxn>
                <a:cxn ang="T8">
                  <a:pos x="T4" y="T5"/>
                </a:cxn>
              </a:cxnLst>
              <a:rect l="0" t="0" r="r" b="b"/>
              <a:pathLst>
                <a:path w="22" h="7">
                  <a:moveTo>
                    <a:pt x="22" y="7"/>
                  </a:moveTo>
                  <a:lnTo>
                    <a:pt x="0" y="0"/>
                  </a:lnTo>
                  <a:lnTo>
                    <a:pt x="2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01" name="Freeform 465">
              <a:extLst>
                <a:ext uri="{FF2B5EF4-FFF2-40B4-BE49-F238E27FC236}">
                  <a16:creationId xmlns:a16="http://schemas.microsoft.com/office/drawing/2014/main" id="{615E4E9D-467A-C508-08C9-7A8CD5395935}"/>
                </a:ext>
              </a:extLst>
            </p:cNvPr>
            <p:cNvSpPr>
              <a:spLocks/>
            </p:cNvSpPr>
            <p:nvPr/>
          </p:nvSpPr>
          <p:spPr bwMode="auto">
            <a:xfrm>
              <a:off x="2692" y="1788"/>
              <a:ext cx="7" cy="15"/>
            </a:xfrm>
            <a:custGeom>
              <a:avLst/>
              <a:gdLst>
                <a:gd name="T0" fmla="*/ 0 w 7"/>
                <a:gd name="T1" fmla="*/ 0 h 15"/>
                <a:gd name="T2" fmla="*/ 7 w 7"/>
                <a:gd name="T3" fmla="*/ 15 h 15"/>
                <a:gd name="T4" fmla="*/ 0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0" y="0"/>
                  </a:moveTo>
                  <a:lnTo>
                    <a:pt x="7"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02" name="Freeform 466">
              <a:extLst>
                <a:ext uri="{FF2B5EF4-FFF2-40B4-BE49-F238E27FC236}">
                  <a16:creationId xmlns:a16="http://schemas.microsoft.com/office/drawing/2014/main" id="{F9074882-2449-4F79-A07D-22233D1058B5}"/>
                </a:ext>
              </a:extLst>
            </p:cNvPr>
            <p:cNvSpPr>
              <a:spLocks/>
            </p:cNvSpPr>
            <p:nvPr/>
          </p:nvSpPr>
          <p:spPr bwMode="auto">
            <a:xfrm>
              <a:off x="2692" y="1595"/>
              <a:ext cx="148" cy="200"/>
            </a:xfrm>
            <a:custGeom>
              <a:avLst/>
              <a:gdLst>
                <a:gd name="T0" fmla="*/ 0 w 148"/>
                <a:gd name="T1" fmla="*/ 200 h 200"/>
                <a:gd name="T2" fmla="*/ 7 w 148"/>
                <a:gd name="T3" fmla="*/ 200 h 200"/>
                <a:gd name="T4" fmla="*/ 15 w 148"/>
                <a:gd name="T5" fmla="*/ 193 h 200"/>
                <a:gd name="T6" fmla="*/ 22 w 148"/>
                <a:gd name="T7" fmla="*/ 185 h 200"/>
                <a:gd name="T8" fmla="*/ 37 w 148"/>
                <a:gd name="T9" fmla="*/ 178 h 200"/>
                <a:gd name="T10" fmla="*/ 44 w 148"/>
                <a:gd name="T11" fmla="*/ 163 h 200"/>
                <a:gd name="T12" fmla="*/ 59 w 148"/>
                <a:gd name="T13" fmla="*/ 156 h 200"/>
                <a:gd name="T14" fmla="*/ 67 w 148"/>
                <a:gd name="T15" fmla="*/ 141 h 200"/>
                <a:gd name="T16" fmla="*/ 82 w 148"/>
                <a:gd name="T17" fmla="*/ 133 h 200"/>
                <a:gd name="T18" fmla="*/ 89 w 148"/>
                <a:gd name="T19" fmla="*/ 119 h 200"/>
                <a:gd name="T20" fmla="*/ 104 w 148"/>
                <a:gd name="T21" fmla="*/ 104 h 200"/>
                <a:gd name="T22" fmla="*/ 111 w 148"/>
                <a:gd name="T23" fmla="*/ 89 h 200"/>
                <a:gd name="T24" fmla="*/ 119 w 148"/>
                <a:gd name="T25" fmla="*/ 74 h 200"/>
                <a:gd name="T26" fmla="*/ 134 w 148"/>
                <a:gd name="T27" fmla="*/ 52 h 200"/>
                <a:gd name="T28" fmla="*/ 141 w 148"/>
                <a:gd name="T29" fmla="*/ 37 h 200"/>
                <a:gd name="T30" fmla="*/ 141 w 148"/>
                <a:gd name="T31" fmla="*/ 22 h 200"/>
                <a:gd name="T32" fmla="*/ 148 w 148"/>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8" h="200">
                  <a:moveTo>
                    <a:pt x="0" y="200"/>
                  </a:moveTo>
                  <a:lnTo>
                    <a:pt x="7" y="200"/>
                  </a:lnTo>
                  <a:lnTo>
                    <a:pt x="15" y="193"/>
                  </a:lnTo>
                  <a:lnTo>
                    <a:pt x="22" y="185"/>
                  </a:lnTo>
                  <a:lnTo>
                    <a:pt x="37" y="178"/>
                  </a:lnTo>
                  <a:lnTo>
                    <a:pt x="44" y="163"/>
                  </a:lnTo>
                  <a:lnTo>
                    <a:pt x="59" y="156"/>
                  </a:lnTo>
                  <a:lnTo>
                    <a:pt x="67" y="141"/>
                  </a:lnTo>
                  <a:lnTo>
                    <a:pt x="82" y="133"/>
                  </a:lnTo>
                  <a:lnTo>
                    <a:pt x="89" y="119"/>
                  </a:lnTo>
                  <a:lnTo>
                    <a:pt x="104" y="104"/>
                  </a:lnTo>
                  <a:lnTo>
                    <a:pt x="111" y="89"/>
                  </a:lnTo>
                  <a:lnTo>
                    <a:pt x="119" y="74"/>
                  </a:lnTo>
                  <a:lnTo>
                    <a:pt x="134" y="52"/>
                  </a:lnTo>
                  <a:lnTo>
                    <a:pt x="141" y="37"/>
                  </a:lnTo>
                  <a:lnTo>
                    <a:pt x="141" y="22"/>
                  </a:lnTo>
                  <a:lnTo>
                    <a:pt x="148"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03" name="Freeform 467">
              <a:extLst>
                <a:ext uri="{FF2B5EF4-FFF2-40B4-BE49-F238E27FC236}">
                  <a16:creationId xmlns:a16="http://schemas.microsoft.com/office/drawing/2014/main" id="{CB2249EA-BAC9-A2FB-43B6-BAC4426E2CA9}"/>
                </a:ext>
              </a:extLst>
            </p:cNvPr>
            <p:cNvSpPr>
              <a:spLocks/>
            </p:cNvSpPr>
            <p:nvPr/>
          </p:nvSpPr>
          <p:spPr bwMode="auto">
            <a:xfrm>
              <a:off x="2692" y="1788"/>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04" name="Freeform 468">
              <a:extLst>
                <a:ext uri="{FF2B5EF4-FFF2-40B4-BE49-F238E27FC236}">
                  <a16:creationId xmlns:a16="http://schemas.microsoft.com/office/drawing/2014/main" id="{F3FB007C-18D8-7A0B-3855-57C00C2660C1}"/>
                </a:ext>
              </a:extLst>
            </p:cNvPr>
            <p:cNvSpPr>
              <a:spLocks/>
            </p:cNvSpPr>
            <p:nvPr/>
          </p:nvSpPr>
          <p:spPr bwMode="auto">
            <a:xfrm>
              <a:off x="2833" y="1595"/>
              <a:ext cx="15" cy="1"/>
            </a:xfrm>
            <a:custGeom>
              <a:avLst/>
              <a:gdLst>
                <a:gd name="T0" fmla="*/ 0 w 15"/>
                <a:gd name="T1" fmla="*/ 0 h 1"/>
                <a:gd name="T2" fmla="*/ 15 w 15"/>
                <a:gd name="T3" fmla="*/ 0 h 1"/>
                <a:gd name="T4" fmla="*/ 0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0" y="0"/>
                  </a:move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05" name="Freeform 469">
              <a:extLst>
                <a:ext uri="{FF2B5EF4-FFF2-40B4-BE49-F238E27FC236}">
                  <a16:creationId xmlns:a16="http://schemas.microsoft.com/office/drawing/2014/main" id="{0B80B5C9-5846-DD77-9083-81F8D942C7E0}"/>
                </a:ext>
              </a:extLst>
            </p:cNvPr>
            <p:cNvSpPr>
              <a:spLocks/>
            </p:cNvSpPr>
            <p:nvPr/>
          </p:nvSpPr>
          <p:spPr bwMode="auto">
            <a:xfrm>
              <a:off x="2840" y="1438"/>
              <a:ext cx="60" cy="157"/>
            </a:xfrm>
            <a:custGeom>
              <a:avLst/>
              <a:gdLst>
                <a:gd name="T0" fmla="*/ 0 w 60"/>
                <a:gd name="T1" fmla="*/ 157 h 157"/>
                <a:gd name="T2" fmla="*/ 0 w 60"/>
                <a:gd name="T3" fmla="*/ 142 h 157"/>
                <a:gd name="T4" fmla="*/ 8 w 60"/>
                <a:gd name="T5" fmla="*/ 127 h 157"/>
                <a:gd name="T6" fmla="*/ 8 w 60"/>
                <a:gd name="T7" fmla="*/ 112 h 157"/>
                <a:gd name="T8" fmla="*/ 8 w 60"/>
                <a:gd name="T9" fmla="*/ 97 h 157"/>
                <a:gd name="T10" fmla="*/ 15 w 60"/>
                <a:gd name="T11" fmla="*/ 82 h 157"/>
                <a:gd name="T12" fmla="*/ 15 w 60"/>
                <a:gd name="T13" fmla="*/ 75 h 157"/>
                <a:gd name="T14" fmla="*/ 23 w 60"/>
                <a:gd name="T15" fmla="*/ 60 h 157"/>
                <a:gd name="T16" fmla="*/ 23 w 60"/>
                <a:gd name="T17" fmla="*/ 52 h 157"/>
                <a:gd name="T18" fmla="*/ 30 w 60"/>
                <a:gd name="T19" fmla="*/ 45 h 157"/>
                <a:gd name="T20" fmla="*/ 38 w 60"/>
                <a:gd name="T21" fmla="*/ 38 h 157"/>
                <a:gd name="T22" fmla="*/ 38 w 60"/>
                <a:gd name="T23" fmla="*/ 30 h 157"/>
                <a:gd name="T24" fmla="*/ 45 w 60"/>
                <a:gd name="T25" fmla="*/ 23 h 157"/>
                <a:gd name="T26" fmla="*/ 45 w 60"/>
                <a:gd name="T27" fmla="*/ 15 h 157"/>
                <a:gd name="T28" fmla="*/ 52 w 60"/>
                <a:gd name="T29" fmla="*/ 8 h 157"/>
                <a:gd name="T30" fmla="*/ 60 w 60"/>
                <a:gd name="T31" fmla="*/ 8 h 157"/>
                <a:gd name="T32" fmla="*/ 60 w 60"/>
                <a:gd name="T33" fmla="*/ 0 h 1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157">
                  <a:moveTo>
                    <a:pt x="0" y="157"/>
                  </a:moveTo>
                  <a:lnTo>
                    <a:pt x="0" y="142"/>
                  </a:lnTo>
                  <a:lnTo>
                    <a:pt x="8" y="127"/>
                  </a:lnTo>
                  <a:lnTo>
                    <a:pt x="8" y="112"/>
                  </a:lnTo>
                  <a:lnTo>
                    <a:pt x="8" y="97"/>
                  </a:lnTo>
                  <a:lnTo>
                    <a:pt x="15" y="82"/>
                  </a:lnTo>
                  <a:lnTo>
                    <a:pt x="15" y="75"/>
                  </a:lnTo>
                  <a:lnTo>
                    <a:pt x="23" y="60"/>
                  </a:lnTo>
                  <a:lnTo>
                    <a:pt x="23" y="52"/>
                  </a:lnTo>
                  <a:lnTo>
                    <a:pt x="30" y="45"/>
                  </a:lnTo>
                  <a:lnTo>
                    <a:pt x="38" y="38"/>
                  </a:lnTo>
                  <a:lnTo>
                    <a:pt x="38" y="30"/>
                  </a:lnTo>
                  <a:lnTo>
                    <a:pt x="45" y="23"/>
                  </a:lnTo>
                  <a:lnTo>
                    <a:pt x="45" y="15"/>
                  </a:lnTo>
                  <a:lnTo>
                    <a:pt x="52" y="8"/>
                  </a:lnTo>
                  <a:lnTo>
                    <a:pt x="60" y="8"/>
                  </a:lnTo>
                  <a:lnTo>
                    <a:pt x="6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06" name="Freeform 470">
              <a:extLst>
                <a:ext uri="{FF2B5EF4-FFF2-40B4-BE49-F238E27FC236}">
                  <a16:creationId xmlns:a16="http://schemas.microsoft.com/office/drawing/2014/main" id="{E1A61437-4A74-ED28-749D-A52EC17F5A90}"/>
                </a:ext>
              </a:extLst>
            </p:cNvPr>
            <p:cNvSpPr>
              <a:spLocks/>
            </p:cNvSpPr>
            <p:nvPr/>
          </p:nvSpPr>
          <p:spPr bwMode="auto">
            <a:xfrm>
              <a:off x="2833" y="1595"/>
              <a:ext cx="15" cy="1"/>
            </a:xfrm>
            <a:custGeom>
              <a:avLst/>
              <a:gdLst>
                <a:gd name="T0" fmla="*/ 15 w 15"/>
                <a:gd name="T1" fmla="*/ 0 h 1"/>
                <a:gd name="T2" fmla="*/ 0 w 15"/>
                <a:gd name="T3" fmla="*/ 0 h 1"/>
                <a:gd name="T4" fmla="*/ 15 w 15"/>
                <a:gd name="T5" fmla="*/ 0 h 1"/>
                <a:gd name="T6" fmla="*/ 0 60000 65536"/>
                <a:gd name="T7" fmla="*/ 0 60000 65536"/>
                <a:gd name="T8" fmla="*/ 0 60000 65536"/>
              </a:gdLst>
              <a:ahLst/>
              <a:cxnLst>
                <a:cxn ang="T6">
                  <a:pos x="T0" y="T1"/>
                </a:cxn>
                <a:cxn ang="T7">
                  <a:pos x="T2" y="T3"/>
                </a:cxn>
                <a:cxn ang="T8">
                  <a:pos x="T4" y="T5"/>
                </a:cxn>
              </a:cxnLst>
              <a:rect l="0" t="0" r="r" b="b"/>
              <a:pathLst>
                <a:path w="15" h="1">
                  <a:moveTo>
                    <a:pt x="15" y="0"/>
                  </a:move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07" name="Freeform 471">
              <a:extLst>
                <a:ext uri="{FF2B5EF4-FFF2-40B4-BE49-F238E27FC236}">
                  <a16:creationId xmlns:a16="http://schemas.microsoft.com/office/drawing/2014/main" id="{024E325B-6AAF-4FFC-99A2-5DDFC00AC5FE}"/>
                </a:ext>
              </a:extLst>
            </p:cNvPr>
            <p:cNvSpPr>
              <a:spLocks/>
            </p:cNvSpPr>
            <p:nvPr/>
          </p:nvSpPr>
          <p:spPr bwMode="auto">
            <a:xfrm>
              <a:off x="2900" y="1431"/>
              <a:ext cx="7" cy="15"/>
            </a:xfrm>
            <a:custGeom>
              <a:avLst/>
              <a:gdLst>
                <a:gd name="T0" fmla="*/ 0 w 7"/>
                <a:gd name="T1" fmla="*/ 0 h 15"/>
                <a:gd name="T2" fmla="*/ 7 w 7"/>
                <a:gd name="T3" fmla="*/ 15 h 15"/>
                <a:gd name="T4" fmla="*/ 0 w 7"/>
                <a:gd name="T5" fmla="*/ 0 h 15"/>
                <a:gd name="T6" fmla="*/ 0 60000 65536"/>
                <a:gd name="T7" fmla="*/ 0 60000 65536"/>
                <a:gd name="T8" fmla="*/ 0 60000 65536"/>
              </a:gdLst>
              <a:ahLst/>
              <a:cxnLst>
                <a:cxn ang="T6">
                  <a:pos x="T0" y="T1"/>
                </a:cxn>
                <a:cxn ang="T7">
                  <a:pos x="T2" y="T3"/>
                </a:cxn>
                <a:cxn ang="T8">
                  <a:pos x="T4" y="T5"/>
                </a:cxn>
              </a:cxnLst>
              <a:rect l="0" t="0" r="r" b="b"/>
              <a:pathLst>
                <a:path w="7" h="15">
                  <a:moveTo>
                    <a:pt x="0" y="0"/>
                  </a:moveTo>
                  <a:lnTo>
                    <a:pt x="7"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08" name="Freeform 472">
              <a:extLst>
                <a:ext uri="{FF2B5EF4-FFF2-40B4-BE49-F238E27FC236}">
                  <a16:creationId xmlns:a16="http://schemas.microsoft.com/office/drawing/2014/main" id="{8D274A8C-04CF-24CA-BEB3-0F6874254CA6}"/>
                </a:ext>
              </a:extLst>
            </p:cNvPr>
            <p:cNvSpPr>
              <a:spLocks/>
            </p:cNvSpPr>
            <p:nvPr/>
          </p:nvSpPr>
          <p:spPr bwMode="auto">
            <a:xfrm>
              <a:off x="2900" y="1364"/>
              <a:ext cx="52" cy="74"/>
            </a:xfrm>
            <a:custGeom>
              <a:avLst/>
              <a:gdLst>
                <a:gd name="T0" fmla="*/ 0 w 52"/>
                <a:gd name="T1" fmla="*/ 74 h 74"/>
                <a:gd name="T2" fmla="*/ 7 w 52"/>
                <a:gd name="T3" fmla="*/ 67 h 74"/>
                <a:gd name="T4" fmla="*/ 15 w 52"/>
                <a:gd name="T5" fmla="*/ 60 h 74"/>
                <a:gd name="T6" fmla="*/ 15 w 52"/>
                <a:gd name="T7" fmla="*/ 60 h 74"/>
                <a:gd name="T8" fmla="*/ 22 w 52"/>
                <a:gd name="T9" fmla="*/ 52 h 74"/>
                <a:gd name="T10" fmla="*/ 22 w 52"/>
                <a:gd name="T11" fmla="*/ 45 h 74"/>
                <a:gd name="T12" fmla="*/ 30 w 52"/>
                <a:gd name="T13" fmla="*/ 37 h 74"/>
                <a:gd name="T14" fmla="*/ 30 w 52"/>
                <a:gd name="T15" fmla="*/ 30 h 74"/>
                <a:gd name="T16" fmla="*/ 37 w 52"/>
                <a:gd name="T17" fmla="*/ 30 h 74"/>
                <a:gd name="T18" fmla="*/ 37 w 52"/>
                <a:gd name="T19" fmla="*/ 22 h 74"/>
                <a:gd name="T20" fmla="*/ 44 w 52"/>
                <a:gd name="T21" fmla="*/ 15 h 74"/>
                <a:gd name="T22" fmla="*/ 44 w 52"/>
                <a:gd name="T23" fmla="*/ 15 h 74"/>
                <a:gd name="T24" fmla="*/ 44 w 52"/>
                <a:gd name="T25" fmla="*/ 8 h 74"/>
                <a:gd name="T26" fmla="*/ 52 w 52"/>
                <a:gd name="T27" fmla="*/ 8 h 74"/>
                <a:gd name="T28" fmla="*/ 52 w 52"/>
                <a:gd name="T29" fmla="*/ 0 h 74"/>
                <a:gd name="T30" fmla="*/ 52 w 52"/>
                <a:gd name="T31" fmla="*/ 0 h 74"/>
                <a:gd name="T32" fmla="*/ 52 w 52"/>
                <a:gd name="T33" fmla="*/ 0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74">
                  <a:moveTo>
                    <a:pt x="0" y="74"/>
                  </a:moveTo>
                  <a:lnTo>
                    <a:pt x="7" y="67"/>
                  </a:lnTo>
                  <a:lnTo>
                    <a:pt x="15" y="60"/>
                  </a:lnTo>
                  <a:lnTo>
                    <a:pt x="22" y="52"/>
                  </a:lnTo>
                  <a:lnTo>
                    <a:pt x="22" y="45"/>
                  </a:lnTo>
                  <a:lnTo>
                    <a:pt x="30" y="37"/>
                  </a:lnTo>
                  <a:lnTo>
                    <a:pt x="30" y="30"/>
                  </a:lnTo>
                  <a:lnTo>
                    <a:pt x="37" y="30"/>
                  </a:lnTo>
                  <a:lnTo>
                    <a:pt x="37" y="22"/>
                  </a:lnTo>
                  <a:lnTo>
                    <a:pt x="44" y="15"/>
                  </a:lnTo>
                  <a:lnTo>
                    <a:pt x="44" y="8"/>
                  </a:lnTo>
                  <a:lnTo>
                    <a:pt x="52" y="8"/>
                  </a:lnTo>
                  <a:lnTo>
                    <a:pt x="52"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09" name="Freeform 473">
              <a:extLst>
                <a:ext uri="{FF2B5EF4-FFF2-40B4-BE49-F238E27FC236}">
                  <a16:creationId xmlns:a16="http://schemas.microsoft.com/office/drawing/2014/main" id="{88B3F891-315F-040F-D4A1-1565DA5E9A69}"/>
                </a:ext>
              </a:extLst>
            </p:cNvPr>
            <p:cNvSpPr>
              <a:spLocks/>
            </p:cNvSpPr>
            <p:nvPr/>
          </p:nvSpPr>
          <p:spPr bwMode="auto">
            <a:xfrm>
              <a:off x="2900" y="1431"/>
              <a:ext cx="7" cy="15"/>
            </a:xfrm>
            <a:custGeom>
              <a:avLst/>
              <a:gdLst>
                <a:gd name="T0" fmla="*/ 7 w 7"/>
                <a:gd name="T1" fmla="*/ 15 h 15"/>
                <a:gd name="T2" fmla="*/ 0 w 7"/>
                <a:gd name="T3" fmla="*/ 0 h 15"/>
                <a:gd name="T4" fmla="*/ 7 w 7"/>
                <a:gd name="T5" fmla="*/ 15 h 15"/>
                <a:gd name="T6" fmla="*/ 0 60000 65536"/>
                <a:gd name="T7" fmla="*/ 0 60000 65536"/>
                <a:gd name="T8" fmla="*/ 0 60000 65536"/>
              </a:gdLst>
              <a:ahLst/>
              <a:cxnLst>
                <a:cxn ang="T6">
                  <a:pos x="T0" y="T1"/>
                </a:cxn>
                <a:cxn ang="T7">
                  <a:pos x="T2" y="T3"/>
                </a:cxn>
                <a:cxn ang="T8">
                  <a:pos x="T4" y="T5"/>
                </a:cxn>
              </a:cxnLst>
              <a:rect l="0" t="0" r="r" b="b"/>
              <a:pathLst>
                <a:path w="7" h="15">
                  <a:moveTo>
                    <a:pt x="7" y="15"/>
                  </a:moveTo>
                  <a:lnTo>
                    <a:pt x="0" y="0"/>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10" name="Freeform 474">
              <a:extLst>
                <a:ext uri="{FF2B5EF4-FFF2-40B4-BE49-F238E27FC236}">
                  <a16:creationId xmlns:a16="http://schemas.microsoft.com/office/drawing/2014/main" id="{C881CFDB-B7CB-A54A-0B2B-D8D51AFB3E70}"/>
                </a:ext>
              </a:extLst>
            </p:cNvPr>
            <p:cNvSpPr>
              <a:spLocks/>
            </p:cNvSpPr>
            <p:nvPr/>
          </p:nvSpPr>
          <p:spPr bwMode="auto">
            <a:xfrm>
              <a:off x="2944" y="1364"/>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11" name="Line 475">
              <a:extLst>
                <a:ext uri="{FF2B5EF4-FFF2-40B4-BE49-F238E27FC236}">
                  <a16:creationId xmlns:a16="http://schemas.microsoft.com/office/drawing/2014/main" id="{978FE592-C913-A076-5CE3-3017E2EA98E3}"/>
                </a:ext>
              </a:extLst>
            </p:cNvPr>
            <p:cNvSpPr>
              <a:spLocks noChangeShapeType="1"/>
            </p:cNvSpPr>
            <p:nvPr/>
          </p:nvSpPr>
          <p:spPr bwMode="auto">
            <a:xfrm flipH="1">
              <a:off x="2930" y="1364"/>
              <a:ext cx="22" cy="6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412" name="Freeform 476">
              <a:extLst>
                <a:ext uri="{FF2B5EF4-FFF2-40B4-BE49-F238E27FC236}">
                  <a16:creationId xmlns:a16="http://schemas.microsoft.com/office/drawing/2014/main" id="{D0AE2A63-DF60-600E-9938-E38C4DD18058}"/>
                </a:ext>
              </a:extLst>
            </p:cNvPr>
            <p:cNvSpPr>
              <a:spLocks/>
            </p:cNvSpPr>
            <p:nvPr/>
          </p:nvSpPr>
          <p:spPr bwMode="auto">
            <a:xfrm>
              <a:off x="2930" y="1282"/>
              <a:ext cx="111" cy="142"/>
            </a:xfrm>
            <a:custGeom>
              <a:avLst/>
              <a:gdLst>
                <a:gd name="T0" fmla="*/ 0 w 111"/>
                <a:gd name="T1" fmla="*/ 142 h 142"/>
                <a:gd name="T2" fmla="*/ 0 w 111"/>
                <a:gd name="T3" fmla="*/ 142 h 142"/>
                <a:gd name="T4" fmla="*/ 7 w 111"/>
                <a:gd name="T5" fmla="*/ 134 h 142"/>
                <a:gd name="T6" fmla="*/ 7 w 111"/>
                <a:gd name="T7" fmla="*/ 134 h 142"/>
                <a:gd name="T8" fmla="*/ 14 w 111"/>
                <a:gd name="T9" fmla="*/ 127 h 142"/>
                <a:gd name="T10" fmla="*/ 22 w 111"/>
                <a:gd name="T11" fmla="*/ 127 h 142"/>
                <a:gd name="T12" fmla="*/ 29 w 111"/>
                <a:gd name="T13" fmla="*/ 119 h 142"/>
                <a:gd name="T14" fmla="*/ 37 w 111"/>
                <a:gd name="T15" fmla="*/ 112 h 142"/>
                <a:gd name="T16" fmla="*/ 44 w 111"/>
                <a:gd name="T17" fmla="*/ 97 h 142"/>
                <a:gd name="T18" fmla="*/ 52 w 111"/>
                <a:gd name="T19" fmla="*/ 90 h 142"/>
                <a:gd name="T20" fmla="*/ 67 w 111"/>
                <a:gd name="T21" fmla="*/ 82 h 142"/>
                <a:gd name="T22" fmla="*/ 74 w 111"/>
                <a:gd name="T23" fmla="*/ 67 h 142"/>
                <a:gd name="T24" fmla="*/ 81 w 111"/>
                <a:gd name="T25" fmla="*/ 60 h 142"/>
                <a:gd name="T26" fmla="*/ 89 w 111"/>
                <a:gd name="T27" fmla="*/ 45 h 142"/>
                <a:gd name="T28" fmla="*/ 96 w 111"/>
                <a:gd name="T29" fmla="*/ 30 h 142"/>
                <a:gd name="T30" fmla="*/ 104 w 111"/>
                <a:gd name="T31" fmla="*/ 15 h 142"/>
                <a:gd name="T32" fmla="*/ 111 w 111"/>
                <a:gd name="T33" fmla="*/ 0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1" h="142">
                  <a:moveTo>
                    <a:pt x="0" y="142"/>
                  </a:moveTo>
                  <a:lnTo>
                    <a:pt x="0" y="142"/>
                  </a:lnTo>
                  <a:lnTo>
                    <a:pt x="7" y="134"/>
                  </a:lnTo>
                  <a:lnTo>
                    <a:pt x="14" y="127"/>
                  </a:lnTo>
                  <a:lnTo>
                    <a:pt x="22" y="127"/>
                  </a:lnTo>
                  <a:lnTo>
                    <a:pt x="29" y="119"/>
                  </a:lnTo>
                  <a:lnTo>
                    <a:pt x="37" y="112"/>
                  </a:lnTo>
                  <a:lnTo>
                    <a:pt x="44" y="97"/>
                  </a:lnTo>
                  <a:lnTo>
                    <a:pt x="52" y="90"/>
                  </a:lnTo>
                  <a:lnTo>
                    <a:pt x="67" y="82"/>
                  </a:lnTo>
                  <a:lnTo>
                    <a:pt x="74" y="67"/>
                  </a:lnTo>
                  <a:lnTo>
                    <a:pt x="81" y="60"/>
                  </a:lnTo>
                  <a:lnTo>
                    <a:pt x="89" y="45"/>
                  </a:lnTo>
                  <a:lnTo>
                    <a:pt x="96" y="30"/>
                  </a:lnTo>
                  <a:lnTo>
                    <a:pt x="104" y="15"/>
                  </a:lnTo>
                  <a:lnTo>
                    <a:pt x="111"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13" name="Freeform 477">
              <a:extLst>
                <a:ext uri="{FF2B5EF4-FFF2-40B4-BE49-F238E27FC236}">
                  <a16:creationId xmlns:a16="http://schemas.microsoft.com/office/drawing/2014/main" id="{483F9291-D875-1861-9C94-B8C64B229DA1}"/>
                </a:ext>
              </a:extLst>
            </p:cNvPr>
            <p:cNvSpPr>
              <a:spLocks/>
            </p:cNvSpPr>
            <p:nvPr/>
          </p:nvSpPr>
          <p:spPr bwMode="auto">
            <a:xfrm>
              <a:off x="2922" y="1416"/>
              <a:ext cx="15" cy="15"/>
            </a:xfrm>
            <a:custGeom>
              <a:avLst/>
              <a:gdLst>
                <a:gd name="T0" fmla="*/ 15 w 15"/>
                <a:gd name="T1" fmla="*/ 15 h 15"/>
                <a:gd name="T2" fmla="*/ 0 w 15"/>
                <a:gd name="T3" fmla="*/ 0 h 15"/>
                <a:gd name="T4" fmla="*/ 15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15"/>
                  </a:moveTo>
                  <a:lnTo>
                    <a:pt x="0" y="0"/>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14" name="Freeform 478">
              <a:extLst>
                <a:ext uri="{FF2B5EF4-FFF2-40B4-BE49-F238E27FC236}">
                  <a16:creationId xmlns:a16="http://schemas.microsoft.com/office/drawing/2014/main" id="{AEEAB104-FC26-AB14-1050-7D80A4896724}"/>
                </a:ext>
              </a:extLst>
            </p:cNvPr>
            <p:cNvSpPr>
              <a:spLocks/>
            </p:cNvSpPr>
            <p:nvPr/>
          </p:nvSpPr>
          <p:spPr bwMode="auto">
            <a:xfrm>
              <a:off x="3034" y="1282"/>
              <a:ext cx="15" cy="8"/>
            </a:xfrm>
            <a:custGeom>
              <a:avLst/>
              <a:gdLst>
                <a:gd name="T0" fmla="*/ 0 w 15"/>
                <a:gd name="T1" fmla="*/ 0 h 8"/>
                <a:gd name="T2" fmla="*/ 15 w 15"/>
                <a:gd name="T3" fmla="*/ 8 h 8"/>
                <a:gd name="T4" fmla="*/ 0 w 15"/>
                <a:gd name="T5" fmla="*/ 0 h 8"/>
                <a:gd name="T6" fmla="*/ 0 60000 65536"/>
                <a:gd name="T7" fmla="*/ 0 60000 65536"/>
                <a:gd name="T8" fmla="*/ 0 60000 65536"/>
              </a:gdLst>
              <a:ahLst/>
              <a:cxnLst>
                <a:cxn ang="T6">
                  <a:pos x="T0" y="T1"/>
                </a:cxn>
                <a:cxn ang="T7">
                  <a:pos x="T2" y="T3"/>
                </a:cxn>
                <a:cxn ang="T8">
                  <a:pos x="T4" y="T5"/>
                </a:cxn>
              </a:cxnLst>
              <a:rect l="0" t="0" r="r" b="b"/>
              <a:pathLst>
                <a:path w="15" h="8">
                  <a:moveTo>
                    <a:pt x="0" y="0"/>
                  </a:moveTo>
                  <a:lnTo>
                    <a:pt x="1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15" name="Freeform 479">
              <a:extLst>
                <a:ext uri="{FF2B5EF4-FFF2-40B4-BE49-F238E27FC236}">
                  <a16:creationId xmlns:a16="http://schemas.microsoft.com/office/drawing/2014/main" id="{7D7CB910-B232-3E9E-AFF6-A26298630084}"/>
                </a:ext>
              </a:extLst>
            </p:cNvPr>
            <p:cNvSpPr>
              <a:spLocks/>
            </p:cNvSpPr>
            <p:nvPr/>
          </p:nvSpPr>
          <p:spPr bwMode="auto">
            <a:xfrm>
              <a:off x="3041" y="1111"/>
              <a:ext cx="15" cy="171"/>
            </a:xfrm>
            <a:custGeom>
              <a:avLst/>
              <a:gdLst>
                <a:gd name="T0" fmla="*/ 0 w 15"/>
                <a:gd name="T1" fmla="*/ 171 h 171"/>
                <a:gd name="T2" fmla="*/ 8 w 15"/>
                <a:gd name="T3" fmla="*/ 156 h 171"/>
                <a:gd name="T4" fmla="*/ 8 w 15"/>
                <a:gd name="T5" fmla="*/ 142 h 171"/>
                <a:gd name="T6" fmla="*/ 15 w 15"/>
                <a:gd name="T7" fmla="*/ 127 h 171"/>
                <a:gd name="T8" fmla="*/ 15 w 15"/>
                <a:gd name="T9" fmla="*/ 112 h 171"/>
                <a:gd name="T10" fmla="*/ 15 w 15"/>
                <a:gd name="T11" fmla="*/ 97 h 171"/>
                <a:gd name="T12" fmla="*/ 15 w 15"/>
                <a:gd name="T13" fmla="*/ 82 h 171"/>
                <a:gd name="T14" fmla="*/ 15 w 15"/>
                <a:gd name="T15" fmla="*/ 67 h 171"/>
                <a:gd name="T16" fmla="*/ 15 w 15"/>
                <a:gd name="T17" fmla="*/ 52 h 171"/>
                <a:gd name="T18" fmla="*/ 8 w 15"/>
                <a:gd name="T19" fmla="*/ 45 h 171"/>
                <a:gd name="T20" fmla="*/ 8 w 15"/>
                <a:gd name="T21" fmla="*/ 30 h 171"/>
                <a:gd name="T22" fmla="*/ 8 w 15"/>
                <a:gd name="T23" fmla="*/ 23 h 171"/>
                <a:gd name="T24" fmla="*/ 0 w 15"/>
                <a:gd name="T25" fmla="*/ 15 h 171"/>
                <a:gd name="T26" fmla="*/ 0 w 15"/>
                <a:gd name="T27" fmla="*/ 8 h 171"/>
                <a:gd name="T28" fmla="*/ 0 w 15"/>
                <a:gd name="T29" fmla="*/ 0 h 171"/>
                <a:gd name="T30" fmla="*/ 0 w 15"/>
                <a:gd name="T31" fmla="*/ 0 h 171"/>
                <a:gd name="T32" fmla="*/ 0 w 15"/>
                <a:gd name="T33" fmla="*/ 0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71">
                  <a:moveTo>
                    <a:pt x="0" y="171"/>
                  </a:moveTo>
                  <a:lnTo>
                    <a:pt x="8" y="156"/>
                  </a:lnTo>
                  <a:lnTo>
                    <a:pt x="8" y="142"/>
                  </a:lnTo>
                  <a:lnTo>
                    <a:pt x="15" y="127"/>
                  </a:lnTo>
                  <a:lnTo>
                    <a:pt x="15" y="112"/>
                  </a:lnTo>
                  <a:lnTo>
                    <a:pt x="15" y="97"/>
                  </a:lnTo>
                  <a:lnTo>
                    <a:pt x="15" y="82"/>
                  </a:lnTo>
                  <a:lnTo>
                    <a:pt x="15" y="67"/>
                  </a:lnTo>
                  <a:lnTo>
                    <a:pt x="15" y="52"/>
                  </a:lnTo>
                  <a:lnTo>
                    <a:pt x="8" y="45"/>
                  </a:lnTo>
                  <a:lnTo>
                    <a:pt x="8" y="30"/>
                  </a:lnTo>
                  <a:lnTo>
                    <a:pt x="8" y="23"/>
                  </a:lnTo>
                  <a:lnTo>
                    <a:pt x="0" y="15"/>
                  </a:lnTo>
                  <a:lnTo>
                    <a:pt x="0" y="8"/>
                  </a:lnTo>
                  <a:lnTo>
                    <a:pt x="0" y="0"/>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16" name="Freeform 480">
              <a:extLst>
                <a:ext uri="{FF2B5EF4-FFF2-40B4-BE49-F238E27FC236}">
                  <a16:creationId xmlns:a16="http://schemas.microsoft.com/office/drawing/2014/main" id="{40A4F32E-3342-D515-8EA9-B264F2371AEB}"/>
                </a:ext>
              </a:extLst>
            </p:cNvPr>
            <p:cNvSpPr>
              <a:spLocks/>
            </p:cNvSpPr>
            <p:nvPr/>
          </p:nvSpPr>
          <p:spPr bwMode="auto">
            <a:xfrm>
              <a:off x="3034" y="1282"/>
              <a:ext cx="15" cy="8"/>
            </a:xfrm>
            <a:custGeom>
              <a:avLst/>
              <a:gdLst>
                <a:gd name="T0" fmla="*/ 15 w 15"/>
                <a:gd name="T1" fmla="*/ 8 h 8"/>
                <a:gd name="T2" fmla="*/ 0 w 15"/>
                <a:gd name="T3" fmla="*/ 0 h 8"/>
                <a:gd name="T4" fmla="*/ 15 w 15"/>
                <a:gd name="T5" fmla="*/ 8 h 8"/>
                <a:gd name="T6" fmla="*/ 0 60000 65536"/>
                <a:gd name="T7" fmla="*/ 0 60000 65536"/>
                <a:gd name="T8" fmla="*/ 0 60000 65536"/>
              </a:gdLst>
              <a:ahLst/>
              <a:cxnLst>
                <a:cxn ang="T6">
                  <a:pos x="T0" y="T1"/>
                </a:cxn>
                <a:cxn ang="T7">
                  <a:pos x="T2" y="T3"/>
                </a:cxn>
                <a:cxn ang="T8">
                  <a:pos x="T4" y="T5"/>
                </a:cxn>
              </a:cxnLst>
              <a:rect l="0" t="0" r="r" b="b"/>
              <a:pathLst>
                <a:path w="15" h="8">
                  <a:moveTo>
                    <a:pt x="15" y="8"/>
                  </a:moveTo>
                  <a:lnTo>
                    <a:pt x="0" y="0"/>
                  </a:lnTo>
                  <a:lnTo>
                    <a:pt x="1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17" name="Freeform 481">
              <a:extLst>
                <a:ext uri="{FF2B5EF4-FFF2-40B4-BE49-F238E27FC236}">
                  <a16:creationId xmlns:a16="http://schemas.microsoft.com/office/drawing/2014/main" id="{FE29C281-5493-F2C3-6C3B-C40B1A2A06A7}"/>
                </a:ext>
              </a:extLst>
            </p:cNvPr>
            <p:cNvSpPr>
              <a:spLocks/>
            </p:cNvSpPr>
            <p:nvPr/>
          </p:nvSpPr>
          <p:spPr bwMode="auto">
            <a:xfrm>
              <a:off x="3034" y="1104"/>
              <a:ext cx="15" cy="7"/>
            </a:xfrm>
            <a:custGeom>
              <a:avLst/>
              <a:gdLst>
                <a:gd name="T0" fmla="*/ 0 w 15"/>
                <a:gd name="T1" fmla="*/ 7 h 7"/>
                <a:gd name="T2" fmla="*/ 15 w 15"/>
                <a:gd name="T3" fmla="*/ 0 h 7"/>
                <a:gd name="T4" fmla="*/ 0 w 15"/>
                <a:gd name="T5" fmla="*/ 7 h 7"/>
                <a:gd name="T6" fmla="*/ 0 60000 65536"/>
                <a:gd name="T7" fmla="*/ 0 60000 65536"/>
                <a:gd name="T8" fmla="*/ 0 60000 65536"/>
              </a:gdLst>
              <a:ahLst/>
              <a:cxnLst>
                <a:cxn ang="T6">
                  <a:pos x="T0" y="T1"/>
                </a:cxn>
                <a:cxn ang="T7">
                  <a:pos x="T2" y="T3"/>
                </a:cxn>
                <a:cxn ang="T8">
                  <a:pos x="T4" y="T5"/>
                </a:cxn>
              </a:cxnLst>
              <a:rect l="0" t="0" r="r" b="b"/>
              <a:pathLst>
                <a:path w="15" h="7">
                  <a:moveTo>
                    <a:pt x="0" y="7"/>
                  </a:moveTo>
                  <a:lnTo>
                    <a:pt x="15"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18" name="Freeform 482">
              <a:extLst>
                <a:ext uri="{FF2B5EF4-FFF2-40B4-BE49-F238E27FC236}">
                  <a16:creationId xmlns:a16="http://schemas.microsoft.com/office/drawing/2014/main" id="{22093664-C2A2-AC18-AB60-36BE19993725}"/>
                </a:ext>
              </a:extLst>
            </p:cNvPr>
            <p:cNvSpPr>
              <a:spLocks/>
            </p:cNvSpPr>
            <p:nvPr/>
          </p:nvSpPr>
          <p:spPr bwMode="auto">
            <a:xfrm>
              <a:off x="2016" y="1111"/>
              <a:ext cx="1471" cy="2766"/>
            </a:xfrm>
            <a:custGeom>
              <a:avLst/>
              <a:gdLst>
                <a:gd name="T0" fmla="*/ 1099 w 1471"/>
                <a:gd name="T1" fmla="*/ 714 h 2766"/>
                <a:gd name="T2" fmla="*/ 1203 w 1471"/>
                <a:gd name="T3" fmla="*/ 1316 h 2766"/>
                <a:gd name="T4" fmla="*/ 1248 w 1471"/>
                <a:gd name="T5" fmla="*/ 1346 h 2766"/>
                <a:gd name="T6" fmla="*/ 1270 w 1471"/>
                <a:gd name="T7" fmla="*/ 1651 h 2766"/>
                <a:gd name="T8" fmla="*/ 1330 w 1471"/>
                <a:gd name="T9" fmla="*/ 1718 h 2766"/>
                <a:gd name="T10" fmla="*/ 1359 w 1471"/>
                <a:gd name="T11" fmla="*/ 1740 h 2766"/>
                <a:gd name="T12" fmla="*/ 1397 w 1471"/>
                <a:gd name="T13" fmla="*/ 1762 h 2766"/>
                <a:gd name="T14" fmla="*/ 1441 w 1471"/>
                <a:gd name="T15" fmla="*/ 1748 h 2766"/>
                <a:gd name="T16" fmla="*/ 1397 w 1471"/>
                <a:gd name="T17" fmla="*/ 1948 h 2766"/>
                <a:gd name="T18" fmla="*/ 1278 w 1471"/>
                <a:gd name="T19" fmla="*/ 2008 h 2766"/>
                <a:gd name="T20" fmla="*/ 1270 w 1471"/>
                <a:gd name="T21" fmla="*/ 2045 h 2766"/>
                <a:gd name="T22" fmla="*/ 1241 w 1471"/>
                <a:gd name="T23" fmla="*/ 2097 h 2766"/>
                <a:gd name="T24" fmla="*/ 1159 w 1471"/>
                <a:gd name="T25" fmla="*/ 2134 h 2766"/>
                <a:gd name="T26" fmla="*/ 1181 w 1471"/>
                <a:gd name="T27" fmla="*/ 1867 h 2766"/>
                <a:gd name="T28" fmla="*/ 1196 w 1471"/>
                <a:gd name="T29" fmla="*/ 1889 h 2766"/>
                <a:gd name="T30" fmla="*/ 1241 w 1471"/>
                <a:gd name="T31" fmla="*/ 1867 h 2766"/>
                <a:gd name="T32" fmla="*/ 1285 w 1471"/>
                <a:gd name="T33" fmla="*/ 1829 h 2766"/>
                <a:gd name="T34" fmla="*/ 1159 w 1471"/>
                <a:gd name="T35" fmla="*/ 1837 h 2766"/>
                <a:gd name="T36" fmla="*/ 1040 w 1471"/>
                <a:gd name="T37" fmla="*/ 2171 h 2766"/>
                <a:gd name="T38" fmla="*/ 995 w 1471"/>
                <a:gd name="T39" fmla="*/ 2268 h 2766"/>
                <a:gd name="T40" fmla="*/ 1033 w 1471"/>
                <a:gd name="T41" fmla="*/ 2290 h 2766"/>
                <a:gd name="T42" fmla="*/ 1055 w 1471"/>
                <a:gd name="T43" fmla="*/ 2447 h 2766"/>
                <a:gd name="T44" fmla="*/ 1003 w 1471"/>
                <a:gd name="T45" fmla="*/ 2566 h 2766"/>
                <a:gd name="T46" fmla="*/ 1055 w 1471"/>
                <a:gd name="T47" fmla="*/ 2603 h 2766"/>
                <a:gd name="T48" fmla="*/ 1114 w 1471"/>
                <a:gd name="T49" fmla="*/ 2603 h 2766"/>
                <a:gd name="T50" fmla="*/ 1196 w 1471"/>
                <a:gd name="T51" fmla="*/ 2588 h 2766"/>
                <a:gd name="T52" fmla="*/ 1241 w 1471"/>
                <a:gd name="T53" fmla="*/ 2610 h 2766"/>
                <a:gd name="T54" fmla="*/ 1241 w 1471"/>
                <a:gd name="T55" fmla="*/ 2670 h 2766"/>
                <a:gd name="T56" fmla="*/ 914 w 1471"/>
                <a:gd name="T57" fmla="*/ 2737 h 2766"/>
                <a:gd name="T58" fmla="*/ 824 w 1471"/>
                <a:gd name="T59" fmla="*/ 2632 h 2766"/>
                <a:gd name="T60" fmla="*/ 891 w 1471"/>
                <a:gd name="T61" fmla="*/ 2521 h 2766"/>
                <a:gd name="T62" fmla="*/ 936 w 1471"/>
                <a:gd name="T63" fmla="*/ 2439 h 2766"/>
                <a:gd name="T64" fmla="*/ 839 w 1471"/>
                <a:gd name="T65" fmla="*/ 2305 h 2766"/>
                <a:gd name="T66" fmla="*/ 646 w 1471"/>
                <a:gd name="T67" fmla="*/ 2283 h 2766"/>
                <a:gd name="T68" fmla="*/ 512 w 1471"/>
                <a:gd name="T69" fmla="*/ 2342 h 2766"/>
                <a:gd name="T70" fmla="*/ 475 w 1471"/>
                <a:gd name="T71" fmla="*/ 2424 h 2766"/>
                <a:gd name="T72" fmla="*/ 497 w 1471"/>
                <a:gd name="T73" fmla="*/ 2543 h 2766"/>
                <a:gd name="T74" fmla="*/ 564 w 1471"/>
                <a:gd name="T75" fmla="*/ 2677 h 2766"/>
                <a:gd name="T76" fmla="*/ 319 w 1471"/>
                <a:gd name="T77" fmla="*/ 2759 h 2766"/>
                <a:gd name="T78" fmla="*/ 230 w 1471"/>
                <a:gd name="T79" fmla="*/ 2618 h 2766"/>
                <a:gd name="T80" fmla="*/ 275 w 1471"/>
                <a:gd name="T81" fmla="*/ 2618 h 2766"/>
                <a:gd name="T82" fmla="*/ 319 w 1471"/>
                <a:gd name="T83" fmla="*/ 2625 h 2766"/>
                <a:gd name="T84" fmla="*/ 386 w 1471"/>
                <a:gd name="T85" fmla="*/ 2632 h 2766"/>
                <a:gd name="T86" fmla="*/ 371 w 1471"/>
                <a:gd name="T87" fmla="*/ 2365 h 2766"/>
                <a:gd name="T88" fmla="*/ 401 w 1471"/>
                <a:gd name="T89" fmla="*/ 2261 h 2766"/>
                <a:gd name="T90" fmla="*/ 312 w 1471"/>
                <a:gd name="T91" fmla="*/ 2157 h 2766"/>
                <a:gd name="T92" fmla="*/ 245 w 1471"/>
                <a:gd name="T93" fmla="*/ 1874 h 2766"/>
                <a:gd name="T94" fmla="*/ 223 w 1471"/>
                <a:gd name="T95" fmla="*/ 1815 h 2766"/>
                <a:gd name="T96" fmla="*/ 163 w 1471"/>
                <a:gd name="T97" fmla="*/ 1852 h 2766"/>
                <a:gd name="T98" fmla="*/ 230 w 1471"/>
                <a:gd name="T99" fmla="*/ 1904 h 2766"/>
                <a:gd name="T100" fmla="*/ 148 w 1471"/>
                <a:gd name="T101" fmla="*/ 2142 h 2766"/>
                <a:gd name="T102" fmla="*/ 141 w 1471"/>
                <a:gd name="T103" fmla="*/ 2008 h 2766"/>
                <a:gd name="T104" fmla="*/ 156 w 1471"/>
                <a:gd name="T105" fmla="*/ 2000 h 2766"/>
                <a:gd name="T106" fmla="*/ 14 w 1471"/>
                <a:gd name="T107" fmla="*/ 1881 h 2766"/>
                <a:gd name="T108" fmla="*/ 52 w 1471"/>
                <a:gd name="T109" fmla="*/ 1770 h 2766"/>
                <a:gd name="T110" fmla="*/ 119 w 1471"/>
                <a:gd name="T111" fmla="*/ 1718 h 2766"/>
                <a:gd name="T112" fmla="*/ 208 w 1471"/>
                <a:gd name="T113" fmla="*/ 1681 h 2766"/>
                <a:gd name="T114" fmla="*/ 252 w 1471"/>
                <a:gd name="T115" fmla="*/ 1569 h 2766"/>
                <a:gd name="T116" fmla="*/ 312 w 1471"/>
                <a:gd name="T117" fmla="*/ 1316 h 2766"/>
                <a:gd name="T118" fmla="*/ 483 w 1471"/>
                <a:gd name="T119" fmla="*/ 959 h 2766"/>
                <a:gd name="T120" fmla="*/ 646 w 1471"/>
                <a:gd name="T121" fmla="*/ 625 h 2766"/>
                <a:gd name="T122" fmla="*/ 646 w 1471"/>
                <a:gd name="T123" fmla="*/ 722 h 2766"/>
                <a:gd name="T124" fmla="*/ 936 w 1471"/>
                <a:gd name="T125" fmla="*/ 253 h 27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71" h="2766">
                  <a:moveTo>
                    <a:pt x="1025" y="0"/>
                  </a:moveTo>
                  <a:lnTo>
                    <a:pt x="1033" y="15"/>
                  </a:lnTo>
                  <a:lnTo>
                    <a:pt x="1040" y="30"/>
                  </a:lnTo>
                  <a:lnTo>
                    <a:pt x="1047" y="45"/>
                  </a:lnTo>
                  <a:lnTo>
                    <a:pt x="1055" y="60"/>
                  </a:lnTo>
                  <a:lnTo>
                    <a:pt x="1055" y="75"/>
                  </a:lnTo>
                  <a:lnTo>
                    <a:pt x="1062" y="90"/>
                  </a:lnTo>
                  <a:lnTo>
                    <a:pt x="1062" y="104"/>
                  </a:lnTo>
                  <a:lnTo>
                    <a:pt x="1070" y="127"/>
                  </a:lnTo>
                  <a:lnTo>
                    <a:pt x="1070" y="142"/>
                  </a:lnTo>
                  <a:lnTo>
                    <a:pt x="1070" y="164"/>
                  </a:lnTo>
                  <a:lnTo>
                    <a:pt x="1062" y="186"/>
                  </a:lnTo>
                  <a:lnTo>
                    <a:pt x="1062" y="208"/>
                  </a:lnTo>
                  <a:lnTo>
                    <a:pt x="1055" y="231"/>
                  </a:lnTo>
                  <a:lnTo>
                    <a:pt x="1055" y="253"/>
                  </a:lnTo>
                  <a:lnTo>
                    <a:pt x="1047" y="283"/>
                  </a:lnTo>
                  <a:lnTo>
                    <a:pt x="1040" y="313"/>
                  </a:lnTo>
                  <a:lnTo>
                    <a:pt x="1040" y="320"/>
                  </a:lnTo>
                  <a:lnTo>
                    <a:pt x="1033" y="320"/>
                  </a:lnTo>
                  <a:lnTo>
                    <a:pt x="1033" y="327"/>
                  </a:lnTo>
                  <a:lnTo>
                    <a:pt x="1033" y="335"/>
                  </a:lnTo>
                  <a:lnTo>
                    <a:pt x="1033" y="350"/>
                  </a:lnTo>
                  <a:lnTo>
                    <a:pt x="1025" y="365"/>
                  </a:lnTo>
                  <a:lnTo>
                    <a:pt x="1025" y="379"/>
                  </a:lnTo>
                  <a:lnTo>
                    <a:pt x="1025" y="394"/>
                  </a:lnTo>
                  <a:lnTo>
                    <a:pt x="1025" y="409"/>
                  </a:lnTo>
                  <a:lnTo>
                    <a:pt x="1025" y="432"/>
                  </a:lnTo>
                  <a:lnTo>
                    <a:pt x="1025" y="446"/>
                  </a:lnTo>
                  <a:lnTo>
                    <a:pt x="1025" y="469"/>
                  </a:lnTo>
                  <a:lnTo>
                    <a:pt x="1025" y="491"/>
                  </a:lnTo>
                  <a:lnTo>
                    <a:pt x="1033" y="513"/>
                  </a:lnTo>
                  <a:lnTo>
                    <a:pt x="1040" y="528"/>
                  </a:lnTo>
                  <a:lnTo>
                    <a:pt x="1047" y="551"/>
                  </a:lnTo>
                  <a:lnTo>
                    <a:pt x="1055" y="573"/>
                  </a:lnTo>
                  <a:lnTo>
                    <a:pt x="1062" y="588"/>
                  </a:lnTo>
                  <a:lnTo>
                    <a:pt x="1070" y="610"/>
                  </a:lnTo>
                  <a:lnTo>
                    <a:pt x="1070" y="625"/>
                  </a:lnTo>
                  <a:lnTo>
                    <a:pt x="1077" y="647"/>
                  </a:lnTo>
                  <a:lnTo>
                    <a:pt x="1077" y="662"/>
                  </a:lnTo>
                  <a:lnTo>
                    <a:pt x="1077" y="677"/>
                  </a:lnTo>
                  <a:lnTo>
                    <a:pt x="1085" y="692"/>
                  </a:lnTo>
                  <a:lnTo>
                    <a:pt x="1085" y="707"/>
                  </a:lnTo>
                  <a:lnTo>
                    <a:pt x="1077" y="722"/>
                  </a:lnTo>
                  <a:lnTo>
                    <a:pt x="1077" y="729"/>
                  </a:lnTo>
                  <a:lnTo>
                    <a:pt x="1077" y="744"/>
                  </a:lnTo>
                  <a:lnTo>
                    <a:pt x="1077" y="751"/>
                  </a:lnTo>
                  <a:lnTo>
                    <a:pt x="1070" y="759"/>
                  </a:lnTo>
                  <a:lnTo>
                    <a:pt x="1070" y="766"/>
                  </a:lnTo>
                  <a:lnTo>
                    <a:pt x="1077" y="751"/>
                  </a:lnTo>
                  <a:lnTo>
                    <a:pt x="1085" y="744"/>
                  </a:lnTo>
                  <a:lnTo>
                    <a:pt x="1092" y="729"/>
                  </a:lnTo>
                  <a:lnTo>
                    <a:pt x="1099" y="714"/>
                  </a:lnTo>
                  <a:lnTo>
                    <a:pt x="1107" y="699"/>
                  </a:lnTo>
                  <a:lnTo>
                    <a:pt x="1114" y="677"/>
                  </a:lnTo>
                  <a:lnTo>
                    <a:pt x="1122" y="655"/>
                  </a:lnTo>
                  <a:lnTo>
                    <a:pt x="1129" y="632"/>
                  </a:lnTo>
                  <a:lnTo>
                    <a:pt x="1129" y="610"/>
                  </a:lnTo>
                  <a:lnTo>
                    <a:pt x="1137" y="588"/>
                  </a:lnTo>
                  <a:lnTo>
                    <a:pt x="1137" y="565"/>
                  </a:lnTo>
                  <a:lnTo>
                    <a:pt x="1137" y="536"/>
                  </a:lnTo>
                  <a:lnTo>
                    <a:pt x="1129" y="513"/>
                  </a:lnTo>
                  <a:lnTo>
                    <a:pt x="1122" y="491"/>
                  </a:lnTo>
                  <a:lnTo>
                    <a:pt x="1129" y="498"/>
                  </a:lnTo>
                  <a:lnTo>
                    <a:pt x="1129" y="506"/>
                  </a:lnTo>
                  <a:lnTo>
                    <a:pt x="1137" y="513"/>
                  </a:lnTo>
                  <a:lnTo>
                    <a:pt x="1137" y="521"/>
                  </a:lnTo>
                  <a:lnTo>
                    <a:pt x="1144" y="528"/>
                  </a:lnTo>
                  <a:lnTo>
                    <a:pt x="1144" y="543"/>
                  </a:lnTo>
                  <a:lnTo>
                    <a:pt x="1151" y="558"/>
                  </a:lnTo>
                  <a:lnTo>
                    <a:pt x="1151" y="573"/>
                  </a:lnTo>
                  <a:lnTo>
                    <a:pt x="1151" y="595"/>
                  </a:lnTo>
                  <a:lnTo>
                    <a:pt x="1151" y="610"/>
                  </a:lnTo>
                  <a:lnTo>
                    <a:pt x="1151" y="632"/>
                  </a:lnTo>
                  <a:lnTo>
                    <a:pt x="1151" y="655"/>
                  </a:lnTo>
                  <a:lnTo>
                    <a:pt x="1151" y="684"/>
                  </a:lnTo>
                  <a:lnTo>
                    <a:pt x="1144" y="707"/>
                  </a:lnTo>
                  <a:lnTo>
                    <a:pt x="1137" y="736"/>
                  </a:lnTo>
                  <a:lnTo>
                    <a:pt x="1137" y="759"/>
                  </a:lnTo>
                  <a:lnTo>
                    <a:pt x="1129" y="781"/>
                  </a:lnTo>
                  <a:lnTo>
                    <a:pt x="1129" y="803"/>
                  </a:lnTo>
                  <a:lnTo>
                    <a:pt x="1122" y="826"/>
                  </a:lnTo>
                  <a:lnTo>
                    <a:pt x="1122" y="848"/>
                  </a:lnTo>
                  <a:lnTo>
                    <a:pt x="1122" y="863"/>
                  </a:lnTo>
                  <a:lnTo>
                    <a:pt x="1122" y="878"/>
                  </a:lnTo>
                  <a:lnTo>
                    <a:pt x="1122" y="900"/>
                  </a:lnTo>
                  <a:lnTo>
                    <a:pt x="1122" y="915"/>
                  </a:lnTo>
                  <a:lnTo>
                    <a:pt x="1129" y="937"/>
                  </a:lnTo>
                  <a:lnTo>
                    <a:pt x="1129" y="952"/>
                  </a:lnTo>
                  <a:lnTo>
                    <a:pt x="1129" y="974"/>
                  </a:lnTo>
                  <a:lnTo>
                    <a:pt x="1137" y="997"/>
                  </a:lnTo>
                  <a:lnTo>
                    <a:pt x="1144" y="1012"/>
                  </a:lnTo>
                  <a:lnTo>
                    <a:pt x="1151" y="1041"/>
                  </a:lnTo>
                  <a:lnTo>
                    <a:pt x="1159" y="1064"/>
                  </a:lnTo>
                  <a:lnTo>
                    <a:pt x="1159" y="1086"/>
                  </a:lnTo>
                  <a:lnTo>
                    <a:pt x="1166" y="1101"/>
                  </a:lnTo>
                  <a:lnTo>
                    <a:pt x="1174" y="1123"/>
                  </a:lnTo>
                  <a:lnTo>
                    <a:pt x="1181" y="1145"/>
                  </a:lnTo>
                  <a:lnTo>
                    <a:pt x="1189" y="1160"/>
                  </a:lnTo>
                  <a:lnTo>
                    <a:pt x="1196" y="1183"/>
                  </a:lnTo>
                  <a:lnTo>
                    <a:pt x="1196" y="1205"/>
                  </a:lnTo>
                  <a:lnTo>
                    <a:pt x="1203" y="1220"/>
                  </a:lnTo>
                  <a:lnTo>
                    <a:pt x="1203" y="1242"/>
                  </a:lnTo>
                  <a:lnTo>
                    <a:pt x="1203" y="1264"/>
                  </a:lnTo>
                  <a:lnTo>
                    <a:pt x="1203" y="1287"/>
                  </a:lnTo>
                  <a:lnTo>
                    <a:pt x="1203" y="1316"/>
                  </a:lnTo>
                  <a:lnTo>
                    <a:pt x="1203" y="1339"/>
                  </a:lnTo>
                  <a:lnTo>
                    <a:pt x="1196" y="1376"/>
                  </a:lnTo>
                  <a:lnTo>
                    <a:pt x="1189" y="1406"/>
                  </a:lnTo>
                  <a:lnTo>
                    <a:pt x="1189" y="1413"/>
                  </a:lnTo>
                  <a:lnTo>
                    <a:pt x="1189" y="1420"/>
                  </a:lnTo>
                  <a:lnTo>
                    <a:pt x="1189" y="1435"/>
                  </a:lnTo>
                  <a:lnTo>
                    <a:pt x="1181" y="1443"/>
                  </a:lnTo>
                  <a:lnTo>
                    <a:pt x="1181" y="1458"/>
                  </a:lnTo>
                  <a:lnTo>
                    <a:pt x="1181" y="1465"/>
                  </a:lnTo>
                  <a:lnTo>
                    <a:pt x="1174" y="1480"/>
                  </a:lnTo>
                  <a:lnTo>
                    <a:pt x="1174" y="1495"/>
                  </a:lnTo>
                  <a:lnTo>
                    <a:pt x="1174" y="1502"/>
                  </a:lnTo>
                  <a:lnTo>
                    <a:pt x="1174" y="1517"/>
                  </a:lnTo>
                  <a:lnTo>
                    <a:pt x="1174" y="1525"/>
                  </a:lnTo>
                  <a:lnTo>
                    <a:pt x="1174" y="1532"/>
                  </a:lnTo>
                  <a:lnTo>
                    <a:pt x="1174" y="1547"/>
                  </a:lnTo>
                  <a:lnTo>
                    <a:pt x="1174" y="1539"/>
                  </a:lnTo>
                  <a:lnTo>
                    <a:pt x="1174" y="1532"/>
                  </a:lnTo>
                  <a:lnTo>
                    <a:pt x="1174" y="1525"/>
                  </a:lnTo>
                  <a:lnTo>
                    <a:pt x="1174" y="1517"/>
                  </a:lnTo>
                  <a:lnTo>
                    <a:pt x="1181" y="1510"/>
                  </a:lnTo>
                  <a:lnTo>
                    <a:pt x="1181" y="1502"/>
                  </a:lnTo>
                  <a:lnTo>
                    <a:pt x="1181" y="1487"/>
                  </a:lnTo>
                  <a:lnTo>
                    <a:pt x="1189" y="1480"/>
                  </a:lnTo>
                  <a:lnTo>
                    <a:pt x="1189" y="1473"/>
                  </a:lnTo>
                  <a:lnTo>
                    <a:pt x="1196" y="1465"/>
                  </a:lnTo>
                  <a:lnTo>
                    <a:pt x="1203" y="1458"/>
                  </a:lnTo>
                  <a:lnTo>
                    <a:pt x="1203" y="1450"/>
                  </a:lnTo>
                  <a:lnTo>
                    <a:pt x="1211" y="1443"/>
                  </a:lnTo>
                  <a:lnTo>
                    <a:pt x="1218" y="1435"/>
                  </a:lnTo>
                  <a:lnTo>
                    <a:pt x="1226" y="1428"/>
                  </a:lnTo>
                  <a:lnTo>
                    <a:pt x="1233" y="1420"/>
                  </a:lnTo>
                  <a:lnTo>
                    <a:pt x="1233" y="1413"/>
                  </a:lnTo>
                  <a:lnTo>
                    <a:pt x="1241" y="1406"/>
                  </a:lnTo>
                  <a:lnTo>
                    <a:pt x="1241" y="1398"/>
                  </a:lnTo>
                  <a:lnTo>
                    <a:pt x="1241" y="1391"/>
                  </a:lnTo>
                  <a:lnTo>
                    <a:pt x="1241" y="1383"/>
                  </a:lnTo>
                  <a:lnTo>
                    <a:pt x="1248" y="1376"/>
                  </a:lnTo>
                  <a:lnTo>
                    <a:pt x="1248" y="1368"/>
                  </a:lnTo>
                  <a:lnTo>
                    <a:pt x="1248" y="1361"/>
                  </a:lnTo>
                  <a:lnTo>
                    <a:pt x="1248" y="1354"/>
                  </a:lnTo>
                  <a:lnTo>
                    <a:pt x="1241" y="1346"/>
                  </a:lnTo>
                  <a:lnTo>
                    <a:pt x="1241" y="1339"/>
                  </a:lnTo>
                  <a:lnTo>
                    <a:pt x="1248" y="1346"/>
                  </a:lnTo>
                  <a:lnTo>
                    <a:pt x="1248" y="1354"/>
                  </a:lnTo>
                  <a:lnTo>
                    <a:pt x="1248" y="1361"/>
                  </a:lnTo>
                  <a:lnTo>
                    <a:pt x="1248" y="1368"/>
                  </a:lnTo>
                  <a:lnTo>
                    <a:pt x="1248" y="1376"/>
                  </a:lnTo>
                  <a:lnTo>
                    <a:pt x="1248" y="1383"/>
                  </a:lnTo>
                  <a:lnTo>
                    <a:pt x="1248" y="1391"/>
                  </a:lnTo>
                  <a:lnTo>
                    <a:pt x="1248" y="1406"/>
                  </a:lnTo>
                  <a:lnTo>
                    <a:pt x="1248" y="1413"/>
                  </a:lnTo>
                  <a:lnTo>
                    <a:pt x="1248" y="1428"/>
                  </a:lnTo>
                  <a:lnTo>
                    <a:pt x="1241" y="1443"/>
                  </a:lnTo>
                  <a:lnTo>
                    <a:pt x="1241" y="1458"/>
                  </a:lnTo>
                  <a:lnTo>
                    <a:pt x="1233" y="1465"/>
                  </a:lnTo>
                  <a:lnTo>
                    <a:pt x="1226" y="1480"/>
                  </a:lnTo>
                  <a:lnTo>
                    <a:pt x="1226" y="1495"/>
                  </a:lnTo>
                  <a:lnTo>
                    <a:pt x="1226" y="1502"/>
                  </a:lnTo>
                  <a:lnTo>
                    <a:pt x="1218" y="1517"/>
                  </a:lnTo>
                  <a:lnTo>
                    <a:pt x="1218" y="1525"/>
                  </a:lnTo>
                  <a:lnTo>
                    <a:pt x="1218" y="1532"/>
                  </a:lnTo>
                  <a:lnTo>
                    <a:pt x="1218" y="1539"/>
                  </a:lnTo>
                  <a:lnTo>
                    <a:pt x="1218" y="1547"/>
                  </a:lnTo>
                  <a:lnTo>
                    <a:pt x="1226" y="1554"/>
                  </a:lnTo>
                  <a:lnTo>
                    <a:pt x="1226" y="1562"/>
                  </a:lnTo>
                  <a:lnTo>
                    <a:pt x="1226" y="1569"/>
                  </a:lnTo>
                  <a:lnTo>
                    <a:pt x="1226" y="1577"/>
                  </a:lnTo>
                  <a:lnTo>
                    <a:pt x="1233" y="1584"/>
                  </a:lnTo>
                  <a:lnTo>
                    <a:pt x="1233" y="1591"/>
                  </a:lnTo>
                  <a:lnTo>
                    <a:pt x="1233" y="1599"/>
                  </a:lnTo>
                  <a:lnTo>
                    <a:pt x="1241" y="1606"/>
                  </a:lnTo>
                  <a:lnTo>
                    <a:pt x="1241" y="1614"/>
                  </a:lnTo>
                  <a:lnTo>
                    <a:pt x="1241" y="1621"/>
                  </a:lnTo>
                  <a:lnTo>
                    <a:pt x="1241" y="1629"/>
                  </a:lnTo>
                  <a:lnTo>
                    <a:pt x="1241" y="1636"/>
                  </a:lnTo>
                  <a:lnTo>
                    <a:pt x="1241" y="1644"/>
                  </a:lnTo>
                  <a:lnTo>
                    <a:pt x="1241" y="1651"/>
                  </a:lnTo>
                  <a:lnTo>
                    <a:pt x="1241" y="1658"/>
                  </a:lnTo>
                  <a:lnTo>
                    <a:pt x="1241" y="1666"/>
                  </a:lnTo>
                  <a:lnTo>
                    <a:pt x="1233" y="1673"/>
                  </a:lnTo>
                  <a:lnTo>
                    <a:pt x="1233" y="1681"/>
                  </a:lnTo>
                  <a:lnTo>
                    <a:pt x="1241" y="1681"/>
                  </a:lnTo>
                  <a:lnTo>
                    <a:pt x="1241" y="1673"/>
                  </a:lnTo>
                  <a:lnTo>
                    <a:pt x="1248" y="1673"/>
                  </a:lnTo>
                  <a:lnTo>
                    <a:pt x="1255" y="1666"/>
                  </a:lnTo>
                  <a:lnTo>
                    <a:pt x="1263" y="1666"/>
                  </a:lnTo>
                  <a:lnTo>
                    <a:pt x="1270" y="1658"/>
                  </a:lnTo>
                  <a:lnTo>
                    <a:pt x="1270" y="1651"/>
                  </a:lnTo>
                  <a:lnTo>
                    <a:pt x="1278" y="1651"/>
                  </a:lnTo>
                  <a:lnTo>
                    <a:pt x="1278" y="1644"/>
                  </a:lnTo>
                  <a:lnTo>
                    <a:pt x="1285" y="1636"/>
                  </a:lnTo>
                  <a:lnTo>
                    <a:pt x="1285" y="1629"/>
                  </a:lnTo>
                  <a:lnTo>
                    <a:pt x="1285" y="1636"/>
                  </a:lnTo>
                  <a:lnTo>
                    <a:pt x="1285" y="1644"/>
                  </a:lnTo>
                  <a:lnTo>
                    <a:pt x="1285" y="1651"/>
                  </a:lnTo>
                  <a:lnTo>
                    <a:pt x="1285" y="1658"/>
                  </a:lnTo>
                  <a:lnTo>
                    <a:pt x="1285" y="1666"/>
                  </a:lnTo>
                  <a:lnTo>
                    <a:pt x="1285" y="1673"/>
                  </a:lnTo>
                  <a:lnTo>
                    <a:pt x="1285" y="1681"/>
                  </a:lnTo>
                  <a:lnTo>
                    <a:pt x="1278" y="1681"/>
                  </a:lnTo>
                  <a:lnTo>
                    <a:pt x="1278" y="1688"/>
                  </a:lnTo>
                  <a:lnTo>
                    <a:pt x="1278" y="1696"/>
                  </a:lnTo>
                  <a:lnTo>
                    <a:pt x="1270" y="1696"/>
                  </a:lnTo>
                  <a:lnTo>
                    <a:pt x="1278" y="1696"/>
                  </a:lnTo>
                  <a:lnTo>
                    <a:pt x="1278" y="1703"/>
                  </a:lnTo>
                  <a:lnTo>
                    <a:pt x="1285" y="1703"/>
                  </a:lnTo>
                  <a:lnTo>
                    <a:pt x="1293" y="1703"/>
                  </a:lnTo>
                  <a:lnTo>
                    <a:pt x="1293" y="1710"/>
                  </a:lnTo>
                  <a:lnTo>
                    <a:pt x="1300" y="1710"/>
                  </a:lnTo>
                  <a:lnTo>
                    <a:pt x="1300" y="1718"/>
                  </a:lnTo>
                  <a:lnTo>
                    <a:pt x="1307" y="1718"/>
                  </a:lnTo>
                  <a:lnTo>
                    <a:pt x="1307" y="1725"/>
                  </a:lnTo>
                  <a:lnTo>
                    <a:pt x="1315" y="1725"/>
                  </a:lnTo>
                  <a:lnTo>
                    <a:pt x="1322" y="1725"/>
                  </a:lnTo>
                  <a:lnTo>
                    <a:pt x="1330" y="1725"/>
                  </a:lnTo>
                  <a:lnTo>
                    <a:pt x="1330" y="1718"/>
                  </a:lnTo>
                  <a:lnTo>
                    <a:pt x="1330" y="1710"/>
                  </a:lnTo>
                  <a:lnTo>
                    <a:pt x="1337" y="1710"/>
                  </a:lnTo>
                  <a:lnTo>
                    <a:pt x="1337" y="1703"/>
                  </a:lnTo>
                  <a:lnTo>
                    <a:pt x="1337" y="1696"/>
                  </a:lnTo>
                  <a:lnTo>
                    <a:pt x="1337" y="1688"/>
                  </a:lnTo>
                  <a:lnTo>
                    <a:pt x="1337" y="1681"/>
                  </a:lnTo>
                  <a:lnTo>
                    <a:pt x="1337" y="1688"/>
                  </a:lnTo>
                  <a:lnTo>
                    <a:pt x="1345" y="1688"/>
                  </a:lnTo>
                  <a:lnTo>
                    <a:pt x="1345" y="1696"/>
                  </a:lnTo>
                  <a:lnTo>
                    <a:pt x="1345" y="1703"/>
                  </a:lnTo>
                  <a:lnTo>
                    <a:pt x="1345" y="1710"/>
                  </a:lnTo>
                  <a:lnTo>
                    <a:pt x="1345" y="1718"/>
                  </a:lnTo>
                  <a:lnTo>
                    <a:pt x="1345" y="1725"/>
                  </a:lnTo>
                  <a:lnTo>
                    <a:pt x="1352" y="1733"/>
                  </a:lnTo>
                  <a:lnTo>
                    <a:pt x="1352" y="1740"/>
                  </a:lnTo>
                  <a:lnTo>
                    <a:pt x="1359" y="1740"/>
                  </a:lnTo>
                  <a:lnTo>
                    <a:pt x="1359" y="1748"/>
                  </a:lnTo>
                  <a:lnTo>
                    <a:pt x="1367" y="1748"/>
                  </a:lnTo>
                  <a:lnTo>
                    <a:pt x="1389" y="1762"/>
                  </a:lnTo>
                  <a:lnTo>
                    <a:pt x="1389" y="1755"/>
                  </a:lnTo>
                  <a:lnTo>
                    <a:pt x="1389" y="1748"/>
                  </a:lnTo>
                  <a:lnTo>
                    <a:pt x="1389" y="1740"/>
                  </a:lnTo>
                  <a:lnTo>
                    <a:pt x="1389" y="1733"/>
                  </a:lnTo>
                  <a:lnTo>
                    <a:pt x="1389" y="1725"/>
                  </a:lnTo>
                  <a:lnTo>
                    <a:pt x="1397" y="1725"/>
                  </a:lnTo>
                  <a:lnTo>
                    <a:pt x="1397" y="1718"/>
                  </a:lnTo>
                  <a:lnTo>
                    <a:pt x="1397" y="1725"/>
                  </a:lnTo>
                  <a:lnTo>
                    <a:pt x="1389" y="1733"/>
                  </a:lnTo>
                  <a:lnTo>
                    <a:pt x="1389" y="1740"/>
                  </a:lnTo>
                  <a:lnTo>
                    <a:pt x="1397" y="1748"/>
                  </a:lnTo>
                  <a:lnTo>
                    <a:pt x="1397" y="1755"/>
                  </a:lnTo>
                  <a:lnTo>
                    <a:pt x="1397" y="1762"/>
                  </a:lnTo>
                  <a:lnTo>
                    <a:pt x="1404" y="1762"/>
                  </a:lnTo>
                  <a:lnTo>
                    <a:pt x="1404" y="1770"/>
                  </a:lnTo>
                  <a:lnTo>
                    <a:pt x="1412" y="1770"/>
                  </a:lnTo>
                  <a:lnTo>
                    <a:pt x="1419" y="1770"/>
                  </a:lnTo>
                  <a:lnTo>
                    <a:pt x="1419" y="1777"/>
                  </a:lnTo>
                  <a:lnTo>
                    <a:pt x="1426" y="1777"/>
                  </a:lnTo>
                  <a:lnTo>
                    <a:pt x="1426" y="1785"/>
                  </a:lnTo>
                  <a:lnTo>
                    <a:pt x="1434" y="1792"/>
                  </a:lnTo>
                  <a:lnTo>
                    <a:pt x="1434" y="1785"/>
                  </a:lnTo>
                  <a:lnTo>
                    <a:pt x="1434" y="1777"/>
                  </a:lnTo>
                  <a:lnTo>
                    <a:pt x="1434" y="1770"/>
                  </a:lnTo>
                  <a:lnTo>
                    <a:pt x="1434" y="1762"/>
                  </a:lnTo>
                  <a:lnTo>
                    <a:pt x="1441" y="1762"/>
                  </a:lnTo>
                  <a:lnTo>
                    <a:pt x="1441" y="1755"/>
                  </a:lnTo>
                  <a:lnTo>
                    <a:pt x="1441" y="1748"/>
                  </a:lnTo>
                  <a:lnTo>
                    <a:pt x="1441" y="1740"/>
                  </a:lnTo>
                  <a:lnTo>
                    <a:pt x="1441" y="1748"/>
                  </a:lnTo>
                  <a:lnTo>
                    <a:pt x="1441" y="1755"/>
                  </a:lnTo>
                  <a:lnTo>
                    <a:pt x="1441" y="1762"/>
                  </a:lnTo>
                  <a:lnTo>
                    <a:pt x="1441" y="1770"/>
                  </a:lnTo>
                  <a:lnTo>
                    <a:pt x="1441" y="1777"/>
                  </a:lnTo>
                  <a:lnTo>
                    <a:pt x="1441" y="1785"/>
                  </a:lnTo>
                  <a:lnTo>
                    <a:pt x="1449" y="1792"/>
                  </a:lnTo>
                  <a:lnTo>
                    <a:pt x="1449" y="1800"/>
                  </a:lnTo>
                  <a:lnTo>
                    <a:pt x="1449" y="1807"/>
                  </a:lnTo>
                  <a:lnTo>
                    <a:pt x="1456" y="1807"/>
                  </a:lnTo>
                  <a:lnTo>
                    <a:pt x="1456" y="1815"/>
                  </a:lnTo>
                  <a:lnTo>
                    <a:pt x="1456" y="1822"/>
                  </a:lnTo>
                  <a:lnTo>
                    <a:pt x="1464" y="1822"/>
                  </a:lnTo>
                  <a:lnTo>
                    <a:pt x="1464" y="1829"/>
                  </a:lnTo>
                  <a:lnTo>
                    <a:pt x="1464" y="1837"/>
                  </a:lnTo>
                  <a:lnTo>
                    <a:pt x="1471" y="1837"/>
                  </a:lnTo>
                  <a:lnTo>
                    <a:pt x="1471" y="1844"/>
                  </a:lnTo>
                  <a:lnTo>
                    <a:pt x="1471" y="1852"/>
                  </a:lnTo>
                  <a:lnTo>
                    <a:pt x="1471" y="1859"/>
                  </a:lnTo>
                  <a:lnTo>
                    <a:pt x="1464" y="1867"/>
                  </a:lnTo>
                  <a:lnTo>
                    <a:pt x="1464" y="1874"/>
                  </a:lnTo>
                  <a:lnTo>
                    <a:pt x="1464" y="1881"/>
                  </a:lnTo>
                  <a:lnTo>
                    <a:pt x="1464" y="1889"/>
                  </a:lnTo>
                  <a:lnTo>
                    <a:pt x="1456" y="1889"/>
                  </a:lnTo>
                  <a:lnTo>
                    <a:pt x="1456" y="1896"/>
                  </a:lnTo>
                  <a:lnTo>
                    <a:pt x="1449" y="1904"/>
                  </a:lnTo>
                  <a:lnTo>
                    <a:pt x="1449" y="1911"/>
                  </a:lnTo>
                  <a:lnTo>
                    <a:pt x="1441" y="1911"/>
                  </a:lnTo>
                  <a:lnTo>
                    <a:pt x="1441" y="1919"/>
                  </a:lnTo>
                  <a:lnTo>
                    <a:pt x="1434" y="1926"/>
                  </a:lnTo>
                  <a:lnTo>
                    <a:pt x="1426" y="1926"/>
                  </a:lnTo>
                  <a:lnTo>
                    <a:pt x="1419" y="1934"/>
                  </a:lnTo>
                  <a:lnTo>
                    <a:pt x="1412" y="1934"/>
                  </a:lnTo>
                  <a:lnTo>
                    <a:pt x="1412" y="1941"/>
                  </a:lnTo>
                  <a:lnTo>
                    <a:pt x="1404" y="1941"/>
                  </a:lnTo>
                  <a:lnTo>
                    <a:pt x="1397" y="1941"/>
                  </a:lnTo>
                  <a:lnTo>
                    <a:pt x="1397" y="1948"/>
                  </a:lnTo>
                  <a:lnTo>
                    <a:pt x="1389" y="1948"/>
                  </a:lnTo>
                  <a:lnTo>
                    <a:pt x="1397" y="1948"/>
                  </a:lnTo>
                  <a:lnTo>
                    <a:pt x="1404" y="1948"/>
                  </a:lnTo>
                  <a:lnTo>
                    <a:pt x="1404" y="1956"/>
                  </a:lnTo>
                  <a:lnTo>
                    <a:pt x="1397" y="1956"/>
                  </a:lnTo>
                  <a:lnTo>
                    <a:pt x="1397" y="1963"/>
                  </a:lnTo>
                  <a:lnTo>
                    <a:pt x="1389" y="1963"/>
                  </a:lnTo>
                  <a:lnTo>
                    <a:pt x="1382" y="1971"/>
                  </a:lnTo>
                  <a:lnTo>
                    <a:pt x="1374" y="1971"/>
                  </a:lnTo>
                  <a:lnTo>
                    <a:pt x="1367" y="1978"/>
                  </a:lnTo>
                  <a:lnTo>
                    <a:pt x="1359" y="1978"/>
                  </a:lnTo>
                  <a:lnTo>
                    <a:pt x="1352" y="1978"/>
                  </a:lnTo>
                  <a:lnTo>
                    <a:pt x="1345" y="1978"/>
                  </a:lnTo>
                  <a:lnTo>
                    <a:pt x="1337" y="1978"/>
                  </a:lnTo>
                  <a:lnTo>
                    <a:pt x="1330" y="1978"/>
                  </a:lnTo>
                  <a:lnTo>
                    <a:pt x="1322" y="1986"/>
                  </a:lnTo>
                  <a:lnTo>
                    <a:pt x="1315" y="1986"/>
                  </a:lnTo>
                  <a:lnTo>
                    <a:pt x="1307" y="1986"/>
                  </a:lnTo>
                  <a:lnTo>
                    <a:pt x="1307" y="1993"/>
                  </a:lnTo>
                  <a:lnTo>
                    <a:pt x="1300" y="1993"/>
                  </a:lnTo>
                  <a:lnTo>
                    <a:pt x="1300" y="2000"/>
                  </a:lnTo>
                  <a:lnTo>
                    <a:pt x="1293" y="2000"/>
                  </a:lnTo>
                  <a:lnTo>
                    <a:pt x="1285" y="2008"/>
                  </a:lnTo>
                  <a:lnTo>
                    <a:pt x="1278" y="2008"/>
                  </a:lnTo>
                  <a:lnTo>
                    <a:pt x="1270" y="2015"/>
                  </a:lnTo>
                  <a:lnTo>
                    <a:pt x="1263" y="2015"/>
                  </a:lnTo>
                  <a:lnTo>
                    <a:pt x="1255" y="2023"/>
                  </a:lnTo>
                  <a:lnTo>
                    <a:pt x="1248" y="2023"/>
                  </a:lnTo>
                  <a:lnTo>
                    <a:pt x="1241" y="2023"/>
                  </a:lnTo>
                  <a:lnTo>
                    <a:pt x="1233" y="2023"/>
                  </a:lnTo>
                  <a:lnTo>
                    <a:pt x="1233" y="2030"/>
                  </a:lnTo>
                  <a:lnTo>
                    <a:pt x="1226" y="2030"/>
                  </a:lnTo>
                  <a:lnTo>
                    <a:pt x="1233" y="2030"/>
                  </a:lnTo>
                  <a:lnTo>
                    <a:pt x="1241" y="2030"/>
                  </a:lnTo>
                  <a:lnTo>
                    <a:pt x="1241" y="2038"/>
                  </a:lnTo>
                  <a:lnTo>
                    <a:pt x="1248" y="2038"/>
                  </a:lnTo>
                  <a:lnTo>
                    <a:pt x="1255" y="2038"/>
                  </a:lnTo>
                  <a:lnTo>
                    <a:pt x="1255" y="2045"/>
                  </a:lnTo>
                  <a:lnTo>
                    <a:pt x="1263" y="2045"/>
                  </a:lnTo>
                  <a:lnTo>
                    <a:pt x="1270" y="2045"/>
                  </a:lnTo>
                  <a:lnTo>
                    <a:pt x="1270" y="2038"/>
                  </a:lnTo>
                  <a:lnTo>
                    <a:pt x="1278" y="2038"/>
                  </a:lnTo>
                  <a:lnTo>
                    <a:pt x="1278" y="2030"/>
                  </a:lnTo>
                  <a:lnTo>
                    <a:pt x="1285" y="2030"/>
                  </a:lnTo>
                  <a:lnTo>
                    <a:pt x="1285" y="2023"/>
                  </a:lnTo>
                  <a:lnTo>
                    <a:pt x="1285" y="2030"/>
                  </a:lnTo>
                  <a:lnTo>
                    <a:pt x="1285" y="2038"/>
                  </a:lnTo>
                  <a:lnTo>
                    <a:pt x="1285" y="2045"/>
                  </a:lnTo>
                  <a:lnTo>
                    <a:pt x="1285" y="2052"/>
                  </a:lnTo>
                  <a:lnTo>
                    <a:pt x="1278" y="2052"/>
                  </a:lnTo>
                  <a:lnTo>
                    <a:pt x="1278" y="2060"/>
                  </a:lnTo>
                  <a:lnTo>
                    <a:pt x="1270" y="2060"/>
                  </a:lnTo>
                  <a:lnTo>
                    <a:pt x="1270" y="2067"/>
                  </a:lnTo>
                  <a:lnTo>
                    <a:pt x="1263" y="2067"/>
                  </a:lnTo>
                  <a:lnTo>
                    <a:pt x="1255" y="2067"/>
                  </a:lnTo>
                  <a:lnTo>
                    <a:pt x="1255" y="2075"/>
                  </a:lnTo>
                  <a:lnTo>
                    <a:pt x="1248" y="2075"/>
                  </a:lnTo>
                  <a:lnTo>
                    <a:pt x="1248" y="2082"/>
                  </a:lnTo>
                  <a:lnTo>
                    <a:pt x="1241" y="2082"/>
                  </a:lnTo>
                  <a:lnTo>
                    <a:pt x="1241" y="2090"/>
                  </a:lnTo>
                  <a:lnTo>
                    <a:pt x="1241" y="2097"/>
                  </a:lnTo>
                  <a:lnTo>
                    <a:pt x="1241" y="2105"/>
                  </a:lnTo>
                  <a:lnTo>
                    <a:pt x="1241" y="2097"/>
                  </a:lnTo>
                  <a:lnTo>
                    <a:pt x="1248" y="2090"/>
                  </a:lnTo>
                  <a:lnTo>
                    <a:pt x="1255" y="2082"/>
                  </a:lnTo>
                  <a:lnTo>
                    <a:pt x="1263" y="2082"/>
                  </a:lnTo>
                  <a:lnTo>
                    <a:pt x="1255" y="2082"/>
                  </a:lnTo>
                  <a:lnTo>
                    <a:pt x="1255" y="2090"/>
                  </a:lnTo>
                  <a:lnTo>
                    <a:pt x="1248" y="2090"/>
                  </a:lnTo>
                  <a:lnTo>
                    <a:pt x="1248" y="2097"/>
                  </a:lnTo>
                  <a:lnTo>
                    <a:pt x="1248" y="2105"/>
                  </a:lnTo>
                  <a:lnTo>
                    <a:pt x="1241" y="2112"/>
                  </a:lnTo>
                  <a:lnTo>
                    <a:pt x="1233" y="2112"/>
                  </a:lnTo>
                  <a:lnTo>
                    <a:pt x="1233" y="2119"/>
                  </a:lnTo>
                  <a:lnTo>
                    <a:pt x="1226" y="2119"/>
                  </a:lnTo>
                  <a:lnTo>
                    <a:pt x="1226" y="2127"/>
                  </a:lnTo>
                  <a:lnTo>
                    <a:pt x="1218" y="2127"/>
                  </a:lnTo>
                  <a:lnTo>
                    <a:pt x="1211" y="2127"/>
                  </a:lnTo>
                  <a:lnTo>
                    <a:pt x="1203" y="2127"/>
                  </a:lnTo>
                  <a:lnTo>
                    <a:pt x="1203" y="2134"/>
                  </a:lnTo>
                  <a:lnTo>
                    <a:pt x="1196" y="2134"/>
                  </a:lnTo>
                  <a:lnTo>
                    <a:pt x="1189" y="2134"/>
                  </a:lnTo>
                  <a:lnTo>
                    <a:pt x="1181" y="2134"/>
                  </a:lnTo>
                  <a:lnTo>
                    <a:pt x="1174" y="2142"/>
                  </a:lnTo>
                  <a:lnTo>
                    <a:pt x="1166" y="2142"/>
                  </a:lnTo>
                  <a:lnTo>
                    <a:pt x="1159" y="2142"/>
                  </a:lnTo>
                  <a:lnTo>
                    <a:pt x="1159" y="2134"/>
                  </a:lnTo>
                  <a:lnTo>
                    <a:pt x="1151" y="2134"/>
                  </a:lnTo>
                  <a:lnTo>
                    <a:pt x="1144" y="2134"/>
                  </a:lnTo>
                  <a:lnTo>
                    <a:pt x="1144" y="2127"/>
                  </a:lnTo>
                  <a:lnTo>
                    <a:pt x="1137" y="2127"/>
                  </a:lnTo>
                  <a:lnTo>
                    <a:pt x="1137" y="2119"/>
                  </a:lnTo>
                  <a:lnTo>
                    <a:pt x="1129" y="2119"/>
                  </a:lnTo>
                  <a:lnTo>
                    <a:pt x="1122" y="2119"/>
                  </a:lnTo>
                  <a:lnTo>
                    <a:pt x="1122" y="2112"/>
                  </a:lnTo>
                  <a:lnTo>
                    <a:pt x="1114" y="2112"/>
                  </a:lnTo>
                  <a:lnTo>
                    <a:pt x="1114" y="2105"/>
                  </a:lnTo>
                  <a:lnTo>
                    <a:pt x="1107" y="2105"/>
                  </a:lnTo>
                  <a:lnTo>
                    <a:pt x="1107" y="2097"/>
                  </a:lnTo>
                  <a:lnTo>
                    <a:pt x="1107" y="2090"/>
                  </a:lnTo>
                  <a:lnTo>
                    <a:pt x="1099" y="2090"/>
                  </a:lnTo>
                  <a:lnTo>
                    <a:pt x="1099" y="2082"/>
                  </a:lnTo>
                  <a:lnTo>
                    <a:pt x="1099" y="2075"/>
                  </a:lnTo>
                  <a:lnTo>
                    <a:pt x="1099" y="2060"/>
                  </a:lnTo>
                  <a:lnTo>
                    <a:pt x="1099" y="2052"/>
                  </a:lnTo>
                  <a:lnTo>
                    <a:pt x="1099" y="2038"/>
                  </a:lnTo>
                  <a:lnTo>
                    <a:pt x="1107" y="2030"/>
                  </a:lnTo>
                  <a:lnTo>
                    <a:pt x="1107" y="2015"/>
                  </a:lnTo>
                  <a:lnTo>
                    <a:pt x="1107" y="2000"/>
                  </a:lnTo>
                  <a:lnTo>
                    <a:pt x="1114" y="1986"/>
                  </a:lnTo>
                  <a:lnTo>
                    <a:pt x="1114" y="1978"/>
                  </a:lnTo>
                  <a:lnTo>
                    <a:pt x="1122" y="1963"/>
                  </a:lnTo>
                  <a:lnTo>
                    <a:pt x="1122" y="1948"/>
                  </a:lnTo>
                  <a:lnTo>
                    <a:pt x="1129" y="1941"/>
                  </a:lnTo>
                  <a:lnTo>
                    <a:pt x="1129" y="1934"/>
                  </a:lnTo>
                  <a:lnTo>
                    <a:pt x="1137" y="1926"/>
                  </a:lnTo>
                  <a:lnTo>
                    <a:pt x="1137" y="1919"/>
                  </a:lnTo>
                  <a:lnTo>
                    <a:pt x="1144" y="1911"/>
                  </a:lnTo>
                  <a:lnTo>
                    <a:pt x="1151" y="1911"/>
                  </a:lnTo>
                  <a:lnTo>
                    <a:pt x="1151" y="1904"/>
                  </a:lnTo>
                  <a:lnTo>
                    <a:pt x="1159" y="1904"/>
                  </a:lnTo>
                  <a:lnTo>
                    <a:pt x="1166" y="1896"/>
                  </a:lnTo>
                  <a:lnTo>
                    <a:pt x="1174" y="1889"/>
                  </a:lnTo>
                  <a:lnTo>
                    <a:pt x="1174" y="1881"/>
                  </a:lnTo>
                  <a:lnTo>
                    <a:pt x="1181" y="1881"/>
                  </a:lnTo>
                  <a:lnTo>
                    <a:pt x="1181" y="1874"/>
                  </a:lnTo>
                  <a:lnTo>
                    <a:pt x="1181" y="1867"/>
                  </a:lnTo>
                  <a:lnTo>
                    <a:pt x="1181" y="1859"/>
                  </a:lnTo>
                  <a:lnTo>
                    <a:pt x="1181" y="1852"/>
                  </a:lnTo>
                  <a:lnTo>
                    <a:pt x="1181" y="1844"/>
                  </a:lnTo>
                  <a:lnTo>
                    <a:pt x="1181" y="1837"/>
                  </a:lnTo>
                  <a:lnTo>
                    <a:pt x="1181" y="1829"/>
                  </a:lnTo>
                  <a:lnTo>
                    <a:pt x="1181" y="1837"/>
                  </a:lnTo>
                  <a:lnTo>
                    <a:pt x="1189" y="1837"/>
                  </a:lnTo>
                  <a:lnTo>
                    <a:pt x="1189" y="1844"/>
                  </a:lnTo>
                  <a:lnTo>
                    <a:pt x="1189" y="1852"/>
                  </a:lnTo>
                  <a:lnTo>
                    <a:pt x="1189" y="1859"/>
                  </a:lnTo>
                  <a:lnTo>
                    <a:pt x="1189" y="1867"/>
                  </a:lnTo>
                  <a:lnTo>
                    <a:pt x="1189" y="1874"/>
                  </a:lnTo>
                  <a:lnTo>
                    <a:pt x="1189" y="1881"/>
                  </a:lnTo>
                  <a:lnTo>
                    <a:pt x="1189" y="1889"/>
                  </a:lnTo>
                  <a:lnTo>
                    <a:pt x="1189" y="1896"/>
                  </a:lnTo>
                  <a:lnTo>
                    <a:pt x="1189" y="1904"/>
                  </a:lnTo>
                  <a:lnTo>
                    <a:pt x="1189" y="1896"/>
                  </a:lnTo>
                  <a:lnTo>
                    <a:pt x="1196" y="1889"/>
                  </a:lnTo>
                  <a:lnTo>
                    <a:pt x="1203" y="1881"/>
                  </a:lnTo>
                  <a:lnTo>
                    <a:pt x="1211" y="1881"/>
                  </a:lnTo>
                  <a:lnTo>
                    <a:pt x="1218" y="1874"/>
                  </a:lnTo>
                  <a:lnTo>
                    <a:pt x="1226" y="1874"/>
                  </a:lnTo>
                  <a:lnTo>
                    <a:pt x="1226" y="1867"/>
                  </a:lnTo>
                  <a:lnTo>
                    <a:pt x="1233" y="1867"/>
                  </a:lnTo>
                  <a:lnTo>
                    <a:pt x="1233" y="1859"/>
                  </a:lnTo>
                  <a:lnTo>
                    <a:pt x="1241" y="1852"/>
                  </a:lnTo>
                  <a:lnTo>
                    <a:pt x="1241" y="1844"/>
                  </a:lnTo>
                  <a:lnTo>
                    <a:pt x="1241" y="1837"/>
                  </a:lnTo>
                  <a:lnTo>
                    <a:pt x="1241" y="1829"/>
                  </a:lnTo>
                  <a:lnTo>
                    <a:pt x="1241" y="1837"/>
                  </a:lnTo>
                  <a:lnTo>
                    <a:pt x="1248" y="1837"/>
                  </a:lnTo>
                  <a:lnTo>
                    <a:pt x="1248" y="1844"/>
                  </a:lnTo>
                  <a:lnTo>
                    <a:pt x="1248" y="1852"/>
                  </a:lnTo>
                  <a:lnTo>
                    <a:pt x="1248" y="1859"/>
                  </a:lnTo>
                  <a:lnTo>
                    <a:pt x="1241" y="1867"/>
                  </a:lnTo>
                  <a:lnTo>
                    <a:pt x="1241" y="1874"/>
                  </a:lnTo>
                  <a:lnTo>
                    <a:pt x="1248" y="1874"/>
                  </a:lnTo>
                  <a:lnTo>
                    <a:pt x="1248" y="1867"/>
                  </a:lnTo>
                  <a:lnTo>
                    <a:pt x="1255" y="1867"/>
                  </a:lnTo>
                  <a:lnTo>
                    <a:pt x="1263" y="1867"/>
                  </a:lnTo>
                  <a:lnTo>
                    <a:pt x="1270" y="1867"/>
                  </a:lnTo>
                  <a:lnTo>
                    <a:pt x="1278" y="1867"/>
                  </a:lnTo>
                  <a:lnTo>
                    <a:pt x="1285" y="1859"/>
                  </a:lnTo>
                  <a:lnTo>
                    <a:pt x="1293" y="1859"/>
                  </a:lnTo>
                  <a:lnTo>
                    <a:pt x="1300" y="1859"/>
                  </a:lnTo>
                  <a:lnTo>
                    <a:pt x="1300" y="1852"/>
                  </a:lnTo>
                  <a:lnTo>
                    <a:pt x="1300" y="1844"/>
                  </a:lnTo>
                  <a:lnTo>
                    <a:pt x="1293" y="1837"/>
                  </a:lnTo>
                  <a:lnTo>
                    <a:pt x="1293" y="1829"/>
                  </a:lnTo>
                  <a:lnTo>
                    <a:pt x="1285" y="1829"/>
                  </a:lnTo>
                  <a:lnTo>
                    <a:pt x="1285" y="1822"/>
                  </a:lnTo>
                  <a:lnTo>
                    <a:pt x="1278" y="1822"/>
                  </a:lnTo>
                  <a:lnTo>
                    <a:pt x="1270" y="1822"/>
                  </a:lnTo>
                  <a:lnTo>
                    <a:pt x="1270" y="1815"/>
                  </a:lnTo>
                  <a:lnTo>
                    <a:pt x="1263" y="1815"/>
                  </a:lnTo>
                  <a:lnTo>
                    <a:pt x="1255" y="1815"/>
                  </a:lnTo>
                  <a:lnTo>
                    <a:pt x="1255" y="1807"/>
                  </a:lnTo>
                  <a:lnTo>
                    <a:pt x="1248" y="1807"/>
                  </a:lnTo>
                  <a:lnTo>
                    <a:pt x="1241" y="1807"/>
                  </a:lnTo>
                  <a:lnTo>
                    <a:pt x="1241" y="1800"/>
                  </a:lnTo>
                  <a:lnTo>
                    <a:pt x="1233" y="1800"/>
                  </a:lnTo>
                  <a:lnTo>
                    <a:pt x="1233" y="1792"/>
                  </a:lnTo>
                  <a:lnTo>
                    <a:pt x="1226" y="1792"/>
                  </a:lnTo>
                  <a:lnTo>
                    <a:pt x="1218" y="1792"/>
                  </a:lnTo>
                  <a:lnTo>
                    <a:pt x="1211" y="1792"/>
                  </a:lnTo>
                  <a:lnTo>
                    <a:pt x="1203" y="1792"/>
                  </a:lnTo>
                  <a:lnTo>
                    <a:pt x="1196" y="1792"/>
                  </a:lnTo>
                  <a:lnTo>
                    <a:pt x="1189" y="1792"/>
                  </a:lnTo>
                  <a:lnTo>
                    <a:pt x="1181" y="1792"/>
                  </a:lnTo>
                  <a:lnTo>
                    <a:pt x="1181" y="1800"/>
                  </a:lnTo>
                  <a:lnTo>
                    <a:pt x="1174" y="1807"/>
                  </a:lnTo>
                  <a:lnTo>
                    <a:pt x="1174" y="1815"/>
                  </a:lnTo>
                  <a:lnTo>
                    <a:pt x="1166" y="1815"/>
                  </a:lnTo>
                  <a:lnTo>
                    <a:pt x="1166" y="1822"/>
                  </a:lnTo>
                  <a:lnTo>
                    <a:pt x="1159" y="1829"/>
                  </a:lnTo>
                  <a:lnTo>
                    <a:pt x="1159" y="1837"/>
                  </a:lnTo>
                  <a:lnTo>
                    <a:pt x="1159" y="1844"/>
                  </a:lnTo>
                  <a:lnTo>
                    <a:pt x="1159" y="1852"/>
                  </a:lnTo>
                  <a:lnTo>
                    <a:pt x="1159" y="1859"/>
                  </a:lnTo>
                  <a:lnTo>
                    <a:pt x="1151" y="1867"/>
                  </a:lnTo>
                  <a:lnTo>
                    <a:pt x="1151" y="1874"/>
                  </a:lnTo>
                  <a:lnTo>
                    <a:pt x="1151" y="1881"/>
                  </a:lnTo>
                  <a:lnTo>
                    <a:pt x="1151" y="1889"/>
                  </a:lnTo>
                  <a:lnTo>
                    <a:pt x="1151" y="1896"/>
                  </a:lnTo>
                  <a:lnTo>
                    <a:pt x="1144" y="1904"/>
                  </a:lnTo>
                  <a:lnTo>
                    <a:pt x="1144" y="1911"/>
                  </a:lnTo>
                  <a:lnTo>
                    <a:pt x="1144" y="1919"/>
                  </a:lnTo>
                  <a:lnTo>
                    <a:pt x="1144" y="1926"/>
                  </a:lnTo>
                  <a:lnTo>
                    <a:pt x="1137" y="1934"/>
                  </a:lnTo>
                  <a:lnTo>
                    <a:pt x="1137" y="1941"/>
                  </a:lnTo>
                  <a:lnTo>
                    <a:pt x="1137" y="1948"/>
                  </a:lnTo>
                  <a:lnTo>
                    <a:pt x="1129" y="1963"/>
                  </a:lnTo>
                  <a:lnTo>
                    <a:pt x="1129" y="1971"/>
                  </a:lnTo>
                  <a:lnTo>
                    <a:pt x="1129" y="1986"/>
                  </a:lnTo>
                  <a:lnTo>
                    <a:pt x="1122" y="2000"/>
                  </a:lnTo>
                  <a:lnTo>
                    <a:pt x="1122" y="2015"/>
                  </a:lnTo>
                  <a:lnTo>
                    <a:pt x="1114" y="2030"/>
                  </a:lnTo>
                  <a:lnTo>
                    <a:pt x="1114" y="2045"/>
                  </a:lnTo>
                  <a:lnTo>
                    <a:pt x="1107" y="2060"/>
                  </a:lnTo>
                  <a:lnTo>
                    <a:pt x="1107" y="2075"/>
                  </a:lnTo>
                  <a:lnTo>
                    <a:pt x="1107" y="2090"/>
                  </a:lnTo>
                  <a:lnTo>
                    <a:pt x="1099" y="2097"/>
                  </a:lnTo>
                  <a:lnTo>
                    <a:pt x="1099" y="2105"/>
                  </a:lnTo>
                  <a:lnTo>
                    <a:pt x="1092" y="2112"/>
                  </a:lnTo>
                  <a:lnTo>
                    <a:pt x="1092" y="2119"/>
                  </a:lnTo>
                  <a:lnTo>
                    <a:pt x="1085" y="2127"/>
                  </a:lnTo>
                  <a:lnTo>
                    <a:pt x="1085" y="2134"/>
                  </a:lnTo>
                  <a:lnTo>
                    <a:pt x="1077" y="2134"/>
                  </a:lnTo>
                  <a:lnTo>
                    <a:pt x="1077" y="2142"/>
                  </a:lnTo>
                  <a:lnTo>
                    <a:pt x="1070" y="2142"/>
                  </a:lnTo>
                  <a:lnTo>
                    <a:pt x="1070" y="2149"/>
                  </a:lnTo>
                  <a:lnTo>
                    <a:pt x="1062" y="2149"/>
                  </a:lnTo>
                  <a:lnTo>
                    <a:pt x="1062" y="2157"/>
                  </a:lnTo>
                  <a:lnTo>
                    <a:pt x="1055" y="2157"/>
                  </a:lnTo>
                  <a:lnTo>
                    <a:pt x="1055" y="2164"/>
                  </a:lnTo>
                  <a:lnTo>
                    <a:pt x="1047" y="2164"/>
                  </a:lnTo>
                  <a:lnTo>
                    <a:pt x="1040" y="2171"/>
                  </a:lnTo>
                  <a:lnTo>
                    <a:pt x="1033" y="2171"/>
                  </a:lnTo>
                  <a:lnTo>
                    <a:pt x="1040" y="2171"/>
                  </a:lnTo>
                  <a:lnTo>
                    <a:pt x="1047" y="2171"/>
                  </a:lnTo>
                  <a:lnTo>
                    <a:pt x="1055" y="2171"/>
                  </a:lnTo>
                  <a:lnTo>
                    <a:pt x="1062" y="2164"/>
                  </a:lnTo>
                  <a:lnTo>
                    <a:pt x="1070" y="2164"/>
                  </a:lnTo>
                  <a:lnTo>
                    <a:pt x="1077" y="2164"/>
                  </a:lnTo>
                  <a:lnTo>
                    <a:pt x="1085" y="2157"/>
                  </a:lnTo>
                  <a:lnTo>
                    <a:pt x="1077" y="2157"/>
                  </a:lnTo>
                  <a:lnTo>
                    <a:pt x="1077" y="2164"/>
                  </a:lnTo>
                  <a:lnTo>
                    <a:pt x="1070" y="2171"/>
                  </a:lnTo>
                  <a:lnTo>
                    <a:pt x="1062" y="2179"/>
                  </a:lnTo>
                  <a:lnTo>
                    <a:pt x="1055" y="2179"/>
                  </a:lnTo>
                  <a:lnTo>
                    <a:pt x="1055" y="2186"/>
                  </a:lnTo>
                  <a:lnTo>
                    <a:pt x="1047" y="2194"/>
                  </a:lnTo>
                  <a:lnTo>
                    <a:pt x="1040" y="2194"/>
                  </a:lnTo>
                  <a:lnTo>
                    <a:pt x="1033" y="2201"/>
                  </a:lnTo>
                  <a:lnTo>
                    <a:pt x="1025" y="2201"/>
                  </a:lnTo>
                  <a:lnTo>
                    <a:pt x="1018" y="2209"/>
                  </a:lnTo>
                  <a:lnTo>
                    <a:pt x="1010" y="2209"/>
                  </a:lnTo>
                  <a:lnTo>
                    <a:pt x="1003" y="2209"/>
                  </a:lnTo>
                  <a:lnTo>
                    <a:pt x="995" y="2216"/>
                  </a:lnTo>
                  <a:lnTo>
                    <a:pt x="988" y="2216"/>
                  </a:lnTo>
                  <a:lnTo>
                    <a:pt x="981" y="2216"/>
                  </a:lnTo>
                  <a:lnTo>
                    <a:pt x="973" y="2216"/>
                  </a:lnTo>
                  <a:lnTo>
                    <a:pt x="966" y="2223"/>
                  </a:lnTo>
                  <a:lnTo>
                    <a:pt x="958" y="2223"/>
                  </a:lnTo>
                  <a:lnTo>
                    <a:pt x="958" y="2231"/>
                  </a:lnTo>
                  <a:lnTo>
                    <a:pt x="958" y="2238"/>
                  </a:lnTo>
                  <a:lnTo>
                    <a:pt x="966" y="2238"/>
                  </a:lnTo>
                  <a:lnTo>
                    <a:pt x="966" y="2246"/>
                  </a:lnTo>
                  <a:lnTo>
                    <a:pt x="973" y="2246"/>
                  </a:lnTo>
                  <a:lnTo>
                    <a:pt x="981" y="2253"/>
                  </a:lnTo>
                  <a:lnTo>
                    <a:pt x="988" y="2261"/>
                  </a:lnTo>
                  <a:lnTo>
                    <a:pt x="995" y="2268"/>
                  </a:lnTo>
                  <a:lnTo>
                    <a:pt x="995" y="2276"/>
                  </a:lnTo>
                  <a:lnTo>
                    <a:pt x="1003" y="2276"/>
                  </a:lnTo>
                  <a:lnTo>
                    <a:pt x="1003" y="2283"/>
                  </a:lnTo>
                  <a:lnTo>
                    <a:pt x="1010" y="2290"/>
                  </a:lnTo>
                  <a:lnTo>
                    <a:pt x="1010" y="2298"/>
                  </a:lnTo>
                  <a:lnTo>
                    <a:pt x="1018" y="2305"/>
                  </a:lnTo>
                  <a:lnTo>
                    <a:pt x="1018" y="2313"/>
                  </a:lnTo>
                  <a:lnTo>
                    <a:pt x="1018" y="2320"/>
                  </a:lnTo>
                  <a:lnTo>
                    <a:pt x="1025" y="2320"/>
                  </a:lnTo>
                  <a:lnTo>
                    <a:pt x="1025" y="2328"/>
                  </a:lnTo>
                  <a:lnTo>
                    <a:pt x="1025" y="2335"/>
                  </a:lnTo>
                  <a:lnTo>
                    <a:pt x="1033" y="2335"/>
                  </a:lnTo>
                  <a:lnTo>
                    <a:pt x="1033" y="2328"/>
                  </a:lnTo>
                  <a:lnTo>
                    <a:pt x="1033" y="2320"/>
                  </a:lnTo>
                  <a:lnTo>
                    <a:pt x="1033" y="2313"/>
                  </a:lnTo>
                  <a:lnTo>
                    <a:pt x="1033" y="2305"/>
                  </a:lnTo>
                  <a:lnTo>
                    <a:pt x="1033" y="2298"/>
                  </a:lnTo>
                  <a:lnTo>
                    <a:pt x="1025" y="2298"/>
                  </a:lnTo>
                  <a:lnTo>
                    <a:pt x="1025" y="2290"/>
                  </a:lnTo>
                  <a:lnTo>
                    <a:pt x="1033" y="2290"/>
                  </a:lnTo>
                  <a:lnTo>
                    <a:pt x="1033" y="2298"/>
                  </a:lnTo>
                  <a:lnTo>
                    <a:pt x="1033" y="2305"/>
                  </a:lnTo>
                  <a:lnTo>
                    <a:pt x="1040" y="2313"/>
                  </a:lnTo>
                  <a:lnTo>
                    <a:pt x="1040" y="2320"/>
                  </a:lnTo>
                  <a:lnTo>
                    <a:pt x="1047" y="2320"/>
                  </a:lnTo>
                  <a:lnTo>
                    <a:pt x="1047" y="2328"/>
                  </a:lnTo>
                  <a:lnTo>
                    <a:pt x="1047" y="2335"/>
                  </a:lnTo>
                  <a:lnTo>
                    <a:pt x="1047" y="2342"/>
                  </a:lnTo>
                  <a:lnTo>
                    <a:pt x="1047" y="2350"/>
                  </a:lnTo>
                  <a:lnTo>
                    <a:pt x="1047" y="2357"/>
                  </a:lnTo>
                  <a:lnTo>
                    <a:pt x="1047" y="2365"/>
                  </a:lnTo>
                  <a:lnTo>
                    <a:pt x="1047" y="2372"/>
                  </a:lnTo>
                  <a:lnTo>
                    <a:pt x="1047" y="2380"/>
                  </a:lnTo>
                  <a:lnTo>
                    <a:pt x="1055" y="2357"/>
                  </a:lnTo>
                  <a:lnTo>
                    <a:pt x="1055" y="2365"/>
                  </a:lnTo>
                  <a:lnTo>
                    <a:pt x="1055" y="2372"/>
                  </a:lnTo>
                  <a:lnTo>
                    <a:pt x="1055" y="2380"/>
                  </a:lnTo>
                  <a:lnTo>
                    <a:pt x="1055" y="2387"/>
                  </a:lnTo>
                  <a:lnTo>
                    <a:pt x="1055" y="2395"/>
                  </a:lnTo>
                  <a:lnTo>
                    <a:pt x="1055" y="2402"/>
                  </a:lnTo>
                  <a:lnTo>
                    <a:pt x="1055" y="2409"/>
                  </a:lnTo>
                  <a:lnTo>
                    <a:pt x="1055" y="2417"/>
                  </a:lnTo>
                  <a:lnTo>
                    <a:pt x="1055" y="2424"/>
                  </a:lnTo>
                  <a:lnTo>
                    <a:pt x="1055" y="2432"/>
                  </a:lnTo>
                  <a:lnTo>
                    <a:pt x="1055" y="2439"/>
                  </a:lnTo>
                  <a:lnTo>
                    <a:pt x="1055" y="2447"/>
                  </a:lnTo>
                  <a:lnTo>
                    <a:pt x="1047" y="2454"/>
                  </a:lnTo>
                  <a:lnTo>
                    <a:pt x="1047" y="2461"/>
                  </a:lnTo>
                  <a:lnTo>
                    <a:pt x="1040" y="2461"/>
                  </a:lnTo>
                  <a:lnTo>
                    <a:pt x="1047" y="2461"/>
                  </a:lnTo>
                  <a:lnTo>
                    <a:pt x="1047" y="2454"/>
                  </a:lnTo>
                  <a:lnTo>
                    <a:pt x="1055" y="2454"/>
                  </a:lnTo>
                  <a:lnTo>
                    <a:pt x="1062" y="2447"/>
                  </a:lnTo>
                  <a:lnTo>
                    <a:pt x="1062" y="2439"/>
                  </a:lnTo>
                  <a:lnTo>
                    <a:pt x="1062" y="2447"/>
                  </a:lnTo>
                  <a:lnTo>
                    <a:pt x="1062" y="2454"/>
                  </a:lnTo>
                  <a:lnTo>
                    <a:pt x="1055" y="2461"/>
                  </a:lnTo>
                  <a:lnTo>
                    <a:pt x="1055" y="2469"/>
                  </a:lnTo>
                  <a:lnTo>
                    <a:pt x="1047" y="2476"/>
                  </a:lnTo>
                  <a:lnTo>
                    <a:pt x="1047" y="2484"/>
                  </a:lnTo>
                  <a:lnTo>
                    <a:pt x="1040" y="2484"/>
                  </a:lnTo>
                  <a:lnTo>
                    <a:pt x="1033" y="2491"/>
                  </a:lnTo>
                  <a:lnTo>
                    <a:pt x="1025" y="2499"/>
                  </a:lnTo>
                  <a:lnTo>
                    <a:pt x="1025" y="2506"/>
                  </a:lnTo>
                  <a:lnTo>
                    <a:pt x="1018" y="2506"/>
                  </a:lnTo>
                  <a:lnTo>
                    <a:pt x="1018" y="2513"/>
                  </a:lnTo>
                  <a:lnTo>
                    <a:pt x="1018" y="2521"/>
                  </a:lnTo>
                  <a:lnTo>
                    <a:pt x="1010" y="2521"/>
                  </a:lnTo>
                  <a:lnTo>
                    <a:pt x="1010" y="2528"/>
                  </a:lnTo>
                  <a:lnTo>
                    <a:pt x="1010" y="2536"/>
                  </a:lnTo>
                  <a:lnTo>
                    <a:pt x="1010" y="2543"/>
                  </a:lnTo>
                  <a:lnTo>
                    <a:pt x="1003" y="2543"/>
                  </a:lnTo>
                  <a:lnTo>
                    <a:pt x="1003" y="2551"/>
                  </a:lnTo>
                  <a:lnTo>
                    <a:pt x="1003" y="2558"/>
                  </a:lnTo>
                  <a:lnTo>
                    <a:pt x="1003" y="2566"/>
                  </a:lnTo>
                  <a:lnTo>
                    <a:pt x="1003" y="2573"/>
                  </a:lnTo>
                  <a:lnTo>
                    <a:pt x="1003" y="2580"/>
                  </a:lnTo>
                  <a:lnTo>
                    <a:pt x="995" y="2580"/>
                  </a:lnTo>
                  <a:lnTo>
                    <a:pt x="995" y="2588"/>
                  </a:lnTo>
                  <a:lnTo>
                    <a:pt x="995" y="2595"/>
                  </a:lnTo>
                  <a:lnTo>
                    <a:pt x="988" y="2603"/>
                  </a:lnTo>
                  <a:lnTo>
                    <a:pt x="995" y="2603"/>
                  </a:lnTo>
                  <a:lnTo>
                    <a:pt x="1003" y="2603"/>
                  </a:lnTo>
                  <a:lnTo>
                    <a:pt x="1003" y="2595"/>
                  </a:lnTo>
                  <a:lnTo>
                    <a:pt x="1010" y="2595"/>
                  </a:lnTo>
                  <a:lnTo>
                    <a:pt x="1018" y="2595"/>
                  </a:lnTo>
                  <a:lnTo>
                    <a:pt x="1025" y="2595"/>
                  </a:lnTo>
                  <a:lnTo>
                    <a:pt x="1033" y="2595"/>
                  </a:lnTo>
                  <a:lnTo>
                    <a:pt x="1040" y="2595"/>
                  </a:lnTo>
                  <a:lnTo>
                    <a:pt x="1047" y="2595"/>
                  </a:lnTo>
                  <a:lnTo>
                    <a:pt x="1055" y="2595"/>
                  </a:lnTo>
                  <a:lnTo>
                    <a:pt x="1062" y="2595"/>
                  </a:lnTo>
                  <a:lnTo>
                    <a:pt x="1070" y="2588"/>
                  </a:lnTo>
                  <a:lnTo>
                    <a:pt x="1062" y="2588"/>
                  </a:lnTo>
                  <a:lnTo>
                    <a:pt x="1062" y="2595"/>
                  </a:lnTo>
                  <a:lnTo>
                    <a:pt x="1055" y="2595"/>
                  </a:lnTo>
                  <a:lnTo>
                    <a:pt x="1055" y="2603"/>
                  </a:lnTo>
                  <a:lnTo>
                    <a:pt x="1047" y="2603"/>
                  </a:lnTo>
                  <a:lnTo>
                    <a:pt x="1040" y="2610"/>
                  </a:lnTo>
                  <a:lnTo>
                    <a:pt x="1033" y="2610"/>
                  </a:lnTo>
                  <a:lnTo>
                    <a:pt x="1040" y="2610"/>
                  </a:lnTo>
                  <a:lnTo>
                    <a:pt x="1047" y="2603"/>
                  </a:lnTo>
                  <a:lnTo>
                    <a:pt x="1055" y="2603"/>
                  </a:lnTo>
                  <a:lnTo>
                    <a:pt x="1062" y="2603"/>
                  </a:lnTo>
                  <a:lnTo>
                    <a:pt x="1070" y="2603"/>
                  </a:lnTo>
                  <a:lnTo>
                    <a:pt x="1077" y="2603"/>
                  </a:lnTo>
                  <a:lnTo>
                    <a:pt x="1085" y="2603"/>
                  </a:lnTo>
                  <a:lnTo>
                    <a:pt x="1092" y="2603"/>
                  </a:lnTo>
                  <a:lnTo>
                    <a:pt x="1099" y="2603"/>
                  </a:lnTo>
                  <a:lnTo>
                    <a:pt x="1099" y="2595"/>
                  </a:lnTo>
                  <a:lnTo>
                    <a:pt x="1107" y="2595"/>
                  </a:lnTo>
                  <a:lnTo>
                    <a:pt x="1114" y="2595"/>
                  </a:lnTo>
                  <a:lnTo>
                    <a:pt x="1114" y="2588"/>
                  </a:lnTo>
                  <a:lnTo>
                    <a:pt x="1122" y="2588"/>
                  </a:lnTo>
                  <a:lnTo>
                    <a:pt x="1122" y="2580"/>
                  </a:lnTo>
                  <a:lnTo>
                    <a:pt x="1129" y="2580"/>
                  </a:lnTo>
                  <a:lnTo>
                    <a:pt x="1122" y="2580"/>
                  </a:lnTo>
                  <a:lnTo>
                    <a:pt x="1122" y="2588"/>
                  </a:lnTo>
                  <a:lnTo>
                    <a:pt x="1122" y="2595"/>
                  </a:lnTo>
                  <a:lnTo>
                    <a:pt x="1114" y="2595"/>
                  </a:lnTo>
                  <a:lnTo>
                    <a:pt x="1114" y="2603"/>
                  </a:lnTo>
                  <a:lnTo>
                    <a:pt x="1122" y="2603"/>
                  </a:lnTo>
                  <a:lnTo>
                    <a:pt x="1122" y="2595"/>
                  </a:lnTo>
                  <a:lnTo>
                    <a:pt x="1129" y="2595"/>
                  </a:lnTo>
                  <a:lnTo>
                    <a:pt x="1137" y="2595"/>
                  </a:lnTo>
                  <a:lnTo>
                    <a:pt x="1144" y="2595"/>
                  </a:lnTo>
                  <a:lnTo>
                    <a:pt x="1151" y="2595"/>
                  </a:lnTo>
                  <a:lnTo>
                    <a:pt x="1159" y="2595"/>
                  </a:lnTo>
                  <a:lnTo>
                    <a:pt x="1166" y="2595"/>
                  </a:lnTo>
                  <a:lnTo>
                    <a:pt x="1174" y="2595"/>
                  </a:lnTo>
                  <a:lnTo>
                    <a:pt x="1181" y="2595"/>
                  </a:lnTo>
                  <a:lnTo>
                    <a:pt x="1189" y="2595"/>
                  </a:lnTo>
                  <a:lnTo>
                    <a:pt x="1189" y="2588"/>
                  </a:lnTo>
                  <a:lnTo>
                    <a:pt x="1196" y="2588"/>
                  </a:lnTo>
                  <a:lnTo>
                    <a:pt x="1196" y="2595"/>
                  </a:lnTo>
                  <a:lnTo>
                    <a:pt x="1189" y="2595"/>
                  </a:lnTo>
                  <a:lnTo>
                    <a:pt x="1189" y="2603"/>
                  </a:lnTo>
                  <a:lnTo>
                    <a:pt x="1181" y="2610"/>
                  </a:lnTo>
                  <a:lnTo>
                    <a:pt x="1189" y="2610"/>
                  </a:lnTo>
                  <a:lnTo>
                    <a:pt x="1196" y="2610"/>
                  </a:lnTo>
                  <a:lnTo>
                    <a:pt x="1203" y="2618"/>
                  </a:lnTo>
                  <a:lnTo>
                    <a:pt x="1211" y="2625"/>
                  </a:lnTo>
                  <a:lnTo>
                    <a:pt x="1218" y="2625"/>
                  </a:lnTo>
                  <a:lnTo>
                    <a:pt x="1226" y="2625"/>
                  </a:lnTo>
                  <a:lnTo>
                    <a:pt x="1233" y="2625"/>
                  </a:lnTo>
                  <a:lnTo>
                    <a:pt x="1233" y="2618"/>
                  </a:lnTo>
                  <a:lnTo>
                    <a:pt x="1241" y="2618"/>
                  </a:lnTo>
                  <a:lnTo>
                    <a:pt x="1241" y="2610"/>
                  </a:lnTo>
                  <a:lnTo>
                    <a:pt x="1241" y="2618"/>
                  </a:lnTo>
                  <a:lnTo>
                    <a:pt x="1233" y="2625"/>
                  </a:lnTo>
                  <a:lnTo>
                    <a:pt x="1233" y="2632"/>
                  </a:lnTo>
                  <a:lnTo>
                    <a:pt x="1233" y="2640"/>
                  </a:lnTo>
                  <a:lnTo>
                    <a:pt x="1233" y="2647"/>
                  </a:lnTo>
                  <a:lnTo>
                    <a:pt x="1226" y="2647"/>
                  </a:lnTo>
                  <a:lnTo>
                    <a:pt x="1226" y="2655"/>
                  </a:lnTo>
                  <a:lnTo>
                    <a:pt x="1226" y="2662"/>
                  </a:lnTo>
                  <a:lnTo>
                    <a:pt x="1226" y="2670"/>
                  </a:lnTo>
                  <a:lnTo>
                    <a:pt x="1226" y="2677"/>
                  </a:lnTo>
                  <a:lnTo>
                    <a:pt x="1218" y="2677"/>
                  </a:lnTo>
                  <a:lnTo>
                    <a:pt x="1218" y="2684"/>
                  </a:lnTo>
                  <a:lnTo>
                    <a:pt x="1218" y="2677"/>
                  </a:lnTo>
                  <a:lnTo>
                    <a:pt x="1226" y="2677"/>
                  </a:lnTo>
                  <a:lnTo>
                    <a:pt x="1233" y="2677"/>
                  </a:lnTo>
                  <a:lnTo>
                    <a:pt x="1233" y="2670"/>
                  </a:lnTo>
                  <a:lnTo>
                    <a:pt x="1241" y="2662"/>
                  </a:lnTo>
                  <a:lnTo>
                    <a:pt x="1241" y="2670"/>
                  </a:lnTo>
                  <a:lnTo>
                    <a:pt x="1233" y="2670"/>
                  </a:lnTo>
                  <a:lnTo>
                    <a:pt x="1233" y="2677"/>
                  </a:lnTo>
                  <a:lnTo>
                    <a:pt x="1233" y="2684"/>
                  </a:lnTo>
                  <a:lnTo>
                    <a:pt x="1226" y="2684"/>
                  </a:lnTo>
                  <a:lnTo>
                    <a:pt x="1226" y="2692"/>
                  </a:lnTo>
                  <a:lnTo>
                    <a:pt x="1218" y="2692"/>
                  </a:lnTo>
                  <a:lnTo>
                    <a:pt x="1211" y="2699"/>
                  </a:lnTo>
                  <a:lnTo>
                    <a:pt x="1203" y="2707"/>
                  </a:lnTo>
                  <a:lnTo>
                    <a:pt x="1196" y="2714"/>
                  </a:lnTo>
                  <a:lnTo>
                    <a:pt x="1189" y="2714"/>
                  </a:lnTo>
                  <a:lnTo>
                    <a:pt x="1181" y="2722"/>
                  </a:lnTo>
                  <a:lnTo>
                    <a:pt x="1174" y="2722"/>
                  </a:lnTo>
                  <a:lnTo>
                    <a:pt x="1166" y="2722"/>
                  </a:lnTo>
                  <a:lnTo>
                    <a:pt x="1159" y="2729"/>
                  </a:lnTo>
                  <a:lnTo>
                    <a:pt x="1151" y="2729"/>
                  </a:lnTo>
                  <a:lnTo>
                    <a:pt x="1144" y="2737"/>
                  </a:lnTo>
                  <a:lnTo>
                    <a:pt x="1137" y="2737"/>
                  </a:lnTo>
                  <a:lnTo>
                    <a:pt x="1129" y="2737"/>
                  </a:lnTo>
                  <a:lnTo>
                    <a:pt x="1122" y="2737"/>
                  </a:lnTo>
                  <a:lnTo>
                    <a:pt x="1114" y="2737"/>
                  </a:lnTo>
                  <a:lnTo>
                    <a:pt x="1107" y="2737"/>
                  </a:lnTo>
                  <a:lnTo>
                    <a:pt x="1092" y="2737"/>
                  </a:lnTo>
                  <a:lnTo>
                    <a:pt x="1085" y="2737"/>
                  </a:lnTo>
                  <a:lnTo>
                    <a:pt x="1077" y="2737"/>
                  </a:lnTo>
                  <a:lnTo>
                    <a:pt x="1070" y="2737"/>
                  </a:lnTo>
                  <a:lnTo>
                    <a:pt x="1062" y="2737"/>
                  </a:lnTo>
                  <a:lnTo>
                    <a:pt x="1055" y="2737"/>
                  </a:lnTo>
                  <a:lnTo>
                    <a:pt x="1047" y="2737"/>
                  </a:lnTo>
                  <a:lnTo>
                    <a:pt x="1040" y="2737"/>
                  </a:lnTo>
                  <a:lnTo>
                    <a:pt x="1033" y="2737"/>
                  </a:lnTo>
                  <a:lnTo>
                    <a:pt x="1025" y="2737"/>
                  </a:lnTo>
                  <a:lnTo>
                    <a:pt x="1018" y="2737"/>
                  </a:lnTo>
                  <a:lnTo>
                    <a:pt x="1010" y="2737"/>
                  </a:lnTo>
                  <a:lnTo>
                    <a:pt x="1003" y="2737"/>
                  </a:lnTo>
                  <a:lnTo>
                    <a:pt x="995" y="2737"/>
                  </a:lnTo>
                  <a:lnTo>
                    <a:pt x="988" y="2744"/>
                  </a:lnTo>
                  <a:lnTo>
                    <a:pt x="981" y="2744"/>
                  </a:lnTo>
                  <a:lnTo>
                    <a:pt x="973" y="2744"/>
                  </a:lnTo>
                  <a:lnTo>
                    <a:pt x="966" y="2744"/>
                  </a:lnTo>
                  <a:lnTo>
                    <a:pt x="958" y="2744"/>
                  </a:lnTo>
                  <a:lnTo>
                    <a:pt x="951" y="2744"/>
                  </a:lnTo>
                  <a:lnTo>
                    <a:pt x="943" y="2744"/>
                  </a:lnTo>
                  <a:lnTo>
                    <a:pt x="936" y="2737"/>
                  </a:lnTo>
                  <a:lnTo>
                    <a:pt x="928" y="2737"/>
                  </a:lnTo>
                  <a:lnTo>
                    <a:pt x="921" y="2737"/>
                  </a:lnTo>
                  <a:lnTo>
                    <a:pt x="914" y="2737"/>
                  </a:lnTo>
                  <a:lnTo>
                    <a:pt x="906" y="2737"/>
                  </a:lnTo>
                  <a:lnTo>
                    <a:pt x="899" y="2737"/>
                  </a:lnTo>
                  <a:lnTo>
                    <a:pt x="891" y="2737"/>
                  </a:lnTo>
                  <a:lnTo>
                    <a:pt x="884" y="2737"/>
                  </a:lnTo>
                  <a:lnTo>
                    <a:pt x="876" y="2737"/>
                  </a:lnTo>
                  <a:lnTo>
                    <a:pt x="869" y="2737"/>
                  </a:lnTo>
                  <a:lnTo>
                    <a:pt x="862" y="2737"/>
                  </a:lnTo>
                  <a:lnTo>
                    <a:pt x="854" y="2737"/>
                  </a:lnTo>
                  <a:lnTo>
                    <a:pt x="839" y="2729"/>
                  </a:lnTo>
                  <a:lnTo>
                    <a:pt x="832" y="2729"/>
                  </a:lnTo>
                  <a:lnTo>
                    <a:pt x="824" y="2729"/>
                  </a:lnTo>
                  <a:lnTo>
                    <a:pt x="817" y="2729"/>
                  </a:lnTo>
                  <a:lnTo>
                    <a:pt x="810" y="2722"/>
                  </a:lnTo>
                  <a:lnTo>
                    <a:pt x="802" y="2722"/>
                  </a:lnTo>
                  <a:lnTo>
                    <a:pt x="795" y="2714"/>
                  </a:lnTo>
                  <a:lnTo>
                    <a:pt x="787" y="2707"/>
                  </a:lnTo>
                  <a:lnTo>
                    <a:pt x="787" y="2699"/>
                  </a:lnTo>
                  <a:lnTo>
                    <a:pt x="787" y="2692"/>
                  </a:lnTo>
                  <a:lnTo>
                    <a:pt x="787" y="2684"/>
                  </a:lnTo>
                  <a:lnTo>
                    <a:pt x="787" y="2677"/>
                  </a:lnTo>
                  <a:lnTo>
                    <a:pt x="795" y="2677"/>
                  </a:lnTo>
                  <a:lnTo>
                    <a:pt x="795" y="2670"/>
                  </a:lnTo>
                  <a:lnTo>
                    <a:pt x="802" y="2662"/>
                  </a:lnTo>
                  <a:lnTo>
                    <a:pt x="802" y="2655"/>
                  </a:lnTo>
                  <a:lnTo>
                    <a:pt x="810" y="2647"/>
                  </a:lnTo>
                  <a:lnTo>
                    <a:pt x="810" y="2640"/>
                  </a:lnTo>
                  <a:lnTo>
                    <a:pt x="817" y="2632"/>
                  </a:lnTo>
                  <a:lnTo>
                    <a:pt x="817" y="2625"/>
                  </a:lnTo>
                  <a:lnTo>
                    <a:pt x="824" y="2625"/>
                  </a:lnTo>
                  <a:lnTo>
                    <a:pt x="824" y="2618"/>
                  </a:lnTo>
                  <a:lnTo>
                    <a:pt x="832" y="2610"/>
                  </a:lnTo>
                  <a:lnTo>
                    <a:pt x="832" y="2603"/>
                  </a:lnTo>
                  <a:lnTo>
                    <a:pt x="832" y="2595"/>
                  </a:lnTo>
                  <a:lnTo>
                    <a:pt x="832" y="2580"/>
                  </a:lnTo>
                  <a:lnTo>
                    <a:pt x="839" y="2573"/>
                  </a:lnTo>
                  <a:lnTo>
                    <a:pt x="839" y="2580"/>
                  </a:lnTo>
                  <a:lnTo>
                    <a:pt x="832" y="2588"/>
                  </a:lnTo>
                  <a:lnTo>
                    <a:pt x="832" y="2595"/>
                  </a:lnTo>
                  <a:lnTo>
                    <a:pt x="832" y="2603"/>
                  </a:lnTo>
                  <a:lnTo>
                    <a:pt x="832" y="2610"/>
                  </a:lnTo>
                  <a:lnTo>
                    <a:pt x="832" y="2618"/>
                  </a:lnTo>
                  <a:lnTo>
                    <a:pt x="832" y="2625"/>
                  </a:lnTo>
                  <a:lnTo>
                    <a:pt x="824" y="2632"/>
                  </a:lnTo>
                  <a:lnTo>
                    <a:pt x="832" y="2625"/>
                  </a:lnTo>
                  <a:lnTo>
                    <a:pt x="832" y="2618"/>
                  </a:lnTo>
                  <a:lnTo>
                    <a:pt x="839" y="2610"/>
                  </a:lnTo>
                  <a:lnTo>
                    <a:pt x="847" y="2603"/>
                  </a:lnTo>
                  <a:lnTo>
                    <a:pt x="854" y="2595"/>
                  </a:lnTo>
                  <a:lnTo>
                    <a:pt x="862" y="2595"/>
                  </a:lnTo>
                  <a:lnTo>
                    <a:pt x="862" y="2588"/>
                  </a:lnTo>
                  <a:lnTo>
                    <a:pt x="869" y="2580"/>
                  </a:lnTo>
                  <a:lnTo>
                    <a:pt x="876" y="2573"/>
                  </a:lnTo>
                  <a:lnTo>
                    <a:pt x="876" y="2566"/>
                  </a:lnTo>
                  <a:lnTo>
                    <a:pt x="884" y="2566"/>
                  </a:lnTo>
                  <a:lnTo>
                    <a:pt x="884" y="2558"/>
                  </a:lnTo>
                  <a:lnTo>
                    <a:pt x="891" y="2551"/>
                  </a:lnTo>
                  <a:lnTo>
                    <a:pt x="891" y="2543"/>
                  </a:lnTo>
                  <a:lnTo>
                    <a:pt x="891" y="2536"/>
                  </a:lnTo>
                  <a:lnTo>
                    <a:pt x="891" y="2528"/>
                  </a:lnTo>
                  <a:lnTo>
                    <a:pt x="891" y="2521"/>
                  </a:lnTo>
                  <a:lnTo>
                    <a:pt x="891" y="2513"/>
                  </a:lnTo>
                  <a:lnTo>
                    <a:pt x="891" y="2506"/>
                  </a:lnTo>
                  <a:lnTo>
                    <a:pt x="891" y="2536"/>
                  </a:lnTo>
                  <a:lnTo>
                    <a:pt x="891" y="2528"/>
                  </a:lnTo>
                  <a:lnTo>
                    <a:pt x="891" y="2521"/>
                  </a:lnTo>
                  <a:lnTo>
                    <a:pt x="899" y="2513"/>
                  </a:lnTo>
                  <a:lnTo>
                    <a:pt x="899" y="2506"/>
                  </a:lnTo>
                  <a:lnTo>
                    <a:pt x="899" y="2499"/>
                  </a:lnTo>
                  <a:lnTo>
                    <a:pt x="906" y="2499"/>
                  </a:lnTo>
                  <a:lnTo>
                    <a:pt x="906" y="2491"/>
                  </a:lnTo>
                  <a:lnTo>
                    <a:pt x="906" y="2484"/>
                  </a:lnTo>
                  <a:lnTo>
                    <a:pt x="914" y="2484"/>
                  </a:lnTo>
                  <a:lnTo>
                    <a:pt x="914" y="2476"/>
                  </a:lnTo>
                  <a:lnTo>
                    <a:pt x="914" y="2469"/>
                  </a:lnTo>
                  <a:lnTo>
                    <a:pt x="921" y="2469"/>
                  </a:lnTo>
                  <a:lnTo>
                    <a:pt x="921" y="2461"/>
                  </a:lnTo>
                  <a:lnTo>
                    <a:pt x="921" y="2454"/>
                  </a:lnTo>
                  <a:lnTo>
                    <a:pt x="921" y="2447"/>
                  </a:lnTo>
                  <a:lnTo>
                    <a:pt x="921" y="2439"/>
                  </a:lnTo>
                  <a:lnTo>
                    <a:pt x="921" y="2432"/>
                  </a:lnTo>
                  <a:lnTo>
                    <a:pt x="914" y="2424"/>
                  </a:lnTo>
                  <a:lnTo>
                    <a:pt x="914" y="2417"/>
                  </a:lnTo>
                  <a:lnTo>
                    <a:pt x="914" y="2409"/>
                  </a:lnTo>
                  <a:lnTo>
                    <a:pt x="921" y="2409"/>
                  </a:lnTo>
                  <a:lnTo>
                    <a:pt x="921" y="2417"/>
                  </a:lnTo>
                  <a:lnTo>
                    <a:pt x="928" y="2417"/>
                  </a:lnTo>
                  <a:lnTo>
                    <a:pt x="928" y="2424"/>
                  </a:lnTo>
                  <a:lnTo>
                    <a:pt x="928" y="2432"/>
                  </a:lnTo>
                  <a:lnTo>
                    <a:pt x="936" y="2432"/>
                  </a:lnTo>
                  <a:lnTo>
                    <a:pt x="936" y="2439"/>
                  </a:lnTo>
                  <a:lnTo>
                    <a:pt x="936" y="2432"/>
                  </a:lnTo>
                  <a:lnTo>
                    <a:pt x="936" y="2424"/>
                  </a:lnTo>
                  <a:lnTo>
                    <a:pt x="936" y="2417"/>
                  </a:lnTo>
                  <a:lnTo>
                    <a:pt x="936" y="2409"/>
                  </a:lnTo>
                  <a:lnTo>
                    <a:pt x="928" y="2402"/>
                  </a:lnTo>
                  <a:lnTo>
                    <a:pt x="928" y="2395"/>
                  </a:lnTo>
                  <a:lnTo>
                    <a:pt x="928" y="2387"/>
                  </a:lnTo>
                  <a:lnTo>
                    <a:pt x="921" y="2380"/>
                  </a:lnTo>
                  <a:lnTo>
                    <a:pt x="921" y="2372"/>
                  </a:lnTo>
                  <a:lnTo>
                    <a:pt x="914" y="2372"/>
                  </a:lnTo>
                  <a:lnTo>
                    <a:pt x="914" y="2365"/>
                  </a:lnTo>
                  <a:lnTo>
                    <a:pt x="906" y="2365"/>
                  </a:lnTo>
                  <a:lnTo>
                    <a:pt x="899" y="2357"/>
                  </a:lnTo>
                  <a:lnTo>
                    <a:pt x="891" y="2350"/>
                  </a:lnTo>
                  <a:lnTo>
                    <a:pt x="884" y="2350"/>
                  </a:lnTo>
                  <a:lnTo>
                    <a:pt x="876" y="2342"/>
                  </a:lnTo>
                  <a:lnTo>
                    <a:pt x="869" y="2342"/>
                  </a:lnTo>
                  <a:lnTo>
                    <a:pt x="862" y="2335"/>
                  </a:lnTo>
                  <a:lnTo>
                    <a:pt x="854" y="2328"/>
                  </a:lnTo>
                  <a:lnTo>
                    <a:pt x="847" y="2328"/>
                  </a:lnTo>
                  <a:lnTo>
                    <a:pt x="847" y="2320"/>
                  </a:lnTo>
                  <a:lnTo>
                    <a:pt x="839" y="2320"/>
                  </a:lnTo>
                  <a:lnTo>
                    <a:pt x="839" y="2313"/>
                  </a:lnTo>
                  <a:lnTo>
                    <a:pt x="832" y="2313"/>
                  </a:lnTo>
                  <a:lnTo>
                    <a:pt x="832" y="2305"/>
                  </a:lnTo>
                  <a:lnTo>
                    <a:pt x="824" y="2305"/>
                  </a:lnTo>
                  <a:lnTo>
                    <a:pt x="847" y="2305"/>
                  </a:lnTo>
                  <a:lnTo>
                    <a:pt x="839" y="2305"/>
                  </a:lnTo>
                  <a:lnTo>
                    <a:pt x="839" y="2298"/>
                  </a:lnTo>
                  <a:lnTo>
                    <a:pt x="832" y="2298"/>
                  </a:lnTo>
                  <a:lnTo>
                    <a:pt x="832" y="2290"/>
                  </a:lnTo>
                  <a:lnTo>
                    <a:pt x="824" y="2283"/>
                  </a:lnTo>
                  <a:lnTo>
                    <a:pt x="817" y="2283"/>
                  </a:lnTo>
                  <a:lnTo>
                    <a:pt x="810" y="2276"/>
                  </a:lnTo>
                  <a:lnTo>
                    <a:pt x="802" y="2276"/>
                  </a:lnTo>
                  <a:lnTo>
                    <a:pt x="795" y="2276"/>
                  </a:lnTo>
                  <a:lnTo>
                    <a:pt x="787" y="2276"/>
                  </a:lnTo>
                  <a:lnTo>
                    <a:pt x="780" y="2276"/>
                  </a:lnTo>
                  <a:lnTo>
                    <a:pt x="772" y="2283"/>
                  </a:lnTo>
                  <a:lnTo>
                    <a:pt x="765" y="2283"/>
                  </a:lnTo>
                  <a:lnTo>
                    <a:pt x="758" y="2283"/>
                  </a:lnTo>
                  <a:lnTo>
                    <a:pt x="750" y="2290"/>
                  </a:lnTo>
                  <a:lnTo>
                    <a:pt x="743" y="2290"/>
                  </a:lnTo>
                  <a:lnTo>
                    <a:pt x="735" y="2290"/>
                  </a:lnTo>
                  <a:lnTo>
                    <a:pt x="728" y="2290"/>
                  </a:lnTo>
                  <a:lnTo>
                    <a:pt x="720" y="2290"/>
                  </a:lnTo>
                  <a:lnTo>
                    <a:pt x="713" y="2290"/>
                  </a:lnTo>
                  <a:lnTo>
                    <a:pt x="706" y="2290"/>
                  </a:lnTo>
                  <a:lnTo>
                    <a:pt x="698" y="2290"/>
                  </a:lnTo>
                  <a:lnTo>
                    <a:pt x="691" y="2290"/>
                  </a:lnTo>
                  <a:lnTo>
                    <a:pt x="683" y="2283"/>
                  </a:lnTo>
                  <a:lnTo>
                    <a:pt x="676" y="2283"/>
                  </a:lnTo>
                  <a:lnTo>
                    <a:pt x="668" y="2283"/>
                  </a:lnTo>
                  <a:lnTo>
                    <a:pt x="661" y="2283"/>
                  </a:lnTo>
                  <a:lnTo>
                    <a:pt x="654" y="2283"/>
                  </a:lnTo>
                  <a:lnTo>
                    <a:pt x="646" y="2283"/>
                  </a:lnTo>
                  <a:lnTo>
                    <a:pt x="639" y="2283"/>
                  </a:lnTo>
                  <a:lnTo>
                    <a:pt x="639" y="2276"/>
                  </a:lnTo>
                  <a:lnTo>
                    <a:pt x="631" y="2276"/>
                  </a:lnTo>
                  <a:lnTo>
                    <a:pt x="624" y="2276"/>
                  </a:lnTo>
                  <a:lnTo>
                    <a:pt x="616" y="2276"/>
                  </a:lnTo>
                  <a:lnTo>
                    <a:pt x="609" y="2276"/>
                  </a:lnTo>
                  <a:lnTo>
                    <a:pt x="609" y="2268"/>
                  </a:lnTo>
                  <a:lnTo>
                    <a:pt x="602" y="2268"/>
                  </a:lnTo>
                  <a:lnTo>
                    <a:pt x="594" y="2268"/>
                  </a:lnTo>
                  <a:lnTo>
                    <a:pt x="587" y="2268"/>
                  </a:lnTo>
                  <a:lnTo>
                    <a:pt x="579" y="2268"/>
                  </a:lnTo>
                  <a:lnTo>
                    <a:pt x="572" y="2261"/>
                  </a:lnTo>
                  <a:lnTo>
                    <a:pt x="564" y="2268"/>
                  </a:lnTo>
                  <a:lnTo>
                    <a:pt x="557" y="2268"/>
                  </a:lnTo>
                  <a:lnTo>
                    <a:pt x="557" y="2276"/>
                  </a:lnTo>
                  <a:lnTo>
                    <a:pt x="550" y="2276"/>
                  </a:lnTo>
                  <a:lnTo>
                    <a:pt x="550" y="2283"/>
                  </a:lnTo>
                  <a:lnTo>
                    <a:pt x="542" y="2290"/>
                  </a:lnTo>
                  <a:lnTo>
                    <a:pt x="535" y="2298"/>
                  </a:lnTo>
                  <a:lnTo>
                    <a:pt x="535" y="2305"/>
                  </a:lnTo>
                  <a:lnTo>
                    <a:pt x="527" y="2305"/>
                  </a:lnTo>
                  <a:lnTo>
                    <a:pt x="527" y="2313"/>
                  </a:lnTo>
                  <a:lnTo>
                    <a:pt x="527" y="2320"/>
                  </a:lnTo>
                  <a:lnTo>
                    <a:pt x="520" y="2328"/>
                  </a:lnTo>
                  <a:lnTo>
                    <a:pt x="512" y="2335"/>
                  </a:lnTo>
                  <a:lnTo>
                    <a:pt x="512" y="2342"/>
                  </a:lnTo>
                  <a:lnTo>
                    <a:pt x="512" y="2350"/>
                  </a:lnTo>
                  <a:lnTo>
                    <a:pt x="505" y="2350"/>
                  </a:lnTo>
                  <a:lnTo>
                    <a:pt x="512" y="2350"/>
                  </a:lnTo>
                  <a:lnTo>
                    <a:pt x="512" y="2342"/>
                  </a:lnTo>
                  <a:lnTo>
                    <a:pt x="520" y="2342"/>
                  </a:lnTo>
                  <a:lnTo>
                    <a:pt x="520" y="2335"/>
                  </a:lnTo>
                  <a:lnTo>
                    <a:pt x="527" y="2335"/>
                  </a:lnTo>
                  <a:lnTo>
                    <a:pt x="535" y="2335"/>
                  </a:lnTo>
                  <a:lnTo>
                    <a:pt x="535" y="2328"/>
                  </a:lnTo>
                  <a:lnTo>
                    <a:pt x="542" y="2328"/>
                  </a:lnTo>
                  <a:lnTo>
                    <a:pt x="550" y="2320"/>
                  </a:lnTo>
                  <a:lnTo>
                    <a:pt x="550" y="2328"/>
                  </a:lnTo>
                  <a:lnTo>
                    <a:pt x="542" y="2328"/>
                  </a:lnTo>
                  <a:lnTo>
                    <a:pt x="542" y="2335"/>
                  </a:lnTo>
                  <a:lnTo>
                    <a:pt x="542" y="2342"/>
                  </a:lnTo>
                  <a:lnTo>
                    <a:pt x="535" y="2342"/>
                  </a:lnTo>
                  <a:lnTo>
                    <a:pt x="535" y="2350"/>
                  </a:lnTo>
                  <a:lnTo>
                    <a:pt x="527" y="2350"/>
                  </a:lnTo>
                  <a:lnTo>
                    <a:pt x="527" y="2357"/>
                  </a:lnTo>
                  <a:lnTo>
                    <a:pt x="520" y="2365"/>
                  </a:lnTo>
                  <a:lnTo>
                    <a:pt x="512" y="2372"/>
                  </a:lnTo>
                  <a:lnTo>
                    <a:pt x="505" y="2372"/>
                  </a:lnTo>
                  <a:lnTo>
                    <a:pt x="505" y="2380"/>
                  </a:lnTo>
                  <a:lnTo>
                    <a:pt x="497" y="2380"/>
                  </a:lnTo>
                  <a:lnTo>
                    <a:pt x="497" y="2387"/>
                  </a:lnTo>
                  <a:lnTo>
                    <a:pt x="490" y="2395"/>
                  </a:lnTo>
                  <a:lnTo>
                    <a:pt x="483" y="2402"/>
                  </a:lnTo>
                  <a:lnTo>
                    <a:pt x="483" y="2409"/>
                  </a:lnTo>
                  <a:lnTo>
                    <a:pt x="475" y="2417"/>
                  </a:lnTo>
                  <a:lnTo>
                    <a:pt x="475" y="2424"/>
                  </a:lnTo>
                  <a:lnTo>
                    <a:pt x="475" y="2432"/>
                  </a:lnTo>
                  <a:lnTo>
                    <a:pt x="490" y="2417"/>
                  </a:lnTo>
                  <a:lnTo>
                    <a:pt x="483" y="2424"/>
                  </a:lnTo>
                  <a:lnTo>
                    <a:pt x="483" y="2432"/>
                  </a:lnTo>
                  <a:lnTo>
                    <a:pt x="483" y="2439"/>
                  </a:lnTo>
                  <a:lnTo>
                    <a:pt x="475" y="2447"/>
                  </a:lnTo>
                  <a:lnTo>
                    <a:pt x="475" y="2454"/>
                  </a:lnTo>
                  <a:lnTo>
                    <a:pt x="475" y="2461"/>
                  </a:lnTo>
                  <a:lnTo>
                    <a:pt x="468" y="2469"/>
                  </a:lnTo>
                  <a:lnTo>
                    <a:pt x="468" y="2476"/>
                  </a:lnTo>
                  <a:lnTo>
                    <a:pt x="468" y="2484"/>
                  </a:lnTo>
                  <a:lnTo>
                    <a:pt x="468" y="2491"/>
                  </a:lnTo>
                  <a:lnTo>
                    <a:pt x="468" y="2499"/>
                  </a:lnTo>
                  <a:lnTo>
                    <a:pt x="468" y="2506"/>
                  </a:lnTo>
                  <a:lnTo>
                    <a:pt x="475" y="2513"/>
                  </a:lnTo>
                  <a:lnTo>
                    <a:pt x="475" y="2521"/>
                  </a:lnTo>
                  <a:lnTo>
                    <a:pt x="475" y="2528"/>
                  </a:lnTo>
                  <a:lnTo>
                    <a:pt x="475" y="2536"/>
                  </a:lnTo>
                  <a:lnTo>
                    <a:pt x="483" y="2536"/>
                  </a:lnTo>
                  <a:lnTo>
                    <a:pt x="483" y="2543"/>
                  </a:lnTo>
                  <a:lnTo>
                    <a:pt x="490" y="2551"/>
                  </a:lnTo>
                  <a:lnTo>
                    <a:pt x="490" y="2558"/>
                  </a:lnTo>
                  <a:lnTo>
                    <a:pt x="497" y="2558"/>
                  </a:lnTo>
                  <a:lnTo>
                    <a:pt x="497" y="2566"/>
                  </a:lnTo>
                  <a:lnTo>
                    <a:pt x="497" y="2573"/>
                  </a:lnTo>
                  <a:lnTo>
                    <a:pt x="497" y="2566"/>
                  </a:lnTo>
                  <a:lnTo>
                    <a:pt x="497" y="2558"/>
                  </a:lnTo>
                  <a:lnTo>
                    <a:pt x="497" y="2551"/>
                  </a:lnTo>
                  <a:lnTo>
                    <a:pt x="497" y="2543"/>
                  </a:lnTo>
                  <a:lnTo>
                    <a:pt x="505" y="2543"/>
                  </a:lnTo>
                  <a:lnTo>
                    <a:pt x="505" y="2551"/>
                  </a:lnTo>
                  <a:lnTo>
                    <a:pt x="505" y="2558"/>
                  </a:lnTo>
                  <a:lnTo>
                    <a:pt x="512" y="2558"/>
                  </a:lnTo>
                  <a:lnTo>
                    <a:pt x="512" y="2566"/>
                  </a:lnTo>
                  <a:lnTo>
                    <a:pt x="512" y="2573"/>
                  </a:lnTo>
                  <a:lnTo>
                    <a:pt x="512" y="2580"/>
                  </a:lnTo>
                  <a:lnTo>
                    <a:pt x="512" y="2588"/>
                  </a:lnTo>
                  <a:lnTo>
                    <a:pt x="512" y="2595"/>
                  </a:lnTo>
                  <a:lnTo>
                    <a:pt x="512" y="2603"/>
                  </a:lnTo>
                  <a:lnTo>
                    <a:pt x="512" y="2610"/>
                  </a:lnTo>
                  <a:lnTo>
                    <a:pt x="512" y="2618"/>
                  </a:lnTo>
                  <a:lnTo>
                    <a:pt x="520" y="2625"/>
                  </a:lnTo>
                  <a:lnTo>
                    <a:pt x="520" y="2632"/>
                  </a:lnTo>
                  <a:lnTo>
                    <a:pt x="527" y="2632"/>
                  </a:lnTo>
                  <a:lnTo>
                    <a:pt x="527" y="2640"/>
                  </a:lnTo>
                  <a:lnTo>
                    <a:pt x="535" y="2647"/>
                  </a:lnTo>
                  <a:lnTo>
                    <a:pt x="542" y="2647"/>
                  </a:lnTo>
                  <a:lnTo>
                    <a:pt x="542" y="2655"/>
                  </a:lnTo>
                  <a:lnTo>
                    <a:pt x="550" y="2655"/>
                  </a:lnTo>
                  <a:lnTo>
                    <a:pt x="550" y="2662"/>
                  </a:lnTo>
                  <a:lnTo>
                    <a:pt x="557" y="2662"/>
                  </a:lnTo>
                  <a:lnTo>
                    <a:pt x="557" y="2670"/>
                  </a:lnTo>
                  <a:lnTo>
                    <a:pt x="564" y="2677"/>
                  </a:lnTo>
                  <a:lnTo>
                    <a:pt x="564" y="2684"/>
                  </a:lnTo>
                  <a:lnTo>
                    <a:pt x="564" y="2692"/>
                  </a:lnTo>
                  <a:lnTo>
                    <a:pt x="564" y="2699"/>
                  </a:lnTo>
                  <a:lnTo>
                    <a:pt x="564" y="2692"/>
                  </a:lnTo>
                  <a:lnTo>
                    <a:pt x="564" y="2684"/>
                  </a:lnTo>
                  <a:lnTo>
                    <a:pt x="564" y="2677"/>
                  </a:lnTo>
                  <a:lnTo>
                    <a:pt x="564" y="2670"/>
                  </a:lnTo>
                  <a:lnTo>
                    <a:pt x="564" y="2662"/>
                  </a:lnTo>
                  <a:lnTo>
                    <a:pt x="564" y="2670"/>
                  </a:lnTo>
                  <a:lnTo>
                    <a:pt x="564" y="2677"/>
                  </a:lnTo>
                  <a:lnTo>
                    <a:pt x="572" y="2684"/>
                  </a:lnTo>
                  <a:lnTo>
                    <a:pt x="572" y="2692"/>
                  </a:lnTo>
                  <a:lnTo>
                    <a:pt x="572" y="2699"/>
                  </a:lnTo>
                  <a:lnTo>
                    <a:pt x="572" y="2707"/>
                  </a:lnTo>
                  <a:lnTo>
                    <a:pt x="564" y="2714"/>
                  </a:lnTo>
                  <a:lnTo>
                    <a:pt x="564" y="2722"/>
                  </a:lnTo>
                  <a:lnTo>
                    <a:pt x="557" y="2722"/>
                  </a:lnTo>
                  <a:lnTo>
                    <a:pt x="550" y="2729"/>
                  </a:lnTo>
                  <a:lnTo>
                    <a:pt x="542" y="2729"/>
                  </a:lnTo>
                  <a:lnTo>
                    <a:pt x="535" y="2729"/>
                  </a:lnTo>
                  <a:lnTo>
                    <a:pt x="527" y="2729"/>
                  </a:lnTo>
                  <a:lnTo>
                    <a:pt x="520" y="2737"/>
                  </a:lnTo>
                  <a:lnTo>
                    <a:pt x="512" y="2737"/>
                  </a:lnTo>
                  <a:lnTo>
                    <a:pt x="505" y="2737"/>
                  </a:lnTo>
                  <a:lnTo>
                    <a:pt x="497" y="2737"/>
                  </a:lnTo>
                  <a:lnTo>
                    <a:pt x="490" y="2737"/>
                  </a:lnTo>
                  <a:lnTo>
                    <a:pt x="483" y="2737"/>
                  </a:lnTo>
                  <a:lnTo>
                    <a:pt x="475" y="2737"/>
                  </a:lnTo>
                  <a:lnTo>
                    <a:pt x="468" y="2737"/>
                  </a:lnTo>
                  <a:lnTo>
                    <a:pt x="460" y="2737"/>
                  </a:lnTo>
                  <a:lnTo>
                    <a:pt x="453" y="2737"/>
                  </a:lnTo>
                  <a:lnTo>
                    <a:pt x="445" y="2737"/>
                  </a:lnTo>
                  <a:lnTo>
                    <a:pt x="438" y="2737"/>
                  </a:lnTo>
                  <a:lnTo>
                    <a:pt x="431" y="2737"/>
                  </a:lnTo>
                  <a:lnTo>
                    <a:pt x="431" y="2744"/>
                  </a:lnTo>
                  <a:lnTo>
                    <a:pt x="423" y="2744"/>
                  </a:lnTo>
                  <a:lnTo>
                    <a:pt x="416" y="2744"/>
                  </a:lnTo>
                  <a:lnTo>
                    <a:pt x="408" y="2751"/>
                  </a:lnTo>
                  <a:lnTo>
                    <a:pt x="401" y="2751"/>
                  </a:lnTo>
                  <a:lnTo>
                    <a:pt x="393" y="2759"/>
                  </a:lnTo>
                  <a:lnTo>
                    <a:pt x="386" y="2759"/>
                  </a:lnTo>
                  <a:lnTo>
                    <a:pt x="379" y="2759"/>
                  </a:lnTo>
                  <a:lnTo>
                    <a:pt x="371" y="2759"/>
                  </a:lnTo>
                  <a:lnTo>
                    <a:pt x="364" y="2766"/>
                  </a:lnTo>
                  <a:lnTo>
                    <a:pt x="356" y="2766"/>
                  </a:lnTo>
                  <a:lnTo>
                    <a:pt x="341" y="2759"/>
                  </a:lnTo>
                  <a:lnTo>
                    <a:pt x="334" y="2759"/>
                  </a:lnTo>
                  <a:lnTo>
                    <a:pt x="319" y="2759"/>
                  </a:lnTo>
                  <a:lnTo>
                    <a:pt x="312" y="2759"/>
                  </a:lnTo>
                  <a:lnTo>
                    <a:pt x="304" y="2751"/>
                  </a:lnTo>
                  <a:lnTo>
                    <a:pt x="289" y="2751"/>
                  </a:lnTo>
                  <a:lnTo>
                    <a:pt x="282" y="2751"/>
                  </a:lnTo>
                  <a:lnTo>
                    <a:pt x="275" y="2751"/>
                  </a:lnTo>
                  <a:lnTo>
                    <a:pt x="267" y="2744"/>
                  </a:lnTo>
                  <a:lnTo>
                    <a:pt x="260" y="2744"/>
                  </a:lnTo>
                  <a:lnTo>
                    <a:pt x="252" y="2737"/>
                  </a:lnTo>
                  <a:lnTo>
                    <a:pt x="245" y="2737"/>
                  </a:lnTo>
                  <a:lnTo>
                    <a:pt x="245" y="2729"/>
                  </a:lnTo>
                  <a:lnTo>
                    <a:pt x="237" y="2729"/>
                  </a:lnTo>
                  <a:lnTo>
                    <a:pt x="237" y="2722"/>
                  </a:lnTo>
                  <a:lnTo>
                    <a:pt x="230" y="2714"/>
                  </a:lnTo>
                  <a:lnTo>
                    <a:pt x="230" y="2707"/>
                  </a:lnTo>
                  <a:lnTo>
                    <a:pt x="230" y="2699"/>
                  </a:lnTo>
                  <a:lnTo>
                    <a:pt x="223" y="2699"/>
                  </a:lnTo>
                  <a:lnTo>
                    <a:pt x="223" y="2692"/>
                  </a:lnTo>
                  <a:lnTo>
                    <a:pt x="215" y="2684"/>
                  </a:lnTo>
                  <a:lnTo>
                    <a:pt x="215" y="2677"/>
                  </a:lnTo>
                  <a:lnTo>
                    <a:pt x="208" y="2670"/>
                  </a:lnTo>
                  <a:lnTo>
                    <a:pt x="208" y="2662"/>
                  </a:lnTo>
                  <a:lnTo>
                    <a:pt x="208" y="2655"/>
                  </a:lnTo>
                  <a:lnTo>
                    <a:pt x="200" y="2655"/>
                  </a:lnTo>
                  <a:lnTo>
                    <a:pt x="208" y="2647"/>
                  </a:lnTo>
                  <a:lnTo>
                    <a:pt x="208" y="2640"/>
                  </a:lnTo>
                  <a:lnTo>
                    <a:pt x="208" y="2632"/>
                  </a:lnTo>
                  <a:lnTo>
                    <a:pt x="215" y="2625"/>
                  </a:lnTo>
                  <a:lnTo>
                    <a:pt x="215" y="2618"/>
                  </a:lnTo>
                  <a:lnTo>
                    <a:pt x="223" y="2610"/>
                  </a:lnTo>
                  <a:lnTo>
                    <a:pt x="223" y="2603"/>
                  </a:lnTo>
                  <a:lnTo>
                    <a:pt x="230" y="2603"/>
                  </a:lnTo>
                  <a:lnTo>
                    <a:pt x="230" y="2595"/>
                  </a:lnTo>
                  <a:lnTo>
                    <a:pt x="230" y="2625"/>
                  </a:lnTo>
                  <a:lnTo>
                    <a:pt x="230" y="2618"/>
                  </a:lnTo>
                  <a:lnTo>
                    <a:pt x="237" y="2618"/>
                  </a:lnTo>
                  <a:lnTo>
                    <a:pt x="237" y="2610"/>
                  </a:lnTo>
                  <a:lnTo>
                    <a:pt x="245" y="2610"/>
                  </a:lnTo>
                  <a:lnTo>
                    <a:pt x="245" y="2603"/>
                  </a:lnTo>
                  <a:lnTo>
                    <a:pt x="252" y="2603"/>
                  </a:lnTo>
                  <a:lnTo>
                    <a:pt x="252" y="2595"/>
                  </a:lnTo>
                  <a:lnTo>
                    <a:pt x="260" y="2595"/>
                  </a:lnTo>
                  <a:lnTo>
                    <a:pt x="260" y="2588"/>
                  </a:lnTo>
                  <a:lnTo>
                    <a:pt x="267" y="2588"/>
                  </a:lnTo>
                  <a:lnTo>
                    <a:pt x="267" y="2580"/>
                  </a:lnTo>
                  <a:lnTo>
                    <a:pt x="275" y="2580"/>
                  </a:lnTo>
                  <a:lnTo>
                    <a:pt x="275" y="2573"/>
                  </a:lnTo>
                  <a:lnTo>
                    <a:pt x="275" y="2566"/>
                  </a:lnTo>
                  <a:lnTo>
                    <a:pt x="282" y="2566"/>
                  </a:lnTo>
                  <a:lnTo>
                    <a:pt x="282" y="2573"/>
                  </a:lnTo>
                  <a:lnTo>
                    <a:pt x="275" y="2573"/>
                  </a:lnTo>
                  <a:lnTo>
                    <a:pt x="275" y="2580"/>
                  </a:lnTo>
                  <a:lnTo>
                    <a:pt x="275" y="2588"/>
                  </a:lnTo>
                  <a:lnTo>
                    <a:pt x="275" y="2595"/>
                  </a:lnTo>
                  <a:lnTo>
                    <a:pt x="267" y="2603"/>
                  </a:lnTo>
                  <a:lnTo>
                    <a:pt x="267" y="2610"/>
                  </a:lnTo>
                  <a:lnTo>
                    <a:pt x="260" y="2610"/>
                  </a:lnTo>
                  <a:lnTo>
                    <a:pt x="252" y="2625"/>
                  </a:lnTo>
                  <a:lnTo>
                    <a:pt x="260" y="2625"/>
                  </a:lnTo>
                  <a:lnTo>
                    <a:pt x="260" y="2618"/>
                  </a:lnTo>
                  <a:lnTo>
                    <a:pt x="267" y="2618"/>
                  </a:lnTo>
                  <a:lnTo>
                    <a:pt x="275" y="2618"/>
                  </a:lnTo>
                  <a:lnTo>
                    <a:pt x="282" y="2618"/>
                  </a:lnTo>
                  <a:lnTo>
                    <a:pt x="282" y="2610"/>
                  </a:lnTo>
                  <a:lnTo>
                    <a:pt x="289" y="2610"/>
                  </a:lnTo>
                  <a:lnTo>
                    <a:pt x="297" y="2610"/>
                  </a:lnTo>
                  <a:lnTo>
                    <a:pt x="297" y="2603"/>
                  </a:lnTo>
                  <a:lnTo>
                    <a:pt x="304" y="2603"/>
                  </a:lnTo>
                  <a:lnTo>
                    <a:pt x="304" y="2595"/>
                  </a:lnTo>
                  <a:lnTo>
                    <a:pt x="304" y="2603"/>
                  </a:lnTo>
                  <a:lnTo>
                    <a:pt x="304" y="2610"/>
                  </a:lnTo>
                  <a:lnTo>
                    <a:pt x="297" y="2618"/>
                  </a:lnTo>
                  <a:lnTo>
                    <a:pt x="297" y="2625"/>
                  </a:lnTo>
                  <a:lnTo>
                    <a:pt x="297" y="2632"/>
                  </a:lnTo>
                  <a:lnTo>
                    <a:pt x="304" y="2632"/>
                  </a:lnTo>
                  <a:lnTo>
                    <a:pt x="304" y="2625"/>
                  </a:lnTo>
                  <a:lnTo>
                    <a:pt x="312" y="2625"/>
                  </a:lnTo>
                  <a:lnTo>
                    <a:pt x="319" y="2625"/>
                  </a:lnTo>
                  <a:lnTo>
                    <a:pt x="327" y="2632"/>
                  </a:lnTo>
                  <a:lnTo>
                    <a:pt x="334" y="2632"/>
                  </a:lnTo>
                  <a:lnTo>
                    <a:pt x="341" y="2632"/>
                  </a:lnTo>
                  <a:lnTo>
                    <a:pt x="349" y="2632"/>
                  </a:lnTo>
                  <a:lnTo>
                    <a:pt x="356" y="2632"/>
                  </a:lnTo>
                  <a:lnTo>
                    <a:pt x="356" y="2625"/>
                  </a:lnTo>
                  <a:lnTo>
                    <a:pt x="356" y="2618"/>
                  </a:lnTo>
                  <a:lnTo>
                    <a:pt x="356" y="2625"/>
                  </a:lnTo>
                  <a:lnTo>
                    <a:pt x="364" y="2625"/>
                  </a:lnTo>
                  <a:lnTo>
                    <a:pt x="364" y="2632"/>
                  </a:lnTo>
                  <a:lnTo>
                    <a:pt x="371" y="2632"/>
                  </a:lnTo>
                  <a:lnTo>
                    <a:pt x="379" y="2632"/>
                  </a:lnTo>
                  <a:lnTo>
                    <a:pt x="386" y="2632"/>
                  </a:lnTo>
                  <a:lnTo>
                    <a:pt x="386" y="2625"/>
                  </a:lnTo>
                  <a:lnTo>
                    <a:pt x="386" y="2618"/>
                  </a:lnTo>
                  <a:lnTo>
                    <a:pt x="386" y="2610"/>
                  </a:lnTo>
                  <a:lnTo>
                    <a:pt x="386" y="2603"/>
                  </a:lnTo>
                  <a:lnTo>
                    <a:pt x="386" y="2595"/>
                  </a:lnTo>
                  <a:lnTo>
                    <a:pt x="379" y="2595"/>
                  </a:lnTo>
                  <a:lnTo>
                    <a:pt x="379" y="2588"/>
                  </a:lnTo>
                  <a:lnTo>
                    <a:pt x="379" y="2580"/>
                  </a:lnTo>
                  <a:lnTo>
                    <a:pt x="379" y="2573"/>
                  </a:lnTo>
                  <a:lnTo>
                    <a:pt x="371" y="2566"/>
                  </a:lnTo>
                  <a:lnTo>
                    <a:pt x="371" y="2558"/>
                  </a:lnTo>
                  <a:lnTo>
                    <a:pt x="364" y="2551"/>
                  </a:lnTo>
                  <a:lnTo>
                    <a:pt x="364" y="2543"/>
                  </a:lnTo>
                  <a:lnTo>
                    <a:pt x="356" y="2536"/>
                  </a:lnTo>
                  <a:lnTo>
                    <a:pt x="356" y="2528"/>
                  </a:lnTo>
                  <a:lnTo>
                    <a:pt x="349" y="2521"/>
                  </a:lnTo>
                  <a:lnTo>
                    <a:pt x="349" y="2513"/>
                  </a:lnTo>
                  <a:lnTo>
                    <a:pt x="349" y="2499"/>
                  </a:lnTo>
                  <a:lnTo>
                    <a:pt x="349" y="2491"/>
                  </a:lnTo>
                  <a:lnTo>
                    <a:pt x="341" y="2484"/>
                  </a:lnTo>
                  <a:lnTo>
                    <a:pt x="341" y="2476"/>
                  </a:lnTo>
                  <a:lnTo>
                    <a:pt x="341" y="2461"/>
                  </a:lnTo>
                  <a:lnTo>
                    <a:pt x="349" y="2454"/>
                  </a:lnTo>
                  <a:lnTo>
                    <a:pt x="356" y="2476"/>
                  </a:lnTo>
                  <a:lnTo>
                    <a:pt x="356" y="2469"/>
                  </a:lnTo>
                  <a:lnTo>
                    <a:pt x="356" y="2461"/>
                  </a:lnTo>
                  <a:lnTo>
                    <a:pt x="356" y="2454"/>
                  </a:lnTo>
                  <a:lnTo>
                    <a:pt x="356" y="2447"/>
                  </a:lnTo>
                  <a:lnTo>
                    <a:pt x="356" y="2439"/>
                  </a:lnTo>
                  <a:lnTo>
                    <a:pt x="356" y="2432"/>
                  </a:lnTo>
                  <a:lnTo>
                    <a:pt x="356" y="2424"/>
                  </a:lnTo>
                  <a:lnTo>
                    <a:pt x="356" y="2409"/>
                  </a:lnTo>
                  <a:lnTo>
                    <a:pt x="356" y="2402"/>
                  </a:lnTo>
                  <a:lnTo>
                    <a:pt x="364" y="2395"/>
                  </a:lnTo>
                  <a:lnTo>
                    <a:pt x="364" y="2387"/>
                  </a:lnTo>
                  <a:lnTo>
                    <a:pt x="364" y="2380"/>
                  </a:lnTo>
                  <a:lnTo>
                    <a:pt x="364" y="2372"/>
                  </a:lnTo>
                  <a:lnTo>
                    <a:pt x="371" y="2372"/>
                  </a:lnTo>
                  <a:lnTo>
                    <a:pt x="371" y="2365"/>
                  </a:lnTo>
                  <a:lnTo>
                    <a:pt x="379" y="2357"/>
                  </a:lnTo>
                  <a:lnTo>
                    <a:pt x="379" y="2350"/>
                  </a:lnTo>
                  <a:lnTo>
                    <a:pt x="386" y="2350"/>
                  </a:lnTo>
                  <a:lnTo>
                    <a:pt x="386" y="2342"/>
                  </a:lnTo>
                  <a:lnTo>
                    <a:pt x="393" y="2342"/>
                  </a:lnTo>
                  <a:lnTo>
                    <a:pt x="393" y="2335"/>
                  </a:lnTo>
                  <a:lnTo>
                    <a:pt x="401" y="2328"/>
                  </a:lnTo>
                  <a:lnTo>
                    <a:pt x="401" y="2320"/>
                  </a:lnTo>
                  <a:lnTo>
                    <a:pt x="401" y="2313"/>
                  </a:lnTo>
                  <a:lnTo>
                    <a:pt x="401" y="2305"/>
                  </a:lnTo>
                  <a:lnTo>
                    <a:pt x="401" y="2298"/>
                  </a:lnTo>
                  <a:lnTo>
                    <a:pt x="401" y="2290"/>
                  </a:lnTo>
                  <a:lnTo>
                    <a:pt x="401" y="2283"/>
                  </a:lnTo>
                  <a:lnTo>
                    <a:pt x="401" y="2276"/>
                  </a:lnTo>
                  <a:lnTo>
                    <a:pt x="393" y="2268"/>
                  </a:lnTo>
                  <a:lnTo>
                    <a:pt x="393" y="2261"/>
                  </a:lnTo>
                  <a:lnTo>
                    <a:pt x="386" y="2261"/>
                  </a:lnTo>
                  <a:lnTo>
                    <a:pt x="386" y="2253"/>
                  </a:lnTo>
                  <a:lnTo>
                    <a:pt x="386" y="2261"/>
                  </a:lnTo>
                  <a:lnTo>
                    <a:pt x="393" y="2261"/>
                  </a:lnTo>
                  <a:lnTo>
                    <a:pt x="401" y="2261"/>
                  </a:lnTo>
                  <a:lnTo>
                    <a:pt x="401" y="2268"/>
                  </a:lnTo>
                  <a:lnTo>
                    <a:pt x="408" y="2268"/>
                  </a:lnTo>
                  <a:lnTo>
                    <a:pt x="408" y="2276"/>
                  </a:lnTo>
                  <a:lnTo>
                    <a:pt x="408" y="2268"/>
                  </a:lnTo>
                  <a:lnTo>
                    <a:pt x="408" y="2261"/>
                  </a:lnTo>
                  <a:lnTo>
                    <a:pt x="408" y="2253"/>
                  </a:lnTo>
                  <a:lnTo>
                    <a:pt x="408" y="2246"/>
                  </a:lnTo>
                  <a:lnTo>
                    <a:pt x="408" y="2238"/>
                  </a:lnTo>
                  <a:lnTo>
                    <a:pt x="401" y="2231"/>
                  </a:lnTo>
                  <a:lnTo>
                    <a:pt x="393" y="2223"/>
                  </a:lnTo>
                  <a:lnTo>
                    <a:pt x="386" y="2223"/>
                  </a:lnTo>
                  <a:lnTo>
                    <a:pt x="386" y="2216"/>
                  </a:lnTo>
                  <a:lnTo>
                    <a:pt x="379" y="2216"/>
                  </a:lnTo>
                  <a:lnTo>
                    <a:pt x="371" y="2209"/>
                  </a:lnTo>
                  <a:lnTo>
                    <a:pt x="364" y="2209"/>
                  </a:lnTo>
                  <a:lnTo>
                    <a:pt x="356" y="2201"/>
                  </a:lnTo>
                  <a:lnTo>
                    <a:pt x="349" y="2201"/>
                  </a:lnTo>
                  <a:lnTo>
                    <a:pt x="349" y="2194"/>
                  </a:lnTo>
                  <a:lnTo>
                    <a:pt x="341" y="2194"/>
                  </a:lnTo>
                  <a:lnTo>
                    <a:pt x="334" y="2194"/>
                  </a:lnTo>
                  <a:lnTo>
                    <a:pt x="327" y="2186"/>
                  </a:lnTo>
                  <a:lnTo>
                    <a:pt x="319" y="2186"/>
                  </a:lnTo>
                  <a:lnTo>
                    <a:pt x="319" y="2179"/>
                  </a:lnTo>
                  <a:lnTo>
                    <a:pt x="312" y="2179"/>
                  </a:lnTo>
                  <a:lnTo>
                    <a:pt x="312" y="2171"/>
                  </a:lnTo>
                  <a:lnTo>
                    <a:pt x="304" y="2171"/>
                  </a:lnTo>
                  <a:lnTo>
                    <a:pt x="304" y="2164"/>
                  </a:lnTo>
                  <a:lnTo>
                    <a:pt x="297" y="2164"/>
                  </a:lnTo>
                  <a:lnTo>
                    <a:pt x="297" y="2157"/>
                  </a:lnTo>
                  <a:lnTo>
                    <a:pt x="289" y="2157"/>
                  </a:lnTo>
                  <a:lnTo>
                    <a:pt x="289" y="2149"/>
                  </a:lnTo>
                  <a:lnTo>
                    <a:pt x="312" y="2157"/>
                  </a:lnTo>
                  <a:lnTo>
                    <a:pt x="304" y="2157"/>
                  </a:lnTo>
                  <a:lnTo>
                    <a:pt x="304" y="2149"/>
                  </a:lnTo>
                  <a:lnTo>
                    <a:pt x="297" y="2149"/>
                  </a:lnTo>
                  <a:lnTo>
                    <a:pt x="297" y="2142"/>
                  </a:lnTo>
                  <a:lnTo>
                    <a:pt x="289" y="2142"/>
                  </a:lnTo>
                  <a:lnTo>
                    <a:pt x="289" y="2134"/>
                  </a:lnTo>
                  <a:lnTo>
                    <a:pt x="282" y="2134"/>
                  </a:lnTo>
                  <a:lnTo>
                    <a:pt x="282" y="2127"/>
                  </a:lnTo>
                  <a:lnTo>
                    <a:pt x="275" y="2127"/>
                  </a:lnTo>
                  <a:lnTo>
                    <a:pt x="275" y="2119"/>
                  </a:lnTo>
                  <a:lnTo>
                    <a:pt x="267" y="2112"/>
                  </a:lnTo>
                  <a:lnTo>
                    <a:pt x="267" y="2105"/>
                  </a:lnTo>
                  <a:lnTo>
                    <a:pt x="267" y="2097"/>
                  </a:lnTo>
                  <a:lnTo>
                    <a:pt x="267" y="2090"/>
                  </a:lnTo>
                  <a:lnTo>
                    <a:pt x="260" y="2075"/>
                  </a:lnTo>
                  <a:lnTo>
                    <a:pt x="260" y="2067"/>
                  </a:lnTo>
                  <a:lnTo>
                    <a:pt x="260" y="2052"/>
                  </a:lnTo>
                  <a:lnTo>
                    <a:pt x="260" y="2045"/>
                  </a:lnTo>
                  <a:lnTo>
                    <a:pt x="260" y="2030"/>
                  </a:lnTo>
                  <a:lnTo>
                    <a:pt x="252" y="2023"/>
                  </a:lnTo>
                  <a:lnTo>
                    <a:pt x="252" y="2015"/>
                  </a:lnTo>
                  <a:lnTo>
                    <a:pt x="252" y="2000"/>
                  </a:lnTo>
                  <a:lnTo>
                    <a:pt x="252" y="1993"/>
                  </a:lnTo>
                  <a:lnTo>
                    <a:pt x="252" y="1978"/>
                  </a:lnTo>
                  <a:lnTo>
                    <a:pt x="252" y="1971"/>
                  </a:lnTo>
                  <a:lnTo>
                    <a:pt x="252" y="1963"/>
                  </a:lnTo>
                  <a:lnTo>
                    <a:pt x="252" y="1956"/>
                  </a:lnTo>
                  <a:lnTo>
                    <a:pt x="252" y="1948"/>
                  </a:lnTo>
                  <a:lnTo>
                    <a:pt x="252" y="1941"/>
                  </a:lnTo>
                  <a:lnTo>
                    <a:pt x="252" y="1934"/>
                  </a:lnTo>
                  <a:lnTo>
                    <a:pt x="252" y="1926"/>
                  </a:lnTo>
                  <a:lnTo>
                    <a:pt x="252" y="1919"/>
                  </a:lnTo>
                  <a:lnTo>
                    <a:pt x="252" y="1911"/>
                  </a:lnTo>
                  <a:lnTo>
                    <a:pt x="252" y="1904"/>
                  </a:lnTo>
                  <a:lnTo>
                    <a:pt x="252" y="1896"/>
                  </a:lnTo>
                  <a:lnTo>
                    <a:pt x="252" y="1889"/>
                  </a:lnTo>
                  <a:lnTo>
                    <a:pt x="245" y="1889"/>
                  </a:lnTo>
                  <a:lnTo>
                    <a:pt x="245" y="1881"/>
                  </a:lnTo>
                  <a:lnTo>
                    <a:pt x="245" y="1874"/>
                  </a:lnTo>
                  <a:lnTo>
                    <a:pt x="245" y="1867"/>
                  </a:lnTo>
                  <a:lnTo>
                    <a:pt x="245" y="1859"/>
                  </a:lnTo>
                  <a:lnTo>
                    <a:pt x="237" y="1852"/>
                  </a:lnTo>
                  <a:lnTo>
                    <a:pt x="252" y="1859"/>
                  </a:lnTo>
                  <a:lnTo>
                    <a:pt x="252" y="1852"/>
                  </a:lnTo>
                  <a:lnTo>
                    <a:pt x="252" y="1844"/>
                  </a:lnTo>
                  <a:lnTo>
                    <a:pt x="252" y="1837"/>
                  </a:lnTo>
                  <a:lnTo>
                    <a:pt x="252" y="1829"/>
                  </a:lnTo>
                  <a:lnTo>
                    <a:pt x="252" y="1822"/>
                  </a:lnTo>
                  <a:lnTo>
                    <a:pt x="252" y="1815"/>
                  </a:lnTo>
                  <a:lnTo>
                    <a:pt x="252" y="1807"/>
                  </a:lnTo>
                  <a:lnTo>
                    <a:pt x="252" y="1800"/>
                  </a:lnTo>
                  <a:lnTo>
                    <a:pt x="245" y="1800"/>
                  </a:lnTo>
                  <a:lnTo>
                    <a:pt x="245" y="1792"/>
                  </a:lnTo>
                  <a:lnTo>
                    <a:pt x="245" y="1800"/>
                  </a:lnTo>
                  <a:lnTo>
                    <a:pt x="245" y="1807"/>
                  </a:lnTo>
                  <a:lnTo>
                    <a:pt x="237" y="1807"/>
                  </a:lnTo>
                  <a:lnTo>
                    <a:pt x="230" y="1815"/>
                  </a:lnTo>
                  <a:lnTo>
                    <a:pt x="223" y="1815"/>
                  </a:lnTo>
                  <a:lnTo>
                    <a:pt x="215" y="1815"/>
                  </a:lnTo>
                  <a:lnTo>
                    <a:pt x="208" y="1815"/>
                  </a:lnTo>
                  <a:lnTo>
                    <a:pt x="200" y="1815"/>
                  </a:lnTo>
                  <a:lnTo>
                    <a:pt x="200" y="1822"/>
                  </a:lnTo>
                  <a:lnTo>
                    <a:pt x="193" y="1822"/>
                  </a:lnTo>
                  <a:lnTo>
                    <a:pt x="193" y="1829"/>
                  </a:lnTo>
                  <a:lnTo>
                    <a:pt x="185" y="1829"/>
                  </a:lnTo>
                  <a:lnTo>
                    <a:pt x="178" y="1829"/>
                  </a:lnTo>
                  <a:lnTo>
                    <a:pt x="171" y="1837"/>
                  </a:lnTo>
                  <a:lnTo>
                    <a:pt x="163" y="1837"/>
                  </a:lnTo>
                  <a:lnTo>
                    <a:pt x="163" y="1844"/>
                  </a:lnTo>
                  <a:lnTo>
                    <a:pt x="156" y="1844"/>
                  </a:lnTo>
                  <a:lnTo>
                    <a:pt x="163" y="1852"/>
                  </a:lnTo>
                  <a:lnTo>
                    <a:pt x="163" y="1859"/>
                  </a:lnTo>
                  <a:lnTo>
                    <a:pt x="171" y="1859"/>
                  </a:lnTo>
                  <a:lnTo>
                    <a:pt x="171" y="1867"/>
                  </a:lnTo>
                  <a:lnTo>
                    <a:pt x="178" y="1867"/>
                  </a:lnTo>
                  <a:lnTo>
                    <a:pt x="185" y="1874"/>
                  </a:lnTo>
                  <a:lnTo>
                    <a:pt x="193" y="1874"/>
                  </a:lnTo>
                  <a:lnTo>
                    <a:pt x="200" y="1874"/>
                  </a:lnTo>
                  <a:lnTo>
                    <a:pt x="200" y="1859"/>
                  </a:lnTo>
                  <a:lnTo>
                    <a:pt x="200" y="1867"/>
                  </a:lnTo>
                  <a:lnTo>
                    <a:pt x="208" y="1874"/>
                  </a:lnTo>
                  <a:lnTo>
                    <a:pt x="208" y="1881"/>
                  </a:lnTo>
                  <a:lnTo>
                    <a:pt x="215" y="1889"/>
                  </a:lnTo>
                  <a:lnTo>
                    <a:pt x="215" y="1896"/>
                  </a:lnTo>
                  <a:lnTo>
                    <a:pt x="223" y="1896"/>
                  </a:lnTo>
                  <a:lnTo>
                    <a:pt x="230" y="1896"/>
                  </a:lnTo>
                  <a:lnTo>
                    <a:pt x="230" y="1904"/>
                  </a:lnTo>
                  <a:lnTo>
                    <a:pt x="237" y="1904"/>
                  </a:lnTo>
                  <a:lnTo>
                    <a:pt x="230" y="1881"/>
                  </a:lnTo>
                  <a:lnTo>
                    <a:pt x="230" y="1889"/>
                  </a:lnTo>
                  <a:lnTo>
                    <a:pt x="237" y="1889"/>
                  </a:lnTo>
                  <a:lnTo>
                    <a:pt x="237" y="1896"/>
                  </a:lnTo>
                  <a:lnTo>
                    <a:pt x="245" y="1896"/>
                  </a:lnTo>
                  <a:lnTo>
                    <a:pt x="245" y="1904"/>
                  </a:lnTo>
                  <a:lnTo>
                    <a:pt x="252" y="1911"/>
                  </a:lnTo>
                  <a:lnTo>
                    <a:pt x="252" y="1919"/>
                  </a:lnTo>
                  <a:lnTo>
                    <a:pt x="260" y="1926"/>
                  </a:lnTo>
                  <a:lnTo>
                    <a:pt x="260" y="1934"/>
                  </a:lnTo>
                  <a:lnTo>
                    <a:pt x="260" y="1948"/>
                  </a:lnTo>
                  <a:lnTo>
                    <a:pt x="260" y="1956"/>
                  </a:lnTo>
                  <a:lnTo>
                    <a:pt x="267" y="1971"/>
                  </a:lnTo>
                  <a:lnTo>
                    <a:pt x="267" y="1978"/>
                  </a:lnTo>
                  <a:lnTo>
                    <a:pt x="267" y="1993"/>
                  </a:lnTo>
                  <a:lnTo>
                    <a:pt x="267" y="2008"/>
                  </a:lnTo>
                  <a:lnTo>
                    <a:pt x="275" y="2023"/>
                  </a:lnTo>
                  <a:lnTo>
                    <a:pt x="275" y="2038"/>
                  </a:lnTo>
                  <a:lnTo>
                    <a:pt x="275" y="2052"/>
                  </a:lnTo>
                  <a:lnTo>
                    <a:pt x="275" y="2067"/>
                  </a:lnTo>
                  <a:lnTo>
                    <a:pt x="275" y="2082"/>
                  </a:lnTo>
                  <a:lnTo>
                    <a:pt x="267" y="2090"/>
                  </a:lnTo>
                  <a:lnTo>
                    <a:pt x="267" y="2105"/>
                  </a:lnTo>
                  <a:lnTo>
                    <a:pt x="267" y="2112"/>
                  </a:lnTo>
                  <a:lnTo>
                    <a:pt x="260" y="2112"/>
                  </a:lnTo>
                  <a:lnTo>
                    <a:pt x="252" y="2119"/>
                  </a:lnTo>
                  <a:lnTo>
                    <a:pt x="252" y="2127"/>
                  </a:lnTo>
                  <a:lnTo>
                    <a:pt x="245" y="2127"/>
                  </a:lnTo>
                  <a:lnTo>
                    <a:pt x="237" y="2134"/>
                  </a:lnTo>
                  <a:lnTo>
                    <a:pt x="230" y="2134"/>
                  </a:lnTo>
                  <a:lnTo>
                    <a:pt x="223" y="2142"/>
                  </a:lnTo>
                  <a:lnTo>
                    <a:pt x="215" y="2142"/>
                  </a:lnTo>
                  <a:lnTo>
                    <a:pt x="208" y="2149"/>
                  </a:lnTo>
                  <a:lnTo>
                    <a:pt x="200" y="2149"/>
                  </a:lnTo>
                  <a:lnTo>
                    <a:pt x="193" y="2149"/>
                  </a:lnTo>
                  <a:lnTo>
                    <a:pt x="185" y="2157"/>
                  </a:lnTo>
                  <a:lnTo>
                    <a:pt x="178" y="2157"/>
                  </a:lnTo>
                  <a:lnTo>
                    <a:pt x="171" y="2149"/>
                  </a:lnTo>
                  <a:lnTo>
                    <a:pt x="163" y="2149"/>
                  </a:lnTo>
                  <a:lnTo>
                    <a:pt x="156" y="2149"/>
                  </a:lnTo>
                  <a:lnTo>
                    <a:pt x="148" y="2142"/>
                  </a:lnTo>
                  <a:lnTo>
                    <a:pt x="141" y="2142"/>
                  </a:lnTo>
                  <a:lnTo>
                    <a:pt x="141" y="2134"/>
                  </a:lnTo>
                  <a:lnTo>
                    <a:pt x="133" y="2134"/>
                  </a:lnTo>
                  <a:lnTo>
                    <a:pt x="126" y="2127"/>
                  </a:lnTo>
                  <a:lnTo>
                    <a:pt x="119" y="2119"/>
                  </a:lnTo>
                  <a:lnTo>
                    <a:pt x="119" y="2112"/>
                  </a:lnTo>
                  <a:lnTo>
                    <a:pt x="111" y="2112"/>
                  </a:lnTo>
                  <a:lnTo>
                    <a:pt x="111" y="2105"/>
                  </a:lnTo>
                  <a:lnTo>
                    <a:pt x="111" y="2097"/>
                  </a:lnTo>
                  <a:lnTo>
                    <a:pt x="111" y="2090"/>
                  </a:lnTo>
                  <a:lnTo>
                    <a:pt x="104" y="2082"/>
                  </a:lnTo>
                  <a:lnTo>
                    <a:pt x="104" y="2075"/>
                  </a:lnTo>
                  <a:lnTo>
                    <a:pt x="104" y="2067"/>
                  </a:lnTo>
                  <a:lnTo>
                    <a:pt x="104" y="2060"/>
                  </a:lnTo>
                  <a:lnTo>
                    <a:pt x="104" y="2052"/>
                  </a:lnTo>
                  <a:lnTo>
                    <a:pt x="111" y="2052"/>
                  </a:lnTo>
                  <a:lnTo>
                    <a:pt x="111" y="2045"/>
                  </a:lnTo>
                  <a:lnTo>
                    <a:pt x="111" y="2038"/>
                  </a:lnTo>
                  <a:lnTo>
                    <a:pt x="111" y="2030"/>
                  </a:lnTo>
                  <a:lnTo>
                    <a:pt x="119" y="2030"/>
                  </a:lnTo>
                  <a:lnTo>
                    <a:pt x="119" y="2045"/>
                  </a:lnTo>
                  <a:lnTo>
                    <a:pt x="119" y="2038"/>
                  </a:lnTo>
                  <a:lnTo>
                    <a:pt x="119" y="2030"/>
                  </a:lnTo>
                  <a:lnTo>
                    <a:pt x="126" y="2030"/>
                  </a:lnTo>
                  <a:lnTo>
                    <a:pt x="126" y="2023"/>
                  </a:lnTo>
                  <a:lnTo>
                    <a:pt x="126" y="2015"/>
                  </a:lnTo>
                  <a:lnTo>
                    <a:pt x="133" y="2015"/>
                  </a:lnTo>
                  <a:lnTo>
                    <a:pt x="133" y="2008"/>
                  </a:lnTo>
                  <a:lnTo>
                    <a:pt x="141" y="2008"/>
                  </a:lnTo>
                  <a:lnTo>
                    <a:pt x="141" y="2000"/>
                  </a:lnTo>
                  <a:lnTo>
                    <a:pt x="148" y="2000"/>
                  </a:lnTo>
                  <a:lnTo>
                    <a:pt x="141" y="2000"/>
                  </a:lnTo>
                  <a:lnTo>
                    <a:pt x="141" y="2008"/>
                  </a:lnTo>
                  <a:lnTo>
                    <a:pt x="141" y="2015"/>
                  </a:lnTo>
                  <a:lnTo>
                    <a:pt x="141" y="2023"/>
                  </a:lnTo>
                  <a:lnTo>
                    <a:pt x="133" y="2023"/>
                  </a:lnTo>
                  <a:lnTo>
                    <a:pt x="133" y="2030"/>
                  </a:lnTo>
                  <a:lnTo>
                    <a:pt x="141" y="2030"/>
                  </a:lnTo>
                  <a:lnTo>
                    <a:pt x="148" y="2030"/>
                  </a:lnTo>
                  <a:lnTo>
                    <a:pt x="148" y="2023"/>
                  </a:lnTo>
                  <a:lnTo>
                    <a:pt x="163" y="2008"/>
                  </a:lnTo>
                  <a:lnTo>
                    <a:pt x="163" y="2000"/>
                  </a:lnTo>
                  <a:lnTo>
                    <a:pt x="156" y="2000"/>
                  </a:lnTo>
                  <a:lnTo>
                    <a:pt x="148" y="1993"/>
                  </a:lnTo>
                  <a:lnTo>
                    <a:pt x="141" y="1993"/>
                  </a:lnTo>
                  <a:lnTo>
                    <a:pt x="141" y="1986"/>
                  </a:lnTo>
                  <a:lnTo>
                    <a:pt x="133" y="1986"/>
                  </a:lnTo>
                  <a:lnTo>
                    <a:pt x="133" y="1978"/>
                  </a:lnTo>
                  <a:lnTo>
                    <a:pt x="126" y="1978"/>
                  </a:lnTo>
                  <a:lnTo>
                    <a:pt x="126" y="1971"/>
                  </a:lnTo>
                  <a:lnTo>
                    <a:pt x="119" y="1963"/>
                  </a:lnTo>
                  <a:lnTo>
                    <a:pt x="111" y="1956"/>
                  </a:lnTo>
                  <a:lnTo>
                    <a:pt x="104" y="1956"/>
                  </a:lnTo>
                  <a:lnTo>
                    <a:pt x="96" y="1956"/>
                  </a:lnTo>
                  <a:lnTo>
                    <a:pt x="96" y="1948"/>
                  </a:lnTo>
                  <a:lnTo>
                    <a:pt x="89" y="1948"/>
                  </a:lnTo>
                  <a:lnTo>
                    <a:pt x="81" y="1948"/>
                  </a:lnTo>
                  <a:lnTo>
                    <a:pt x="74" y="1948"/>
                  </a:lnTo>
                  <a:lnTo>
                    <a:pt x="66" y="1941"/>
                  </a:lnTo>
                  <a:lnTo>
                    <a:pt x="59" y="1941"/>
                  </a:lnTo>
                  <a:lnTo>
                    <a:pt x="52" y="1934"/>
                  </a:lnTo>
                  <a:lnTo>
                    <a:pt x="66" y="1934"/>
                  </a:lnTo>
                  <a:lnTo>
                    <a:pt x="59" y="1934"/>
                  </a:lnTo>
                  <a:lnTo>
                    <a:pt x="59" y="1926"/>
                  </a:lnTo>
                  <a:lnTo>
                    <a:pt x="52" y="1926"/>
                  </a:lnTo>
                  <a:lnTo>
                    <a:pt x="44" y="1919"/>
                  </a:lnTo>
                  <a:lnTo>
                    <a:pt x="37" y="1919"/>
                  </a:lnTo>
                  <a:lnTo>
                    <a:pt x="37" y="1911"/>
                  </a:lnTo>
                  <a:lnTo>
                    <a:pt x="29" y="1911"/>
                  </a:lnTo>
                  <a:lnTo>
                    <a:pt x="22" y="1904"/>
                  </a:lnTo>
                  <a:lnTo>
                    <a:pt x="22" y="1896"/>
                  </a:lnTo>
                  <a:lnTo>
                    <a:pt x="14" y="1889"/>
                  </a:lnTo>
                  <a:lnTo>
                    <a:pt x="14" y="1881"/>
                  </a:lnTo>
                  <a:lnTo>
                    <a:pt x="7" y="1881"/>
                  </a:lnTo>
                  <a:lnTo>
                    <a:pt x="7" y="1874"/>
                  </a:lnTo>
                  <a:lnTo>
                    <a:pt x="7" y="1867"/>
                  </a:lnTo>
                  <a:lnTo>
                    <a:pt x="7" y="1859"/>
                  </a:lnTo>
                  <a:lnTo>
                    <a:pt x="0" y="1859"/>
                  </a:lnTo>
                  <a:lnTo>
                    <a:pt x="0" y="1852"/>
                  </a:lnTo>
                  <a:lnTo>
                    <a:pt x="0" y="1844"/>
                  </a:lnTo>
                  <a:lnTo>
                    <a:pt x="0" y="1837"/>
                  </a:lnTo>
                  <a:lnTo>
                    <a:pt x="0" y="1829"/>
                  </a:lnTo>
                  <a:lnTo>
                    <a:pt x="7" y="1829"/>
                  </a:lnTo>
                  <a:lnTo>
                    <a:pt x="7" y="1822"/>
                  </a:lnTo>
                  <a:lnTo>
                    <a:pt x="7" y="1815"/>
                  </a:lnTo>
                  <a:lnTo>
                    <a:pt x="14" y="1815"/>
                  </a:lnTo>
                  <a:lnTo>
                    <a:pt x="14" y="1807"/>
                  </a:lnTo>
                  <a:lnTo>
                    <a:pt x="14" y="1800"/>
                  </a:lnTo>
                  <a:lnTo>
                    <a:pt x="22" y="1792"/>
                  </a:lnTo>
                  <a:lnTo>
                    <a:pt x="22" y="1785"/>
                  </a:lnTo>
                  <a:lnTo>
                    <a:pt x="22" y="1777"/>
                  </a:lnTo>
                  <a:lnTo>
                    <a:pt x="29" y="1777"/>
                  </a:lnTo>
                  <a:lnTo>
                    <a:pt x="29" y="1770"/>
                  </a:lnTo>
                  <a:lnTo>
                    <a:pt x="29" y="1762"/>
                  </a:lnTo>
                  <a:lnTo>
                    <a:pt x="29" y="1755"/>
                  </a:lnTo>
                  <a:lnTo>
                    <a:pt x="29" y="1762"/>
                  </a:lnTo>
                  <a:lnTo>
                    <a:pt x="37" y="1770"/>
                  </a:lnTo>
                  <a:lnTo>
                    <a:pt x="37" y="1777"/>
                  </a:lnTo>
                  <a:lnTo>
                    <a:pt x="37" y="1785"/>
                  </a:lnTo>
                  <a:lnTo>
                    <a:pt x="37" y="1792"/>
                  </a:lnTo>
                  <a:lnTo>
                    <a:pt x="37" y="1785"/>
                  </a:lnTo>
                  <a:lnTo>
                    <a:pt x="44" y="1785"/>
                  </a:lnTo>
                  <a:lnTo>
                    <a:pt x="44" y="1777"/>
                  </a:lnTo>
                  <a:lnTo>
                    <a:pt x="52" y="1770"/>
                  </a:lnTo>
                  <a:lnTo>
                    <a:pt x="52" y="1762"/>
                  </a:lnTo>
                  <a:lnTo>
                    <a:pt x="59" y="1762"/>
                  </a:lnTo>
                  <a:lnTo>
                    <a:pt x="59" y="1755"/>
                  </a:lnTo>
                  <a:lnTo>
                    <a:pt x="66" y="1755"/>
                  </a:lnTo>
                  <a:lnTo>
                    <a:pt x="74" y="1755"/>
                  </a:lnTo>
                  <a:lnTo>
                    <a:pt x="74" y="1748"/>
                  </a:lnTo>
                  <a:lnTo>
                    <a:pt x="81" y="1740"/>
                  </a:lnTo>
                  <a:lnTo>
                    <a:pt x="89" y="1733"/>
                  </a:lnTo>
                  <a:lnTo>
                    <a:pt x="89" y="1725"/>
                  </a:lnTo>
                  <a:lnTo>
                    <a:pt x="96" y="1725"/>
                  </a:lnTo>
                  <a:lnTo>
                    <a:pt x="96" y="1718"/>
                  </a:lnTo>
                  <a:lnTo>
                    <a:pt x="104" y="1718"/>
                  </a:lnTo>
                  <a:lnTo>
                    <a:pt x="104" y="1710"/>
                  </a:lnTo>
                  <a:lnTo>
                    <a:pt x="111" y="1710"/>
                  </a:lnTo>
                  <a:lnTo>
                    <a:pt x="111" y="1703"/>
                  </a:lnTo>
                  <a:lnTo>
                    <a:pt x="111" y="1696"/>
                  </a:lnTo>
                  <a:lnTo>
                    <a:pt x="111" y="1688"/>
                  </a:lnTo>
                  <a:lnTo>
                    <a:pt x="111" y="1681"/>
                  </a:lnTo>
                  <a:lnTo>
                    <a:pt x="119" y="1681"/>
                  </a:lnTo>
                  <a:lnTo>
                    <a:pt x="119" y="1688"/>
                  </a:lnTo>
                  <a:lnTo>
                    <a:pt x="119" y="1696"/>
                  </a:lnTo>
                  <a:lnTo>
                    <a:pt x="119" y="1703"/>
                  </a:lnTo>
                  <a:lnTo>
                    <a:pt x="119" y="1710"/>
                  </a:lnTo>
                  <a:lnTo>
                    <a:pt x="119" y="1718"/>
                  </a:lnTo>
                  <a:lnTo>
                    <a:pt x="126" y="1718"/>
                  </a:lnTo>
                  <a:lnTo>
                    <a:pt x="133" y="1710"/>
                  </a:lnTo>
                  <a:lnTo>
                    <a:pt x="141" y="1710"/>
                  </a:lnTo>
                  <a:lnTo>
                    <a:pt x="148" y="1710"/>
                  </a:lnTo>
                  <a:lnTo>
                    <a:pt x="156" y="1710"/>
                  </a:lnTo>
                  <a:lnTo>
                    <a:pt x="156" y="1703"/>
                  </a:lnTo>
                  <a:lnTo>
                    <a:pt x="163" y="1703"/>
                  </a:lnTo>
                  <a:lnTo>
                    <a:pt x="171" y="1703"/>
                  </a:lnTo>
                  <a:lnTo>
                    <a:pt x="171" y="1696"/>
                  </a:lnTo>
                  <a:lnTo>
                    <a:pt x="178" y="1696"/>
                  </a:lnTo>
                  <a:lnTo>
                    <a:pt x="185" y="1696"/>
                  </a:lnTo>
                  <a:lnTo>
                    <a:pt x="185" y="1688"/>
                  </a:lnTo>
                  <a:lnTo>
                    <a:pt x="193" y="1688"/>
                  </a:lnTo>
                  <a:lnTo>
                    <a:pt x="200" y="1688"/>
                  </a:lnTo>
                  <a:lnTo>
                    <a:pt x="200" y="1681"/>
                  </a:lnTo>
                  <a:lnTo>
                    <a:pt x="208" y="1681"/>
                  </a:lnTo>
                  <a:lnTo>
                    <a:pt x="208" y="1673"/>
                  </a:lnTo>
                  <a:lnTo>
                    <a:pt x="215" y="1666"/>
                  </a:lnTo>
                  <a:lnTo>
                    <a:pt x="215" y="1658"/>
                  </a:lnTo>
                  <a:lnTo>
                    <a:pt x="215" y="1651"/>
                  </a:lnTo>
                  <a:lnTo>
                    <a:pt x="223" y="1651"/>
                  </a:lnTo>
                  <a:lnTo>
                    <a:pt x="223" y="1644"/>
                  </a:lnTo>
                  <a:lnTo>
                    <a:pt x="223" y="1636"/>
                  </a:lnTo>
                  <a:lnTo>
                    <a:pt x="223" y="1629"/>
                  </a:lnTo>
                  <a:lnTo>
                    <a:pt x="223" y="1621"/>
                  </a:lnTo>
                  <a:lnTo>
                    <a:pt x="230" y="1651"/>
                  </a:lnTo>
                  <a:lnTo>
                    <a:pt x="237" y="1651"/>
                  </a:lnTo>
                  <a:lnTo>
                    <a:pt x="237" y="1644"/>
                  </a:lnTo>
                  <a:lnTo>
                    <a:pt x="245" y="1636"/>
                  </a:lnTo>
                  <a:lnTo>
                    <a:pt x="252" y="1629"/>
                  </a:lnTo>
                  <a:lnTo>
                    <a:pt x="252" y="1621"/>
                  </a:lnTo>
                  <a:lnTo>
                    <a:pt x="252" y="1614"/>
                  </a:lnTo>
                  <a:lnTo>
                    <a:pt x="252" y="1606"/>
                  </a:lnTo>
                  <a:lnTo>
                    <a:pt x="252" y="1599"/>
                  </a:lnTo>
                  <a:lnTo>
                    <a:pt x="252" y="1591"/>
                  </a:lnTo>
                  <a:lnTo>
                    <a:pt x="252" y="1584"/>
                  </a:lnTo>
                  <a:lnTo>
                    <a:pt x="252" y="1577"/>
                  </a:lnTo>
                  <a:lnTo>
                    <a:pt x="252" y="1569"/>
                  </a:lnTo>
                  <a:lnTo>
                    <a:pt x="252" y="1562"/>
                  </a:lnTo>
                  <a:lnTo>
                    <a:pt x="252" y="1554"/>
                  </a:lnTo>
                  <a:lnTo>
                    <a:pt x="252" y="1547"/>
                  </a:lnTo>
                  <a:lnTo>
                    <a:pt x="252" y="1539"/>
                  </a:lnTo>
                  <a:lnTo>
                    <a:pt x="252" y="1532"/>
                  </a:lnTo>
                  <a:lnTo>
                    <a:pt x="252" y="1525"/>
                  </a:lnTo>
                  <a:lnTo>
                    <a:pt x="252" y="1517"/>
                  </a:lnTo>
                  <a:lnTo>
                    <a:pt x="252" y="1510"/>
                  </a:lnTo>
                  <a:lnTo>
                    <a:pt x="252" y="1502"/>
                  </a:lnTo>
                  <a:lnTo>
                    <a:pt x="252" y="1495"/>
                  </a:lnTo>
                  <a:lnTo>
                    <a:pt x="252" y="1480"/>
                  </a:lnTo>
                  <a:lnTo>
                    <a:pt x="252" y="1473"/>
                  </a:lnTo>
                  <a:lnTo>
                    <a:pt x="252" y="1458"/>
                  </a:lnTo>
                  <a:lnTo>
                    <a:pt x="260" y="1450"/>
                  </a:lnTo>
                  <a:lnTo>
                    <a:pt x="260" y="1435"/>
                  </a:lnTo>
                  <a:lnTo>
                    <a:pt x="267" y="1420"/>
                  </a:lnTo>
                  <a:lnTo>
                    <a:pt x="267" y="1413"/>
                  </a:lnTo>
                  <a:lnTo>
                    <a:pt x="275" y="1398"/>
                  </a:lnTo>
                  <a:lnTo>
                    <a:pt x="275" y="1383"/>
                  </a:lnTo>
                  <a:lnTo>
                    <a:pt x="282" y="1376"/>
                  </a:lnTo>
                  <a:lnTo>
                    <a:pt x="282" y="1361"/>
                  </a:lnTo>
                  <a:lnTo>
                    <a:pt x="289" y="1354"/>
                  </a:lnTo>
                  <a:lnTo>
                    <a:pt x="289" y="1339"/>
                  </a:lnTo>
                  <a:lnTo>
                    <a:pt x="289" y="1331"/>
                  </a:lnTo>
                  <a:lnTo>
                    <a:pt x="297" y="1316"/>
                  </a:lnTo>
                  <a:lnTo>
                    <a:pt x="297" y="1309"/>
                  </a:lnTo>
                  <a:lnTo>
                    <a:pt x="297" y="1294"/>
                  </a:lnTo>
                  <a:lnTo>
                    <a:pt x="297" y="1287"/>
                  </a:lnTo>
                  <a:lnTo>
                    <a:pt x="297" y="1279"/>
                  </a:lnTo>
                  <a:lnTo>
                    <a:pt x="297" y="1272"/>
                  </a:lnTo>
                  <a:lnTo>
                    <a:pt x="289" y="1264"/>
                  </a:lnTo>
                  <a:lnTo>
                    <a:pt x="289" y="1257"/>
                  </a:lnTo>
                  <a:lnTo>
                    <a:pt x="297" y="1264"/>
                  </a:lnTo>
                  <a:lnTo>
                    <a:pt x="297" y="1272"/>
                  </a:lnTo>
                  <a:lnTo>
                    <a:pt x="304" y="1279"/>
                  </a:lnTo>
                  <a:lnTo>
                    <a:pt x="304" y="1287"/>
                  </a:lnTo>
                  <a:lnTo>
                    <a:pt x="304" y="1294"/>
                  </a:lnTo>
                  <a:lnTo>
                    <a:pt x="304" y="1309"/>
                  </a:lnTo>
                  <a:lnTo>
                    <a:pt x="304" y="1316"/>
                  </a:lnTo>
                  <a:lnTo>
                    <a:pt x="304" y="1324"/>
                  </a:lnTo>
                  <a:lnTo>
                    <a:pt x="312" y="1316"/>
                  </a:lnTo>
                  <a:lnTo>
                    <a:pt x="312" y="1309"/>
                  </a:lnTo>
                  <a:lnTo>
                    <a:pt x="312" y="1301"/>
                  </a:lnTo>
                  <a:lnTo>
                    <a:pt x="319" y="1294"/>
                  </a:lnTo>
                  <a:lnTo>
                    <a:pt x="319" y="1287"/>
                  </a:lnTo>
                  <a:lnTo>
                    <a:pt x="319" y="1279"/>
                  </a:lnTo>
                  <a:lnTo>
                    <a:pt x="327" y="1272"/>
                  </a:lnTo>
                  <a:lnTo>
                    <a:pt x="327" y="1264"/>
                  </a:lnTo>
                  <a:lnTo>
                    <a:pt x="327" y="1249"/>
                  </a:lnTo>
                  <a:lnTo>
                    <a:pt x="327" y="1242"/>
                  </a:lnTo>
                  <a:lnTo>
                    <a:pt x="334" y="1235"/>
                  </a:lnTo>
                  <a:lnTo>
                    <a:pt x="334" y="1227"/>
                  </a:lnTo>
                  <a:lnTo>
                    <a:pt x="334" y="1212"/>
                  </a:lnTo>
                  <a:lnTo>
                    <a:pt x="334" y="1205"/>
                  </a:lnTo>
                  <a:lnTo>
                    <a:pt x="334" y="1197"/>
                  </a:lnTo>
                  <a:lnTo>
                    <a:pt x="334" y="1190"/>
                  </a:lnTo>
                  <a:lnTo>
                    <a:pt x="334" y="1175"/>
                  </a:lnTo>
                  <a:lnTo>
                    <a:pt x="341" y="1160"/>
                  </a:lnTo>
                  <a:lnTo>
                    <a:pt x="341" y="1153"/>
                  </a:lnTo>
                  <a:lnTo>
                    <a:pt x="349" y="1138"/>
                  </a:lnTo>
                  <a:lnTo>
                    <a:pt x="349" y="1130"/>
                  </a:lnTo>
                  <a:lnTo>
                    <a:pt x="356" y="1116"/>
                  </a:lnTo>
                  <a:lnTo>
                    <a:pt x="356" y="1108"/>
                  </a:lnTo>
                  <a:lnTo>
                    <a:pt x="364" y="1093"/>
                  </a:lnTo>
                  <a:lnTo>
                    <a:pt x="371" y="1086"/>
                  </a:lnTo>
                  <a:lnTo>
                    <a:pt x="371" y="1071"/>
                  </a:lnTo>
                  <a:lnTo>
                    <a:pt x="379" y="1064"/>
                  </a:lnTo>
                  <a:lnTo>
                    <a:pt x="386" y="1056"/>
                  </a:lnTo>
                  <a:lnTo>
                    <a:pt x="393" y="1049"/>
                  </a:lnTo>
                  <a:lnTo>
                    <a:pt x="401" y="1041"/>
                  </a:lnTo>
                  <a:lnTo>
                    <a:pt x="408" y="1034"/>
                  </a:lnTo>
                  <a:lnTo>
                    <a:pt x="416" y="1026"/>
                  </a:lnTo>
                  <a:lnTo>
                    <a:pt x="423" y="1019"/>
                  </a:lnTo>
                  <a:lnTo>
                    <a:pt x="431" y="1012"/>
                  </a:lnTo>
                  <a:lnTo>
                    <a:pt x="438" y="997"/>
                  </a:lnTo>
                  <a:lnTo>
                    <a:pt x="445" y="989"/>
                  </a:lnTo>
                  <a:lnTo>
                    <a:pt x="453" y="982"/>
                  </a:lnTo>
                  <a:lnTo>
                    <a:pt x="460" y="967"/>
                  </a:lnTo>
                  <a:lnTo>
                    <a:pt x="468" y="959"/>
                  </a:lnTo>
                  <a:lnTo>
                    <a:pt x="468" y="945"/>
                  </a:lnTo>
                  <a:lnTo>
                    <a:pt x="475" y="937"/>
                  </a:lnTo>
                  <a:lnTo>
                    <a:pt x="475" y="922"/>
                  </a:lnTo>
                  <a:lnTo>
                    <a:pt x="475" y="915"/>
                  </a:lnTo>
                  <a:lnTo>
                    <a:pt x="475" y="900"/>
                  </a:lnTo>
                  <a:lnTo>
                    <a:pt x="483" y="907"/>
                  </a:lnTo>
                  <a:lnTo>
                    <a:pt x="483" y="915"/>
                  </a:lnTo>
                  <a:lnTo>
                    <a:pt x="483" y="922"/>
                  </a:lnTo>
                  <a:lnTo>
                    <a:pt x="483" y="930"/>
                  </a:lnTo>
                  <a:lnTo>
                    <a:pt x="483" y="937"/>
                  </a:lnTo>
                  <a:lnTo>
                    <a:pt x="483" y="945"/>
                  </a:lnTo>
                  <a:lnTo>
                    <a:pt x="483" y="952"/>
                  </a:lnTo>
                  <a:lnTo>
                    <a:pt x="483" y="959"/>
                  </a:lnTo>
                  <a:lnTo>
                    <a:pt x="475" y="967"/>
                  </a:lnTo>
                  <a:lnTo>
                    <a:pt x="475" y="982"/>
                  </a:lnTo>
                  <a:lnTo>
                    <a:pt x="468" y="989"/>
                  </a:lnTo>
                  <a:lnTo>
                    <a:pt x="468" y="997"/>
                  </a:lnTo>
                  <a:lnTo>
                    <a:pt x="460" y="1004"/>
                  </a:lnTo>
                  <a:lnTo>
                    <a:pt x="468" y="1004"/>
                  </a:lnTo>
                  <a:lnTo>
                    <a:pt x="468" y="997"/>
                  </a:lnTo>
                  <a:lnTo>
                    <a:pt x="468" y="989"/>
                  </a:lnTo>
                  <a:lnTo>
                    <a:pt x="475" y="982"/>
                  </a:lnTo>
                  <a:lnTo>
                    <a:pt x="475" y="974"/>
                  </a:lnTo>
                  <a:lnTo>
                    <a:pt x="483" y="974"/>
                  </a:lnTo>
                  <a:lnTo>
                    <a:pt x="483" y="967"/>
                  </a:lnTo>
                  <a:lnTo>
                    <a:pt x="490" y="959"/>
                  </a:lnTo>
                  <a:lnTo>
                    <a:pt x="490" y="952"/>
                  </a:lnTo>
                  <a:lnTo>
                    <a:pt x="490" y="945"/>
                  </a:lnTo>
                  <a:lnTo>
                    <a:pt x="497" y="945"/>
                  </a:lnTo>
                  <a:lnTo>
                    <a:pt x="497" y="937"/>
                  </a:lnTo>
                  <a:lnTo>
                    <a:pt x="505" y="930"/>
                  </a:lnTo>
                  <a:lnTo>
                    <a:pt x="512" y="922"/>
                  </a:lnTo>
                  <a:lnTo>
                    <a:pt x="520" y="915"/>
                  </a:lnTo>
                  <a:lnTo>
                    <a:pt x="520" y="907"/>
                  </a:lnTo>
                  <a:lnTo>
                    <a:pt x="527" y="900"/>
                  </a:lnTo>
                  <a:lnTo>
                    <a:pt x="535" y="893"/>
                  </a:lnTo>
                  <a:lnTo>
                    <a:pt x="542" y="878"/>
                  </a:lnTo>
                  <a:lnTo>
                    <a:pt x="542" y="870"/>
                  </a:lnTo>
                  <a:lnTo>
                    <a:pt x="550" y="863"/>
                  </a:lnTo>
                  <a:lnTo>
                    <a:pt x="557" y="848"/>
                  </a:lnTo>
                  <a:lnTo>
                    <a:pt x="557" y="833"/>
                  </a:lnTo>
                  <a:lnTo>
                    <a:pt x="564" y="826"/>
                  </a:lnTo>
                  <a:lnTo>
                    <a:pt x="572" y="811"/>
                  </a:lnTo>
                  <a:lnTo>
                    <a:pt x="572" y="796"/>
                  </a:lnTo>
                  <a:lnTo>
                    <a:pt x="572" y="788"/>
                  </a:lnTo>
                  <a:lnTo>
                    <a:pt x="579" y="774"/>
                  </a:lnTo>
                  <a:lnTo>
                    <a:pt x="579" y="759"/>
                  </a:lnTo>
                  <a:lnTo>
                    <a:pt x="579" y="751"/>
                  </a:lnTo>
                  <a:lnTo>
                    <a:pt x="587" y="736"/>
                  </a:lnTo>
                  <a:lnTo>
                    <a:pt x="587" y="729"/>
                  </a:lnTo>
                  <a:lnTo>
                    <a:pt x="594" y="722"/>
                  </a:lnTo>
                  <a:lnTo>
                    <a:pt x="594" y="707"/>
                  </a:lnTo>
                  <a:lnTo>
                    <a:pt x="602" y="699"/>
                  </a:lnTo>
                  <a:lnTo>
                    <a:pt x="602" y="692"/>
                  </a:lnTo>
                  <a:lnTo>
                    <a:pt x="609" y="684"/>
                  </a:lnTo>
                  <a:lnTo>
                    <a:pt x="616" y="677"/>
                  </a:lnTo>
                  <a:lnTo>
                    <a:pt x="616" y="669"/>
                  </a:lnTo>
                  <a:lnTo>
                    <a:pt x="624" y="662"/>
                  </a:lnTo>
                  <a:lnTo>
                    <a:pt x="624" y="655"/>
                  </a:lnTo>
                  <a:lnTo>
                    <a:pt x="631" y="647"/>
                  </a:lnTo>
                  <a:lnTo>
                    <a:pt x="639" y="640"/>
                  </a:lnTo>
                  <a:lnTo>
                    <a:pt x="646" y="632"/>
                  </a:lnTo>
                  <a:lnTo>
                    <a:pt x="646" y="625"/>
                  </a:lnTo>
                  <a:lnTo>
                    <a:pt x="654" y="625"/>
                  </a:lnTo>
                  <a:lnTo>
                    <a:pt x="654" y="617"/>
                  </a:lnTo>
                  <a:lnTo>
                    <a:pt x="661" y="610"/>
                  </a:lnTo>
                  <a:lnTo>
                    <a:pt x="661" y="603"/>
                  </a:lnTo>
                  <a:lnTo>
                    <a:pt x="661" y="595"/>
                  </a:lnTo>
                  <a:lnTo>
                    <a:pt x="668" y="595"/>
                  </a:lnTo>
                  <a:lnTo>
                    <a:pt x="668" y="588"/>
                  </a:lnTo>
                  <a:lnTo>
                    <a:pt x="668" y="580"/>
                  </a:lnTo>
                  <a:lnTo>
                    <a:pt x="676" y="580"/>
                  </a:lnTo>
                  <a:lnTo>
                    <a:pt x="676" y="573"/>
                  </a:lnTo>
                  <a:lnTo>
                    <a:pt x="676" y="565"/>
                  </a:lnTo>
                  <a:lnTo>
                    <a:pt x="676" y="573"/>
                  </a:lnTo>
                  <a:lnTo>
                    <a:pt x="676" y="580"/>
                  </a:lnTo>
                  <a:lnTo>
                    <a:pt x="676" y="588"/>
                  </a:lnTo>
                  <a:lnTo>
                    <a:pt x="668" y="588"/>
                  </a:lnTo>
                  <a:lnTo>
                    <a:pt x="668" y="595"/>
                  </a:lnTo>
                  <a:lnTo>
                    <a:pt x="668" y="603"/>
                  </a:lnTo>
                  <a:lnTo>
                    <a:pt x="668" y="610"/>
                  </a:lnTo>
                  <a:lnTo>
                    <a:pt x="661" y="617"/>
                  </a:lnTo>
                  <a:lnTo>
                    <a:pt x="661" y="625"/>
                  </a:lnTo>
                  <a:lnTo>
                    <a:pt x="661" y="632"/>
                  </a:lnTo>
                  <a:lnTo>
                    <a:pt x="654" y="640"/>
                  </a:lnTo>
                  <a:lnTo>
                    <a:pt x="654" y="647"/>
                  </a:lnTo>
                  <a:lnTo>
                    <a:pt x="654" y="655"/>
                  </a:lnTo>
                  <a:lnTo>
                    <a:pt x="646" y="662"/>
                  </a:lnTo>
                  <a:lnTo>
                    <a:pt x="646" y="669"/>
                  </a:lnTo>
                  <a:lnTo>
                    <a:pt x="639" y="677"/>
                  </a:lnTo>
                  <a:lnTo>
                    <a:pt x="639" y="684"/>
                  </a:lnTo>
                  <a:lnTo>
                    <a:pt x="639" y="692"/>
                  </a:lnTo>
                  <a:lnTo>
                    <a:pt x="639" y="699"/>
                  </a:lnTo>
                  <a:lnTo>
                    <a:pt x="639" y="707"/>
                  </a:lnTo>
                  <a:lnTo>
                    <a:pt x="639" y="714"/>
                  </a:lnTo>
                  <a:lnTo>
                    <a:pt x="639" y="722"/>
                  </a:lnTo>
                  <a:lnTo>
                    <a:pt x="639" y="729"/>
                  </a:lnTo>
                  <a:lnTo>
                    <a:pt x="639" y="736"/>
                  </a:lnTo>
                  <a:lnTo>
                    <a:pt x="639" y="744"/>
                  </a:lnTo>
                  <a:lnTo>
                    <a:pt x="639" y="736"/>
                  </a:lnTo>
                  <a:lnTo>
                    <a:pt x="639" y="729"/>
                  </a:lnTo>
                  <a:lnTo>
                    <a:pt x="646" y="729"/>
                  </a:lnTo>
                  <a:lnTo>
                    <a:pt x="646" y="722"/>
                  </a:lnTo>
                  <a:lnTo>
                    <a:pt x="654" y="714"/>
                  </a:lnTo>
                  <a:lnTo>
                    <a:pt x="654" y="707"/>
                  </a:lnTo>
                  <a:lnTo>
                    <a:pt x="661" y="707"/>
                  </a:lnTo>
                  <a:lnTo>
                    <a:pt x="661" y="699"/>
                  </a:lnTo>
                  <a:lnTo>
                    <a:pt x="668" y="692"/>
                  </a:lnTo>
                  <a:lnTo>
                    <a:pt x="676" y="692"/>
                  </a:lnTo>
                  <a:lnTo>
                    <a:pt x="676" y="684"/>
                  </a:lnTo>
                  <a:lnTo>
                    <a:pt x="683" y="684"/>
                  </a:lnTo>
                  <a:lnTo>
                    <a:pt x="691" y="677"/>
                  </a:lnTo>
                  <a:lnTo>
                    <a:pt x="698" y="669"/>
                  </a:lnTo>
                  <a:lnTo>
                    <a:pt x="713" y="662"/>
                  </a:lnTo>
                  <a:lnTo>
                    <a:pt x="720" y="647"/>
                  </a:lnTo>
                  <a:lnTo>
                    <a:pt x="735" y="640"/>
                  </a:lnTo>
                  <a:lnTo>
                    <a:pt x="743" y="625"/>
                  </a:lnTo>
                  <a:lnTo>
                    <a:pt x="758" y="617"/>
                  </a:lnTo>
                  <a:lnTo>
                    <a:pt x="765" y="603"/>
                  </a:lnTo>
                  <a:lnTo>
                    <a:pt x="780" y="588"/>
                  </a:lnTo>
                  <a:lnTo>
                    <a:pt x="787" y="573"/>
                  </a:lnTo>
                  <a:lnTo>
                    <a:pt x="795" y="558"/>
                  </a:lnTo>
                  <a:lnTo>
                    <a:pt x="810" y="536"/>
                  </a:lnTo>
                  <a:lnTo>
                    <a:pt x="817" y="521"/>
                  </a:lnTo>
                  <a:lnTo>
                    <a:pt x="817" y="506"/>
                  </a:lnTo>
                  <a:lnTo>
                    <a:pt x="824" y="484"/>
                  </a:lnTo>
                  <a:lnTo>
                    <a:pt x="824" y="469"/>
                  </a:lnTo>
                  <a:lnTo>
                    <a:pt x="832" y="454"/>
                  </a:lnTo>
                  <a:lnTo>
                    <a:pt x="832" y="439"/>
                  </a:lnTo>
                  <a:lnTo>
                    <a:pt x="832" y="424"/>
                  </a:lnTo>
                  <a:lnTo>
                    <a:pt x="839" y="409"/>
                  </a:lnTo>
                  <a:lnTo>
                    <a:pt x="839" y="402"/>
                  </a:lnTo>
                  <a:lnTo>
                    <a:pt x="847" y="387"/>
                  </a:lnTo>
                  <a:lnTo>
                    <a:pt x="847" y="379"/>
                  </a:lnTo>
                  <a:lnTo>
                    <a:pt x="854" y="372"/>
                  </a:lnTo>
                  <a:lnTo>
                    <a:pt x="862" y="365"/>
                  </a:lnTo>
                  <a:lnTo>
                    <a:pt x="862" y="357"/>
                  </a:lnTo>
                  <a:lnTo>
                    <a:pt x="869" y="350"/>
                  </a:lnTo>
                  <a:lnTo>
                    <a:pt x="869" y="342"/>
                  </a:lnTo>
                  <a:lnTo>
                    <a:pt x="876" y="335"/>
                  </a:lnTo>
                  <a:lnTo>
                    <a:pt x="884" y="335"/>
                  </a:lnTo>
                  <a:lnTo>
                    <a:pt x="884" y="327"/>
                  </a:lnTo>
                  <a:lnTo>
                    <a:pt x="891" y="320"/>
                  </a:lnTo>
                  <a:lnTo>
                    <a:pt x="899" y="313"/>
                  </a:lnTo>
                  <a:lnTo>
                    <a:pt x="906" y="305"/>
                  </a:lnTo>
                  <a:lnTo>
                    <a:pt x="906" y="298"/>
                  </a:lnTo>
                  <a:lnTo>
                    <a:pt x="914" y="290"/>
                  </a:lnTo>
                  <a:lnTo>
                    <a:pt x="914" y="283"/>
                  </a:lnTo>
                  <a:lnTo>
                    <a:pt x="921" y="283"/>
                  </a:lnTo>
                  <a:lnTo>
                    <a:pt x="921" y="275"/>
                  </a:lnTo>
                  <a:lnTo>
                    <a:pt x="928" y="268"/>
                  </a:lnTo>
                  <a:lnTo>
                    <a:pt x="928" y="261"/>
                  </a:lnTo>
                  <a:lnTo>
                    <a:pt x="936" y="261"/>
                  </a:lnTo>
                  <a:lnTo>
                    <a:pt x="936" y="253"/>
                  </a:lnTo>
                  <a:lnTo>
                    <a:pt x="914" y="313"/>
                  </a:lnTo>
                  <a:lnTo>
                    <a:pt x="921" y="305"/>
                  </a:lnTo>
                  <a:lnTo>
                    <a:pt x="928" y="298"/>
                  </a:lnTo>
                  <a:lnTo>
                    <a:pt x="936" y="298"/>
                  </a:lnTo>
                  <a:lnTo>
                    <a:pt x="943" y="290"/>
                  </a:lnTo>
                  <a:lnTo>
                    <a:pt x="951" y="283"/>
                  </a:lnTo>
                  <a:lnTo>
                    <a:pt x="958" y="268"/>
                  </a:lnTo>
                  <a:lnTo>
                    <a:pt x="966" y="261"/>
                  </a:lnTo>
                  <a:lnTo>
                    <a:pt x="981" y="253"/>
                  </a:lnTo>
                  <a:lnTo>
                    <a:pt x="988" y="238"/>
                  </a:lnTo>
                  <a:lnTo>
                    <a:pt x="995" y="231"/>
                  </a:lnTo>
                  <a:lnTo>
                    <a:pt x="1003" y="216"/>
                  </a:lnTo>
                  <a:lnTo>
                    <a:pt x="1010" y="201"/>
                  </a:lnTo>
                  <a:lnTo>
                    <a:pt x="1018" y="186"/>
                  </a:lnTo>
                  <a:lnTo>
                    <a:pt x="1025" y="171"/>
                  </a:lnTo>
                  <a:lnTo>
                    <a:pt x="1033" y="156"/>
                  </a:lnTo>
                  <a:lnTo>
                    <a:pt x="1033" y="142"/>
                  </a:lnTo>
                  <a:lnTo>
                    <a:pt x="1040" y="127"/>
                  </a:lnTo>
                  <a:lnTo>
                    <a:pt x="1040" y="112"/>
                  </a:lnTo>
                  <a:lnTo>
                    <a:pt x="1040" y="97"/>
                  </a:lnTo>
                  <a:lnTo>
                    <a:pt x="1040" y="82"/>
                  </a:lnTo>
                  <a:lnTo>
                    <a:pt x="1040" y="67"/>
                  </a:lnTo>
                  <a:lnTo>
                    <a:pt x="1040" y="52"/>
                  </a:lnTo>
                  <a:lnTo>
                    <a:pt x="1033" y="45"/>
                  </a:lnTo>
                  <a:lnTo>
                    <a:pt x="1033" y="30"/>
                  </a:lnTo>
                  <a:lnTo>
                    <a:pt x="1033" y="23"/>
                  </a:lnTo>
                  <a:lnTo>
                    <a:pt x="1025" y="15"/>
                  </a:lnTo>
                  <a:lnTo>
                    <a:pt x="1025" y="8"/>
                  </a:lnTo>
                  <a:lnTo>
                    <a:pt x="1025" y="0"/>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19" name="Freeform 483">
              <a:extLst>
                <a:ext uri="{FF2B5EF4-FFF2-40B4-BE49-F238E27FC236}">
                  <a16:creationId xmlns:a16="http://schemas.microsoft.com/office/drawing/2014/main" id="{6424D0C9-7BCB-5CD5-6116-090176B79E9C}"/>
                </a:ext>
              </a:extLst>
            </p:cNvPr>
            <p:cNvSpPr>
              <a:spLocks/>
            </p:cNvSpPr>
            <p:nvPr/>
          </p:nvSpPr>
          <p:spPr bwMode="auto">
            <a:xfrm>
              <a:off x="2045" y="1305"/>
              <a:ext cx="1420" cy="2082"/>
            </a:xfrm>
            <a:custGeom>
              <a:avLst/>
              <a:gdLst>
                <a:gd name="T0" fmla="*/ 959 w 1420"/>
                <a:gd name="T1" fmla="*/ 312 h 2082"/>
                <a:gd name="T2" fmla="*/ 1011 w 1420"/>
                <a:gd name="T3" fmla="*/ 557 h 2082"/>
                <a:gd name="T4" fmla="*/ 1048 w 1420"/>
                <a:gd name="T5" fmla="*/ 661 h 2082"/>
                <a:gd name="T6" fmla="*/ 1093 w 1420"/>
                <a:gd name="T7" fmla="*/ 862 h 2082"/>
                <a:gd name="T8" fmla="*/ 1130 w 1420"/>
                <a:gd name="T9" fmla="*/ 1197 h 2082"/>
                <a:gd name="T10" fmla="*/ 1137 w 1420"/>
                <a:gd name="T11" fmla="*/ 1457 h 2082"/>
                <a:gd name="T12" fmla="*/ 1167 w 1420"/>
                <a:gd name="T13" fmla="*/ 1368 h 2082"/>
                <a:gd name="T14" fmla="*/ 1174 w 1420"/>
                <a:gd name="T15" fmla="*/ 1427 h 2082"/>
                <a:gd name="T16" fmla="*/ 1182 w 1420"/>
                <a:gd name="T17" fmla="*/ 1502 h 2082"/>
                <a:gd name="T18" fmla="*/ 1249 w 1420"/>
                <a:gd name="T19" fmla="*/ 1546 h 2082"/>
                <a:gd name="T20" fmla="*/ 1375 w 1420"/>
                <a:gd name="T21" fmla="*/ 1606 h 2082"/>
                <a:gd name="T22" fmla="*/ 1390 w 1420"/>
                <a:gd name="T23" fmla="*/ 1710 h 2082"/>
                <a:gd name="T24" fmla="*/ 1286 w 1420"/>
                <a:gd name="T25" fmla="*/ 1784 h 2082"/>
                <a:gd name="T26" fmla="*/ 1182 w 1420"/>
                <a:gd name="T27" fmla="*/ 1829 h 2082"/>
                <a:gd name="T28" fmla="*/ 1189 w 1420"/>
                <a:gd name="T29" fmla="*/ 1866 h 2082"/>
                <a:gd name="T30" fmla="*/ 1137 w 1420"/>
                <a:gd name="T31" fmla="*/ 1925 h 2082"/>
                <a:gd name="T32" fmla="*/ 1085 w 1420"/>
                <a:gd name="T33" fmla="*/ 1844 h 2082"/>
                <a:gd name="T34" fmla="*/ 1145 w 1420"/>
                <a:gd name="T35" fmla="*/ 1725 h 2082"/>
                <a:gd name="T36" fmla="*/ 1256 w 1420"/>
                <a:gd name="T37" fmla="*/ 1695 h 2082"/>
                <a:gd name="T38" fmla="*/ 1278 w 1420"/>
                <a:gd name="T39" fmla="*/ 1628 h 2082"/>
                <a:gd name="T40" fmla="*/ 1167 w 1420"/>
                <a:gd name="T41" fmla="*/ 1583 h 2082"/>
                <a:gd name="T42" fmla="*/ 1122 w 1420"/>
                <a:gd name="T43" fmla="*/ 1650 h 2082"/>
                <a:gd name="T44" fmla="*/ 1018 w 1420"/>
                <a:gd name="T45" fmla="*/ 1955 h 2082"/>
                <a:gd name="T46" fmla="*/ 922 w 1420"/>
                <a:gd name="T47" fmla="*/ 2015 h 2082"/>
                <a:gd name="T48" fmla="*/ 751 w 1420"/>
                <a:gd name="T49" fmla="*/ 2067 h 2082"/>
                <a:gd name="T50" fmla="*/ 610 w 1420"/>
                <a:gd name="T51" fmla="*/ 2074 h 2082"/>
                <a:gd name="T52" fmla="*/ 491 w 1420"/>
                <a:gd name="T53" fmla="*/ 2044 h 2082"/>
                <a:gd name="T54" fmla="*/ 312 w 1420"/>
                <a:gd name="T55" fmla="*/ 1985 h 2082"/>
                <a:gd name="T56" fmla="*/ 260 w 1420"/>
                <a:gd name="T57" fmla="*/ 1881 h 2082"/>
                <a:gd name="T58" fmla="*/ 246 w 1420"/>
                <a:gd name="T59" fmla="*/ 1695 h 2082"/>
                <a:gd name="T60" fmla="*/ 231 w 1420"/>
                <a:gd name="T61" fmla="*/ 1576 h 2082"/>
                <a:gd name="T62" fmla="*/ 179 w 1420"/>
                <a:gd name="T63" fmla="*/ 1606 h 2082"/>
                <a:gd name="T64" fmla="*/ 104 w 1420"/>
                <a:gd name="T65" fmla="*/ 1643 h 2082"/>
                <a:gd name="T66" fmla="*/ 171 w 1420"/>
                <a:gd name="T67" fmla="*/ 1702 h 2082"/>
                <a:gd name="T68" fmla="*/ 238 w 1420"/>
                <a:gd name="T69" fmla="*/ 1792 h 2082"/>
                <a:gd name="T70" fmla="*/ 201 w 1420"/>
                <a:gd name="T71" fmla="*/ 1925 h 2082"/>
                <a:gd name="T72" fmla="*/ 112 w 1420"/>
                <a:gd name="T73" fmla="*/ 1925 h 2082"/>
                <a:gd name="T74" fmla="*/ 97 w 1420"/>
                <a:gd name="T75" fmla="*/ 1866 h 2082"/>
                <a:gd name="T76" fmla="*/ 149 w 1420"/>
                <a:gd name="T77" fmla="*/ 1814 h 2082"/>
                <a:gd name="T78" fmla="*/ 149 w 1420"/>
                <a:gd name="T79" fmla="*/ 1806 h 2082"/>
                <a:gd name="T80" fmla="*/ 104 w 1420"/>
                <a:gd name="T81" fmla="*/ 1754 h 2082"/>
                <a:gd name="T82" fmla="*/ 15 w 1420"/>
                <a:gd name="T83" fmla="*/ 1695 h 2082"/>
                <a:gd name="T84" fmla="*/ 30 w 1420"/>
                <a:gd name="T85" fmla="*/ 1591 h 2082"/>
                <a:gd name="T86" fmla="*/ 112 w 1420"/>
                <a:gd name="T87" fmla="*/ 1546 h 2082"/>
                <a:gd name="T88" fmla="*/ 223 w 1420"/>
                <a:gd name="T89" fmla="*/ 1464 h 2082"/>
                <a:gd name="T90" fmla="*/ 238 w 1420"/>
                <a:gd name="T91" fmla="*/ 1383 h 2082"/>
                <a:gd name="T92" fmla="*/ 268 w 1420"/>
                <a:gd name="T93" fmla="*/ 1174 h 2082"/>
                <a:gd name="T94" fmla="*/ 305 w 1420"/>
                <a:gd name="T95" fmla="*/ 1145 h 2082"/>
                <a:gd name="T96" fmla="*/ 320 w 1420"/>
                <a:gd name="T97" fmla="*/ 989 h 2082"/>
                <a:gd name="T98" fmla="*/ 387 w 1420"/>
                <a:gd name="T99" fmla="*/ 862 h 2082"/>
                <a:gd name="T100" fmla="*/ 424 w 1420"/>
                <a:gd name="T101" fmla="*/ 840 h 2082"/>
                <a:gd name="T102" fmla="*/ 543 w 1420"/>
                <a:gd name="T103" fmla="*/ 661 h 2082"/>
                <a:gd name="T104" fmla="*/ 573 w 1420"/>
                <a:gd name="T105" fmla="*/ 580 h 2082"/>
                <a:gd name="T106" fmla="*/ 587 w 1420"/>
                <a:gd name="T107" fmla="*/ 505 h 2082"/>
                <a:gd name="T108" fmla="*/ 595 w 1420"/>
                <a:gd name="T109" fmla="*/ 557 h 2082"/>
                <a:gd name="T110" fmla="*/ 595 w 1420"/>
                <a:gd name="T111" fmla="*/ 602 h 2082"/>
                <a:gd name="T112" fmla="*/ 625 w 1420"/>
                <a:gd name="T113" fmla="*/ 550 h 2082"/>
                <a:gd name="T114" fmla="*/ 721 w 1420"/>
                <a:gd name="T115" fmla="*/ 453 h 2082"/>
                <a:gd name="T116" fmla="*/ 810 w 1420"/>
                <a:gd name="T117" fmla="*/ 282 h 2082"/>
                <a:gd name="T118" fmla="*/ 862 w 1420"/>
                <a:gd name="T119" fmla="*/ 156 h 2082"/>
                <a:gd name="T120" fmla="*/ 929 w 1420"/>
                <a:gd name="T121" fmla="*/ 96 h 2082"/>
                <a:gd name="T122" fmla="*/ 1011 w 1420"/>
                <a:gd name="T123" fmla="*/ 0 h 2082"/>
                <a:gd name="T124" fmla="*/ 996 w 1420"/>
                <a:gd name="T125" fmla="*/ 74 h 20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20" h="2082">
                  <a:moveTo>
                    <a:pt x="996" y="81"/>
                  </a:moveTo>
                  <a:lnTo>
                    <a:pt x="989" y="96"/>
                  </a:lnTo>
                  <a:lnTo>
                    <a:pt x="981" y="111"/>
                  </a:lnTo>
                  <a:lnTo>
                    <a:pt x="981" y="126"/>
                  </a:lnTo>
                  <a:lnTo>
                    <a:pt x="974" y="141"/>
                  </a:lnTo>
                  <a:lnTo>
                    <a:pt x="974" y="163"/>
                  </a:lnTo>
                  <a:lnTo>
                    <a:pt x="966" y="178"/>
                  </a:lnTo>
                  <a:lnTo>
                    <a:pt x="966" y="200"/>
                  </a:lnTo>
                  <a:lnTo>
                    <a:pt x="959" y="223"/>
                  </a:lnTo>
                  <a:lnTo>
                    <a:pt x="959" y="238"/>
                  </a:lnTo>
                  <a:lnTo>
                    <a:pt x="959" y="260"/>
                  </a:lnTo>
                  <a:lnTo>
                    <a:pt x="959" y="275"/>
                  </a:lnTo>
                  <a:lnTo>
                    <a:pt x="959" y="297"/>
                  </a:lnTo>
                  <a:lnTo>
                    <a:pt x="959" y="312"/>
                  </a:lnTo>
                  <a:lnTo>
                    <a:pt x="959" y="327"/>
                  </a:lnTo>
                  <a:lnTo>
                    <a:pt x="966" y="342"/>
                  </a:lnTo>
                  <a:lnTo>
                    <a:pt x="974" y="349"/>
                  </a:lnTo>
                  <a:lnTo>
                    <a:pt x="974" y="364"/>
                  </a:lnTo>
                  <a:lnTo>
                    <a:pt x="981" y="379"/>
                  </a:lnTo>
                  <a:lnTo>
                    <a:pt x="989" y="394"/>
                  </a:lnTo>
                  <a:lnTo>
                    <a:pt x="989" y="409"/>
                  </a:lnTo>
                  <a:lnTo>
                    <a:pt x="996" y="423"/>
                  </a:lnTo>
                  <a:lnTo>
                    <a:pt x="1004" y="446"/>
                  </a:lnTo>
                  <a:lnTo>
                    <a:pt x="1004" y="468"/>
                  </a:lnTo>
                  <a:lnTo>
                    <a:pt x="1004" y="490"/>
                  </a:lnTo>
                  <a:lnTo>
                    <a:pt x="1011" y="513"/>
                  </a:lnTo>
                  <a:lnTo>
                    <a:pt x="1011" y="535"/>
                  </a:lnTo>
                  <a:lnTo>
                    <a:pt x="1011" y="557"/>
                  </a:lnTo>
                  <a:lnTo>
                    <a:pt x="1011" y="572"/>
                  </a:lnTo>
                  <a:lnTo>
                    <a:pt x="1011" y="594"/>
                  </a:lnTo>
                  <a:lnTo>
                    <a:pt x="1004" y="617"/>
                  </a:lnTo>
                  <a:lnTo>
                    <a:pt x="1004" y="632"/>
                  </a:lnTo>
                  <a:lnTo>
                    <a:pt x="996" y="646"/>
                  </a:lnTo>
                  <a:lnTo>
                    <a:pt x="1056" y="602"/>
                  </a:lnTo>
                  <a:lnTo>
                    <a:pt x="1056" y="609"/>
                  </a:lnTo>
                  <a:lnTo>
                    <a:pt x="1056" y="617"/>
                  </a:lnTo>
                  <a:lnTo>
                    <a:pt x="1048" y="624"/>
                  </a:lnTo>
                  <a:lnTo>
                    <a:pt x="1048" y="639"/>
                  </a:lnTo>
                  <a:lnTo>
                    <a:pt x="1048" y="646"/>
                  </a:lnTo>
                  <a:lnTo>
                    <a:pt x="1048" y="661"/>
                  </a:lnTo>
                  <a:lnTo>
                    <a:pt x="1048" y="676"/>
                  </a:lnTo>
                  <a:lnTo>
                    <a:pt x="1048" y="684"/>
                  </a:lnTo>
                  <a:lnTo>
                    <a:pt x="1048" y="699"/>
                  </a:lnTo>
                  <a:lnTo>
                    <a:pt x="1048" y="713"/>
                  </a:lnTo>
                  <a:lnTo>
                    <a:pt x="1048" y="728"/>
                  </a:lnTo>
                  <a:lnTo>
                    <a:pt x="1056" y="743"/>
                  </a:lnTo>
                  <a:lnTo>
                    <a:pt x="1056" y="758"/>
                  </a:lnTo>
                  <a:lnTo>
                    <a:pt x="1056" y="765"/>
                  </a:lnTo>
                  <a:lnTo>
                    <a:pt x="1063" y="780"/>
                  </a:lnTo>
                  <a:lnTo>
                    <a:pt x="1070" y="795"/>
                  </a:lnTo>
                  <a:lnTo>
                    <a:pt x="1078" y="810"/>
                  </a:lnTo>
                  <a:lnTo>
                    <a:pt x="1078" y="825"/>
                  </a:lnTo>
                  <a:lnTo>
                    <a:pt x="1085" y="847"/>
                  </a:lnTo>
                  <a:lnTo>
                    <a:pt x="1093" y="862"/>
                  </a:lnTo>
                  <a:lnTo>
                    <a:pt x="1100" y="884"/>
                  </a:lnTo>
                  <a:lnTo>
                    <a:pt x="1108" y="907"/>
                  </a:lnTo>
                  <a:lnTo>
                    <a:pt x="1115" y="929"/>
                  </a:lnTo>
                  <a:lnTo>
                    <a:pt x="1122" y="951"/>
                  </a:lnTo>
                  <a:lnTo>
                    <a:pt x="1130" y="974"/>
                  </a:lnTo>
                  <a:lnTo>
                    <a:pt x="1137" y="1003"/>
                  </a:lnTo>
                  <a:lnTo>
                    <a:pt x="1137" y="1026"/>
                  </a:lnTo>
                  <a:lnTo>
                    <a:pt x="1137" y="1048"/>
                  </a:lnTo>
                  <a:lnTo>
                    <a:pt x="1137" y="1078"/>
                  </a:lnTo>
                  <a:lnTo>
                    <a:pt x="1137" y="1100"/>
                  </a:lnTo>
                  <a:lnTo>
                    <a:pt x="1137" y="1122"/>
                  </a:lnTo>
                  <a:lnTo>
                    <a:pt x="1130" y="1145"/>
                  </a:lnTo>
                  <a:lnTo>
                    <a:pt x="1130" y="1174"/>
                  </a:lnTo>
                  <a:lnTo>
                    <a:pt x="1130" y="1197"/>
                  </a:lnTo>
                  <a:lnTo>
                    <a:pt x="1122" y="1219"/>
                  </a:lnTo>
                  <a:lnTo>
                    <a:pt x="1122" y="1249"/>
                  </a:lnTo>
                  <a:lnTo>
                    <a:pt x="1122" y="1271"/>
                  </a:lnTo>
                  <a:lnTo>
                    <a:pt x="1115" y="1293"/>
                  </a:lnTo>
                  <a:lnTo>
                    <a:pt x="1115" y="1316"/>
                  </a:lnTo>
                  <a:lnTo>
                    <a:pt x="1115" y="1338"/>
                  </a:lnTo>
                  <a:lnTo>
                    <a:pt x="1115" y="1360"/>
                  </a:lnTo>
                  <a:lnTo>
                    <a:pt x="1115" y="1383"/>
                  </a:lnTo>
                  <a:lnTo>
                    <a:pt x="1122" y="1405"/>
                  </a:lnTo>
                  <a:lnTo>
                    <a:pt x="1122" y="1420"/>
                  </a:lnTo>
                  <a:lnTo>
                    <a:pt x="1130" y="1442"/>
                  </a:lnTo>
                  <a:lnTo>
                    <a:pt x="1137" y="1457"/>
                  </a:lnTo>
                  <a:lnTo>
                    <a:pt x="1137" y="1450"/>
                  </a:lnTo>
                  <a:lnTo>
                    <a:pt x="1137" y="1442"/>
                  </a:lnTo>
                  <a:lnTo>
                    <a:pt x="1145" y="1435"/>
                  </a:lnTo>
                  <a:lnTo>
                    <a:pt x="1145" y="1427"/>
                  </a:lnTo>
                  <a:lnTo>
                    <a:pt x="1145" y="1420"/>
                  </a:lnTo>
                  <a:lnTo>
                    <a:pt x="1145" y="1412"/>
                  </a:lnTo>
                  <a:lnTo>
                    <a:pt x="1152" y="1405"/>
                  </a:lnTo>
                  <a:lnTo>
                    <a:pt x="1152" y="1397"/>
                  </a:lnTo>
                  <a:lnTo>
                    <a:pt x="1152" y="1390"/>
                  </a:lnTo>
                  <a:lnTo>
                    <a:pt x="1160" y="1383"/>
                  </a:lnTo>
                  <a:lnTo>
                    <a:pt x="1160" y="1375"/>
                  </a:lnTo>
                  <a:lnTo>
                    <a:pt x="1160" y="1368"/>
                  </a:lnTo>
                  <a:lnTo>
                    <a:pt x="1167" y="1368"/>
                  </a:lnTo>
                  <a:lnTo>
                    <a:pt x="1167" y="1375"/>
                  </a:lnTo>
                  <a:lnTo>
                    <a:pt x="1167" y="1383"/>
                  </a:lnTo>
                  <a:lnTo>
                    <a:pt x="1174" y="1390"/>
                  </a:lnTo>
                  <a:lnTo>
                    <a:pt x="1174" y="1397"/>
                  </a:lnTo>
                  <a:lnTo>
                    <a:pt x="1174" y="1405"/>
                  </a:lnTo>
                  <a:lnTo>
                    <a:pt x="1174" y="1412"/>
                  </a:lnTo>
                  <a:lnTo>
                    <a:pt x="1174" y="1420"/>
                  </a:lnTo>
                  <a:lnTo>
                    <a:pt x="1174" y="1427"/>
                  </a:lnTo>
                  <a:lnTo>
                    <a:pt x="1174" y="1435"/>
                  </a:lnTo>
                  <a:lnTo>
                    <a:pt x="1174" y="1442"/>
                  </a:lnTo>
                  <a:lnTo>
                    <a:pt x="1174" y="1450"/>
                  </a:lnTo>
                  <a:lnTo>
                    <a:pt x="1182" y="1457"/>
                  </a:lnTo>
                  <a:lnTo>
                    <a:pt x="1182" y="1464"/>
                  </a:lnTo>
                  <a:lnTo>
                    <a:pt x="1182" y="1472"/>
                  </a:lnTo>
                  <a:lnTo>
                    <a:pt x="1182" y="1479"/>
                  </a:lnTo>
                  <a:lnTo>
                    <a:pt x="1182" y="1487"/>
                  </a:lnTo>
                  <a:lnTo>
                    <a:pt x="1182" y="1494"/>
                  </a:lnTo>
                  <a:lnTo>
                    <a:pt x="1182" y="1502"/>
                  </a:lnTo>
                  <a:lnTo>
                    <a:pt x="1189" y="1502"/>
                  </a:lnTo>
                  <a:lnTo>
                    <a:pt x="1189" y="1509"/>
                  </a:lnTo>
                  <a:lnTo>
                    <a:pt x="1197" y="1509"/>
                  </a:lnTo>
                  <a:lnTo>
                    <a:pt x="1197" y="1516"/>
                  </a:lnTo>
                  <a:lnTo>
                    <a:pt x="1204" y="1516"/>
                  </a:lnTo>
                  <a:lnTo>
                    <a:pt x="1212" y="1524"/>
                  </a:lnTo>
                  <a:lnTo>
                    <a:pt x="1219" y="1531"/>
                  </a:lnTo>
                  <a:lnTo>
                    <a:pt x="1226" y="1531"/>
                  </a:lnTo>
                  <a:lnTo>
                    <a:pt x="1234" y="1539"/>
                  </a:lnTo>
                  <a:lnTo>
                    <a:pt x="1241" y="1539"/>
                  </a:lnTo>
                  <a:lnTo>
                    <a:pt x="1249" y="1546"/>
                  </a:lnTo>
                  <a:lnTo>
                    <a:pt x="1256" y="1554"/>
                  </a:lnTo>
                  <a:lnTo>
                    <a:pt x="1264" y="1554"/>
                  </a:lnTo>
                  <a:lnTo>
                    <a:pt x="1271" y="1561"/>
                  </a:lnTo>
                  <a:lnTo>
                    <a:pt x="1278" y="1561"/>
                  </a:lnTo>
                  <a:lnTo>
                    <a:pt x="1286" y="1561"/>
                  </a:lnTo>
                  <a:lnTo>
                    <a:pt x="1293" y="1568"/>
                  </a:lnTo>
                  <a:lnTo>
                    <a:pt x="1308" y="1568"/>
                  </a:lnTo>
                  <a:lnTo>
                    <a:pt x="1316" y="1568"/>
                  </a:lnTo>
                  <a:lnTo>
                    <a:pt x="1323" y="1576"/>
                  </a:lnTo>
                  <a:lnTo>
                    <a:pt x="1330" y="1576"/>
                  </a:lnTo>
                  <a:lnTo>
                    <a:pt x="1345" y="1583"/>
                  </a:lnTo>
                  <a:lnTo>
                    <a:pt x="1353" y="1591"/>
                  </a:lnTo>
                  <a:lnTo>
                    <a:pt x="1368" y="1598"/>
                  </a:lnTo>
                  <a:lnTo>
                    <a:pt x="1375" y="1606"/>
                  </a:lnTo>
                  <a:lnTo>
                    <a:pt x="1383" y="1613"/>
                  </a:lnTo>
                  <a:lnTo>
                    <a:pt x="1390" y="1621"/>
                  </a:lnTo>
                  <a:lnTo>
                    <a:pt x="1397" y="1628"/>
                  </a:lnTo>
                  <a:lnTo>
                    <a:pt x="1405" y="1635"/>
                  </a:lnTo>
                  <a:lnTo>
                    <a:pt x="1412" y="1643"/>
                  </a:lnTo>
                  <a:lnTo>
                    <a:pt x="1412" y="1650"/>
                  </a:lnTo>
                  <a:lnTo>
                    <a:pt x="1420" y="1658"/>
                  </a:lnTo>
                  <a:lnTo>
                    <a:pt x="1420" y="1665"/>
                  </a:lnTo>
                  <a:lnTo>
                    <a:pt x="1412" y="1673"/>
                  </a:lnTo>
                  <a:lnTo>
                    <a:pt x="1412" y="1680"/>
                  </a:lnTo>
                  <a:lnTo>
                    <a:pt x="1405" y="1687"/>
                  </a:lnTo>
                  <a:lnTo>
                    <a:pt x="1405" y="1695"/>
                  </a:lnTo>
                  <a:lnTo>
                    <a:pt x="1397" y="1702"/>
                  </a:lnTo>
                  <a:lnTo>
                    <a:pt x="1390" y="1710"/>
                  </a:lnTo>
                  <a:lnTo>
                    <a:pt x="1383" y="1717"/>
                  </a:lnTo>
                  <a:lnTo>
                    <a:pt x="1368" y="1717"/>
                  </a:lnTo>
                  <a:lnTo>
                    <a:pt x="1360" y="1725"/>
                  </a:lnTo>
                  <a:lnTo>
                    <a:pt x="1353" y="1732"/>
                  </a:lnTo>
                  <a:lnTo>
                    <a:pt x="1345" y="1740"/>
                  </a:lnTo>
                  <a:lnTo>
                    <a:pt x="1338" y="1740"/>
                  </a:lnTo>
                  <a:lnTo>
                    <a:pt x="1330" y="1747"/>
                  </a:lnTo>
                  <a:lnTo>
                    <a:pt x="1323" y="1754"/>
                  </a:lnTo>
                  <a:lnTo>
                    <a:pt x="1316" y="1754"/>
                  </a:lnTo>
                  <a:lnTo>
                    <a:pt x="1308" y="1762"/>
                  </a:lnTo>
                  <a:lnTo>
                    <a:pt x="1308" y="1769"/>
                  </a:lnTo>
                  <a:lnTo>
                    <a:pt x="1301" y="1769"/>
                  </a:lnTo>
                  <a:lnTo>
                    <a:pt x="1293" y="1777"/>
                  </a:lnTo>
                  <a:lnTo>
                    <a:pt x="1286" y="1784"/>
                  </a:lnTo>
                  <a:lnTo>
                    <a:pt x="1271" y="1784"/>
                  </a:lnTo>
                  <a:lnTo>
                    <a:pt x="1264" y="1792"/>
                  </a:lnTo>
                  <a:lnTo>
                    <a:pt x="1249" y="1792"/>
                  </a:lnTo>
                  <a:lnTo>
                    <a:pt x="1241" y="1799"/>
                  </a:lnTo>
                  <a:lnTo>
                    <a:pt x="1234" y="1799"/>
                  </a:lnTo>
                  <a:lnTo>
                    <a:pt x="1219" y="1806"/>
                  </a:lnTo>
                  <a:lnTo>
                    <a:pt x="1212" y="1806"/>
                  </a:lnTo>
                  <a:lnTo>
                    <a:pt x="1204" y="1806"/>
                  </a:lnTo>
                  <a:lnTo>
                    <a:pt x="1197" y="1814"/>
                  </a:lnTo>
                  <a:lnTo>
                    <a:pt x="1189" y="1814"/>
                  </a:lnTo>
                  <a:lnTo>
                    <a:pt x="1189" y="1821"/>
                  </a:lnTo>
                  <a:lnTo>
                    <a:pt x="1182" y="1821"/>
                  </a:lnTo>
                  <a:lnTo>
                    <a:pt x="1182" y="1829"/>
                  </a:lnTo>
                  <a:lnTo>
                    <a:pt x="1182" y="1836"/>
                  </a:lnTo>
                  <a:lnTo>
                    <a:pt x="1182" y="1844"/>
                  </a:lnTo>
                  <a:lnTo>
                    <a:pt x="1182" y="1851"/>
                  </a:lnTo>
                  <a:lnTo>
                    <a:pt x="1182" y="1858"/>
                  </a:lnTo>
                  <a:lnTo>
                    <a:pt x="1189" y="1858"/>
                  </a:lnTo>
                  <a:lnTo>
                    <a:pt x="1189" y="1866"/>
                  </a:lnTo>
                  <a:lnTo>
                    <a:pt x="1189" y="1873"/>
                  </a:lnTo>
                  <a:lnTo>
                    <a:pt x="1189" y="1881"/>
                  </a:lnTo>
                  <a:lnTo>
                    <a:pt x="1182" y="1888"/>
                  </a:lnTo>
                  <a:lnTo>
                    <a:pt x="1174" y="1896"/>
                  </a:lnTo>
                  <a:lnTo>
                    <a:pt x="1174" y="1903"/>
                  </a:lnTo>
                  <a:lnTo>
                    <a:pt x="1167" y="1911"/>
                  </a:lnTo>
                  <a:lnTo>
                    <a:pt x="1160" y="1911"/>
                  </a:lnTo>
                  <a:lnTo>
                    <a:pt x="1152" y="1918"/>
                  </a:lnTo>
                  <a:lnTo>
                    <a:pt x="1145" y="1918"/>
                  </a:lnTo>
                  <a:lnTo>
                    <a:pt x="1137" y="1925"/>
                  </a:lnTo>
                  <a:lnTo>
                    <a:pt x="1130" y="1918"/>
                  </a:lnTo>
                  <a:lnTo>
                    <a:pt x="1122" y="1918"/>
                  </a:lnTo>
                  <a:lnTo>
                    <a:pt x="1115" y="1911"/>
                  </a:lnTo>
                  <a:lnTo>
                    <a:pt x="1108" y="1911"/>
                  </a:lnTo>
                  <a:lnTo>
                    <a:pt x="1108" y="1903"/>
                  </a:lnTo>
                  <a:lnTo>
                    <a:pt x="1100" y="1896"/>
                  </a:lnTo>
                  <a:lnTo>
                    <a:pt x="1100" y="1888"/>
                  </a:lnTo>
                  <a:lnTo>
                    <a:pt x="1093" y="1888"/>
                  </a:lnTo>
                  <a:lnTo>
                    <a:pt x="1093" y="1881"/>
                  </a:lnTo>
                  <a:lnTo>
                    <a:pt x="1093" y="1873"/>
                  </a:lnTo>
                  <a:lnTo>
                    <a:pt x="1093" y="1858"/>
                  </a:lnTo>
                  <a:lnTo>
                    <a:pt x="1085" y="1851"/>
                  </a:lnTo>
                  <a:lnTo>
                    <a:pt x="1085" y="1844"/>
                  </a:lnTo>
                  <a:lnTo>
                    <a:pt x="1093" y="1836"/>
                  </a:lnTo>
                  <a:lnTo>
                    <a:pt x="1093" y="1821"/>
                  </a:lnTo>
                  <a:lnTo>
                    <a:pt x="1093" y="1814"/>
                  </a:lnTo>
                  <a:lnTo>
                    <a:pt x="1100" y="1799"/>
                  </a:lnTo>
                  <a:lnTo>
                    <a:pt x="1100" y="1792"/>
                  </a:lnTo>
                  <a:lnTo>
                    <a:pt x="1108" y="1777"/>
                  </a:lnTo>
                  <a:lnTo>
                    <a:pt x="1115" y="1769"/>
                  </a:lnTo>
                  <a:lnTo>
                    <a:pt x="1115" y="1762"/>
                  </a:lnTo>
                  <a:lnTo>
                    <a:pt x="1122" y="1754"/>
                  </a:lnTo>
                  <a:lnTo>
                    <a:pt x="1122" y="1747"/>
                  </a:lnTo>
                  <a:lnTo>
                    <a:pt x="1130" y="1740"/>
                  </a:lnTo>
                  <a:lnTo>
                    <a:pt x="1137" y="1732"/>
                  </a:lnTo>
                  <a:lnTo>
                    <a:pt x="1145" y="1725"/>
                  </a:lnTo>
                  <a:lnTo>
                    <a:pt x="1152" y="1725"/>
                  </a:lnTo>
                  <a:lnTo>
                    <a:pt x="1152" y="1717"/>
                  </a:lnTo>
                  <a:lnTo>
                    <a:pt x="1160" y="1717"/>
                  </a:lnTo>
                  <a:lnTo>
                    <a:pt x="1167" y="1717"/>
                  </a:lnTo>
                  <a:lnTo>
                    <a:pt x="1174" y="1717"/>
                  </a:lnTo>
                  <a:lnTo>
                    <a:pt x="1182" y="1710"/>
                  </a:lnTo>
                  <a:lnTo>
                    <a:pt x="1189" y="1710"/>
                  </a:lnTo>
                  <a:lnTo>
                    <a:pt x="1197" y="1710"/>
                  </a:lnTo>
                  <a:lnTo>
                    <a:pt x="1204" y="1710"/>
                  </a:lnTo>
                  <a:lnTo>
                    <a:pt x="1212" y="1710"/>
                  </a:lnTo>
                  <a:lnTo>
                    <a:pt x="1226" y="1702"/>
                  </a:lnTo>
                  <a:lnTo>
                    <a:pt x="1234" y="1702"/>
                  </a:lnTo>
                  <a:lnTo>
                    <a:pt x="1241" y="1695"/>
                  </a:lnTo>
                  <a:lnTo>
                    <a:pt x="1256" y="1695"/>
                  </a:lnTo>
                  <a:lnTo>
                    <a:pt x="1264" y="1687"/>
                  </a:lnTo>
                  <a:lnTo>
                    <a:pt x="1271" y="1687"/>
                  </a:lnTo>
                  <a:lnTo>
                    <a:pt x="1278" y="1680"/>
                  </a:lnTo>
                  <a:lnTo>
                    <a:pt x="1286" y="1680"/>
                  </a:lnTo>
                  <a:lnTo>
                    <a:pt x="1293" y="1673"/>
                  </a:lnTo>
                  <a:lnTo>
                    <a:pt x="1293" y="1665"/>
                  </a:lnTo>
                  <a:lnTo>
                    <a:pt x="1301" y="1665"/>
                  </a:lnTo>
                  <a:lnTo>
                    <a:pt x="1301" y="1658"/>
                  </a:lnTo>
                  <a:lnTo>
                    <a:pt x="1301" y="1650"/>
                  </a:lnTo>
                  <a:lnTo>
                    <a:pt x="1293" y="1643"/>
                  </a:lnTo>
                  <a:lnTo>
                    <a:pt x="1286" y="1635"/>
                  </a:lnTo>
                  <a:lnTo>
                    <a:pt x="1278" y="1628"/>
                  </a:lnTo>
                  <a:lnTo>
                    <a:pt x="1271" y="1621"/>
                  </a:lnTo>
                  <a:lnTo>
                    <a:pt x="1264" y="1613"/>
                  </a:lnTo>
                  <a:lnTo>
                    <a:pt x="1256" y="1613"/>
                  </a:lnTo>
                  <a:lnTo>
                    <a:pt x="1249" y="1606"/>
                  </a:lnTo>
                  <a:lnTo>
                    <a:pt x="1234" y="1598"/>
                  </a:lnTo>
                  <a:lnTo>
                    <a:pt x="1226" y="1598"/>
                  </a:lnTo>
                  <a:lnTo>
                    <a:pt x="1219" y="1591"/>
                  </a:lnTo>
                  <a:lnTo>
                    <a:pt x="1212" y="1591"/>
                  </a:lnTo>
                  <a:lnTo>
                    <a:pt x="1204" y="1591"/>
                  </a:lnTo>
                  <a:lnTo>
                    <a:pt x="1197" y="1591"/>
                  </a:lnTo>
                  <a:lnTo>
                    <a:pt x="1189" y="1583"/>
                  </a:lnTo>
                  <a:lnTo>
                    <a:pt x="1182" y="1583"/>
                  </a:lnTo>
                  <a:lnTo>
                    <a:pt x="1174" y="1583"/>
                  </a:lnTo>
                  <a:lnTo>
                    <a:pt x="1167" y="1583"/>
                  </a:lnTo>
                  <a:lnTo>
                    <a:pt x="1160" y="1583"/>
                  </a:lnTo>
                  <a:lnTo>
                    <a:pt x="1152" y="1583"/>
                  </a:lnTo>
                  <a:lnTo>
                    <a:pt x="1145" y="1591"/>
                  </a:lnTo>
                  <a:lnTo>
                    <a:pt x="1137" y="1591"/>
                  </a:lnTo>
                  <a:lnTo>
                    <a:pt x="1130" y="1598"/>
                  </a:lnTo>
                  <a:lnTo>
                    <a:pt x="1130" y="1606"/>
                  </a:lnTo>
                  <a:lnTo>
                    <a:pt x="1122" y="1613"/>
                  </a:lnTo>
                  <a:lnTo>
                    <a:pt x="1122" y="1628"/>
                  </a:lnTo>
                  <a:lnTo>
                    <a:pt x="1122" y="1635"/>
                  </a:lnTo>
                  <a:lnTo>
                    <a:pt x="1122" y="1650"/>
                  </a:lnTo>
                  <a:lnTo>
                    <a:pt x="1115" y="1665"/>
                  </a:lnTo>
                  <a:lnTo>
                    <a:pt x="1115" y="1687"/>
                  </a:lnTo>
                  <a:lnTo>
                    <a:pt x="1108" y="1710"/>
                  </a:lnTo>
                  <a:lnTo>
                    <a:pt x="1108" y="1732"/>
                  </a:lnTo>
                  <a:lnTo>
                    <a:pt x="1100" y="1762"/>
                  </a:lnTo>
                  <a:lnTo>
                    <a:pt x="1093" y="1784"/>
                  </a:lnTo>
                  <a:lnTo>
                    <a:pt x="1085" y="1814"/>
                  </a:lnTo>
                  <a:lnTo>
                    <a:pt x="1078" y="1836"/>
                  </a:lnTo>
                  <a:lnTo>
                    <a:pt x="1070" y="1858"/>
                  </a:lnTo>
                  <a:lnTo>
                    <a:pt x="1063" y="1888"/>
                  </a:lnTo>
                  <a:lnTo>
                    <a:pt x="1048" y="1903"/>
                  </a:lnTo>
                  <a:lnTo>
                    <a:pt x="1041" y="1925"/>
                  </a:lnTo>
                  <a:lnTo>
                    <a:pt x="1033" y="1940"/>
                  </a:lnTo>
                  <a:lnTo>
                    <a:pt x="1018" y="1955"/>
                  </a:lnTo>
                  <a:lnTo>
                    <a:pt x="1011" y="1963"/>
                  </a:lnTo>
                  <a:lnTo>
                    <a:pt x="1004" y="1970"/>
                  </a:lnTo>
                  <a:lnTo>
                    <a:pt x="996" y="1977"/>
                  </a:lnTo>
                  <a:lnTo>
                    <a:pt x="989" y="1977"/>
                  </a:lnTo>
                  <a:lnTo>
                    <a:pt x="981" y="1985"/>
                  </a:lnTo>
                  <a:lnTo>
                    <a:pt x="974" y="1992"/>
                  </a:lnTo>
                  <a:lnTo>
                    <a:pt x="966" y="1992"/>
                  </a:lnTo>
                  <a:lnTo>
                    <a:pt x="959" y="1992"/>
                  </a:lnTo>
                  <a:lnTo>
                    <a:pt x="952" y="2000"/>
                  </a:lnTo>
                  <a:lnTo>
                    <a:pt x="944" y="2000"/>
                  </a:lnTo>
                  <a:lnTo>
                    <a:pt x="937" y="2000"/>
                  </a:lnTo>
                  <a:lnTo>
                    <a:pt x="929" y="2007"/>
                  </a:lnTo>
                  <a:lnTo>
                    <a:pt x="922" y="2015"/>
                  </a:lnTo>
                  <a:lnTo>
                    <a:pt x="914" y="2015"/>
                  </a:lnTo>
                  <a:lnTo>
                    <a:pt x="907" y="2022"/>
                  </a:lnTo>
                  <a:lnTo>
                    <a:pt x="892" y="2029"/>
                  </a:lnTo>
                  <a:lnTo>
                    <a:pt x="885" y="2037"/>
                  </a:lnTo>
                  <a:lnTo>
                    <a:pt x="870" y="2044"/>
                  </a:lnTo>
                  <a:lnTo>
                    <a:pt x="862" y="2044"/>
                  </a:lnTo>
                  <a:lnTo>
                    <a:pt x="847" y="2052"/>
                  </a:lnTo>
                  <a:lnTo>
                    <a:pt x="833" y="2052"/>
                  </a:lnTo>
                  <a:lnTo>
                    <a:pt x="818" y="2052"/>
                  </a:lnTo>
                  <a:lnTo>
                    <a:pt x="803" y="2059"/>
                  </a:lnTo>
                  <a:lnTo>
                    <a:pt x="788" y="2059"/>
                  </a:lnTo>
                  <a:lnTo>
                    <a:pt x="773" y="2059"/>
                  </a:lnTo>
                  <a:lnTo>
                    <a:pt x="758" y="2067"/>
                  </a:lnTo>
                  <a:lnTo>
                    <a:pt x="751" y="2067"/>
                  </a:lnTo>
                  <a:lnTo>
                    <a:pt x="736" y="2067"/>
                  </a:lnTo>
                  <a:lnTo>
                    <a:pt x="729" y="2074"/>
                  </a:lnTo>
                  <a:lnTo>
                    <a:pt x="714" y="2074"/>
                  </a:lnTo>
                  <a:lnTo>
                    <a:pt x="706" y="2074"/>
                  </a:lnTo>
                  <a:lnTo>
                    <a:pt x="699" y="2082"/>
                  </a:lnTo>
                  <a:lnTo>
                    <a:pt x="691" y="2082"/>
                  </a:lnTo>
                  <a:lnTo>
                    <a:pt x="677" y="2082"/>
                  </a:lnTo>
                  <a:lnTo>
                    <a:pt x="669" y="2082"/>
                  </a:lnTo>
                  <a:lnTo>
                    <a:pt x="662" y="2082"/>
                  </a:lnTo>
                  <a:lnTo>
                    <a:pt x="647" y="2082"/>
                  </a:lnTo>
                  <a:lnTo>
                    <a:pt x="639" y="2082"/>
                  </a:lnTo>
                  <a:lnTo>
                    <a:pt x="625" y="2074"/>
                  </a:lnTo>
                  <a:lnTo>
                    <a:pt x="617" y="2074"/>
                  </a:lnTo>
                  <a:lnTo>
                    <a:pt x="610" y="2074"/>
                  </a:lnTo>
                  <a:lnTo>
                    <a:pt x="595" y="2074"/>
                  </a:lnTo>
                  <a:lnTo>
                    <a:pt x="587" y="2067"/>
                  </a:lnTo>
                  <a:lnTo>
                    <a:pt x="580" y="2067"/>
                  </a:lnTo>
                  <a:lnTo>
                    <a:pt x="573" y="2067"/>
                  </a:lnTo>
                  <a:lnTo>
                    <a:pt x="565" y="2059"/>
                  </a:lnTo>
                  <a:lnTo>
                    <a:pt x="558" y="2059"/>
                  </a:lnTo>
                  <a:lnTo>
                    <a:pt x="550" y="2059"/>
                  </a:lnTo>
                  <a:lnTo>
                    <a:pt x="543" y="2052"/>
                  </a:lnTo>
                  <a:lnTo>
                    <a:pt x="535" y="2052"/>
                  </a:lnTo>
                  <a:lnTo>
                    <a:pt x="528" y="2052"/>
                  </a:lnTo>
                  <a:lnTo>
                    <a:pt x="521" y="2052"/>
                  </a:lnTo>
                  <a:lnTo>
                    <a:pt x="513" y="2044"/>
                  </a:lnTo>
                  <a:lnTo>
                    <a:pt x="506" y="2044"/>
                  </a:lnTo>
                  <a:lnTo>
                    <a:pt x="491" y="2044"/>
                  </a:lnTo>
                  <a:lnTo>
                    <a:pt x="483" y="2037"/>
                  </a:lnTo>
                  <a:lnTo>
                    <a:pt x="468" y="2037"/>
                  </a:lnTo>
                  <a:lnTo>
                    <a:pt x="454" y="2037"/>
                  </a:lnTo>
                  <a:lnTo>
                    <a:pt x="439" y="2029"/>
                  </a:lnTo>
                  <a:lnTo>
                    <a:pt x="424" y="2029"/>
                  </a:lnTo>
                  <a:lnTo>
                    <a:pt x="409" y="2022"/>
                  </a:lnTo>
                  <a:lnTo>
                    <a:pt x="394" y="2022"/>
                  </a:lnTo>
                  <a:lnTo>
                    <a:pt x="379" y="2015"/>
                  </a:lnTo>
                  <a:lnTo>
                    <a:pt x="364" y="2015"/>
                  </a:lnTo>
                  <a:lnTo>
                    <a:pt x="350" y="2007"/>
                  </a:lnTo>
                  <a:lnTo>
                    <a:pt x="342" y="2007"/>
                  </a:lnTo>
                  <a:lnTo>
                    <a:pt x="327" y="2000"/>
                  </a:lnTo>
                  <a:lnTo>
                    <a:pt x="320" y="1992"/>
                  </a:lnTo>
                  <a:lnTo>
                    <a:pt x="312" y="1985"/>
                  </a:lnTo>
                  <a:lnTo>
                    <a:pt x="305" y="1985"/>
                  </a:lnTo>
                  <a:lnTo>
                    <a:pt x="305" y="1977"/>
                  </a:lnTo>
                  <a:lnTo>
                    <a:pt x="298" y="1970"/>
                  </a:lnTo>
                  <a:lnTo>
                    <a:pt x="290" y="1963"/>
                  </a:lnTo>
                  <a:lnTo>
                    <a:pt x="290" y="1955"/>
                  </a:lnTo>
                  <a:lnTo>
                    <a:pt x="283" y="1948"/>
                  </a:lnTo>
                  <a:lnTo>
                    <a:pt x="283" y="1940"/>
                  </a:lnTo>
                  <a:lnTo>
                    <a:pt x="275" y="1933"/>
                  </a:lnTo>
                  <a:lnTo>
                    <a:pt x="275" y="1918"/>
                  </a:lnTo>
                  <a:lnTo>
                    <a:pt x="268" y="1911"/>
                  </a:lnTo>
                  <a:lnTo>
                    <a:pt x="260" y="1903"/>
                  </a:lnTo>
                  <a:lnTo>
                    <a:pt x="260" y="1896"/>
                  </a:lnTo>
                  <a:lnTo>
                    <a:pt x="260" y="1888"/>
                  </a:lnTo>
                  <a:lnTo>
                    <a:pt x="260" y="1881"/>
                  </a:lnTo>
                  <a:lnTo>
                    <a:pt x="260" y="1866"/>
                  </a:lnTo>
                  <a:lnTo>
                    <a:pt x="253" y="1858"/>
                  </a:lnTo>
                  <a:lnTo>
                    <a:pt x="253" y="1844"/>
                  </a:lnTo>
                  <a:lnTo>
                    <a:pt x="253" y="1829"/>
                  </a:lnTo>
                  <a:lnTo>
                    <a:pt x="253" y="1814"/>
                  </a:lnTo>
                  <a:lnTo>
                    <a:pt x="253" y="1799"/>
                  </a:lnTo>
                  <a:lnTo>
                    <a:pt x="253" y="1784"/>
                  </a:lnTo>
                  <a:lnTo>
                    <a:pt x="253" y="1769"/>
                  </a:lnTo>
                  <a:lnTo>
                    <a:pt x="253" y="1754"/>
                  </a:lnTo>
                  <a:lnTo>
                    <a:pt x="253" y="1747"/>
                  </a:lnTo>
                  <a:lnTo>
                    <a:pt x="253" y="1732"/>
                  </a:lnTo>
                  <a:lnTo>
                    <a:pt x="253" y="1725"/>
                  </a:lnTo>
                  <a:lnTo>
                    <a:pt x="246" y="1710"/>
                  </a:lnTo>
                  <a:lnTo>
                    <a:pt x="246" y="1695"/>
                  </a:lnTo>
                  <a:lnTo>
                    <a:pt x="246" y="1687"/>
                  </a:lnTo>
                  <a:lnTo>
                    <a:pt x="246" y="1673"/>
                  </a:lnTo>
                  <a:lnTo>
                    <a:pt x="246" y="1658"/>
                  </a:lnTo>
                  <a:lnTo>
                    <a:pt x="246" y="1643"/>
                  </a:lnTo>
                  <a:lnTo>
                    <a:pt x="246" y="1635"/>
                  </a:lnTo>
                  <a:lnTo>
                    <a:pt x="246" y="1621"/>
                  </a:lnTo>
                  <a:lnTo>
                    <a:pt x="246" y="1613"/>
                  </a:lnTo>
                  <a:lnTo>
                    <a:pt x="238" y="1598"/>
                  </a:lnTo>
                  <a:lnTo>
                    <a:pt x="238" y="1591"/>
                  </a:lnTo>
                  <a:lnTo>
                    <a:pt x="238" y="1583"/>
                  </a:lnTo>
                  <a:lnTo>
                    <a:pt x="238" y="1576"/>
                  </a:lnTo>
                  <a:lnTo>
                    <a:pt x="231" y="1576"/>
                  </a:lnTo>
                  <a:lnTo>
                    <a:pt x="223" y="1576"/>
                  </a:lnTo>
                  <a:lnTo>
                    <a:pt x="223" y="1583"/>
                  </a:lnTo>
                  <a:lnTo>
                    <a:pt x="216" y="1583"/>
                  </a:lnTo>
                  <a:lnTo>
                    <a:pt x="208" y="1591"/>
                  </a:lnTo>
                  <a:lnTo>
                    <a:pt x="201" y="1591"/>
                  </a:lnTo>
                  <a:lnTo>
                    <a:pt x="194" y="1598"/>
                  </a:lnTo>
                  <a:lnTo>
                    <a:pt x="186" y="1598"/>
                  </a:lnTo>
                  <a:lnTo>
                    <a:pt x="179" y="1606"/>
                  </a:lnTo>
                  <a:lnTo>
                    <a:pt x="171" y="1606"/>
                  </a:lnTo>
                  <a:lnTo>
                    <a:pt x="164" y="1606"/>
                  </a:lnTo>
                  <a:lnTo>
                    <a:pt x="156" y="1613"/>
                  </a:lnTo>
                  <a:lnTo>
                    <a:pt x="149" y="1613"/>
                  </a:lnTo>
                  <a:lnTo>
                    <a:pt x="142" y="1613"/>
                  </a:lnTo>
                  <a:lnTo>
                    <a:pt x="142" y="1621"/>
                  </a:lnTo>
                  <a:lnTo>
                    <a:pt x="134" y="1621"/>
                  </a:lnTo>
                  <a:lnTo>
                    <a:pt x="127" y="1628"/>
                  </a:lnTo>
                  <a:lnTo>
                    <a:pt x="119" y="1628"/>
                  </a:lnTo>
                  <a:lnTo>
                    <a:pt x="112" y="1635"/>
                  </a:lnTo>
                  <a:lnTo>
                    <a:pt x="104" y="1643"/>
                  </a:lnTo>
                  <a:lnTo>
                    <a:pt x="104" y="1650"/>
                  </a:lnTo>
                  <a:lnTo>
                    <a:pt x="104" y="1658"/>
                  </a:lnTo>
                  <a:lnTo>
                    <a:pt x="112" y="1665"/>
                  </a:lnTo>
                  <a:lnTo>
                    <a:pt x="119" y="1665"/>
                  </a:lnTo>
                  <a:lnTo>
                    <a:pt x="127" y="1673"/>
                  </a:lnTo>
                  <a:lnTo>
                    <a:pt x="134" y="1680"/>
                  </a:lnTo>
                  <a:lnTo>
                    <a:pt x="142" y="1680"/>
                  </a:lnTo>
                  <a:lnTo>
                    <a:pt x="149" y="1687"/>
                  </a:lnTo>
                  <a:lnTo>
                    <a:pt x="156" y="1695"/>
                  </a:lnTo>
                  <a:lnTo>
                    <a:pt x="164" y="1702"/>
                  </a:lnTo>
                  <a:lnTo>
                    <a:pt x="171" y="1702"/>
                  </a:lnTo>
                  <a:lnTo>
                    <a:pt x="179" y="1710"/>
                  </a:lnTo>
                  <a:lnTo>
                    <a:pt x="186" y="1717"/>
                  </a:lnTo>
                  <a:lnTo>
                    <a:pt x="194" y="1717"/>
                  </a:lnTo>
                  <a:lnTo>
                    <a:pt x="201" y="1725"/>
                  </a:lnTo>
                  <a:lnTo>
                    <a:pt x="208" y="1725"/>
                  </a:lnTo>
                  <a:lnTo>
                    <a:pt x="208" y="1732"/>
                  </a:lnTo>
                  <a:lnTo>
                    <a:pt x="216" y="1732"/>
                  </a:lnTo>
                  <a:lnTo>
                    <a:pt x="223" y="1740"/>
                  </a:lnTo>
                  <a:lnTo>
                    <a:pt x="223" y="1747"/>
                  </a:lnTo>
                  <a:lnTo>
                    <a:pt x="231" y="1754"/>
                  </a:lnTo>
                  <a:lnTo>
                    <a:pt x="238" y="1762"/>
                  </a:lnTo>
                  <a:lnTo>
                    <a:pt x="238" y="1777"/>
                  </a:lnTo>
                  <a:lnTo>
                    <a:pt x="238" y="1784"/>
                  </a:lnTo>
                  <a:lnTo>
                    <a:pt x="238" y="1792"/>
                  </a:lnTo>
                  <a:lnTo>
                    <a:pt x="238" y="1806"/>
                  </a:lnTo>
                  <a:lnTo>
                    <a:pt x="238" y="1814"/>
                  </a:lnTo>
                  <a:lnTo>
                    <a:pt x="238" y="1829"/>
                  </a:lnTo>
                  <a:lnTo>
                    <a:pt x="238" y="1836"/>
                  </a:lnTo>
                  <a:lnTo>
                    <a:pt x="238" y="1851"/>
                  </a:lnTo>
                  <a:lnTo>
                    <a:pt x="238" y="1858"/>
                  </a:lnTo>
                  <a:lnTo>
                    <a:pt x="231" y="1866"/>
                  </a:lnTo>
                  <a:lnTo>
                    <a:pt x="231" y="1881"/>
                  </a:lnTo>
                  <a:lnTo>
                    <a:pt x="223" y="1888"/>
                  </a:lnTo>
                  <a:lnTo>
                    <a:pt x="223" y="1896"/>
                  </a:lnTo>
                  <a:lnTo>
                    <a:pt x="216" y="1903"/>
                  </a:lnTo>
                  <a:lnTo>
                    <a:pt x="208" y="1911"/>
                  </a:lnTo>
                  <a:lnTo>
                    <a:pt x="208" y="1918"/>
                  </a:lnTo>
                  <a:lnTo>
                    <a:pt x="201" y="1925"/>
                  </a:lnTo>
                  <a:lnTo>
                    <a:pt x="194" y="1925"/>
                  </a:lnTo>
                  <a:lnTo>
                    <a:pt x="194" y="1933"/>
                  </a:lnTo>
                  <a:lnTo>
                    <a:pt x="186" y="1933"/>
                  </a:lnTo>
                  <a:lnTo>
                    <a:pt x="179" y="1933"/>
                  </a:lnTo>
                  <a:lnTo>
                    <a:pt x="171" y="1940"/>
                  </a:lnTo>
                  <a:lnTo>
                    <a:pt x="164" y="1940"/>
                  </a:lnTo>
                  <a:lnTo>
                    <a:pt x="156" y="1940"/>
                  </a:lnTo>
                  <a:lnTo>
                    <a:pt x="149" y="1940"/>
                  </a:lnTo>
                  <a:lnTo>
                    <a:pt x="142" y="1933"/>
                  </a:lnTo>
                  <a:lnTo>
                    <a:pt x="134" y="1933"/>
                  </a:lnTo>
                  <a:lnTo>
                    <a:pt x="127" y="1925"/>
                  </a:lnTo>
                  <a:lnTo>
                    <a:pt x="119" y="1925"/>
                  </a:lnTo>
                  <a:lnTo>
                    <a:pt x="112" y="1925"/>
                  </a:lnTo>
                  <a:lnTo>
                    <a:pt x="112" y="1918"/>
                  </a:lnTo>
                  <a:lnTo>
                    <a:pt x="104" y="1911"/>
                  </a:lnTo>
                  <a:lnTo>
                    <a:pt x="97" y="1903"/>
                  </a:lnTo>
                  <a:lnTo>
                    <a:pt x="97" y="1896"/>
                  </a:lnTo>
                  <a:lnTo>
                    <a:pt x="97" y="1888"/>
                  </a:lnTo>
                  <a:lnTo>
                    <a:pt x="90" y="1888"/>
                  </a:lnTo>
                  <a:lnTo>
                    <a:pt x="90" y="1881"/>
                  </a:lnTo>
                  <a:lnTo>
                    <a:pt x="97" y="1873"/>
                  </a:lnTo>
                  <a:lnTo>
                    <a:pt x="97" y="1866"/>
                  </a:lnTo>
                  <a:lnTo>
                    <a:pt x="104" y="1858"/>
                  </a:lnTo>
                  <a:lnTo>
                    <a:pt x="112" y="1851"/>
                  </a:lnTo>
                  <a:lnTo>
                    <a:pt x="112" y="1844"/>
                  </a:lnTo>
                  <a:lnTo>
                    <a:pt x="119" y="1844"/>
                  </a:lnTo>
                  <a:lnTo>
                    <a:pt x="127" y="1836"/>
                  </a:lnTo>
                  <a:lnTo>
                    <a:pt x="134" y="1829"/>
                  </a:lnTo>
                  <a:lnTo>
                    <a:pt x="142" y="1821"/>
                  </a:lnTo>
                  <a:lnTo>
                    <a:pt x="149" y="1821"/>
                  </a:lnTo>
                  <a:lnTo>
                    <a:pt x="149" y="1814"/>
                  </a:lnTo>
                  <a:lnTo>
                    <a:pt x="156" y="1814"/>
                  </a:lnTo>
                  <a:lnTo>
                    <a:pt x="156" y="1806"/>
                  </a:lnTo>
                  <a:lnTo>
                    <a:pt x="149" y="1806"/>
                  </a:lnTo>
                  <a:lnTo>
                    <a:pt x="149" y="1799"/>
                  </a:lnTo>
                  <a:lnTo>
                    <a:pt x="142" y="1799"/>
                  </a:lnTo>
                  <a:lnTo>
                    <a:pt x="142" y="1792"/>
                  </a:lnTo>
                  <a:lnTo>
                    <a:pt x="134" y="1792"/>
                  </a:lnTo>
                  <a:lnTo>
                    <a:pt x="134" y="1784"/>
                  </a:lnTo>
                  <a:lnTo>
                    <a:pt x="127" y="1784"/>
                  </a:lnTo>
                  <a:lnTo>
                    <a:pt x="127" y="1777"/>
                  </a:lnTo>
                  <a:lnTo>
                    <a:pt x="119" y="1769"/>
                  </a:lnTo>
                  <a:lnTo>
                    <a:pt x="112" y="1762"/>
                  </a:lnTo>
                  <a:lnTo>
                    <a:pt x="104" y="1754"/>
                  </a:lnTo>
                  <a:lnTo>
                    <a:pt x="97" y="1747"/>
                  </a:lnTo>
                  <a:lnTo>
                    <a:pt x="90" y="1740"/>
                  </a:lnTo>
                  <a:lnTo>
                    <a:pt x="82" y="1740"/>
                  </a:lnTo>
                  <a:lnTo>
                    <a:pt x="75" y="1732"/>
                  </a:lnTo>
                  <a:lnTo>
                    <a:pt x="67" y="1732"/>
                  </a:lnTo>
                  <a:lnTo>
                    <a:pt x="60" y="1725"/>
                  </a:lnTo>
                  <a:lnTo>
                    <a:pt x="45" y="1725"/>
                  </a:lnTo>
                  <a:lnTo>
                    <a:pt x="37" y="1717"/>
                  </a:lnTo>
                  <a:lnTo>
                    <a:pt x="30" y="1710"/>
                  </a:lnTo>
                  <a:lnTo>
                    <a:pt x="23" y="1702"/>
                  </a:lnTo>
                  <a:lnTo>
                    <a:pt x="15" y="1695"/>
                  </a:lnTo>
                  <a:lnTo>
                    <a:pt x="8" y="1687"/>
                  </a:lnTo>
                  <a:lnTo>
                    <a:pt x="0" y="1680"/>
                  </a:lnTo>
                  <a:lnTo>
                    <a:pt x="0" y="1673"/>
                  </a:lnTo>
                  <a:lnTo>
                    <a:pt x="0" y="1665"/>
                  </a:lnTo>
                  <a:lnTo>
                    <a:pt x="0" y="1658"/>
                  </a:lnTo>
                  <a:lnTo>
                    <a:pt x="0" y="1650"/>
                  </a:lnTo>
                  <a:lnTo>
                    <a:pt x="8" y="1643"/>
                  </a:lnTo>
                  <a:lnTo>
                    <a:pt x="8" y="1628"/>
                  </a:lnTo>
                  <a:lnTo>
                    <a:pt x="15" y="1621"/>
                  </a:lnTo>
                  <a:lnTo>
                    <a:pt x="15" y="1613"/>
                  </a:lnTo>
                  <a:lnTo>
                    <a:pt x="15" y="1606"/>
                  </a:lnTo>
                  <a:lnTo>
                    <a:pt x="23" y="1606"/>
                  </a:lnTo>
                  <a:lnTo>
                    <a:pt x="30" y="1598"/>
                  </a:lnTo>
                  <a:lnTo>
                    <a:pt x="30" y="1591"/>
                  </a:lnTo>
                  <a:lnTo>
                    <a:pt x="37" y="1583"/>
                  </a:lnTo>
                  <a:lnTo>
                    <a:pt x="45" y="1576"/>
                  </a:lnTo>
                  <a:lnTo>
                    <a:pt x="52" y="1568"/>
                  </a:lnTo>
                  <a:lnTo>
                    <a:pt x="60" y="1568"/>
                  </a:lnTo>
                  <a:lnTo>
                    <a:pt x="67" y="1561"/>
                  </a:lnTo>
                  <a:lnTo>
                    <a:pt x="75" y="1561"/>
                  </a:lnTo>
                  <a:lnTo>
                    <a:pt x="82" y="1554"/>
                  </a:lnTo>
                  <a:lnTo>
                    <a:pt x="90" y="1554"/>
                  </a:lnTo>
                  <a:lnTo>
                    <a:pt x="104" y="1546"/>
                  </a:lnTo>
                  <a:lnTo>
                    <a:pt x="112" y="1546"/>
                  </a:lnTo>
                  <a:lnTo>
                    <a:pt x="127" y="1539"/>
                  </a:lnTo>
                  <a:lnTo>
                    <a:pt x="142" y="1531"/>
                  </a:lnTo>
                  <a:lnTo>
                    <a:pt x="149" y="1524"/>
                  </a:lnTo>
                  <a:lnTo>
                    <a:pt x="164" y="1516"/>
                  </a:lnTo>
                  <a:lnTo>
                    <a:pt x="171" y="1509"/>
                  </a:lnTo>
                  <a:lnTo>
                    <a:pt x="186" y="1509"/>
                  </a:lnTo>
                  <a:lnTo>
                    <a:pt x="194" y="1502"/>
                  </a:lnTo>
                  <a:lnTo>
                    <a:pt x="201" y="1494"/>
                  </a:lnTo>
                  <a:lnTo>
                    <a:pt x="208" y="1487"/>
                  </a:lnTo>
                  <a:lnTo>
                    <a:pt x="216" y="1479"/>
                  </a:lnTo>
                  <a:lnTo>
                    <a:pt x="223" y="1472"/>
                  </a:lnTo>
                  <a:lnTo>
                    <a:pt x="223" y="1464"/>
                  </a:lnTo>
                  <a:lnTo>
                    <a:pt x="231" y="1457"/>
                  </a:lnTo>
                  <a:lnTo>
                    <a:pt x="238" y="1450"/>
                  </a:lnTo>
                  <a:lnTo>
                    <a:pt x="238" y="1442"/>
                  </a:lnTo>
                  <a:lnTo>
                    <a:pt x="238" y="1435"/>
                  </a:lnTo>
                  <a:lnTo>
                    <a:pt x="238" y="1427"/>
                  </a:lnTo>
                  <a:lnTo>
                    <a:pt x="246" y="1420"/>
                  </a:lnTo>
                  <a:lnTo>
                    <a:pt x="246" y="1412"/>
                  </a:lnTo>
                  <a:lnTo>
                    <a:pt x="246" y="1405"/>
                  </a:lnTo>
                  <a:lnTo>
                    <a:pt x="238" y="1397"/>
                  </a:lnTo>
                  <a:lnTo>
                    <a:pt x="238" y="1383"/>
                  </a:lnTo>
                  <a:lnTo>
                    <a:pt x="238" y="1375"/>
                  </a:lnTo>
                  <a:lnTo>
                    <a:pt x="238" y="1360"/>
                  </a:lnTo>
                  <a:lnTo>
                    <a:pt x="238" y="1345"/>
                  </a:lnTo>
                  <a:lnTo>
                    <a:pt x="238" y="1331"/>
                  </a:lnTo>
                  <a:lnTo>
                    <a:pt x="238" y="1316"/>
                  </a:lnTo>
                  <a:lnTo>
                    <a:pt x="238" y="1301"/>
                  </a:lnTo>
                  <a:lnTo>
                    <a:pt x="238" y="1286"/>
                  </a:lnTo>
                  <a:lnTo>
                    <a:pt x="238" y="1271"/>
                  </a:lnTo>
                  <a:lnTo>
                    <a:pt x="246" y="1256"/>
                  </a:lnTo>
                  <a:lnTo>
                    <a:pt x="246" y="1234"/>
                  </a:lnTo>
                  <a:lnTo>
                    <a:pt x="253" y="1219"/>
                  </a:lnTo>
                  <a:lnTo>
                    <a:pt x="253" y="1204"/>
                  </a:lnTo>
                  <a:lnTo>
                    <a:pt x="260" y="1189"/>
                  </a:lnTo>
                  <a:lnTo>
                    <a:pt x="268" y="1174"/>
                  </a:lnTo>
                  <a:lnTo>
                    <a:pt x="268" y="1204"/>
                  </a:lnTo>
                  <a:lnTo>
                    <a:pt x="275" y="1197"/>
                  </a:lnTo>
                  <a:lnTo>
                    <a:pt x="275" y="1189"/>
                  </a:lnTo>
                  <a:lnTo>
                    <a:pt x="283" y="1189"/>
                  </a:lnTo>
                  <a:lnTo>
                    <a:pt x="283" y="1182"/>
                  </a:lnTo>
                  <a:lnTo>
                    <a:pt x="290" y="1174"/>
                  </a:lnTo>
                  <a:lnTo>
                    <a:pt x="290" y="1167"/>
                  </a:lnTo>
                  <a:lnTo>
                    <a:pt x="290" y="1160"/>
                  </a:lnTo>
                  <a:lnTo>
                    <a:pt x="298" y="1160"/>
                  </a:lnTo>
                  <a:lnTo>
                    <a:pt x="298" y="1152"/>
                  </a:lnTo>
                  <a:lnTo>
                    <a:pt x="305" y="1145"/>
                  </a:lnTo>
                  <a:lnTo>
                    <a:pt x="305" y="1137"/>
                  </a:lnTo>
                  <a:lnTo>
                    <a:pt x="305" y="1130"/>
                  </a:lnTo>
                  <a:lnTo>
                    <a:pt x="305" y="1122"/>
                  </a:lnTo>
                  <a:lnTo>
                    <a:pt x="312" y="1115"/>
                  </a:lnTo>
                  <a:lnTo>
                    <a:pt x="312" y="1107"/>
                  </a:lnTo>
                  <a:lnTo>
                    <a:pt x="312" y="1093"/>
                  </a:lnTo>
                  <a:lnTo>
                    <a:pt x="312" y="1078"/>
                  </a:lnTo>
                  <a:lnTo>
                    <a:pt x="312" y="1063"/>
                  </a:lnTo>
                  <a:lnTo>
                    <a:pt x="312" y="1048"/>
                  </a:lnTo>
                  <a:lnTo>
                    <a:pt x="320" y="1033"/>
                  </a:lnTo>
                  <a:lnTo>
                    <a:pt x="320" y="1018"/>
                  </a:lnTo>
                  <a:lnTo>
                    <a:pt x="320" y="1003"/>
                  </a:lnTo>
                  <a:lnTo>
                    <a:pt x="320" y="989"/>
                  </a:lnTo>
                  <a:lnTo>
                    <a:pt x="327" y="974"/>
                  </a:lnTo>
                  <a:lnTo>
                    <a:pt x="327" y="966"/>
                  </a:lnTo>
                  <a:lnTo>
                    <a:pt x="327" y="951"/>
                  </a:lnTo>
                  <a:lnTo>
                    <a:pt x="335" y="944"/>
                  </a:lnTo>
                  <a:lnTo>
                    <a:pt x="335" y="936"/>
                  </a:lnTo>
                  <a:lnTo>
                    <a:pt x="342" y="929"/>
                  </a:lnTo>
                  <a:lnTo>
                    <a:pt x="342" y="914"/>
                  </a:lnTo>
                  <a:lnTo>
                    <a:pt x="350" y="907"/>
                  </a:lnTo>
                  <a:lnTo>
                    <a:pt x="357" y="899"/>
                  </a:lnTo>
                  <a:lnTo>
                    <a:pt x="357" y="892"/>
                  </a:lnTo>
                  <a:lnTo>
                    <a:pt x="364" y="884"/>
                  </a:lnTo>
                  <a:lnTo>
                    <a:pt x="372" y="877"/>
                  </a:lnTo>
                  <a:lnTo>
                    <a:pt x="379" y="870"/>
                  </a:lnTo>
                  <a:lnTo>
                    <a:pt x="387" y="862"/>
                  </a:lnTo>
                  <a:lnTo>
                    <a:pt x="394" y="855"/>
                  </a:lnTo>
                  <a:lnTo>
                    <a:pt x="402" y="847"/>
                  </a:lnTo>
                  <a:lnTo>
                    <a:pt x="402" y="840"/>
                  </a:lnTo>
                  <a:lnTo>
                    <a:pt x="409" y="832"/>
                  </a:lnTo>
                  <a:lnTo>
                    <a:pt x="416" y="832"/>
                  </a:lnTo>
                  <a:lnTo>
                    <a:pt x="394" y="884"/>
                  </a:lnTo>
                  <a:lnTo>
                    <a:pt x="394" y="877"/>
                  </a:lnTo>
                  <a:lnTo>
                    <a:pt x="402" y="870"/>
                  </a:lnTo>
                  <a:lnTo>
                    <a:pt x="409" y="862"/>
                  </a:lnTo>
                  <a:lnTo>
                    <a:pt x="416" y="847"/>
                  </a:lnTo>
                  <a:lnTo>
                    <a:pt x="424" y="840"/>
                  </a:lnTo>
                  <a:lnTo>
                    <a:pt x="431" y="825"/>
                  </a:lnTo>
                  <a:lnTo>
                    <a:pt x="446" y="810"/>
                  </a:lnTo>
                  <a:lnTo>
                    <a:pt x="454" y="795"/>
                  </a:lnTo>
                  <a:lnTo>
                    <a:pt x="468" y="780"/>
                  </a:lnTo>
                  <a:lnTo>
                    <a:pt x="476" y="765"/>
                  </a:lnTo>
                  <a:lnTo>
                    <a:pt x="491" y="751"/>
                  </a:lnTo>
                  <a:lnTo>
                    <a:pt x="498" y="736"/>
                  </a:lnTo>
                  <a:lnTo>
                    <a:pt x="506" y="721"/>
                  </a:lnTo>
                  <a:lnTo>
                    <a:pt x="513" y="713"/>
                  </a:lnTo>
                  <a:lnTo>
                    <a:pt x="521" y="699"/>
                  </a:lnTo>
                  <a:lnTo>
                    <a:pt x="528" y="691"/>
                  </a:lnTo>
                  <a:lnTo>
                    <a:pt x="535" y="684"/>
                  </a:lnTo>
                  <a:lnTo>
                    <a:pt x="535" y="669"/>
                  </a:lnTo>
                  <a:lnTo>
                    <a:pt x="543" y="661"/>
                  </a:lnTo>
                  <a:lnTo>
                    <a:pt x="543" y="654"/>
                  </a:lnTo>
                  <a:lnTo>
                    <a:pt x="550" y="646"/>
                  </a:lnTo>
                  <a:lnTo>
                    <a:pt x="550" y="632"/>
                  </a:lnTo>
                  <a:lnTo>
                    <a:pt x="558" y="624"/>
                  </a:lnTo>
                  <a:lnTo>
                    <a:pt x="558" y="617"/>
                  </a:lnTo>
                  <a:lnTo>
                    <a:pt x="565" y="609"/>
                  </a:lnTo>
                  <a:lnTo>
                    <a:pt x="565" y="602"/>
                  </a:lnTo>
                  <a:lnTo>
                    <a:pt x="565" y="594"/>
                  </a:lnTo>
                  <a:lnTo>
                    <a:pt x="573" y="587"/>
                  </a:lnTo>
                  <a:lnTo>
                    <a:pt x="573" y="580"/>
                  </a:lnTo>
                  <a:lnTo>
                    <a:pt x="573" y="572"/>
                  </a:lnTo>
                  <a:lnTo>
                    <a:pt x="573" y="565"/>
                  </a:lnTo>
                  <a:lnTo>
                    <a:pt x="573" y="557"/>
                  </a:lnTo>
                  <a:lnTo>
                    <a:pt x="580" y="550"/>
                  </a:lnTo>
                  <a:lnTo>
                    <a:pt x="580" y="542"/>
                  </a:lnTo>
                  <a:lnTo>
                    <a:pt x="580" y="535"/>
                  </a:lnTo>
                  <a:lnTo>
                    <a:pt x="580" y="528"/>
                  </a:lnTo>
                  <a:lnTo>
                    <a:pt x="587" y="520"/>
                  </a:lnTo>
                  <a:lnTo>
                    <a:pt x="587" y="513"/>
                  </a:lnTo>
                  <a:lnTo>
                    <a:pt x="587" y="505"/>
                  </a:lnTo>
                  <a:lnTo>
                    <a:pt x="587" y="513"/>
                  </a:lnTo>
                  <a:lnTo>
                    <a:pt x="595" y="520"/>
                  </a:lnTo>
                  <a:lnTo>
                    <a:pt x="595" y="528"/>
                  </a:lnTo>
                  <a:lnTo>
                    <a:pt x="595" y="535"/>
                  </a:lnTo>
                  <a:lnTo>
                    <a:pt x="595" y="542"/>
                  </a:lnTo>
                  <a:lnTo>
                    <a:pt x="595" y="550"/>
                  </a:lnTo>
                  <a:lnTo>
                    <a:pt x="595" y="557"/>
                  </a:lnTo>
                  <a:lnTo>
                    <a:pt x="595" y="565"/>
                  </a:lnTo>
                  <a:lnTo>
                    <a:pt x="595" y="572"/>
                  </a:lnTo>
                  <a:lnTo>
                    <a:pt x="595" y="580"/>
                  </a:lnTo>
                  <a:lnTo>
                    <a:pt x="595" y="587"/>
                  </a:lnTo>
                  <a:lnTo>
                    <a:pt x="595" y="594"/>
                  </a:lnTo>
                  <a:lnTo>
                    <a:pt x="595" y="602"/>
                  </a:lnTo>
                  <a:lnTo>
                    <a:pt x="595" y="594"/>
                  </a:lnTo>
                  <a:lnTo>
                    <a:pt x="602" y="594"/>
                  </a:lnTo>
                  <a:lnTo>
                    <a:pt x="602" y="587"/>
                  </a:lnTo>
                  <a:lnTo>
                    <a:pt x="602" y="580"/>
                  </a:lnTo>
                  <a:lnTo>
                    <a:pt x="610" y="572"/>
                  </a:lnTo>
                  <a:lnTo>
                    <a:pt x="610" y="565"/>
                  </a:lnTo>
                  <a:lnTo>
                    <a:pt x="617" y="557"/>
                  </a:lnTo>
                  <a:lnTo>
                    <a:pt x="625" y="550"/>
                  </a:lnTo>
                  <a:lnTo>
                    <a:pt x="625" y="542"/>
                  </a:lnTo>
                  <a:lnTo>
                    <a:pt x="632" y="535"/>
                  </a:lnTo>
                  <a:lnTo>
                    <a:pt x="639" y="528"/>
                  </a:lnTo>
                  <a:lnTo>
                    <a:pt x="639" y="520"/>
                  </a:lnTo>
                  <a:lnTo>
                    <a:pt x="647" y="520"/>
                  </a:lnTo>
                  <a:lnTo>
                    <a:pt x="654" y="513"/>
                  </a:lnTo>
                  <a:lnTo>
                    <a:pt x="662" y="505"/>
                  </a:lnTo>
                  <a:lnTo>
                    <a:pt x="669" y="498"/>
                  </a:lnTo>
                  <a:lnTo>
                    <a:pt x="684" y="490"/>
                  </a:lnTo>
                  <a:lnTo>
                    <a:pt x="691" y="483"/>
                  </a:lnTo>
                  <a:lnTo>
                    <a:pt x="699" y="475"/>
                  </a:lnTo>
                  <a:lnTo>
                    <a:pt x="706" y="461"/>
                  </a:lnTo>
                  <a:lnTo>
                    <a:pt x="721" y="453"/>
                  </a:lnTo>
                  <a:lnTo>
                    <a:pt x="729" y="446"/>
                  </a:lnTo>
                  <a:lnTo>
                    <a:pt x="743" y="431"/>
                  </a:lnTo>
                  <a:lnTo>
                    <a:pt x="751" y="423"/>
                  </a:lnTo>
                  <a:lnTo>
                    <a:pt x="758" y="409"/>
                  </a:lnTo>
                  <a:lnTo>
                    <a:pt x="766" y="401"/>
                  </a:lnTo>
                  <a:lnTo>
                    <a:pt x="773" y="386"/>
                  </a:lnTo>
                  <a:lnTo>
                    <a:pt x="781" y="371"/>
                  </a:lnTo>
                  <a:lnTo>
                    <a:pt x="788" y="364"/>
                  </a:lnTo>
                  <a:lnTo>
                    <a:pt x="795" y="349"/>
                  </a:lnTo>
                  <a:lnTo>
                    <a:pt x="795" y="342"/>
                  </a:lnTo>
                  <a:lnTo>
                    <a:pt x="803" y="327"/>
                  </a:lnTo>
                  <a:lnTo>
                    <a:pt x="803" y="312"/>
                  </a:lnTo>
                  <a:lnTo>
                    <a:pt x="810" y="297"/>
                  </a:lnTo>
                  <a:lnTo>
                    <a:pt x="810" y="282"/>
                  </a:lnTo>
                  <a:lnTo>
                    <a:pt x="818" y="267"/>
                  </a:lnTo>
                  <a:lnTo>
                    <a:pt x="818" y="260"/>
                  </a:lnTo>
                  <a:lnTo>
                    <a:pt x="818" y="245"/>
                  </a:lnTo>
                  <a:lnTo>
                    <a:pt x="825" y="230"/>
                  </a:lnTo>
                  <a:lnTo>
                    <a:pt x="825" y="215"/>
                  </a:lnTo>
                  <a:lnTo>
                    <a:pt x="825" y="208"/>
                  </a:lnTo>
                  <a:lnTo>
                    <a:pt x="833" y="193"/>
                  </a:lnTo>
                  <a:lnTo>
                    <a:pt x="833" y="185"/>
                  </a:lnTo>
                  <a:lnTo>
                    <a:pt x="840" y="178"/>
                  </a:lnTo>
                  <a:lnTo>
                    <a:pt x="847" y="171"/>
                  </a:lnTo>
                  <a:lnTo>
                    <a:pt x="855" y="163"/>
                  </a:lnTo>
                  <a:lnTo>
                    <a:pt x="855" y="156"/>
                  </a:lnTo>
                  <a:lnTo>
                    <a:pt x="862" y="156"/>
                  </a:lnTo>
                  <a:lnTo>
                    <a:pt x="870" y="148"/>
                  </a:lnTo>
                  <a:lnTo>
                    <a:pt x="877" y="141"/>
                  </a:lnTo>
                  <a:lnTo>
                    <a:pt x="885" y="133"/>
                  </a:lnTo>
                  <a:lnTo>
                    <a:pt x="892" y="133"/>
                  </a:lnTo>
                  <a:lnTo>
                    <a:pt x="892" y="126"/>
                  </a:lnTo>
                  <a:lnTo>
                    <a:pt x="899" y="126"/>
                  </a:lnTo>
                  <a:lnTo>
                    <a:pt x="907" y="126"/>
                  </a:lnTo>
                  <a:lnTo>
                    <a:pt x="907" y="119"/>
                  </a:lnTo>
                  <a:lnTo>
                    <a:pt x="914" y="119"/>
                  </a:lnTo>
                  <a:lnTo>
                    <a:pt x="914" y="111"/>
                  </a:lnTo>
                  <a:lnTo>
                    <a:pt x="922" y="111"/>
                  </a:lnTo>
                  <a:lnTo>
                    <a:pt x="922" y="104"/>
                  </a:lnTo>
                  <a:lnTo>
                    <a:pt x="929" y="96"/>
                  </a:lnTo>
                  <a:lnTo>
                    <a:pt x="937" y="89"/>
                  </a:lnTo>
                  <a:lnTo>
                    <a:pt x="952" y="81"/>
                  </a:lnTo>
                  <a:lnTo>
                    <a:pt x="959" y="74"/>
                  </a:lnTo>
                  <a:lnTo>
                    <a:pt x="966" y="67"/>
                  </a:lnTo>
                  <a:lnTo>
                    <a:pt x="974" y="52"/>
                  </a:lnTo>
                  <a:lnTo>
                    <a:pt x="981" y="44"/>
                  </a:lnTo>
                  <a:lnTo>
                    <a:pt x="989" y="37"/>
                  </a:lnTo>
                  <a:lnTo>
                    <a:pt x="989" y="29"/>
                  </a:lnTo>
                  <a:lnTo>
                    <a:pt x="996" y="22"/>
                  </a:lnTo>
                  <a:lnTo>
                    <a:pt x="1004" y="14"/>
                  </a:lnTo>
                  <a:lnTo>
                    <a:pt x="1004" y="7"/>
                  </a:lnTo>
                  <a:lnTo>
                    <a:pt x="1011" y="0"/>
                  </a:lnTo>
                  <a:lnTo>
                    <a:pt x="1011" y="7"/>
                  </a:lnTo>
                  <a:lnTo>
                    <a:pt x="1011" y="14"/>
                  </a:lnTo>
                  <a:lnTo>
                    <a:pt x="1011" y="22"/>
                  </a:lnTo>
                  <a:lnTo>
                    <a:pt x="1004" y="29"/>
                  </a:lnTo>
                  <a:lnTo>
                    <a:pt x="1004" y="37"/>
                  </a:lnTo>
                  <a:lnTo>
                    <a:pt x="1004" y="44"/>
                  </a:lnTo>
                  <a:lnTo>
                    <a:pt x="1004" y="52"/>
                  </a:lnTo>
                  <a:lnTo>
                    <a:pt x="996" y="59"/>
                  </a:lnTo>
                  <a:lnTo>
                    <a:pt x="996" y="67"/>
                  </a:lnTo>
                  <a:lnTo>
                    <a:pt x="996" y="74"/>
                  </a:lnTo>
                  <a:lnTo>
                    <a:pt x="996" y="81"/>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20" name="Freeform 484">
              <a:extLst>
                <a:ext uri="{FF2B5EF4-FFF2-40B4-BE49-F238E27FC236}">
                  <a16:creationId xmlns:a16="http://schemas.microsoft.com/office/drawing/2014/main" id="{4592243F-C55C-0D61-0369-82E1F68C6858}"/>
                </a:ext>
              </a:extLst>
            </p:cNvPr>
            <p:cNvSpPr>
              <a:spLocks/>
            </p:cNvSpPr>
            <p:nvPr/>
          </p:nvSpPr>
          <p:spPr bwMode="auto">
            <a:xfrm>
              <a:off x="2045" y="1312"/>
              <a:ext cx="1412" cy="2060"/>
            </a:xfrm>
            <a:custGeom>
              <a:avLst/>
              <a:gdLst>
                <a:gd name="T0" fmla="*/ 283 w 1412"/>
                <a:gd name="T1" fmla="*/ 1911 h 2060"/>
                <a:gd name="T2" fmla="*/ 260 w 1412"/>
                <a:gd name="T3" fmla="*/ 1777 h 2060"/>
                <a:gd name="T4" fmla="*/ 246 w 1412"/>
                <a:gd name="T5" fmla="*/ 1599 h 2060"/>
                <a:gd name="T6" fmla="*/ 216 w 1412"/>
                <a:gd name="T7" fmla="*/ 1576 h 2060"/>
                <a:gd name="T8" fmla="*/ 142 w 1412"/>
                <a:gd name="T9" fmla="*/ 1606 h 2060"/>
                <a:gd name="T10" fmla="*/ 112 w 1412"/>
                <a:gd name="T11" fmla="*/ 1658 h 2060"/>
                <a:gd name="T12" fmla="*/ 216 w 1412"/>
                <a:gd name="T13" fmla="*/ 1725 h 2060"/>
                <a:gd name="T14" fmla="*/ 231 w 1412"/>
                <a:gd name="T15" fmla="*/ 1859 h 2060"/>
                <a:gd name="T16" fmla="*/ 156 w 1412"/>
                <a:gd name="T17" fmla="*/ 1926 h 2060"/>
                <a:gd name="T18" fmla="*/ 97 w 1412"/>
                <a:gd name="T19" fmla="*/ 1881 h 2060"/>
                <a:gd name="T20" fmla="*/ 134 w 1412"/>
                <a:gd name="T21" fmla="*/ 1829 h 2060"/>
                <a:gd name="T22" fmla="*/ 156 w 1412"/>
                <a:gd name="T23" fmla="*/ 1807 h 2060"/>
                <a:gd name="T24" fmla="*/ 142 w 1412"/>
                <a:gd name="T25" fmla="*/ 1777 h 2060"/>
                <a:gd name="T26" fmla="*/ 75 w 1412"/>
                <a:gd name="T27" fmla="*/ 1725 h 2060"/>
                <a:gd name="T28" fmla="*/ 8 w 1412"/>
                <a:gd name="T29" fmla="*/ 1628 h 2060"/>
                <a:gd name="T30" fmla="*/ 60 w 1412"/>
                <a:gd name="T31" fmla="*/ 1561 h 2060"/>
                <a:gd name="T32" fmla="*/ 194 w 1412"/>
                <a:gd name="T33" fmla="*/ 1495 h 2060"/>
                <a:gd name="T34" fmla="*/ 246 w 1412"/>
                <a:gd name="T35" fmla="*/ 1428 h 2060"/>
                <a:gd name="T36" fmla="*/ 238 w 1412"/>
                <a:gd name="T37" fmla="*/ 1279 h 2060"/>
                <a:gd name="T38" fmla="*/ 283 w 1412"/>
                <a:gd name="T39" fmla="*/ 1190 h 2060"/>
                <a:gd name="T40" fmla="*/ 312 w 1412"/>
                <a:gd name="T41" fmla="*/ 1086 h 2060"/>
                <a:gd name="T42" fmla="*/ 342 w 1412"/>
                <a:gd name="T43" fmla="*/ 915 h 2060"/>
                <a:gd name="T44" fmla="*/ 409 w 1412"/>
                <a:gd name="T45" fmla="*/ 825 h 2060"/>
                <a:gd name="T46" fmla="*/ 498 w 1412"/>
                <a:gd name="T47" fmla="*/ 744 h 2060"/>
                <a:gd name="T48" fmla="*/ 565 w 1412"/>
                <a:gd name="T49" fmla="*/ 602 h 2060"/>
                <a:gd name="T50" fmla="*/ 580 w 1412"/>
                <a:gd name="T51" fmla="*/ 543 h 2060"/>
                <a:gd name="T52" fmla="*/ 595 w 1412"/>
                <a:gd name="T53" fmla="*/ 528 h 2060"/>
                <a:gd name="T54" fmla="*/ 595 w 1412"/>
                <a:gd name="T55" fmla="*/ 580 h 2060"/>
                <a:gd name="T56" fmla="*/ 595 w 1412"/>
                <a:gd name="T57" fmla="*/ 602 h 2060"/>
                <a:gd name="T58" fmla="*/ 662 w 1412"/>
                <a:gd name="T59" fmla="*/ 506 h 2060"/>
                <a:gd name="T60" fmla="*/ 788 w 1412"/>
                <a:gd name="T61" fmla="*/ 372 h 2060"/>
                <a:gd name="T62" fmla="*/ 840 w 1412"/>
                <a:gd name="T63" fmla="*/ 193 h 2060"/>
                <a:gd name="T64" fmla="*/ 899 w 1412"/>
                <a:gd name="T65" fmla="*/ 119 h 2060"/>
                <a:gd name="T66" fmla="*/ 981 w 1412"/>
                <a:gd name="T67" fmla="*/ 37 h 2060"/>
                <a:gd name="T68" fmla="*/ 1004 w 1412"/>
                <a:gd name="T69" fmla="*/ 30 h 2060"/>
                <a:gd name="T70" fmla="*/ 966 w 1412"/>
                <a:gd name="T71" fmla="*/ 164 h 2060"/>
                <a:gd name="T72" fmla="*/ 981 w 1412"/>
                <a:gd name="T73" fmla="*/ 387 h 2060"/>
                <a:gd name="T74" fmla="*/ 1048 w 1412"/>
                <a:gd name="T75" fmla="*/ 602 h 2060"/>
                <a:gd name="T76" fmla="*/ 1048 w 1412"/>
                <a:gd name="T77" fmla="*/ 751 h 2060"/>
                <a:gd name="T78" fmla="*/ 1130 w 1412"/>
                <a:gd name="T79" fmla="*/ 996 h 2060"/>
                <a:gd name="T80" fmla="*/ 1115 w 1412"/>
                <a:gd name="T81" fmla="*/ 1338 h 2060"/>
                <a:gd name="T82" fmla="*/ 1145 w 1412"/>
                <a:gd name="T83" fmla="*/ 1420 h 2060"/>
                <a:gd name="T84" fmla="*/ 1167 w 1412"/>
                <a:gd name="T85" fmla="*/ 1383 h 2060"/>
                <a:gd name="T86" fmla="*/ 1174 w 1412"/>
                <a:gd name="T87" fmla="*/ 1457 h 2060"/>
                <a:gd name="T88" fmla="*/ 1197 w 1412"/>
                <a:gd name="T89" fmla="*/ 1509 h 2060"/>
                <a:gd name="T90" fmla="*/ 1293 w 1412"/>
                <a:gd name="T91" fmla="*/ 1561 h 2060"/>
                <a:gd name="T92" fmla="*/ 1412 w 1412"/>
                <a:gd name="T93" fmla="*/ 1643 h 2060"/>
                <a:gd name="T94" fmla="*/ 1330 w 1412"/>
                <a:gd name="T95" fmla="*/ 1733 h 2060"/>
                <a:gd name="T96" fmla="*/ 1219 w 1412"/>
                <a:gd name="T97" fmla="*/ 1792 h 2060"/>
                <a:gd name="T98" fmla="*/ 1182 w 1412"/>
                <a:gd name="T99" fmla="*/ 1829 h 2060"/>
                <a:gd name="T100" fmla="*/ 1182 w 1412"/>
                <a:gd name="T101" fmla="*/ 1881 h 2060"/>
                <a:gd name="T102" fmla="*/ 1108 w 1412"/>
                <a:gd name="T103" fmla="*/ 1889 h 2060"/>
                <a:gd name="T104" fmla="*/ 1108 w 1412"/>
                <a:gd name="T105" fmla="*/ 1770 h 2060"/>
                <a:gd name="T106" fmla="*/ 1182 w 1412"/>
                <a:gd name="T107" fmla="*/ 1710 h 2060"/>
                <a:gd name="T108" fmla="*/ 1301 w 1412"/>
                <a:gd name="T109" fmla="*/ 1658 h 2060"/>
                <a:gd name="T110" fmla="*/ 1226 w 1412"/>
                <a:gd name="T111" fmla="*/ 1584 h 2060"/>
                <a:gd name="T112" fmla="*/ 1137 w 1412"/>
                <a:gd name="T113" fmla="*/ 1584 h 2060"/>
                <a:gd name="T114" fmla="*/ 1085 w 1412"/>
                <a:gd name="T115" fmla="*/ 1777 h 2060"/>
                <a:gd name="T116" fmla="*/ 966 w 1412"/>
                <a:gd name="T117" fmla="*/ 1978 h 2060"/>
                <a:gd name="T118" fmla="*/ 855 w 1412"/>
                <a:gd name="T119" fmla="*/ 2030 h 2060"/>
                <a:gd name="T120" fmla="*/ 691 w 1412"/>
                <a:gd name="T121" fmla="*/ 2060 h 2060"/>
                <a:gd name="T122" fmla="*/ 558 w 1412"/>
                <a:gd name="T123" fmla="*/ 2045 h 2060"/>
                <a:gd name="T124" fmla="*/ 416 w 1412"/>
                <a:gd name="T125" fmla="*/ 2008 h 20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12" h="2060">
                  <a:moveTo>
                    <a:pt x="387" y="2000"/>
                  </a:moveTo>
                  <a:lnTo>
                    <a:pt x="372" y="2000"/>
                  </a:lnTo>
                  <a:lnTo>
                    <a:pt x="357" y="1993"/>
                  </a:lnTo>
                  <a:lnTo>
                    <a:pt x="342" y="1985"/>
                  </a:lnTo>
                  <a:lnTo>
                    <a:pt x="335" y="1978"/>
                  </a:lnTo>
                  <a:lnTo>
                    <a:pt x="320" y="1970"/>
                  </a:lnTo>
                  <a:lnTo>
                    <a:pt x="312" y="1963"/>
                  </a:lnTo>
                  <a:lnTo>
                    <a:pt x="305" y="1956"/>
                  </a:lnTo>
                  <a:lnTo>
                    <a:pt x="298" y="1948"/>
                  </a:lnTo>
                  <a:lnTo>
                    <a:pt x="298" y="1941"/>
                  </a:lnTo>
                  <a:lnTo>
                    <a:pt x="290" y="1933"/>
                  </a:lnTo>
                  <a:lnTo>
                    <a:pt x="283" y="1926"/>
                  </a:lnTo>
                  <a:lnTo>
                    <a:pt x="283" y="1918"/>
                  </a:lnTo>
                  <a:lnTo>
                    <a:pt x="283" y="1911"/>
                  </a:lnTo>
                  <a:lnTo>
                    <a:pt x="275" y="1911"/>
                  </a:lnTo>
                  <a:lnTo>
                    <a:pt x="275" y="1904"/>
                  </a:lnTo>
                  <a:lnTo>
                    <a:pt x="275" y="1896"/>
                  </a:lnTo>
                  <a:lnTo>
                    <a:pt x="268" y="1896"/>
                  </a:lnTo>
                  <a:lnTo>
                    <a:pt x="268" y="1889"/>
                  </a:lnTo>
                  <a:lnTo>
                    <a:pt x="268" y="1881"/>
                  </a:lnTo>
                  <a:lnTo>
                    <a:pt x="268" y="1866"/>
                  </a:lnTo>
                  <a:lnTo>
                    <a:pt x="260" y="1859"/>
                  </a:lnTo>
                  <a:lnTo>
                    <a:pt x="260" y="1844"/>
                  </a:lnTo>
                  <a:lnTo>
                    <a:pt x="260" y="1829"/>
                  </a:lnTo>
                  <a:lnTo>
                    <a:pt x="260" y="1822"/>
                  </a:lnTo>
                  <a:lnTo>
                    <a:pt x="260" y="1807"/>
                  </a:lnTo>
                  <a:lnTo>
                    <a:pt x="260" y="1792"/>
                  </a:lnTo>
                  <a:lnTo>
                    <a:pt x="260" y="1777"/>
                  </a:lnTo>
                  <a:lnTo>
                    <a:pt x="253" y="1762"/>
                  </a:lnTo>
                  <a:lnTo>
                    <a:pt x="253" y="1747"/>
                  </a:lnTo>
                  <a:lnTo>
                    <a:pt x="253" y="1740"/>
                  </a:lnTo>
                  <a:lnTo>
                    <a:pt x="253" y="1725"/>
                  </a:lnTo>
                  <a:lnTo>
                    <a:pt x="253" y="1718"/>
                  </a:lnTo>
                  <a:lnTo>
                    <a:pt x="253" y="1703"/>
                  </a:lnTo>
                  <a:lnTo>
                    <a:pt x="253" y="1688"/>
                  </a:lnTo>
                  <a:lnTo>
                    <a:pt x="253" y="1673"/>
                  </a:lnTo>
                  <a:lnTo>
                    <a:pt x="253" y="1666"/>
                  </a:lnTo>
                  <a:lnTo>
                    <a:pt x="253" y="1651"/>
                  </a:lnTo>
                  <a:lnTo>
                    <a:pt x="246" y="1636"/>
                  </a:lnTo>
                  <a:lnTo>
                    <a:pt x="246" y="1621"/>
                  </a:lnTo>
                  <a:lnTo>
                    <a:pt x="246" y="1614"/>
                  </a:lnTo>
                  <a:lnTo>
                    <a:pt x="246" y="1599"/>
                  </a:lnTo>
                  <a:lnTo>
                    <a:pt x="246" y="1591"/>
                  </a:lnTo>
                  <a:lnTo>
                    <a:pt x="246" y="1584"/>
                  </a:lnTo>
                  <a:lnTo>
                    <a:pt x="238" y="1576"/>
                  </a:lnTo>
                  <a:lnTo>
                    <a:pt x="238" y="1569"/>
                  </a:lnTo>
                  <a:lnTo>
                    <a:pt x="238" y="1561"/>
                  </a:lnTo>
                  <a:lnTo>
                    <a:pt x="231" y="1561"/>
                  </a:lnTo>
                  <a:lnTo>
                    <a:pt x="223" y="1569"/>
                  </a:lnTo>
                  <a:lnTo>
                    <a:pt x="216" y="1569"/>
                  </a:lnTo>
                  <a:lnTo>
                    <a:pt x="216" y="1576"/>
                  </a:lnTo>
                  <a:lnTo>
                    <a:pt x="208" y="1576"/>
                  </a:lnTo>
                  <a:lnTo>
                    <a:pt x="201" y="1584"/>
                  </a:lnTo>
                  <a:lnTo>
                    <a:pt x="194" y="1584"/>
                  </a:lnTo>
                  <a:lnTo>
                    <a:pt x="186" y="1591"/>
                  </a:lnTo>
                  <a:lnTo>
                    <a:pt x="179" y="1591"/>
                  </a:lnTo>
                  <a:lnTo>
                    <a:pt x="171" y="1599"/>
                  </a:lnTo>
                  <a:lnTo>
                    <a:pt x="164" y="1599"/>
                  </a:lnTo>
                  <a:lnTo>
                    <a:pt x="156" y="1599"/>
                  </a:lnTo>
                  <a:lnTo>
                    <a:pt x="149" y="1606"/>
                  </a:lnTo>
                  <a:lnTo>
                    <a:pt x="142" y="1606"/>
                  </a:lnTo>
                  <a:lnTo>
                    <a:pt x="134" y="1614"/>
                  </a:lnTo>
                  <a:lnTo>
                    <a:pt x="127" y="1614"/>
                  </a:lnTo>
                  <a:lnTo>
                    <a:pt x="119" y="1621"/>
                  </a:lnTo>
                  <a:lnTo>
                    <a:pt x="112" y="1628"/>
                  </a:lnTo>
                  <a:lnTo>
                    <a:pt x="104" y="1628"/>
                  </a:lnTo>
                  <a:lnTo>
                    <a:pt x="104" y="1636"/>
                  </a:lnTo>
                  <a:lnTo>
                    <a:pt x="97" y="1643"/>
                  </a:lnTo>
                  <a:lnTo>
                    <a:pt x="104" y="1651"/>
                  </a:lnTo>
                  <a:lnTo>
                    <a:pt x="112" y="1658"/>
                  </a:lnTo>
                  <a:lnTo>
                    <a:pt x="119" y="1666"/>
                  </a:lnTo>
                  <a:lnTo>
                    <a:pt x="127" y="1673"/>
                  </a:lnTo>
                  <a:lnTo>
                    <a:pt x="134" y="1673"/>
                  </a:lnTo>
                  <a:lnTo>
                    <a:pt x="142" y="1680"/>
                  </a:lnTo>
                  <a:lnTo>
                    <a:pt x="149" y="1688"/>
                  </a:lnTo>
                  <a:lnTo>
                    <a:pt x="164" y="1695"/>
                  </a:lnTo>
                  <a:lnTo>
                    <a:pt x="171" y="1695"/>
                  </a:lnTo>
                  <a:lnTo>
                    <a:pt x="179" y="1703"/>
                  </a:lnTo>
                  <a:lnTo>
                    <a:pt x="186" y="1710"/>
                  </a:lnTo>
                  <a:lnTo>
                    <a:pt x="194" y="1710"/>
                  </a:lnTo>
                  <a:lnTo>
                    <a:pt x="201" y="1718"/>
                  </a:lnTo>
                  <a:lnTo>
                    <a:pt x="208" y="1725"/>
                  </a:lnTo>
                  <a:lnTo>
                    <a:pt x="216" y="1725"/>
                  </a:lnTo>
                  <a:lnTo>
                    <a:pt x="216" y="1733"/>
                  </a:lnTo>
                  <a:lnTo>
                    <a:pt x="223" y="1740"/>
                  </a:lnTo>
                  <a:lnTo>
                    <a:pt x="231" y="1747"/>
                  </a:lnTo>
                  <a:lnTo>
                    <a:pt x="231" y="1755"/>
                  </a:lnTo>
                  <a:lnTo>
                    <a:pt x="231" y="1770"/>
                  </a:lnTo>
                  <a:lnTo>
                    <a:pt x="238" y="1777"/>
                  </a:lnTo>
                  <a:lnTo>
                    <a:pt x="238" y="1785"/>
                  </a:lnTo>
                  <a:lnTo>
                    <a:pt x="238" y="1799"/>
                  </a:lnTo>
                  <a:lnTo>
                    <a:pt x="238" y="1807"/>
                  </a:lnTo>
                  <a:lnTo>
                    <a:pt x="238" y="1822"/>
                  </a:lnTo>
                  <a:lnTo>
                    <a:pt x="238" y="1829"/>
                  </a:lnTo>
                  <a:lnTo>
                    <a:pt x="238" y="1837"/>
                  </a:lnTo>
                  <a:lnTo>
                    <a:pt x="231" y="1851"/>
                  </a:lnTo>
                  <a:lnTo>
                    <a:pt x="231" y="1859"/>
                  </a:lnTo>
                  <a:lnTo>
                    <a:pt x="223" y="1866"/>
                  </a:lnTo>
                  <a:lnTo>
                    <a:pt x="223" y="1881"/>
                  </a:lnTo>
                  <a:lnTo>
                    <a:pt x="216" y="1889"/>
                  </a:lnTo>
                  <a:lnTo>
                    <a:pt x="216" y="1896"/>
                  </a:lnTo>
                  <a:lnTo>
                    <a:pt x="208" y="1904"/>
                  </a:lnTo>
                  <a:lnTo>
                    <a:pt x="201" y="1904"/>
                  </a:lnTo>
                  <a:lnTo>
                    <a:pt x="201" y="1911"/>
                  </a:lnTo>
                  <a:lnTo>
                    <a:pt x="194" y="1918"/>
                  </a:lnTo>
                  <a:lnTo>
                    <a:pt x="186" y="1918"/>
                  </a:lnTo>
                  <a:lnTo>
                    <a:pt x="186" y="1926"/>
                  </a:lnTo>
                  <a:lnTo>
                    <a:pt x="179" y="1926"/>
                  </a:lnTo>
                  <a:lnTo>
                    <a:pt x="171" y="1926"/>
                  </a:lnTo>
                  <a:lnTo>
                    <a:pt x="164" y="1926"/>
                  </a:lnTo>
                  <a:lnTo>
                    <a:pt x="156" y="1926"/>
                  </a:lnTo>
                  <a:lnTo>
                    <a:pt x="149" y="1926"/>
                  </a:lnTo>
                  <a:lnTo>
                    <a:pt x="142" y="1926"/>
                  </a:lnTo>
                  <a:lnTo>
                    <a:pt x="134" y="1918"/>
                  </a:lnTo>
                  <a:lnTo>
                    <a:pt x="127" y="1918"/>
                  </a:lnTo>
                  <a:lnTo>
                    <a:pt x="119" y="1918"/>
                  </a:lnTo>
                  <a:lnTo>
                    <a:pt x="119" y="1911"/>
                  </a:lnTo>
                  <a:lnTo>
                    <a:pt x="112" y="1911"/>
                  </a:lnTo>
                  <a:lnTo>
                    <a:pt x="112" y="1904"/>
                  </a:lnTo>
                  <a:lnTo>
                    <a:pt x="104" y="1904"/>
                  </a:lnTo>
                  <a:lnTo>
                    <a:pt x="104" y="1896"/>
                  </a:lnTo>
                  <a:lnTo>
                    <a:pt x="97" y="1889"/>
                  </a:lnTo>
                  <a:lnTo>
                    <a:pt x="97" y="1881"/>
                  </a:lnTo>
                  <a:lnTo>
                    <a:pt x="97" y="1874"/>
                  </a:lnTo>
                  <a:lnTo>
                    <a:pt x="97" y="1866"/>
                  </a:lnTo>
                  <a:lnTo>
                    <a:pt x="104" y="1859"/>
                  </a:lnTo>
                  <a:lnTo>
                    <a:pt x="112" y="1851"/>
                  </a:lnTo>
                  <a:lnTo>
                    <a:pt x="119" y="1844"/>
                  </a:lnTo>
                  <a:lnTo>
                    <a:pt x="127" y="1837"/>
                  </a:lnTo>
                  <a:lnTo>
                    <a:pt x="127" y="1829"/>
                  </a:lnTo>
                  <a:lnTo>
                    <a:pt x="134" y="1829"/>
                  </a:lnTo>
                  <a:lnTo>
                    <a:pt x="134" y="1822"/>
                  </a:lnTo>
                  <a:lnTo>
                    <a:pt x="142" y="1822"/>
                  </a:lnTo>
                  <a:lnTo>
                    <a:pt x="149" y="1814"/>
                  </a:lnTo>
                  <a:lnTo>
                    <a:pt x="156" y="1814"/>
                  </a:lnTo>
                  <a:lnTo>
                    <a:pt x="156" y="1807"/>
                  </a:lnTo>
                  <a:lnTo>
                    <a:pt x="156" y="1799"/>
                  </a:lnTo>
                  <a:lnTo>
                    <a:pt x="156" y="1792"/>
                  </a:lnTo>
                  <a:lnTo>
                    <a:pt x="149" y="1792"/>
                  </a:lnTo>
                  <a:lnTo>
                    <a:pt x="142" y="1785"/>
                  </a:lnTo>
                  <a:lnTo>
                    <a:pt x="142" y="1777"/>
                  </a:lnTo>
                  <a:lnTo>
                    <a:pt x="134" y="1777"/>
                  </a:lnTo>
                  <a:lnTo>
                    <a:pt x="134" y="1770"/>
                  </a:lnTo>
                  <a:lnTo>
                    <a:pt x="127" y="1770"/>
                  </a:lnTo>
                  <a:lnTo>
                    <a:pt x="119" y="1762"/>
                  </a:lnTo>
                  <a:lnTo>
                    <a:pt x="119" y="1755"/>
                  </a:lnTo>
                  <a:lnTo>
                    <a:pt x="112" y="1755"/>
                  </a:lnTo>
                  <a:lnTo>
                    <a:pt x="112" y="1747"/>
                  </a:lnTo>
                  <a:lnTo>
                    <a:pt x="104" y="1740"/>
                  </a:lnTo>
                  <a:lnTo>
                    <a:pt x="97" y="1740"/>
                  </a:lnTo>
                  <a:lnTo>
                    <a:pt x="97" y="1733"/>
                  </a:lnTo>
                  <a:lnTo>
                    <a:pt x="90" y="1733"/>
                  </a:lnTo>
                  <a:lnTo>
                    <a:pt x="82" y="1733"/>
                  </a:lnTo>
                  <a:lnTo>
                    <a:pt x="75" y="1725"/>
                  </a:lnTo>
                  <a:lnTo>
                    <a:pt x="67" y="1725"/>
                  </a:lnTo>
                  <a:lnTo>
                    <a:pt x="60" y="1718"/>
                  </a:lnTo>
                  <a:lnTo>
                    <a:pt x="52" y="1710"/>
                  </a:lnTo>
                  <a:lnTo>
                    <a:pt x="37" y="1710"/>
                  </a:lnTo>
                  <a:lnTo>
                    <a:pt x="30" y="1703"/>
                  </a:lnTo>
                  <a:lnTo>
                    <a:pt x="23" y="1695"/>
                  </a:lnTo>
                  <a:lnTo>
                    <a:pt x="15" y="1688"/>
                  </a:lnTo>
                  <a:lnTo>
                    <a:pt x="15" y="1680"/>
                  </a:lnTo>
                  <a:lnTo>
                    <a:pt x="8" y="1673"/>
                  </a:lnTo>
                  <a:lnTo>
                    <a:pt x="8" y="1666"/>
                  </a:lnTo>
                  <a:lnTo>
                    <a:pt x="0" y="1658"/>
                  </a:lnTo>
                  <a:lnTo>
                    <a:pt x="0" y="1651"/>
                  </a:lnTo>
                  <a:lnTo>
                    <a:pt x="8" y="1643"/>
                  </a:lnTo>
                  <a:lnTo>
                    <a:pt x="8" y="1628"/>
                  </a:lnTo>
                  <a:lnTo>
                    <a:pt x="15" y="1621"/>
                  </a:lnTo>
                  <a:lnTo>
                    <a:pt x="15" y="1614"/>
                  </a:lnTo>
                  <a:lnTo>
                    <a:pt x="23" y="1606"/>
                  </a:lnTo>
                  <a:lnTo>
                    <a:pt x="23" y="1599"/>
                  </a:lnTo>
                  <a:lnTo>
                    <a:pt x="30" y="1591"/>
                  </a:lnTo>
                  <a:lnTo>
                    <a:pt x="37" y="1584"/>
                  </a:lnTo>
                  <a:lnTo>
                    <a:pt x="37" y="1576"/>
                  </a:lnTo>
                  <a:lnTo>
                    <a:pt x="45" y="1576"/>
                  </a:lnTo>
                  <a:lnTo>
                    <a:pt x="45" y="1569"/>
                  </a:lnTo>
                  <a:lnTo>
                    <a:pt x="52" y="1569"/>
                  </a:lnTo>
                  <a:lnTo>
                    <a:pt x="52" y="1561"/>
                  </a:lnTo>
                  <a:lnTo>
                    <a:pt x="60" y="1561"/>
                  </a:lnTo>
                  <a:lnTo>
                    <a:pt x="67" y="1561"/>
                  </a:lnTo>
                  <a:lnTo>
                    <a:pt x="75" y="1554"/>
                  </a:lnTo>
                  <a:lnTo>
                    <a:pt x="82" y="1554"/>
                  </a:lnTo>
                  <a:lnTo>
                    <a:pt x="90" y="1554"/>
                  </a:lnTo>
                  <a:lnTo>
                    <a:pt x="97" y="1547"/>
                  </a:lnTo>
                  <a:lnTo>
                    <a:pt x="104" y="1539"/>
                  </a:lnTo>
                  <a:lnTo>
                    <a:pt x="119" y="1539"/>
                  </a:lnTo>
                  <a:lnTo>
                    <a:pt x="134" y="1532"/>
                  </a:lnTo>
                  <a:lnTo>
                    <a:pt x="142" y="1524"/>
                  </a:lnTo>
                  <a:lnTo>
                    <a:pt x="156" y="1517"/>
                  </a:lnTo>
                  <a:lnTo>
                    <a:pt x="164" y="1509"/>
                  </a:lnTo>
                  <a:lnTo>
                    <a:pt x="179" y="1509"/>
                  </a:lnTo>
                  <a:lnTo>
                    <a:pt x="186" y="1502"/>
                  </a:lnTo>
                  <a:lnTo>
                    <a:pt x="194" y="1495"/>
                  </a:lnTo>
                  <a:lnTo>
                    <a:pt x="201" y="1487"/>
                  </a:lnTo>
                  <a:lnTo>
                    <a:pt x="208" y="1480"/>
                  </a:lnTo>
                  <a:lnTo>
                    <a:pt x="216" y="1480"/>
                  </a:lnTo>
                  <a:lnTo>
                    <a:pt x="216" y="1472"/>
                  </a:lnTo>
                  <a:lnTo>
                    <a:pt x="223" y="1472"/>
                  </a:lnTo>
                  <a:lnTo>
                    <a:pt x="223" y="1465"/>
                  </a:lnTo>
                  <a:lnTo>
                    <a:pt x="223" y="1457"/>
                  </a:lnTo>
                  <a:lnTo>
                    <a:pt x="231" y="1457"/>
                  </a:lnTo>
                  <a:lnTo>
                    <a:pt x="231" y="1450"/>
                  </a:lnTo>
                  <a:lnTo>
                    <a:pt x="238" y="1450"/>
                  </a:lnTo>
                  <a:lnTo>
                    <a:pt x="238" y="1443"/>
                  </a:lnTo>
                  <a:lnTo>
                    <a:pt x="238" y="1435"/>
                  </a:lnTo>
                  <a:lnTo>
                    <a:pt x="246" y="1435"/>
                  </a:lnTo>
                  <a:lnTo>
                    <a:pt x="246" y="1428"/>
                  </a:lnTo>
                  <a:lnTo>
                    <a:pt x="246" y="1420"/>
                  </a:lnTo>
                  <a:lnTo>
                    <a:pt x="246" y="1413"/>
                  </a:lnTo>
                  <a:lnTo>
                    <a:pt x="246" y="1405"/>
                  </a:lnTo>
                  <a:lnTo>
                    <a:pt x="246" y="1398"/>
                  </a:lnTo>
                  <a:lnTo>
                    <a:pt x="246" y="1390"/>
                  </a:lnTo>
                  <a:lnTo>
                    <a:pt x="246" y="1383"/>
                  </a:lnTo>
                  <a:lnTo>
                    <a:pt x="246" y="1368"/>
                  </a:lnTo>
                  <a:lnTo>
                    <a:pt x="246" y="1353"/>
                  </a:lnTo>
                  <a:lnTo>
                    <a:pt x="238" y="1346"/>
                  </a:lnTo>
                  <a:lnTo>
                    <a:pt x="238" y="1331"/>
                  </a:lnTo>
                  <a:lnTo>
                    <a:pt x="238" y="1316"/>
                  </a:lnTo>
                  <a:lnTo>
                    <a:pt x="238" y="1301"/>
                  </a:lnTo>
                  <a:lnTo>
                    <a:pt x="238" y="1279"/>
                  </a:lnTo>
                  <a:lnTo>
                    <a:pt x="246" y="1264"/>
                  </a:lnTo>
                  <a:lnTo>
                    <a:pt x="246" y="1249"/>
                  </a:lnTo>
                  <a:lnTo>
                    <a:pt x="246" y="1234"/>
                  </a:lnTo>
                  <a:lnTo>
                    <a:pt x="253" y="1219"/>
                  </a:lnTo>
                  <a:lnTo>
                    <a:pt x="253" y="1205"/>
                  </a:lnTo>
                  <a:lnTo>
                    <a:pt x="260" y="1190"/>
                  </a:lnTo>
                  <a:lnTo>
                    <a:pt x="268" y="1175"/>
                  </a:lnTo>
                  <a:lnTo>
                    <a:pt x="268" y="1205"/>
                  </a:lnTo>
                  <a:lnTo>
                    <a:pt x="275" y="1197"/>
                  </a:lnTo>
                  <a:lnTo>
                    <a:pt x="275" y="1190"/>
                  </a:lnTo>
                  <a:lnTo>
                    <a:pt x="283" y="1190"/>
                  </a:lnTo>
                  <a:lnTo>
                    <a:pt x="283" y="1182"/>
                  </a:lnTo>
                  <a:lnTo>
                    <a:pt x="290" y="1175"/>
                  </a:lnTo>
                  <a:lnTo>
                    <a:pt x="290" y="1167"/>
                  </a:lnTo>
                  <a:lnTo>
                    <a:pt x="298" y="1160"/>
                  </a:lnTo>
                  <a:lnTo>
                    <a:pt x="298" y="1153"/>
                  </a:lnTo>
                  <a:lnTo>
                    <a:pt x="305" y="1153"/>
                  </a:lnTo>
                  <a:lnTo>
                    <a:pt x="305" y="1145"/>
                  </a:lnTo>
                  <a:lnTo>
                    <a:pt x="305" y="1138"/>
                  </a:lnTo>
                  <a:lnTo>
                    <a:pt x="312" y="1130"/>
                  </a:lnTo>
                  <a:lnTo>
                    <a:pt x="312" y="1123"/>
                  </a:lnTo>
                  <a:lnTo>
                    <a:pt x="312" y="1115"/>
                  </a:lnTo>
                  <a:lnTo>
                    <a:pt x="312" y="1108"/>
                  </a:lnTo>
                  <a:lnTo>
                    <a:pt x="312" y="1100"/>
                  </a:lnTo>
                  <a:lnTo>
                    <a:pt x="312" y="1086"/>
                  </a:lnTo>
                  <a:lnTo>
                    <a:pt x="312" y="1078"/>
                  </a:lnTo>
                  <a:lnTo>
                    <a:pt x="320" y="1063"/>
                  </a:lnTo>
                  <a:lnTo>
                    <a:pt x="320" y="1048"/>
                  </a:lnTo>
                  <a:lnTo>
                    <a:pt x="320" y="1034"/>
                  </a:lnTo>
                  <a:lnTo>
                    <a:pt x="320" y="1019"/>
                  </a:lnTo>
                  <a:lnTo>
                    <a:pt x="320" y="1004"/>
                  </a:lnTo>
                  <a:lnTo>
                    <a:pt x="327" y="989"/>
                  </a:lnTo>
                  <a:lnTo>
                    <a:pt x="327" y="974"/>
                  </a:lnTo>
                  <a:lnTo>
                    <a:pt x="327" y="959"/>
                  </a:lnTo>
                  <a:lnTo>
                    <a:pt x="327" y="944"/>
                  </a:lnTo>
                  <a:lnTo>
                    <a:pt x="335" y="937"/>
                  </a:lnTo>
                  <a:lnTo>
                    <a:pt x="335" y="929"/>
                  </a:lnTo>
                  <a:lnTo>
                    <a:pt x="342" y="922"/>
                  </a:lnTo>
                  <a:lnTo>
                    <a:pt x="342" y="915"/>
                  </a:lnTo>
                  <a:lnTo>
                    <a:pt x="350" y="907"/>
                  </a:lnTo>
                  <a:lnTo>
                    <a:pt x="357" y="900"/>
                  </a:lnTo>
                  <a:lnTo>
                    <a:pt x="357" y="885"/>
                  </a:lnTo>
                  <a:lnTo>
                    <a:pt x="364" y="877"/>
                  </a:lnTo>
                  <a:lnTo>
                    <a:pt x="372" y="870"/>
                  </a:lnTo>
                  <a:lnTo>
                    <a:pt x="379" y="863"/>
                  </a:lnTo>
                  <a:lnTo>
                    <a:pt x="387" y="855"/>
                  </a:lnTo>
                  <a:lnTo>
                    <a:pt x="394" y="848"/>
                  </a:lnTo>
                  <a:lnTo>
                    <a:pt x="394" y="840"/>
                  </a:lnTo>
                  <a:lnTo>
                    <a:pt x="402" y="840"/>
                  </a:lnTo>
                  <a:lnTo>
                    <a:pt x="402" y="833"/>
                  </a:lnTo>
                  <a:lnTo>
                    <a:pt x="409" y="833"/>
                  </a:lnTo>
                  <a:lnTo>
                    <a:pt x="409" y="825"/>
                  </a:lnTo>
                  <a:lnTo>
                    <a:pt x="387" y="885"/>
                  </a:lnTo>
                  <a:lnTo>
                    <a:pt x="394" y="877"/>
                  </a:lnTo>
                  <a:lnTo>
                    <a:pt x="402" y="870"/>
                  </a:lnTo>
                  <a:lnTo>
                    <a:pt x="409" y="863"/>
                  </a:lnTo>
                  <a:lnTo>
                    <a:pt x="416" y="848"/>
                  </a:lnTo>
                  <a:lnTo>
                    <a:pt x="424" y="840"/>
                  </a:lnTo>
                  <a:lnTo>
                    <a:pt x="431" y="825"/>
                  </a:lnTo>
                  <a:lnTo>
                    <a:pt x="446" y="811"/>
                  </a:lnTo>
                  <a:lnTo>
                    <a:pt x="454" y="796"/>
                  </a:lnTo>
                  <a:lnTo>
                    <a:pt x="468" y="781"/>
                  </a:lnTo>
                  <a:lnTo>
                    <a:pt x="476" y="766"/>
                  </a:lnTo>
                  <a:lnTo>
                    <a:pt x="483" y="751"/>
                  </a:lnTo>
                  <a:lnTo>
                    <a:pt x="498" y="744"/>
                  </a:lnTo>
                  <a:lnTo>
                    <a:pt x="506" y="729"/>
                  </a:lnTo>
                  <a:lnTo>
                    <a:pt x="513" y="714"/>
                  </a:lnTo>
                  <a:lnTo>
                    <a:pt x="521" y="706"/>
                  </a:lnTo>
                  <a:lnTo>
                    <a:pt x="528" y="692"/>
                  </a:lnTo>
                  <a:lnTo>
                    <a:pt x="528" y="684"/>
                  </a:lnTo>
                  <a:lnTo>
                    <a:pt x="535" y="677"/>
                  </a:lnTo>
                  <a:lnTo>
                    <a:pt x="543" y="662"/>
                  </a:lnTo>
                  <a:lnTo>
                    <a:pt x="543" y="654"/>
                  </a:lnTo>
                  <a:lnTo>
                    <a:pt x="550" y="647"/>
                  </a:lnTo>
                  <a:lnTo>
                    <a:pt x="550" y="632"/>
                  </a:lnTo>
                  <a:lnTo>
                    <a:pt x="558" y="625"/>
                  </a:lnTo>
                  <a:lnTo>
                    <a:pt x="558" y="617"/>
                  </a:lnTo>
                  <a:lnTo>
                    <a:pt x="565" y="610"/>
                  </a:lnTo>
                  <a:lnTo>
                    <a:pt x="565" y="602"/>
                  </a:lnTo>
                  <a:lnTo>
                    <a:pt x="565" y="595"/>
                  </a:lnTo>
                  <a:lnTo>
                    <a:pt x="565" y="587"/>
                  </a:lnTo>
                  <a:lnTo>
                    <a:pt x="573" y="580"/>
                  </a:lnTo>
                  <a:lnTo>
                    <a:pt x="573" y="573"/>
                  </a:lnTo>
                  <a:lnTo>
                    <a:pt x="573" y="565"/>
                  </a:lnTo>
                  <a:lnTo>
                    <a:pt x="573" y="558"/>
                  </a:lnTo>
                  <a:lnTo>
                    <a:pt x="573" y="550"/>
                  </a:lnTo>
                  <a:lnTo>
                    <a:pt x="580" y="543"/>
                  </a:lnTo>
                  <a:lnTo>
                    <a:pt x="580" y="535"/>
                  </a:lnTo>
                  <a:lnTo>
                    <a:pt x="580" y="528"/>
                  </a:lnTo>
                  <a:lnTo>
                    <a:pt x="580" y="521"/>
                  </a:lnTo>
                  <a:lnTo>
                    <a:pt x="587" y="521"/>
                  </a:lnTo>
                  <a:lnTo>
                    <a:pt x="587" y="513"/>
                  </a:lnTo>
                  <a:lnTo>
                    <a:pt x="587" y="506"/>
                  </a:lnTo>
                  <a:lnTo>
                    <a:pt x="587" y="513"/>
                  </a:lnTo>
                  <a:lnTo>
                    <a:pt x="587" y="521"/>
                  </a:lnTo>
                  <a:lnTo>
                    <a:pt x="595" y="528"/>
                  </a:lnTo>
                  <a:lnTo>
                    <a:pt x="595" y="535"/>
                  </a:lnTo>
                  <a:lnTo>
                    <a:pt x="595" y="543"/>
                  </a:lnTo>
                  <a:lnTo>
                    <a:pt x="595" y="550"/>
                  </a:lnTo>
                  <a:lnTo>
                    <a:pt x="595" y="558"/>
                  </a:lnTo>
                  <a:lnTo>
                    <a:pt x="595" y="565"/>
                  </a:lnTo>
                  <a:lnTo>
                    <a:pt x="595" y="573"/>
                  </a:lnTo>
                  <a:lnTo>
                    <a:pt x="595" y="580"/>
                  </a:lnTo>
                  <a:lnTo>
                    <a:pt x="595" y="587"/>
                  </a:lnTo>
                  <a:lnTo>
                    <a:pt x="595" y="595"/>
                  </a:lnTo>
                  <a:lnTo>
                    <a:pt x="595" y="602"/>
                  </a:lnTo>
                  <a:lnTo>
                    <a:pt x="595" y="610"/>
                  </a:lnTo>
                  <a:lnTo>
                    <a:pt x="595" y="602"/>
                  </a:lnTo>
                  <a:lnTo>
                    <a:pt x="595" y="595"/>
                  </a:lnTo>
                  <a:lnTo>
                    <a:pt x="602" y="587"/>
                  </a:lnTo>
                  <a:lnTo>
                    <a:pt x="602" y="580"/>
                  </a:lnTo>
                  <a:lnTo>
                    <a:pt x="610" y="573"/>
                  </a:lnTo>
                  <a:lnTo>
                    <a:pt x="617" y="565"/>
                  </a:lnTo>
                  <a:lnTo>
                    <a:pt x="617" y="558"/>
                  </a:lnTo>
                  <a:lnTo>
                    <a:pt x="625" y="550"/>
                  </a:lnTo>
                  <a:lnTo>
                    <a:pt x="632" y="543"/>
                  </a:lnTo>
                  <a:lnTo>
                    <a:pt x="639" y="535"/>
                  </a:lnTo>
                  <a:lnTo>
                    <a:pt x="639" y="528"/>
                  </a:lnTo>
                  <a:lnTo>
                    <a:pt x="647" y="521"/>
                  </a:lnTo>
                  <a:lnTo>
                    <a:pt x="654" y="513"/>
                  </a:lnTo>
                  <a:lnTo>
                    <a:pt x="662" y="506"/>
                  </a:lnTo>
                  <a:lnTo>
                    <a:pt x="669" y="498"/>
                  </a:lnTo>
                  <a:lnTo>
                    <a:pt x="677" y="491"/>
                  </a:lnTo>
                  <a:lnTo>
                    <a:pt x="684" y="483"/>
                  </a:lnTo>
                  <a:lnTo>
                    <a:pt x="691" y="476"/>
                  </a:lnTo>
                  <a:lnTo>
                    <a:pt x="706" y="468"/>
                  </a:lnTo>
                  <a:lnTo>
                    <a:pt x="714" y="461"/>
                  </a:lnTo>
                  <a:lnTo>
                    <a:pt x="729" y="446"/>
                  </a:lnTo>
                  <a:lnTo>
                    <a:pt x="736" y="439"/>
                  </a:lnTo>
                  <a:lnTo>
                    <a:pt x="743" y="424"/>
                  </a:lnTo>
                  <a:lnTo>
                    <a:pt x="758" y="416"/>
                  </a:lnTo>
                  <a:lnTo>
                    <a:pt x="766" y="402"/>
                  </a:lnTo>
                  <a:lnTo>
                    <a:pt x="773" y="394"/>
                  </a:lnTo>
                  <a:lnTo>
                    <a:pt x="781" y="379"/>
                  </a:lnTo>
                  <a:lnTo>
                    <a:pt x="788" y="372"/>
                  </a:lnTo>
                  <a:lnTo>
                    <a:pt x="795" y="357"/>
                  </a:lnTo>
                  <a:lnTo>
                    <a:pt x="803" y="350"/>
                  </a:lnTo>
                  <a:lnTo>
                    <a:pt x="803" y="335"/>
                  </a:lnTo>
                  <a:lnTo>
                    <a:pt x="810" y="320"/>
                  </a:lnTo>
                  <a:lnTo>
                    <a:pt x="810" y="305"/>
                  </a:lnTo>
                  <a:lnTo>
                    <a:pt x="818" y="297"/>
                  </a:lnTo>
                  <a:lnTo>
                    <a:pt x="818" y="283"/>
                  </a:lnTo>
                  <a:lnTo>
                    <a:pt x="818" y="268"/>
                  </a:lnTo>
                  <a:lnTo>
                    <a:pt x="825" y="253"/>
                  </a:lnTo>
                  <a:lnTo>
                    <a:pt x="825" y="238"/>
                  </a:lnTo>
                  <a:lnTo>
                    <a:pt x="825" y="231"/>
                  </a:lnTo>
                  <a:lnTo>
                    <a:pt x="833" y="216"/>
                  </a:lnTo>
                  <a:lnTo>
                    <a:pt x="833" y="201"/>
                  </a:lnTo>
                  <a:lnTo>
                    <a:pt x="840" y="193"/>
                  </a:lnTo>
                  <a:lnTo>
                    <a:pt x="840" y="186"/>
                  </a:lnTo>
                  <a:lnTo>
                    <a:pt x="847" y="178"/>
                  </a:lnTo>
                  <a:lnTo>
                    <a:pt x="847" y="171"/>
                  </a:lnTo>
                  <a:lnTo>
                    <a:pt x="855" y="164"/>
                  </a:lnTo>
                  <a:lnTo>
                    <a:pt x="855" y="156"/>
                  </a:lnTo>
                  <a:lnTo>
                    <a:pt x="862" y="156"/>
                  </a:lnTo>
                  <a:lnTo>
                    <a:pt x="870" y="149"/>
                  </a:lnTo>
                  <a:lnTo>
                    <a:pt x="877" y="141"/>
                  </a:lnTo>
                  <a:lnTo>
                    <a:pt x="885" y="134"/>
                  </a:lnTo>
                  <a:lnTo>
                    <a:pt x="892" y="126"/>
                  </a:lnTo>
                  <a:lnTo>
                    <a:pt x="899" y="126"/>
                  </a:lnTo>
                  <a:lnTo>
                    <a:pt x="899" y="119"/>
                  </a:lnTo>
                  <a:lnTo>
                    <a:pt x="907" y="119"/>
                  </a:lnTo>
                  <a:lnTo>
                    <a:pt x="907" y="112"/>
                  </a:lnTo>
                  <a:lnTo>
                    <a:pt x="914" y="112"/>
                  </a:lnTo>
                  <a:lnTo>
                    <a:pt x="922" y="104"/>
                  </a:lnTo>
                  <a:lnTo>
                    <a:pt x="929" y="104"/>
                  </a:lnTo>
                  <a:lnTo>
                    <a:pt x="937" y="97"/>
                  </a:lnTo>
                  <a:lnTo>
                    <a:pt x="944" y="89"/>
                  </a:lnTo>
                  <a:lnTo>
                    <a:pt x="952" y="74"/>
                  </a:lnTo>
                  <a:lnTo>
                    <a:pt x="959" y="67"/>
                  </a:lnTo>
                  <a:lnTo>
                    <a:pt x="959" y="60"/>
                  </a:lnTo>
                  <a:lnTo>
                    <a:pt x="966" y="52"/>
                  </a:lnTo>
                  <a:lnTo>
                    <a:pt x="974" y="45"/>
                  </a:lnTo>
                  <a:lnTo>
                    <a:pt x="981" y="37"/>
                  </a:lnTo>
                  <a:lnTo>
                    <a:pt x="989" y="22"/>
                  </a:lnTo>
                  <a:lnTo>
                    <a:pt x="996" y="15"/>
                  </a:lnTo>
                  <a:lnTo>
                    <a:pt x="1004" y="7"/>
                  </a:lnTo>
                  <a:lnTo>
                    <a:pt x="1004" y="0"/>
                  </a:lnTo>
                  <a:lnTo>
                    <a:pt x="1011" y="0"/>
                  </a:lnTo>
                  <a:lnTo>
                    <a:pt x="1004" y="7"/>
                  </a:lnTo>
                  <a:lnTo>
                    <a:pt x="1004" y="15"/>
                  </a:lnTo>
                  <a:lnTo>
                    <a:pt x="1004" y="22"/>
                  </a:lnTo>
                  <a:lnTo>
                    <a:pt x="1004" y="30"/>
                  </a:lnTo>
                  <a:lnTo>
                    <a:pt x="996" y="37"/>
                  </a:lnTo>
                  <a:lnTo>
                    <a:pt x="996" y="45"/>
                  </a:lnTo>
                  <a:lnTo>
                    <a:pt x="996" y="52"/>
                  </a:lnTo>
                  <a:lnTo>
                    <a:pt x="996" y="60"/>
                  </a:lnTo>
                  <a:lnTo>
                    <a:pt x="989" y="67"/>
                  </a:lnTo>
                  <a:lnTo>
                    <a:pt x="989" y="74"/>
                  </a:lnTo>
                  <a:lnTo>
                    <a:pt x="989" y="82"/>
                  </a:lnTo>
                  <a:lnTo>
                    <a:pt x="981" y="97"/>
                  </a:lnTo>
                  <a:lnTo>
                    <a:pt x="981" y="112"/>
                  </a:lnTo>
                  <a:lnTo>
                    <a:pt x="974" y="126"/>
                  </a:lnTo>
                  <a:lnTo>
                    <a:pt x="974" y="141"/>
                  </a:lnTo>
                  <a:lnTo>
                    <a:pt x="966" y="164"/>
                  </a:lnTo>
                  <a:lnTo>
                    <a:pt x="966" y="178"/>
                  </a:lnTo>
                  <a:lnTo>
                    <a:pt x="959" y="201"/>
                  </a:lnTo>
                  <a:lnTo>
                    <a:pt x="959" y="216"/>
                  </a:lnTo>
                  <a:lnTo>
                    <a:pt x="952" y="238"/>
                  </a:lnTo>
                  <a:lnTo>
                    <a:pt x="952" y="260"/>
                  </a:lnTo>
                  <a:lnTo>
                    <a:pt x="952" y="275"/>
                  </a:lnTo>
                  <a:lnTo>
                    <a:pt x="952" y="290"/>
                  </a:lnTo>
                  <a:lnTo>
                    <a:pt x="952" y="312"/>
                  </a:lnTo>
                  <a:lnTo>
                    <a:pt x="959" y="327"/>
                  </a:lnTo>
                  <a:lnTo>
                    <a:pt x="959" y="335"/>
                  </a:lnTo>
                  <a:lnTo>
                    <a:pt x="966" y="350"/>
                  </a:lnTo>
                  <a:lnTo>
                    <a:pt x="974" y="357"/>
                  </a:lnTo>
                  <a:lnTo>
                    <a:pt x="974" y="372"/>
                  </a:lnTo>
                  <a:lnTo>
                    <a:pt x="981" y="387"/>
                  </a:lnTo>
                  <a:lnTo>
                    <a:pt x="989" y="409"/>
                  </a:lnTo>
                  <a:lnTo>
                    <a:pt x="989" y="431"/>
                  </a:lnTo>
                  <a:lnTo>
                    <a:pt x="996" y="446"/>
                  </a:lnTo>
                  <a:lnTo>
                    <a:pt x="996" y="468"/>
                  </a:lnTo>
                  <a:lnTo>
                    <a:pt x="996" y="498"/>
                  </a:lnTo>
                  <a:lnTo>
                    <a:pt x="1004" y="521"/>
                  </a:lnTo>
                  <a:lnTo>
                    <a:pt x="1004" y="543"/>
                  </a:lnTo>
                  <a:lnTo>
                    <a:pt x="1004" y="565"/>
                  </a:lnTo>
                  <a:lnTo>
                    <a:pt x="1004" y="587"/>
                  </a:lnTo>
                  <a:lnTo>
                    <a:pt x="1004" y="610"/>
                  </a:lnTo>
                  <a:lnTo>
                    <a:pt x="996" y="632"/>
                  </a:lnTo>
                  <a:lnTo>
                    <a:pt x="996" y="654"/>
                  </a:lnTo>
                  <a:lnTo>
                    <a:pt x="989" y="669"/>
                  </a:lnTo>
                  <a:lnTo>
                    <a:pt x="1048" y="602"/>
                  </a:lnTo>
                  <a:lnTo>
                    <a:pt x="1048" y="610"/>
                  </a:lnTo>
                  <a:lnTo>
                    <a:pt x="1048" y="617"/>
                  </a:lnTo>
                  <a:lnTo>
                    <a:pt x="1048" y="625"/>
                  </a:lnTo>
                  <a:lnTo>
                    <a:pt x="1048" y="632"/>
                  </a:lnTo>
                  <a:lnTo>
                    <a:pt x="1048" y="639"/>
                  </a:lnTo>
                  <a:lnTo>
                    <a:pt x="1048" y="654"/>
                  </a:lnTo>
                  <a:lnTo>
                    <a:pt x="1041" y="669"/>
                  </a:lnTo>
                  <a:lnTo>
                    <a:pt x="1041" y="677"/>
                  </a:lnTo>
                  <a:lnTo>
                    <a:pt x="1041" y="692"/>
                  </a:lnTo>
                  <a:lnTo>
                    <a:pt x="1041" y="706"/>
                  </a:lnTo>
                  <a:lnTo>
                    <a:pt x="1048" y="721"/>
                  </a:lnTo>
                  <a:lnTo>
                    <a:pt x="1048" y="736"/>
                  </a:lnTo>
                  <a:lnTo>
                    <a:pt x="1048" y="751"/>
                  </a:lnTo>
                  <a:lnTo>
                    <a:pt x="1048" y="758"/>
                  </a:lnTo>
                  <a:lnTo>
                    <a:pt x="1056" y="773"/>
                  </a:lnTo>
                  <a:lnTo>
                    <a:pt x="1056" y="788"/>
                  </a:lnTo>
                  <a:lnTo>
                    <a:pt x="1063" y="796"/>
                  </a:lnTo>
                  <a:lnTo>
                    <a:pt x="1070" y="811"/>
                  </a:lnTo>
                  <a:lnTo>
                    <a:pt x="1078" y="833"/>
                  </a:lnTo>
                  <a:lnTo>
                    <a:pt x="1085" y="848"/>
                  </a:lnTo>
                  <a:lnTo>
                    <a:pt x="1093" y="863"/>
                  </a:lnTo>
                  <a:lnTo>
                    <a:pt x="1100" y="885"/>
                  </a:lnTo>
                  <a:lnTo>
                    <a:pt x="1100" y="907"/>
                  </a:lnTo>
                  <a:lnTo>
                    <a:pt x="1108" y="929"/>
                  </a:lnTo>
                  <a:lnTo>
                    <a:pt x="1115" y="952"/>
                  </a:lnTo>
                  <a:lnTo>
                    <a:pt x="1122" y="974"/>
                  </a:lnTo>
                  <a:lnTo>
                    <a:pt x="1130" y="996"/>
                  </a:lnTo>
                  <a:lnTo>
                    <a:pt x="1130" y="1019"/>
                  </a:lnTo>
                  <a:lnTo>
                    <a:pt x="1130" y="1041"/>
                  </a:lnTo>
                  <a:lnTo>
                    <a:pt x="1130" y="1063"/>
                  </a:lnTo>
                  <a:lnTo>
                    <a:pt x="1130" y="1093"/>
                  </a:lnTo>
                  <a:lnTo>
                    <a:pt x="1130" y="1115"/>
                  </a:lnTo>
                  <a:lnTo>
                    <a:pt x="1122" y="1138"/>
                  </a:lnTo>
                  <a:lnTo>
                    <a:pt x="1122" y="1167"/>
                  </a:lnTo>
                  <a:lnTo>
                    <a:pt x="1122" y="1190"/>
                  </a:lnTo>
                  <a:lnTo>
                    <a:pt x="1115" y="1219"/>
                  </a:lnTo>
                  <a:lnTo>
                    <a:pt x="1115" y="1242"/>
                  </a:lnTo>
                  <a:lnTo>
                    <a:pt x="1115" y="1264"/>
                  </a:lnTo>
                  <a:lnTo>
                    <a:pt x="1115" y="1294"/>
                  </a:lnTo>
                  <a:lnTo>
                    <a:pt x="1115" y="1316"/>
                  </a:lnTo>
                  <a:lnTo>
                    <a:pt x="1115" y="1338"/>
                  </a:lnTo>
                  <a:lnTo>
                    <a:pt x="1115" y="1361"/>
                  </a:lnTo>
                  <a:lnTo>
                    <a:pt x="1115" y="1383"/>
                  </a:lnTo>
                  <a:lnTo>
                    <a:pt x="1115" y="1405"/>
                  </a:lnTo>
                  <a:lnTo>
                    <a:pt x="1122" y="1420"/>
                  </a:lnTo>
                  <a:lnTo>
                    <a:pt x="1130" y="1443"/>
                  </a:lnTo>
                  <a:lnTo>
                    <a:pt x="1137" y="1457"/>
                  </a:lnTo>
                  <a:lnTo>
                    <a:pt x="1137" y="1450"/>
                  </a:lnTo>
                  <a:lnTo>
                    <a:pt x="1137" y="1443"/>
                  </a:lnTo>
                  <a:lnTo>
                    <a:pt x="1145" y="1435"/>
                  </a:lnTo>
                  <a:lnTo>
                    <a:pt x="1145" y="1428"/>
                  </a:lnTo>
                  <a:lnTo>
                    <a:pt x="1145" y="1420"/>
                  </a:lnTo>
                  <a:lnTo>
                    <a:pt x="1145" y="1413"/>
                  </a:lnTo>
                  <a:lnTo>
                    <a:pt x="1152" y="1405"/>
                  </a:lnTo>
                  <a:lnTo>
                    <a:pt x="1152" y="1398"/>
                  </a:lnTo>
                  <a:lnTo>
                    <a:pt x="1152" y="1390"/>
                  </a:lnTo>
                  <a:lnTo>
                    <a:pt x="1160" y="1383"/>
                  </a:lnTo>
                  <a:lnTo>
                    <a:pt x="1160" y="1376"/>
                  </a:lnTo>
                  <a:lnTo>
                    <a:pt x="1167" y="1368"/>
                  </a:lnTo>
                  <a:lnTo>
                    <a:pt x="1167" y="1376"/>
                  </a:lnTo>
                  <a:lnTo>
                    <a:pt x="1167" y="1383"/>
                  </a:lnTo>
                  <a:lnTo>
                    <a:pt x="1167" y="1390"/>
                  </a:lnTo>
                  <a:lnTo>
                    <a:pt x="1174" y="1398"/>
                  </a:lnTo>
                  <a:lnTo>
                    <a:pt x="1174" y="1405"/>
                  </a:lnTo>
                  <a:lnTo>
                    <a:pt x="1174" y="1413"/>
                  </a:lnTo>
                  <a:lnTo>
                    <a:pt x="1174" y="1420"/>
                  </a:lnTo>
                  <a:lnTo>
                    <a:pt x="1174" y="1428"/>
                  </a:lnTo>
                  <a:lnTo>
                    <a:pt x="1174" y="1435"/>
                  </a:lnTo>
                  <a:lnTo>
                    <a:pt x="1174" y="1443"/>
                  </a:lnTo>
                  <a:lnTo>
                    <a:pt x="1174" y="1450"/>
                  </a:lnTo>
                  <a:lnTo>
                    <a:pt x="1174" y="1457"/>
                  </a:lnTo>
                  <a:lnTo>
                    <a:pt x="1174" y="1465"/>
                  </a:lnTo>
                  <a:lnTo>
                    <a:pt x="1182" y="1472"/>
                  </a:lnTo>
                  <a:lnTo>
                    <a:pt x="1182" y="1480"/>
                  </a:lnTo>
                  <a:lnTo>
                    <a:pt x="1182" y="1487"/>
                  </a:lnTo>
                  <a:lnTo>
                    <a:pt x="1182" y="1495"/>
                  </a:lnTo>
                  <a:lnTo>
                    <a:pt x="1189" y="1502"/>
                  </a:lnTo>
                  <a:lnTo>
                    <a:pt x="1197" y="1509"/>
                  </a:lnTo>
                  <a:lnTo>
                    <a:pt x="1204" y="1509"/>
                  </a:lnTo>
                  <a:lnTo>
                    <a:pt x="1204" y="1517"/>
                  </a:lnTo>
                  <a:lnTo>
                    <a:pt x="1212" y="1517"/>
                  </a:lnTo>
                  <a:lnTo>
                    <a:pt x="1219" y="1524"/>
                  </a:lnTo>
                  <a:lnTo>
                    <a:pt x="1226" y="1532"/>
                  </a:lnTo>
                  <a:lnTo>
                    <a:pt x="1234" y="1532"/>
                  </a:lnTo>
                  <a:lnTo>
                    <a:pt x="1241" y="1539"/>
                  </a:lnTo>
                  <a:lnTo>
                    <a:pt x="1249" y="1539"/>
                  </a:lnTo>
                  <a:lnTo>
                    <a:pt x="1256" y="1547"/>
                  </a:lnTo>
                  <a:lnTo>
                    <a:pt x="1264" y="1547"/>
                  </a:lnTo>
                  <a:lnTo>
                    <a:pt x="1271" y="1554"/>
                  </a:lnTo>
                  <a:lnTo>
                    <a:pt x="1278" y="1554"/>
                  </a:lnTo>
                  <a:lnTo>
                    <a:pt x="1286" y="1561"/>
                  </a:lnTo>
                  <a:lnTo>
                    <a:pt x="1293" y="1561"/>
                  </a:lnTo>
                  <a:lnTo>
                    <a:pt x="1301" y="1561"/>
                  </a:lnTo>
                  <a:lnTo>
                    <a:pt x="1316" y="1561"/>
                  </a:lnTo>
                  <a:lnTo>
                    <a:pt x="1323" y="1569"/>
                  </a:lnTo>
                  <a:lnTo>
                    <a:pt x="1330" y="1576"/>
                  </a:lnTo>
                  <a:lnTo>
                    <a:pt x="1345" y="1576"/>
                  </a:lnTo>
                  <a:lnTo>
                    <a:pt x="1353" y="1584"/>
                  </a:lnTo>
                  <a:lnTo>
                    <a:pt x="1360" y="1591"/>
                  </a:lnTo>
                  <a:lnTo>
                    <a:pt x="1368" y="1599"/>
                  </a:lnTo>
                  <a:lnTo>
                    <a:pt x="1383" y="1606"/>
                  </a:lnTo>
                  <a:lnTo>
                    <a:pt x="1390" y="1614"/>
                  </a:lnTo>
                  <a:lnTo>
                    <a:pt x="1397" y="1621"/>
                  </a:lnTo>
                  <a:lnTo>
                    <a:pt x="1405" y="1628"/>
                  </a:lnTo>
                  <a:lnTo>
                    <a:pt x="1405" y="1636"/>
                  </a:lnTo>
                  <a:lnTo>
                    <a:pt x="1412" y="1643"/>
                  </a:lnTo>
                  <a:lnTo>
                    <a:pt x="1412" y="1651"/>
                  </a:lnTo>
                  <a:lnTo>
                    <a:pt x="1412" y="1658"/>
                  </a:lnTo>
                  <a:lnTo>
                    <a:pt x="1412" y="1666"/>
                  </a:lnTo>
                  <a:lnTo>
                    <a:pt x="1405" y="1673"/>
                  </a:lnTo>
                  <a:lnTo>
                    <a:pt x="1405" y="1680"/>
                  </a:lnTo>
                  <a:lnTo>
                    <a:pt x="1397" y="1688"/>
                  </a:lnTo>
                  <a:lnTo>
                    <a:pt x="1390" y="1695"/>
                  </a:lnTo>
                  <a:lnTo>
                    <a:pt x="1383" y="1703"/>
                  </a:lnTo>
                  <a:lnTo>
                    <a:pt x="1375" y="1710"/>
                  </a:lnTo>
                  <a:lnTo>
                    <a:pt x="1368" y="1710"/>
                  </a:lnTo>
                  <a:lnTo>
                    <a:pt x="1360" y="1718"/>
                  </a:lnTo>
                  <a:lnTo>
                    <a:pt x="1353" y="1725"/>
                  </a:lnTo>
                  <a:lnTo>
                    <a:pt x="1338" y="1733"/>
                  </a:lnTo>
                  <a:lnTo>
                    <a:pt x="1330" y="1733"/>
                  </a:lnTo>
                  <a:lnTo>
                    <a:pt x="1323" y="1740"/>
                  </a:lnTo>
                  <a:lnTo>
                    <a:pt x="1316" y="1740"/>
                  </a:lnTo>
                  <a:lnTo>
                    <a:pt x="1316" y="1747"/>
                  </a:lnTo>
                  <a:lnTo>
                    <a:pt x="1308" y="1755"/>
                  </a:lnTo>
                  <a:lnTo>
                    <a:pt x="1301" y="1755"/>
                  </a:lnTo>
                  <a:lnTo>
                    <a:pt x="1293" y="1762"/>
                  </a:lnTo>
                  <a:lnTo>
                    <a:pt x="1286" y="1770"/>
                  </a:lnTo>
                  <a:lnTo>
                    <a:pt x="1278" y="1770"/>
                  </a:lnTo>
                  <a:lnTo>
                    <a:pt x="1271" y="1777"/>
                  </a:lnTo>
                  <a:lnTo>
                    <a:pt x="1264" y="1777"/>
                  </a:lnTo>
                  <a:lnTo>
                    <a:pt x="1249" y="1785"/>
                  </a:lnTo>
                  <a:lnTo>
                    <a:pt x="1241" y="1785"/>
                  </a:lnTo>
                  <a:lnTo>
                    <a:pt x="1226" y="1792"/>
                  </a:lnTo>
                  <a:lnTo>
                    <a:pt x="1219" y="1792"/>
                  </a:lnTo>
                  <a:lnTo>
                    <a:pt x="1212" y="1799"/>
                  </a:lnTo>
                  <a:lnTo>
                    <a:pt x="1204" y="1799"/>
                  </a:lnTo>
                  <a:lnTo>
                    <a:pt x="1197" y="1799"/>
                  </a:lnTo>
                  <a:lnTo>
                    <a:pt x="1189" y="1807"/>
                  </a:lnTo>
                  <a:lnTo>
                    <a:pt x="1182" y="1807"/>
                  </a:lnTo>
                  <a:lnTo>
                    <a:pt x="1182" y="1814"/>
                  </a:lnTo>
                  <a:lnTo>
                    <a:pt x="1182" y="1822"/>
                  </a:lnTo>
                  <a:lnTo>
                    <a:pt x="1182" y="1829"/>
                  </a:lnTo>
                  <a:lnTo>
                    <a:pt x="1182" y="1837"/>
                  </a:lnTo>
                  <a:lnTo>
                    <a:pt x="1182" y="1844"/>
                  </a:lnTo>
                  <a:lnTo>
                    <a:pt x="1182" y="1851"/>
                  </a:lnTo>
                  <a:lnTo>
                    <a:pt x="1189" y="1851"/>
                  </a:lnTo>
                  <a:lnTo>
                    <a:pt x="1189" y="1859"/>
                  </a:lnTo>
                  <a:lnTo>
                    <a:pt x="1189" y="1866"/>
                  </a:lnTo>
                  <a:lnTo>
                    <a:pt x="1182" y="1874"/>
                  </a:lnTo>
                  <a:lnTo>
                    <a:pt x="1182" y="1881"/>
                  </a:lnTo>
                  <a:lnTo>
                    <a:pt x="1174" y="1889"/>
                  </a:lnTo>
                  <a:lnTo>
                    <a:pt x="1167" y="1896"/>
                  </a:lnTo>
                  <a:lnTo>
                    <a:pt x="1160" y="1904"/>
                  </a:lnTo>
                  <a:lnTo>
                    <a:pt x="1152" y="1904"/>
                  </a:lnTo>
                  <a:lnTo>
                    <a:pt x="1145" y="1911"/>
                  </a:lnTo>
                  <a:lnTo>
                    <a:pt x="1137" y="1911"/>
                  </a:lnTo>
                  <a:lnTo>
                    <a:pt x="1130" y="1911"/>
                  </a:lnTo>
                  <a:lnTo>
                    <a:pt x="1122" y="1911"/>
                  </a:lnTo>
                  <a:lnTo>
                    <a:pt x="1122" y="1904"/>
                  </a:lnTo>
                  <a:lnTo>
                    <a:pt x="1115" y="1904"/>
                  </a:lnTo>
                  <a:lnTo>
                    <a:pt x="1108" y="1896"/>
                  </a:lnTo>
                  <a:lnTo>
                    <a:pt x="1108" y="1889"/>
                  </a:lnTo>
                  <a:lnTo>
                    <a:pt x="1100" y="1889"/>
                  </a:lnTo>
                  <a:lnTo>
                    <a:pt x="1100" y="1881"/>
                  </a:lnTo>
                  <a:lnTo>
                    <a:pt x="1100" y="1874"/>
                  </a:lnTo>
                  <a:lnTo>
                    <a:pt x="1093" y="1866"/>
                  </a:lnTo>
                  <a:lnTo>
                    <a:pt x="1093" y="1859"/>
                  </a:lnTo>
                  <a:lnTo>
                    <a:pt x="1093" y="1851"/>
                  </a:lnTo>
                  <a:lnTo>
                    <a:pt x="1093" y="1844"/>
                  </a:lnTo>
                  <a:lnTo>
                    <a:pt x="1093" y="1837"/>
                  </a:lnTo>
                  <a:lnTo>
                    <a:pt x="1093" y="1829"/>
                  </a:lnTo>
                  <a:lnTo>
                    <a:pt x="1093" y="1814"/>
                  </a:lnTo>
                  <a:lnTo>
                    <a:pt x="1100" y="1807"/>
                  </a:lnTo>
                  <a:lnTo>
                    <a:pt x="1100" y="1792"/>
                  </a:lnTo>
                  <a:lnTo>
                    <a:pt x="1108" y="1785"/>
                  </a:lnTo>
                  <a:lnTo>
                    <a:pt x="1108" y="1770"/>
                  </a:lnTo>
                  <a:lnTo>
                    <a:pt x="1115" y="1762"/>
                  </a:lnTo>
                  <a:lnTo>
                    <a:pt x="1115" y="1755"/>
                  </a:lnTo>
                  <a:lnTo>
                    <a:pt x="1122" y="1747"/>
                  </a:lnTo>
                  <a:lnTo>
                    <a:pt x="1130" y="1740"/>
                  </a:lnTo>
                  <a:lnTo>
                    <a:pt x="1130" y="1733"/>
                  </a:lnTo>
                  <a:lnTo>
                    <a:pt x="1137" y="1725"/>
                  </a:lnTo>
                  <a:lnTo>
                    <a:pt x="1145" y="1718"/>
                  </a:lnTo>
                  <a:lnTo>
                    <a:pt x="1152" y="1718"/>
                  </a:lnTo>
                  <a:lnTo>
                    <a:pt x="1160" y="1710"/>
                  </a:lnTo>
                  <a:lnTo>
                    <a:pt x="1167" y="1710"/>
                  </a:lnTo>
                  <a:lnTo>
                    <a:pt x="1174" y="1710"/>
                  </a:lnTo>
                  <a:lnTo>
                    <a:pt x="1182" y="1710"/>
                  </a:lnTo>
                  <a:lnTo>
                    <a:pt x="1189" y="1710"/>
                  </a:lnTo>
                  <a:lnTo>
                    <a:pt x="1197" y="1710"/>
                  </a:lnTo>
                  <a:lnTo>
                    <a:pt x="1204" y="1703"/>
                  </a:lnTo>
                  <a:lnTo>
                    <a:pt x="1212" y="1703"/>
                  </a:lnTo>
                  <a:lnTo>
                    <a:pt x="1226" y="1703"/>
                  </a:lnTo>
                  <a:lnTo>
                    <a:pt x="1234" y="1695"/>
                  </a:lnTo>
                  <a:lnTo>
                    <a:pt x="1241" y="1695"/>
                  </a:lnTo>
                  <a:lnTo>
                    <a:pt x="1256" y="1688"/>
                  </a:lnTo>
                  <a:lnTo>
                    <a:pt x="1264" y="1680"/>
                  </a:lnTo>
                  <a:lnTo>
                    <a:pt x="1271" y="1680"/>
                  </a:lnTo>
                  <a:lnTo>
                    <a:pt x="1278" y="1673"/>
                  </a:lnTo>
                  <a:lnTo>
                    <a:pt x="1286" y="1673"/>
                  </a:lnTo>
                  <a:lnTo>
                    <a:pt x="1293" y="1666"/>
                  </a:lnTo>
                  <a:lnTo>
                    <a:pt x="1301" y="1658"/>
                  </a:lnTo>
                  <a:lnTo>
                    <a:pt x="1308" y="1651"/>
                  </a:lnTo>
                  <a:lnTo>
                    <a:pt x="1301" y="1651"/>
                  </a:lnTo>
                  <a:lnTo>
                    <a:pt x="1301" y="1643"/>
                  </a:lnTo>
                  <a:lnTo>
                    <a:pt x="1301" y="1636"/>
                  </a:lnTo>
                  <a:lnTo>
                    <a:pt x="1293" y="1628"/>
                  </a:lnTo>
                  <a:lnTo>
                    <a:pt x="1286" y="1628"/>
                  </a:lnTo>
                  <a:lnTo>
                    <a:pt x="1286" y="1621"/>
                  </a:lnTo>
                  <a:lnTo>
                    <a:pt x="1278" y="1614"/>
                  </a:lnTo>
                  <a:lnTo>
                    <a:pt x="1264" y="1606"/>
                  </a:lnTo>
                  <a:lnTo>
                    <a:pt x="1256" y="1599"/>
                  </a:lnTo>
                  <a:lnTo>
                    <a:pt x="1249" y="1599"/>
                  </a:lnTo>
                  <a:lnTo>
                    <a:pt x="1241" y="1591"/>
                  </a:lnTo>
                  <a:lnTo>
                    <a:pt x="1226" y="1584"/>
                  </a:lnTo>
                  <a:lnTo>
                    <a:pt x="1219" y="1584"/>
                  </a:lnTo>
                  <a:lnTo>
                    <a:pt x="1212" y="1584"/>
                  </a:lnTo>
                  <a:lnTo>
                    <a:pt x="1204" y="1576"/>
                  </a:lnTo>
                  <a:lnTo>
                    <a:pt x="1197" y="1576"/>
                  </a:lnTo>
                  <a:lnTo>
                    <a:pt x="1189" y="1576"/>
                  </a:lnTo>
                  <a:lnTo>
                    <a:pt x="1182" y="1576"/>
                  </a:lnTo>
                  <a:lnTo>
                    <a:pt x="1174" y="1576"/>
                  </a:lnTo>
                  <a:lnTo>
                    <a:pt x="1167" y="1576"/>
                  </a:lnTo>
                  <a:lnTo>
                    <a:pt x="1160" y="1576"/>
                  </a:lnTo>
                  <a:lnTo>
                    <a:pt x="1152" y="1576"/>
                  </a:lnTo>
                  <a:lnTo>
                    <a:pt x="1145" y="1576"/>
                  </a:lnTo>
                  <a:lnTo>
                    <a:pt x="1137" y="1576"/>
                  </a:lnTo>
                  <a:lnTo>
                    <a:pt x="1137" y="1584"/>
                  </a:lnTo>
                  <a:lnTo>
                    <a:pt x="1130" y="1584"/>
                  </a:lnTo>
                  <a:lnTo>
                    <a:pt x="1130" y="1591"/>
                  </a:lnTo>
                  <a:lnTo>
                    <a:pt x="1122" y="1599"/>
                  </a:lnTo>
                  <a:lnTo>
                    <a:pt x="1122" y="1606"/>
                  </a:lnTo>
                  <a:lnTo>
                    <a:pt x="1122" y="1614"/>
                  </a:lnTo>
                  <a:lnTo>
                    <a:pt x="1122" y="1628"/>
                  </a:lnTo>
                  <a:lnTo>
                    <a:pt x="1115" y="1643"/>
                  </a:lnTo>
                  <a:lnTo>
                    <a:pt x="1115" y="1658"/>
                  </a:lnTo>
                  <a:lnTo>
                    <a:pt x="1108" y="1680"/>
                  </a:lnTo>
                  <a:lnTo>
                    <a:pt x="1108" y="1703"/>
                  </a:lnTo>
                  <a:lnTo>
                    <a:pt x="1100" y="1725"/>
                  </a:lnTo>
                  <a:lnTo>
                    <a:pt x="1093" y="1747"/>
                  </a:lnTo>
                  <a:lnTo>
                    <a:pt x="1085" y="1777"/>
                  </a:lnTo>
                  <a:lnTo>
                    <a:pt x="1078" y="1799"/>
                  </a:lnTo>
                  <a:lnTo>
                    <a:pt x="1070" y="1829"/>
                  </a:lnTo>
                  <a:lnTo>
                    <a:pt x="1063" y="1851"/>
                  </a:lnTo>
                  <a:lnTo>
                    <a:pt x="1056" y="1874"/>
                  </a:lnTo>
                  <a:lnTo>
                    <a:pt x="1048" y="1896"/>
                  </a:lnTo>
                  <a:lnTo>
                    <a:pt x="1041" y="1911"/>
                  </a:lnTo>
                  <a:lnTo>
                    <a:pt x="1026" y="1926"/>
                  </a:lnTo>
                  <a:lnTo>
                    <a:pt x="1018" y="1941"/>
                  </a:lnTo>
                  <a:lnTo>
                    <a:pt x="1011" y="1948"/>
                  </a:lnTo>
                  <a:lnTo>
                    <a:pt x="996" y="1956"/>
                  </a:lnTo>
                  <a:lnTo>
                    <a:pt x="989" y="1963"/>
                  </a:lnTo>
                  <a:lnTo>
                    <a:pt x="981" y="1970"/>
                  </a:lnTo>
                  <a:lnTo>
                    <a:pt x="974" y="1970"/>
                  </a:lnTo>
                  <a:lnTo>
                    <a:pt x="966" y="1978"/>
                  </a:lnTo>
                  <a:lnTo>
                    <a:pt x="959" y="1978"/>
                  </a:lnTo>
                  <a:lnTo>
                    <a:pt x="952" y="1985"/>
                  </a:lnTo>
                  <a:lnTo>
                    <a:pt x="944" y="1985"/>
                  </a:lnTo>
                  <a:lnTo>
                    <a:pt x="937" y="1993"/>
                  </a:lnTo>
                  <a:lnTo>
                    <a:pt x="929" y="1993"/>
                  </a:lnTo>
                  <a:lnTo>
                    <a:pt x="922" y="1993"/>
                  </a:lnTo>
                  <a:lnTo>
                    <a:pt x="914" y="2000"/>
                  </a:lnTo>
                  <a:lnTo>
                    <a:pt x="907" y="2008"/>
                  </a:lnTo>
                  <a:lnTo>
                    <a:pt x="899" y="2008"/>
                  </a:lnTo>
                  <a:lnTo>
                    <a:pt x="892" y="2015"/>
                  </a:lnTo>
                  <a:lnTo>
                    <a:pt x="877" y="2022"/>
                  </a:lnTo>
                  <a:lnTo>
                    <a:pt x="870" y="2030"/>
                  </a:lnTo>
                  <a:lnTo>
                    <a:pt x="855" y="2030"/>
                  </a:lnTo>
                  <a:lnTo>
                    <a:pt x="840" y="2030"/>
                  </a:lnTo>
                  <a:lnTo>
                    <a:pt x="833" y="2037"/>
                  </a:lnTo>
                  <a:lnTo>
                    <a:pt x="818" y="2037"/>
                  </a:lnTo>
                  <a:lnTo>
                    <a:pt x="803" y="2037"/>
                  </a:lnTo>
                  <a:lnTo>
                    <a:pt x="788" y="2045"/>
                  </a:lnTo>
                  <a:lnTo>
                    <a:pt x="773" y="2045"/>
                  </a:lnTo>
                  <a:lnTo>
                    <a:pt x="758" y="2045"/>
                  </a:lnTo>
                  <a:lnTo>
                    <a:pt x="751" y="2045"/>
                  </a:lnTo>
                  <a:lnTo>
                    <a:pt x="736" y="2052"/>
                  </a:lnTo>
                  <a:lnTo>
                    <a:pt x="729" y="2052"/>
                  </a:lnTo>
                  <a:lnTo>
                    <a:pt x="714" y="2052"/>
                  </a:lnTo>
                  <a:lnTo>
                    <a:pt x="706" y="2052"/>
                  </a:lnTo>
                  <a:lnTo>
                    <a:pt x="699" y="2060"/>
                  </a:lnTo>
                  <a:lnTo>
                    <a:pt x="691" y="2060"/>
                  </a:lnTo>
                  <a:lnTo>
                    <a:pt x="677" y="2060"/>
                  </a:lnTo>
                  <a:lnTo>
                    <a:pt x="669" y="2060"/>
                  </a:lnTo>
                  <a:lnTo>
                    <a:pt x="662" y="2060"/>
                  </a:lnTo>
                  <a:lnTo>
                    <a:pt x="647" y="2060"/>
                  </a:lnTo>
                  <a:lnTo>
                    <a:pt x="639" y="2060"/>
                  </a:lnTo>
                  <a:lnTo>
                    <a:pt x="625" y="2060"/>
                  </a:lnTo>
                  <a:lnTo>
                    <a:pt x="617" y="2060"/>
                  </a:lnTo>
                  <a:lnTo>
                    <a:pt x="610" y="2060"/>
                  </a:lnTo>
                  <a:lnTo>
                    <a:pt x="595" y="2052"/>
                  </a:lnTo>
                  <a:lnTo>
                    <a:pt x="587" y="2052"/>
                  </a:lnTo>
                  <a:lnTo>
                    <a:pt x="580" y="2052"/>
                  </a:lnTo>
                  <a:lnTo>
                    <a:pt x="573" y="2045"/>
                  </a:lnTo>
                  <a:lnTo>
                    <a:pt x="565" y="2045"/>
                  </a:lnTo>
                  <a:lnTo>
                    <a:pt x="558" y="2045"/>
                  </a:lnTo>
                  <a:lnTo>
                    <a:pt x="550" y="2045"/>
                  </a:lnTo>
                  <a:lnTo>
                    <a:pt x="550" y="2037"/>
                  </a:lnTo>
                  <a:lnTo>
                    <a:pt x="543" y="2037"/>
                  </a:lnTo>
                  <a:lnTo>
                    <a:pt x="535" y="2037"/>
                  </a:lnTo>
                  <a:lnTo>
                    <a:pt x="528" y="2030"/>
                  </a:lnTo>
                  <a:lnTo>
                    <a:pt x="513" y="2030"/>
                  </a:lnTo>
                  <a:lnTo>
                    <a:pt x="506" y="2030"/>
                  </a:lnTo>
                  <a:lnTo>
                    <a:pt x="498" y="2022"/>
                  </a:lnTo>
                  <a:lnTo>
                    <a:pt x="483" y="2022"/>
                  </a:lnTo>
                  <a:lnTo>
                    <a:pt x="476" y="2015"/>
                  </a:lnTo>
                  <a:lnTo>
                    <a:pt x="461" y="2015"/>
                  </a:lnTo>
                  <a:lnTo>
                    <a:pt x="446" y="2015"/>
                  </a:lnTo>
                  <a:lnTo>
                    <a:pt x="431" y="2008"/>
                  </a:lnTo>
                  <a:lnTo>
                    <a:pt x="416" y="2008"/>
                  </a:lnTo>
                  <a:lnTo>
                    <a:pt x="402" y="2000"/>
                  </a:lnTo>
                  <a:lnTo>
                    <a:pt x="387" y="2000"/>
                  </a:ln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21" name="Freeform 485">
              <a:extLst>
                <a:ext uri="{FF2B5EF4-FFF2-40B4-BE49-F238E27FC236}">
                  <a16:creationId xmlns:a16="http://schemas.microsoft.com/office/drawing/2014/main" id="{B05D52E7-205E-B733-B289-0CEEBE44269D}"/>
                </a:ext>
              </a:extLst>
            </p:cNvPr>
            <p:cNvSpPr>
              <a:spLocks/>
            </p:cNvSpPr>
            <p:nvPr/>
          </p:nvSpPr>
          <p:spPr bwMode="auto">
            <a:xfrm>
              <a:off x="2053" y="1319"/>
              <a:ext cx="1397" cy="2045"/>
            </a:xfrm>
            <a:custGeom>
              <a:avLst/>
              <a:gdLst>
                <a:gd name="T0" fmla="*/ 275 w 1397"/>
                <a:gd name="T1" fmla="*/ 1904 h 2045"/>
                <a:gd name="T2" fmla="*/ 252 w 1397"/>
                <a:gd name="T3" fmla="*/ 1770 h 2045"/>
                <a:gd name="T4" fmla="*/ 238 w 1397"/>
                <a:gd name="T5" fmla="*/ 1592 h 2045"/>
                <a:gd name="T6" fmla="*/ 208 w 1397"/>
                <a:gd name="T7" fmla="*/ 1562 h 2045"/>
                <a:gd name="T8" fmla="*/ 126 w 1397"/>
                <a:gd name="T9" fmla="*/ 1599 h 2045"/>
                <a:gd name="T10" fmla="*/ 104 w 1397"/>
                <a:gd name="T11" fmla="*/ 1651 h 2045"/>
                <a:gd name="T12" fmla="*/ 200 w 1397"/>
                <a:gd name="T13" fmla="*/ 1718 h 2045"/>
                <a:gd name="T14" fmla="*/ 215 w 1397"/>
                <a:gd name="T15" fmla="*/ 1852 h 2045"/>
                <a:gd name="T16" fmla="*/ 148 w 1397"/>
                <a:gd name="T17" fmla="*/ 1919 h 2045"/>
                <a:gd name="T18" fmla="*/ 96 w 1397"/>
                <a:gd name="T19" fmla="*/ 1874 h 2045"/>
                <a:gd name="T20" fmla="*/ 126 w 1397"/>
                <a:gd name="T21" fmla="*/ 1822 h 2045"/>
                <a:gd name="T22" fmla="*/ 156 w 1397"/>
                <a:gd name="T23" fmla="*/ 1800 h 2045"/>
                <a:gd name="T24" fmla="*/ 134 w 1397"/>
                <a:gd name="T25" fmla="*/ 1770 h 2045"/>
                <a:gd name="T26" fmla="*/ 67 w 1397"/>
                <a:gd name="T27" fmla="*/ 1718 h 2045"/>
                <a:gd name="T28" fmla="*/ 7 w 1397"/>
                <a:gd name="T29" fmla="*/ 1621 h 2045"/>
                <a:gd name="T30" fmla="*/ 59 w 1397"/>
                <a:gd name="T31" fmla="*/ 1554 h 2045"/>
                <a:gd name="T32" fmla="*/ 193 w 1397"/>
                <a:gd name="T33" fmla="*/ 1488 h 2045"/>
                <a:gd name="T34" fmla="*/ 238 w 1397"/>
                <a:gd name="T35" fmla="*/ 1421 h 2045"/>
                <a:gd name="T36" fmla="*/ 238 w 1397"/>
                <a:gd name="T37" fmla="*/ 1279 h 2045"/>
                <a:gd name="T38" fmla="*/ 275 w 1397"/>
                <a:gd name="T39" fmla="*/ 1190 h 2045"/>
                <a:gd name="T40" fmla="*/ 312 w 1397"/>
                <a:gd name="T41" fmla="*/ 1086 h 2045"/>
                <a:gd name="T42" fmla="*/ 334 w 1397"/>
                <a:gd name="T43" fmla="*/ 908 h 2045"/>
                <a:gd name="T44" fmla="*/ 401 w 1397"/>
                <a:gd name="T45" fmla="*/ 826 h 2045"/>
                <a:gd name="T46" fmla="*/ 490 w 1397"/>
                <a:gd name="T47" fmla="*/ 744 h 2045"/>
                <a:gd name="T48" fmla="*/ 557 w 1397"/>
                <a:gd name="T49" fmla="*/ 603 h 2045"/>
                <a:gd name="T50" fmla="*/ 572 w 1397"/>
                <a:gd name="T51" fmla="*/ 536 h 2045"/>
                <a:gd name="T52" fmla="*/ 579 w 1397"/>
                <a:gd name="T53" fmla="*/ 521 h 2045"/>
                <a:gd name="T54" fmla="*/ 587 w 1397"/>
                <a:gd name="T55" fmla="*/ 580 h 2045"/>
                <a:gd name="T56" fmla="*/ 587 w 1397"/>
                <a:gd name="T57" fmla="*/ 610 h 2045"/>
                <a:gd name="T58" fmla="*/ 661 w 1397"/>
                <a:gd name="T59" fmla="*/ 499 h 2045"/>
                <a:gd name="T60" fmla="*/ 787 w 1397"/>
                <a:gd name="T61" fmla="*/ 365 h 2045"/>
                <a:gd name="T62" fmla="*/ 832 w 1397"/>
                <a:gd name="T63" fmla="*/ 194 h 2045"/>
                <a:gd name="T64" fmla="*/ 891 w 1397"/>
                <a:gd name="T65" fmla="*/ 119 h 2045"/>
                <a:gd name="T66" fmla="*/ 973 w 1397"/>
                <a:gd name="T67" fmla="*/ 30 h 2045"/>
                <a:gd name="T68" fmla="*/ 988 w 1397"/>
                <a:gd name="T69" fmla="*/ 30 h 2045"/>
                <a:gd name="T70" fmla="*/ 951 w 1397"/>
                <a:gd name="T71" fmla="*/ 157 h 2045"/>
                <a:gd name="T72" fmla="*/ 973 w 1397"/>
                <a:gd name="T73" fmla="*/ 387 h 2045"/>
                <a:gd name="T74" fmla="*/ 1033 w 1397"/>
                <a:gd name="T75" fmla="*/ 610 h 2045"/>
                <a:gd name="T76" fmla="*/ 1033 w 1397"/>
                <a:gd name="T77" fmla="*/ 751 h 2045"/>
                <a:gd name="T78" fmla="*/ 1107 w 1397"/>
                <a:gd name="T79" fmla="*/ 989 h 2045"/>
                <a:gd name="T80" fmla="*/ 1100 w 1397"/>
                <a:gd name="T81" fmla="*/ 1339 h 2045"/>
                <a:gd name="T82" fmla="*/ 1137 w 1397"/>
                <a:gd name="T83" fmla="*/ 1421 h 2045"/>
                <a:gd name="T84" fmla="*/ 1159 w 1397"/>
                <a:gd name="T85" fmla="*/ 1383 h 2045"/>
                <a:gd name="T86" fmla="*/ 1166 w 1397"/>
                <a:gd name="T87" fmla="*/ 1458 h 2045"/>
                <a:gd name="T88" fmla="*/ 1189 w 1397"/>
                <a:gd name="T89" fmla="*/ 1510 h 2045"/>
                <a:gd name="T90" fmla="*/ 1285 w 1397"/>
                <a:gd name="T91" fmla="*/ 1554 h 2045"/>
                <a:gd name="T92" fmla="*/ 1397 w 1397"/>
                <a:gd name="T93" fmla="*/ 1636 h 2045"/>
                <a:gd name="T94" fmla="*/ 1322 w 1397"/>
                <a:gd name="T95" fmla="*/ 1726 h 2045"/>
                <a:gd name="T96" fmla="*/ 1211 w 1397"/>
                <a:gd name="T97" fmla="*/ 1785 h 2045"/>
                <a:gd name="T98" fmla="*/ 1166 w 1397"/>
                <a:gd name="T99" fmla="*/ 1822 h 2045"/>
                <a:gd name="T100" fmla="*/ 1166 w 1397"/>
                <a:gd name="T101" fmla="*/ 1874 h 2045"/>
                <a:gd name="T102" fmla="*/ 1100 w 1397"/>
                <a:gd name="T103" fmla="*/ 1882 h 2045"/>
                <a:gd name="T104" fmla="*/ 1107 w 1397"/>
                <a:gd name="T105" fmla="*/ 1763 h 2045"/>
                <a:gd name="T106" fmla="*/ 1174 w 1397"/>
                <a:gd name="T107" fmla="*/ 1703 h 2045"/>
                <a:gd name="T108" fmla="*/ 1293 w 1397"/>
                <a:gd name="T109" fmla="*/ 1651 h 2045"/>
                <a:gd name="T110" fmla="*/ 1226 w 1397"/>
                <a:gd name="T111" fmla="*/ 1577 h 2045"/>
                <a:gd name="T112" fmla="*/ 1129 w 1397"/>
                <a:gd name="T113" fmla="*/ 1569 h 2045"/>
                <a:gd name="T114" fmla="*/ 1077 w 1397"/>
                <a:gd name="T115" fmla="*/ 1763 h 2045"/>
                <a:gd name="T116" fmla="*/ 958 w 1397"/>
                <a:gd name="T117" fmla="*/ 1963 h 2045"/>
                <a:gd name="T118" fmla="*/ 847 w 1397"/>
                <a:gd name="T119" fmla="*/ 2015 h 2045"/>
                <a:gd name="T120" fmla="*/ 683 w 1397"/>
                <a:gd name="T121" fmla="*/ 2038 h 2045"/>
                <a:gd name="T122" fmla="*/ 550 w 1397"/>
                <a:gd name="T123" fmla="*/ 2030 h 2045"/>
                <a:gd name="T124" fmla="*/ 416 w 1397"/>
                <a:gd name="T125" fmla="*/ 1993 h 20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97" h="2045">
                  <a:moveTo>
                    <a:pt x="386" y="1986"/>
                  </a:moveTo>
                  <a:lnTo>
                    <a:pt x="371" y="1978"/>
                  </a:lnTo>
                  <a:lnTo>
                    <a:pt x="356" y="1978"/>
                  </a:lnTo>
                  <a:lnTo>
                    <a:pt x="342" y="1971"/>
                  </a:lnTo>
                  <a:lnTo>
                    <a:pt x="334" y="1963"/>
                  </a:lnTo>
                  <a:lnTo>
                    <a:pt x="319" y="1956"/>
                  </a:lnTo>
                  <a:lnTo>
                    <a:pt x="312" y="1949"/>
                  </a:lnTo>
                  <a:lnTo>
                    <a:pt x="304" y="1949"/>
                  </a:lnTo>
                  <a:lnTo>
                    <a:pt x="297" y="1941"/>
                  </a:lnTo>
                  <a:lnTo>
                    <a:pt x="290" y="1934"/>
                  </a:lnTo>
                  <a:lnTo>
                    <a:pt x="290" y="1926"/>
                  </a:lnTo>
                  <a:lnTo>
                    <a:pt x="282" y="1919"/>
                  </a:lnTo>
                  <a:lnTo>
                    <a:pt x="282" y="1911"/>
                  </a:lnTo>
                  <a:lnTo>
                    <a:pt x="275" y="1904"/>
                  </a:lnTo>
                  <a:lnTo>
                    <a:pt x="275" y="1897"/>
                  </a:lnTo>
                  <a:lnTo>
                    <a:pt x="267" y="1889"/>
                  </a:lnTo>
                  <a:lnTo>
                    <a:pt x="267" y="1882"/>
                  </a:lnTo>
                  <a:lnTo>
                    <a:pt x="267" y="1867"/>
                  </a:lnTo>
                  <a:lnTo>
                    <a:pt x="260" y="1859"/>
                  </a:lnTo>
                  <a:lnTo>
                    <a:pt x="260" y="1852"/>
                  </a:lnTo>
                  <a:lnTo>
                    <a:pt x="260" y="1837"/>
                  </a:lnTo>
                  <a:lnTo>
                    <a:pt x="260" y="1822"/>
                  </a:lnTo>
                  <a:lnTo>
                    <a:pt x="260" y="1807"/>
                  </a:lnTo>
                  <a:lnTo>
                    <a:pt x="260" y="1792"/>
                  </a:lnTo>
                  <a:lnTo>
                    <a:pt x="252" y="1785"/>
                  </a:lnTo>
                  <a:lnTo>
                    <a:pt x="252" y="1770"/>
                  </a:lnTo>
                  <a:lnTo>
                    <a:pt x="252" y="1755"/>
                  </a:lnTo>
                  <a:lnTo>
                    <a:pt x="252" y="1740"/>
                  </a:lnTo>
                  <a:lnTo>
                    <a:pt x="252" y="1733"/>
                  </a:lnTo>
                  <a:lnTo>
                    <a:pt x="252" y="1718"/>
                  </a:lnTo>
                  <a:lnTo>
                    <a:pt x="252" y="1711"/>
                  </a:lnTo>
                  <a:lnTo>
                    <a:pt x="252" y="1696"/>
                  </a:lnTo>
                  <a:lnTo>
                    <a:pt x="252" y="1681"/>
                  </a:lnTo>
                  <a:lnTo>
                    <a:pt x="245" y="1666"/>
                  </a:lnTo>
                  <a:lnTo>
                    <a:pt x="245" y="1651"/>
                  </a:lnTo>
                  <a:lnTo>
                    <a:pt x="245" y="1644"/>
                  </a:lnTo>
                  <a:lnTo>
                    <a:pt x="245" y="1629"/>
                  </a:lnTo>
                  <a:lnTo>
                    <a:pt x="245" y="1614"/>
                  </a:lnTo>
                  <a:lnTo>
                    <a:pt x="245" y="1599"/>
                  </a:lnTo>
                  <a:lnTo>
                    <a:pt x="238" y="1592"/>
                  </a:lnTo>
                  <a:lnTo>
                    <a:pt x="238" y="1577"/>
                  </a:lnTo>
                  <a:lnTo>
                    <a:pt x="238" y="1569"/>
                  </a:lnTo>
                  <a:lnTo>
                    <a:pt x="238" y="1562"/>
                  </a:lnTo>
                  <a:lnTo>
                    <a:pt x="238" y="1554"/>
                  </a:lnTo>
                  <a:lnTo>
                    <a:pt x="230" y="1554"/>
                  </a:lnTo>
                  <a:lnTo>
                    <a:pt x="223" y="1554"/>
                  </a:lnTo>
                  <a:lnTo>
                    <a:pt x="215" y="1554"/>
                  </a:lnTo>
                  <a:lnTo>
                    <a:pt x="215" y="1562"/>
                  </a:lnTo>
                  <a:lnTo>
                    <a:pt x="208" y="1562"/>
                  </a:lnTo>
                  <a:lnTo>
                    <a:pt x="200" y="1569"/>
                  </a:lnTo>
                  <a:lnTo>
                    <a:pt x="193" y="1569"/>
                  </a:lnTo>
                  <a:lnTo>
                    <a:pt x="186" y="1577"/>
                  </a:lnTo>
                  <a:lnTo>
                    <a:pt x="178" y="1577"/>
                  </a:lnTo>
                  <a:lnTo>
                    <a:pt x="178" y="1584"/>
                  </a:lnTo>
                  <a:lnTo>
                    <a:pt x="171" y="1584"/>
                  </a:lnTo>
                  <a:lnTo>
                    <a:pt x="163" y="1584"/>
                  </a:lnTo>
                  <a:lnTo>
                    <a:pt x="156" y="1592"/>
                  </a:lnTo>
                  <a:lnTo>
                    <a:pt x="148" y="1592"/>
                  </a:lnTo>
                  <a:lnTo>
                    <a:pt x="141" y="1592"/>
                  </a:lnTo>
                  <a:lnTo>
                    <a:pt x="134" y="1599"/>
                  </a:lnTo>
                  <a:lnTo>
                    <a:pt x="126" y="1599"/>
                  </a:lnTo>
                  <a:lnTo>
                    <a:pt x="119" y="1607"/>
                  </a:lnTo>
                  <a:lnTo>
                    <a:pt x="111" y="1607"/>
                  </a:lnTo>
                  <a:lnTo>
                    <a:pt x="104" y="1614"/>
                  </a:lnTo>
                  <a:lnTo>
                    <a:pt x="104" y="1621"/>
                  </a:lnTo>
                  <a:lnTo>
                    <a:pt x="96" y="1621"/>
                  </a:lnTo>
                  <a:lnTo>
                    <a:pt x="96" y="1629"/>
                  </a:lnTo>
                  <a:lnTo>
                    <a:pt x="89" y="1629"/>
                  </a:lnTo>
                  <a:lnTo>
                    <a:pt x="89" y="1636"/>
                  </a:lnTo>
                  <a:lnTo>
                    <a:pt x="89" y="1644"/>
                  </a:lnTo>
                  <a:lnTo>
                    <a:pt x="96" y="1644"/>
                  </a:lnTo>
                  <a:lnTo>
                    <a:pt x="104" y="1651"/>
                  </a:lnTo>
                  <a:lnTo>
                    <a:pt x="111" y="1659"/>
                  </a:lnTo>
                  <a:lnTo>
                    <a:pt x="119" y="1659"/>
                  </a:lnTo>
                  <a:lnTo>
                    <a:pt x="126" y="1666"/>
                  </a:lnTo>
                  <a:lnTo>
                    <a:pt x="134" y="1673"/>
                  </a:lnTo>
                  <a:lnTo>
                    <a:pt x="141" y="1681"/>
                  </a:lnTo>
                  <a:lnTo>
                    <a:pt x="148" y="1688"/>
                  </a:lnTo>
                  <a:lnTo>
                    <a:pt x="156" y="1688"/>
                  </a:lnTo>
                  <a:lnTo>
                    <a:pt x="163" y="1696"/>
                  </a:lnTo>
                  <a:lnTo>
                    <a:pt x="171" y="1703"/>
                  </a:lnTo>
                  <a:lnTo>
                    <a:pt x="178" y="1703"/>
                  </a:lnTo>
                  <a:lnTo>
                    <a:pt x="186" y="1711"/>
                  </a:lnTo>
                  <a:lnTo>
                    <a:pt x="193" y="1711"/>
                  </a:lnTo>
                  <a:lnTo>
                    <a:pt x="193" y="1718"/>
                  </a:lnTo>
                  <a:lnTo>
                    <a:pt x="200" y="1718"/>
                  </a:lnTo>
                  <a:lnTo>
                    <a:pt x="208" y="1726"/>
                  </a:lnTo>
                  <a:lnTo>
                    <a:pt x="208" y="1733"/>
                  </a:lnTo>
                  <a:lnTo>
                    <a:pt x="215" y="1740"/>
                  </a:lnTo>
                  <a:lnTo>
                    <a:pt x="223" y="1748"/>
                  </a:lnTo>
                  <a:lnTo>
                    <a:pt x="223" y="1763"/>
                  </a:lnTo>
                  <a:lnTo>
                    <a:pt x="223" y="1770"/>
                  </a:lnTo>
                  <a:lnTo>
                    <a:pt x="223" y="1778"/>
                  </a:lnTo>
                  <a:lnTo>
                    <a:pt x="230" y="1792"/>
                  </a:lnTo>
                  <a:lnTo>
                    <a:pt x="230" y="1800"/>
                  </a:lnTo>
                  <a:lnTo>
                    <a:pt x="230" y="1807"/>
                  </a:lnTo>
                  <a:lnTo>
                    <a:pt x="223" y="1822"/>
                  </a:lnTo>
                  <a:lnTo>
                    <a:pt x="223" y="1830"/>
                  </a:lnTo>
                  <a:lnTo>
                    <a:pt x="223" y="1837"/>
                  </a:lnTo>
                  <a:lnTo>
                    <a:pt x="215" y="1852"/>
                  </a:lnTo>
                  <a:lnTo>
                    <a:pt x="215" y="1859"/>
                  </a:lnTo>
                  <a:lnTo>
                    <a:pt x="215" y="1867"/>
                  </a:lnTo>
                  <a:lnTo>
                    <a:pt x="208" y="1874"/>
                  </a:lnTo>
                  <a:lnTo>
                    <a:pt x="200" y="1882"/>
                  </a:lnTo>
                  <a:lnTo>
                    <a:pt x="200" y="1889"/>
                  </a:lnTo>
                  <a:lnTo>
                    <a:pt x="193" y="1897"/>
                  </a:lnTo>
                  <a:lnTo>
                    <a:pt x="193" y="1904"/>
                  </a:lnTo>
                  <a:lnTo>
                    <a:pt x="186" y="1904"/>
                  </a:lnTo>
                  <a:lnTo>
                    <a:pt x="178" y="1911"/>
                  </a:lnTo>
                  <a:lnTo>
                    <a:pt x="171" y="1911"/>
                  </a:lnTo>
                  <a:lnTo>
                    <a:pt x="163" y="1911"/>
                  </a:lnTo>
                  <a:lnTo>
                    <a:pt x="156" y="1919"/>
                  </a:lnTo>
                  <a:lnTo>
                    <a:pt x="148" y="1919"/>
                  </a:lnTo>
                  <a:lnTo>
                    <a:pt x="141" y="1911"/>
                  </a:lnTo>
                  <a:lnTo>
                    <a:pt x="134" y="1911"/>
                  </a:lnTo>
                  <a:lnTo>
                    <a:pt x="126" y="1911"/>
                  </a:lnTo>
                  <a:lnTo>
                    <a:pt x="119" y="1911"/>
                  </a:lnTo>
                  <a:lnTo>
                    <a:pt x="111" y="1904"/>
                  </a:lnTo>
                  <a:lnTo>
                    <a:pt x="104" y="1897"/>
                  </a:lnTo>
                  <a:lnTo>
                    <a:pt x="96" y="1889"/>
                  </a:lnTo>
                  <a:lnTo>
                    <a:pt x="96" y="1882"/>
                  </a:lnTo>
                  <a:lnTo>
                    <a:pt x="96" y="1874"/>
                  </a:lnTo>
                  <a:lnTo>
                    <a:pt x="96" y="1867"/>
                  </a:lnTo>
                  <a:lnTo>
                    <a:pt x="96" y="1859"/>
                  </a:lnTo>
                  <a:lnTo>
                    <a:pt x="96" y="1852"/>
                  </a:lnTo>
                  <a:lnTo>
                    <a:pt x="104" y="1852"/>
                  </a:lnTo>
                  <a:lnTo>
                    <a:pt x="104" y="1844"/>
                  </a:lnTo>
                  <a:lnTo>
                    <a:pt x="111" y="1844"/>
                  </a:lnTo>
                  <a:lnTo>
                    <a:pt x="111" y="1837"/>
                  </a:lnTo>
                  <a:lnTo>
                    <a:pt x="119" y="1837"/>
                  </a:lnTo>
                  <a:lnTo>
                    <a:pt x="119" y="1830"/>
                  </a:lnTo>
                  <a:lnTo>
                    <a:pt x="126" y="1830"/>
                  </a:lnTo>
                  <a:lnTo>
                    <a:pt x="126" y="1822"/>
                  </a:lnTo>
                  <a:lnTo>
                    <a:pt x="134" y="1822"/>
                  </a:lnTo>
                  <a:lnTo>
                    <a:pt x="134" y="1815"/>
                  </a:lnTo>
                  <a:lnTo>
                    <a:pt x="141" y="1815"/>
                  </a:lnTo>
                  <a:lnTo>
                    <a:pt x="148" y="1807"/>
                  </a:lnTo>
                  <a:lnTo>
                    <a:pt x="148" y="1800"/>
                  </a:lnTo>
                  <a:lnTo>
                    <a:pt x="156" y="1800"/>
                  </a:lnTo>
                  <a:lnTo>
                    <a:pt x="156" y="1792"/>
                  </a:lnTo>
                  <a:lnTo>
                    <a:pt x="148" y="1785"/>
                  </a:lnTo>
                  <a:lnTo>
                    <a:pt x="141" y="1785"/>
                  </a:lnTo>
                  <a:lnTo>
                    <a:pt x="141" y="1778"/>
                  </a:lnTo>
                  <a:lnTo>
                    <a:pt x="134" y="1778"/>
                  </a:lnTo>
                  <a:lnTo>
                    <a:pt x="134" y="1770"/>
                  </a:lnTo>
                  <a:lnTo>
                    <a:pt x="126" y="1770"/>
                  </a:lnTo>
                  <a:lnTo>
                    <a:pt x="126" y="1763"/>
                  </a:lnTo>
                  <a:lnTo>
                    <a:pt x="119" y="1755"/>
                  </a:lnTo>
                  <a:lnTo>
                    <a:pt x="111" y="1748"/>
                  </a:lnTo>
                  <a:lnTo>
                    <a:pt x="111" y="1740"/>
                  </a:lnTo>
                  <a:lnTo>
                    <a:pt x="104" y="1740"/>
                  </a:lnTo>
                  <a:lnTo>
                    <a:pt x="96" y="1733"/>
                  </a:lnTo>
                  <a:lnTo>
                    <a:pt x="89" y="1726"/>
                  </a:lnTo>
                  <a:lnTo>
                    <a:pt x="82" y="1726"/>
                  </a:lnTo>
                  <a:lnTo>
                    <a:pt x="74" y="1718"/>
                  </a:lnTo>
                  <a:lnTo>
                    <a:pt x="67" y="1718"/>
                  </a:lnTo>
                  <a:lnTo>
                    <a:pt x="59" y="1711"/>
                  </a:lnTo>
                  <a:lnTo>
                    <a:pt x="52" y="1711"/>
                  </a:lnTo>
                  <a:lnTo>
                    <a:pt x="44" y="1703"/>
                  </a:lnTo>
                  <a:lnTo>
                    <a:pt x="37" y="1696"/>
                  </a:lnTo>
                  <a:lnTo>
                    <a:pt x="29" y="1696"/>
                  </a:lnTo>
                  <a:lnTo>
                    <a:pt x="22" y="1688"/>
                  </a:lnTo>
                  <a:lnTo>
                    <a:pt x="15" y="1681"/>
                  </a:lnTo>
                  <a:lnTo>
                    <a:pt x="7" y="1673"/>
                  </a:lnTo>
                  <a:lnTo>
                    <a:pt x="0" y="1666"/>
                  </a:lnTo>
                  <a:lnTo>
                    <a:pt x="0" y="1659"/>
                  </a:lnTo>
                  <a:lnTo>
                    <a:pt x="0" y="1651"/>
                  </a:lnTo>
                  <a:lnTo>
                    <a:pt x="0" y="1644"/>
                  </a:lnTo>
                  <a:lnTo>
                    <a:pt x="0" y="1636"/>
                  </a:lnTo>
                  <a:lnTo>
                    <a:pt x="7" y="1621"/>
                  </a:lnTo>
                  <a:lnTo>
                    <a:pt x="7" y="1614"/>
                  </a:lnTo>
                  <a:lnTo>
                    <a:pt x="15" y="1607"/>
                  </a:lnTo>
                  <a:lnTo>
                    <a:pt x="15" y="1599"/>
                  </a:lnTo>
                  <a:lnTo>
                    <a:pt x="22" y="1592"/>
                  </a:lnTo>
                  <a:lnTo>
                    <a:pt x="22" y="1584"/>
                  </a:lnTo>
                  <a:lnTo>
                    <a:pt x="29" y="1584"/>
                  </a:lnTo>
                  <a:lnTo>
                    <a:pt x="29" y="1577"/>
                  </a:lnTo>
                  <a:lnTo>
                    <a:pt x="37" y="1569"/>
                  </a:lnTo>
                  <a:lnTo>
                    <a:pt x="44" y="1562"/>
                  </a:lnTo>
                  <a:lnTo>
                    <a:pt x="52" y="1554"/>
                  </a:lnTo>
                  <a:lnTo>
                    <a:pt x="59" y="1554"/>
                  </a:lnTo>
                  <a:lnTo>
                    <a:pt x="67" y="1547"/>
                  </a:lnTo>
                  <a:lnTo>
                    <a:pt x="74" y="1547"/>
                  </a:lnTo>
                  <a:lnTo>
                    <a:pt x="82" y="1547"/>
                  </a:lnTo>
                  <a:lnTo>
                    <a:pt x="89" y="1540"/>
                  </a:lnTo>
                  <a:lnTo>
                    <a:pt x="104" y="1532"/>
                  </a:lnTo>
                  <a:lnTo>
                    <a:pt x="111" y="1532"/>
                  </a:lnTo>
                  <a:lnTo>
                    <a:pt x="126" y="1525"/>
                  </a:lnTo>
                  <a:lnTo>
                    <a:pt x="141" y="1517"/>
                  </a:lnTo>
                  <a:lnTo>
                    <a:pt x="148" y="1510"/>
                  </a:lnTo>
                  <a:lnTo>
                    <a:pt x="163" y="1502"/>
                  </a:lnTo>
                  <a:lnTo>
                    <a:pt x="171" y="1502"/>
                  </a:lnTo>
                  <a:lnTo>
                    <a:pt x="186" y="1495"/>
                  </a:lnTo>
                  <a:lnTo>
                    <a:pt x="193" y="1488"/>
                  </a:lnTo>
                  <a:lnTo>
                    <a:pt x="200" y="1480"/>
                  </a:lnTo>
                  <a:lnTo>
                    <a:pt x="208" y="1480"/>
                  </a:lnTo>
                  <a:lnTo>
                    <a:pt x="208" y="1473"/>
                  </a:lnTo>
                  <a:lnTo>
                    <a:pt x="215" y="1465"/>
                  </a:lnTo>
                  <a:lnTo>
                    <a:pt x="215" y="1458"/>
                  </a:lnTo>
                  <a:lnTo>
                    <a:pt x="223" y="1458"/>
                  </a:lnTo>
                  <a:lnTo>
                    <a:pt x="223" y="1450"/>
                  </a:lnTo>
                  <a:lnTo>
                    <a:pt x="230" y="1443"/>
                  </a:lnTo>
                  <a:lnTo>
                    <a:pt x="230" y="1436"/>
                  </a:lnTo>
                  <a:lnTo>
                    <a:pt x="238" y="1428"/>
                  </a:lnTo>
                  <a:lnTo>
                    <a:pt x="238" y="1421"/>
                  </a:lnTo>
                  <a:lnTo>
                    <a:pt x="245" y="1413"/>
                  </a:lnTo>
                  <a:lnTo>
                    <a:pt x="245" y="1406"/>
                  </a:lnTo>
                  <a:lnTo>
                    <a:pt x="245" y="1398"/>
                  </a:lnTo>
                  <a:lnTo>
                    <a:pt x="245" y="1391"/>
                  </a:lnTo>
                  <a:lnTo>
                    <a:pt x="245" y="1383"/>
                  </a:lnTo>
                  <a:lnTo>
                    <a:pt x="245" y="1376"/>
                  </a:lnTo>
                  <a:lnTo>
                    <a:pt x="238" y="1361"/>
                  </a:lnTo>
                  <a:lnTo>
                    <a:pt x="238" y="1354"/>
                  </a:lnTo>
                  <a:lnTo>
                    <a:pt x="238" y="1339"/>
                  </a:lnTo>
                  <a:lnTo>
                    <a:pt x="238" y="1324"/>
                  </a:lnTo>
                  <a:lnTo>
                    <a:pt x="238" y="1309"/>
                  </a:lnTo>
                  <a:lnTo>
                    <a:pt x="238" y="1294"/>
                  </a:lnTo>
                  <a:lnTo>
                    <a:pt x="238" y="1279"/>
                  </a:lnTo>
                  <a:lnTo>
                    <a:pt x="238" y="1265"/>
                  </a:lnTo>
                  <a:lnTo>
                    <a:pt x="238" y="1250"/>
                  </a:lnTo>
                  <a:lnTo>
                    <a:pt x="238" y="1227"/>
                  </a:lnTo>
                  <a:lnTo>
                    <a:pt x="245" y="1212"/>
                  </a:lnTo>
                  <a:lnTo>
                    <a:pt x="245" y="1198"/>
                  </a:lnTo>
                  <a:lnTo>
                    <a:pt x="252" y="1183"/>
                  </a:lnTo>
                  <a:lnTo>
                    <a:pt x="260" y="1175"/>
                  </a:lnTo>
                  <a:lnTo>
                    <a:pt x="260" y="1205"/>
                  </a:lnTo>
                  <a:lnTo>
                    <a:pt x="267" y="1205"/>
                  </a:lnTo>
                  <a:lnTo>
                    <a:pt x="267" y="1198"/>
                  </a:lnTo>
                  <a:lnTo>
                    <a:pt x="275" y="1190"/>
                  </a:lnTo>
                  <a:lnTo>
                    <a:pt x="275" y="1183"/>
                  </a:lnTo>
                  <a:lnTo>
                    <a:pt x="282" y="1175"/>
                  </a:lnTo>
                  <a:lnTo>
                    <a:pt x="290" y="1168"/>
                  </a:lnTo>
                  <a:lnTo>
                    <a:pt x="290" y="1160"/>
                  </a:lnTo>
                  <a:lnTo>
                    <a:pt x="297" y="1153"/>
                  </a:lnTo>
                  <a:lnTo>
                    <a:pt x="297" y="1146"/>
                  </a:lnTo>
                  <a:lnTo>
                    <a:pt x="297" y="1138"/>
                  </a:lnTo>
                  <a:lnTo>
                    <a:pt x="304" y="1131"/>
                  </a:lnTo>
                  <a:lnTo>
                    <a:pt x="304" y="1123"/>
                  </a:lnTo>
                  <a:lnTo>
                    <a:pt x="304" y="1116"/>
                  </a:lnTo>
                  <a:lnTo>
                    <a:pt x="312" y="1108"/>
                  </a:lnTo>
                  <a:lnTo>
                    <a:pt x="312" y="1101"/>
                  </a:lnTo>
                  <a:lnTo>
                    <a:pt x="312" y="1086"/>
                  </a:lnTo>
                  <a:lnTo>
                    <a:pt x="312" y="1071"/>
                  </a:lnTo>
                  <a:lnTo>
                    <a:pt x="312" y="1056"/>
                  </a:lnTo>
                  <a:lnTo>
                    <a:pt x="312" y="1041"/>
                  </a:lnTo>
                  <a:lnTo>
                    <a:pt x="312" y="1027"/>
                  </a:lnTo>
                  <a:lnTo>
                    <a:pt x="312" y="1012"/>
                  </a:lnTo>
                  <a:lnTo>
                    <a:pt x="319" y="997"/>
                  </a:lnTo>
                  <a:lnTo>
                    <a:pt x="319" y="982"/>
                  </a:lnTo>
                  <a:lnTo>
                    <a:pt x="319" y="967"/>
                  </a:lnTo>
                  <a:lnTo>
                    <a:pt x="319" y="960"/>
                  </a:lnTo>
                  <a:lnTo>
                    <a:pt x="327" y="945"/>
                  </a:lnTo>
                  <a:lnTo>
                    <a:pt x="327" y="937"/>
                  </a:lnTo>
                  <a:lnTo>
                    <a:pt x="327" y="922"/>
                  </a:lnTo>
                  <a:lnTo>
                    <a:pt x="334" y="915"/>
                  </a:lnTo>
                  <a:lnTo>
                    <a:pt x="334" y="908"/>
                  </a:lnTo>
                  <a:lnTo>
                    <a:pt x="342" y="900"/>
                  </a:lnTo>
                  <a:lnTo>
                    <a:pt x="349" y="893"/>
                  </a:lnTo>
                  <a:lnTo>
                    <a:pt x="349" y="885"/>
                  </a:lnTo>
                  <a:lnTo>
                    <a:pt x="356" y="878"/>
                  </a:lnTo>
                  <a:lnTo>
                    <a:pt x="364" y="870"/>
                  </a:lnTo>
                  <a:lnTo>
                    <a:pt x="371" y="863"/>
                  </a:lnTo>
                  <a:lnTo>
                    <a:pt x="379" y="856"/>
                  </a:lnTo>
                  <a:lnTo>
                    <a:pt x="379" y="848"/>
                  </a:lnTo>
                  <a:lnTo>
                    <a:pt x="386" y="841"/>
                  </a:lnTo>
                  <a:lnTo>
                    <a:pt x="394" y="833"/>
                  </a:lnTo>
                  <a:lnTo>
                    <a:pt x="394" y="826"/>
                  </a:lnTo>
                  <a:lnTo>
                    <a:pt x="401" y="826"/>
                  </a:lnTo>
                  <a:lnTo>
                    <a:pt x="379" y="885"/>
                  </a:lnTo>
                  <a:lnTo>
                    <a:pt x="379" y="878"/>
                  </a:lnTo>
                  <a:lnTo>
                    <a:pt x="386" y="878"/>
                  </a:lnTo>
                  <a:lnTo>
                    <a:pt x="386" y="870"/>
                  </a:lnTo>
                  <a:lnTo>
                    <a:pt x="394" y="863"/>
                  </a:lnTo>
                  <a:lnTo>
                    <a:pt x="401" y="856"/>
                  </a:lnTo>
                  <a:lnTo>
                    <a:pt x="416" y="841"/>
                  </a:lnTo>
                  <a:lnTo>
                    <a:pt x="423" y="826"/>
                  </a:lnTo>
                  <a:lnTo>
                    <a:pt x="431" y="811"/>
                  </a:lnTo>
                  <a:lnTo>
                    <a:pt x="446" y="804"/>
                  </a:lnTo>
                  <a:lnTo>
                    <a:pt x="453" y="789"/>
                  </a:lnTo>
                  <a:lnTo>
                    <a:pt x="468" y="774"/>
                  </a:lnTo>
                  <a:lnTo>
                    <a:pt x="475" y="759"/>
                  </a:lnTo>
                  <a:lnTo>
                    <a:pt x="490" y="744"/>
                  </a:lnTo>
                  <a:lnTo>
                    <a:pt x="498" y="729"/>
                  </a:lnTo>
                  <a:lnTo>
                    <a:pt x="505" y="722"/>
                  </a:lnTo>
                  <a:lnTo>
                    <a:pt x="513" y="707"/>
                  </a:lnTo>
                  <a:lnTo>
                    <a:pt x="520" y="699"/>
                  </a:lnTo>
                  <a:lnTo>
                    <a:pt x="520" y="685"/>
                  </a:lnTo>
                  <a:lnTo>
                    <a:pt x="527" y="677"/>
                  </a:lnTo>
                  <a:lnTo>
                    <a:pt x="535" y="670"/>
                  </a:lnTo>
                  <a:lnTo>
                    <a:pt x="535" y="655"/>
                  </a:lnTo>
                  <a:lnTo>
                    <a:pt x="542" y="647"/>
                  </a:lnTo>
                  <a:lnTo>
                    <a:pt x="542" y="632"/>
                  </a:lnTo>
                  <a:lnTo>
                    <a:pt x="550" y="625"/>
                  </a:lnTo>
                  <a:lnTo>
                    <a:pt x="550" y="618"/>
                  </a:lnTo>
                  <a:lnTo>
                    <a:pt x="557" y="610"/>
                  </a:lnTo>
                  <a:lnTo>
                    <a:pt x="557" y="603"/>
                  </a:lnTo>
                  <a:lnTo>
                    <a:pt x="557" y="595"/>
                  </a:lnTo>
                  <a:lnTo>
                    <a:pt x="557" y="588"/>
                  </a:lnTo>
                  <a:lnTo>
                    <a:pt x="565" y="580"/>
                  </a:lnTo>
                  <a:lnTo>
                    <a:pt x="565" y="573"/>
                  </a:lnTo>
                  <a:lnTo>
                    <a:pt x="565" y="566"/>
                  </a:lnTo>
                  <a:lnTo>
                    <a:pt x="565" y="558"/>
                  </a:lnTo>
                  <a:lnTo>
                    <a:pt x="565" y="551"/>
                  </a:lnTo>
                  <a:lnTo>
                    <a:pt x="572" y="543"/>
                  </a:lnTo>
                  <a:lnTo>
                    <a:pt x="572" y="536"/>
                  </a:lnTo>
                  <a:lnTo>
                    <a:pt x="572" y="528"/>
                  </a:lnTo>
                  <a:lnTo>
                    <a:pt x="572" y="521"/>
                  </a:lnTo>
                  <a:lnTo>
                    <a:pt x="579" y="521"/>
                  </a:lnTo>
                  <a:lnTo>
                    <a:pt x="579" y="514"/>
                  </a:lnTo>
                  <a:lnTo>
                    <a:pt x="579" y="506"/>
                  </a:lnTo>
                  <a:lnTo>
                    <a:pt x="579" y="514"/>
                  </a:lnTo>
                  <a:lnTo>
                    <a:pt x="579" y="521"/>
                  </a:lnTo>
                  <a:lnTo>
                    <a:pt x="579" y="528"/>
                  </a:lnTo>
                  <a:lnTo>
                    <a:pt x="587" y="536"/>
                  </a:lnTo>
                  <a:lnTo>
                    <a:pt x="587" y="543"/>
                  </a:lnTo>
                  <a:lnTo>
                    <a:pt x="587" y="551"/>
                  </a:lnTo>
                  <a:lnTo>
                    <a:pt x="587" y="558"/>
                  </a:lnTo>
                  <a:lnTo>
                    <a:pt x="587" y="566"/>
                  </a:lnTo>
                  <a:lnTo>
                    <a:pt x="587" y="573"/>
                  </a:lnTo>
                  <a:lnTo>
                    <a:pt x="587" y="580"/>
                  </a:lnTo>
                  <a:lnTo>
                    <a:pt x="587" y="588"/>
                  </a:lnTo>
                  <a:lnTo>
                    <a:pt x="587" y="595"/>
                  </a:lnTo>
                  <a:lnTo>
                    <a:pt x="587" y="603"/>
                  </a:lnTo>
                  <a:lnTo>
                    <a:pt x="587" y="610"/>
                  </a:lnTo>
                  <a:lnTo>
                    <a:pt x="579" y="610"/>
                  </a:lnTo>
                  <a:lnTo>
                    <a:pt x="579" y="618"/>
                  </a:lnTo>
                  <a:lnTo>
                    <a:pt x="587" y="610"/>
                  </a:lnTo>
                  <a:lnTo>
                    <a:pt x="587" y="603"/>
                  </a:lnTo>
                  <a:lnTo>
                    <a:pt x="594" y="595"/>
                  </a:lnTo>
                  <a:lnTo>
                    <a:pt x="594" y="588"/>
                  </a:lnTo>
                  <a:lnTo>
                    <a:pt x="602" y="580"/>
                  </a:lnTo>
                  <a:lnTo>
                    <a:pt x="609" y="566"/>
                  </a:lnTo>
                  <a:lnTo>
                    <a:pt x="617" y="558"/>
                  </a:lnTo>
                  <a:lnTo>
                    <a:pt x="617" y="551"/>
                  </a:lnTo>
                  <a:lnTo>
                    <a:pt x="624" y="536"/>
                  </a:lnTo>
                  <a:lnTo>
                    <a:pt x="631" y="528"/>
                  </a:lnTo>
                  <a:lnTo>
                    <a:pt x="639" y="521"/>
                  </a:lnTo>
                  <a:lnTo>
                    <a:pt x="646" y="514"/>
                  </a:lnTo>
                  <a:lnTo>
                    <a:pt x="654" y="506"/>
                  </a:lnTo>
                  <a:lnTo>
                    <a:pt x="661" y="499"/>
                  </a:lnTo>
                  <a:lnTo>
                    <a:pt x="669" y="499"/>
                  </a:lnTo>
                  <a:lnTo>
                    <a:pt x="676" y="491"/>
                  </a:lnTo>
                  <a:lnTo>
                    <a:pt x="683" y="484"/>
                  </a:lnTo>
                  <a:lnTo>
                    <a:pt x="691" y="476"/>
                  </a:lnTo>
                  <a:lnTo>
                    <a:pt x="706" y="461"/>
                  </a:lnTo>
                  <a:lnTo>
                    <a:pt x="713" y="454"/>
                  </a:lnTo>
                  <a:lnTo>
                    <a:pt x="721" y="447"/>
                  </a:lnTo>
                  <a:lnTo>
                    <a:pt x="735" y="432"/>
                  </a:lnTo>
                  <a:lnTo>
                    <a:pt x="743" y="424"/>
                  </a:lnTo>
                  <a:lnTo>
                    <a:pt x="758" y="409"/>
                  </a:lnTo>
                  <a:lnTo>
                    <a:pt x="765" y="395"/>
                  </a:lnTo>
                  <a:lnTo>
                    <a:pt x="773" y="387"/>
                  </a:lnTo>
                  <a:lnTo>
                    <a:pt x="780" y="372"/>
                  </a:lnTo>
                  <a:lnTo>
                    <a:pt x="787" y="365"/>
                  </a:lnTo>
                  <a:lnTo>
                    <a:pt x="795" y="350"/>
                  </a:lnTo>
                  <a:lnTo>
                    <a:pt x="795" y="343"/>
                  </a:lnTo>
                  <a:lnTo>
                    <a:pt x="802" y="328"/>
                  </a:lnTo>
                  <a:lnTo>
                    <a:pt x="810" y="313"/>
                  </a:lnTo>
                  <a:lnTo>
                    <a:pt x="810" y="305"/>
                  </a:lnTo>
                  <a:lnTo>
                    <a:pt x="810" y="290"/>
                  </a:lnTo>
                  <a:lnTo>
                    <a:pt x="817" y="276"/>
                  </a:lnTo>
                  <a:lnTo>
                    <a:pt x="817" y="261"/>
                  </a:lnTo>
                  <a:lnTo>
                    <a:pt x="817" y="246"/>
                  </a:lnTo>
                  <a:lnTo>
                    <a:pt x="825" y="238"/>
                  </a:lnTo>
                  <a:lnTo>
                    <a:pt x="825" y="224"/>
                  </a:lnTo>
                  <a:lnTo>
                    <a:pt x="832" y="216"/>
                  </a:lnTo>
                  <a:lnTo>
                    <a:pt x="832" y="201"/>
                  </a:lnTo>
                  <a:lnTo>
                    <a:pt x="832" y="194"/>
                  </a:lnTo>
                  <a:lnTo>
                    <a:pt x="839" y="186"/>
                  </a:lnTo>
                  <a:lnTo>
                    <a:pt x="839" y="171"/>
                  </a:lnTo>
                  <a:lnTo>
                    <a:pt x="847" y="171"/>
                  </a:lnTo>
                  <a:lnTo>
                    <a:pt x="847" y="164"/>
                  </a:lnTo>
                  <a:lnTo>
                    <a:pt x="854" y="157"/>
                  </a:lnTo>
                  <a:lnTo>
                    <a:pt x="854" y="149"/>
                  </a:lnTo>
                  <a:lnTo>
                    <a:pt x="862" y="149"/>
                  </a:lnTo>
                  <a:lnTo>
                    <a:pt x="869" y="142"/>
                  </a:lnTo>
                  <a:lnTo>
                    <a:pt x="877" y="134"/>
                  </a:lnTo>
                  <a:lnTo>
                    <a:pt x="884" y="127"/>
                  </a:lnTo>
                  <a:lnTo>
                    <a:pt x="891" y="119"/>
                  </a:lnTo>
                  <a:lnTo>
                    <a:pt x="899" y="112"/>
                  </a:lnTo>
                  <a:lnTo>
                    <a:pt x="906" y="112"/>
                  </a:lnTo>
                  <a:lnTo>
                    <a:pt x="906" y="105"/>
                  </a:lnTo>
                  <a:lnTo>
                    <a:pt x="914" y="105"/>
                  </a:lnTo>
                  <a:lnTo>
                    <a:pt x="921" y="97"/>
                  </a:lnTo>
                  <a:lnTo>
                    <a:pt x="929" y="90"/>
                  </a:lnTo>
                  <a:lnTo>
                    <a:pt x="936" y="82"/>
                  </a:lnTo>
                  <a:lnTo>
                    <a:pt x="944" y="75"/>
                  </a:lnTo>
                  <a:lnTo>
                    <a:pt x="944" y="67"/>
                  </a:lnTo>
                  <a:lnTo>
                    <a:pt x="951" y="60"/>
                  </a:lnTo>
                  <a:lnTo>
                    <a:pt x="958" y="53"/>
                  </a:lnTo>
                  <a:lnTo>
                    <a:pt x="966" y="38"/>
                  </a:lnTo>
                  <a:lnTo>
                    <a:pt x="973" y="30"/>
                  </a:lnTo>
                  <a:lnTo>
                    <a:pt x="981" y="23"/>
                  </a:lnTo>
                  <a:lnTo>
                    <a:pt x="981" y="15"/>
                  </a:lnTo>
                  <a:lnTo>
                    <a:pt x="988" y="15"/>
                  </a:lnTo>
                  <a:lnTo>
                    <a:pt x="988" y="8"/>
                  </a:lnTo>
                  <a:lnTo>
                    <a:pt x="996" y="0"/>
                  </a:lnTo>
                  <a:lnTo>
                    <a:pt x="996" y="8"/>
                  </a:lnTo>
                  <a:lnTo>
                    <a:pt x="996" y="15"/>
                  </a:lnTo>
                  <a:lnTo>
                    <a:pt x="988" y="23"/>
                  </a:lnTo>
                  <a:lnTo>
                    <a:pt x="988" y="30"/>
                  </a:lnTo>
                  <a:lnTo>
                    <a:pt x="988" y="38"/>
                  </a:lnTo>
                  <a:lnTo>
                    <a:pt x="988" y="45"/>
                  </a:lnTo>
                  <a:lnTo>
                    <a:pt x="981" y="53"/>
                  </a:lnTo>
                  <a:lnTo>
                    <a:pt x="981" y="60"/>
                  </a:lnTo>
                  <a:lnTo>
                    <a:pt x="981" y="67"/>
                  </a:lnTo>
                  <a:lnTo>
                    <a:pt x="981" y="75"/>
                  </a:lnTo>
                  <a:lnTo>
                    <a:pt x="973" y="82"/>
                  </a:lnTo>
                  <a:lnTo>
                    <a:pt x="973" y="97"/>
                  </a:lnTo>
                  <a:lnTo>
                    <a:pt x="966" y="112"/>
                  </a:lnTo>
                  <a:lnTo>
                    <a:pt x="958" y="127"/>
                  </a:lnTo>
                  <a:lnTo>
                    <a:pt x="958" y="142"/>
                  </a:lnTo>
                  <a:lnTo>
                    <a:pt x="951" y="157"/>
                  </a:lnTo>
                  <a:lnTo>
                    <a:pt x="951" y="179"/>
                  </a:lnTo>
                  <a:lnTo>
                    <a:pt x="944" y="201"/>
                  </a:lnTo>
                  <a:lnTo>
                    <a:pt x="944" y="216"/>
                  </a:lnTo>
                  <a:lnTo>
                    <a:pt x="944" y="238"/>
                  </a:lnTo>
                  <a:lnTo>
                    <a:pt x="944" y="253"/>
                  </a:lnTo>
                  <a:lnTo>
                    <a:pt x="936" y="276"/>
                  </a:lnTo>
                  <a:lnTo>
                    <a:pt x="944" y="290"/>
                  </a:lnTo>
                  <a:lnTo>
                    <a:pt x="944" y="305"/>
                  </a:lnTo>
                  <a:lnTo>
                    <a:pt x="944" y="320"/>
                  </a:lnTo>
                  <a:lnTo>
                    <a:pt x="951" y="335"/>
                  </a:lnTo>
                  <a:lnTo>
                    <a:pt x="951" y="343"/>
                  </a:lnTo>
                  <a:lnTo>
                    <a:pt x="958" y="357"/>
                  </a:lnTo>
                  <a:lnTo>
                    <a:pt x="966" y="372"/>
                  </a:lnTo>
                  <a:lnTo>
                    <a:pt x="973" y="387"/>
                  </a:lnTo>
                  <a:lnTo>
                    <a:pt x="973" y="409"/>
                  </a:lnTo>
                  <a:lnTo>
                    <a:pt x="981" y="432"/>
                  </a:lnTo>
                  <a:lnTo>
                    <a:pt x="981" y="454"/>
                  </a:lnTo>
                  <a:lnTo>
                    <a:pt x="981" y="476"/>
                  </a:lnTo>
                  <a:lnTo>
                    <a:pt x="988" y="506"/>
                  </a:lnTo>
                  <a:lnTo>
                    <a:pt x="988" y="528"/>
                  </a:lnTo>
                  <a:lnTo>
                    <a:pt x="988" y="551"/>
                  </a:lnTo>
                  <a:lnTo>
                    <a:pt x="988" y="580"/>
                  </a:lnTo>
                  <a:lnTo>
                    <a:pt x="988" y="603"/>
                  </a:lnTo>
                  <a:lnTo>
                    <a:pt x="988" y="625"/>
                  </a:lnTo>
                  <a:lnTo>
                    <a:pt x="981" y="647"/>
                  </a:lnTo>
                  <a:lnTo>
                    <a:pt x="981" y="670"/>
                  </a:lnTo>
                  <a:lnTo>
                    <a:pt x="973" y="685"/>
                  </a:lnTo>
                  <a:lnTo>
                    <a:pt x="1033" y="610"/>
                  </a:lnTo>
                  <a:lnTo>
                    <a:pt x="1033" y="618"/>
                  </a:lnTo>
                  <a:lnTo>
                    <a:pt x="1033" y="625"/>
                  </a:lnTo>
                  <a:lnTo>
                    <a:pt x="1033" y="632"/>
                  </a:lnTo>
                  <a:lnTo>
                    <a:pt x="1033" y="640"/>
                  </a:lnTo>
                  <a:lnTo>
                    <a:pt x="1033" y="647"/>
                  </a:lnTo>
                  <a:lnTo>
                    <a:pt x="1033" y="662"/>
                  </a:lnTo>
                  <a:lnTo>
                    <a:pt x="1033" y="670"/>
                  </a:lnTo>
                  <a:lnTo>
                    <a:pt x="1033" y="685"/>
                  </a:lnTo>
                  <a:lnTo>
                    <a:pt x="1033" y="699"/>
                  </a:lnTo>
                  <a:lnTo>
                    <a:pt x="1033" y="714"/>
                  </a:lnTo>
                  <a:lnTo>
                    <a:pt x="1033" y="729"/>
                  </a:lnTo>
                  <a:lnTo>
                    <a:pt x="1033" y="744"/>
                  </a:lnTo>
                  <a:lnTo>
                    <a:pt x="1033" y="751"/>
                  </a:lnTo>
                  <a:lnTo>
                    <a:pt x="1033" y="766"/>
                  </a:lnTo>
                  <a:lnTo>
                    <a:pt x="1040" y="781"/>
                  </a:lnTo>
                  <a:lnTo>
                    <a:pt x="1040" y="789"/>
                  </a:lnTo>
                  <a:lnTo>
                    <a:pt x="1048" y="804"/>
                  </a:lnTo>
                  <a:lnTo>
                    <a:pt x="1055" y="818"/>
                  </a:lnTo>
                  <a:lnTo>
                    <a:pt x="1062" y="833"/>
                  </a:lnTo>
                  <a:lnTo>
                    <a:pt x="1070" y="848"/>
                  </a:lnTo>
                  <a:lnTo>
                    <a:pt x="1077" y="870"/>
                  </a:lnTo>
                  <a:lnTo>
                    <a:pt x="1085" y="885"/>
                  </a:lnTo>
                  <a:lnTo>
                    <a:pt x="1092" y="908"/>
                  </a:lnTo>
                  <a:lnTo>
                    <a:pt x="1092" y="922"/>
                  </a:lnTo>
                  <a:lnTo>
                    <a:pt x="1100" y="945"/>
                  </a:lnTo>
                  <a:lnTo>
                    <a:pt x="1107" y="967"/>
                  </a:lnTo>
                  <a:lnTo>
                    <a:pt x="1107" y="989"/>
                  </a:lnTo>
                  <a:lnTo>
                    <a:pt x="1114" y="1012"/>
                  </a:lnTo>
                  <a:lnTo>
                    <a:pt x="1114" y="1034"/>
                  </a:lnTo>
                  <a:lnTo>
                    <a:pt x="1114" y="1056"/>
                  </a:lnTo>
                  <a:lnTo>
                    <a:pt x="1114" y="1086"/>
                  </a:lnTo>
                  <a:lnTo>
                    <a:pt x="1107" y="1108"/>
                  </a:lnTo>
                  <a:lnTo>
                    <a:pt x="1107" y="1131"/>
                  </a:lnTo>
                  <a:lnTo>
                    <a:pt x="1107" y="1160"/>
                  </a:lnTo>
                  <a:lnTo>
                    <a:pt x="1100" y="1183"/>
                  </a:lnTo>
                  <a:lnTo>
                    <a:pt x="1100" y="1212"/>
                  </a:lnTo>
                  <a:lnTo>
                    <a:pt x="1100" y="1235"/>
                  </a:lnTo>
                  <a:lnTo>
                    <a:pt x="1100" y="1265"/>
                  </a:lnTo>
                  <a:lnTo>
                    <a:pt x="1100" y="1287"/>
                  </a:lnTo>
                  <a:lnTo>
                    <a:pt x="1100" y="1317"/>
                  </a:lnTo>
                  <a:lnTo>
                    <a:pt x="1100" y="1339"/>
                  </a:lnTo>
                  <a:lnTo>
                    <a:pt x="1100" y="1361"/>
                  </a:lnTo>
                  <a:lnTo>
                    <a:pt x="1107" y="1383"/>
                  </a:lnTo>
                  <a:lnTo>
                    <a:pt x="1107" y="1406"/>
                  </a:lnTo>
                  <a:lnTo>
                    <a:pt x="1114" y="1421"/>
                  </a:lnTo>
                  <a:lnTo>
                    <a:pt x="1122" y="1443"/>
                  </a:lnTo>
                  <a:lnTo>
                    <a:pt x="1129" y="1458"/>
                  </a:lnTo>
                  <a:lnTo>
                    <a:pt x="1129" y="1450"/>
                  </a:lnTo>
                  <a:lnTo>
                    <a:pt x="1129" y="1443"/>
                  </a:lnTo>
                  <a:lnTo>
                    <a:pt x="1137" y="1436"/>
                  </a:lnTo>
                  <a:lnTo>
                    <a:pt x="1137" y="1428"/>
                  </a:lnTo>
                  <a:lnTo>
                    <a:pt x="1137" y="1421"/>
                  </a:lnTo>
                  <a:lnTo>
                    <a:pt x="1137" y="1413"/>
                  </a:lnTo>
                  <a:lnTo>
                    <a:pt x="1144" y="1406"/>
                  </a:lnTo>
                  <a:lnTo>
                    <a:pt x="1144" y="1398"/>
                  </a:lnTo>
                  <a:lnTo>
                    <a:pt x="1144" y="1391"/>
                  </a:lnTo>
                  <a:lnTo>
                    <a:pt x="1152" y="1391"/>
                  </a:lnTo>
                  <a:lnTo>
                    <a:pt x="1152" y="1383"/>
                  </a:lnTo>
                  <a:lnTo>
                    <a:pt x="1152" y="1376"/>
                  </a:lnTo>
                  <a:lnTo>
                    <a:pt x="1152" y="1369"/>
                  </a:lnTo>
                  <a:lnTo>
                    <a:pt x="1159" y="1369"/>
                  </a:lnTo>
                  <a:lnTo>
                    <a:pt x="1159" y="1376"/>
                  </a:lnTo>
                  <a:lnTo>
                    <a:pt x="1159" y="1383"/>
                  </a:lnTo>
                  <a:lnTo>
                    <a:pt x="1159" y="1391"/>
                  </a:lnTo>
                  <a:lnTo>
                    <a:pt x="1159" y="1398"/>
                  </a:lnTo>
                  <a:lnTo>
                    <a:pt x="1166" y="1398"/>
                  </a:lnTo>
                  <a:lnTo>
                    <a:pt x="1166" y="1406"/>
                  </a:lnTo>
                  <a:lnTo>
                    <a:pt x="1166" y="1413"/>
                  </a:lnTo>
                  <a:lnTo>
                    <a:pt x="1166" y="1421"/>
                  </a:lnTo>
                  <a:lnTo>
                    <a:pt x="1166" y="1428"/>
                  </a:lnTo>
                  <a:lnTo>
                    <a:pt x="1166" y="1436"/>
                  </a:lnTo>
                  <a:lnTo>
                    <a:pt x="1166" y="1443"/>
                  </a:lnTo>
                  <a:lnTo>
                    <a:pt x="1166" y="1450"/>
                  </a:lnTo>
                  <a:lnTo>
                    <a:pt x="1166" y="1458"/>
                  </a:lnTo>
                  <a:lnTo>
                    <a:pt x="1166" y="1465"/>
                  </a:lnTo>
                  <a:lnTo>
                    <a:pt x="1174" y="1473"/>
                  </a:lnTo>
                  <a:lnTo>
                    <a:pt x="1174" y="1480"/>
                  </a:lnTo>
                  <a:lnTo>
                    <a:pt x="1174" y="1488"/>
                  </a:lnTo>
                  <a:lnTo>
                    <a:pt x="1174" y="1495"/>
                  </a:lnTo>
                  <a:lnTo>
                    <a:pt x="1181" y="1495"/>
                  </a:lnTo>
                  <a:lnTo>
                    <a:pt x="1181" y="1502"/>
                  </a:lnTo>
                  <a:lnTo>
                    <a:pt x="1189" y="1502"/>
                  </a:lnTo>
                  <a:lnTo>
                    <a:pt x="1189" y="1510"/>
                  </a:lnTo>
                  <a:lnTo>
                    <a:pt x="1196" y="1510"/>
                  </a:lnTo>
                  <a:lnTo>
                    <a:pt x="1204" y="1510"/>
                  </a:lnTo>
                  <a:lnTo>
                    <a:pt x="1204" y="1517"/>
                  </a:lnTo>
                  <a:lnTo>
                    <a:pt x="1211" y="1517"/>
                  </a:lnTo>
                  <a:lnTo>
                    <a:pt x="1218" y="1525"/>
                  </a:lnTo>
                  <a:lnTo>
                    <a:pt x="1226" y="1525"/>
                  </a:lnTo>
                  <a:lnTo>
                    <a:pt x="1233" y="1532"/>
                  </a:lnTo>
                  <a:lnTo>
                    <a:pt x="1241" y="1540"/>
                  </a:lnTo>
                  <a:lnTo>
                    <a:pt x="1248" y="1540"/>
                  </a:lnTo>
                  <a:lnTo>
                    <a:pt x="1256" y="1547"/>
                  </a:lnTo>
                  <a:lnTo>
                    <a:pt x="1263" y="1547"/>
                  </a:lnTo>
                  <a:lnTo>
                    <a:pt x="1270" y="1547"/>
                  </a:lnTo>
                  <a:lnTo>
                    <a:pt x="1278" y="1554"/>
                  </a:lnTo>
                  <a:lnTo>
                    <a:pt x="1285" y="1554"/>
                  </a:lnTo>
                  <a:lnTo>
                    <a:pt x="1293" y="1554"/>
                  </a:lnTo>
                  <a:lnTo>
                    <a:pt x="1300" y="1562"/>
                  </a:lnTo>
                  <a:lnTo>
                    <a:pt x="1315" y="1562"/>
                  </a:lnTo>
                  <a:lnTo>
                    <a:pt x="1322" y="1569"/>
                  </a:lnTo>
                  <a:lnTo>
                    <a:pt x="1330" y="1569"/>
                  </a:lnTo>
                  <a:lnTo>
                    <a:pt x="1345" y="1577"/>
                  </a:lnTo>
                  <a:lnTo>
                    <a:pt x="1352" y="1584"/>
                  </a:lnTo>
                  <a:lnTo>
                    <a:pt x="1360" y="1592"/>
                  </a:lnTo>
                  <a:lnTo>
                    <a:pt x="1367" y="1599"/>
                  </a:lnTo>
                  <a:lnTo>
                    <a:pt x="1375" y="1607"/>
                  </a:lnTo>
                  <a:lnTo>
                    <a:pt x="1382" y="1614"/>
                  </a:lnTo>
                  <a:lnTo>
                    <a:pt x="1389" y="1621"/>
                  </a:lnTo>
                  <a:lnTo>
                    <a:pt x="1397" y="1629"/>
                  </a:lnTo>
                  <a:lnTo>
                    <a:pt x="1397" y="1636"/>
                  </a:lnTo>
                  <a:lnTo>
                    <a:pt x="1397" y="1644"/>
                  </a:lnTo>
                  <a:lnTo>
                    <a:pt x="1397" y="1651"/>
                  </a:lnTo>
                  <a:lnTo>
                    <a:pt x="1397" y="1659"/>
                  </a:lnTo>
                  <a:lnTo>
                    <a:pt x="1397" y="1666"/>
                  </a:lnTo>
                  <a:lnTo>
                    <a:pt x="1389" y="1673"/>
                  </a:lnTo>
                  <a:lnTo>
                    <a:pt x="1389" y="1681"/>
                  </a:lnTo>
                  <a:lnTo>
                    <a:pt x="1382" y="1688"/>
                  </a:lnTo>
                  <a:lnTo>
                    <a:pt x="1375" y="1696"/>
                  </a:lnTo>
                  <a:lnTo>
                    <a:pt x="1367" y="1696"/>
                  </a:lnTo>
                  <a:lnTo>
                    <a:pt x="1360" y="1703"/>
                  </a:lnTo>
                  <a:lnTo>
                    <a:pt x="1345" y="1711"/>
                  </a:lnTo>
                  <a:lnTo>
                    <a:pt x="1337" y="1718"/>
                  </a:lnTo>
                  <a:lnTo>
                    <a:pt x="1330" y="1718"/>
                  </a:lnTo>
                  <a:lnTo>
                    <a:pt x="1322" y="1726"/>
                  </a:lnTo>
                  <a:lnTo>
                    <a:pt x="1315" y="1733"/>
                  </a:lnTo>
                  <a:lnTo>
                    <a:pt x="1308" y="1733"/>
                  </a:lnTo>
                  <a:lnTo>
                    <a:pt x="1300" y="1740"/>
                  </a:lnTo>
                  <a:lnTo>
                    <a:pt x="1300" y="1748"/>
                  </a:lnTo>
                  <a:lnTo>
                    <a:pt x="1293" y="1748"/>
                  </a:lnTo>
                  <a:lnTo>
                    <a:pt x="1285" y="1755"/>
                  </a:lnTo>
                  <a:lnTo>
                    <a:pt x="1278" y="1755"/>
                  </a:lnTo>
                  <a:lnTo>
                    <a:pt x="1270" y="1763"/>
                  </a:lnTo>
                  <a:lnTo>
                    <a:pt x="1263" y="1763"/>
                  </a:lnTo>
                  <a:lnTo>
                    <a:pt x="1248" y="1770"/>
                  </a:lnTo>
                  <a:lnTo>
                    <a:pt x="1241" y="1770"/>
                  </a:lnTo>
                  <a:lnTo>
                    <a:pt x="1226" y="1778"/>
                  </a:lnTo>
                  <a:lnTo>
                    <a:pt x="1218" y="1778"/>
                  </a:lnTo>
                  <a:lnTo>
                    <a:pt x="1211" y="1785"/>
                  </a:lnTo>
                  <a:lnTo>
                    <a:pt x="1204" y="1785"/>
                  </a:lnTo>
                  <a:lnTo>
                    <a:pt x="1189" y="1792"/>
                  </a:lnTo>
                  <a:lnTo>
                    <a:pt x="1181" y="1792"/>
                  </a:lnTo>
                  <a:lnTo>
                    <a:pt x="1174" y="1800"/>
                  </a:lnTo>
                  <a:lnTo>
                    <a:pt x="1174" y="1807"/>
                  </a:lnTo>
                  <a:lnTo>
                    <a:pt x="1174" y="1815"/>
                  </a:lnTo>
                  <a:lnTo>
                    <a:pt x="1166" y="1815"/>
                  </a:lnTo>
                  <a:lnTo>
                    <a:pt x="1166" y="1822"/>
                  </a:lnTo>
                  <a:lnTo>
                    <a:pt x="1166" y="1830"/>
                  </a:lnTo>
                  <a:lnTo>
                    <a:pt x="1174" y="1830"/>
                  </a:lnTo>
                  <a:lnTo>
                    <a:pt x="1174" y="1837"/>
                  </a:lnTo>
                  <a:lnTo>
                    <a:pt x="1174" y="1844"/>
                  </a:lnTo>
                  <a:lnTo>
                    <a:pt x="1174" y="1852"/>
                  </a:lnTo>
                  <a:lnTo>
                    <a:pt x="1174" y="1859"/>
                  </a:lnTo>
                  <a:lnTo>
                    <a:pt x="1174" y="1867"/>
                  </a:lnTo>
                  <a:lnTo>
                    <a:pt x="1166" y="1874"/>
                  </a:lnTo>
                  <a:lnTo>
                    <a:pt x="1159" y="1882"/>
                  </a:lnTo>
                  <a:lnTo>
                    <a:pt x="1159" y="1889"/>
                  </a:lnTo>
                  <a:lnTo>
                    <a:pt x="1152" y="1889"/>
                  </a:lnTo>
                  <a:lnTo>
                    <a:pt x="1144" y="1897"/>
                  </a:lnTo>
                  <a:lnTo>
                    <a:pt x="1137" y="1897"/>
                  </a:lnTo>
                  <a:lnTo>
                    <a:pt x="1129" y="1897"/>
                  </a:lnTo>
                  <a:lnTo>
                    <a:pt x="1122" y="1897"/>
                  </a:lnTo>
                  <a:lnTo>
                    <a:pt x="1114" y="1897"/>
                  </a:lnTo>
                  <a:lnTo>
                    <a:pt x="1107" y="1889"/>
                  </a:lnTo>
                  <a:lnTo>
                    <a:pt x="1100" y="1882"/>
                  </a:lnTo>
                  <a:lnTo>
                    <a:pt x="1100" y="1874"/>
                  </a:lnTo>
                  <a:lnTo>
                    <a:pt x="1092" y="1874"/>
                  </a:lnTo>
                  <a:lnTo>
                    <a:pt x="1092" y="1867"/>
                  </a:lnTo>
                  <a:lnTo>
                    <a:pt x="1092" y="1859"/>
                  </a:lnTo>
                  <a:lnTo>
                    <a:pt x="1085" y="1852"/>
                  </a:lnTo>
                  <a:lnTo>
                    <a:pt x="1085" y="1844"/>
                  </a:lnTo>
                  <a:lnTo>
                    <a:pt x="1085" y="1837"/>
                  </a:lnTo>
                  <a:lnTo>
                    <a:pt x="1085" y="1830"/>
                  </a:lnTo>
                  <a:lnTo>
                    <a:pt x="1092" y="1815"/>
                  </a:lnTo>
                  <a:lnTo>
                    <a:pt x="1092" y="1807"/>
                  </a:lnTo>
                  <a:lnTo>
                    <a:pt x="1092" y="1800"/>
                  </a:lnTo>
                  <a:lnTo>
                    <a:pt x="1100" y="1785"/>
                  </a:lnTo>
                  <a:lnTo>
                    <a:pt x="1100" y="1778"/>
                  </a:lnTo>
                  <a:lnTo>
                    <a:pt x="1107" y="1763"/>
                  </a:lnTo>
                  <a:lnTo>
                    <a:pt x="1107" y="1755"/>
                  </a:lnTo>
                  <a:lnTo>
                    <a:pt x="1114" y="1748"/>
                  </a:lnTo>
                  <a:lnTo>
                    <a:pt x="1114" y="1740"/>
                  </a:lnTo>
                  <a:lnTo>
                    <a:pt x="1122" y="1733"/>
                  </a:lnTo>
                  <a:lnTo>
                    <a:pt x="1122" y="1726"/>
                  </a:lnTo>
                  <a:lnTo>
                    <a:pt x="1129" y="1726"/>
                  </a:lnTo>
                  <a:lnTo>
                    <a:pt x="1137" y="1718"/>
                  </a:lnTo>
                  <a:lnTo>
                    <a:pt x="1144" y="1711"/>
                  </a:lnTo>
                  <a:lnTo>
                    <a:pt x="1152" y="1711"/>
                  </a:lnTo>
                  <a:lnTo>
                    <a:pt x="1159" y="1711"/>
                  </a:lnTo>
                  <a:lnTo>
                    <a:pt x="1166" y="1703"/>
                  </a:lnTo>
                  <a:lnTo>
                    <a:pt x="1174" y="1703"/>
                  </a:lnTo>
                  <a:lnTo>
                    <a:pt x="1181" y="1703"/>
                  </a:lnTo>
                  <a:lnTo>
                    <a:pt x="1189" y="1703"/>
                  </a:lnTo>
                  <a:lnTo>
                    <a:pt x="1196" y="1703"/>
                  </a:lnTo>
                  <a:lnTo>
                    <a:pt x="1211" y="1696"/>
                  </a:lnTo>
                  <a:lnTo>
                    <a:pt x="1218" y="1696"/>
                  </a:lnTo>
                  <a:lnTo>
                    <a:pt x="1226" y="1688"/>
                  </a:lnTo>
                  <a:lnTo>
                    <a:pt x="1241" y="1688"/>
                  </a:lnTo>
                  <a:lnTo>
                    <a:pt x="1248" y="1681"/>
                  </a:lnTo>
                  <a:lnTo>
                    <a:pt x="1256" y="1681"/>
                  </a:lnTo>
                  <a:lnTo>
                    <a:pt x="1270" y="1673"/>
                  </a:lnTo>
                  <a:lnTo>
                    <a:pt x="1278" y="1666"/>
                  </a:lnTo>
                  <a:lnTo>
                    <a:pt x="1285" y="1666"/>
                  </a:lnTo>
                  <a:lnTo>
                    <a:pt x="1293" y="1659"/>
                  </a:lnTo>
                  <a:lnTo>
                    <a:pt x="1293" y="1651"/>
                  </a:lnTo>
                  <a:lnTo>
                    <a:pt x="1300" y="1651"/>
                  </a:lnTo>
                  <a:lnTo>
                    <a:pt x="1300" y="1644"/>
                  </a:lnTo>
                  <a:lnTo>
                    <a:pt x="1300" y="1636"/>
                  </a:lnTo>
                  <a:lnTo>
                    <a:pt x="1293" y="1629"/>
                  </a:lnTo>
                  <a:lnTo>
                    <a:pt x="1293" y="1621"/>
                  </a:lnTo>
                  <a:lnTo>
                    <a:pt x="1285" y="1614"/>
                  </a:lnTo>
                  <a:lnTo>
                    <a:pt x="1278" y="1614"/>
                  </a:lnTo>
                  <a:lnTo>
                    <a:pt x="1270" y="1607"/>
                  </a:lnTo>
                  <a:lnTo>
                    <a:pt x="1263" y="1599"/>
                  </a:lnTo>
                  <a:lnTo>
                    <a:pt x="1256" y="1592"/>
                  </a:lnTo>
                  <a:lnTo>
                    <a:pt x="1241" y="1592"/>
                  </a:lnTo>
                  <a:lnTo>
                    <a:pt x="1233" y="1584"/>
                  </a:lnTo>
                  <a:lnTo>
                    <a:pt x="1226" y="1577"/>
                  </a:lnTo>
                  <a:lnTo>
                    <a:pt x="1211" y="1577"/>
                  </a:lnTo>
                  <a:lnTo>
                    <a:pt x="1204" y="1569"/>
                  </a:lnTo>
                  <a:lnTo>
                    <a:pt x="1196" y="1569"/>
                  </a:lnTo>
                  <a:lnTo>
                    <a:pt x="1189" y="1569"/>
                  </a:lnTo>
                  <a:lnTo>
                    <a:pt x="1181" y="1569"/>
                  </a:lnTo>
                  <a:lnTo>
                    <a:pt x="1174" y="1569"/>
                  </a:lnTo>
                  <a:lnTo>
                    <a:pt x="1166" y="1569"/>
                  </a:lnTo>
                  <a:lnTo>
                    <a:pt x="1159" y="1569"/>
                  </a:lnTo>
                  <a:lnTo>
                    <a:pt x="1152" y="1569"/>
                  </a:lnTo>
                  <a:lnTo>
                    <a:pt x="1144" y="1569"/>
                  </a:lnTo>
                  <a:lnTo>
                    <a:pt x="1137" y="1569"/>
                  </a:lnTo>
                  <a:lnTo>
                    <a:pt x="1129" y="1569"/>
                  </a:lnTo>
                  <a:lnTo>
                    <a:pt x="1122" y="1577"/>
                  </a:lnTo>
                  <a:lnTo>
                    <a:pt x="1114" y="1584"/>
                  </a:lnTo>
                  <a:lnTo>
                    <a:pt x="1114" y="1592"/>
                  </a:lnTo>
                  <a:lnTo>
                    <a:pt x="1114" y="1599"/>
                  </a:lnTo>
                  <a:lnTo>
                    <a:pt x="1107" y="1607"/>
                  </a:lnTo>
                  <a:lnTo>
                    <a:pt x="1107" y="1614"/>
                  </a:lnTo>
                  <a:lnTo>
                    <a:pt x="1107" y="1629"/>
                  </a:lnTo>
                  <a:lnTo>
                    <a:pt x="1107" y="1651"/>
                  </a:lnTo>
                  <a:lnTo>
                    <a:pt x="1100" y="1666"/>
                  </a:lnTo>
                  <a:lnTo>
                    <a:pt x="1092" y="1688"/>
                  </a:lnTo>
                  <a:lnTo>
                    <a:pt x="1092" y="1718"/>
                  </a:lnTo>
                  <a:lnTo>
                    <a:pt x="1085" y="1740"/>
                  </a:lnTo>
                  <a:lnTo>
                    <a:pt x="1077" y="1763"/>
                  </a:lnTo>
                  <a:lnTo>
                    <a:pt x="1070" y="1792"/>
                  </a:lnTo>
                  <a:lnTo>
                    <a:pt x="1062" y="1815"/>
                  </a:lnTo>
                  <a:lnTo>
                    <a:pt x="1055" y="1837"/>
                  </a:lnTo>
                  <a:lnTo>
                    <a:pt x="1048" y="1859"/>
                  </a:lnTo>
                  <a:lnTo>
                    <a:pt x="1033" y="1882"/>
                  </a:lnTo>
                  <a:lnTo>
                    <a:pt x="1025" y="1904"/>
                  </a:lnTo>
                  <a:lnTo>
                    <a:pt x="1018" y="1919"/>
                  </a:lnTo>
                  <a:lnTo>
                    <a:pt x="1003" y="1926"/>
                  </a:lnTo>
                  <a:lnTo>
                    <a:pt x="996" y="1941"/>
                  </a:lnTo>
                  <a:lnTo>
                    <a:pt x="988" y="1949"/>
                  </a:lnTo>
                  <a:lnTo>
                    <a:pt x="981" y="1949"/>
                  </a:lnTo>
                  <a:lnTo>
                    <a:pt x="973" y="1956"/>
                  </a:lnTo>
                  <a:lnTo>
                    <a:pt x="966" y="1963"/>
                  </a:lnTo>
                  <a:lnTo>
                    <a:pt x="958" y="1963"/>
                  </a:lnTo>
                  <a:lnTo>
                    <a:pt x="951" y="1963"/>
                  </a:lnTo>
                  <a:lnTo>
                    <a:pt x="944" y="1971"/>
                  </a:lnTo>
                  <a:lnTo>
                    <a:pt x="936" y="1971"/>
                  </a:lnTo>
                  <a:lnTo>
                    <a:pt x="929" y="1971"/>
                  </a:lnTo>
                  <a:lnTo>
                    <a:pt x="921" y="1978"/>
                  </a:lnTo>
                  <a:lnTo>
                    <a:pt x="914" y="1978"/>
                  </a:lnTo>
                  <a:lnTo>
                    <a:pt x="906" y="1986"/>
                  </a:lnTo>
                  <a:lnTo>
                    <a:pt x="891" y="1993"/>
                  </a:lnTo>
                  <a:lnTo>
                    <a:pt x="884" y="2001"/>
                  </a:lnTo>
                  <a:lnTo>
                    <a:pt x="877" y="2001"/>
                  </a:lnTo>
                  <a:lnTo>
                    <a:pt x="869" y="2008"/>
                  </a:lnTo>
                  <a:lnTo>
                    <a:pt x="854" y="2015"/>
                  </a:lnTo>
                  <a:lnTo>
                    <a:pt x="847" y="2015"/>
                  </a:lnTo>
                  <a:lnTo>
                    <a:pt x="832" y="2015"/>
                  </a:lnTo>
                  <a:lnTo>
                    <a:pt x="817" y="2023"/>
                  </a:lnTo>
                  <a:lnTo>
                    <a:pt x="802" y="2023"/>
                  </a:lnTo>
                  <a:lnTo>
                    <a:pt x="795" y="2023"/>
                  </a:lnTo>
                  <a:lnTo>
                    <a:pt x="780" y="2023"/>
                  </a:lnTo>
                  <a:lnTo>
                    <a:pt x="765" y="2023"/>
                  </a:lnTo>
                  <a:lnTo>
                    <a:pt x="750" y="2030"/>
                  </a:lnTo>
                  <a:lnTo>
                    <a:pt x="743" y="2030"/>
                  </a:lnTo>
                  <a:lnTo>
                    <a:pt x="728" y="2030"/>
                  </a:lnTo>
                  <a:lnTo>
                    <a:pt x="713" y="2030"/>
                  </a:lnTo>
                  <a:lnTo>
                    <a:pt x="706" y="2030"/>
                  </a:lnTo>
                  <a:lnTo>
                    <a:pt x="698" y="2038"/>
                  </a:lnTo>
                  <a:lnTo>
                    <a:pt x="691" y="2038"/>
                  </a:lnTo>
                  <a:lnTo>
                    <a:pt x="683" y="2038"/>
                  </a:lnTo>
                  <a:lnTo>
                    <a:pt x="669" y="2038"/>
                  </a:lnTo>
                  <a:lnTo>
                    <a:pt x="661" y="2045"/>
                  </a:lnTo>
                  <a:lnTo>
                    <a:pt x="654" y="2045"/>
                  </a:lnTo>
                  <a:lnTo>
                    <a:pt x="639" y="2045"/>
                  </a:lnTo>
                  <a:lnTo>
                    <a:pt x="631" y="2045"/>
                  </a:lnTo>
                  <a:lnTo>
                    <a:pt x="617" y="2045"/>
                  </a:lnTo>
                  <a:lnTo>
                    <a:pt x="609" y="2038"/>
                  </a:lnTo>
                  <a:lnTo>
                    <a:pt x="602" y="2038"/>
                  </a:lnTo>
                  <a:lnTo>
                    <a:pt x="587" y="2038"/>
                  </a:lnTo>
                  <a:lnTo>
                    <a:pt x="579" y="2038"/>
                  </a:lnTo>
                  <a:lnTo>
                    <a:pt x="572" y="2038"/>
                  </a:lnTo>
                  <a:lnTo>
                    <a:pt x="565" y="2030"/>
                  </a:lnTo>
                  <a:lnTo>
                    <a:pt x="557" y="2030"/>
                  </a:lnTo>
                  <a:lnTo>
                    <a:pt x="550" y="2030"/>
                  </a:lnTo>
                  <a:lnTo>
                    <a:pt x="550" y="2023"/>
                  </a:lnTo>
                  <a:lnTo>
                    <a:pt x="542" y="2023"/>
                  </a:lnTo>
                  <a:lnTo>
                    <a:pt x="535" y="2023"/>
                  </a:lnTo>
                  <a:lnTo>
                    <a:pt x="527" y="2023"/>
                  </a:lnTo>
                  <a:lnTo>
                    <a:pt x="520" y="2015"/>
                  </a:lnTo>
                  <a:lnTo>
                    <a:pt x="513" y="2015"/>
                  </a:lnTo>
                  <a:lnTo>
                    <a:pt x="498" y="2008"/>
                  </a:lnTo>
                  <a:lnTo>
                    <a:pt x="490" y="2008"/>
                  </a:lnTo>
                  <a:lnTo>
                    <a:pt x="483" y="2008"/>
                  </a:lnTo>
                  <a:lnTo>
                    <a:pt x="468" y="2001"/>
                  </a:lnTo>
                  <a:lnTo>
                    <a:pt x="460" y="2001"/>
                  </a:lnTo>
                  <a:lnTo>
                    <a:pt x="446" y="1993"/>
                  </a:lnTo>
                  <a:lnTo>
                    <a:pt x="431" y="1993"/>
                  </a:lnTo>
                  <a:lnTo>
                    <a:pt x="416" y="1993"/>
                  </a:lnTo>
                  <a:lnTo>
                    <a:pt x="401" y="1986"/>
                  </a:lnTo>
                  <a:lnTo>
                    <a:pt x="386" y="1986"/>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22" name="Freeform 486">
              <a:extLst>
                <a:ext uri="{FF2B5EF4-FFF2-40B4-BE49-F238E27FC236}">
                  <a16:creationId xmlns:a16="http://schemas.microsoft.com/office/drawing/2014/main" id="{1CFC7F55-9920-BEEF-8091-8A1112762A4F}"/>
                </a:ext>
              </a:extLst>
            </p:cNvPr>
            <p:cNvSpPr>
              <a:spLocks/>
            </p:cNvSpPr>
            <p:nvPr/>
          </p:nvSpPr>
          <p:spPr bwMode="auto">
            <a:xfrm>
              <a:off x="2053" y="1327"/>
              <a:ext cx="1397" cy="2022"/>
            </a:xfrm>
            <a:custGeom>
              <a:avLst/>
              <a:gdLst>
                <a:gd name="T0" fmla="*/ 282 w 1397"/>
                <a:gd name="T1" fmla="*/ 1889 h 2022"/>
                <a:gd name="T2" fmla="*/ 260 w 1397"/>
                <a:gd name="T3" fmla="*/ 1762 h 2022"/>
                <a:gd name="T4" fmla="*/ 245 w 1397"/>
                <a:gd name="T5" fmla="*/ 1576 h 2022"/>
                <a:gd name="T6" fmla="*/ 200 w 1397"/>
                <a:gd name="T7" fmla="*/ 1554 h 2022"/>
                <a:gd name="T8" fmla="*/ 126 w 1397"/>
                <a:gd name="T9" fmla="*/ 1591 h 2022"/>
                <a:gd name="T10" fmla="*/ 96 w 1397"/>
                <a:gd name="T11" fmla="*/ 1643 h 2022"/>
                <a:gd name="T12" fmla="*/ 200 w 1397"/>
                <a:gd name="T13" fmla="*/ 1710 h 2022"/>
                <a:gd name="T14" fmla="*/ 215 w 1397"/>
                <a:gd name="T15" fmla="*/ 1836 h 2022"/>
                <a:gd name="T16" fmla="*/ 148 w 1397"/>
                <a:gd name="T17" fmla="*/ 1903 h 2022"/>
                <a:gd name="T18" fmla="*/ 96 w 1397"/>
                <a:gd name="T19" fmla="*/ 1866 h 2022"/>
                <a:gd name="T20" fmla="*/ 134 w 1397"/>
                <a:gd name="T21" fmla="*/ 1814 h 2022"/>
                <a:gd name="T22" fmla="*/ 156 w 1397"/>
                <a:gd name="T23" fmla="*/ 1792 h 2022"/>
                <a:gd name="T24" fmla="*/ 134 w 1397"/>
                <a:gd name="T25" fmla="*/ 1762 h 2022"/>
                <a:gd name="T26" fmla="*/ 74 w 1397"/>
                <a:gd name="T27" fmla="*/ 1710 h 2022"/>
                <a:gd name="T28" fmla="*/ 7 w 1397"/>
                <a:gd name="T29" fmla="*/ 1613 h 2022"/>
                <a:gd name="T30" fmla="*/ 59 w 1397"/>
                <a:gd name="T31" fmla="*/ 1546 h 2022"/>
                <a:gd name="T32" fmla="*/ 193 w 1397"/>
                <a:gd name="T33" fmla="*/ 1480 h 2022"/>
                <a:gd name="T34" fmla="*/ 245 w 1397"/>
                <a:gd name="T35" fmla="*/ 1413 h 2022"/>
                <a:gd name="T36" fmla="*/ 238 w 1397"/>
                <a:gd name="T37" fmla="*/ 1271 h 2022"/>
                <a:gd name="T38" fmla="*/ 275 w 1397"/>
                <a:gd name="T39" fmla="*/ 1190 h 2022"/>
                <a:gd name="T40" fmla="*/ 312 w 1397"/>
                <a:gd name="T41" fmla="*/ 1078 h 2022"/>
                <a:gd name="T42" fmla="*/ 334 w 1397"/>
                <a:gd name="T43" fmla="*/ 907 h 2022"/>
                <a:gd name="T44" fmla="*/ 394 w 1397"/>
                <a:gd name="T45" fmla="*/ 825 h 2022"/>
                <a:gd name="T46" fmla="*/ 483 w 1397"/>
                <a:gd name="T47" fmla="*/ 743 h 2022"/>
                <a:gd name="T48" fmla="*/ 557 w 1397"/>
                <a:gd name="T49" fmla="*/ 595 h 2022"/>
                <a:gd name="T50" fmla="*/ 572 w 1397"/>
                <a:gd name="T51" fmla="*/ 535 h 2022"/>
                <a:gd name="T52" fmla="*/ 579 w 1397"/>
                <a:gd name="T53" fmla="*/ 520 h 2022"/>
                <a:gd name="T54" fmla="*/ 587 w 1397"/>
                <a:gd name="T55" fmla="*/ 580 h 2022"/>
                <a:gd name="T56" fmla="*/ 587 w 1397"/>
                <a:gd name="T57" fmla="*/ 610 h 2022"/>
                <a:gd name="T58" fmla="*/ 661 w 1397"/>
                <a:gd name="T59" fmla="*/ 498 h 2022"/>
                <a:gd name="T60" fmla="*/ 795 w 1397"/>
                <a:gd name="T61" fmla="*/ 357 h 2022"/>
                <a:gd name="T62" fmla="*/ 839 w 1397"/>
                <a:gd name="T63" fmla="*/ 186 h 2022"/>
                <a:gd name="T64" fmla="*/ 899 w 1397"/>
                <a:gd name="T65" fmla="*/ 111 h 2022"/>
                <a:gd name="T66" fmla="*/ 973 w 1397"/>
                <a:gd name="T67" fmla="*/ 30 h 2022"/>
                <a:gd name="T68" fmla="*/ 988 w 1397"/>
                <a:gd name="T69" fmla="*/ 30 h 2022"/>
                <a:gd name="T70" fmla="*/ 951 w 1397"/>
                <a:gd name="T71" fmla="*/ 156 h 2022"/>
                <a:gd name="T72" fmla="*/ 966 w 1397"/>
                <a:gd name="T73" fmla="*/ 387 h 2022"/>
                <a:gd name="T74" fmla="*/ 1033 w 1397"/>
                <a:gd name="T75" fmla="*/ 617 h 2022"/>
                <a:gd name="T76" fmla="*/ 1025 w 1397"/>
                <a:gd name="T77" fmla="*/ 758 h 2022"/>
                <a:gd name="T78" fmla="*/ 1100 w 1397"/>
                <a:gd name="T79" fmla="*/ 981 h 2022"/>
                <a:gd name="T80" fmla="*/ 1092 w 1397"/>
                <a:gd name="T81" fmla="*/ 1331 h 2022"/>
                <a:gd name="T82" fmla="*/ 1137 w 1397"/>
                <a:gd name="T83" fmla="*/ 1420 h 2022"/>
                <a:gd name="T84" fmla="*/ 1159 w 1397"/>
                <a:gd name="T85" fmla="*/ 1383 h 2022"/>
                <a:gd name="T86" fmla="*/ 1166 w 1397"/>
                <a:gd name="T87" fmla="*/ 1457 h 2022"/>
                <a:gd name="T88" fmla="*/ 1196 w 1397"/>
                <a:gd name="T89" fmla="*/ 1502 h 2022"/>
                <a:gd name="T90" fmla="*/ 1285 w 1397"/>
                <a:gd name="T91" fmla="*/ 1546 h 2022"/>
                <a:gd name="T92" fmla="*/ 1397 w 1397"/>
                <a:gd name="T93" fmla="*/ 1628 h 2022"/>
                <a:gd name="T94" fmla="*/ 1322 w 1397"/>
                <a:gd name="T95" fmla="*/ 1718 h 2022"/>
                <a:gd name="T96" fmla="*/ 1204 w 1397"/>
                <a:gd name="T97" fmla="*/ 1770 h 2022"/>
                <a:gd name="T98" fmla="*/ 1166 w 1397"/>
                <a:gd name="T99" fmla="*/ 1814 h 2022"/>
                <a:gd name="T100" fmla="*/ 1166 w 1397"/>
                <a:gd name="T101" fmla="*/ 1859 h 2022"/>
                <a:gd name="T102" fmla="*/ 1100 w 1397"/>
                <a:gd name="T103" fmla="*/ 1874 h 2022"/>
                <a:gd name="T104" fmla="*/ 1107 w 1397"/>
                <a:gd name="T105" fmla="*/ 1762 h 2022"/>
                <a:gd name="T106" fmla="*/ 1174 w 1397"/>
                <a:gd name="T107" fmla="*/ 1703 h 2022"/>
                <a:gd name="T108" fmla="*/ 1300 w 1397"/>
                <a:gd name="T109" fmla="*/ 1651 h 2022"/>
                <a:gd name="T110" fmla="*/ 1226 w 1397"/>
                <a:gd name="T111" fmla="*/ 1569 h 2022"/>
                <a:gd name="T112" fmla="*/ 1129 w 1397"/>
                <a:gd name="T113" fmla="*/ 1561 h 2022"/>
                <a:gd name="T114" fmla="*/ 1077 w 1397"/>
                <a:gd name="T115" fmla="*/ 1755 h 2022"/>
                <a:gd name="T116" fmla="*/ 951 w 1397"/>
                <a:gd name="T117" fmla="*/ 1948 h 2022"/>
                <a:gd name="T118" fmla="*/ 839 w 1397"/>
                <a:gd name="T119" fmla="*/ 2000 h 2022"/>
                <a:gd name="T120" fmla="*/ 683 w 1397"/>
                <a:gd name="T121" fmla="*/ 2015 h 2022"/>
                <a:gd name="T122" fmla="*/ 550 w 1397"/>
                <a:gd name="T123" fmla="*/ 2015 h 2022"/>
                <a:gd name="T124" fmla="*/ 423 w 1397"/>
                <a:gd name="T125" fmla="*/ 1970 h 20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97" h="2022">
                  <a:moveTo>
                    <a:pt x="394" y="1970"/>
                  </a:moveTo>
                  <a:lnTo>
                    <a:pt x="379" y="1963"/>
                  </a:lnTo>
                  <a:lnTo>
                    <a:pt x="364" y="1963"/>
                  </a:lnTo>
                  <a:lnTo>
                    <a:pt x="349" y="1955"/>
                  </a:lnTo>
                  <a:lnTo>
                    <a:pt x="334" y="1948"/>
                  </a:lnTo>
                  <a:lnTo>
                    <a:pt x="327" y="1941"/>
                  </a:lnTo>
                  <a:lnTo>
                    <a:pt x="319" y="1933"/>
                  </a:lnTo>
                  <a:lnTo>
                    <a:pt x="312" y="1933"/>
                  </a:lnTo>
                  <a:lnTo>
                    <a:pt x="304" y="1926"/>
                  </a:lnTo>
                  <a:lnTo>
                    <a:pt x="297" y="1918"/>
                  </a:lnTo>
                  <a:lnTo>
                    <a:pt x="297" y="1911"/>
                  </a:lnTo>
                  <a:lnTo>
                    <a:pt x="290" y="1903"/>
                  </a:lnTo>
                  <a:lnTo>
                    <a:pt x="290" y="1896"/>
                  </a:lnTo>
                  <a:lnTo>
                    <a:pt x="282" y="1889"/>
                  </a:lnTo>
                  <a:lnTo>
                    <a:pt x="282" y="1881"/>
                  </a:lnTo>
                  <a:lnTo>
                    <a:pt x="275" y="1881"/>
                  </a:lnTo>
                  <a:lnTo>
                    <a:pt x="275" y="1874"/>
                  </a:lnTo>
                  <a:lnTo>
                    <a:pt x="275" y="1866"/>
                  </a:lnTo>
                  <a:lnTo>
                    <a:pt x="267" y="1859"/>
                  </a:lnTo>
                  <a:lnTo>
                    <a:pt x="267" y="1851"/>
                  </a:lnTo>
                  <a:lnTo>
                    <a:pt x="267" y="1836"/>
                  </a:lnTo>
                  <a:lnTo>
                    <a:pt x="267" y="1829"/>
                  </a:lnTo>
                  <a:lnTo>
                    <a:pt x="267" y="1814"/>
                  </a:lnTo>
                  <a:lnTo>
                    <a:pt x="260" y="1799"/>
                  </a:lnTo>
                  <a:lnTo>
                    <a:pt x="260" y="1784"/>
                  </a:lnTo>
                  <a:lnTo>
                    <a:pt x="260" y="1770"/>
                  </a:lnTo>
                  <a:lnTo>
                    <a:pt x="260" y="1762"/>
                  </a:lnTo>
                  <a:lnTo>
                    <a:pt x="260" y="1747"/>
                  </a:lnTo>
                  <a:lnTo>
                    <a:pt x="260" y="1732"/>
                  </a:lnTo>
                  <a:lnTo>
                    <a:pt x="260" y="1718"/>
                  </a:lnTo>
                  <a:lnTo>
                    <a:pt x="252" y="1710"/>
                  </a:lnTo>
                  <a:lnTo>
                    <a:pt x="252" y="1703"/>
                  </a:lnTo>
                  <a:lnTo>
                    <a:pt x="252" y="1688"/>
                  </a:lnTo>
                  <a:lnTo>
                    <a:pt x="252" y="1673"/>
                  </a:lnTo>
                  <a:lnTo>
                    <a:pt x="252" y="1658"/>
                  </a:lnTo>
                  <a:lnTo>
                    <a:pt x="252" y="1643"/>
                  </a:lnTo>
                  <a:lnTo>
                    <a:pt x="252" y="1628"/>
                  </a:lnTo>
                  <a:lnTo>
                    <a:pt x="252" y="1613"/>
                  </a:lnTo>
                  <a:lnTo>
                    <a:pt x="245" y="1606"/>
                  </a:lnTo>
                  <a:lnTo>
                    <a:pt x="245" y="1591"/>
                  </a:lnTo>
                  <a:lnTo>
                    <a:pt x="245" y="1576"/>
                  </a:lnTo>
                  <a:lnTo>
                    <a:pt x="245" y="1569"/>
                  </a:lnTo>
                  <a:lnTo>
                    <a:pt x="238" y="1561"/>
                  </a:lnTo>
                  <a:lnTo>
                    <a:pt x="238" y="1554"/>
                  </a:lnTo>
                  <a:lnTo>
                    <a:pt x="238" y="1546"/>
                  </a:lnTo>
                  <a:lnTo>
                    <a:pt x="230" y="1539"/>
                  </a:lnTo>
                  <a:lnTo>
                    <a:pt x="223" y="1539"/>
                  </a:lnTo>
                  <a:lnTo>
                    <a:pt x="215" y="1546"/>
                  </a:lnTo>
                  <a:lnTo>
                    <a:pt x="208" y="1554"/>
                  </a:lnTo>
                  <a:lnTo>
                    <a:pt x="200" y="1554"/>
                  </a:lnTo>
                  <a:lnTo>
                    <a:pt x="193" y="1561"/>
                  </a:lnTo>
                  <a:lnTo>
                    <a:pt x="186" y="1561"/>
                  </a:lnTo>
                  <a:lnTo>
                    <a:pt x="178" y="1569"/>
                  </a:lnTo>
                  <a:lnTo>
                    <a:pt x="171" y="1569"/>
                  </a:lnTo>
                  <a:lnTo>
                    <a:pt x="163" y="1576"/>
                  </a:lnTo>
                  <a:lnTo>
                    <a:pt x="156" y="1576"/>
                  </a:lnTo>
                  <a:lnTo>
                    <a:pt x="148" y="1576"/>
                  </a:lnTo>
                  <a:lnTo>
                    <a:pt x="141" y="1584"/>
                  </a:lnTo>
                  <a:lnTo>
                    <a:pt x="134" y="1584"/>
                  </a:lnTo>
                  <a:lnTo>
                    <a:pt x="126" y="1591"/>
                  </a:lnTo>
                  <a:lnTo>
                    <a:pt x="119" y="1591"/>
                  </a:lnTo>
                  <a:lnTo>
                    <a:pt x="111" y="1599"/>
                  </a:lnTo>
                  <a:lnTo>
                    <a:pt x="104" y="1599"/>
                  </a:lnTo>
                  <a:lnTo>
                    <a:pt x="104" y="1606"/>
                  </a:lnTo>
                  <a:lnTo>
                    <a:pt x="96" y="1606"/>
                  </a:lnTo>
                  <a:lnTo>
                    <a:pt x="96" y="1613"/>
                  </a:lnTo>
                  <a:lnTo>
                    <a:pt x="89" y="1621"/>
                  </a:lnTo>
                  <a:lnTo>
                    <a:pt x="89" y="1628"/>
                  </a:lnTo>
                  <a:lnTo>
                    <a:pt x="89" y="1636"/>
                  </a:lnTo>
                  <a:lnTo>
                    <a:pt x="96" y="1636"/>
                  </a:lnTo>
                  <a:lnTo>
                    <a:pt x="96" y="1643"/>
                  </a:lnTo>
                  <a:lnTo>
                    <a:pt x="104" y="1651"/>
                  </a:lnTo>
                  <a:lnTo>
                    <a:pt x="111" y="1651"/>
                  </a:lnTo>
                  <a:lnTo>
                    <a:pt x="119" y="1658"/>
                  </a:lnTo>
                  <a:lnTo>
                    <a:pt x="126" y="1665"/>
                  </a:lnTo>
                  <a:lnTo>
                    <a:pt x="141" y="1673"/>
                  </a:lnTo>
                  <a:lnTo>
                    <a:pt x="148" y="1680"/>
                  </a:lnTo>
                  <a:lnTo>
                    <a:pt x="156" y="1680"/>
                  </a:lnTo>
                  <a:lnTo>
                    <a:pt x="163" y="1688"/>
                  </a:lnTo>
                  <a:lnTo>
                    <a:pt x="171" y="1695"/>
                  </a:lnTo>
                  <a:lnTo>
                    <a:pt x="178" y="1695"/>
                  </a:lnTo>
                  <a:lnTo>
                    <a:pt x="186" y="1703"/>
                  </a:lnTo>
                  <a:lnTo>
                    <a:pt x="193" y="1710"/>
                  </a:lnTo>
                  <a:lnTo>
                    <a:pt x="200" y="1710"/>
                  </a:lnTo>
                  <a:lnTo>
                    <a:pt x="200" y="1718"/>
                  </a:lnTo>
                  <a:lnTo>
                    <a:pt x="208" y="1725"/>
                  </a:lnTo>
                  <a:lnTo>
                    <a:pt x="215" y="1732"/>
                  </a:lnTo>
                  <a:lnTo>
                    <a:pt x="215" y="1740"/>
                  </a:lnTo>
                  <a:lnTo>
                    <a:pt x="215" y="1755"/>
                  </a:lnTo>
                  <a:lnTo>
                    <a:pt x="223" y="1762"/>
                  </a:lnTo>
                  <a:lnTo>
                    <a:pt x="223" y="1770"/>
                  </a:lnTo>
                  <a:lnTo>
                    <a:pt x="223" y="1777"/>
                  </a:lnTo>
                  <a:lnTo>
                    <a:pt x="223" y="1792"/>
                  </a:lnTo>
                  <a:lnTo>
                    <a:pt x="223" y="1799"/>
                  </a:lnTo>
                  <a:lnTo>
                    <a:pt x="223" y="1807"/>
                  </a:lnTo>
                  <a:lnTo>
                    <a:pt x="223" y="1822"/>
                  </a:lnTo>
                  <a:lnTo>
                    <a:pt x="223" y="1829"/>
                  </a:lnTo>
                  <a:lnTo>
                    <a:pt x="215" y="1836"/>
                  </a:lnTo>
                  <a:lnTo>
                    <a:pt x="215" y="1851"/>
                  </a:lnTo>
                  <a:lnTo>
                    <a:pt x="208" y="1859"/>
                  </a:lnTo>
                  <a:lnTo>
                    <a:pt x="208" y="1866"/>
                  </a:lnTo>
                  <a:lnTo>
                    <a:pt x="200" y="1874"/>
                  </a:lnTo>
                  <a:lnTo>
                    <a:pt x="193" y="1881"/>
                  </a:lnTo>
                  <a:lnTo>
                    <a:pt x="193" y="1889"/>
                  </a:lnTo>
                  <a:lnTo>
                    <a:pt x="186" y="1889"/>
                  </a:lnTo>
                  <a:lnTo>
                    <a:pt x="186" y="1896"/>
                  </a:lnTo>
                  <a:lnTo>
                    <a:pt x="178" y="1896"/>
                  </a:lnTo>
                  <a:lnTo>
                    <a:pt x="171" y="1896"/>
                  </a:lnTo>
                  <a:lnTo>
                    <a:pt x="171" y="1903"/>
                  </a:lnTo>
                  <a:lnTo>
                    <a:pt x="163" y="1903"/>
                  </a:lnTo>
                  <a:lnTo>
                    <a:pt x="156" y="1903"/>
                  </a:lnTo>
                  <a:lnTo>
                    <a:pt x="148" y="1903"/>
                  </a:lnTo>
                  <a:lnTo>
                    <a:pt x="141" y="1903"/>
                  </a:lnTo>
                  <a:lnTo>
                    <a:pt x="134" y="1903"/>
                  </a:lnTo>
                  <a:lnTo>
                    <a:pt x="126" y="1903"/>
                  </a:lnTo>
                  <a:lnTo>
                    <a:pt x="119" y="1896"/>
                  </a:lnTo>
                  <a:lnTo>
                    <a:pt x="111" y="1896"/>
                  </a:lnTo>
                  <a:lnTo>
                    <a:pt x="111" y="1889"/>
                  </a:lnTo>
                  <a:lnTo>
                    <a:pt x="104" y="1889"/>
                  </a:lnTo>
                  <a:lnTo>
                    <a:pt x="104" y="1881"/>
                  </a:lnTo>
                  <a:lnTo>
                    <a:pt x="96" y="1874"/>
                  </a:lnTo>
                  <a:lnTo>
                    <a:pt x="96" y="1866"/>
                  </a:lnTo>
                  <a:lnTo>
                    <a:pt x="96" y="1859"/>
                  </a:lnTo>
                  <a:lnTo>
                    <a:pt x="96" y="1851"/>
                  </a:lnTo>
                  <a:lnTo>
                    <a:pt x="104" y="1851"/>
                  </a:lnTo>
                  <a:lnTo>
                    <a:pt x="104" y="1844"/>
                  </a:lnTo>
                  <a:lnTo>
                    <a:pt x="111" y="1836"/>
                  </a:lnTo>
                  <a:lnTo>
                    <a:pt x="119" y="1829"/>
                  </a:lnTo>
                  <a:lnTo>
                    <a:pt x="126" y="1822"/>
                  </a:lnTo>
                  <a:lnTo>
                    <a:pt x="134" y="1814"/>
                  </a:lnTo>
                  <a:lnTo>
                    <a:pt x="141" y="1807"/>
                  </a:lnTo>
                  <a:lnTo>
                    <a:pt x="148" y="1807"/>
                  </a:lnTo>
                  <a:lnTo>
                    <a:pt x="148" y="1799"/>
                  </a:lnTo>
                  <a:lnTo>
                    <a:pt x="156" y="1799"/>
                  </a:lnTo>
                  <a:lnTo>
                    <a:pt x="156" y="1792"/>
                  </a:lnTo>
                  <a:lnTo>
                    <a:pt x="156" y="1784"/>
                  </a:lnTo>
                  <a:lnTo>
                    <a:pt x="156" y="1777"/>
                  </a:lnTo>
                  <a:lnTo>
                    <a:pt x="148" y="1777"/>
                  </a:lnTo>
                  <a:lnTo>
                    <a:pt x="148" y="1770"/>
                  </a:lnTo>
                  <a:lnTo>
                    <a:pt x="141" y="1770"/>
                  </a:lnTo>
                  <a:lnTo>
                    <a:pt x="134" y="1762"/>
                  </a:lnTo>
                  <a:lnTo>
                    <a:pt x="134" y="1755"/>
                  </a:lnTo>
                  <a:lnTo>
                    <a:pt x="126" y="1755"/>
                  </a:lnTo>
                  <a:lnTo>
                    <a:pt x="126" y="1747"/>
                  </a:lnTo>
                  <a:lnTo>
                    <a:pt x="119" y="1740"/>
                  </a:lnTo>
                  <a:lnTo>
                    <a:pt x="111" y="1740"/>
                  </a:lnTo>
                  <a:lnTo>
                    <a:pt x="111" y="1732"/>
                  </a:lnTo>
                  <a:lnTo>
                    <a:pt x="104" y="1725"/>
                  </a:lnTo>
                  <a:lnTo>
                    <a:pt x="96" y="1718"/>
                  </a:lnTo>
                  <a:lnTo>
                    <a:pt x="89" y="1718"/>
                  </a:lnTo>
                  <a:lnTo>
                    <a:pt x="82" y="1710"/>
                  </a:lnTo>
                  <a:lnTo>
                    <a:pt x="74" y="1710"/>
                  </a:lnTo>
                  <a:lnTo>
                    <a:pt x="67" y="1703"/>
                  </a:lnTo>
                  <a:lnTo>
                    <a:pt x="52" y="1703"/>
                  </a:lnTo>
                  <a:lnTo>
                    <a:pt x="44" y="1695"/>
                  </a:lnTo>
                  <a:lnTo>
                    <a:pt x="37" y="1688"/>
                  </a:lnTo>
                  <a:lnTo>
                    <a:pt x="29" y="1680"/>
                  </a:lnTo>
                  <a:lnTo>
                    <a:pt x="22" y="1680"/>
                  </a:lnTo>
                  <a:lnTo>
                    <a:pt x="15" y="1673"/>
                  </a:lnTo>
                  <a:lnTo>
                    <a:pt x="15" y="1665"/>
                  </a:lnTo>
                  <a:lnTo>
                    <a:pt x="7" y="1658"/>
                  </a:lnTo>
                  <a:lnTo>
                    <a:pt x="7" y="1651"/>
                  </a:lnTo>
                  <a:lnTo>
                    <a:pt x="0" y="1643"/>
                  </a:lnTo>
                  <a:lnTo>
                    <a:pt x="0" y="1636"/>
                  </a:lnTo>
                  <a:lnTo>
                    <a:pt x="7" y="1621"/>
                  </a:lnTo>
                  <a:lnTo>
                    <a:pt x="7" y="1613"/>
                  </a:lnTo>
                  <a:lnTo>
                    <a:pt x="15" y="1606"/>
                  </a:lnTo>
                  <a:lnTo>
                    <a:pt x="15" y="1599"/>
                  </a:lnTo>
                  <a:lnTo>
                    <a:pt x="22" y="1591"/>
                  </a:lnTo>
                  <a:lnTo>
                    <a:pt x="22" y="1584"/>
                  </a:lnTo>
                  <a:lnTo>
                    <a:pt x="29" y="1576"/>
                  </a:lnTo>
                  <a:lnTo>
                    <a:pt x="37" y="1569"/>
                  </a:lnTo>
                  <a:lnTo>
                    <a:pt x="37" y="1561"/>
                  </a:lnTo>
                  <a:lnTo>
                    <a:pt x="44" y="1561"/>
                  </a:lnTo>
                  <a:lnTo>
                    <a:pt x="44" y="1554"/>
                  </a:lnTo>
                  <a:lnTo>
                    <a:pt x="52" y="1554"/>
                  </a:lnTo>
                  <a:lnTo>
                    <a:pt x="52" y="1546"/>
                  </a:lnTo>
                  <a:lnTo>
                    <a:pt x="59" y="1546"/>
                  </a:lnTo>
                  <a:lnTo>
                    <a:pt x="67" y="1546"/>
                  </a:lnTo>
                  <a:lnTo>
                    <a:pt x="74" y="1546"/>
                  </a:lnTo>
                  <a:lnTo>
                    <a:pt x="82" y="1539"/>
                  </a:lnTo>
                  <a:lnTo>
                    <a:pt x="89" y="1539"/>
                  </a:lnTo>
                  <a:lnTo>
                    <a:pt x="96" y="1532"/>
                  </a:lnTo>
                  <a:lnTo>
                    <a:pt x="104" y="1524"/>
                  </a:lnTo>
                  <a:lnTo>
                    <a:pt x="119" y="1524"/>
                  </a:lnTo>
                  <a:lnTo>
                    <a:pt x="134" y="1517"/>
                  </a:lnTo>
                  <a:lnTo>
                    <a:pt x="141" y="1509"/>
                  </a:lnTo>
                  <a:lnTo>
                    <a:pt x="156" y="1502"/>
                  </a:lnTo>
                  <a:lnTo>
                    <a:pt x="163" y="1502"/>
                  </a:lnTo>
                  <a:lnTo>
                    <a:pt x="178" y="1494"/>
                  </a:lnTo>
                  <a:lnTo>
                    <a:pt x="186" y="1487"/>
                  </a:lnTo>
                  <a:lnTo>
                    <a:pt x="193" y="1480"/>
                  </a:lnTo>
                  <a:lnTo>
                    <a:pt x="200" y="1472"/>
                  </a:lnTo>
                  <a:lnTo>
                    <a:pt x="208" y="1472"/>
                  </a:lnTo>
                  <a:lnTo>
                    <a:pt x="215" y="1465"/>
                  </a:lnTo>
                  <a:lnTo>
                    <a:pt x="215" y="1457"/>
                  </a:lnTo>
                  <a:lnTo>
                    <a:pt x="223" y="1450"/>
                  </a:lnTo>
                  <a:lnTo>
                    <a:pt x="230" y="1442"/>
                  </a:lnTo>
                  <a:lnTo>
                    <a:pt x="230" y="1435"/>
                  </a:lnTo>
                  <a:lnTo>
                    <a:pt x="238" y="1435"/>
                  </a:lnTo>
                  <a:lnTo>
                    <a:pt x="238" y="1428"/>
                  </a:lnTo>
                  <a:lnTo>
                    <a:pt x="245" y="1420"/>
                  </a:lnTo>
                  <a:lnTo>
                    <a:pt x="245" y="1413"/>
                  </a:lnTo>
                  <a:lnTo>
                    <a:pt x="245" y="1405"/>
                  </a:lnTo>
                  <a:lnTo>
                    <a:pt x="245" y="1398"/>
                  </a:lnTo>
                  <a:lnTo>
                    <a:pt x="245" y="1390"/>
                  </a:lnTo>
                  <a:lnTo>
                    <a:pt x="245" y="1383"/>
                  </a:lnTo>
                  <a:lnTo>
                    <a:pt x="245" y="1375"/>
                  </a:lnTo>
                  <a:lnTo>
                    <a:pt x="245" y="1368"/>
                  </a:lnTo>
                  <a:lnTo>
                    <a:pt x="245" y="1353"/>
                  </a:lnTo>
                  <a:lnTo>
                    <a:pt x="245" y="1346"/>
                  </a:lnTo>
                  <a:lnTo>
                    <a:pt x="238" y="1331"/>
                  </a:lnTo>
                  <a:lnTo>
                    <a:pt x="238" y="1316"/>
                  </a:lnTo>
                  <a:lnTo>
                    <a:pt x="238" y="1301"/>
                  </a:lnTo>
                  <a:lnTo>
                    <a:pt x="238" y="1286"/>
                  </a:lnTo>
                  <a:lnTo>
                    <a:pt x="238" y="1271"/>
                  </a:lnTo>
                  <a:lnTo>
                    <a:pt x="238" y="1257"/>
                  </a:lnTo>
                  <a:lnTo>
                    <a:pt x="238" y="1242"/>
                  </a:lnTo>
                  <a:lnTo>
                    <a:pt x="245" y="1227"/>
                  </a:lnTo>
                  <a:lnTo>
                    <a:pt x="245" y="1212"/>
                  </a:lnTo>
                  <a:lnTo>
                    <a:pt x="245" y="1197"/>
                  </a:lnTo>
                  <a:lnTo>
                    <a:pt x="252" y="1182"/>
                  </a:lnTo>
                  <a:lnTo>
                    <a:pt x="260" y="1167"/>
                  </a:lnTo>
                  <a:lnTo>
                    <a:pt x="260" y="1204"/>
                  </a:lnTo>
                  <a:lnTo>
                    <a:pt x="267" y="1204"/>
                  </a:lnTo>
                  <a:lnTo>
                    <a:pt x="267" y="1197"/>
                  </a:lnTo>
                  <a:lnTo>
                    <a:pt x="275" y="1190"/>
                  </a:lnTo>
                  <a:lnTo>
                    <a:pt x="282" y="1182"/>
                  </a:lnTo>
                  <a:lnTo>
                    <a:pt x="282" y="1175"/>
                  </a:lnTo>
                  <a:lnTo>
                    <a:pt x="290" y="1167"/>
                  </a:lnTo>
                  <a:lnTo>
                    <a:pt x="290" y="1160"/>
                  </a:lnTo>
                  <a:lnTo>
                    <a:pt x="297" y="1152"/>
                  </a:lnTo>
                  <a:lnTo>
                    <a:pt x="297" y="1145"/>
                  </a:lnTo>
                  <a:lnTo>
                    <a:pt x="304" y="1138"/>
                  </a:lnTo>
                  <a:lnTo>
                    <a:pt x="304" y="1130"/>
                  </a:lnTo>
                  <a:lnTo>
                    <a:pt x="312" y="1123"/>
                  </a:lnTo>
                  <a:lnTo>
                    <a:pt x="312" y="1115"/>
                  </a:lnTo>
                  <a:lnTo>
                    <a:pt x="312" y="1108"/>
                  </a:lnTo>
                  <a:lnTo>
                    <a:pt x="312" y="1100"/>
                  </a:lnTo>
                  <a:lnTo>
                    <a:pt x="312" y="1093"/>
                  </a:lnTo>
                  <a:lnTo>
                    <a:pt x="312" y="1078"/>
                  </a:lnTo>
                  <a:lnTo>
                    <a:pt x="312" y="1071"/>
                  </a:lnTo>
                  <a:lnTo>
                    <a:pt x="312" y="1056"/>
                  </a:lnTo>
                  <a:lnTo>
                    <a:pt x="319" y="1041"/>
                  </a:lnTo>
                  <a:lnTo>
                    <a:pt x="319" y="1026"/>
                  </a:lnTo>
                  <a:lnTo>
                    <a:pt x="319" y="1011"/>
                  </a:lnTo>
                  <a:lnTo>
                    <a:pt x="319" y="996"/>
                  </a:lnTo>
                  <a:lnTo>
                    <a:pt x="319" y="981"/>
                  </a:lnTo>
                  <a:lnTo>
                    <a:pt x="319" y="967"/>
                  </a:lnTo>
                  <a:lnTo>
                    <a:pt x="327" y="952"/>
                  </a:lnTo>
                  <a:lnTo>
                    <a:pt x="327" y="937"/>
                  </a:lnTo>
                  <a:lnTo>
                    <a:pt x="327" y="929"/>
                  </a:lnTo>
                  <a:lnTo>
                    <a:pt x="334" y="922"/>
                  </a:lnTo>
                  <a:lnTo>
                    <a:pt x="334" y="914"/>
                  </a:lnTo>
                  <a:lnTo>
                    <a:pt x="334" y="907"/>
                  </a:lnTo>
                  <a:lnTo>
                    <a:pt x="342" y="900"/>
                  </a:lnTo>
                  <a:lnTo>
                    <a:pt x="349" y="885"/>
                  </a:lnTo>
                  <a:lnTo>
                    <a:pt x="349" y="877"/>
                  </a:lnTo>
                  <a:lnTo>
                    <a:pt x="356" y="870"/>
                  </a:lnTo>
                  <a:lnTo>
                    <a:pt x="364" y="862"/>
                  </a:lnTo>
                  <a:lnTo>
                    <a:pt x="371" y="855"/>
                  </a:lnTo>
                  <a:lnTo>
                    <a:pt x="371" y="848"/>
                  </a:lnTo>
                  <a:lnTo>
                    <a:pt x="379" y="840"/>
                  </a:lnTo>
                  <a:lnTo>
                    <a:pt x="386" y="840"/>
                  </a:lnTo>
                  <a:lnTo>
                    <a:pt x="386" y="833"/>
                  </a:lnTo>
                  <a:lnTo>
                    <a:pt x="394" y="833"/>
                  </a:lnTo>
                  <a:lnTo>
                    <a:pt x="394" y="825"/>
                  </a:lnTo>
                  <a:lnTo>
                    <a:pt x="379" y="885"/>
                  </a:lnTo>
                  <a:lnTo>
                    <a:pt x="379" y="877"/>
                  </a:lnTo>
                  <a:lnTo>
                    <a:pt x="386" y="870"/>
                  </a:lnTo>
                  <a:lnTo>
                    <a:pt x="394" y="862"/>
                  </a:lnTo>
                  <a:lnTo>
                    <a:pt x="401" y="855"/>
                  </a:lnTo>
                  <a:lnTo>
                    <a:pt x="408" y="840"/>
                  </a:lnTo>
                  <a:lnTo>
                    <a:pt x="423" y="825"/>
                  </a:lnTo>
                  <a:lnTo>
                    <a:pt x="431" y="818"/>
                  </a:lnTo>
                  <a:lnTo>
                    <a:pt x="446" y="803"/>
                  </a:lnTo>
                  <a:lnTo>
                    <a:pt x="453" y="788"/>
                  </a:lnTo>
                  <a:lnTo>
                    <a:pt x="468" y="773"/>
                  </a:lnTo>
                  <a:lnTo>
                    <a:pt x="475" y="758"/>
                  </a:lnTo>
                  <a:lnTo>
                    <a:pt x="483" y="743"/>
                  </a:lnTo>
                  <a:lnTo>
                    <a:pt x="498" y="736"/>
                  </a:lnTo>
                  <a:lnTo>
                    <a:pt x="505" y="721"/>
                  </a:lnTo>
                  <a:lnTo>
                    <a:pt x="513" y="714"/>
                  </a:lnTo>
                  <a:lnTo>
                    <a:pt x="513" y="699"/>
                  </a:lnTo>
                  <a:lnTo>
                    <a:pt x="520" y="691"/>
                  </a:lnTo>
                  <a:lnTo>
                    <a:pt x="527" y="677"/>
                  </a:lnTo>
                  <a:lnTo>
                    <a:pt x="527" y="669"/>
                  </a:lnTo>
                  <a:lnTo>
                    <a:pt x="535" y="654"/>
                  </a:lnTo>
                  <a:lnTo>
                    <a:pt x="542" y="647"/>
                  </a:lnTo>
                  <a:lnTo>
                    <a:pt x="542" y="632"/>
                  </a:lnTo>
                  <a:lnTo>
                    <a:pt x="550" y="624"/>
                  </a:lnTo>
                  <a:lnTo>
                    <a:pt x="550" y="617"/>
                  </a:lnTo>
                  <a:lnTo>
                    <a:pt x="557" y="610"/>
                  </a:lnTo>
                  <a:lnTo>
                    <a:pt x="557" y="595"/>
                  </a:lnTo>
                  <a:lnTo>
                    <a:pt x="557" y="587"/>
                  </a:lnTo>
                  <a:lnTo>
                    <a:pt x="565" y="580"/>
                  </a:lnTo>
                  <a:lnTo>
                    <a:pt x="565" y="572"/>
                  </a:lnTo>
                  <a:lnTo>
                    <a:pt x="565" y="565"/>
                  </a:lnTo>
                  <a:lnTo>
                    <a:pt x="565" y="558"/>
                  </a:lnTo>
                  <a:lnTo>
                    <a:pt x="565" y="550"/>
                  </a:lnTo>
                  <a:lnTo>
                    <a:pt x="572" y="550"/>
                  </a:lnTo>
                  <a:lnTo>
                    <a:pt x="572" y="543"/>
                  </a:lnTo>
                  <a:lnTo>
                    <a:pt x="572" y="535"/>
                  </a:lnTo>
                  <a:lnTo>
                    <a:pt x="572" y="528"/>
                  </a:lnTo>
                  <a:lnTo>
                    <a:pt x="572" y="520"/>
                  </a:lnTo>
                  <a:lnTo>
                    <a:pt x="579" y="513"/>
                  </a:lnTo>
                  <a:lnTo>
                    <a:pt x="579" y="506"/>
                  </a:lnTo>
                  <a:lnTo>
                    <a:pt x="579" y="513"/>
                  </a:lnTo>
                  <a:lnTo>
                    <a:pt x="579" y="520"/>
                  </a:lnTo>
                  <a:lnTo>
                    <a:pt x="579" y="528"/>
                  </a:lnTo>
                  <a:lnTo>
                    <a:pt x="579" y="535"/>
                  </a:lnTo>
                  <a:lnTo>
                    <a:pt x="587" y="543"/>
                  </a:lnTo>
                  <a:lnTo>
                    <a:pt x="587" y="550"/>
                  </a:lnTo>
                  <a:lnTo>
                    <a:pt x="587" y="558"/>
                  </a:lnTo>
                  <a:lnTo>
                    <a:pt x="587" y="565"/>
                  </a:lnTo>
                  <a:lnTo>
                    <a:pt x="587" y="572"/>
                  </a:lnTo>
                  <a:lnTo>
                    <a:pt x="587" y="580"/>
                  </a:lnTo>
                  <a:lnTo>
                    <a:pt x="587" y="587"/>
                  </a:lnTo>
                  <a:lnTo>
                    <a:pt x="587" y="595"/>
                  </a:lnTo>
                  <a:lnTo>
                    <a:pt x="579" y="602"/>
                  </a:lnTo>
                  <a:lnTo>
                    <a:pt x="579" y="610"/>
                  </a:lnTo>
                  <a:lnTo>
                    <a:pt x="579" y="617"/>
                  </a:lnTo>
                  <a:lnTo>
                    <a:pt x="587" y="610"/>
                  </a:lnTo>
                  <a:lnTo>
                    <a:pt x="587" y="602"/>
                  </a:lnTo>
                  <a:lnTo>
                    <a:pt x="594" y="595"/>
                  </a:lnTo>
                  <a:lnTo>
                    <a:pt x="594" y="587"/>
                  </a:lnTo>
                  <a:lnTo>
                    <a:pt x="602" y="580"/>
                  </a:lnTo>
                  <a:lnTo>
                    <a:pt x="609" y="565"/>
                  </a:lnTo>
                  <a:lnTo>
                    <a:pt x="617" y="558"/>
                  </a:lnTo>
                  <a:lnTo>
                    <a:pt x="624" y="550"/>
                  </a:lnTo>
                  <a:lnTo>
                    <a:pt x="631" y="535"/>
                  </a:lnTo>
                  <a:lnTo>
                    <a:pt x="639" y="528"/>
                  </a:lnTo>
                  <a:lnTo>
                    <a:pt x="639" y="520"/>
                  </a:lnTo>
                  <a:lnTo>
                    <a:pt x="646" y="513"/>
                  </a:lnTo>
                  <a:lnTo>
                    <a:pt x="654" y="506"/>
                  </a:lnTo>
                  <a:lnTo>
                    <a:pt x="661" y="498"/>
                  </a:lnTo>
                  <a:lnTo>
                    <a:pt x="669" y="491"/>
                  </a:lnTo>
                  <a:lnTo>
                    <a:pt x="676" y="483"/>
                  </a:lnTo>
                  <a:lnTo>
                    <a:pt x="691" y="476"/>
                  </a:lnTo>
                  <a:lnTo>
                    <a:pt x="698" y="468"/>
                  </a:lnTo>
                  <a:lnTo>
                    <a:pt x="706" y="461"/>
                  </a:lnTo>
                  <a:lnTo>
                    <a:pt x="721" y="446"/>
                  </a:lnTo>
                  <a:lnTo>
                    <a:pt x="728" y="439"/>
                  </a:lnTo>
                  <a:lnTo>
                    <a:pt x="743" y="424"/>
                  </a:lnTo>
                  <a:lnTo>
                    <a:pt x="750" y="416"/>
                  </a:lnTo>
                  <a:lnTo>
                    <a:pt x="758" y="401"/>
                  </a:lnTo>
                  <a:lnTo>
                    <a:pt x="773" y="387"/>
                  </a:lnTo>
                  <a:lnTo>
                    <a:pt x="780" y="379"/>
                  </a:lnTo>
                  <a:lnTo>
                    <a:pt x="787" y="364"/>
                  </a:lnTo>
                  <a:lnTo>
                    <a:pt x="795" y="357"/>
                  </a:lnTo>
                  <a:lnTo>
                    <a:pt x="802" y="342"/>
                  </a:lnTo>
                  <a:lnTo>
                    <a:pt x="802" y="335"/>
                  </a:lnTo>
                  <a:lnTo>
                    <a:pt x="810" y="320"/>
                  </a:lnTo>
                  <a:lnTo>
                    <a:pt x="810" y="305"/>
                  </a:lnTo>
                  <a:lnTo>
                    <a:pt x="817" y="297"/>
                  </a:lnTo>
                  <a:lnTo>
                    <a:pt x="817" y="282"/>
                  </a:lnTo>
                  <a:lnTo>
                    <a:pt x="825" y="268"/>
                  </a:lnTo>
                  <a:lnTo>
                    <a:pt x="825" y="260"/>
                  </a:lnTo>
                  <a:lnTo>
                    <a:pt x="825" y="245"/>
                  </a:lnTo>
                  <a:lnTo>
                    <a:pt x="832" y="230"/>
                  </a:lnTo>
                  <a:lnTo>
                    <a:pt x="832" y="223"/>
                  </a:lnTo>
                  <a:lnTo>
                    <a:pt x="832" y="208"/>
                  </a:lnTo>
                  <a:lnTo>
                    <a:pt x="839" y="201"/>
                  </a:lnTo>
                  <a:lnTo>
                    <a:pt x="839" y="186"/>
                  </a:lnTo>
                  <a:lnTo>
                    <a:pt x="839" y="178"/>
                  </a:lnTo>
                  <a:lnTo>
                    <a:pt x="847" y="171"/>
                  </a:lnTo>
                  <a:lnTo>
                    <a:pt x="847" y="163"/>
                  </a:lnTo>
                  <a:lnTo>
                    <a:pt x="854" y="156"/>
                  </a:lnTo>
                  <a:lnTo>
                    <a:pt x="862" y="149"/>
                  </a:lnTo>
                  <a:lnTo>
                    <a:pt x="862" y="141"/>
                  </a:lnTo>
                  <a:lnTo>
                    <a:pt x="869" y="141"/>
                  </a:lnTo>
                  <a:lnTo>
                    <a:pt x="877" y="134"/>
                  </a:lnTo>
                  <a:lnTo>
                    <a:pt x="877" y="126"/>
                  </a:lnTo>
                  <a:lnTo>
                    <a:pt x="884" y="126"/>
                  </a:lnTo>
                  <a:lnTo>
                    <a:pt x="884" y="119"/>
                  </a:lnTo>
                  <a:lnTo>
                    <a:pt x="891" y="119"/>
                  </a:lnTo>
                  <a:lnTo>
                    <a:pt x="899" y="111"/>
                  </a:lnTo>
                  <a:lnTo>
                    <a:pt x="906" y="104"/>
                  </a:lnTo>
                  <a:lnTo>
                    <a:pt x="914" y="97"/>
                  </a:lnTo>
                  <a:lnTo>
                    <a:pt x="921" y="89"/>
                  </a:lnTo>
                  <a:lnTo>
                    <a:pt x="929" y="82"/>
                  </a:lnTo>
                  <a:lnTo>
                    <a:pt x="936" y="74"/>
                  </a:lnTo>
                  <a:lnTo>
                    <a:pt x="944" y="67"/>
                  </a:lnTo>
                  <a:lnTo>
                    <a:pt x="944" y="59"/>
                  </a:lnTo>
                  <a:lnTo>
                    <a:pt x="951" y="52"/>
                  </a:lnTo>
                  <a:lnTo>
                    <a:pt x="958" y="45"/>
                  </a:lnTo>
                  <a:lnTo>
                    <a:pt x="966" y="37"/>
                  </a:lnTo>
                  <a:lnTo>
                    <a:pt x="973" y="30"/>
                  </a:lnTo>
                  <a:lnTo>
                    <a:pt x="973" y="22"/>
                  </a:lnTo>
                  <a:lnTo>
                    <a:pt x="981" y="15"/>
                  </a:lnTo>
                  <a:lnTo>
                    <a:pt x="988" y="7"/>
                  </a:lnTo>
                  <a:lnTo>
                    <a:pt x="988" y="0"/>
                  </a:lnTo>
                  <a:lnTo>
                    <a:pt x="996" y="0"/>
                  </a:lnTo>
                  <a:lnTo>
                    <a:pt x="988" y="7"/>
                  </a:lnTo>
                  <a:lnTo>
                    <a:pt x="988" y="15"/>
                  </a:lnTo>
                  <a:lnTo>
                    <a:pt x="988" y="22"/>
                  </a:lnTo>
                  <a:lnTo>
                    <a:pt x="988" y="30"/>
                  </a:lnTo>
                  <a:lnTo>
                    <a:pt x="981" y="37"/>
                  </a:lnTo>
                  <a:lnTo>
                    <a:pt x="981" y="45"/>
                  </a:lnTo>
                  <a:lnTo>
                    <a:pt x="981" y="52"/>
                  </a:lnTo>
                  <a:lnTo>
                    <a:pt x="973" y="59"/>
                  </a:lnTo>
                  <a:lnTo>
                    <a:pt x="973" y="67"/>
                  </a:lnTo>
                  <a:lnTo>
                    <a:pt x="973" y="74"/>
                  </a:lnTo>
                  <a:lnTo>
                    <a:pt x="973" y="82"/>
                  </a:lnTo>
                  <a:lnTo>
                    <a:pt x="966" y="82"/>
                  </a:lnTo>
                  <a:lnTo>
                    <a:pt x="966" y="97"/>
                  </a:lnTo>
                  <a:lnTo>
                    <a:pt x="958" y="111"/>
                  </a:lnTo>
                  <a:lnTo>
                    <a:pt x="958" y="126"/>
                  </a:lnTo>
                  <a:lnTo>
                    <a:pt x="951" y="141"/>
                  </a:lnTo>
                  <a:lnTo>
                    <a:pt x="951" y="156"/>
                  </a:lnTo>
                  <a:lnTo>
                    <a:pt x="944" y="178"/>
                  </a:lnTo>
                  <a:lnTo>
                    <a:pt x="944" y="193"/>
                  </a:lnTo>
                  <a:lnTo>
                    <a:pt x="936" y="216"/>
                  </a:lnTo>
                  <a:lnTo>
                    <a:pt x="936" y="230"/>
                  </a:lnTo>
                  <a:lnTo>
                    <a:pt x="936" y="253"/>
                  </a:lnTo>
                  <a:lnTo>
                    <a:pt x="936" y="268"/>
                  </a:lnTo>
                  <a:lnTo>
                    <a:pt x="936" y="290"/>
                  </a:lnTo>
                  <a:lnTo>
                    <a:pt x="936" y="305"/>
                  </a:lnTo>
                  <a:lnTo>
                    <a:pt x="936" y="320"/>
                  </a:lnTo>
                  <a:lnTo>
                    <a:pt x="944" y="327"/>
                  </a:lnTo>
                  <a:lnTo>
                    <a:pt x="951" y="342"/>
                  </a:lnTo>
                  <a:lnTo>
                    <a:pt x="951" y="349"/>
                  </a:lnTo>
                  <a:lnTo>
                    <a:pt x="958" y="364"/>
                  </a:lnTo>
                  <a:lnTo>
                    <a:pt x="966" y="387"/>
                  </a:lnTo>
                  <a:lnTo>
                    <a:pt x="966" y="409"/>
                  </a:lnTo>
                  <a:lnTo>
                    <a:pt x="973" y="431"/>
                  </a:lnTo>
                  <a:lnTo>
                    <a:pt x="973" y="453"/>
                  </a:lnTo>
                  <a:lnTo>
                    <a:pt x="981" y="483"/>
                  </a:lnTo>
                  <a:lnTo>
                    <a:pt x="981" y="506"/>
                  </a:lnTo>
                  <a:lnTo>
                    <a:pt x="981" y="535"/>
                  </a:lnTo>
                  <a:lnTo>
                    <a:pt x="981" y="565"/>
                  </a:lnTo>
                  <a:lnTo>
                    <a:pt x="981" y="587"/>
                  </a:lnTo>
                  <a:lnTo>
                    <a:pt x="981" y="617"/>
                  </a:lnTo>
                  <a:lnTo>
                    <a:pt x="981" y="639"/>
                  </a:lnTo>
                  <a:lnTo>
                    <a:pt x="973" y="662"/>
                  </a:lnTo>
                  <a:lnTo>
                    <a:pt x="973" y="684"/>
                  </a:lnTo>
                  <a:lnTo>
                    <a:pt x="966" y="699"/>
                  </a:lnTo>
                  <a:lnTo>
                    <a:pt x="1033" y="617"/>
                  </a:lnTo>
                  <a:lnTo>
                    <a:pt x="1033" y="624"/>
                  </a:lnTo>
                  <a:lnTo>
                    <a:pt x="1025" y="632"/>
                  </a:lnTo>
                  <a:lnTo>
                    <a:pt x="1025" y="639"/>
                  </a:lnTo>
                  <a:lnTo>
                    <a:pt x="1025" y="654"/>
                  </a:lnTo>
                  <a:lnTo>
                    <a:pt x="1025" y="662"/>
                  </a:lnTo>
                  <a:lnTo>
                    <a:pt x="1025" y="677"/>
                  </a:lnTo>
                  <a:lnTo>
                    <a:pt x="1025" y="691"/>
                  </a:lnTo>
                  <a:lnTo>
                    <a:pt x="1025" y="706"/>
                  </a:lnTo>
                  <a:lnTo>
                    <a:pt x="1025" y="721"/>
                  </a:lnTo>
                  <a:lnTo>
                    <a:pt x="1025" y="729"/>
                  </a:lnTo>
                  <a:lnTo>
                    <a:pt x="1025" y="743"/>
                  </a:lnTo>
                  <a:lnTo>
                    <a:pt x="1025" y="758"/>
                  </a:lnTo>
                  <a:lnTo>
                    <a:pt x="1033" y="773"/>
                  </a:lnTo>
                  <a:lnTo>
                    <a:pt x="1033" y="781"/>
                  </a:lnTo>
                  <a:lnTo>
                    <a:pt x="1040" y="796"/>
                  </a:lnTo>
                  <a:lnTo>
                    <a:pt x="1040" y="810"/>
                  </a:lnTo>
                  <a:lnTo>
                    <a:pt x="1048" y="825"/>
                  </a:lnTo>
                  <a:lnTo>
                    <a:pt x="1055" y="840"/>
                  </a:lnTo>
                  <a:lnTo>
                    <a:pt x="1062" y="855"/>
                  </a:lnTo>
                  <a:lnTo>
                    <a:pt x="1070" y="870"/>
                  </a:lnTo>
                  <a:lnTo>
                    <a:pt x="1077" y="885"/>
                  </a:lnTo>
                  <a:lnTo>
                    <a:pt x="1085" y="900"/>
                  </a:lnTo>
                  <a:lnTo>
                    <a:pt x="1085" y="922"/>
                  </a:lnTo>
                  <a:lnTo>
                    <a:pt x="1092" y="944"/>
                  </a:lnTo>
                  <a:lnTo>
                    <a:pt x="1100" y="959"/>
                  </a:lnTo>
                  <a:lnTo>
                    <a:pt x="1100" y="981"/>
                  </a:lnTo>
                  <a:lnTo>
                    <a:pt x="1107" y="1004"/>
                  </a:lnTo>
                  <a:lnTo>
                    <a:pt x="1107" y="1026"/>
                  </a:lnTo>
                  <a:lnTo>
                    <a:pt x="1107" y="1048"/>
                  </a:lnTo>
                  <a:lnTo>
                    <a:pt x="1107" y="1078"/>
                  </a:lnTo>
                  <a:lnTo>
                    <a:pt x="1100" y="1100"/>
                  </a:lnTo>
                  <a:lnTo>
                    <a:pt x="1100" y="1123"/>
                  </a:lnTo>
                  <a:lnTo>
                    <a:pt x="1100" y="1152"/>
                  </a:lnTo>
                  <a:lnTo>
                    <a:pt x="1092" y="1175"/>
                  </a:lnTo>
                  <a:lnTo>
                    <a:pt x="1092" y="1204"/>
                  </a:lnTo>
                  <a:lnTo>
                    <a:pt x="1092" y="1234"/>
                  </a:lnTo>
                  <a:lnTo>
                    <a:pt x="1092" y="1257"/>
                  </a:lnTo>
                  <a:lnTo>
                    <a:pt x="1092" y="1286"/>
                  </a:lnTo>
                  <a:lnTo>
                    <a:pt x="1092" y="1309"/>
                  </a:lnTo>
                  <a:lnTo>
                    <a:pt x="1092" y="1331"/>
                  </a:lnTo>
                  <a:lnTo>
                    <a:pt x="1100" y="1361"/>
                  </a:lnTo>
                  <a:lnTo>
                    <a:pt x="1100" y="1383"/>
                  </a:lnTo>
                  <a:lnTo>
                    <a:pt x="1107" y="1398"/>
                  </a:lnTo>
                  <a:lnTo>
                    <a:pt x="1114" y="1420"/>
                  </a:lnTo>
                  <a:lnTo>
                    <a:pt x="1122" y="1435"/>
                  </a:lnTo>
                  <a:lnTo>
                    <a:pt x="1129" y="1457"/>
                  </a:lnTo>
                  <a:lnTo>
                    <a:pt x="1129" y="1450"/>
                  </a:lnTo>
                  <a:lnTo>
                    <a:pt x="1129" y="1442"/>
                  </a:lnTo>
                  <a:lnTo>
                    <a:pt x="1137" y="1435"/>
                  </a:lnTo>
                  <a:lnTo>
                    <a:pt x="1137" y="1428"/>
                  </a:lnTo>
                  <a:lnTo>
                    <a:pt x="1137" y="1420"/>
                  </a:lnTo>
                  <a:lnTo>
                    <a:pt x="1137" y="1413"/>
                  </a:lnTo>
                  <a:lnTo>
                    <a:pt x="1144" y="1405"/>
                  </a:lnTo>
                  <a:lnTo>
                    <a:pt x="1144" y="1398"/>
                  </a:lnTo>
                  <a:lnTo>
                    <a:pt x="1152" y="1390"/>
                  </a:lnTo>
                  <a:lnTo>
                    <a:pt x="1152" y="1383"/>
                  </a:lnTo>
                  <a:lnTo>
                    <a:pt x="1152" y="1375"/>
                  </a:lnTo>
                  <a:lnTo>
                    <a:pt x="1159" y="1375"/>
                  </a:lnTo>
                  <a:lnTo>
                    <a:pt x="1159" y="1383"/>
                  </a:lnTo>
                  <a:lnTo>
                    <a:pt x="1159" y="1390"/>
                  </a:lnTo>
                  <a:lnTo>
                    <a:pt x="1159" y="1398"/>
                  </a:lnTo>
                  <a:lnTo>
                    <a:pt x="1166" y="1405"/>
                  </a:lnTo>
                  <a:lnTo>
                    <a:pt x="1166" y="1413"/>
                  </a:lnTo>
                  <a:lnTo>
                    <a:pt x="1166" y="1420"/>
                  </a:lnTo>
                  <a:lnTo>
                    <a:pt x="1166" y="1428"/>
                  </a:lnTo>
                  <a:lnTo>
                    <a:pt x="1166" y="1435"/>
                  </a:lnTo>
                  <a:lnTo>
                    <a:pt x="1166" y="1442"/>
                  </a:lnTo>
                  <a:lnTo>
                    <a:pt x="1166" y="1450"/>
                  </a:lnTo>
                  <a:lnTo>
                    <a:pt x="1166" y="1457"/>
                  </a:lnTo>
                  <a:lnTo>
                    <a:pt x="1166" y="1465"/>
                  </a:lnTo>
                  <a:lnTo>
                    <a:pt x="1174" y="1472"/>
                  </a:lnTo>
                  <a:lnTo>
                    <a:pt x="1174" y="1480"/>
                  </a:lnTo>
                  <a:lnTo>
                    <a:pt x="1174" y="1487"/>
                  </a:lnTo>
                  <a:lnTo>
                    <a:pt x="1181" y="1494"/>
                  </a:lnTo>
                  <a:lnTo>
                    <a:pt x="1189" y="1494"/>
                  </a:lnTo>
                  <a:lnTo>
                    <a:pt x="1189" y="1502"/>
                  </a:lnTo>
                  <a:lnTo>
                    <a:pt x="1196" y="1502"/>
                  </a:lnTo>
                  <a:lnTo>
                    <a:pt x="1204" y="1509"/>
                  </a:lnTo>
                  <a:lnTo>
                    <a:pt x="1211" y="1517"/>
                  </a:lnTo>
                  <a:lnTo>
                    <a:pt x="1218" y="1517"/>
                  </a:lnTo>
                  <a:lnTo>
                    <a:pt x="1226" y="1524"/>
                  </a:lnTo>
                  <a:lnTo>
                    <a:pt x="1233" y="1524"/>
                  </a:lnTo>
                  <a:lnTo>
                    <a:pt x="1233" y="1532"/>
                  </a:lnTo>
                  <a:lnTo>
                    <a:pt x="1241" y="1532"/>
                  </a:lnTo>
                  <a:lnTo>
                    <a:pt x="1248" y="1539"/>
                  </a:lnTo>
                  <a:lnTo>
                    <a:pt x="1263" y="1539"/>
                  </a:lnTo>
                  <a:lnTo>
                    <a:pt x="1270" y="1546"/>
                  </a:lnTo>
                  <a:lnTo>
                    <a:pt x="1278" y="1546"/>
                  </a:lnTo>
                  <a:lnTo>
                    <a:pt x="1285" y="1546"/>
                  </a:lnTo>
                  <a:lnTo>
                    <a:pt x="1293" y="1546"/>
                  </a:lnTo>
                  <a:lnTo>
                    <a:pt x="1300" y="1554"/>
                  </a:lnTo>
                  <a:lnTo>
                    <a:pt x="1308" y="1554"/>
                  </a:lnTo>
                  <a:lnTo>
                    <a:pt x="1322" y="1561"/>
                  </a:lnTo>
                  <a:lnTo>
                    <a:pt x="1330" y="1561"/>
                  </a:lnTo>
                  <a:lnTo>
                    <a:pt x="1337" y="1569"/>
                  </a:lnTo>
                  <a:lnTo>
                    <a:pt x="1352" y="1576"/>
                  </a:lnTo>
                  <a:lnTo>
                    <a:pt x="1360" y="1584"/>
                  </a:lnTo>
                  <a:lnTo>
                    <a:pt x="1367" y="1591"/>
                  </a:lnTo>
                  <a:lnTo>
                    <a:pt x="1375" y="1599"/>
                  </a:lnTo>
                  <a:lnTo>
                    <a:pt x="1382" y="1606"/>
                  </a:lnTo>
                  <a:lnTo>
                    <a:pt x="1382" y="1613"/>
                  </a:lnTo>
                  <a:lnTo>
                    <a:pt x="1389" y="1621"/>
                  </a:lnTo>
                  <a:lnTo>
                    <a:pt x="1397" y="1628"/>
                  </a:lnTo>
                  <a:lnTo>
                    <a:pt x="1397" y="1636"/>
                  </a:lnTo>
                  <a:lnTo>
                    <a:pt x="1397" y="1643"/>
                  </a:lnTo>
                  <a:lnTo>
                    <a:pt x="1397" y="1651"/>
                  </a:lnTo>
                  <a:lnTo>
                    <a:pt x="1389" y="1658"/>
                  </a:lnTo>
                  <a:lnTo>
                    <a:pt x="1389" y="1665"/>
                  </a:lnTo>
                  <a:lnTo>
                    <a:pt x="1382" y="1673"/>
                  </a:lnTo>
                  <a:lnTo>
                    <a:pt x="1375" y="1680"/>
                  </a:lnTo>
                  <a:lnTo>
                    <a:pt x="1367" y="1688"/>
                  </a:lnTo>
                  <a:lnTo>
                    <a:pt x="1360" y="1688"/>
                  </a:lnTo>
                  <a:lnTo>
                    <a:pt x="1352" y="1695"/>
                  </a:lnTo>
                  <a:lnTo>
                    <a:pt x="1345" y="1703"/>
                  </a:lnTo>
                  <a:lnTo>
                    <a:pt x="1337" y="1703"/>
                  </a:lnTo>
                  <a:lnTo>
                    <a:pt x="1330" y="1710"/>
                  </a:lnTo>
                  <a:lnTo>
                    <a:pt x="1322" y="1718"/>
                  </a:lnTo>
                  <a:lnTo>
                    <a:pt x="1315" y="1718"/>
                  </a:lnTo>
                  <a:lnTo>
                    <a:pt x="1308" y="1725"/>
                  </a:lnTo>
                  <a:lnTo>
                    <a:pt x="1300" y="1732"/>
                  </a:lnTo>
                  <a:lnTo>
                    <a:pt x="1293" y="1732"/>
                  </a:lnTo>
                  <a:lnTo>
                    <a:pt x="1293" y="1740"/>
                  </a:lnTo>
                  <a:lnTo>
                    <a:pt x="1285" y="1740"/>
                  </a:lnTo>
                  <a:lnTo>
                    <a:pt x="1278" y="1747"/>
                  </a:lnTo>
                  <a:lnTo>
                    <a:pt x="1270" y="1755"/>
                  </a:lnTo>
                  <a:lnTo>
                    <a:pt x="1256" y="1755"/>
                  </a:lnTo>
                  <a:lnTo>
                    <a:pt x="1248" y="1762"/>
                  </a:lnTo>
                  <a:lnTo>
                    <a:pt x="1241" y="1762"/>
                  </a:lnTo>
                  <a:lnTo>
                    <a:pt x="1226" y="1770"/>
                  </a:lnTo>
                  <a:lnTo>
                    <a:pt x="1218" y="1770"/>
                  </a:lnTo>
                  <a:lnTo>
                    <a:pt x="1204" y="1770"/>
                  </a:lnTo>
                  <a:lnTo>
                    <a:pt x="1196" y="1777"/>
                  </a:lnTo>
                  <a:lnTo>
                    <a:pt x="1189" y="1777"/>
                  </a:lnTo>
                  <a:lnTo>
                    <a:pt x="1181" y="1784"/>
                  </a:lnTo>
                  <a:lnTo>
                    <a:pt x="1174" y="1784"/>
                  </a:lnTo>
                  <a:lnTo>
                    <a:pt x="1174" y="1792"/>
                  </a:lnTo>
                  <a:lnTo>
                    <a:pt x="1166" y="1792"/>
                  </a:lnTo>
                  <a:lnTo>
                    <a:pt x="1166" y="1799"/>
                  </a:lnTo>
                  <a:lnTo>
                    <a:pt x="1166" y="1807"/>
                  </a:lnTo>
                  <a:lnTo>
                    <a:pt x="1166" y="1814"/>
                  </a:lnTo>
                  <a:lnTo>
                    <a:pt x="1166" y="1822"/>
                  </a:lnTo>
                  <a:lnTo>
                    <a:pt x="1166" y="1829"/>
                  </a:lnTo>
                  <a:lnTo>
                    <a:pt x="1174" y="1829"/>
                  </a:lnTo>
                  <a:lnTo>
                    <a:pt x="1174" y="1836"/>
                  </a:lnTo>
                  <a:lnTo>
                    <a:pt x="1174" y="1844"/>
                  </a:lnTo>
                  <a:lnTo>
                    <a:pt x="1174" y="1851"/>
                  </a:lnTo>
                  <a:lnTo>
                    <a:pt x="1174" y="1859"/>
                  </a:lnTo>
                  <a:lnTo>
                    <a:pt x="1166" y="1859"/>
                  </a:lnTo>
                  <a:lnTo>
                    <a:pt x="1166" y="1866"/>
                  </a:lnTo>
                  <a:lnTo>
                    <a:pt x="1159" y="1874"/>
                  </a:lnTo>
                  <a:lnTo>
                    <a:pt x="1152" y="1874"/>
                  </a:lnTo>
                  <a:lnTo>
                    <a:pt x="1152" y="1881"/>
                  </a:lnTo>
                  <a:lnTo>
                    <a:pt x="1144" y="1881"/>
                  </a:lnTo>
                  <a:lnTo>
                    <a:pt x="1137" y="1889"/>
                  </a:lnTo>
                  <a:lnTo>
                    <a:pt x="1129" y="1889"/>
                  </a:lnTo>
                  <a:lnTo>
                    <a:pt x="1122" y="1889"/>
                  </a:lnTo>
                  <a:lnTo>
                    <a:pt x="1114" y="1881"/>
                  </a:lnTo>
                  <a:lnTo>
                    <a:pt x="1107" y="1881"/>
                  </a:lnTo>
                  <a:lnTo>
                    <a:pt x="1107" y="1874"/>
                  </a:lnTo>
                  <a:lnTo>
                    <a:pt x="1100" y="1874"/>
                  </a:lnTo>
                  <a:lnTo>
                    <a:pt x="1100" y="1866"/>
                  </a:lnTo>
                  <a:lnTo>
                    <a:pt x="1092" y="1859"/>
                  </a:lnTo>
                  <a:lnTo>
                    <a:pt x="1092" y="1851"/>
                  </a:lnTo>
                  <a:lnTo>
                    <a:pt x="1092" y="1844"/>
                  </a:lnTo>
                  <a:lnTo>
                    <a:pt x="1092" y="1836"/>
                  </a:lnTo>
                  <a:lnTo>
                    <a:pt x="1092" y="1829"/>
                  </a:lnTo>
                  <a:lnTo>
                    <a:pt x="1092" y="1822"/>
                  </a:lnTo>
                  <a:lnTo>
                    <a:pt x="1092" y="1807"/>
                  </a:lnTo>
                  <a:lnTo>
                    <a:pt x="1092" y="1799"/>
                  </a:lnTo>
                  <a:lnTo>
                    <a:pt x="1100" y="1792"/>
                  </a:lnTo>
                  <a:lnTo>
                    <a:pt x="1100" y="1777"/>
                  </a:lnTo>
                  <a:lnTo>
                    <a:pt x="1107" y="1770"/>
                  </a:lnTo>
                  <a:lnTo>
                    <a:pt x="1107" y="1762"/>
                  </a:lnTo>
                  <a:lnTo>
                    <a:pt x="1107" y="1747"/>
                  </a:lnTo>
                  <a:lnTo>
                    <a:pt x="1114" y="1740"/>
                  </a:lnTo>
                  <a:lnTo>
                    <a:pt x="1114" y="1732"/>
                  </a:lnTo>
                  <a:lnTo>
                    <a:pt x="1122" y="1732"/>
                  </a:lnTo>
                  <a:lnTo>
                    <a:pt x="1122" y="1725"/>
                  </a:lnTo>
                  <a:lnTo>
                    <a:pt x="1129" y="1718"/>
                  </a:lnTo>
                  <a:lnTo>
                    <a:pt x="1137" y="1718"/>
                  </a:lnTo>
                  <a:lnTo>
                    <a:pt x="1137" y="1710"/>
                  </a:lnTo>
                  <a:lnTo>
                    <a:pt x="1144" y="1710"/>
                  </a:lnTo>
                  <a:lnTo>
                    <a:pt x="1152" y="1703"/>
                  </a:lnTo>
                  <a:lnTo>
                    <a:pt x="1159" y="1703"/>
                  </a:lnTo>
                  <a:lnTo>
                    <a:pt x="1166" y="1703"/>
                  </a:lnTo>
                  <a:lnTo>
                    <a:pt x="1174" y="1703"/>
                  </a:lnTo>
                  <a:lnTo>
                    <a:pt x="1181" y="1703"/>
                  </a:lnTo>
                  <a:lnTo>
                    <a:pt x="1189" y="1695"/>
                  </a:lnTo>
                  <a:lnTo>
                    <a:pt x="1196" y="1695"/>
                  </a:lnTo>
                  <a:lnTo>
                    <a:pt x="1211" y="1695"/>
                  </a:lnTo>
                  <a:lnTo>
                    <a:pt x="1218" y="1688"/>
                  </a:lnTo>
                  <a:lnTo>
                    <a:pt x="1233" y="1688"/>
                  </a:lnTo>
                  <a:lnTo>
                    <a:pt x="1241" y="1680"/>
                  </a:lnTo>
                  <a:lnTo>
                    <a:pt x="1248" y="1673"/>
                  </a:lnTo>
                  <a:lnTo>
                    <a:pt x="1263" y="1673"/>
                  </a:lnTo>
                  <a:lnTo>
                    <a:pt x="1270" y="1665"/>
                  </a:lnTo>
                  <a:lnTo>
                    <a:pt x="1278" y="1665"/>
                  </a:lnTo>
                  <a:lnTo>
                    <a:pt x="1285" y="1658"/>
                  </a:lnTo>
                  <a:lnTo>
                    <a:pt x="1293" y="1651"/>
                  </a:lnTo>
                  <a:lnTo>
                    <a:pt x="1300" y="1651"/>
                  </a:lnTo>
                  <a:lnTo>
                    <a:pt x="1300" y="1643"/>
                  </a:lnTo>
                  <a:lnTo>
                    <a:pt x="1300" y="1636"/>
                  </a:lnTo>
                  <a:lnTo>
                    <a:pt x="1300" y="1628"/>
                  </a:lnTo>
                  <a:lnTo>
                    <a:pt x="1300" y="1621"/>
                  </a:lnTo>
                  <a:lnTo>
                    <a:pt x="1293" y="1613"/>
                  </a:lnTo>
                  <a:lnTo>
                    <a:pt x="1285" y="1606"/>
                  </a:lnTo>
                  <a:lnTo>
                    <a:pt x="1278" y="1606"/>
                  </a:lnTo>
                  <a:lnTo>
                    <a:pt x="1270" y="1599"/>
                  </a:lnTo>
                  <a:lnTo>
                    <a:pt x="1263" y="1591"/>
                  </a:lnTo>
                  <a:lnTo>
                    <a:pt x="1256" y="1584"/>
                  </a:lnTo>
                  <a:lnTo>
                    <a:pt x="1248" y="1576"/>
                  </a:lnTo>
                  <a:lnTo>
                    <a:pt x="1233" y="1576"/>
                  </a:lnTo>
                  <a:lnTo>
                    <a:pt x="1226" y="1569"/>
                  </a:lnTo>
                  <a:lnTo>
                    <a:pt x="1218" y="1569"/>
                  </a:lnTo>
                  <a:lnTo>
                    <a:pt x="1211" y="1561"/>
                  </a:lnTo>
                  <a:lnTo>
                    <a:pt x="1196" y="1561"/>
                  </a:lnTo>
                  <a:lnTo>
                    <a:pt x="1189" y="1561"/>
                  </a:lnTo>
                  <a:lnTo>
                    <a:pt x="1181" y="1561"/>
                  </a:lnTo>
                  <a:lnTo>
                    <a:pt x="1174" y="1561"/>
                  </a:lnTo>
                  <a:lnTo>
                    <a:pt x="1166" y="1561"/>
                  </a:lnTo>
                  <a:lnTo>
                    <a:pt x="1159" y="1561"/>
                  </a:lnTo>
                  <a:lnTo>
                    <a:pt x="1152" y="1554"/>
                  </a:lnTo>
                  <a:lnTo>
                    <a:pt x="1144" y="1554"/>
                  </a:lnTo>
                  <a:lnTo>
                    <a:pt x="1137" y="1554"/>
                  </a:lnTo>
                  <a:lnTo>
                    <a:pt x="1129" y="1561"/>
                  </a:lnTo>
                  <a:lnTo>
                    <a:pt x="1122" y="1561"/>
                  </a:lnTo>
                  <a:lnTo>
                    <a:pt x="1114" y="1569"/>
                  </a:lnTo>
                  <a:lnTo>
                    <a:pt x="1114" y="1576"/>
                  </a:lnTo>
                  <a:lnTo>
                    <a:pt x="1107" y="1584"/>
                  </a:lnTo>
                  <a:lnTo>
                    <a:pt x="1107" y="1591"/>
                  </a:lnTo>
                  <a:lnTo>
                    <a:pt x="1107" y="1606"/>
                  </a:lnTo>
                  <a:lnTo>
                    <a:pt x="1107" y="1621"/>
                  </a:lnTo>
                  <a:lnTo>
                    <a:pt x="1100" y="1636"/>
                  </a:lnTo>
                  <a:lnTo>
                    <a:pt x="1100" y="1658"/>
                  </a:lnTo>
                  <a:lnTo>
                    <a:pt x="1092" y="1680"/>
                  </a:lnTo>
                  <a:lnTo>
                    <a:pt x="1085" y="1703"/>
                  </a:lnTo>
                  <a:lnTo>
                    <a:pt x="1077" y="1725"/>
                  </a:lnTo>
                  <a:lnTo>
                    <a:pt x="1077" y="1755"/>
                  </a:lnTo>
                  <a:lnTo>
                    <a:pt x="1070" y="1777"/>
                  </a:lnTo>
                  <a:lnTo>
                    <a:pt x="1055" y="1807"/>
                  </a:lnTo>
                  <a:lnTo>
                    <a:pt x="1048" y="1829"/>
                  </a:lnTo>
                  <a:lnTo>
                    <a:pt x="1040" y="1851"/>
                  </a:lnTo>
                  <a:lnTo>
                    <a:pt x="1033" y="1874"/>
                  </a:lnTo>
                  <a:lnTo>
                    <a:pt x="1025" y="1889"/>
                  </a:lnTo>
                  <a:lnTo>
                    <a:pt x="1010" y="1903"/>
                  </a:lnTo>
                  <a:lnTo>
                    <a:pt x="1003" y="1918"/>
                  </a:lnTo>
                  <a:lnTo>
                    <a:pt x="988" y="1926"/>
                  </a:lnTo>
                  <a:lnTo>
                    <a:pt x="981" y="1933"/>
                  </a:lnTo>
                  <a:lnTo>
                    <a:pt x="973" y="1941"/>
                  </a:lnTo>
                  <a:lnTo>
                    <a:pt x="966" y="1941"/>
                  </a:lnTo>
                  <a:lnTo>
                    <a:pt x="958" y="1948"/>
                  </a:lnTo>
                  <a:lnTo>
                    <a:pt x="951" y="1948"/>
                  </a:lnTo>
                  <a:lnTo>
                    <a:pt x="944" y="1955"/>
                  </a:lnTo>
                  <a:lnTo>
                    <a:pt x="936" y="1955"/>
                  </a:lnTo>
                  <a:lnTo>
                    <a:pt x="929" y="1963"/>
                  </a:lnTo>
                  <a:lnTo>
                    <a:pt x="921" y="1963"/>
                  </a:lnTo>
                  <a:lnTo>
                    <a:pt x="914" y="1963"/>
                  </a:lnTo>
                  <a:lnTo>
                    <a:pt x="906" y="1970"/>
                  </a:lnTo>
                  <a:lnTo>
                    <a:pt x="899" y="1970"/>
                  </a:lnTo>
                  <a:lnTo>
                    <a:pt x="891" y="1978"/>
                  </a:lnTo>
                  <a:lnTo>
                    <a:pt x="884" y="1985"/>
                  </a:lnTo>
                  <a:lnTo>
                    <a:pt x="877" y="1985"/>
                  </a:lnTo>
                  <a:lnTo>
                    <a:pt x="862" y="1993"/>
                  </a:lnTo>
                  <a:lnTo>
                    <a:pt x="854" y="2000"/>
                  </a:lnTo>
                  <a:lnTo>
                    <a:pt x="839" y="2000"/>
                  </a:lnTo>
                  <a:lnTo>
                    <a:pt x="832" y="2000"/>
                  </a:lnTo>
                  <a:lnTo>
                    <a:pt x="817" y="2007"/>
                  </a:lnTo>
                  <a:lnTo>
                    <a:pt x="802" y="2007"/>
                  </a:lnTo>
                  <a:lnTo>
                    <a:pt x="787" y="2007"/>
                  </a:lnTo>
                  <a:lnTo>
                    <a:pt x="780" y="2007"/>
                  </a:lnTo>
                  <a:lnTo>
                    <a:pt x="765" y="2007"/>
                  </a:lnTo>
                  <a:lnTo>
                    <a:pt x="750" y="2007"/>
                  </a:lnTo>
                  <a:lnTo>
                    <a:pt x="743" y="2007"/>
                  </a:lnTo>
                  <a:lnTo>
                    <a:pt x="728" y="2007"/>
                  </a:lnTo>
                  <a:lnTo>
                    <a:pt x="713" y="2007"/>
                  </a:lnTo>
                  <a:lnTo>
                    <a:pt x="706" y="2015"/>
                  </a:lnTo>
                  <a:lnTo>
                    <a:pt x="698" y="2015"/>
                  </a:lnTo>
                  <a:lnTo>
                    <a:pt x="691" y="2015"/>
                  </a:lnTo>
                  <a:lnTo>
                    <a:pt x="683" y="2015"/>
                  </a:lnTo>
                  <a:lnTo>
                    <a:pt x="669" y="2022"/>
                  </a:lnTo>
                  <a:lnTo>
                    <a:pt x="661" y="2022"/>
                  </a:lnTo>
                  <a:lnTo>
                    <a:pt x="654" y="2022"/>
                  </a:lnTo>
                  <a:lnTo>
                    <a:pt x="639" y="2022"/>
                  </a:lnTo>
                  <a:lnTo>
                    <a:pt x="631" y="2022"/>
                  </a:lnTo>
                  <a:lnTo>
                    <a:pt x="617" y="2022"/>
                  </a:lnTo>
                  <a:lnTo>
                    <a:pt x="609" y="2022"/>
                  </a:lnTo>
                  <a:lnTo>
                    <a:pt x="602" y="2022"/>
                  </a:lnTo>
                  <a:lnTo>
                    <a:pt x="594" y="2022"/>
                  </a:lnTo>
                  <a:lnTo>
                    <a:pt x="579" y="2022"/>
                  </a:lnTo>
                  <a:lnTo>
                    <a:pt x="572" y="2015"/>
                  </a:lnTo>
                  <a:lnTo>
                    <a:pt x="565" y="2015"/>
                  </a:lnTo>
                  <a:lnTo>
                    <a:pt x="557" y="2015"/>
                  </a:lnTo>
                  <a:lnTo>
                    <a:pt x="550" y="2015"/>
                  </a:lnTo>
                  <a:lnTo>
                    <a:pt x="550" y="2007"/>
                  </a:lnTo>
                  <a:lnTo>
                    <a:pt x="542" y="2007"/>
                  </a:lnTo>
                  <a:lnTo>
                    <a:pt x="535" y="2007"/>
                  </a:lnTo>
                  <a:lnTo>
                    <a:pt x="527" y="2000"/>
                  </a:lnTo>
                  <a:lnTo>
                    <a:pt x="520" y="2000"/>
                  </a:lnTo>
                  <a:lnTo>
                    <a:pt x="513" y="2000"/>
                  </a:lnTo>
                  <a:lnTo>
                    <a:pt x="505" y="1993"/>
                  </a:lnTo>
                  <a:lnTo>
                    <a:pt x="498" y="1993"/>
                  </a:lnTo>
                  <a:lnTo>
                    <a:pt x="483" y="1985"/>
                  </a:lnTo>
                  <a:lnTo>
                    <a:pt x="475" y="1985"/>
                  </a:lnTo>
                  <a:lnTo>
                    <a:pt x="460" y="1985"/>
                  </a:lnTo>
                  <a:lnTo>
                    <a:pt x="453" y="1978"/>
                  </a:lnTo>
                  <a:lnTo>
                    <a:pt x="438" y="1978"/>
                  </a:lnTo>
                  <a:lnTo>
                    <a:pt x="423" y="1970"/>
                  </a:lnTo>
                  <a:lnTo>
                    <a:pt x="408" y="1970"/>
                  </a:lnTo>
                  <a:lnTo>
                    <a:pt x="394" y="1970"/>
                  </a:lnTo>
                  <a:close/>
                </a:path>
              </a:pathLst>
            </a:custGeom>
            <a:solidFill>
              <a:srgbClr val="FF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23" name="Freeform 487">
              <a:extLst>
                <a:ext uri="{FF2B5EF4-FFF2-40B4-BE49-F238E27FC236}">
                  <a16:creationId xmlns:a16="http://schemas.microsoft.com/office/drawing/2014/main" id="{2959AA30-25EF-A4A0-999C-680477B26074}"/>
                </a:ext>
              </a:extLst>
            </p:cNvPr>
            <p:cNvSpPr>
              <a:spLocks/>
            </p:cNvSpPr>
            <p:nvPr/>
          </p:nvSpPr>
          <p:spPr bwMode="auto">
            <a:xfrm>
              <a:off x="2060" y="1334"/>
              <a:ext cx="1382" cy="2008"/>
            </a:xfrm>
            <a:custGeom>
              <a:avLst/>
              <a:gdLst>
                <a:gd name="T0" fmla="*/ 283 w 1382"/>
                <a:gd name="T1" fmla="*/ 1882 h 2008"/>
                <a:gd name="T2" fmla="*/ 260 w 1382"/>
                <a:gd name="T3" fmla="*/ 1748 h 2008"/>
                <a:gd name="T4" fmla="*/ 238 w 1382"/>
                <a:gd name="T5" fmla="*/ 1569 h 2008"/>
                <a:gd name="T6" fmla="*/ 193 w 1382"/>
                <a:gd name="T7" fmla="*/ 1547 h 2008"/>
                <a:gd name="T8" fmla="*/ 112 w 1382"/>
                <a:gd name="T9" fmla="*/ 1584 h 2008"/>
                <a:gd name="T10" fmla="*/ 89 w 1382"/>
                <a:gd name="T11" fmla="*/ 1636 h 2008"/>
                <a:gd name="T12" fmla="*/ 186 w 1382"/>
                <a:gd name="T13" fmla="*/ 1711 h 2008"/>
                <a:gd name="T14" fmla="*/ 208 w 1382"/>
                <a:gd name="T15" fmla="*/ 1829 h 2008"/>
                <a:gd name="T16" fmla="*/ 141 w 1382"/>
                <a:gd name="T17" fmla="*/ 1889 h 2008"/>
                <a:gd name="T18" fmla="*/ 97 w 1382"/>
                <a:gd name="T19" fmla="*/ 1859 h 2008"/>
                <a:gd name="T20" fmla="*/ 127 w 1382"/>
                <a:gd name="T21" fmla="*/ 1807 h 2008"/>
                <a:gd name="T22" fmla="*/ 149 w 1382"/>
                <a:gd name="T23" fmla="*/ 1785 h 2008"/>
                <a:gd name="T24" fmla="*/ 134 w 1382"/>
                <a:gd name="T25" fmla="*/ 1755 h 2008"/>
                <a:gd name="T26" fmla="*/ 67 w 1382"/>
                <a:gd name="T27" fmla="*/ 1696 h 2008"/>
                <a:gd name="T28" fmla="*/ 8 w 1382"/>
                <a:gd name="T29" fmla="*/ 1606 h 2008"/>
                <a:gd name="T30" fmla="*/ 60 w 1382"/>
                <a:gd name="T31" fmla="*/ 1539 h 2008"/>
                <a:gd name="T32" fmla="*/ 193 w 1382"/>
                <a:gd name="T33" fmla="*/ 1473 h 2008"/>
                <a:gd name="T34" fmla="*/ 245 w 1382"/>
                <a:gd name="T35" fmla="*/ 1406 h 2008"/>
                <a:gd name="T36" fmla="*/ 231 w 1382"/>
                <a:gd name="T37" fmla="*/ 1272 h 2008"/>
                <a:gd name="T38" fmla="*/ 268 w 1382"/>
                <a:gd name="T39" fmla="*/ 1190 h 2008"/>
                <a:gd name="T40" fmla="*/ 312 w 1382"/>
                <a:gd name="T41" fmla="*/ 1078 h 2008"/>
                <a:gd name="T42" fmla="*/ 335 w 1382"/>
                <a:gd name="T43" fmla="*/ 900 h 2008"/>
                <a:gd name="T44" fmla="*/ 387 w 1382"/>
                <a:gd name="T45" fmla="*/ 826 h 2008"/>
                <a:gd name="T46" fmla="*/ 476 w 1382"/>
                <a:gd name="T47" fmla="*/ 751 h 2008"/>
                <a:gd name="T48" fmla="*/ 550 w 1382"/>
                <a:gd name="T49" fmla="*/ 595 h 2008"/>
                <a:gd name="T50" fmla="*/ 565 w 1382"/>
                <a:gd name="T51" fmla="*/ 536 h 2008"/>
                <a:gd name="T52" fmla="*/ 572 w 1382"/>
                <a:gd name="T53" fmla="*/ 521 h 2008"/>
                <a:gd name="T54" fmla="*/ 580 w 1382"/>
                <a:gd name="T55" fmla="*/ 580 h 2008"/>
                <a:gd name="T56" fmla="*/ 580 w 1382"/>
                <a:gd name="T57" fmla="*/ 617 h 2008"/>
                <a:gd name="T58" fmla="*/ 662 w 1382"/>
                <a:gd name="T59" fmla="*/ 491 h 2008"/>
                <a:gd name="T60" fmla="*/ 795 w 1382"/>
                <a:gd name="T61" fmla="*/ 350 h 2008"/>
                <a:gd name="T62" fmla="*/ 840 w 1382"/>
                <a:gd name="T63" fmla="*/ 186 h 2008"/>
                <a:gd name="T64" fmla="*/ 892 w 1382"/>
                <a:gd name="T65" fmla="*/ 112 h 2008"/>
                <a:gd name="T66" fmla="*/ 959 w 1382"/>
                <a:gd name="T67" fmla="*/ 30 h 2008"/>
                <a:gd name="T68" fmla="*/ 974 w 1382"/>
                <a:gd name="T69" fmla="*/ 30 h 2008"/>
                <a:gd name="T70" fmla="*/ 937 w 1382"/>
                <a:gd name="T71" fmla="*/ 156 h 2008"/>
                <a:gd name="T72" fmla="*/ 951 w 1382"/>
                <a:gd name="T73" fmla="*/ 387 h 2008"/>
                <a:gd name="T74" fmla="*/ 1018 w 1382"/>
                <a:gd name="T75" fmla="*/ 625 h 2008"/>
                <a:gd name="T76" fmla="*/ 1018 w 1382"/>
                <a:gd name="T77" fmla="*/ 766 h 2008"/>
                <a:gd name="T78" fmla="*/ 1085 w 1382"/>
                <a:gd name="T79" fmla="*/ 974 h 2008"/>
                <a:gd name="T80" fmla="*/ 1085 w 1382"/>
                <a:gd name="T81" fmla="*/ 1331 h 2008"/>
                <a:gd name="T82" fmla="*/ 1130 w 1382"/>
                <a:gd name="T83" fmla="*/ 1421 h 2008"/>
                <a:gd name="T84" fmla="*/ 1152 w 1382"/>
                <a:gd name="T85" fmla="*/ 1383 h 2008"/>
                <a:gd name="T86" fmla="*/ 1159 w 1382"/>
                <a:gd name="T87" fmla="*/ 1458 h 2008"/>
                <a:gd name="T88" fmla="*/ 1189 w 1382"/>
                <a:gd name="T89" fmla="*/ 1502 h 2008"/>
                <a:gd name="T90" fmla="*/ 1278 w 1382"/>
                <a:gd name="T91" fmla="*/ 1539 h 2008"/>
                <a:gd name="T92" fmla="*/ 1382 w 1382"/>
                <a:gd name="T93" fmla="*/ 1621 h 2008"/>
                <a:gd name="T94" fmla="*/ 1308 w 1382"/>
                <a:gd name="T95" fmla="*/ 1703 h 2008"/>
                <a:gd name="T96" fmla="*/ 1197 w 1382"/>
                <a:gd name="T97" fmla="*/ 1763 h 2008"/>
                <a:gd name="T98" fmla="*/ 1159 w 1382"/>
                <a:gd name="T99" fmla="*/ 1807 h 2008"/>
                <a:gd name="T100" fmla="*/ 1159 w 1382"/>
                <a:gd name="T101" fmla="*/ 1852 h 2008"/>
                <a:gd name="T102" fmla="*/ 1093 w 1382"/>
                <a:gd name="T103" fmla="*/ 1859 h 2008"/>
                <a:gd name="T104" fmla="*/ 1100 w 1382"/>
                <a:gd name="T105" fmla="*/ 1755 h 2008"/>
                <a:gd name="T106" fmla="*/ 1167 w 1382"/>
                <a:gd name="T107" fmla="*/ 1696 h 2008"/>
                <a:gd name="T108" fmla="*/ 1293 w 1382"/>
                <a:gd name="T109" fmla="*/ 1644 h 2008"/>
                <a:gd name="T110" fmla="*/ 1219 w 1382"/>
                <a:gd name="T111" fmla="*/ 1562 h 2008"/>
                <a:gd name="T112" fmla="*/ 1115 w 1382"/>
                <a:gd name="T113" fmla="*/ 1547 h 2008"/>
                <a:gd name="T114" fmla="*/ 1063 w 1382"/>
                <a:gd name="T115" fmla="*/ 1740 h 2008"/>
                <a:gd name="T116" fmla="*/ 944 w 1382"/>
                <a:gd name="T117" fmla="*/ 1941 h 2008"/>
                <a:gd name="T118" fmla="*/ 832 w 1382"/>
                <a:gd name="T119" fmla="*/ 1986 h 2008"/>
                <a:gd name="T120" fmla="*/ 676 w 1382"/>
                <a:gd name="T121" fmla="*/ 2000 h 2008"/>
                <a:gd name="T122" fmla="*/ 550 w 1382"/>
                <a:gd name="T123" fmla="*/ 2000 h 2008"/>
                <a:gd name="T124" fmla="*/ 424 w 1382"/>
                <a:gd name="T125" fmla="*/ 1956 h 20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82" h="2008">
                  <a:moveTo>
                    <a:pt x="394" y="1948"/>
                  </a:moveTo>
                  <a:lnTo>
                    <a:pt x="379" y="1948"/>
                  </a:lnTo>
                  <a:lnTo>
                    <a:pt x="364" y="1941"/>
                  </a:lnTo>
                  <a:lnTo>
                    <a:pt x="349" y="1941"/>
                  </a:lnTo>
                  <a:lnTo>
                    <a:pt x="335" y="1934"/>
                  </a:lnTo>
                  <a:lnTo>
                    <a:pt x="327" y="1926"/>
                  </a:lnTo>
                  <a:lnTo>
                    <a:pt x="320" y="1919"/>
                  </a:lnTo>
                  <a:lnTo>
                    <a:pt x="312" y="1919"/>
                  </a:lnTo>
                  <a:lnTo>
                    <a:pt x="305" y="1911"/>
                  </a:lnTo>
                  <a:lnTo>
                    <a:pt x="297" y="1904"/>
                  </a:lnTo>
                  <a:lnTo>
                    <a:pt x="290" y="1896"/>
                  </a:lnTo>
                  <a:lnTo>
                    <a:pt x="290" y="1889"/>
                  </a:lnTo>
                  <a:lnTo>
                    <a:pt x="283" y="1889"/>
                  </a:lnTo>
                  <a:lnTo>
                    <a:pt x="283" y="1882"/>
                  </a:lnTo>
                  <a:lnTo>
                    <a:pt x="283" y="1874"/>
                  </a:lnTo>
                  <a:lnTo>
                    <a:pt x="275" y="1874"/>
                  </a:lnTo>
                  <a:lnTo>
                    <a:pt x="275" y="1867"/>
                  </a:lnTo>
                  <a:lnTo>
                    <a:pt x="268" y="1859"/>
                  </a:lnTo>
                  <a:lnTo>
                    <a:pt x="268" y="1852"/>
                  </a:lnTo>
                  <a:lnTo>
                    <a:pt x="268" y="1837"/>
                  </a:lnTo>
                  <a:lnTo>
                    <a:pt x="268" y="1829"/>
                  </a:lnTo>
                  <a:lnTo>
                    <a:pt x="260" y="1815"/>
                  </a:lnTo>
                  <a:lnTo>
                    <a:pt x="260" y="1807"/>
                  </a:lnTo>
                  <a:lnTo>
                    <a:pt x="260" y="1792"/>
                  </a:lnTo>
                  <a:lnTo>
                    <a:pt x="260" y="1777"/>
                  </a:lnTo>
                  <a:lnTo>
                    <a:pt x="260" y="1763"/>
                  </a:lnTo>
                  <a:lnTo>
                    <a:pt x="260" y="1748"/>
                  </a:lnTo>
                  <a:lnTo>
                    <a:pt x="253" y="1740"/>
                  </a:lnTo>
                  <a:lnTo>
                    <a:pt x="253" y="1725"/>
                  </a:lnTo>
                  <a:lnTo>
                    <a:pt x="253" y="1711"/>
                  </a:lnTo>
                  <a:lnTo>
                    <a:pt x="253" y="1703"/>
                  </a:lnTo>
                  <a:lnTo>
                    <a:pt x="253" y="1696"/>
                  </a:lnTo>
                  <a:lnTo>
                    <a:pt x="253" y="1681"/>
                  </a:lnTo>
                  <a:lnTo>
                    <a:pt x="253" y="1666"/>
                  </a:lnTo>
                  <a:lnTo>
                    <a:pt x="253" y="1651"/>
                  </a:lnTo>
                  <a:lnTo>
                    <a:pt x="245" y="1636"/>
                  </a:lnTo>
                  <a:lnTo>
                    <a:pt x="245" y="1621"/>
                  </a:lnTo>
                  <a:lnTo>
                    <a:pt x="245" y="1606"/>
                  </a:lnTo>
                  <a:lnTo>
                    <a:pt x="245" y="1592"/>
                  </a:lnTo>
                  <a:lnTo>
                    <a:pt x="245" y="1584"/>
                  </a:lnTo>
                  <a:lnTo>
                    <a:pt x="238" y="1569"/>
                  </a:lnTo>
                  <a:lnTo>
                    <a:pt x="238" y="1554"/>
                  </a:lnTo>
                  <a:lnTo>
                    <a:pt x="238" y="1547"/>
                  </a:lnTo>
                  <a:lnTo>
                    <a:pt x="231" y="1539"/>
                  </a:lnTo>
                  <a:lnTo>
                    <a:pt x="231" y="1532"/>
                  </a:lnTo>
                  <a:lnTo>
                    <a:pt x="223" y="1525"/>
                  </a:lnTo>
                  <a:lnTo>
                    <a:pt x="223" y="1532"/>
                  </a:lnTo>
                  <a:lnTo>
                    <a:pt x="216" y="1532"/>
                  </a:lnTo>
                  <a:lnTo>
                    <a:pt x="208" y="1532"/>
                  </a:lnTo>
                  <a:lnTo>
                    <a:pt x="208" y="1539"/>
                  </a:lnTo>
                  <a:lnTo>
                    <a:pt x="201" y="1539"/>
                  </a:lnTo>
                  <a:lnTo>
                    <a:pt x="193" y="1547"/>
                  </a:lnTo>
                  <a:lnTo>
                    <a:pt x="186" y="1547"/>
                  </a:lnTo>
                  <a:lnTo>
                    <a:pt x="186" y="1554"/>
                  </a:lnTo>
                  <a:lnTo>
                    <a:pt x="179" y="1554"/>
                  </a:lnTo>
                  <a:lnTo>
                    <a:pt x="171" y="1562"/>
                  </a:lnTo>
                  <a:lnTo>
                    <a:pt x="164" y="1562"/>
                  </a:lnTo>
                  <a:lnTo>
                    <a:pt x="156" y="1562"/>
                  </a:lnTo>
                  <a:lnTo>
                    <a:pt x="149" y="1569"/>
                  </a:lnTo>
                  <a:lnTo>
                    <a:pt x="141" y="1569"/>
                  </a:lnTo>
                  <a:lnTo>
                    <a:pt x="134" y="1569"/>
                  </a:lnTo>
                  <a:lnTo>
                    <a:pt x="127" y="1577"/>
                  </a:lnTo>
                  <a:lnTo>
                    <a:pt x="119" y="1577"/>
                  </a:lnTo>
                  <a:lnTo>
                    <a:pt x="112" y="1584"/>
                  </a:lnTo>
                  <a:lnTo>
                    <a:pt x="104" y="1592"/>
                  </a:lnTo>
                  <a:lnTo>
                    <a:pt x="97" y="1592"/>
                  </a:lnTo>
                  <a:lnTo>
                    <a:pt x="89" y="1599"/>
                  </a:lnTo>
                  <a:lnTo>
                    <a:pt x="82" y="1606"/>
                  </a:lnTo>
                  <a:lnTo>
                    <a:pt x="75" y="1614"/>
                  </a:lnTo>
                  <a:lnTo>
                    <a:pt x="75" y="1621"/>
                  </a:lnTo>
                  <a:lnTo>
                    <a:pt x="82" y="1629"/>
                  </a:lnTo>
                  <a:lnTo>
                    <a:pt x="89" y="1636"/>
                  </a:lnTo>
                  <a:lnTo>
                    <a:pt x="97" y="1644"/>
                  </a:lnTo>
                  <a:lnTo>
                    <a:pt x="104" y="1644"/>
                  </a:lnTo>
                  <a:lnTo>
                    <a:pt x="112" y="1651"/>
                  </a:lnTo>
                  <a:lnTo>
                    <a:pt x="119" y="1658"/>
                  </a:lnTo>
                  <a:lnTo>
                    <a:pt x="127" y="1666"/>
                  </a:lnTo>
                  <a:lnTo>
                    <a:pt x="134" y="1673"/>
                  </a:lnTo>
                  <a:lnTo>
                    <a:pt x="141" y="1673"/>
                  </a:lnTo>
                  <a:lnTo>
                    <a:pt x="149" y="1681"/>
                  </a:lnTo>
                  <a:lnTo>
                    <a:pt x="156" y="1688"/>
                  </a:lnTo>
                  <a:lnTo>
                    <a:pt x="164" y="1688"/>
                  </a:lnTo>
                  <a:lnTo>
                    <a:pt x="171" y="1696"/>
                  </a:lnTo>
                  <a:lnTo>
                    <a:pt x="179" y="1696"/>
                  </a:lnTo>
                  <a:lnTo>
                    <a:pt x="179" y="1703"/>
                  </a:lnTo>
                  <a:lnTo>
                    <a:pt x="186" y="1711"/>
                  </a:lnTo>
                  <a:lnTo>
                    <a:pt x="193" y="1711"/>
                  </a:lnTo>
                  <a:lnTo>
                    <a:pt x="193" y="1718"/>
                  </a:lnTo>
                  <a:lnTo>
                    <a:pt x="201" y="1725"/>
                  </a:lnTo>
                  <a:lnTo>
                    <a:pt x="208" y="1733"/>
                  </a:lnTo>
                  <a:lnTo>
                    <a:pt x="208" y="1748"/>
                  </a:lnTo>
                  <a:lnTo>
                    <a:pt x="208" y="1755"/>
                  </a:lnTo>
                  <a:lnTo>
                    <a:pt x="216" y="1763"/>
                  </a:lnTo>
                  <a:lnTo>
                    <a:pt x="216" y="1770"/>
                  </a:lnTo>
                  <a:lnTo>
                    <a:pt x="216" y="1785"/>
                  </a:lnTo>
                  <a:lnTo>
                    <a:pt x="216" y="1792"/>
                  </a:lnTo>
                  <a:lnTo>
                    <a:pt x="216" y="1800"/>
                  </a:lnTo>
                  <a:lnTo>
                    <a:pt x="208" y="1815"/>
                  </a:lnTo>
                  <a:lnTo>
                    <a:pt x="208" y="1822"/>
                  </a:lnTo>
                  <a:lnTo>
                    <a:pt x="208" y="1829"/>
                  </a:lnTo>
                  <a:lnTo>
                    <a:pt x="201" y="1837"/>
                  </a:lnTo>
                  <a:lnTo>
                    <a:pt x="201" y="1852"/>
                  </a:lnTo>
                  <a:lnTo>
                    <a:pt x="193" y="1859"/>
                  </a:lnTo>
                  <a:lnTo>
                    <a:pt x="193" y="1867"/>
                  </a:lnTo>
                  <a:lnTo>
                    <a:pt x="186" y="1867"/>
                  </a:lnTo>
                  <a:lnTo>
                    <a:pt x="186" y="1874"/>
                  </a:lnTo>
                  <a:lnTo>
                    <a:pt x="179" y="1882"/>
                  </a:lnTo>
                  <a:lnTo>
                    <a:pt x="171" y="1882"/>
                  </a:lnTo>
                  <a:lnTo>
                    <a:pt x="171" y="1889"/>
                  </a:lnTo>
                  <a:lnTo>
                    <a:pt x="164" y="1889"/>
                  </a:lnTo>
                  <a:lnTo>
                    <a:pt x="156" y="1889"/>
                  </a:lnTo>
                  <a:lnTo>
                    <a:pt x="149" y="1889"/>
                  </a:lnTo>
                  <a:lnTo>
                    <a:pt x="141" y="1889"/>
                  </a:lnTo>
                  <a:lnTo>
                    <a:pt x="134" y="1889"/>
                  </a:lnTo>
                  <a:lnTo>
                    <a:pt x="127" y="1889"/>
                  </a:lnTo>
                  <a:lnTo>
                    <a:pt x="119" y="1889"/>
                  </a:lnTo>
                  <a:lnTo>
                    <a:pt x="112" y="1889"/>
                  </a:lnTo>
                  <a:lnTo>
                    <a:pt x="104" y="1882"/>
                  </a:lnTo>
                  <a:lnTo>
                    <a:pt x="97" y="1882"/>
                  </a:lnTo>
                  <a:lnTo>
                    <a:pt x="97" y="1874"/>
                  </a:lnTo>
                  <a:lnTo>
                    <a:pt x="97" y="1867"/>
                  </a:lnTo>
                  <a:lnTo>
                    <a:pt x="97" y="1859"/>
                  </a:lnTo>
                  <a:lnTo>
                    <a:pt x="97" y="1852"/>
                  </a:lnTo>
                  <a:lnTo>
                    <a:pt x="97" y="1844"/>
                  </a:lnTo>
                  <a:lnTo>
                    <a:pt x="97" y="1837"/>
                  </a:lnTo>
                  <a:lnTo>
                    <a:pt x="104" y="1837"/>
                  </a:lnTo>
                  <a:lnTo>
                    <a:pt x="104" y="1829"/>
                  </a:lnTo>
                  <a:lnTo>
                    <a:pt x="112" y="1829"/>
                  </a:lnTo>
                  <a:lnTo>
                    <a:pt x="112" y="1822"/>
                  </a:lnTo>
                  <a:lnTo>
                    <a:pt x="119" y="1822"/>
                  </a:lnTo>
                  <a:lnTo>
                    <a:pt x="119" y="1815"/>
                  </a:lnTo>
                  <a:lnTo>
                    <a:pt x="127" y="1815"/>
                  </a:lnTo>
                  <a:lnTo>
                    <a:pt x="127" y="1807"/>
                  </a:lnTo>
                  <a:lnTo>
                    <a:pt x="134" y="1807"/>
                  </a:lnTo>
                  <a:lnTo>
                    <a:pt x="141" y="1800"/>
                  </a:lnTo>
                  <a:lnTo>
                    <a:pt x="149" y="1800"/>
                  </a:lnTo>
                  <a:lnTo>
                    <a:pt x="149" y="1792"/>
                  </a:lnTo>
                  <a:lnTo>
                    <a:pt x="149" y="1785"/>
                  </a:lnTo>
                  <a:lnTo>
                    <a:pt x="149" y="1777"/>
                  </a:lnTo>
                  <a:lnTo>
                    <a:pt x="149" y="1770"/>
                  </a:lnTo>
                  <a:lnTo>
                    <a:pt x="141" y="1763"/>
                  </a:lnTo>
                  <a:lnTo>
                    <a:pt x="134" y="1755"/>
                  </a:lnTo>
                  <a:lnTo>
                    <a:pt x="127" y="1748"/>
                  </a:lnTo>
                  <a:lnTo>
                    <a:pt x="119" y="1740"/>
                  </a:lnTo>
                  <a:lnTo>
                    <a:pt x="112" y="1733"/>
                  </a:lnTo>
                  <a:lnTo>
                    <a:pt x="112" y="1725"/>
                  </a:lnTo>
                  <a:lnTo>
                    <a:pt x="104" y="1725"/>
                  </a:lnTo>
                  <a:lnTo>
                    <a:pt x="97" y="1718"/>
                  </a:lnTo>
                  <a:lnTo>
                    <a:pt x="89" y="1711"/>
                  </a:lnTo>
                  <a:lnTo>
                    <a:pt x="89" y="1703"/>
                  </a:lnTo>
                  <a:lnTo>
                    <a:pt x="82" y="1703"/>
                  </a:lnTo>
                  <a:lnTo>
                    <a:pt x="75" y="1703"/>
                  </a:lnTo>
                  <a:lnTo>
                    <a:pt x="67" y="1696"/>
                  </a:lnTo>
                  <a:lnTo>
                    <a:pt x="60" y="1696"/>
                  </a:lnTo>
                  <a:lnTo>
                    <a:pt x="52" y="1688"/>
                  </a:lnTo>
                  <a:lnTo>
                    <a:pt x="45" y="1688"/>
                  </a:lnTo>
                  <a:lnTo>
                    <a:pt x="37" y="1681"/>
                  </a:lnTo>
                  <a:lnTo>
                    <a:pt x="30" y="1673"/>
                  </a:lnTo>
                  <a:lnTo>
                    <a:pt x="22" y="1666"/>
                  </a:lnTo>
                  <a:lnTo>
                    <a:pt x="15" y="1666"/>
                  </a:lnTo>
                  <a:lnTo>
                    <a:pt x="8" y="1658"/>
                  </a:lnTo>
                  <a:lnTo>
                    <a:pt x="0" y="1651"/>
                  </a:lnTo>
                  <a:lnTo>
                    <a:pt x="0" y="1644"/>
                  </a:lnTo>
                  <a:lnTo>
                    <a:pt x="0" y="1636"/>
                  </a:lnTo>
                  <a:lnTo>
                    <a:pt x="0" y="1621"/>
                  </a:lnTo>
                  <a:lnTo>
                    <a:pt x="0" y="1614"/>
                  </a:lnTo>
                  <a:lnTo>
                    <a:pt x="8" y="1606"/>
                  </a:lnTo>
                  <a:lnTo>
                    <a:pt x="8" y="1599"/>
                  </a:lnTo>
                  <a:lnTo>
                    <a:pt x="15" y="1592"/>
                  </a:lnTo>
                  <a:lnTo>
                    <a:pt x="15" y="1584"/>
                  </a:lnTo>
                  <a:lnTo>
                    <a:pt x="22" y="1577"/>
                  </a:lnTo>
                  <a:lnTo>
                    <a:pt x="22" y="1569"/>
                  </a:lnTo>
                  <a:lnTo>
                    <a:pt x="30" y="1562"/>
                  </a:lnTo>
                  <a:lnTo>
                    <a:pt x="37" y="1554"/>
                  </a:lnTo>
                  <a:lnTo>
                    <a:pt x="45" y="1547"/>
                  </a:lnTo>
                  <a:lnTo>
                    <a:pt x="52" y="1547"/>
                  </a:lnTo>
                  <a:lnTo>
                    <a:pt x="52" y="1539"/>
                  </a:lnTo>
                  <a:lnTo>
                    <a:pt x="60" y="1539"/>
                  </a:lnTo>
                  <a:lnTo>
                    <a:pt x="67" y="1539"/>
                  </a:lnTo>
                  <a:lnTo>
                    <a:pt x="75" y="1532"/>
                  </a:lnTo>
                  <a:lnTo>
                    <a:pt x="82" y="1532"/>
                  </a:lnTo>
                  <a:lnTo>
                    <a:pt x="89" y="1525"/>
                  </a:lnTo>
                  <a:lnTo>
                    <a:pt x="104" y="1525"/>
                  </a:lnTo>
                  <a:lnTo>
                    <a:pt x="112" y="1517"/>
                  </a:lnTo>
                  <a:lnTo>
                    <a:pt x="127" y="1510"/>
                  </a:lnTo>
                  <a:lnTo>
                    <a:pt x="141" y="1502"/>
                  </a:lnTo>
                  <a:lnTo>
                    <a:pt x="149" y="1495"/>
                  </a:lnTo>
                  <a:lnTo>
                    <a:pt x="164" y="1495"/>
                  </a:lnTo>
                  <a:lnTo>
                    <a:pt x="171" y="1487"/>
                  </a:lnTo>
                  <a:lnTo>
                    <a:pt x="179" y="1480"/>
                  </a:lnTo>
                  <a:lnTo>
                    <a:pt x="193" y="1473"/>
                  </a:lnTo>
                  <a:lnTo>
                    <a:pt x="201" y="1465"/>
                  </a:lnTo>
                  <a:lnTo>
                    <a:pt x="208" y="1458"/>
                  </a:lnTo>
                  <a:lnTo>
                    <a:pt x="208" y="1450"/>
                  </a:lnTo>
                  <a:lnTo>
                    <a:pt x="216" y="1450"/>
                  </a:lnTo>
                  <a:lnTo>
                    <a:pt x="216" y="1443"/>
                  </a:lnTo>
                  <a:lnTo>
                    <a:pt x="223" y="1443"/>
                  </a:lnTo>
                  <a:lnTo>
                    <a:pt x="223" y="1435"/>
                  </a:lnTo>
                  <a:lnTo>
                    <a:pt x="231" y="1435"/>
                  </a:lnTo>
                  <a:lnTo>
                    <a:pt x="231" y="1428"/>
                  </a:lnTo>
                  <a:lnTo>
                    <a:pt x="231" y="1421"/>
                  </a:lnTo>
                  <a:lnTo>
                    <a:pt x="238" y="1421"/>
                  </a:lnTo>
                  <a:lnTo>
                    <a:pt x="238" y="1413"/>
                  </a:lnTo>
                  <a:lnTo>
                    <a:pt x="245" y="1406"/>
                  </a:lnTo>
                  <a:lnTo>
                    <a:pt x="245" y="1398"/>
                  </a:lnTo>
                  <a:lnTo>
                    <a:pt x="245" y="1391"/>
                  </a:lnTo>
                  <a:lnTo>
                    <a:pt x="245" y="1383"/>
                  </a:lnTo>
                  <a:lnTo>
                    <a:pt x="245" y="1376"/>
                  </a:lnTo>
                  <a:lnTo>
                    <a:pt x="245" y="1368"/>
                  </a:lnTo>
                  <a:lnTo>
                    <a:pt x="245" y="1361"/>
                  </a:lnTo>
                  <a:lnTo>
                    <a:pt x="238" y="1346"/>
                  </a:lnTo>
                  <a:lnTo>
                    <a:pt x="238" y="1339"/>
                  </a:lnTo>
                  <a:lnTo>
                    <a:pt x="238" y="1324"/>
                  </a:lnTo>
                  <a:lnTo>
                    <a:pt x="238" y="1309"/>
                  </a:lnTo>
                  <a:lnTo>
                    <a:pt x="238" y="1302"/>
                  </a:lnTo>
                  <a:lnTo>
                    <a:pt x="231" y="1287"/>
                  </a:lnTo>
                  <a:lnTo>
                    <a:pt x="231" y="1272"/>
                  </a:lnTo>
                  <a:lnTo>
                    <a:pt x="231" y="1257"/>
                  </a:lnTo>
                  <a:lnTo>
                    <a:pt x="231" y="1242"/>
                  </a:lnTo>
                  <a:lnTo>
                    <a:pt x="238" y="1227"/>
                  </a:lnTo>
                  <a:lnTo>
                    <a:pt x="238" y="1212"/>
                  </a:lnTo>
                  <a:lnTo>
                    <a:pt x="238" y="1197"/>
                  </a:lnTo>
                  <a:lnTo>
                    <a:pt x="245" y="1183"/>
                  </a:lnTo>
                  <a:lnTo>
                    <a:pt x="253" y="1168"/>
                  </a:lnTo>
                  <a:lnTo>
                    <a:pt x="253" y="1205"/>
                  </a:lnTo>
                  <a:lnTo>
                    <a:pt x="260" y="1205"/>
                  </a:lnTo>
                  <a:lnTo>
                    <a:pt x="260" y="1197"/>
                  </a:lnTo>
                  <a:lnTo>
                    <a:pt x="268" y="1190"/>
                  </a:lnTo>
                  <a:lnTo>
                    <a:pt x="275" y="1183"/>
                  </a:lnTo>
                  <a:lnTo>
                    <a:pt x="275" y="1175"/>
                  </a:lnTo>
                  <a:lnTo>
                    <a:pt x="283" y="1168"/>
                  </a:lnTo>
                  <a:lnTo>
                    <a:pt x="290" y="1160"/>
                  </a:lnTo>
                  <a:lnTo>
                    <a:pt x="290" y="1153"/>
                  </a:lnTo>
                  <a:lnTo>
                    <a:pt x="297" y="1145"/>
                  </a:lnTo>
                  <a:lnTo>
                    <a:pt x="297" y="1138"/>
                  </a:lnTo>
                  <a:lnTo>
                    <a:pt x="305" y="1131"/>
                  </a:lnTo>
                  <a:lnTo>
                    <a:pt x="305" y="1123"/>
                  </a:lnTo>
                  <a:lnTo>
                    <a:pt x="305" y="1116"/>
                  </a:lnTo>
                  <a:lnTo>
                    <a:pt x="305" y="1108"/>
                  </a:lnTo>
                  <a:lnTo>
                    <a:pt x="312" y="1101"/>
                  </a:lnTo>
                  <a:lnTo>
                    <a:pt x="312" y="1093"/>
                  </a:lnTo>
                  <a:lnTo>
                    <a:pt x="312" y="1078"/>
                  </a:lnTo>
                  <a:lnTo>
                    <a:pt x="312" y="1064"/>
                  </a:lnTo>
                  <a:lnTo>
                    <a:pt x="312" y="1049"/>
                  </a:lnTo>
                  <a:lnTo>
                    <a:pt x="312" y="1034"/>
                  </a:lnTo>
                  <a:lnTo>
                    <a:pt x="312" y="1019"/>
                  </a:lnTo>
                  <a:lnTo>
                    <a:pt x="312" y="1004"/>
                  </a:lnTo>
                  <a:lnTo>
                    <a:pt x="312" y="989"/>
                  </a:lnTo>
                  <a:lnTo>
                    <a:pt x="312" y="974"/>
                  </a:lnTo>
                  <a:lnTo>
                    <a:pt x="320" y="960"/>
                  </a:lnTo>
                  <a:lnTo>
                    <a:pt x="320" y="945"/>
                  </a:lnTo>
                  <a:lnTo>
                    <a:pt x="320" y="937"/>
                  </a:lnTo>
                  <a:lnTo>
                    <a:pt x="320" y="922"/>
                  </a:lnTo>
                  <a:lnTo>
                    <a:pt x="327" y="915"/>
                  </a:lnTo>
                  <a:lnTo>
                    <a:pt x="327" y="907"/>
                  </a:lnTo>
                  <a:lnTo>
                    <a:pt x="335" y="900"/>
                  </a:lnTo>
                  <a:lnTo>
                    <a:pt x="335" y="893"/>
                  </a:lnTo>
                  <a:lnTo>
                    <a:pt x="342" y="885"/>
                  </a:lnTo>
                  <a:lnTo>
                    <a:pt x="342" y="878"/>
                  </a:lnTo>
                  <a:lnTo>
                    <a:pt x="349" y="870"/>
                  </a:lnTo>
                  <a:lnTo>
                    <a:pt x="357" y="863"/>
                  </a:lnTo>
                  <a:lnTo>
                    <a:pt x="357" y="855"/>
                  </a:lnTo>
                  <a:lnTo>
                    <a:pt x="364" y="848"/>
                  </a:lnTo>
                  <a:lnTo>
                    <a:pt x="372" y="841"/>
                  </a:lnTo>
                  <a:lnTo>
                    <a:pt x="372" y="833"/>
                  </a:lnTo>
                  <a:lnTo>
                    <a:pt x="379" y="833"/>
                  </a:lnTo>
                  <a:lnTo>
                    <a:pt x="379" y="826"/>
                  </a:lnTo>
                  <a:lnTo>
                    <a:pt x="387" y="826"/>
                  </a:lnTo>
                  <a:lnTo>
                    <a:pt x="372" y="885"/>
                  </a:lnTo>
                  <a:lnTo>
                    <a:pt x="372" y="878"/>
                  </a:lnTo>
                  <a:lnTo>
                    <a:pt x="379" y="870"/>
                  </a:lnTo>
                  <a:lnTo>
                    <a:pt x="387" y="863"/>
                  </a:lnTo>
                  <a:lnTo>
                    <a:pt x="394" y="855"/>
                  </a:lnTo>
                  <a:lnTo>
                    <a:pt x="401" y="841"/>
                  </a:lnTo>
                  <a:lnTo>
                    <a:pt x="416" y="833"/>
                  </a:lnTo>
                  <a:lnTo>
                    <a:pt x="424" y="818"/>
                  </a:lnTo>
                  <a:lnTo>
                    <a:pt x="431" y="803"/>
                  </a:lnTo>
                  <a:lnTo>
                    <a:pt x="446" y="789"/>
                  </a:lnTo>
                  <a:lnTo>
                    <a:pt x="453" y="774"/>
                  </a:lnTo>
                  <a:lnTo>
                    <a:pt x="468" y="759"/>
                  </a:lnTo>
                  <a:lnTo>
                    <a:pt x="476" y="751"/>
                  </a:lnTo>
                  <a:lnTo>
                    <a:pt x="483" y="736"/>
                  </a:lnTo>
                  <a:lnTo>
                    <a:pt x="498" y="722"/>
                  </a:lnTo>
                  <a:lnTo>
                    <a:pt x="498" y="714"/>
                  </a:lnTo>
                  <a:lnTo>
                    <a:pt x="506" y="707"/>
                  </a:lnTo>
                  <a:lnTo>
                    <a:pt x="513" y="692"/>
                  </a:lnTo>
                  <a:lnTo>
                    <a:pt x="520" y="684"/>
                  </a:lnTo>
                  <a:lnTo>
                    <a:pt x="520" y="670"/>
                  </a:lnTo>
                  <a:lnTo>
                    <a:pt x="528" y="662"/>
                  </a:lnTo>
                  <a:lnTo>
                    <a:pt x="535" y="647"/>
                  </a:lnTo>
                  <a:lnTo>
                    <a:pt x="535" y="640"/>
                  </a:lnTo>
                  <a:lnTo>
                    <a:pt x="543" y="625"/>
                  </a:lnTo>
                  <a:lnTo>
                    <a:pt x="543" y="617"/>
                  </a:lnTo>
                  <a:lnTo>
                    <a:pt x="550" y="603"/>
                  </a:lnTo>
                  <a:lnTo>
                    <a:pt x="550" y="595"/>
                  </a:lnTo>
                  <a:lnTo>
                    <a:pt x="550" y="588"/>
                  </a:lnTo>
                  <a:lnTo>
                    <a:pt x="558" y="580"/>
                  </a:lnTo>
                  <a:lnTo>
                    <a:pt x="558" y="573"/>
                  </a:lnTo>
                  <a:lnTo>
                    <a:pt x="558" y="565"/>
                  </a:lnTo>
                  <a:lnTo>
                    <a:pt x="558" y="558"/>
                  </a:lnTo>
                  <a:lnTo>
                    <a:pt x="558" y="551"/>
                  </a:lnTo>
                  <a:lnTo>
                    <a:pt x="565" y="543"/>
                  </a:lnTo>
                  <a:lnTo>
                    <a:pt x="565" y="536"/>
                  </a:lnTo>
                  <a:lnTo>
                    <a:pt x="565" y="528"/>
                  </a:lnTo>
                  <a:lnTo>
                    <a:pt x="565" y="521"/>
                  </a:lnTo>
                  <a:lnTo>
                    <a:pt x="565" y="513"/>
                  </a:lnTo>
                  <a:lnTo>
                    <a:pt x="572" y="513"/>
                  </a:lnTo>
                  <a:lnTo>
                    <a:pt x="572" y="506"/>
                  </a:lnTo>
                  <a:lnTo>
                    <a:pt x="572" y="513"/>
                  </a:lnTo>
                  <a:lnTo>
                    <a:pt x="572" y="521"/>
                  </a:lnTo>
                  <a:lnTo>
                    <a:pt x="572" y="528"/>
                  </a:lnTo>
                  <a:lnTo>
                    <a:pt x="572" y="536"/>
                  </a:lnTo>
                  <a:lnTo>
                    <a:pt x="572" y="543"/>
                  </a:lnTo>
                  <a:lnTo>
                    <a:pt x="580" y="551"/>
                  </a:lnTo>
                  <a:lnTo>
                    <a:pt x="580" y="558"/>
                  </a:lnTo>
                  <a:lnTo>
                    <a:pt x="580" y="565"/>
                  </a:lnTo>
                  <a:lnTo>
                    <a:pt x="580" y="573"/>
                  </a:lnTo>
                  <a:lnTo>
                    <a:pt x="580" y="580"/>
                  </a:lnTo>
                  <a:lnTo>
                    <a:pt x="580" y="588"/>
                  </a:lnTo>
                  <a:lnTo>
                    <a:pt x="572" y="595"/>
                  </a:lnTo>
                  <a:lnTo>
                    <a:pt x="572" y="603"/>
                  </a:lnTo>
                  <a:lnTo>
                    <a:pt x="572" y="610"/>
                  </a:lnTo>
                  <a:lnTo>
                    <a:pt x="572" y="617"/>
                  </a:lnTo>
                  <a:lnTo>
                    <a:pt x="572" y="625"/>
                  </a:lnTo>
                  <a:lnTo>
                    <a:pt x="572" y="617"/>
                  </a:lnTo>
                  <a:lnTo>
                    <a:pt x="580" y="617"/>
                  </a:lnTo>
                  <a:lnTo>
                    <a:pt x="580" y="610"/>
                  </a:lnTo>
                  <a:lnTo>
                    <a:pt x="587" y="603"/>
                  </a:lnTo>
                  <a:lnTo>
                    <a:pt x="595" y="588"/>
                  </a:lnTo>
                  <a:lnTo>
                    <a:pt x="595" y="580"/>
                  </a:lnTo>
                  <a:lnTo>
                    <a:pt x="602" y="565"/>
                  </a:lnTo>
                  <a:lnTo>
                    <a:pt x="610" y="558"/>
                  </a:lnTo>
                  <a:lnTo>
                    <a:pt x="617" y="543"/>
                  </a:lnTo>
                  <a:lnTo>
                    <a:pt x="624" y="536"/>
                  </a:lnTo>
                  <a:lnTo>
                    <a:pt x="632" y="528"/>
                  </a:lnTo>
                  <a:lnTo>
                    <a:pt x="639" y="513"/>
                  </a:lnTo>
                  <a:lnTo>
                    <a:pt x="647" y="506"/>
                  </a:lnTo>
                  <a:lnTo>
                    <a:pt x="654" y="499"/>
                  </a:lnTo>
                  <a:lnTo>
                    <a:pt x="662" y="491"/>
                  </a:lnTo>
                  <a:lnTo>
                    <a:pt x="669" y="491"/>
                  </a:lnTo>
                  <a:lnTo>
                    <a:pt x="676" y="484"/>
                  </a:lnTo>
                  <a:lnTo>
                    <a:pt x="684" y="476"/>
                  </a:lnTo>
                  <a:lnTo>
                    <a:pt x="699" y="461"/>
                  </a:lnTo>
                  <a:lnTo>
                    <a:pt x="706" y="454"/>
                  </a:lnTo>
                  <a:lnTo>
                    <a:pt x="714" y="446"/>
                  </a:lnTo>
                  <a:lnTo>
                    <a:pt x="728" y="432"/>
                  </a:lnTo>
                  <a:lnTo>
                    <a:pt x="736" y="424"/>
                  </a:lnTo>
                  <a:lnTo>
                    <a:pt x="751" y="409"/>
                  </a:lnTo>
                  <a:lnTo>
                    <a:pt x="758" y="394"/>
                  </a:lnTo>
                  <a:lnTo>
                    <a:pt x="766" y="387"/>
                  </a:lnTo>
                  <a:lnTo>
                    <a:pt x="780" y="372"/>
                  </a:lnTo>
                  <a:lnTo>
                    <a:pt x="788" y="357"/>
                  </a:lnTo>
                  <a:lnTo>
                    <a:pt x="795" y="350"/>
                  </a:lnTo>
                  <a:lnTo>
                    <a:pt x="795" y="335"/>
                  </a:lnTo>
                  <a:lnTo>
                    <a:pt x="803" y="328"/>
                  </a:lnTo>
                  <a:lnTo>
                    <a:pt x="810" y="313"/>
                  </a:lnTo>
                  <a:lnTo>
                    <a:pt x="810" y="305"/>
                  </a:lnTo>
                  <a:lnTo>
                    <a:pt x="818" y="290"/>
                  </a:lnTo>
                  <a:lnTo>
                    <a:pt x="818" y="275"/>
                  </a:lnTo>
                  <a:lnTo>
                    <a:pt x="818" y="268"/>
                  </a:lnTo>
                  <a:lnTo>
                    <a:pt x="825" y="253"/>
                  </a:lnTo>
                  <a:lnTo>
                    <a:pt x="825" y="238"/>
                  </a:lnTo>
                  <a:lnTo>
                    <a:pt x="825" y="231"/>
                  </a:lnTo>
                  <a:lnTo>
                    <a:pt x="832" y="216"/>
                  </a:lnTo>
                  <a:lnTo>
                    <a:pt x="832" y="209"/>
                  </a:lnTo>
                  <a:lnTo>
                    <a:pt x="832" y="194"/>
                  </a:lnTo>
                  <a:lnTo>
                    <a:pt x="840" y="186"/>
                  </a:lnTo>
                  <a:lnTo>
                    <a:pt x="840" y="179"/>
                  </a:lnTo>
                  <a:lnTo>
                    <a:pt x="840" y="171"/>
                  </a:lnTo>
                  <a:lnTo>
                    <a:pt x="847" y="164"/>
                  </a:lnTo>
                  <a:lnTo>
                    <a:pt x="847" y="156"/>
                  </a:lnTo>
                  <a:lnTo>
                    <a:pt x="855" y="149"/>
                  </a:lnTo>
                  <a:lnTo>
                    <a:pt x="862" y="142"/>
                  </a:lnTo>
                  <a:lnTo>
                    <a:pt x="862" y="134"/>
                  </a:lnTo>
                  <a:lnTo>
                    <a:pt x="870" y="134"/>
                  </a:lnTo>
                  <a:lnTo>
                    <a:pt x="877" y="127"/>
                  </a:lnTo>
                  <a:lnTo>
                    <a:pt x="877" y="119"/>
                  </a:lnTo>
                  <a:lnTo>
                    <a:pt x="884" y="119"/>
                  </a:lnTo>
                  <a:lnTo>
                    <a:pt x="884" y="112"/>
                  </a:lnTo>
                  <a:lnTo>
                    <a:pt x="892" y="112"/>
                  </a:lnTo>
                  <a:lnTo>
                    <a:pt x="892" y="104"/>
                  </a:lnTo>
                  <a:lnTo>
                    <a:pt x="899" y="104"/>
                  </a:lnTo>
                  <a:lnTo>
                    <a:pt x="899" y="97"/>
                  </a:lnTo>
                  <a:lnTo>
                    <a:pt x="907" y="97"/>
                  </a:lnTo>
                  <a:lnTo>
                    <a:pt x="907" y="90"/>
                  </a:lnTo>
                  <a:lnTo>
                    <a:pt x="914" y="90"/>
                  </a:lnTo>
                  <a:lnTo>
                    <a:pt x="922" y="82"/>
                  </a:lnTo>
                  <a:lnTo>
                    <a:pt x="929" y="75"/>
                  </a:lnTo>
                  <a:lnTo>
                    <a:pt x="929" y="67"/>
                  </a:lnTo>
                  <a:lnTo>
                    <a:pt x="937" y="60"/>
                  </a:lnTo>
                  <a:lnTo>
                    <a:pt x="944" y="52"/>
                  </a:lnTo>
                  <a:lnTo>
                    <a:pt x="951" y="45"/>
                  </a:lnTo>
                  <a:lnTo>
                    <a:pt x="959" y="38"/>
                  </a:lnTo>
                  <a:lnTo>
                    <a:pt x="959" y="30"/>
                  </a:lnTo>
                  <a:lnTo>
                    <a:pt x="966" y="23"/>
                  </a:lnTo>
                  <a:lnTo>
                    <a:pt x="974" y="15"/>
                  </a:lnTo>
                  <a:lnTo>
                    <a:pt x="974" y="8"/>
                  </a:lnTo>
                  <a:lnTo>
                    <a:pt x="981" y="8"/>
                  </a:lnTo>
                  <a:lnTo>
                    <a:pt x="981" y="0"/>
                  </a:lnTo>
                  <a:lnTo>
                    <a:pt x="981" y="8"/>
                  </a:lnTo>
                  <a:lnTo>
                    <a:pt x="981" y="15"/>
                  </a:lnTo>
                  <a:lnTo>
                    <a:pt x="974" y="23"/>
                  </a:lnTo>
                  <a:lnTo>
                    <a:pt x="974" y="30"/>
                  </a:lnTo>
                  <a:lnTo>
                    <a:pt x="974" y="38"/>
                  </a:lnTo>
                  <a:lnTo>
                    <a:pt x="974" y="45"/>
                  </a:lnTo>
                  <a:lnTo>
                    <a:pt x="966" y="52"/>
                  </a:lnTo>
                  <a:lnTo>
                    <a:pt x="966" y="60"/>
                  </a:lnTo>
                  <a:lnTo>
                    <a:pt x="959" y="67"/>
                  </a:lnTo>
                  <a:lnTo>
                    <a:pt x="959" y="75"/>
                  </a:lnTo>
                  <a:lnTo>
                    <a:pt x="959" y="82"/>
                  </a:lnTo>
                  <a:lnTo>
                    <a:pt x="951" y="97"/>
                  </a:lnTo>
                  <a:lnTo>
                    <a:pt x="951" y="112"/>
                  </a:lnTo>
                  <a:lnTo>
                    <a:pt x="944" y="127"/>
                  </a:lnTo>
                  <a:lnTo>
                    <a:pt x="937" y="142"/>
                  </a:lnTo>
                  <a:lnTo>
                    <a:pt x="937" y="156"/>
                  </a:lnTo>
                  <a:lnTo>
                    <a:pt x="929" y="179"/>
                  </a:lnTo>
                  <a:lnTo>
                    <a:pt x="929" y="194"/>
                  </a:lnTo>
                  <a:lnTo>
                    <a:pt x="929" y="216"/>
                  </a:lnTo>
                  <a:lnTo>
                    <a:pt x="922" y="231"/>
                  </a:lnTo>
                  <a:lnTo>
                    <a:pt x="922" y="253"/>
                  </a:lnTo>
                  <a:lnTo>
                    <a:pt x="922" y="268"/>
                  </a:lnTo>
                  <a:lnTo>
                    <a:pt x="922" y="283"/>
                  </a:lnTo>
                  <a:lnTo>
                    <a:pt x="922" y="298"/>
                  </a:lnTo>
                  <a:lnTo>
                    <a:pt x="929" y="313"/>
                  </a:lnTo>
                  <a:lnTo>
                    <a:pt x="929" y="328"/>
                  </a:lnTo>
                  <a:lnTo>
                    <a:pt x="937" y="335"/>
                  </a:lnTo>
                  <a:lnTo>
                    <a:pt x="944" y="350"/>
                  </a:lnTo>
                  <a:lnTo>
                    <a:pt x="951" y="365"/>
                  </a:lnTo>
                  <a:lnTo>
                    <a:pt x="951" y="387"/>
                  </a:lnTo>
                  <a:lnTo>
                    <a:pt x="959" y="409"/>
                  </a:lnTo>
                  <a:lnTo>
                    <a:pt x="959" y="432"/>
                  </a:lnTo>
                  <a:lnTo>
                    <a:pt x="966" y="461"/>
                  </a:lnTo>
                  <a:lnTo>
                    <a:pt x="966" y="484"/>
                  </a:lnTo>
                  <a:lnTo>
                    <a:pt x="966" y="513"/>
                  </a:lnTo>
                  <a:lnTo>
                    <a:pt x="966" y="543"/>
                  </a:lnTo>
                  <a:lnTo>
                    <a:pt x="966" y="573"/>
                  </a:lnTo>
                  <a:lnTo>
                    <a:pt x="966" y="603"/>
                  </a:lnTo>
                  <a:lnTo>
                    <a:pt x="966" y="632"/>
                  </a:lnTo>
                  <a:lnTo>
                    <a:pt x="966" y="655"/>
                  </a:lnTo>
                  <a:lnTo>
                    <a:pt x="959" y="677"/>
                  </a:lnTo>
                  <a:lnTo>
                    <a:pt x="959" y="699"/>
                  </a:lnTo>
                  <a:lnTo>
                    <a:pt x="951" y="722"/>
                  </a:lnTo>
                  <a:lnTo>
                    <a:pt x="1018" y="625"/>
                  </a:lnTo>
                  <a:lnTo>
                    <a:pt x="1018" y="632"/>
                  </a:lnTo>
                  <a:lnTo>
                    <a:pt x="1018" y="640"/>
                  </a:lnTo>
                  <a:lnTo>
                    <a:pt x="1018" y="647"/>
                  </a:lnTo>
                  <a:lnTo>
                    <a:pt x="1011" y="662"/>
                  </a:lnTo>
                  <a:lnTo>
                    <a:pt x="1011" y="670"/>
                  </a:lnTo>
                  <a:lnTo>
                    <a:pt x="1011" y="684"/>
                  </a:lnTo>
                  <a:lnTo>
                    <a:pt x="1011" y="699"/>
                  </a:lnTo>
                  <a:lnTo>
                    <a:pt x="1011" y="707"/>
                  </a:lnTo>
                  <a:lnTo>
                    <a:pt x="1011" y="722"/>
                  </a:lnTo>
                  <a:lnTo>
                    <a:pt x="1011" y="736"/>
                  </a:lnTo>
                  <a:lnTo>
                    <a:pt x="1011" y="751"/>
                  </a:lnTo>
                  <a:lnTo>
                    <a:pt x="1018" y="766"/>
                  </a:lnTo>
                  <a:lnTo>
                    <a:pt x="1018" y="781"/>
                  </a:lnTo>
                  <a:lnTo>
                    <a:pt x="1018" y="789"/>
                  </a:lnTo>
                  <a:lnTo>
                    <a:pt x="1026" y="803"/>
                  </a:lnTo>
                  <a:lnTo>
                    <a:pt x="1026" y="811"/>
                  </a:lnTo>
                  <a:lnTo>
                    <a:pt x="1033" y="826"/>
                  </a:lnTo>
                  <a:lnTo>
                    <a:pt x="1041" y="841"/>
                  </a:lnTo>
                  <a:lnTo>
                    <a:pt x="1048" y="855"/>
                  </a:lnTo>
                  <a:lnTo>
                    <a:pt x="1055" y="870"/>
                  </a:lnTo>
                  <a:lnTo>
                    <a:pt x="1063" y="885"/>
                  </a:lnTo>
                  <a:lnTo>
                    <a:pt x="1070" y="900"/>
                  </a:lnTo>
                  <a:lnTo>
                    <a:pt x="1070" y="922"/>
                  </a:lnTo>
                  <a:lnTo>
                    <a:pt x="1078" y="937"/>
                  </a:lnTo>
                  <a:lnTo>
                    <a:pt x="1085" y="960"/>
                  </a:lnTo>
                  <a:lnTo>
                    <a:pt x="1085" y="974"/>
                  </a:lnTo>
                  <a:lnTo>
                    <a:pt x="1093" y="997"/>
                  </a:lnTo>
                  <a:lnTo>
                    <a:pt x="1093" y="1019"/>
                  </a:lnTo>
                  <a:lnTo>
                    <a:pt x="1093" y="1041"/>
                  </a:lnTo>
                  <a:lnTo>
                    <a:pt x="1093" y="1071"/>
                  </a:lnTo>
                  <a:lnTo>
                    <a:pt x="1085" y="1093"/>
                  </a:lnTo>
                  <a:lnTo>
                    <a:pt x="1085" y="1116"/>
                  </a:lnTo>
                  <a:lnTo>
                    <a:pt x="1085" y="1145"/>
                  </a:lnTo>
                  <a:lnTo>
                    <a:pt x="1078" y="1175"/>
                  </a:lnTo>
                  <a:lnTo>
                    <a:pt x="1078" y="1197"/>
                  </a:lnTo>
                  <a:lnTo>
                    <a:pt x="1078" y="1227"/>
                  </a:lnTo>
                  <a:lnTo>
                    <a:pt x="1078" y="1257"/>
                  </a:lnTo>
                  <a:lnTo>
                    <a:pt x="1078" y="1279"/>
                  </a:lnTo>
                  <a:lnTo>
                    <a:pt x="1078" y="1309"/>
                  </a:lnTo>
                  <a:lnTo>
                    <a:pt x="1085" y="1331"/>
                  </a:lnTo>
                  <a:lnTo>
                    <a:pt x="1085" y="1354"/>
                  </a:lnTo>
                  <a:lnTo>
                    <a:pt x="1093" y="1383"/>
                  </a:lnTo>
                  <a:lnTo>
                    <a:pt x="1093" y="1398"/>
                  </a:lnTo>
                  <a:lnTo>
                    <a:pt x="1100" y="1421"/>
                  </a:lnTo>
                  <a:lnTo>
                    <a:pt x="1115" y="1435"/>
                  </a:lnTo>
                  <a:lnTo>
                    <a:pt x="1122" y="1450"/>
                  </a:lnTo>
                  <a:lnTo>
                    <a:pt x="1122" y="1443"/>
                  </a:lnTo>
                  <a:lnTo>
                    <a:pt x="1130" y="1443"/>
                  </a:lnTo>
                  <a:lnTo>
                    <a:pt x="1130" y="1435"/>
                  </a:lnTo>
                  <a:lnTo>
                    <a:pt x="1130" y="1428"/>
                  </a:lnTo>
                  <a:lnTo>
                    <a:pt x="1130" y="1421"/>
                  </a:lnTo>
                  <a:lnTo>
                    <a:pt x="1130" y="1413"/>
                  </a:lnTo>
                  <a:lnTo>
                    <a:pt x="1137" y="1413"/>
                  </a:lnTo>
                  <a:lnTo>
                    <a:pt x="1137" y="1406"/>
                  </a:lnTo>
                  <a:lnTo>
                    <a:pt x="1137" y="1398"/>
                  </a:lnTo>
                  <a:lnTo>
                    <a:pt x="1145" y="1391"/>
                  </a:lnTo>
                  <a:lnTo>
                    <a:pt x="1145" y="1383"/>
                  </a:lnTo>
                  <a:lnTo>
                    <a:pt x="1145" y="1376"/>
                  </a:lnTo>
                  <a:lnTo>
                    <a:pt x="1152" y="1376"/>
                  </a:lnTo>
                  <a:lnTo>
                    <a:pt x="1152" y="1383"/>
                  </a:lnTo>
                  <a:lnTo>
                    <a:pt x="1152" y="1391"/>
                  </a:lnTo>
                  <a:lnTo>
                    <a:pt x="1152" y="1398"/>
                  </a:lnTo>
                  <a:lnTo>
                    <a:pt x="1152" y="1406"/>
                  </a:lnTo>
                  <a:lnTo>
                    <a:pt x="1152" y="1413"/>
                  </a:lnTo>
                  <a:lnTo>
                    <a:pt x="1159" y="1413"/>
                  </a:lnTo>
                  <a:lnTo>
                    <a:pt x="1159" y="1421"/>
                  </a:lnTo>
                  <a:lnTo>
                    <a:pt x="1159" y="1428"/>
                  </a:lnTo>
                  <a:lnTo>
                    <a:pt x="1159" y="1435"/>
                  </a:lnTo>
                  <a:lnTo>
                    <a:pt x="1159" y="1443"/>
                  </a:lnTo>
                  <a:lnTo>
                    <a:pt x="1159" y="1450"/>
                  </a:lnTo>
                  <a:lnTo>
                    <a:pt x="1159" y="1458"/>
                  </a:lnTo>
                  <a:lnTo>
                    <a:pt x="1159" y="1465"/>
                  </a:lnTo>
                  <a:lnTo>
                    <a:pt x="1167" y="1473"/>
                  </a:lnTo>
                  <a:lnTo>
                    <a:pt x="1167" y="1480"/>
                  </a:lnTo>
                  <a:lnTo>
                    <a:pt x="1174" y="1487"/>
                  </a:lnTo>
                  <a:lnTo>
                    <a:pt x="1174" y="1495"/>
                  </a:lnTo>
                  <a:lnTo>
                    <a:pt x="1182" y="1495"/>
                  </a:lnTo>
                  <a:lnTo>
                    <a:pt x="1189" y="1502"/>
                  </a:lnTo>
                  <a:lnTo>
                    <a:pt x="1197" y="1502"/>
                  </a:lnTo>
                  <a:lnTo>
                    <a:pt x="1197" y="1510"/>
                  </a:lnTo>
                  <a:lnTo>
                    <a:pt x="1204" y="1510"/>
                  </a:lnTo>
                  <a:lnTo>
                    <a:pt x="1211" y="1517"/>
                  </a:lnTo>
                  <a:lnTo>
                    <a:pt x="1219" y="1517"/>
                  </a:lnTo>
                  <a:lnTo>
                    <a:pt x="1226" y="1525"/>
                  </a:lnTo>
                  <a:lnTo>
                    <a:pt x="1234" y="1532"/>
                  </a:lnTo>
                  <a:lnTo>
                    <a:pt x="1241" y="1532"/>
                  </a:lnTo>
                  <a:lnTo>
                    <a:pt x="1249" y="1532"/>
                  </a:lnTo>
                  <a:lnTo>
                    <a:pt x="1256" y="1539"/>
                  </a:lnTo>
                  <a:lnTo>
                    <a:pt x="1263" y="1539"/>
                  </a:lnTo>
                  <a:lnTo>
                    <a:pt x="1278" y="1539"/>
                  </a:lnTo>
                  <a:lnTo>
                    <a:pt x="1286" y="1547"/>
                  </a:lnTo>
                  <a:lnTo>
                    <a:pt x="1293" y="1547"/>
                  </a:lnTo>
                  <a:lnTo>
                    <a:pt x="1301" y="1547"/>
                  </a:lnTo>
                  <a:lnTo>
                    <a:pt x="1308" y="1554"/>
                  </a:lnTo>
                  <a:lnTo>
                    <a:pt x="1323" y="1562"/>
                  </a:lnTo>
                  <a:lnTo>
                    <a:pt x="1330" y="1562"/>
                  </a:lnTo>
                  <a:lnTo>
                    <a:pt x="1338" y="1569"/>
                  </a:lnTo>
                  <a:lnTo>
                    <a:pt x="1345" y="1577"/>
                  </a:lnTo>
                  <a:lnTo>
                    <a:pt x="1353" y="1584"/>
                  </a:lnTo>
                  <a:lnTo>
                    <a:pt x="1360" y="1592"/>
                  </a:lnTo>
                  <a:lnTo>
                    <a:pt x="1368" y="1599"/>
                  </a:lnTo>
                  <a:lnTo>
                    <a:pt x="1375" y="1606"/>
                  </a:lnTo>
                  <a:lnTo>
                    <a:pt x="1382" y="1614"/>
                  </a:lnTo>
                  <a:lnTo>
                    <a:pt x="1382" y="1621"/>
                  </a:lnTo>
                  <a:lnTo>
                    <a:pt x="1382" y="1629"/>
                  </a:lnTo>
                  <a:lnTo>
                    <a:pt x="1382" y="1636"/>
                  </a:lnTo>
                  <a:lnTo>
                    <a:pt x="1382" y="1644"/>
                  </a:lnTo>
                  <a:lnTo>
                    <a:pt x="1382" y="1651"/>
                  </a:lnTo>
                  <a:lnTo>
                    <a:pt x="1375" y="1658"/>
                  </a:lnTo>
                  <a:lnTo>
                    <a:pt x="1368" y="1666"/>
                  </a:lnTo>
                  <a:lnTo>
                    <a:pt x="1368" y="1673"/>
                  </a:lnTo>
                  <a:lnTo>
                    <a:pt x="1360" y="1681"/>
                  </a:lnTo>
                  <a:lnTo>
                    <a:pt x="1353" y="1681"/>
                  </a:lnTo>
                  <a:lnTo>
                    <a:pt x="1345" y="1688"/>
                  </a:lnTo>
                  <a:lnTo>
                    <a:pt x="1338" y="1696"/>
                  </a:lnTo>
                  <a:lnTo>
                    <a:pt x="1323" y="1696"/>
                  </a:lnTo>
                  <a:lnTo>
                    <a:pt x="1315" y="1703"/>
                  </a:lnTo>
                  <a:lnTo>
                    <a:pt x="1308" y="1703"/>
                  </a:lnTo>
                  <a:lnTo>
                    <a:pt x="1301" y="1711"/>
                  </a:lnTo>
                  <a:lnTo>
                    <a:pt x="1293" y="1718"/>
                  </a:lnTo>
                  <a:lnTo>
                    <a:pt x="1286" y="1725"/>
                  </a:lnTo>
                  <a:lnTo>
                    <a:pt x="1278" y="1733"/>
                  </a:lnTo>
                  <a:lnTo>
                    <a:pt x="1271" y="1740"/>
                  </a:lnTo>
                  <a:lnTo>
                    <a:pt x="1256" y="1740"/>
                  </a:lnTo>
                  <a:lnTo>
                    <a:pt x="1249" y="1748"/>
                  </a:lnTo>
                  <a:lnTo>
                    <a:pt x="1241" y="1748"/>
                  </a:lnTo>
                  <a:lnTo>
                    <a:pt x="1226" y="1755"/>
                  </a:lnTo>
                  <a:lnTo>
                    <a:pt x="1219" y="1755"/>
                  </a:lnTo>
                  <a:lnTo>
                    <a:pt x="1211" y="1763"/>
                  </a:lnTo>
                  <a:lnTo>
                    <a:pt x="1197" y="1763"/>
                  </a:lnTo>
                  <a:lnTo>
                    <a:pt x="1189" y="1763"/>
                  </a:lnTo>
                  <a:lnTo>
                    <a:pt x="1182" y="1770"/>
                  </a:lnTo>
                  <a:lnTo>
                    <a:pt x="1174" y="1770"/>
                  </a:lnTo>
                  <a:lnTo>
                    <a:pt x="1167" y="1777"/>
                  </a:lnTo>
                  <a:lnTo>
                    <a:pt x="1159" y="1777"/>
                  </a:lnTo>
                  <a:lnTo>
                    <a:pt x="1159" y="1785"/>
                  </a:lnTo>
                  <a:lnTo>
                    <a:pt x="1159" y="1792"/>
                  </a:lnTo>
                  <a:lnTo>
                    <a:pt x="1159" y="1800"/>
                  </a:lnTo>
                  <a:lnTo>
                    <a:pt x="1159" y="1807"/>
                  </a:lnTo>
                  <a:lnTo>
                    <a:pt x="1159" y="1815"/>
                  </a:lnTo>
                  <a:lnTo>
                    <a:pt x="1159" y="1822"/>
                  </a:lnTo>
                  <a:lnTo>
                    <a:pt x="1167" y="1829"/>
                  </a:lnTo>
                  <a:lnTo>
                    <a:pt x="1167" y="1837"/>
                  </a:lnTo>
                  <a:lnTo>
                    <a:pt x="1167" y="1844"/>
                  </a:lnTo>
                  <a:lnTo>
                    <a:pt x="1159" y="1852"/>
                  </a:lnTo>
                  <a:lnTo>
                    <a:pt x="1152" y="1859"/>
                  </a:lnTo>
                  <a:lnTo>
                    <a:pt x="1145" y="1867"/>
                  </a:lnTo>
                  <a:lnTo>
                    <a:pt x="1137" y="1874"/>
                  </a:lnTo>
                  <a:lnTo>
                    <a:pt x="1130" y="1874"/>
                  </a:lnTo>
                  <a:lnTo>
                    <a:pt x="1122" y="1874"/>
                  </a:lnTo>
                  <a:lnTo>
                    <a:pt x="1115" y="1874"/>
                  </a:lnTo>
                  <a:lnTo>
                    <a:pt x="1107" y="1874"/>
                  </a:lnTo>
                  <a:lnTo>
                    <a:pt x="1100" y="1867"/>
                  </a:lnTo>
                  <a:lnTo>
                    <a:pt x="1093" y="1859"/>
                  </a:lnTo>
                  <a:lnTo>
                    <a:pt x="1093" y="1852"/>
                  </a:lnTo>
                  <a:lnTo>
                    <a:pt x="1093" y="1844"/>
                  </a:lnTo>
                  <a:lnTo>
                    <a:pt x="1085" y="1837"/>
                  </a:lnTo>
                  <a:lnTo>
                    <a:pt x="1085" y="1829"/>
                  </a:lnTo>
                  <a:lnTo>
                    <a:pt x="1085" y="1822"/>
                  </a:lnTo>
                  <a:lnTo>
                    <a:pt x="1085" y="1815"/>
                  </a:lnTo>
                  <a:lnTo>
                    <a:pt x="1085" y="1807"/>
                  </a:lnTo>
                  <a:lnTo>
                    <a:pt x="1085" y="1800"/>
                  </a:lnTo>
                  <a:lnTo>
                    <a:pt x="1093" y="1792"/>
                  </a:lnTo>
                  <a:lnTo>
                    <a:pt x="1093" y="1785"/>
                  </a:lnTo>
                  <a:lnTo>
                    <a:pt x="1093" y="1770"/>
                  </a:lnTo>
                  <a:lnTo>
                    <a:pt x="1100" y="1763"/>
                  </a:lnTo>
                  <a:lnTo>
                    <a:pt x="1100" y="1755"/>
                  </a:lnTo>
                  <a:lnTo>
                    <a:pt x="1107" y="1748"/>
                  </a:lnTo>
                  <a:lnTo>
                    <a:pt x="1107" y="1740"/>
                  </a:lnTo>
                  <a:lnTo>
                    <a:pt x="1115" y="1733"/>
                  </a:lnTo>
                  <a:lnTo>
                    <a:pt x="1115" y="1725"/>
                  </a:lnTo>
                  <a:lnTo>
                    <a:pt x="1122" y="1718"/>
                  </a:lnTo>
                  <a:lnTo>
                    <a:pt x="1130" y="1711"/>
                  </a:lnTo>
                  <a:lnTo>
                    <a:pt x="1137" y="1703"/>
                  </a:lnTo>
                  <a:lnTo>
                    <a:pt x="1145" y="1703"/>
                  </a:lnTo>
                  <a:lnTo>
                    <a:pt x="1152" y="1696"/>
                  </a:lnTo>
                  <a:lnTo>
                    <a:pt x="1159" y="1696"/>
                  </a:lnTo>
                  <a:lnTo>
                    <a:pt x="1167" y="1696"/>
                  </a:lnTo>
                  <a:lnTo>
                    <a:pt x="1174" y="1696"/>
                  </a:lnTo>
                  <a:lnTo>
                    <a:pt x="1182" y="1696"/>
                  </a:lnTo>
                  <a:lnTo>
                    <a:pt x="1197" y="1688"/>
                  </a:lnTo>
                  <a:lnTo>
                    <a:pt x="1204" y="1688"/>
                  </a:lnTo>
                  <a:lnTo>
                    <a:pt x="1211" y="1688"/>
                  </a:lnTo>
                  <a:lnTo>
                    <a:pt x="1226" y="1681"/>
                  </a:lnTo>
                  <a:lnTo>
                    <a:pt x="1234" y="1673"/>
                  </a:lnTo>
                  <a:lnTo>
                    <a:pt x="1249" y="1673"/>
                  </a:lnTo>
                  <a:lnTo>
                    <a:pt x="1256" y="1666"/>
                  </a:lnTo>
                  <a:lnTo>
                    <a:pt x="1263" y="1658"/>
                  </a:lnTo>
                  <a:lnTo>
                    <a:pt x="1278" y="1658"/>
                  </a:lnTo>
                  <a:lnTo>
                    <a:pt x="1286" y="1651"/>
                  </a:lnTo>
                  <a:lnTo>
                    <a:pt x="1293" y="1644"/>
                  </a:lnTo>
                  <a:lnTo>
                    <a:pt x="1301" y="1636"/>
                  </a:lnTo>
                  <a:lnTo>
                    <a:pt x="1301" y="1629"/>
                  </a:lnTo>
                  <a:lnTo>
                    <a:pt x="1301" y="1621"/>
                  </a:lnTo>
                  <a:lnTo>
                    <a:pt x="1293" y="1614"/>
                  </a:lnTo>
                  <a:lnTo>
                    <a:pt x="1293" y="1606"/>
                  </a:lnTo>
                  <a:lnTo>
                    <a:pt x="1286" y="1599"/>
                  </a:lnTo>
                  <a:lnTo>
                    <a:pt x="1278" y="1592"/>
                  </a:lnTo>
                  <a:lnTo>
                    <a:pt x="1271" y="1592"/>
                  </a:lnTo>
                  <a:lnTo>
                    <a:pt x="1256" y="1584"/>
                  </a:lnTo>
                  <a:lnTo>
                    <a:pt x="1249" y="1577"/>
                  </a:lnTo>
                  <a:lnTo>
                    <a:pt x="1241" y="1569"/>
                  </a:lnTo>
                  <a:lnTo>
                    <a:pt x="1234" y="1562"/>
                  </a:lnTo>
                  <a:lnTo>
                    <a:pt x="1219" y="1562"/>
                  </a:lnTo>
                  <a:lnTo>
                    <a:pt x="1211" y="1554"/>
                  </a:lnTo>
                  <a:lnTo>
                    <a:pt x="1204" y="1554"/>
                  </a:lnTo>
                  <a:lnTo>
                    <a:pt x="1197" y="1554"/>
                  </a:lnTo>
                  <a:lnTo>
                    <a:pt x="1189" y="1554"/>
                  </a:lnTo>
                  <a:lnTo>
                    <a:pt x="1182" y="1554"/>
                  </a:lnTo>
                  <a:lnTo>
                    <a:pt x="1167" y="1547"/>
                  </a:lnTo>
                  <a:lnTo>
                    <a:pt x="1159" y="1547"/>
                  </a:lnTo>
                  <a:lnTo>
                    <a:pt x="1152" y="1547"/>
                  </a:lnTo>
                  <a:lnTo>
                    <a:pt x="1145" y="1547"/>
                  </a:lnTo>
                  <a:lnTo>
                    <a:pt x="1137" y="1547"/>
                  </a:lnTo>
                  <a:lnTo>
                    <a:pt x="1130" y="1547"/>
                  </a:lnTo>
                  <a:lnTo>
                    <a:pt x="1122" y="1547"/>
                  </a:lnTo>
                  <a:lnTo>
                    <a:pt x="1115" y="1547"/>
                  </a:lnTo>
                  <a:lnTo>
                    <a:pt x="1115" y="1554"/>
                  </a:lnTo>
                  <a:lnTo>
                    <a:pt x="1107" y="1554"/>
                  </a:lnTo>
                  <a:lnTo>
                    <a:pt x="1107" y="1562"/>
                  </a:lnTo>
                  <a:lnTo>
                    <a:pt x="1100" y="1569"/>
                  </a:lnTo>
                  <a:lnTo>
                    <a:pt x="1100" y="1577"/>
                  </a:lnTo>
                  <a:lnTo>
                    <a:pt x="1100" y="1584"/>
                  </a:lnTo>
                  <a:lnTo>
                    <a:pt x="1100" y="1592"/>
                  </a:lnTo>
                  <a:lnTo>
                    <a:pt x="1093" y="1606"/>
                  </a:lnTo>
                  <a:lnTo>
                    <a:pt x="1093" y="1629"/>
                  </a:lnTo>
                  <a:lnTo>
                    <a:pt x="1085" y="1644"/>
                  </a:lnTo>
                  <a:lnTo>
                    <a:pt x="1085" y="1666"/>
                  </a:lnTo>
                  <a:lnTo>
                    <a:pt x="1078" y="1696"/>
                  </a:lnTo>
                  <a:lnTo>
                    <a:pt x="1070" y="1718"/>
                  </a:lnTo>
                  <a:lnTo>
                    <a:pt x="1063" y="1740"/>
                  </a:lnTo>
                  <a:lnTo>
                    <a:pt x="1055" y="1770"/>
                  </a:lnTo>
                  <a:lnTo>
                    <a:pt x="1048" y="1792"/>
                  </a:lnTo>
                  <a:lnTo>
                    <a:pt x="1041" y="1815"/>
                  </a:lnTo>
                  <a:lnTo>
                    <a:pt x="1033" y="1837"/>
                  </a:lnTo>
                  <a:lnTo>
                    <a:pt x="1018" y="1859"/>
                  </a:lnTo>
                  <a:lnTo>
                    <a:pt x="1011" y="1882"/>
                  </a:lnTo>
                  <a:lnTo>
                    <a:pt x="1003" y="1896"/>
                  </a:lnTo>
                  <a:lnTo>
                    <a:pt x="989" y="1904"/>
                  </a:lnTo>
                  <a:lnTo>
                    <a:pt x="981" y="1919"/>
                  </a:lnTo>
                  <a:lnTo>
                    <a:pt x="974" y="1926"/>
                  </a:lnTo>
                  <a:lnTo>
                    <a:pt x="966" y="1926"/>
                  </a:lnTo>
                  <a:lnTo>
                    <a:pt x="959" y="1934"/>
                  </a:lnTo>
                  <a:lnTo>
                    <a:pt x="951" y="1934"/>
                  </a:lnTo>
                  <a:lnTo>
                    <a:pt x="944" y="1941"/>
                  </a:lnTo>
                  <a:lnTo>
                    <a:pt x="937" y="1941"/>
                  </a:lnTo>
                  <a:lnTo>
                    <a:pt x="929" y="1941"/>
                  </a:lnTo>
                  <a:lnTo>
                    <a:pt x="922" y="1941"/>
                  </a:lnTo>
                  <a:lnTo>
                    <a:pt x="914" y="1948"/>
                  </a:lnTo>
                  <a:lnTo>
                    <a:pt x="907" y="1948"/>
                  </a:lnTo>
                  <a:lnTo>
                    <a:pt x="899" y="1948"/>
                  </a:lnTo>
                  <a:lnTo>
                    <a:pt x="892" y="1956"/>
                  </a:lnTo>
                  <a:lnTo>
                    <a:pt x="884" y="1956"/>
                  </a:lnTo>
                  <a:lnTo>
                    <a:pt x="877" y="1963"/>
                  </a:lnTo>
                  <a:lnTo>
                    <a:pt x="870" y="1971"/>
                  </a:lnTo>
                  <a:lnTo>
                    <a:pt x="862" y="1978"/>
                  </a:lnTo>
                  <a:lnTo>
                    <a:pt x="855" y="1978"/>
                  </a:lnTo>
                  <a:lnTo>
                    <a:pt x="840" y="1986"/>
                  </a:lnTo>
                  <a:lnTo>
                    <a:pt x="832" y="1986"/>
                  </a:lnTo>
                  <a:lnTo>
                    <a:pt x="818" y="1986"/>
                  </a:lnTo>
                  <a:lnTo>
                    <a:pt x="810" y="1986"/>
                  </a:lnTo>
                  <a:lnTo>
                    <a:pt x="795" y="1986"/>
                  </a:lnTo>
                  <a:lnTo>
                    <a:pt x="780" y="1986"/>
                  </a:lnTo>
                  <a:lnTo>
                    <a:pt x="766" y="1986"/>
                  </a:lnTo>
                  <a:lnTo>
                    <a:pt x="758" y="1986"/>
                  </a:lnTo>
                  <a:lnTo>
                    <a:pt x="743" y="1986"/>
                  </a:lnTo>
                  <a:lnTo>
                    <a:pt x="728" y="1986"/>
                  </a:lnTo>
                  <a:lnTo>
                    <a:pt x="721" y="1986"/>
                  </a:lnTo>
                  <a:lnTo>
                    <a:pt x="706" y="1993"/>
                  </a:lnTo>
                  <a:lnTo>
                    <a:pt x="699" y="1993"/>
                  </a:lnTo>
                  <a:lnTo>
                    <a:pt x="691" y="1993"/>
                  </a:lnTo>
                  <a:lnTo>
                    <a:pt x="684" y="1993"/>
                  </a:lnTo>
                  <a:lnTo>
                    <a:pt x="676" y="2000"/>
                  </a:lnTo>
                  <a:lnTo>
                    <a:pt x="662" y="2000"/>
                  </a:lnTo>
                  <a:lnTo>
                    <a:pt x="654" y="2000"/>
                  </a:lnTo>
                  <a:lnTo>
                    <a:pt x="647" y="2000"/>
                  </a:lnTo>
                  <a:lnTo>
                    <a:pt x="632" y="2000"/>
                  </a:lnTo>
                  <a:lnTo>
                    <a:pt x="624" y="2008"/>
                  </a:lnTo>
                  <a:lnTo>
                    <a:pt x="617" y="2008"/>
                  </a:lnTo>
                  <a:lnTo>
                    <a:pt x="602" y="2008"/>
                  </a:lnTo>
                  <a:lnTo>
                    <a:pt x="595" y="2008"/>
                  </a:lnTo>
                  <a:lnTo>
                    <a:pt x="587" y="2008"/>
                  </a:lnTo>
                  <a:lnTo>
                    <a:pt x="572" y="2000"/>
                  </a:lnTo>
                  <a:lnTo>
                    <a:pt x="565" y="2000"/>
                  </a:lnTo>
                  <a:lnTo>
                    <a:pt x="558" y="2000"/>
                  </a:lnTo>
                  <a:lnTo>
                    <a:pt x="550" y="2000"/>
                  </a:lnTo>
                  <a:lnTo>
                    <a:pt x="543" y="1993"/>
                  </a:lnTo>
                  <a:lnTo>
                    <a:pt x="535" y="1993"/>
                  </a:lnTo>
                  <a:lnTo>
                    <a:pt x="528" y="1993"/>
                  </a:lnTo>
                  <a:lnTo>
                    <a:pt x="520" y="1986"/>
                  </a:lnTo>
                  <a:lnTo>
                    <a:pt x="513" y="1986"/>
                  </a:lnTo>
                  <a:lnTo>
                    <a:pt x="506" y="1978"/>
                  </a:lnTo>
                  <a:lnTo>
                    <a:pt x="498" y="1978"/>
                  </a:lnTo>
                  <a:lnTo>
                    <a:pt x="491" y="1978"/>
                  </a:lnTo>
                  <a:lnTo>
                    <a:pt x="483" y="1971"/>
                  </a:lnTo>
                  <a:lnTo>
                    <a:pt x="476" y="1971"/>
                  </a:lnTo>
                  <a:lnTo>
                    <a:pt x="461" y="1963"/>
                  </a:lnTo>
                  <a:lnTo>
                    <a:pt x="453" y="1963"/>
                  </a:lnTo>
                  <a:lnTo>
                    <a:pt x="439" y="1963"/>
                  </a:lnTo>
                  <a:lnTo>
                    <a:pt x="424" y="1956"/>
                  </a:lnTo>
                  <a:lnTo>
                    <a:pt x="409" y="1956"/>
                  </a:lnTo>
                  <a:lnTo>
                    <a:pt x="394" y="1948"/>
                  </a:lnTo>
                  <a:close/>
                </a:path>
              </a:pathLst>
            </a:custGeom>
            <a:solidFill>
              <a:srgbClr val="FF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24" name="Freeform 488">
              <a:extLst>
                <a:ext uri="{FF2B5EF4-FFF2-40B4-BE49-F238E27FC236}">
                  <a16:creationId xmlns:a16="http://schemas.microsoft.com/office/drawing/2014/main" id="{9F0DE181-8E0D-E72D-F3AA-BDE2449CF4B6}"/>
                </a:ext>
              </a:extLst>
            </p:cNvPr>
            <p:cNvSpPr>
              <a:spLocks/>
            </p:cNvSpPr>
            <p:nvPr/>
          </p:nvSpPr>
          <p:spPr bwMode="auto">
            <a:xfrm>
              <a:off x="2060" y="1342"/>
              <a:ext cx="1382" cy="1985"/>
            </a:xfrm>
            <a:custGeom>
              <a:avLst/>
              <a:gdLst>
                <a:gd name="T0" fmla="*/ 290 w 1382"/>
                <a:gd name="T1" fmla="*/ 1866 h 1985"/>
                <a:gd name="T2" fmla="*/ 260 w 1382"/>
                <a:gd name="T3" fmla="*/ 1740 h 1985"/>
                <a:gd name="T4" fmla="*/ 245 w 1382"/>
                <a:gd name="T5" fmla="*/ 1554 h 1985"/>
                <a:gd name="T6" fmla="*/ 193 w 1382"/>
                <a:gd name="T7" fmla="*/ 1531 h 1985"/>
                <a:gd name="T8" fmla="*/ 112 w 1382"/>
                <a:gd name="T9" fmla="*/ 1569 h 1985"/>
                <a:gd name="T10" fmla="*/ 89 w 1382"/>
                <a:gd name="T11" fmla="*/ 1628 h 1985"/>
                <a:gd name="T12" fmla="*/ 179 w 1382"/>
                <a:gd name="T13" fmla="*/ 1703 h 1985"/>
                <a:gd name="T14" fmla="*/ 201 w 1382"/>
                <a:gd name="T15" fmla="*/ 1821 h 1985"/>
                <a:gd name="T16" fmla="*/ 141 w 1382"/>
                <a:gd name="T17" fmla="*/ 1881 h 1985"/>
                <a:gd name="T18" fmla="*/ 97 w 1382"/>
                <a:gd name="T19" fmla="*/ 1851 h 1985"/>
                <a:gd name="T20" fmla="*/ 134 w 1382"/>
                <a:gd name="T21" fmla="*/ 1807 h 1985"/>
                <a:gd name="T22" fmla="*/ 156 w 1382"/>
                <a:gd name="T23" fmla="*/ 1777 h 1985"/>
                <a:gd name="T24" fmla="*/ 134 w 1382"/>
                <a:gd name="T25" fmla="*/ 1740 h 1985"/>
                <a:gd name="T26" fmla="*/ 67 w 1382"/>
                <a:gd name="T27" fmla="*/ 1688 h 1985"/>
                <a:gd name="T28" fmla="*/ 8 w 1382"/>
                <a:gd name="T29" fmla="*/ 1598 h 1985"/>
                <a:gd name="T30" fmla="*/ 60 w 1382"/>
                <a:gd name="T31" fmla="*/ 1531 h 1985"/>
                <a:gd name="T32" fmla="*/ 193 w 1382"/>
                <a:gd name="T33" fmla="*/ 1465 h 1985"/>
                <a:gd name="T34" fmla="*/ 245 w 1382"/>
                <a:gd name="T35" fmla="*/ 1398 h 1985"/>
                <a:gd name="T36" fmla="*/ 238 w 1382"/>
                <a:gd name="T37" fmla="*/ 1264 h 1985"/>
                <a:gd name="T38" fmla="*/ 268 w 1382"/>
                <a:gd name="T39" fmla="*/ 1189 h 1985"/>
                <a:gd name="T40" fmla="*/ 312 w 1382"/>
                <a:gd name="T41" fmla="*/ 1070 h 1985"/>
                <a:gd name="T42" fmla="*/ 335 w 1382"/>
                <a:gd name="T43" fmla="*/ 899 h 1985"/>
                <a:gd name="T44" fmla="*/ 387 w 1382"/>
                <a:gd name="T45" fmla="*/ 818 h 1985"/>
                <a:gd name="T46" fmla="*/ 476 w 1382"/>
                <a:gd name="T47" fmla="*/ 751 h 1985"/>
                <a:gd name="T48" fmla="*/ 550 w 1382"/>
                <a:gd name="T49" fmla="*/ 595 h 1985"/>
                <a:gd name="T50" fmla="*/ 565 w 1382"/>
                <a:gd name="T51" fmla="*/ 535 h 1985"/>
                <a:gd name="T52" fmla="*/ 572 w 1382"/>
                <a:gd name="T53" fmla="*/ 520 h 1985"/>
                <a:gd name="T54" fmla="*/ 572 w 1382"/>
                <a:gd name="T55" fmla="*/ 587 h 1985"/>
                <a:gd name="T56" fmla="*/ 572 w 1382"/>
                <a:gd name="T57" fmla="*/ 617 h 1985"/>
                <a:gd name="T58" fmla="*/ 669 w 1382"/>
                <a:gd name="T59" fmla="*/ 491 h 1985"/>
                <a:gd name="T60" fmla="*/ 795 w 1382"/>
                <a:gd name="T61" fmla="*/ 342 h 1985"/>
                <a:gd name="T62" fmla="*/ 840 w 1382"/>
                <a:gd name="T63" fmla="*/ 186 h 1985"/>
                <a:gd name="T64" fmla="*/ 892 w 1382"/>
                <a:gd name="T65" fmla="*/ 104 h 1985"/>
                <a:gd name="T66" fmla="*/ 959 w 1382"/>
                <a:gd name="T67" fmla="*/ 30 h 1985"/>
                <a:gd name="T68" fmla="*/ 974 w 1382"/>
                <a:gd name="T69" fmla="*/ 30 h 1985"/>
                <a:gd name="T70" fmla="*/ 929 w 1382"/>
                <a:gd name="T71" fmla="*/ 156 h 1985"/>
                <a:gd name="T72" fmla="*/ 951 w 1382"/>
                <a:gd name="T73" fmla="*/ 379 h 1985"/>
                <a:gd name="T74" fmla="*/ 1011 w 1382"/>
                <a:gd name="T75" fmla="*/ 624 h 1985"/>
                <a:gd name="T76" fmla="*/ 1011 w 1382"/>
                <a:gd name="T77" fmla="*/ 773 h 1985"/>
                <a:gd name="T78" fmla="*/ 1078 w 1382"/>
                <a:gd name="T79" fmla="*/ 974 h 1985"/>
                <a:gd name="T80" fmla="*/ 1078 w 1382"/>
                <a:gd name="T81" fmla="*/ 1331 h 1985"/>
                <a:gd name="T82" fmla="*/ 1130 w 1382"/>
                <a:gd name="T83" fmla="*/ 1420 h 1985"/>
                <a:gd name="T84" fmla="*/ 1152 w 1382"/>
                <a:gd name="T85" fmla="*/ 1383 h 1985"/>
                <a:gd name="T86" fmla="*/ 1159 w 1382"/>
                <a:gd name="T87" fmla="*/ 1450 h 1985"/>
                <a:gd name="T88" fmla="*/ 1189 w 1382"/>
                <a:gd name="T89" fmla="*/ 1494 h 1985"/>
                <a:gd name="T90" fmla="*/ 1271 w 1382"/>
                <a:gd name="T91" fmla="*/ 1531 h 1985"/>
                <a:gd name="T92" fmla="*/ 1375 w 1382"/>
                <a:gd name="T93" fmla="*/ 1613 h 1985"/>
                <a:gd name="T94" fmla="*/ 1308 w 1382"/>
                <a:gd name="T95" fmla="*/ 1695 h 1985"/>
                <a:gd name="T96" fmla="*/ 1197 w 1382"/>
                <a:gd name="T97" fmla="*/ 1755 h 1985"/>
                <a:gd name="T98" fmla="*/ 1159 w 1382"/>
                <a:gd name="T99" fmla="*/ 1792 h 1985"/>
                <a:gd name="T100" fmla="*/ 1159 w 1382"/>
                <a:gd name="T101" fmla="*/ 1844 h 1985"/>
                <a:gd name="T102" fmla="*/ 1100 w 1382"/>
                <a:gd name="T103" fmla="*/ 1851 h 1985"/>
                <a:gd name="T104" fmla="*/ 1107 w 1382"/>
                <a:gd name="T105" fmla="*/ 1747 h 1985"/>
                <a:gd name="T106" fmla="*/ 1167 w 1382"/>
                <a:gd name="T107" fmla="*/ 1695 h 1985"/>
                <a:gd name="T108" fmla="*/ 1301 w 1382"/>
                <a:gd name="T109" fmla="*/ 1636 h 1985"/>
                <a:gd name="T110" fmla="*/ 1226 w 1382"/>
                <a:gd name="T111" fmla="*/ 1554 h 1985"/>
                <a:gd name="T112" fmla="*/ 1115 w 1382"/>
                <a:gd name="T113" fmla="*/ 1539 h 1985"/>
                <a:gd name="T114" fmla="*/ 1063 w 1382"/>
                <a:gd name="T115" fmla="*/ 1732 h 1985"/>
                <a:gd name="T116" fmla="*/ 937 w 1382"/>
                <a:gd name="T117" fmla="*/ 1926 h 1985"/>
                <a:gd name="T118" fmla="*/ 825 w 1382"/>
                <a:gd name="T119" fmla="*/ 1970 h 1985"/>
                <a:gd name="T120" fmla="*/ 676 w 1382"/>
                <a:gd name="T121" fmla="*/ 1978 h 1985"/>
                <a:gd name="T122" fmla="*/ 550 w 1382"/>
                <a:gd name="T123" fmla="*/ 1985 h 1985"/>
                <a:gd name="T124" fmla="*/ 431 w 1382"/>
                <a:gd name="T125" fmla="*/ 1940 h 19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82" h="1985">
                  <a:moveTo>
                    <a:pt x="401" y="1933"/>
                  </a:moveTo>
                  <a:lnTo>
                    <a:pt x="379" y="1933"/>
                  </a:lnTo>
                  <a:lnTo>
                    <a:pt x="372" y="1926"/>
                  </a:lnTo>
                  <a:lnTo>
                    <a:pt x="357" y="1918"/>
                  </a:lnTo>
                  <a:lnTo>
                    <a:pt x="342" y="1918"/>
                  </a:lnTo>
                  <a:lnTo>
                    <a:pt x="335" y="1911"/>
                  </a:lnTo>
                  <a:lnTo>
                    <a:pt x="327" y="1903"/>
                  </a:lnTo>
                  <a:lnTo>
                    <a:pt x="320" y="1903"/>
                  </a:lnTo>
                  <a:lnTo>
                    <a:pt x="312" y="1896"/>
                  </a:lnTo>
                  <a:lnTo>
                    <a:pt x="305" y="1888"/>
                  </a:lnTo>
                  <a:lnTo>
                    <a:pt x="297" y="1888"/>
                  </a:lnTo>
                  <a:lnTo>
                    <a:pt x="297" y="1881"/>
                  </a:lnTo>
                  <a:lnTo>
                    <a:pt x="290" y="1874"/>
                  </a:lnTo>
                  <a:lnTo>
                    <a:pt x="290" y="1866"/>
                  </a:lnTo>
                  <a:lnTo>
                    <a:pt x="283" y="1859"/>
                  </a:lnTo>
                  <a:lnTo>
                    <a:pt x="283" y="1851"/>
                  </a:lnTo>
                  <a:lnTo>
                    <a:pt x="275" y="1844"/>
                  </a:lnTo>
                  <a:lnTo>
                    <a:pt x="275" y="1836"/>
                  </a:lnTo>
                  <a:lnTo>
                    <a:pt x="275" y="1829"/>
                  </a:lnTo>
                  <a:lnTo>
                    <a:pt x="275" y="1821"/>
                  </a:lnTo>
                  <a:lnTo>
                    <a:pt x="268" y="1807"/>
                  </a:lnTo>
                  <a:lnTo>
                    <a:pt x="268" y="1792"/>
                  </a:lnTo>
                  <a:lnTo>
                    <a:pt x="268" y="1784"/>
                  </a:lnTo>
                  <a:lnTo>
                    <a:pt x="268" y="1769"/>
                  </a:lnTo>
                  <a:lnTo>
                    <a:pt x="260" y="1755"/>
                  </a:lnTo>
                  <a:lnTo>
                    <a:pt x="260" y="1740"/>
                  </a:lnTo>
                  <a:lnTo>
                    <a:pt x="260" y="1732"/>
                  </a:lnTo>
                  <a:lnTo>
                    <a:pt x="260" y="1717"/>
                  </a:lnTo>
                  <a:lnTo>
                    <a:pt x="260" y="1703"/>
                  </a:lnTo>
                  <a:lnTo>
                    <a:pt x="260" y="1695"/>
                  </a:lnTo>
                  <a:lnTo>
                    <a:pt x="260" y="1688"/>
                  </a:lnTo>
                  <a:lnTo>
                    <a:pt x="260" y="1673"/>
                  </a:lnTo>
                  <a:lnTo>
                    <a:pt x="253" y="1658"/>
                  </a:lnTo>
                  <a:lnTo>
                    <a:pt x="253" y="1643"/>
                  </a:lnTo>
                  <a:lnTo>
                    <a:pt x="253" y="1628"/>
                  </a:lnTo>
                  <a:lnTo>
                    <a:pt x="253" y="1613"/>
                  </a:lnTo>
                  <a:lnTo>
                    <a:pt x="253" y="1598"/>
                  </a:lnTo>
                  <a:lnTo>
                    <a:pt x="245" y="1584"/>
                  </a:lnTo>
                  <a:lnTo>
                    <a:pt x="245" y="1569"/>
                  </a:lnTo>
                  <a:lnTo>
                    <a:pt x="245" y="1554"/>
                  </a:lnTo>
                  <a:lnTo>
                    <a:pt x="245" y="1546"/>
                  </a:lnTo>
                  <a:lnTo>
                    <a:pt x="238" y="1539"/>
                  </a:lnTo>
                  <a:lnTo>
                    <a:pt x="238" y="1524"/>
                  </a:lnTo>
                  <a:lnTo>
                    <a:pt x="231" y="1524"/>
                  </a:lnTo>
                  <a:lnTo>
                    <a:pt x="231" y="1517"/>
                  </a:lnTo>
                  <a:lnTo>
                    <a:pt x="223" y="1517"/>
                  </a:lnTo>
                  <a:lnTo>
                    <a:pt x="216" y="1517"/>
                  </a:lnTo>
                  <a:lnTo>
                    <a:pt x="208" y="1524"/>
                  </a:lnTo>
                  <a:lnTo>
                    <a:pt x="201" y="1531"/>
                  </a:lnTo>
                  <a:lnTo>
                    <a:pt x="193" y="1531"/>
                  </a:lnTo>
                  <a:lnTo>
                    <a:pt x="186" y="1539"/>
                  </a:lnTo>
                  <a:lnTo>
                    <a:pt x="179" y="1539"/>
                  </a:lnTo>
                  <a:lnTo>
                    <a:pt x="171" y="1546"/>
                  </a:lnTo>
                  <a:lnTo>
                    <a:pt x="164" y="1546"/>
                  </a:lnTo>
                  <a:lnTo>
                    <a:pt x="156" y="1554"/>
                  </a:lnTo>
                  <a:lnTo>
                    <a:pt x="149" y="1554"/>
                  </a:lnTo>
                  <a:lnTo>
                    <a:pt x="141" y="1561"/>
                  </a:lnTo>
                  <a:lnTo>
                    <a:pt x="134" y="1561"/>
                  </a:lnTo>
                  <a:lnTo>
                    <a:pt x="127" y="1561"/>
                  </a:lnTo>
                  <a:lnTo>
                    <a:pt x="119" y="1569"/>
                  </a:lnTo>
                  <a:lnTo>
                    <a:pt x="112" y="1569"/>
                  </a:lnTo>
                  <a:lnTo>
                    <a:pt x="104" y="1576"/>
                  </a:lnTo>
                  <a:lnTo>
                    <a:pt x="97" y="1576"/>
                  </a:lnTo>
                  <a:lnTo>
                    <a:pt x="97" y="1584"/>
                  </a:lnTo>
                  <a:lnTo>
                    <a:pt x="89" y="1591"/>
                  </a:lnTo>
                  <a:lnTo>
                    <a:pt x="82" y="1591"/>
                  </a:lnTo>
                  <a:lnTo>
                    <a:pt x="82" y="1598"/>
                  </a:lnTo>
                  <a:lnTo>
                    <a:pt x="75" y="1598"/>
                  </a:lnTo>
                  <a:lnTo>
                    <a:pt x="75" y="1606"/>
                  </a:lnTo>
                  <a:lnTo>
                    <a:pt x="75" y="1613"/>
                  </a:lnTo>
                  <a:lnTo>
                    <a:pt x="75" y="1621"/>
                  </a:lnTo>
                  <a:lnTo>
                    <a:pt x="82" y="1621"/>
                  </a:lnTo>
                  <a:lnTo>
                    <a:pt x="89" y="1628"/>
                  </a:lnTo>
                  <a:lnTo>
                    <a:pt x="97" y="1636"/>
                  </a:lnTo>
                  <a:lnTo>
                    <a:pt x="104" y="1643"/>
                  </a:lnTo>
                  <a:lnTo>
                    <a:pt x="119" y="1650"/>
                  </a:lnTo>
                  <a:lnTo>
                    <a:pt x="127" y="1658"/>
                  </a:lnTo>
                  <a:lnTo>
                    <a:pt x="134" y="1665"/>
                  </a:lnTo>
                  <a:lnTo>
                    <a:pt x="141" y="1665"/>
                  </a:lnTo>
                  <a:lnTo>
                    <a:pt x="149" y="1673"/>
                  </a:lnTo>
                  <a:lnTo>
                    <a:pt x="156" y="1680"/>
                  </a:lnTo>
                  <a:lnTo>
                    <a:pt x="164" y="1688"/>
                  </a:lnTo>
                  <a:lnTo>
                    <a:pt x="171" y="1695"/>
                  </a:lnTo>
                  <a:lnTo>
                    <a:pt x="179" y="1695"/>
                  </a:lnTo>
                  <a:lnTo>
                    <a:pt x="179" y="1703"/>
                  </a:lnTo>
                  <a:lnTo>
                    <a:pt x="186" y="1703"/>
                  </a:lnTo>
                  <a:lnTo>
                    <a:pt x="193" y="1710"/>
                  </a:lnTo>
                  <a:lnTo>
                    <a:pt x="201" y="1717"/>
                  </a:lnTo>
                  <a:lnTo>
                    <a:pt x="201" y="1725"/>
                  </a:lnTo>
                  <a:lnTo>
                    <a:pt x="201" y="1732"/>
                  </a:lnTo>
                  <a:lnTo>
                    <a:pt x="208" y="1747"/>
                  </a:lnTo>
                  <a:lnTo>
                    <a:pt x="208" y="1755"/>
                  </a:lnTo>
                  <a:lnTo>
                    <a:pt x="208" y="1762"/>
                  </a:lnTo>
                  <a:lnTo>
                    <a:pt x="208" y="1769"/>
                  </a:lnTo>
                  <a:lnTo>
                    <a:pt x="208" y="1784"/>
                  </a:lnTo>
                  <a:lnTo>
                    <a:pt x="208" y="1792"/>
                  </a:lnTo>
                  <a:lnTo>
                    <a:pt x="208" y="1799"/>
                  </a:lnTo>
                  <a:lnTo>
                    <a:pt x="208" y="1814"/>
                  </a:lnTo>
                  <a:lnTo>
                    <a:pt x="201" y="1821"/>
                  </a:lnTo>
                  <a:lnTo>
                    <a:pt x="201" y="1829"/>
                  </a:lnTo>
                  <a:lnTo>
                    <a:pt x="193" y="1836"/>
                  </a:lnTo>
                  <a:lnTo>
                    <a:pt x="193" y="1844"/>
                  </a:lnTo>
                  <a:lnTo>
                    <a:pt x="186" y="1851"/>
                  </a:lnTo>
                  <a:lnTo>
                    <a:pt x="186" y="1859"/>
                  </a:lnTo>
                  <a:lnTo>
                    <a:pt x="179" y="1866"/>
                  </a:lnTo>
                  <a:lnTo>
                    <a:pt x="171" y="1874"/>
                  </a:lnTo>
                  <a:lnTo>
                    <a:pt x="164" y="1874"/>
                  </a:lnTo>
                  <a:lnTo>
                    <a:pt x="156" y="1881"/>
                  </a:lnTo>
                  <a:lnTo>
                    <a:pt x="149" y="1881"/>
                  </a:lnTo>
                  <a:lnTo>
                    <a:pt x="141" y="1881"/>
                  </a:lnTo>
                  <a:lnTo>
                    <a:pt x="134" y="1881"/>
                  </a:lnTo>
                  <a:lnTo>
                    <a:pt x="127" y="1881"/>
                  </a:lnTo>
                  <a:lnTo>
                    <a:pt x="119" y="1881"/>
                  </a:lnTo>
                  <a:lnTo>
                    <a:pt x="112" y="1874"/>
                  </a:lnTo>
                  <a:lnTo>
                    <a:pt x="104" y="1874"/>
                  </a:lnTo>
                  <a:lnTo>
                    <a:pt x="104" y="1866"/>
                  </a:lnTo>
                  <a:lnTo>
                    <a:pt x="97" y="1859"/>
                  </a:lnTo>
                  <a:lnTo>
                    <a:pt x="97" y="1851"/>
                  </a:lnTo>
                  <a:lnTo>
                    <a:pt x="97" y="1844"/>
                  </a:lnTo>
                  <a:lnTo>
                    <a:pt x="104" y="1844"/>
                  </a:lnTo>
                  <a:lnTo>
                    <a:pt x="104" y="1836"/>
                  </a:lnTo>
                  <a:lnTo>
                    <a:pt x="104" y="1829"/>
                  </a:lnTo>
                  <a:lnTo>
                    <a:pt x="112" y="1821"/>
                  </a:lnTo>
                  <a:lnTo>
                    <a:pt x="119" y="1821"/>
                  </a:lnTo>
                  <a:lnTo>
                    <a:pt x="119" y="1814"/>
                  </a:lnTo>
                  <a:lnTo>
                    <a:pt x="127" y="1807"/>
                  </a:lnTo>
                  <a:lnTo>
                    <a:pt x="134" y="1807"/>
                  </a:lnTo>
                  <a:lnTo>
                    <a:pt x="134" y="1799"/>
                  </a:lnTo>
                  <a:lnTo>
                    <a:pt x="141" y="1799"/>
                  </a:lnTo>
                  <a:lnTo>
                    <a:pt x="141" y="1792"/>
                  </a:lnTo>
                  <a:lnTo>
                    <a:pt x="149" y="1792"/>
                  </a:lnTo>
                  <a:lnTo>
                    <a:pt x="149" y="1784"/>
                  </a:lnTo>
                  <a:lnTo>
                    <a:pt x="156" y="1784"/>
                  </a:lnTo>
                  <a:lnTo>
                    <a:pt x="156" y="1777"/>
                  </a:lnTo>
                  <a:lnTo>
                    <a:pt x="156" y="1769"/>
                  </a:lnTo>
                  <a:lnTo>
                    <a:pt x="156" y="1762"/>
                  </a:lnTo>
                  <a:lnTo>
                    <a:pt x="149" y="1762"/>
                  </a:lnTo>
                  <a:lnTo>
                    <a:pt x="149" y="1755"/>
                  </a:lnTo>
                  <a:lnTo>
                    <a:pt x="141" y="1755"/>
                  </a:lnTo>
                  <a:lnTo>
                    <a:pt x="141" y="1747"/>
                  </a:lnTo>
                  <a:lnTo>
                    <a:pt x="134" y="1747"/>
                  </a:lnTo>
                  <a:lnTo>
                    <a:pt x="134" y="1740"/>
                  </a:lnTo>
                  <a:lnTo>
                    <a:pt x="127" y="1740"/>
                  </a:lnTo>
                  <a:lnTo>
                    <a:pt x="127" y="1732"/>
                  </a:lnTo>
                  <a:lnTo>
                    <a:pt x="119" y="1725"/>
                  </a:lnTo>
                  <a:lnTo>
                    <a:pt x="112" y="1717"/>
                  </a:lnTo>
                  <a:lnTo>
                    <a:pt x="104" y="1710"/>
                  </a:lnTo>
                  <a:lnTo>
                    <a:pt x="97" y="1703"/>
                  </a:lnTo>
                  <a:lnTo>
                    <a:pt x="89" y="1695"/>
                  </a:lnTo>
                  <a:lnTo>
                    <a:pt x="82" y="1695"/>
                  </a:lnTo>
                  <a:lnTo>
                    <a:pt x="75" y="1688"/>
                  </a:lnTo>
                  <a:lnTo>
                    <a:pt x="67" y="1688"/>
                  </a:lnTo>
                  <a:lnTo>
                    <a:pt x="60" y="1680"/>
                  </a:lnTo>
                  <a:lnTo>
                    <a:pt x="52" y="1680"/>
                  </a:lnTo>
                  <a:lnTo>
                    <a:pt x="45" y="1673"/>
                  </a:lnTo>
                  <a:lnTo>
                    <a:pt x="37" y="1673"/>
                  </a:lnTo>
                  <a:lnTo>
                    <a:pt x="30" y="1665"/>
                  </a:lnTo>
                  <a:lnTo>
                    <a:pt x="22" y="1658"/>
                  </a:lnTo>
                  <a:lnTo>
                    <a:pt x="15" y="1650"/>
                  </a:lnTo>
                  <a:lnTo>
                    <a:pt x="8" y="1643"/>
                  </a:lnTo>
                  <a:lnTo>
                    <a:pt x="8" y="1636"/>
                  </a:lnTo>
                  <a:lnTo>
                    <a:pt x="0" y="1621"/>
                  </a:lnTo>
                  <a:lnTo>
                    <a:pt x="8" y="1613"/>
                  </a:lnTo>
                  <a:lnTo>
                    <a:pt x="8" y="1606"/>
                  </a:lnTo>
                  <a:lnTo>
                    <a:pt x="8" y="1598"/>
                  </a:lnTo>
                  <a:lnTo>
                    <a:pt x="15" y="1591"/>
                  </a:lnTo>
                  <a:lnTo>
                    <a:pt x="15" y="1584"/>
                  </a:lnTo>
                  <a:lnTo>
                    <a:pt x="22" y="1576"/>
                  </a:lnTo>
                  <a:lnTo>
                    <a:pt x="22" y="1569"/>
                  </a:lnTo>
                  <a:lnTo>
                    <a:pt x="30" y="1561"/>
                  </a:lnTo>
                  <a:lnTo>
                    <a:pt x="30" y="1554"/>
                  </a:lnTo>
                  <a:lnTo>
                    <a:pt x="37" y="1554"/>
                  </a:lnTo>
                  <a:lnTo>
                    <a:pt x="37" y="1546"/>
                  </a:lnTo>
                  <a:lnTo>
                    <a:pt x="45" y="1546"/>
                  </a:lnTo>
                  <a:lnTo>
                    <a:pt x="45" y="1539"/>
                  </a:lnTo>
                  <a:lnTo>
                    <a:pt x="52" y="1539"/>
                  </a:lnTo>
                  <a:lnTo>
                    <a:pt x="60" y="1531"/>
                  </a:lnTo>
                  <a:lnTo>
                    <a:pt x="67" y="1531"/>
                  </a:lnTo>
                  <a:lnTo>
                    <a:pt x="75" y="1531"/>
                  </a:lnTo>
                  <a:lnTo>
                    <a:pt x="82" y="1524"/>
                  </a:lnTo>
                  <a:lnTo>
                    <a:pt x="89" y="1524"/>
                  </a:lnTo>
                  <a:lnTo>
                    <a:pt x="97" y="1517"/>
                  </a:lnTo>
                  <a:lnTo>
                    <a:pt x="104" y="1517"/>
                  </a:lnTo>
                  <a:lnTo>
                    <a:pt x="119" y="1509"/>
                  </a:lnTo>
                  <a:lnTo>
                    <a:pt x="127" y="1502"/>
                  </a:lnTo>
                  <a:lnTo>
                    <a:pt x="141" y="1494"/>
                  </a:lnTo>
                  <a:lnTo>
                    <a:pt x="156" y="1494"/>
                  </a:lnTo>
                  <a:lnTo>
                    <a:pt x="164" y="1487"/>
                  </a:lnTo>
                  <a:lnTo>
                    <a:pt x="179" y="1479"/>
                  </a:lnTo>
                  <a:lnTo>
                    <a:pt x="186" y="1472"/>
                  </a:lnTo>
                  <a:lnTo>
                    <a:pt x="193" y="1465"/>
                  </a:lnTo>
                  <a:lnTo>
                    <a:pt x="201" y="1465"/>
                  </a:lnTo>
                  <a:lnTo>
                    <a:pt x="208" y="1457"/>
                  </a:lnTo>
                  <a:lnTo>
                    <a:pt x="208" y="1450"/>
                  </a:lnTo>
                  <a:lnTo>
                    <a:pt x="216" y="1450"/>
                  </a:lnTo>
                  <a:lnTo>
                    <a:pt x="216" y="1442"/>
                  </a:lnTo>
                  <a:lnTo>
                    <a:pt x="223" y="1435"/>
                  </a:lnTo>
                  <a:lnTo>
                    <a:pt x="231" y="1427"/>
                  </a:lnTo>
                  <a:lnTo>
                    <a:pt x="238" y="1420"/>
                  </a:lnTo>
                  <a:lnTo>
                    <a:pt x="238" y="1413"/>
                  </a:lnTo>
                  <a:lnTo>
                    <a:pt x="245" y="1405"/>
                  </a:lnTo>
                  <a:lnTo>
                    <a:pt x="245" y="1398"/>
                  </a:lnTo>
                  <a:lnTo>
                    <a:pt x="245" y="1390"/>
                  </a:lnTo>
                  <a:lnTo>
                    <a:pt x="253" y="1390"/>
                  </a:lnTo>
                  <a:lnTo>
                    <a:pt x="253" y="1383"/>
                  </a:lnTo>
                  <a:lnTo>
                    <a:pt x="253" y="1375"/>
                  </a:lnTo>
                  <a:lnTo>
                    <a:pt x="253" y="1368"/>
                  </a:lnTo>
                  <a:lnTo>
                    <a:pt x="245" y="1360"/>
                  </a:lnTo>
                  <a:lnTo>
                    <a:pt x="245" y="1353"/>
                  </a:lnTo>
                  <a:lnTo>
                    <a:pt x="245" y="1338"/>
                  </a:lnTo>
                  <a:lnTo>
                    <a:pt x="245" y="1331"/>
                  </a:lnTo>
                  <a:lnTo>
                    <a:pt x="245" y="1316"/>
                  </a:lnTo>
                  <a:lnTo>
                    <a:pt x="238" y="1308"/>
                  </a:lnTo>
                  <a:lnTo>
                    <a:pt x="238" y="1294"/>
                  </a:lnTo>
                  <a:lnTo>
                    <a:pt x="238" y="1279"/>
                  </a:lnTo>
                  <a:lnTo>
                    <a:pt x="238" y="1264"/>
                  </a:lnTo>
                  <a:lnTo>
                    <a:pt x="238" y="1249"/>
                  </a:lnTo>
                  <a:lnTo>
                    <a:pt x="238" y="1234"/>
                  </a:lnTo>
                  <a:lnTo>
                    <a:pt x="238" y="1219"/>
                  </a:lnTo>
                  <a:lnTo>
                    <a:pt x="238" y="1204"/>
                  </a:lnTo>
                  <a:lnTo>
                    <a:pt x="238" y="1189"/>
                  </a:lnTo>
                  <a:lnTo>
                    <a:pt x="245" y="1175"/>
                  </a:lnTo>
                  <a:lnTo>
                    <a:pt x="253" y="1160"/>
                  </a:lnTo>
                  <a:lnTo>
                    <a:pt x="253" y="1204"/>
                  </a:lnTo>
                  <a:lnTo>
                    <a:pt x="260" y="1204"/>
                  </a:lnTo>
                  <a:lnTo>
                    <a:pt x="260" y="1197"/>
                  </a:lnTo>
                  <a:lnTo>
                    <a:pt x="268" y="1189"/>
                  </a:lnTo>
                  <a:lnTo>
                    <a:pt x="275" y="1182"/>
                  </a:lnTo>
                  <a:lnTo>
                    <a:pt x="283" y="1175"/>
                  </a:lnTo>
                  <a:lnTo>
                    <a:pt x="283" y="1167"/>
                  </a:lnTo>
                  <a:lnTo>
                    <a:pt x="290" y="1160"/>
                  </a:lnTo>
                  <a:lnTo>
                    <a:pt x="297" y="1152"/>
                  </a:lnTo>
                  <a:lnTo>
                    <a:pt x="297" y="1145"/>
                  </a:lnTo>
                  <a:lnTo>
                    <a:pt x="305" y="1137"/>
                  </a:lnTo>
                  <a:lnTo>
                    <a:pt x="305" y="1123"/>
                  </a:lnTo>
                  <a:lnTo>
                    <a:pt x="312" y="1115"/>
                  </a:lnTo>
                  <a:lnTo>
                    <a:pt x="312" y="1108"/>
                  </a:lnTo>
                  <a:lnTo>
                    <a:pt x="312" y="1100"/>
                  </a:lnTo>
                  <a:lnTo>
                    <a:pt x="312" y="1093"/>
                  </a:lnTo>
                  <a:lnTo>
                    <a:pt x="312" y="1085"/>
                  </a:lnTo>
                  <a:lnTo>
                    <a:pt x="312" y="1070"/>
                  </a:lnTo>
                  <a:lnTo>
                    <a:pt x="312" y="1063"/>
                  </a:lnTo>
                  <a:lnTo>
                    <a:pt x="312" y="1048"/>
                  </a:lnTo>
                  <a:lnTo>
                    <a:pt x="312" y="1033"/>
                  </a:lnTo>
                  <a:lnTo>
                    <a:pt x="312" y="1018"/>
                  </a:lnTo>
                  <a:lnTo>
                    <a:pt x="320" y="1004"/>
                  </a:lnTo>
                  <a:lnTo>
                    <a:pt x="320" y="989"/>
                  </a:lnTo>
                  <a:lnTo>
                    <a:pt x="320" y="974"/>
                  </a:lnTo>
                  <a:lnTo>
                    <a:pt x="320" y="959"/>
                  </a:lnTo>
                  <a:lnTo>
                    <a:pt x="320" y="944"/>
                  </a:lnTo>
                  <a:lnTo>
                    <a:pt x="320" y="929"/>
                  </a:lnTo>
                  <a:lnTo>
                    <a:pt x="327" y="922"/>
                  </a:lnTo>
                  <a:lnTo>
                    <a:pt x="327" y="914"/>
                  </a:lnTo>
                  <a:lnTo>
                    <a:pt x="327" y="907"/>
                  </a:lnTo>
                  <a:lnTo>
                    <a:pt x="335" y="899"/>
                  </a:lnTo>
                  <a:lnTo>
                    <a:pt x="335" y="885"/>
                  </a:lnTo>
                  <a:lnTo>
                    <a:pt x="342" y="877"/>
                  </a:lnTo>
                  <a:lnTo>
                    <a:pt x="342" y="870"/>
                  </a:lnTo>
                  <a:lnTo>
                    <a:pt x="349" y="862"/>
                  </a:lnTo>
                  <a:lnTo>
                    <a:pt x="357" y="855"/>
                  </a:lnTo>
                  <a:lnTo>
                    <a:pt x="357" y="847"/>
                  </a:lnTo>
                  <a:lnTo>
                    <a:pt x="364" y="847"/>
                  </a:lnTo>
                  <a:lnTo>
                    <a:pt x="372" y="840"/>
                  </a:lnTo>
                  <a:lnTo>
                    <a:pt x="372" y="833"/>
                  </a:lnTo>
                  <a:lnTo>
                    <a:pt x="379" y="833"/>
                  </a:lnTo>
                  <a:lnTo>
                    <a:pt x="379" y="825"/>
                  </a:lnTo>
                  <a:lnTo>
                    <a:pt x="387" y="825"/>
                  </a:lnTo>
                  <a:lnTo>
                    <a:pt x="387" y="818"/>
                  </a:lnTo>
                  <a:lnTo>
                    <a:pt x="364" y="885"/>
                  </a:lnTo>
                  <a:lnTo>
                    <a:pt x="372" y="877"/>
                  </a:lnTo>
                  <a:lnTo>
                    <a:pt x="379" y="870"/>
                  </a:lnTo>
                  <a:lnTo>
                    <a:pt x="387" y="862"/>
                  </a:lnTo>
                  <a:lnTo>
                    <a:pt x="394" y="855"/>
                  </a:lnTo>
                  <a:lnTo>
                    <a:pt x="401" y="840"/>
                  </a:lnTo>
                  <a:lnTo>
                    <a:pt x="409" y="833"/>
                  </a:lnTo>
                  <a:lnTo>
                    <a:pt x="424" y="818"/>
                  </a:lnTo>
                  <a:lnTo>
                    <a:pt x="431" y="803"/>
                  </a:lnTo>
                  <a:lnTo>
                    <a:pt x="446" y="788"/>
                  </a:lnTo>
                  <a:lnTo>
                    <a:pt x="453" y="781"/>
                  </a:lnTo>
                  <a:lnTo>
                    <a:pt x="468" y="766"/>
                  </a:lnTo>
                  <a:lnTo>
                    <a:pt x="476" y="751"/>
                  </a:lnTo>
                  <a:lnTo>
                    <a:pt x="483" y="736"/>
                  </a:lnTo>
                  <a:lnTo>
                    <a:pt x="491" y="728"/>
                  </a:lnTo>
                  <a:lnTo>
                    <a:pt x="498" y="714"/>
                  </a:lnTo>
                  <a:lnTo>
                    <a:pt x="506" y="706"/>
                  </a:lnTo>
                  <a:lnTo>
                    <a:pt x="513" y="691"/>
                  </a:lnTo>
                  <a:lnTo>
                    <a:pt x="520" y="684"/>
                  </a:lnTo>
                  <a:lnTo>
                    <a:pt x="520" y="669"/>
                  </a:lnTo>
                  <a:lnTo>
                    <a:pt x="528" y="662"/>
                  </a:lnTo>
                  <a:lnTo>
                    <a:pt x="528" y="647"/>
                  </a:lnTo>
                  <a:lnTo>
                    <a:pt x="535" y="639"/>
                  </a:lnTo>
                  <a:lnTo>
                    <a:pt x="543" y="624"/>
                  </a:lnTo>
                  <a:lnTo>
                    <a:pt x="543" y="609"/>
                  </a:lnTo>
                  <a:lnTo>
                    <a:pt x="550" y="602"/>
                  </a:lnTo>
                  <a:lnTo>
                    <a:pt x="550" y="595"/>
                  </a:lnTo>
                  <a:lnTo>
                    <a:pt x="550" y="587"/>
                  </a:lnTo>
                  <a:lnTo>
                    <a:pt x="558" y="572"/>
                  </a:lnTo>
                  <a:lnTo>
                    <a:pt x="558" y="565"/>
                  </a:lnTo>
                  <a:lnTo>
                    <a:pt x="558" y="557"/>
                  </a:lnTo>
                  <a:lnTo>
                    <a:pt x="558" y="550"/>
                  </a:lnTo>
                  <a:lnTo>
                    <a:pt x="565" y="543"/>
                  </a:lnTo>
                  <a:lnTo>
                    <a:pt x="565" y="535"/>
                  </a:lnTo>
                  <a:lnTo>
                    <a:pt x="565" y="528"/>
                  </a:lnTo>
                  <a:lnTo>
                    <a:pt x="565" y="520"/>
                  </a:lnTo>
                  <a:lnTo>
                    <a:pt x="565" y="513"/>
                  </a:lnTo>
                  <a:lnTo>
                    <a:pt x="572" y="513"/>
                  </a:lnTo>
                  <a:lnTo>
                    <a:pt x="572" y="505"/>
                  </a:lnTo>
                  <a:lnTo>
                    <a:pt x="572" y="513"/>
                  </a:lnTo>
                  <a:lnTo>
                    <a:pt x="572" y="520"/>
                  </a:lnTo>
                  <a:lnTo>
                    <a:pt x="572" y="528"/>
                  </a:lnTo>
                  <a:lnTo>
                    <a:pt x="572" y="535"/>
                  </a:lnTo>
                  <a:lnTo>
                    <a:pt x="572" y="543"/>
                  </a:lnTo>
                  <a:lnTo>
                    <a:pt x="572" y="550"/>
                  </a:lnTo>
                  <a:lnTo>
                    <a:pt x="580" y="557"/>
                  </a:lnTo>
                  <a:lnTo>
                    <a:pt x="580" y="565"/>
                  </a:lnTo>
                  <a:lnTo>
                    <a:pt x="580" y="572"/>
                  </a:lnTo>
                  <a:lnTo>
                    <a:pt x="580" y="580"/>
                  </a:lnTo>
                  <a:lnTo>
                    <a:pt x="572" y="587"/>
                  </a:lnTo>
                  <a:lnTo>
                    <a:pt x="572" y="595"/>
                  </a:lnTo>
                  <a:lnTo>
                    <a:pt x="572" y="602"/>
                  </a:lnTo>
                  <a:lnTo>
                    <a:pt x="572" y="609"/>
                  </a:lnTo>
                  <a:lnTo>
                    <a:pt x="572" y="617"/>
                  </a:lnTo>
                  <a:lnTo>
                    <a:pt x="572" y="624"/>
                  </a:lnTo>
                  <a:lnTo>
                    <a:pt x="565" y="632"/>
                  </a:lnTo>
                  <a:lnTo>
                    <a:pt x="572" y="632"/>
                  </a:lnTo>
                  <a:lnTo>
                    <a:pt x="572" y="624"/>
                  </a:lnTo>
                  <a:lnTo>
                    <a:pt x="572" y="617"/>
                  </a:lnTo>
                  <a:lnTo>
                    <a:pt x="580" y="609"/>
                  </a:lnTo>
                  <a:lnTo>
                    <a:pt x="587" y="602"/>
                  </a:lnTo>
                  <a:lnTo>
                    <a:pt x="595" y="595"/>
                  </a:lnTo>
                  <a:lnTo>
                    <a:pt x="595" y="580"/>
                  </a:lnTo>
                  <a:lnTo>
                    <a:pt x="602" y="565"/>
                  </a:lnTo>
                  <a:lnTo>
                    <a:pt x="617" y="557"/>
                  </a:lnTo>
                  <a:lnTo>
                    <a:pt x="624" y="543"/>
                  </a:lnTo>
                  <a:lnTo>
                    <a:pt x="632" y="535"/>
                  </a:lnTo>
                  <a:lnTo>
                    <a:pt x="639" y="520"/>
                  </a:lnTo>
                  <a:lnTo>
                    <a:pt x="647" y="513"/>
                  </a:lnTo>
                  <a:lnTo>
                    <a:pt x="654" y="505"/>
                  </a:lnTo>
                  <a:lnTo>
                    <a:pt x="654" y="498"/>
                  </a:lnTo>
                  <a:lnTo>
                    <a:pt x="662" y="491"/>
                  </a:lnTo>
                  <a:lnTo>
                    <a:pt x="669" y="491"/>
                  </a:lnTo>
                  <a:lnTo>
                    <a:pt x="676" y="483"/>
                  </a:lnTo>
                  <a:lnTo>
                    <a:pt x="684" y="476"/>
                  </a:lnTo>
                  <a:lnTo>
                    <a:pt x="691" y="468"/>
                  </a:lnTo>
                  <a:lnTo>
                    <a:pt x="699" y="461"/>
                  </a:lnTo>
                  <a:lnTo>
                    <a:pt x="714" y="446"/>
                  </a:lnTo>
                  <a:lnTo>
                    <a:pt x="721" y="438"/>
                  </a:lnTo>
                  <a:lnTo>
                    <a:pt x="736" y="424"/>
                  </a:lnTo>
                  <a:lnTo>
                    <a:pt x="743" y="416"/>
                  </a:lnTo>
                  <a:lnTo>
                    <a:pt x="751" y="401"/>
                  </a:lnTo>
                  <a:lnTo>
                    <a:pt x="766" y="386"/>
                  </a:lnTo>
                  <a:lnTo>
                    <a:pt x="773" y="379"/>
                  </a:lnTo>
                  <a:lnTo>
                    <a:pt x="780" y="364"/>
                  </a:lnTo>
                  <a:lnTo>
                    <a:pt x="788" y="349"/>
                  </a:lnTo>
                  <a:lnTo>
                    <a:pt x="795" y="342"/>
                  </a:lnTo>
                  <a:lnTo>
                    <a:pt x="803" y="327"/>
                  </a:lnTo>
                  <a:lnTo>
                    <a:pt x="810" y="320"/>
                  </a:lnTo>
                  <a:lnTo>
                    <a:pt x="810" y="305"/>
                  </a:lnTo>
                  <a:lnTo>
                    <a:pt x="818" y="297"/>
                  </a:lnTo>
                  <a:lnTo>
                    <a:pt x="818" y="282"/>
                  </a:lnTo>
                  <a:lnTo>
                    <a:pt x="825" y="275"/>
                  </a:lnTo>
                  <a:lnTo>
                    <a:pt x="825" y="260"/>
                  </a:lnTo>
                  <a:lnTo>
                    <a:pt x="825" y="245"/>
                  </a:lnTo>
                  <a:lnTo>
                    <a:pt x="832" y="238"/>
                  </a:lnTo>
                  <a:lnTo>
                    <a:pt x="832" y="223"/>
                  </a:lnTo>
                  <a:lnTo>
                    <a:pt x="832" y="215"/>
                  </a:lnTo>
                  <a:lnTo>
                    <a:pt x="840" y="201"/>
                  </a:lnTo>
                  <a:lnTo>
                    <a:pt x="840" y="193"/>
                  </a:lnTo>
                  <a:lnTo>
                    <a:pt x="840" y="186"/>
                  </a:lnTo>
                  <a:lnTo>
                    <a:pt x="847" y="178"/>
                  </a:lnTo>
                  <a:lnTo>
                    <a:pt x="847" y="163"/>
                  </a:lnTo>
                  <a:lnTo>
                    <a:pt x="847" y="156"/>
                  </a:lnTo>
                  <a:lnTo>
                    <a:pt x="855" y="156"/>
                  </a:lnTo>
                  <a:lnTo>
                    <a:pt x="855" y="148"/>
                  </a:lnTo>
                  <a:lnTo>
                    <a:pt x="862" y="141"/>
                  </a:lnTo>
                  <a:lnTo>
                    <a:pt x="862" y="134"/>
                  </a:lnTo>
                  <a:lnTo>
                    <a:pt x="870" y="134"/>
                  </a:lnTo>
                  <a:lnTo>
                    <a:pt x="870" y="126"/>
                  </a:lnTo>
                  <a:lnTo>
                    <a:pt x="877" y="119"/>
                  </a:lnTo>
                  <a:lnTo>
                    <a:pt x="884" y="111"/>
                  </a:lnTo>
                  <a:lnTo>
                    <a:pt x="892" y="111"/>
                  </a:lnTo>
                  <a:lnTo>
                    <a:pt x="892" y="104"/>
                  </a:lnTo>
                  <a:lnTo>
                    <a:pt x="899" y="104"/>
                  </a:lnTo>
                  <a:lnTo>
                    <a:pt x="899" y="96"/>
                  </a:lnTo>
                  <a:lnTo>
                    <a:pt x="907" y="96"/>
                  </a:lnTo>
                  <a:lnTo>
                    <a:pt x="907" y="89"/>
                  </a:lnTo>
                  <a:lnTo>
                    <a:pt x="914" y="82"/>
                  </a:lnTo>
                  <a:lnTo>
                    <a:pt x="922" y="74"/>
                  </a:lnTo>
                  <a:lnTo>
                    <a:pt x="929" y="67"/>
                  </a:lnTo>
                  <a:lnTo>
                    <a:pt x="929" y="59"/>
                  </a:lnTo>
                  <a:lnTo>
                    <a:pt x="937" y="52"/>
                  </a:lnTo>
                  <a:lnTo>
                    <a:pt x="944" y="44"/>
                  </a:lnTo>
                  <a:lnTo>
                    <a:pt x="951" y="37"/>
                  </a:lnTo>
                  <a:lnTo>
                    <a:pt x="959" y="37"/>
                  </a:lnTo>
                  <a:lnTo>
                    <a:pt x="959" y="30"/>
                  </a:lnTo>
                  <a:lnTo>
                    <a:pt x="966" y="22"/>
                  </a:lnTo>
                  <a:lnTo>
                    <a:pt x="966" y="15"/>
                  </a:lnTo>
                  <a:lnTo>
                    <a:pt x="974" y="7"/>
                  </a:lnTo>
                  <a:lnTo>
                    <a:pt x="974" y="0"/>
                  </a:lnTo>
                  <a:lnTo>
                    <a:pt x="981" y="0"/>
                  </a:lnTo>
                  <a:lnTo>
                    <a:pt x="974" y="7"/>
                  </a:lnTo>
                  <a:lnTo>
                    <a:pt x="974" y="15"/>
                  </a:lnTo>
                  <a:lnTo>
                    <a:pt x="974" y="22"/>
                  </a:lnTo>
                  <a:lnTo>
                    <a:pt x="974" y="30"/>
                  </a:lnTo>
                  <a:lnTo>
                    <a:pt x="966" y="37"/>
                  </a:lnTo>
                  <a:lnTo>
                    <a:pt x="966" y="44"/>
                  </a:lnTo>
                  <a:lnTo>
                    <a:pt x="966" y="52"/>
                  </a:lnTo>
                  <a:lnTo>
                    <a:pt x="959" y="59"/>
                  </a:lnTo>
                  <a:lnTo>
                    <a:pt x="959" y="67"/>
                  </a:lnTo>
                  <a:lnTo>
                    <a:pt x="951" y="74"/>
                  </a:lnTo>
                  <a:lnTo>
                    <a:pt x="951" y="82"/>
                  </a:lnTo>
                  <a:lnTo>
                    <a:pt x="951" y="89"/>
                  </a:lnTo>
                  <a:lnTo>
                    <a:pt x="944" y="96"/>
                  </a:lnTo>
                  <a:lnTo>
                    <a:pt x="944" y="111"/>
                  </a:lnTo>
                  <a:lnTo>
                    <a:pt x="937" y="126"/>
                  </a:lnTo>
                  <a:lnTo>
                    <a:pt x="937" y="141"/>
                  </a:lnTo>
                  <a:lnTo>
                    <a:pt x="929" y="156"/>
                  </a:lnTo>
                  <a:lnTo>
                    <a:pt x="929" y="178"/>
                  </a:lnTo>
                  <a:lnTo>
                    <a:pt x="922" y="193"/>
                  </a:lnTo>
                  <a:lnTo>
                    <a:pt x="922" y="208"/>
                  </a:lnTo>
                  <a:lnTo>
                    <a:pt x="922" y="230"/>
                  </a:lnTo>
                  <a:lnTo>
                    <a:pt x="922" y="245"/>
                  </a:lnTo>
                  <a:lnTo>
                    <a:pt x="922" y="267"/>
                  </a:lnTo>
                  <a:lnTo>
                    <a:pt x="922" y="282"/>
                  </a:lnTo>
                  <a:lnTo>
                    <a:pt x="922" y="297"/>
                  </a:lnTo>
                  <a:lnTo>
                    <a:pt x="922" y="312"/>
                  </a:lnTo>
                  <a:lnTo>
                    <a:pt x="929" y="320"/>
                  </a:lnTo>
                  <a:lnTo>
                    <a:pt x="929" y="334"/>
                  </a:lnTo>
                  <a:lnTo>
                    <a:pt x="937" y="342"/>
                  </a:lnTo>
                  <a:lnTo>
                    <a:pt x="944" y="364"/>
                  </a:lnTo>
                  <a:lnTo>
                    <a:pt x="951" y="379"/>
                  </a:lnTo>
                  <a:lnTo>
                    <a:pt x="951" y="409"/>
                  </a:lnTo>
                  <a:lnTo>
                    <a:pt x="951" y="431"/>
                  </a:lnTo>
                  <a:lnTo>
                    <a:pt x="959" y="461"/>
                  </a:lnTo>
                  <a:lnTo>
                    <a:pt x="959" y="491"/>
                  </a:lnTo>
                  <a:lnTo>
                    <a:pt x="959" y="520"/>
                  </a:lnTo>
                  <a:lnTo>
                    <a:pt x="959" y="550"/>
                  </a:lnTo>
                  <a:lnTo>
                    <a:pt x="959" y="587"/>
                  </a:lnTo>
                  <a:lnTo>
                    <a:pt x="959" y="617"/>
                  </a:lnTo>
                  <a:lnTo>
                    <a:pt x="959" y="647"/>
                  </a:lnTo>
                  <a:lnTo>
                    <a:pt x="959" y="669"/>
                  </a:lnTo>
                  <a:lnTo>
                    <a:pt x="951" y="699"/>
                  </a:lnTo>
                  <a:lnTo>
                    <a:pt x="951" y="721"/>
                  </a:lnTo>
                  <a:lnTo>
                    <a:pt x="944" y="736"/>
                  </a:lnTo>
                  <a:lnTo>
                    <a:pt x="1011" y="624"/>
                  </a:lnTo>
                  <a:lnTo>
                    <a:pt x="1011" y="632"/>
                  </a:lnTo>
                  <a:lnTo>
                    <a:pt x="1011" y="639"/>
                  </a:lnTo>
                  <a:lnTo>
                    <a:pt x="1011" y="647"/>
                  </a:lnTo>
                  <a:lnTo>
                    <a:pt x="1011" y="654"/>
                  </a:lnTo>
                  <a:lnTo>
                    <a:pt x="1011" y="662"/>
                  </a:lnTo>
                  <a:lnTo>
                    <a:pt x="1011" y="676"/>
                  </a:lnTo>
                  <a:lnTo>
                    <a:pt x="1003" y="691"/>
                  </a:lnTo>
                  <a:lnTo>
                    <a:pt x="1003" y="699"/>
                  </a:lnTo>
                  <a:lnTo>
                    <a:pt x="1003" y="714"/>
                  </a:lnTo>
                  <a:lnTo>
                    <a:pt x="1003" y="728"/>
                  </a:lnTo>
                  <a:lnTo>
                    <a:pt x="1003" y="743"/>
                  </a:lnTo>
                  <a:lnTo>
                    <a:pt x="1011" y="758"/>
                  </a:lnTo>
                  <a:lnTo>
                    <a:pt x="1011" y="773"/>
                  </a:lnTo>
                  <a:lnTo>
                    <a:pt x="1011" y="781"/>
                  </a:lnTo>
                  <a:lnTo>
                    <a:pt x="1018" y="795"/>
                  </a:lnTo>
                  <a:lnTo>
                    <a:pt x="1018" y="803"/>
                  </a:lnTo>
                  <a:lnTo>
                    <a:pt x="1026" y="818"/>
                  </a:lnTo>
                  <a:lnTo>
                    <a:pt x="1026" y="833"/>
                  </a:lnTo>
                  <a:lnTo>
                    <a:pt x="1033" y="840"/>
                  </a:lnTo>
                  <a:lnTo>
                    <a:pt x="1041" y="855"/>
                  </a:lnTo>
                  <a:lnTo>
                    <a:pt x="1048" y="870"/>
                  </a:lnTo>
                  <a:lnTo>
                    <a:pt x="1055" y="885"/>
                  </a:lnTo>
                  <a:lnTo>
                    <a:pt x="1063" y="899"/>
                  </a:lnTo>
                  <a:lnTo>
                    <a:pt x="1063" y="914"/>
                  </a:lnTo>
                  <a:lnTo>
                    <a:pt x="1070" y="937"/>
                  </a:lnTo>
                  <a:lnTo>
                    <a:pt x="1078" y="952"/>
                  </a:lnTo>
                  <a:lnTo>
                    <a:pt x="1078" y="974"/>
                  </a:lnTo>
                  <a:lnTo>
                    <a:pt x="1085" y="989"/>
                  </a:lnTo>
                  <a:lnTo>
                    <a:pt x="1085" y="1011"/>
                  </a:lnTo>
                  <a:lnTo>
                    <a:pt x="1085" y="1033"/>
                  </a:lnTo>
                  <a:lnTo>
                    <a:pt x="1078" y="1056"/>
                  </a:lnTo>
                  <a:lnTo>
                    <a:pt x="1078" y="1085"/>
                  </a:lnTo>
                  <a:lnTo>
                    <a:pt x="1078" y="1108"/>
                  </a:lnTo>
                  <a:lnTo>
                    <a:pt x="1078" y="1137"/>
                  </a:lnTo>
                  <a:lnTo>
                    <a:pt x="1070" y="1167"/>
                  </a:lnTo>
                  <a:lnTo>
                    <a:pt x="1070" y="1189"/>
                  </a:lnTo>
                  <a:lnTo>
                    <a:pt x="1070" y="1219"/>
                  </a:lnTo>
                  <a:lnTo>
                    <a:pt x="1070" y="1249"/>
                  </a:lnTo>
                  <a:lnTo>
                    <a:pt x="1070" y="1279"/>
                  </a:lnTo>
                  <a:lnTo>
                    <a:pt x="1078" y="1301"/>
                  </a:lnTo>
                  <a:lnTo>
                    <a:pt x="1078" y="1331"/>
                  </a:lnTo>
                  <a:lnTo>
                    <a:pt x="1085" y="1353"/>
                  </a:lnTo>
                  <a:lnTo>
                    <a:pt x="1085" y="1375"/>
                  </a:lnTo>
                  <a:lnTo>
                    <a:pt x="1093" y="1398"/>
                  </a:lnTo>
                  <a:lnTo>
                    <a:pt x="1100" y="1420"/>
                  </a:lnTo>
                  <a:lnTo>
                    <a:pt x="1107" y="1435"/>
                  </a:lnTo>
                  <a:lnTo>
                    <a:pt x="1122" y="1450"/>
                  </a:lnTo>
                  <a:lnTo>
                    <a:pt x="1122" y="1442"/>
                  </a:lnTo>
                  <a:lnTo>
                    <a:pt x="1130" y="1442"/>
                  </a:lnTo>
                  <a:lnTo>
                    <a:pt x="1130" y="1435"/>
                  </a:lnTo>
                  <a:lnTo>
                    <a:pt x="1130" y="1427"/>
                  </a:lnTo>
                  <a:lnTo>
                    <a:pt x="1130" y="1420"/>
                  </a:lnTo>
                  <a:lnTo>
                    <a:pt x="1137" y="1420"/>
                  </a:lnTo>
                  <a:lnTo>
                    <a:pt x="1137" y="1413"/>
                  </a:lnTo>
                  <a:lnTo>
                    <a:pt x="1137" y="1405"/>
                  </a:lnTo>
                  <a:lnTo>
                    <a:pt x="1137" y="1398"/>
                  </a:lnTo>
                  <a:lnTo>
                    <a:pt x="1145" y="1390"/>
                  </a:lnTo>
                  <a:lnTo>
                    <a:pt x="1145" y="1383"/>
                  </a:lnTo>
                  <a:lnTo>
                    <a:pt x="1145" y="1375"/>
                  </a:lnTo>
                  <a:lnTo>
                    <a:pt x="1145" y="1383"/>
                  </a:lnTo>
                  <a:lnTo>
                    <a:pt x="1152" y="1383"/>
                  </a:lnTo>
                  <a:lnTo>
                    <a:pt x="1152" y="1390"/>
                  </a:lnTo>
                  <a:lnTo>
                    <a:pt x="1152" y="1398"/>
                  </a:lnTo>
                  <a:lnTo>
                    <a:pt x="1152" y="1405"/>
                  </a:lnTo>
                  <a:lnTo>
                    <a:pt x="1152" y="1413"/>
                  </a:lnTo>
                  <a:lnTo>
                    <a:pt x="1152" y="1420"/>
                  </a:lnTo>
                  <a:lnTo>
                    <a:pt x="1152" y="1427"/>
                  </a:lnTo>
                  <a:lnTo>
                    <a:pt x="1152" y="1435"/>
                  </a:lnTo>
                  <a:lnTo>
                    <a:pt x="1159" y="1442"/>
                  </a:lnTo>
                  <a:lnTo>
                    <a:pt x="1159" y="1450"/>
                  </a:lnTo>
                  <a:lnTo>
                    <a:pt x="1159" y="1457"/>
                  </a:lnTo>
                  <a:lnTo>
                    <a:pt x="1159" y="1465"/>
                  </a:lnTo>
                  <a:lnTo>
                    <a:pt x="1167" y="1472"/>
                  </a:lnTo>
                  <a:lnTo>
                    <a:pt x="1167" y="1479"/>
                  </a:lnTo>
                  <a:lnTo>
                    <a:pt x="1174" y="1479"/>
                  </a:lnTo>
                  <a:lnTo>
                    <a:pt x="1174" y="1487"/>
                  </a:lnTo>
                  <a:lnTo>
                    <a:pt x="1182" y="1487"/>
                  </a:lnTo>
                  <a:lnTo>
                    <a:pt x="1182" y="1494"/>
                  </a:lnTo>
                  <a:lnTo>
                    <a:pt x="1189" y="1494"/>
                  </a:lnTo>
                  <a:lnTo>
                    <a:pt x="1197" y="1502"/>
                  </a:lnTo>
                  <a:lnTo>
                    <a:pt x="1204" y="1509"/>
                  </a:lnTo>
                  <a:lnTo>
                    <a:pt x="1211" y="1509"/>
                  </a:lnTo>
                  <a:lnTo>
                    <a:pt x="1219" y="1509"/>
                  </a:lnTo>
                  <a:lnTo>
                    <a:pt x="1219" y="1517"/>
                  </a:lnTo>
                  <a:lnTo>
                    <a:pt x="1226" y="1517"/>
                  </a:lnTo>
                  <a:lnTo>
                    <a:pt x="1234" y="1524"/>
                  </a:lnTo>
                  <a:lnTo>
                    <a:pt x="1241" y="1524"/>
                  </a:lnTo>
                  <a:lnTo>
                    <a:pt x="1249" y="1531"/>
                  </a:lnTo>
                  <a:lnTo>
                    <a:pt x="1256" y="1531"/>
                  </a:lnTo>
                  <a:lnTo>
                    <a:pt x="1263" y="1531"/>
                  </a:lnTo>
                  <a:lnTo>
                    <a:pt x="1271" y="1531"/>
                  </a:lnTo>
                  <a:lnTo>
                    <a:pt x="1286" y="1539"/>
                  </a:lnTo>
                  <a:lnTo>
                    <a:pt x="1293" y="1539"/>
                  </a:lnTo>
                  <a:lnTo>
                    <a:pt x="1301" y="1546"/>
                  </a:lnTo>
                  <a:lnTo>
                    <a:pt x="1308" y="1546"/>
                  </a:lnTo>
                  <a:lnTo>
                    <a:pt x="1315" y="1554"/>
                  </a:lnTo>
                  <a:lnTo>
                    <a:pt x="1330" y="1554"/>
                  </a:lnTo>
                  <a:lnTo>
                    <a:pt x="1338" y="1561"/>
                  </a:lnTo>
                  <a:lnTo>
                    <a:pt x="1345" y="1569"/>
                  </a:lnTo>
                  <a:lnTo>
                    <a:pt x="1353" y="1576"/>
                  </a:lnTo>
                  <a:lnTo>
                    <a:pt x="1360" y="1584"/>
                  </a:lnTo>
                  <a:lnTo>
                    <a:pt x="1368" y="1591"/>
                  </a:lnTo>
                  <a:lnTo>
                    <a:pt x="1368" y="1598"/>
                  </a:lnTo>
                  <a:lnTo>
                    <a:pt x="1375" y="1606"/>
                  </a:lnTo>
                  <a:lnTo>
                    <a:pt x="1375" y="1613"/>
                  </a:lnTo>
                  <a:lnTo>
                    <a:pt x="1382" y="1621"/>
                  </a:lnTo>
                  <a:lnTo>
                    <a:pt x="1382" y="1628"/>
                  </a:lnTo>
                  <a:lnTo>
                    <a:pt x="1382" y="1636"/>
                  </a:lnTo>
                  <a:lnTo>
                    <a:pt x="1375" y="1643"/>
                  </a:lnTo>
                  <a:lnTo>
                    <a:pt x="1375" y="1650"/>
                  </a:lnTo>
                  <a:lnTo>
                    <a:pt x="1368" y="1658"/>
                  </a:lnTo>
                  <a:lnTo>
                    <a:pt x="1360" y="1665"/>
                  </a:lnTo>
                  <a:lnTo>
                    <a:pt x="1353" y="1665"/>
                  </a:lnTo>
                  <a:lnTo>
                    <a:pt x="1345" y="1673"/>
                  </a:lnTo>
                  <a:lnTo>
                    <a:pt x="1338" y="1680"/>
                  </a:lnTo>
                  <a:lnTo>
                    <a:pt x="1330" y="1680"/>
                  </a:lnTo>
                  <a:lnTo>
                    <a:pt x="1323" y="1688"/>
                  </a:lnTo>
                  <a:lnTo>
                    <a:pt x="1315" y="1695"/>
                  </a:lnTo>
                  <a:lnTo>
                    <a:pt x="1308" y="1695"/>
                  </a:lnTo>
                  <a:lnTo>
                    <a:pt x="1301" y="1703"/>
                  </a:lnTo>
                  <a:lnTo>
                    <a:pt x="1293" y="1703"/>
                  </a:lnTo>
                  <a:lnTo>
                    <a:pt x="1286" y="1710"/>
                  </a:lnTo>
                  <a:lnTo>
                    <a:pt x="1286" y="1717"/>
                  </a:lnTo>
                  <a:lnTo>
                    <a:pt x="1278" y="1717"/>
                  </a:lnTo>
                  <a:lnTo>
                    <a:pt x="1271" y="1725"/>
                  </a:lnTo>
                  <a:lnTo>
                    <a:pt x="1263" y="1732"/>
                  </a:lnTo>
                  <a:lnTo>
                    <a:pt x="1256" y="1732"/>
                  </a:lnTo>
                  <a:lnTo>
                    <a:pt x="1249" y="1740"/>
                  </a:lnTo>
                  <a:lnTo>
                    <a:pt x="1234" y="1740"/>
                  </a:lnTo>
                  <a:lnTo>
                    <a:pt x="1226" y="1740"/>
                  </a:lnTo>
                  <a:lnTo>
                    <a:pt x="1219" y="1747"/>
                  </a:lnTo>
                  <a:lnTo>
                    <a:pt x="1204" y="1747"/>
                  </a:lnTo>
                  <a:lnTo>
                    <a:pt x="1197" y="1755"/>
                  </a:lnTo>
                  <a:lnTo>
                    <a:pt x="1189" y="1755"/>
                  </a:lnTo>
                  <a:lnTo>
                    <a:pt x="1182" y="1762"/>
                  </a:lnTo>
                  <a:lnTo>
                    <a:pt x="1174" y="1762"/>
                  </a:lnTo>
                  <a:lnTo>
                    <a:pt x="1167" y="1762"/>
                  </a:lnTo>
                  <a:lnTo>
                    <a:pt x="1159" y="1769"/>
                  </a:lnTo>
                  <a:lnTo>
                    <a:pt x="1159" y="1777"/>
                  </a:lnTo>
                  <a:lnTo>
                    <a:pt x="1159" y="1784"/>
                  </a:lnTo>
                  <a:lnTo>
                    <a:pt x="1159" y="1792"/>
                  </a:lnTo>
                  <a:lnTo>
                    <a:pt x="1159" y="1799"/>
                  </a:lnTo>
                  <a:lnTo>
                    <a:pt x="1159" y="1807"/>
                  </a:lnTo>
                  <a:lnTo>
                    <a:pt x="1159" y="1814"/>
                  </a:lnTo>
                  <a:lnTo>
                    <a:pt x="1159" y="1821"/>
                  </a:lnTo>
                  <a:lnTo>
                    <a:pt x="1167" y="1829"/>
                  </a:lnTo>
                  <a:lnTo>
                    <a:pt x="1159" y="1829"/>
                  </a:lnTo>
                  <a:lnTo>
                    <a:pt x="1159" y="1836"/>
                  </a:lnTo>
                  <a:lnTo>
                    <a:pt x="1159" y="1844"/>
                  </a:lnTo>
                  <a:lnTo>
                    <a:pt x="1152" y="1844"/>
                  </a:lnTo>
                  <a:lnTo>
                    <a:pt x="1152" y="1851"/>
                  </a:lnTo>
                  <a:lnTo>
                    <a:pt x="1145" y="1859"/>
                  </a:lnTo>
                  <a:lnTo>
                    <a:pt x="1137" y="1859"/>
                  </a:lnTo>
                  <a:lnTo>
                    <a:pt x="1130" y="1866"/>
                  </a:lnTo>
                  <a:lnTo>
                    <a:pt x="1122" y="1866"/>
                  </a:lnTo>
                  <a:lnTo>
                    <a:pt x="1115" y="1866"/>
                  </a:lnTo>
                  <a:lnTo>
                    <a:pt x="1107" y="1859"/>
                  </a:lnTo>
                  <a:lnTo>
                    <a:pt x="1100" y="1859"/>
                  </a:lnTo>
                  <a:lnTo>
                    <a:pt x="1100" y="1851"/>
                  </a:lnTo>
                  <a:lnTo>
                    <a:pt x="1093" y="1844"/>
                  </a:lnTo>
                  <a:lnTo>
                    <a:pt x="1093" y="1836"/>
                  </a:lnTo>
                  <a:lnTo>
                    <a:pt x="1093" y="1829"/>
                  </a:lnTo>
                  <a:lnTo>
                    <a:pt x="1093" y="1821"/>
                  </a:lnTo>
                  <a:lnTo>
                    <a:pt x="1093" y="1814"/>
                  </a:lnTo>
                  <a:lnTo>
                    <a:pt x="1093" y="1807"/>
                  </a:lnTo>
                  <a:lnTo>
                    <a:pt x="1093" y="1799"/>
                  </a:lnTo>
                  <a:lnTo>
                    <a:pt x="1093" y="1792"/>
                  </a:lnTo>
                  <a:lnTo>
                    <a:pt x="1093" y="1784"/>
                  </a:lnTo>
                  <a:lnTo>
                    <a:pt x="1093" y="1777"/>
                  </a:lnTo>
                  <a:lnTo>
                    <a:pt x="1100" y="1762"/>
                  </a:lnTo>
                  <a:lnTo>
                    <a:pt x="1100" y="1755"/>
                  </a:lnTo>
                  <a:lnTo>
                    <a:pt x="1107" y="1747"/>
                  </a:lnTo>
                  <a:lnTo>
                    <a:pt x="1107" y="1740"/>
                  </a:lnTo>
                  <a:lnTo>
                    <a:pt x="1107" y="1732"/>
                  </a:lnTo>
                  <a:lnTo>
                    <a:pt x="1115" y="1725"/>
                  </a:lnTo>
                  <a:lnTo>
                    <a:pt x="1115" y="1717"/>
                  </a:lnTo>
                  <a:lnTo>
                    <a:pt x="1122" y="1717"/>
                  </a:lnTo>
                  <a:lnTo>
                    <a:pt x="1122" y="1710"/>
                  </a:lnTo>
                  <a:lnTo>
                    <a:pt x="1130" y="1703"/>
                  </a:lnTo>
                  <a:lnTo>
                    <a:pt x="1137" y="1703"/>
                  </a:lnTo>
                  <a:lnTo>
                    <a:pt x="1145" y="1695"/>
                  </a:lnTo>
                  <a:lnTo>
                    <a:pt x="1152" y="1695"/>
                  </a:lnTo>
                  <a:lnTo>
                    <a:pt x="1159" y="1695"/>
                  </a:lnTo>
                  <a:lnTo>
                    <a:pt x="1167" y="1695"/>
                  </a:lnTo>
                  <a:lnTo>
                    <a:pt x="1174" y="1688"/>
                  </a:lnTo>
                  <a:lnTo>
                    <a:pt x="1182" y="1688"/>
                  </a:lnTo>
                  <a:lnTo>
                    <a:pt x="1197" y="1688"/>
                  </a:lnTo>
                  <a:lnTo>
                    <a:pt x="1204" y="1680"/>
                  </a:lnTo>
                  <a:lnTo>
                    <a:pt x="1211" y="1680"/>
                  </a:lnTo>
                  <a:lnTo>
                    <a:pt x="1226" y="1673"/>
                  </a:lnTo>
                  <a:lnTo>
                    <a:pt x="1241" y="1673"/>
                  </a:lnTo>
                  <a:lnTo>
                    <a:pt x="1249" y="1665"/>
                  </a:lnTo>
                  <a:lnTo>
                    <a:pt x="1256" y="1658"/>
                  </a:lnTo>
                  <a:lnTo>
                    <a:pt x="1271" y="1650"/>
                  </a:lnTo>
                  <a:lnTo>
                    <a:pt x="1278" y="1650"/>
                  </a:lnTo>
                  <a:lnTo>
                    <a:pt x="1286" y="1643"/>
                  </a:lnTo>
                  <a:lnTo>
                    <a:pt x="1293" y="1636"/>
                  </a:lnTo>
                  <a:lnTo>
                    <a:pt x="1301" y="1636"/>
                  </a:lnTo>
                  <a:lnTo>
                    <a:pt x="1301" y="1628"/>
                  </a:lnTo>
                  <a:lnTo>
                    <a:pt x="1301" y="1621"/>
                  </a:lnTo>
                  <a:lnTo>
                    <a:pt x="1301" y="1613"/>
                  </a:lnTo>
                  <a:lnTo>
                    <a:pt x="1301" y="1606"/>
                  </a:lnTo>
                  <a:lnTo>
                    <a:pt x="1293" y="1598"/>
                  </a:lnTo>
                  <a:lnTo>
                    <a:pt x="1286" y="1591"/>
                  </a:lnTo>
                  <a:lnTo>
                    <a:pt x="1278" y="1584"/>
                  </a:lnTo>
                  <a:lnTo>
                    <a:pt x="1271" y="1576"/>
                  </a:lnTo>
                  <a:lnTo>
                    <a:pt x="1263" y="1576"/>
                  </a:lnTo>
                  <a:lnTo>
                    <a:pt x="1249" y="1569"/>
                  </a:lnTo>
                  <a:lnTo>
                    <a:pt x="1241" y="1561"/>
                  </a:lnTo>
                  <a:lnTo>
                    <a:pt x="1234" y="1554"/>
                  </a:lnTo>
                  <a:lnTo>
                    <a:pt x="1226" y="1554"/>
                  </a:lnTo>
                  <a:lnTo>
                    <a:pt x="1211" y="1546"/>
                  </a:lnTo>
                  <a:lnTo>
                    <a:pt x="1204" y="1546"/>
                  </a:lnTo>
                  <a:lnTo>
                    <a:pt x="1197" y="1546"/>
                  </a:lnTo>
                  <a:lnTo>
                    <a:pt x="1189" y="1539"/>
                  </a:lnTo>
                  <a:lnTo>
                    <a:pt x="1182" y="1539"/>
                  </a:lnTo>
                  <a:lnTo>
                    <a:pt x="1174" y="1539"/>
                  </a:lnTo>
                  <a:lnTo>
                    <a:pt x="1167" y="1539"/>
                  </a:lnTo>
                  <a:lnTo>
                    <a:pt x="1159" y="1539"/>
                  </a:lnTo>
                  <a:lnTo>
                    <a:pt x="1152" y="1539"/>
                  </a:lnTo>
                  <a:lnTo>
                    <a:pt x="1145" y="1539"/>
                  </a:lnTo>
                  <a:lnTo>
                    <a:pt x="1137" y="1539"/>
                  </a:lnTo>
                  <a:lnTo>
                    <a:pt x="1130" y="1539"/>
                  </a:lnTo>
                  <a:lnTo>
                    <a:pt x="1122" y="1539"/>
                  </a:lnTo>
                  <a:lnTo>
                    <a:pt x="1115" y="1539"/>
                  </a:lnTo>
                  <a:lnTo>
                    <a:pt x="1107" y="1539"/>
                  </a:lnTo>
                  <a:lnTo>
                    <a:pt x="1107" y="1546"/>
                  </a:lnTo>
                  <a:lnTo>
                    <a:pt x="1100" y="1554"/>
                  </a:lnTo>
                  <a:lnTo>
                    <a:pt x="1100" y="1561"/>
                  </a:lnTo>
                  <a:lnTo>
                    <a:pt x="1093" y="1576"/>
                  </a:lnTo>
                  <a:lnTo>
                    <a:pt x="1093" y="1584"/>
                  </a:lnTo>
                  <a:lnTo>
                    <a:pt x="1093" y="1598"/>
                  </a:lnTo>
                  <a:lnTo>
                    <a:pt x="1085" y="1613"/>
                  </a:lnTo>
                  <a:lnTo>
                    <a:pt x="1085" y="1636"/>
                  </a:lnTo>
                  <a:lnTo>
                    <a:pt x="1078" y="1658"/>
                  </a:lnTo>
                  <a:lnTo>
                    <a:pt x="1070" y="1680"/>
                  </a:lnTo>
                  <a:lnTo>
                    <a:pt x="1070" y="1703"/>
                  </a:lnTo>
                  <a:lnTo>
                    <a:pt x="1063" y="1732"/>
                  </a:lnTo>
                  <a:lnTo>
                    <a:pt x="1055" y="1755"/>
                  </a:lnTo>
                  <a:lnTo>
                    <a:pt x="1041" y="1784"/>
                  </a:lnTo>
                  <a:lnTo>
                    <a:pt x="1033" y="1807"/>
                  </a:lnTo>
                  <a:lnTo>
                    <a:pt x="1026" y="1829"/>
                  </a:lnTo>
                  <a:lnTo>
                    <a:pt x="1018" y="1851"/>
                  </a:lnTo>
                  <a:lnTo>
                    <a:pt x="1003" y="1866"/>
                  </a:lnTo>
                  <a:lnTo>
                    <a:pt x="996" y="1881"/>
                  </a:lnTo>
                  <a:lnTo>
                    <a:pt x="989" y="1896"/>
                  </a:lnTo>
                  <a:lnTo>
                    <a:pt x="974" y="1903"/>
                  </a:lnTo>
                  <a:lnTo>
                    <a:pt x="966" y="1911"/>
                  </a:lnTo>
                  <a:lnTo>
                    <a:pt x="959" y="1918"/>
                  </a:lnTo>
                  <a:lnTo>
                    <a:pt x="951" y="1918"/>
                  </a:lnTo>
                  <a:lnTo>
                    <a:pt x="944" y="1926"/>
                  </a:lnTo>
                  <a:lnTo>
                    <a:pt x="937" y="1926"/>
                  </a:lnTo>
                  <a:lnTo>
                    <a:pt x="929" y="1926"/>
                  </a:lnTo>
                  <a:lnTo>
                    <a:pt x="922" y="1926"/>
                  </a:lnTo>
                  <a:lnTo>
                    <a:pt x="922" y="1933"/>
                  </a:lnTo>
                  <a:lnTo>
                    <a:pt x="914" y="1933"/>
                  </a:lnTo>
                  <a:lnTo>
                    <a:pt x="907" y="1933"/>
                  </a:lnTo>
                  <a:lnTo>
                    <a:pt x="899" y="1933"/>
                  </a:lnTo>
                  <a:lnTo>
                    <a:pt x="892" y="1940"/>
                  </a:lnTo>
                  <a:lnTo>
                    <a:pt x="884" y="1940"/>
                  </a:lnTo>
                  <a:lnTo>
                    <a:pt x="877" y="1948"/>
                  </a:lnTo>
                  <a:lnTo>
                    <a:pt x="870" y="1955"/>
                  </a:lnTo>
                  <a:lnTo>
                    <a:pt x="862" y="1963"/>
                  </a:lnTo>
                  <a:lnTo>
                    <a:pt x="847" y="1963"/>
                  </a:lnTo>
                  <a:lnTo>
                    <a:pt x="840" y="1970"/>
                  </a:lnTo>
                  <a:lnTo>
                    <a:pt x="825" y="1970"/>
                  </a:lnTo>
                  <a:lnTo>
                    <a:pt x="818" y="1970"/>
                  </a:lnTo>
                  <a:lnTo>
                    <a:pt x="803" y="1970"/>
                  </a:lnTo>
                  <a:lnTo>
                    <a:pt x="795" y="1970"/>
                  </a:lnTo>
                  <a:lnTo>
                    <a:pt x="780" y="1970"/>
                  </a:lnTo>
                  <a:lnTo>
                    <a:pt x="766" y="1970"/>
                  </a:lnTo>
                  <a:lnTo>
                    <a:pt x="758" y="1970"/>
                  </a:lnTo>
                  <a:lnTo>
                    <a:pt x="743" y="1970"/>
                  </a:lnTo>
                  <a:lnTo>
                    <a:pt x="728" y="1970"/>
                  </a:lnTo>
                  <a:lnTo>
                    <a:pt x="721" y="1970"/>
                  </a:lnTo>
                  <a:lnTo>
                    <a:pt x="706" y="1970"/>
                  </a:lnTo>
                  <a:lnTo>
                    <a:pt x="699" y="1970"/>
                  </a:lnTo>
                  <a:lnTo>
                    <a:pt x="691" y="1970"/>
                  </a:lnTo>
                  <a:lnTo>
                    <a:pt x="684" y="1978"/>
                  </a:lnTo>
                  <a:lnTo>
                    <a:pt x="676" y="1978"/>
                  </a:lnTo>
                  <a:lnTo>
                    <a:pt x="662" y="1978"/>
                  </a:lnTo>
                  <a:lnTo>
                    <a:pt x="654" y="1978"/>
                  </a:lnTo>
                  <a:lnTo>
                    <a:pt x="647" y="1985"/>
                  </a:lnTo>
                  <a:lnTo>
                    <a:pt x="632" y="1985"/>
                  </a:lnTo>
                  <a:lnTo>
                    <a:pt x="624" y="1985"/>
                  </a:lnTo>
                  <a:lnTo>
                    <a:pt x="617" y="1985"/>
                  </a:lnTo>
                  <a:lnTo>
                    <a:pt x="602" y="1985"/>
                  </a:lnTo>
                  <a:lnTo>
                    <a:pt x="595" y="1985"/>
                  </a:lnTo>
                  <a:lnTo>
                    <a:pt x="587" y="1985"/>
                  </a:lnTo>
                  <a:lnTo>
                    <a:pt x="580" y="1985"/>
                  </a:lnTo>
                  <a:lnTo>
                    <a:pt x="565" y="1985"/>
                  </a:lnTo>
                  <a:lnTo>
                    <a:pt x="558" y="1985"/>
                  </a:lnTo>
                  <a:lnTo>
                    <a:pt x="550" y="1985"/>
                  </a:lnTo>
                  <a:lnTo>
                    <a:pt x="543" y="1978"/>
                  </a:lnTo>
                  <a:lnTo>
                    <a:pt x="535" y="1978"/>
                  </a:lnTo>
                  <a:lnTo>
                    <a:pt x="528" y="1970"/>
                  </a:lnTo>
                  <a:lnTo>
                    <a:pt x="520" y="1970"/>
                  </a:lnTo>
                  <a:lnTo>
                    <a:pt x="513" y="1963"/>
                  </a:lnTo>
                  <a:lnTo>
                    <a:pt x="506" y="1963"/>
                  </a:lnTo>
                  <a:lnTo>
                    <a:pt x="498" y="1963"/>
                  </a:lnTo>
                  <a:lnTo>
                    <a:pt x="491" y="1955"/>
                  </a:lnTo>
                  <a:lnTo>
                    <a:pt x="476" y="1955"/>
                  </a:lnTo>
                  <a:lnTo>
                    <a:pt x="468" y="1948"/>
                  </a:lnTo>
                  <a:lnTo>
                    <a:pt x="453" y="1948"/>
                  </a:lnTo>
                  <a:lnTo>
                    <a:pt x="446" y="1940"/>
                  </a:lnTo>
                  <a:lnTo>
                    <a:pt x="431" y="1940"/>
                  </a:lnTo>
                  <a:lnTo>
                    <a:pt x="416" y="1933"/>
                  </a:lnTo>
                  <a:lnTo>
                    <a:pt x="401" y="1933"/>
                  </a:lnTo>
                  <a:close/>
                </a:path>
              </a:pathLst>
            </a:custGeom>
            <a:solidFill>
              <a:srgbClr val="FF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25" name="Freeform 489">
              <a:extLst>
                <a:ext uri="{FF2B5EF4-FFF2-40B4-BE49-F238E27FC236}">
                  <a16:creationId xmlns:a16="http://schemas.microsoft.com/office/drawing/2014/main" id="{EBA0F4FB-3539-BE53-28D6-6681216635FB}"/>
                </a:ext>
              </a:extLst>
            </p:cNvPr>
            <p:cNvSpPr>
              <a:spLocks/>
            </p:cNvSpPr>
            <p:nvPr/>
          </p:nvSpPr>
          <p:spPr bwMode="auto">
            <a:xfrm>
              <a:off x="2068" y="1349"/>
              <a:ext cx="1367" cy="1971"/>
            </a:xfrm>
            <a:custGeom>
              <a:avLst/>
              <a:gdLst>
                <a:gd name="T0" fmla="*/ 289 w 1367"/>
                <a:gd name="T1" fmla="*/ 1859 h 1971"/>
                <a:gd name="T2" fmla="*/ 260 w 1367"/>
                <a:gd name="T3" fmla="*/ 1733 h 1971"/>
                <a:gd name="T4" fmla="*/ 237 w 1367"/>
                <a:gd name="T5" fmla="*/ 1547 h 1971"/>
                <a:gd name="T6" fmla="*/ 185 w 1367"/>
                <a:gd name="T7" fmla="*/ 1524 h 1971"/>
                <a:gd name="T8" fmla="*/ 96 w 1367"/>
                <a:gd name="T9" fmla="*/ 1562 h 1971"/>
                <a:gd name="T10" fmla="*/ 74 w 1367"/>
                <a:gd name="T11" fmla="*/ 1621 h 1971"/>
                <a:gd name="T12" fmla="*/ 171 w 1367"/>
                <a:gd name="T13" fmla="*/ 1696 h 1971"/>
                <a:gd name="T14" fmla="*/ 193 w 1367"/>
                <a:gd name="T15" fmla="*/ 1807 h 1971"/>
                <a:gd name="T16" fmla="*/ 133 w 1367"/>
                <a:gd name="T17" fmla="*/ 1867 h 1971"/>
                <a:gd name="T18" fmla="*/ 96 w 1367"/>
                <a:gd name="T19" fmla="*/ 1844 h 1971"/>
                <a:gd name="T20" fmla="*/ 126 w 1367"/>
                <a:gd name="T21" fmla="*/ 1800 h 1971"/>
                <a:gd name="T22" fmla="*/ 148 w 1367"/>
                <a:gd name="T23" fmla="*/ 1770 h 1971"/>
                <a:gd name="T24" fmla="*/ 126 w 1367"/>
                <a:gd name="T25" fmla="*/ 1733 h 1971"/>
                <a:gd name="T26" fmla="*/ 59 w 1367"/>
                <a:gd name="T27" fmla="*/ 1681 h 1971"/>
                <a:gd name="T28" fmla="*/ 7 w 1367"/>
                <a:gd name="T29" fmla="*/ 1591 h 1971"/>
                <a:gd name="T30" fmla="*/ 59 w 1367"/>
                <a:gd name="T31" fmla="*/ 1524 h 1971"/>
                <a:gd name="T32" fmla="*/ 185 w 1367"/>
                <a:gd name="T33" fmla="*/ 1458 h 1971"/>
                <a:gd name="T34" fmla="*/ 245 w 1367"/>
                <a:gd name="T35" fmla="*/ 1391 h 1971"/>
                <a:gd name="T36" fmla="*/ 230 w 1367"/>
                <a:gd name="T37" fmla="*/ 1257 h 1971"/>
                <a:gd name="T38" fmla="*/ 267 w 1367"/>
                <a:gd name="T39" fmla="*/ 1182 h 1971"/>
                <a:gd name="T40" fmla="*/ 312 w 1367"/>
                <a:gd name="T41" fmla="*/ 1071 h 1971"/>
                <a:gd name="T42" fmla="*/ 327 w 1367"/>
                <a:gd name="T43" fmla="*/ 892 h 1971"/>
                <a:gd name="T44" fmla="*/ 371 w 1367"/>
                <a:gd name="T45" fmla="*/ 818 h 1971"/>
                <a:gd name="T46" fmla="*/ 468 w 1367"/>
                <a:gd name="T47" fmla="*/ 751 h 1971"/>
                <a:gd name="T48" fmla="*/ 542 w 1367"/>
                <a:gd name="T49" fmla="*/ 588 h 1971"/>
                <a:gd name="T50" fmla="*/ 557 w 1367"/>
                <a:gd name="T51" fmla="*/ 528 h 1971"/>
                <a:gd name="T52" fmla="*/ 564 w 1367"/>
                <a:gd name="T53" fmla="*/ 521 h 1971"/>
                <a:gd name="T54" fmla="*/ 564 w 1367"/>
                <a:gd name="T55" fmla="*/ 588 h 1971"/>
                <a:gd name="T56" fmla="*/ 564 w 1367"/>
                <a:gd name="T57" fmla="*/ 625 h 1971"/>
                <a:gd name="T58" fmla="*/ 661 w 1367"/>
                <a:gd name="T59" fmla="*/ 484 h 1971"/>
                <a:gd name="T60" fmla="*/ 795 w 1367"/>
                <a:gd name="T61" fmla="*/ 335 h 1971"/>
                <a:gd name="T62" fmla="*/ 839 w 1367"/>
                <a:gd name="T63" fmla="*/ 179 h 1971"/>
                <a:gd name="T64" fmla="*/ 884 w 1367"/>
                <a:gd name="T65" fmla="*/ 97 h 1971"/>
                <a:gd name="T66" fmla="*/ 951 w 1367"/>
                <a:gd name="T67" fmla="*/ 23 h 1971"/>
                <a:gd name="T68" fmla="*/ 958 w 1367"/>
                <a:gd name="T69" fmla="*/ 30 h 1971"/>
                <a:gd name="T70" fmla="*/ 921 w 1367"/>
                <a:gd name="T71" fmla="*/ 156 h 1971"/>
                <a:gd name="T72" fmla="*/ 936 w 1367"/>
                <a:gd name="T73" fmla="*/ 379 h 1971"/>
                <a:gd name="T74" fmla="*/ 1003 w 1367"/>
                <a:gd name="T75" fmla="*/ 632 h 1971"/>
                <a:gd name="T76" fmla="*/ 995 w 1367"/>
                <a:gd name="T77" fmla="*/ 774 h 1971"/>
                <a:gd name="T78" fmla="*/ 1062 w 1367"/>
                <a:gd name="T79" fmla="*/ 967 h 1971"/>
                <a:gd name="T80" fmla="*/ 1062 w 1367"/>
                <a:gd name="T81" fmla="*/ 1331 h 1971"/>
                <a:gd name="T82" fmla="*/ 1122 w 1367"/>
                <a:gd name="T83" fmla="*/ 1428 h 1971"/>
                <a:gd name="T84" fmla="*/ 1144 w 1367"/>
                <a:gd name="T85" fmla="*/ 1383 h 1971"/>
                <a:gd name="T86" fmla="*/ 1151 w 1367"/>
                <a:gd name="T87" fmla="*/ 1450 h 1971"/>
                <a:gd name="T88" fmla="*/ 1181 w 1367"/>
                <a:gd name="T89" fmla="*/ 1495 h 1971"/>
                <a:gd name="T90" fmla="*/ 1263 w 1367"/>
                <a:gd name="T91" fmla="*/ 1532 h 1971"/>
                <a:gd name="T92" fmla="*/ 1367 w 1367"/>
                <a:gd name="T93" fmla="*/ 1606 h 1971"/>
                <a:gd name="T94" fmla="*/ 1300 w 1367"/>
                <a:gd name="T95" fmla="*/ 1688 h 1971"/>
                <a:gd name="T96" fmla="*/ 1189 w 1367"/>
                <a:gd name="T97" fmla="*/ 1740 h 1971"/>
                <a:gd name="T98" fmla="*/ 1144 w 1367"/>
                <a:gd name="T99" fmla="*/ 1785 h 1971"/>
                <a:gd name="T100" fmla="*/ 1144 w 1367"/>
                <a:gd name="T101" fmla="*/ 1837 h 1971"/>
                <a:gd name="T102" fmla="*/ 1092 w 1367"/>
                <a:gd name="T103" fmla="*/ 1837 h 1971"/>
                <a:gd name="T104" fmla="*/ 1099 w 1367"/>
                <a:gd name="T105" fmla="*/ 1740 h 1971"/>
                <a:gd name="T106" fmla="*/ 1159 w 1367"/>
                <a:gd name="T107" fmla="*/ 1688 h 1971"/>
                <a:gd name="T108" fmla="*/ 1293 w 1367"/>
                <a:gd name="T109" fmla="*/ 1629 h 1971"/>
                <a:gd name="T110" fmla="*/ 1218 w 1367"/>
                <a:gd name="T111" fmla="*/ 1547 h 1971"/>
                <a:gd name="T112" fmla="*/ 1107 w 1367"/>
                <a:gd name="T113" fmla="*/ 1532 h 1971"/>
                <a:gd name="T114" fmla="*/ 1047 w 1367"/>
                <a:gd name="T115" fmla="*/ 1718 h 1971"/>
                <a:gd name="T116" fmla="*/ 929 w 1367"/>
                <a:gd name="T117" fmla="*/ 1911 h 1971"/>
                <a:gd name="T118" fmla="*/ 817 w 1367"/>
                <a:gd name="T119" fmla="*/ 1956 h 1971"/>
                <a:gd name="T120" fmla="*/ 668 w 1367"/>
                <a:gd name="T121" fmla="*/ 1956 h 1971"/>
                <a:gd name="T122" fmla="*/ 542 w 1367"/>
                <a:gd name="T123" fmla="*/ 1963 h 1971"/>
                <a:gd name="T124" fmla="*/ 431 w 1367"/>
                <a:gd name="T125" fmla="*/ 1926 h 19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67" h="1971">
                  <a:moveTo>
                    <a:pt x="401" y="1919"/>
                  </a:moveTo>
                  <a:lnTo>
                    <a:pt x="379" y="1911"/>
                  </a:lnTo>
                  <a:lnTo>
                    <a:pt x="364" y="1911"/>
                  </a:lnTo>
                  <a:lnTo>
                    <a:pt x="356" y="1904"/>
                  </a:lnTo>
                  <a:lnTo>
                    <a:pt x="341" y="1904"/>
                  </a:lnTo>
                  <a:lnTo>
                    <a:pt x="334" y="1896"/>
                  </a:lnTo>
                  <a:lnTo>
                    <a:pt x="327" y="1889"/>
                  </a:lnTo>
                  <a:lnTo>
                    <a:pt x="319" y="1889"/>
                  </a:lnTo>
                  <a:lnTo>
                    <a:pt x="312" y="1881"/>
                  </a:lnTo>
                  <a:lnTo>
                    <a:pt x="304" y="1881"/>
                  </a:lnTo>
                  <a:lnTo>
                    <a:pt x="297" y="1874"/>
                  </a:lnTo>
                  <a:lnTo>
                    <a:pt x="297" y="1867"/>
                  </a:lnTo>
                  <a:lnTo>
                    <a:pt x="289" y="1867"/>
                  </a:lnTo>
                  <a:lnTo>
                    <a:pt x="289" y="1859"/>
                  </a:lnTo>
                  <a:lnTo>
                    <a:pt x="282" y="1852"/>
                  </a:lnTo>
                  <a:lnTo>
                    <a:pt x="282" y="1844"/>
                  </a:lnTo>
                  <a:lnTo>
                    <a:pt x="275" y="1844"/>
                  </a:lnTo>
                  <a:lnTo>
                    <a:pt x="275" y="1837"/>
                  </a:lnTo>
                  <a:lnTo>
                    <a:pt x="275" y="1829"/>
                  </a:lnTo>
                  <a:lnTo>
                    <a:pt x="275" y="1822"/>
                  </a:lnTo>
                  <a:lnTo>
                    <a:pt x="267" y="1807"/>
                  </a:lnTo>
                  <a:lnTo>
                    <a:pt x="267" y="1800"/>
                  </a:lnTo>
                  <a:lnTo>
                    <a:pt x="267" y="1785"/>
                  </a:lnTo>
                  <a:lnTo>
                    <a:pt x="267" y="1770"/>
                  </a:lnTo>
                  <a:lnTo>
                    <a:pt x="260" y="1762"/>
                  </a:lnTo>
                  <a:lnTo>
                    <a:pt x="260" y="1748"/>
                  </a:lnTo>
                  <a:lnTo>
                    <a:pt x="260" y="1733"/>
                  </a:lnTo>
                  <a:lnTo>
                    <a:pt x="260" y="1718"/>
                  </a:lnTo>
                  <a:lnTo>
                    <a:pt x="260" y="1710"/>
                  </a:lnTo>
                  <a:lnTo>
                    <a:pt x="252" y="1696"/>
                  </a:lnTo>
                  <a:lnTo>
                    <a:pt x="252" y="1688"/>
                  </a:lnTo>
                  <a:lnTo>
                    <a:pt x="252" y="1681"/>
                  </a:lnTo>
                  <a:lnTo>
                    <a:pt x="252" y="1666"/>
                  </a:lnTo>
                  <a:lnTo>
                    <a:pt x="252" y="1651"/>
                  </a:lnTo>
                  <a:lnTo>
                    <a:pt x="252" y="1636"/>
                  </a:lnTo>
                  <a:lnTo>
                    <a:pt x="252" y="1621"/>
                  </a:lnTo>
                  <a:lnTo>
                    <a:pt x="245" y="1606"/>
                  </a:lnTo>
                  <a:lnTo>
                    <a:pt x="245" y="1591"/>
                  </a:lnTo>
                  <a:lnTo>
                    <a:pt x="245" y="1577"/>
                  </a:lnTo>
                  <a:lnTo>
                    <a:pt x="245" y="1562"/>
                  </a:lnTo>
                  <a:lnTo>
                    <a:pt x="237" y="1547"/>
                  </a:lnTo>
                  <a:lnTo>
                    <a:pt x="237" y="1532"/>
                  </a:lnTo>
                  <a:lnTo>
                    <a:pt x="237" y="1524"/>
                  </a:lnTo>
                  <a:lnTo>
                    <a:pt x="230" y="1517"/>
                  </a:lnTo>
                  <a:lnTo>
                    <a:pt x="230" y="1510"/>
                  </a:lnTo>
                  <a:lnTo>
                    <a:pt x="223" y="1510"/>
                  </a:lnTo>
                  <a:lnTo>
                    <a:pt x="223" y="1502"/>
                  </a:lnTo>
                  <a:lnTo>
                    <a:pt x="215" y="1502"/>
                  </a:lnTo>
                  <a:lnTo>
                    <a:pt x="215" y="1510"/>
                  </a:lnTo>
                  <a:lnTo>
                    <a:pt x="208" y="1510"/>
                  </a:lnTo>
                  <a:lnTo>
                    <a:pt x="200" y="1510"/>
                  </a:lnTo>
                  <a:lnTo>
                    <a:pt x="200" y="1517"/>
                  </a:lnTo>
                  <a:lnTo>
                    <a:pt x="193" y="1517"/>
                  </a:lnTo>
                  <a:lnTo>
                    <a:pt x="185" y="1524"/>
                  </a:lnTo>
                  <a:lnTo>
                    <a:pt x="178" y="1524"/>
                  </a:lnTo>
                  <a:lnTo>
                    <a:pt x="171" y="1532"/>
                  </a:lnTo>
                  <a:lnTo>
                    <a:pt x="163" y="1532"/>
                  </a:lnTo>
                  <a:lnTo>
                    <a:pt x="156" y="1539"/>
                  </a:lnTo>
                  <a:lnTo>
                    <a:pt x="148" y="1539"/>
                  </a:lnTo>
                  <a:lnTo>
                    <a:pt x="141" y="1547"/>
                  </a:lnTo>
                  <a:lnTo>
                    <a:pt x="133" y="1547"/>
                  </a:lnTo>
                  <a:lnTo>
                    <a:pt x="126" y="1554"/>
                  </a:lnTo>
                  <a:lnTo>
                    <a:pt x="119" y="1554"/>
                  </a:lnTo>
                  <a:lnTo>
                    <a:pt x="111" y="1554"/>
                  </a:lnTo>
                  <a:lnTo>
                    <a:pt x="104" y="1562"/>
                  </a:lnTo>
                  <a:lnTo>
                    <a:pt x="96" y="1562"/>
                  </a:lnTo>
                  <a:lnTo>
                    <a:pt x="96" y="1569"/>
                  </a:lnTo>
                  <a:lnTo>
                    <a:pt x="89" y="1569"/>
                  </a:lnTo>
                  <a:lnTo>
                    <a:pt x="81" y="1577"/>
                  </a:lnTo>
                  <a:lnTo>
                    <a:pt x="74" y="1584"/>
                  </a:lnTo>
                  <a:lnTo>
                    <a:pt x="67" y="1591"/>
                  </a:lnTo>
                  <a:lnTo>
                    <a:pt x="67" y="1599"/>
                  </a:lnTo>
                  <a:lnTo>
                    <a:pt x="59" y="1599"/>
                  </a:lnTo>
                  <a:lnTo>
                    <a:pt x="59" y="1606"/>
                  </a:lnTo>
                  <a:lnTo>
                    <a:pt x="67" y="1606"/>
                  </a:lnTo>
                  <a:lnTo>
                    <a:pt x="67" y="1614"/>
                  </a:lnTo>
                  <a:lnTo>
                    <a:pt x="74" y="1614"/>
                  </a:lnTo>
                  <a:lnTo>
                    <a:pt x="74" y="1621"/>
                  </a:lnTo>
                  <a:lnTo>
                    <a:pt x="81" y="1629"/>
                  </a:lnTo>
                  <a:lnTo>
                    <a:pt x="89" y="1629"/>
                  </a:lnTo>
                  <a:lnTo>
                    <a:pt x="96" y="1636"/>
                  </a:lnTo>
                  <a:lnTo>
                    <a:pt x="104" y="1643"/>
                  </a:lnTo>
                  <a:lnTo>
                    <a:pt x="111" y="1651"/>
                  </a:lnTo>
                  <a:lnTo>
                    <a:pt x="119" y="1658"/>
                  </a:lnTo>
                  <a:lnTo>
                    <a:pt x="126" y="1658"/>
                  </a:lnTo>
                  <a:lnTo>
                    <a:pt x="133" y="1666"/>
                  </a:lnTo>
                  <a:lnTo>
                    <a:pt x="141" y="1673"/>
                  </a:lnTo>
                  <a:lnTo>
                    <a:pt x="148" y="1681"/>
                  </a:lnTo>
                  <a:lnTo>
                    <a:pt x="156" y="1681"/>
                  </a:lnTo>
                  <a:lnTo>
                    <a:pt x="163" y="1688"/>
                  </a:lnTo>
                  <a:lnTo>
                    <a:pt x="171" y="1696"/>
                  </a:lnTo>
                  <a:lnTo>
                    <a:pt x="178" y="1696"/>
                  </a:lnTo>
                  <a:lnTo>
                    <a:pt x="178" y="1703"/>
                  </a:lnTo>
                  <a:lnTo>
                    <a:pt x="185" y="1710"/>
                  </a:lnTo>
                  <a:lnTo>
                    <a:pt x="193" y="1718"/>
                  </a:lnTo>
                  <a:lnTo>
                    <a:pt x="193" y="1725"/>
                  </a:lnTo>
                  <a:lnTo>
                    <a:pt x="193" y="1733"/>
                  </a:lnTo>
                  <a:lnTo>
                    <a:pt x="200" y="1748"/>
                  </a:lnTo>
                  <a:lnTo>
                    <a:pt x="200" y="1755"/>
                  </a:lnTo>
                  <a:lnTo>
                    <a:pt x="200" y="1762"/>
                  </a:lnTo>
                  <a:lnTo>
                    <a:pt x="200" y="1770"/>
                  </a:lnTo>
                  <a:lnTo>
                    <a:pt x="200" y="1785"/>
                  </a:lnTo>
                  <a:lnTo>
                    <a:pt x="200" y="1792"/>
                  </a:lnTo>
                  <a:lnTo>
                    <a:pt x="193" y="1800"/>
                  </a:lnTo>
                  <a:lnTo>
                    <a:pt x="193" y="1807"/>
                  </a:lnTo>
                  <a:lnTo>
                    <a:pt x="193" y="1822"/>
                  </a:lnTo>
                  <a:lnTo>
                    <a:pt x="185" y="1829"/>
                  </a:lnTo>
                  <a:lnTo>
                    <a:pt x="185" y="1837"/>
                  </a:lnTo>
                  <a:lnTo>
                    <a:pt x="178" y="1844"/>
                  </a:lnTo>
                  <a:lnTo>
                    <a:pt x="178" y="1852"/>
                  </a:lnTo>
                  <a:lnTo>
                    <a:pt x="171" y="1852"/>
                  </a:lnTo>
                  <a:lnTo>
                    <a:pt x="163" y="1859"/>
                  </a:lnTo>
                  <a:lnTo>
                    <a:pt x="156" y="1867"/>
                  </a:lnTo>
                  <a:lnTo>
                    <a:pt x="148" y="1867"/>
                  </a:lnTo>
                  <a:lnTo>
                    <a:pt x="141" y="1867"/>
                  </a:lnTo>
                  <a:lnTo>
                    <a:pt x="133" y="1867"/>
                  </a:lnTo>
                  <a:lnTo>
                    <a:pt x="126" y="1867"/>
                  </a:lnTo>
                  <a:lnTo>
                    <a:pt x="119" y="1867"/>
                  </a:lnTo>
                  <a:lnTo>
                    <a:pt x="111" y="1867"/>
                  </a:lnTo>
                  <a:lnTo>
                    <a:pt x="104" y="1867"/>
                  </a:lnTo>
                  <a:lnTo>
                    <a:pt x="96" y="1867"/>
                  </a:lnTo>
                  <a:lnTo>
                    <a:pt x="96" y="1859"/>
                  </a:lnTo>
                  <a:lnTo>
                    <a:pt x="96" y="1852"/>
                  </a:lnTo>
                  <a:lnTo>
                    <a:pt x="96" y="1844"/>
                  </a:lnTo>
                  <a:lnTo>
                    <a:pt x="96" y="1837"/>
                  </a:lnTo>
                  <a:lnTo>
                    <a:pt x="96" y="1829"/>
                  </a:lnTo>
                  <a:lnTo>
                    <a:pt x="104" y="1829"/>
                  </a:lnTo>
                  <a:lnTo>
                    <a:pt x="104" y="1822"/>
                  </a:lnTo>
                  <a:lnTo>
                    <a:pt x="104" y="1814"/>
                  </a:lnTo>
                  <a:lnTo>
                    <a:pt x="111" y="1814"/>
                  </a:lnTo>
                  <a:lnTo>
                    <a:pt x="119" y="1807"/>
                  </a:lnTo>
                  <a:lnTo>
                    <a:pt x="126" y="1800"/>
                  </a:lnTo>
                  <a:lnTo>
                    <a:pt x="133" y="1792"/>
                  </a:lnTo>
                  <a:lnTo>
                    <a:pt x="141" y="1792"/>
                  </a:lnTo>
                  <a:lnTo>
                    <a:pt x="141" y="1785"/>
                  </a:lnTo>
                  <a:lnTo>
                    <a:pt x="148" y="1785"/>
                  </a:lnTo>
                  <a:lnTo>
                    <a:pt x="148" y="1777"/>
                  </a:lnTo>
                  <a:lnTo>
                    <a:pt x="148" y="1770"/>
                  </a:lnTo>
                  <a:lnTo>
                    <a:pt x="148" y="1762"/>
                  </a:lnTo>
                  <a:lnTo>
                    <a:pt x="148" y="1755"/>
                  </a:lnTo>
                  <a:lnTo>
                    <a:pt x="148" y="1748"/>
                  </a:lnTo>
                  <a:lnTo>
                    <a:pt x="141" y="1748"/>
                  </a:lnTo>
                  <a:lnTo>
                    <a:pt x="133" y="1740"/>
                  </a:lnTo>
                  <a:lnTo>
                    <a:pt x="126" y="1733"/>
                  </a:lnTo>
                  <a:lnTo>
                    <a:pt x="126" y="1725"/>
                  </a:lnTo>
                  <a:lnTo>
                    <a:pt x="119" y="1725"/>
                  </a:lnTo>
                  <a:lnTo>
                    <a:pt x="111" y="1718"/>
                  </a:lnTo>
                  <a:lnTo>
                    <a:pt x="111" y="1710"/>
                  </a:lnTo>
                  <a:lnTo>
                    <a:pt x="104" y="1710"/>
                  </a:lnTo>
                  <a:lnTo>
                    <a:pt x="104" y="1703"/>
                  </a:lnTo>
                  <a:lnTo>
                    <a:pt x="96" y="1696"/>
                  </a:lnTo>
                  <a:lnTo>
                    <a:pt x="89" y="1696"/>
                  </a:lnTo>
                  <a:lnTo>
                    <a:pt x="89" y="1688"/>
                  </a:lnTo>
                  <a:lnTo>
                    <a:pt x="81" y="1688"/>
                  </a:lnTo>
                  <a:lnTo>
                    <a:pt x="74" y="1688"/>
                  </a:lnTo>
                  <a:lnTo>
                    <a:pt x="67" y="1681"/>
                  </a:lnTo>
                  <a:lnTo>
                    <a:pt x="59" y="1681"/>
                  </a:lnTo>
                  <a:lnTo>
                    <a:pt x="52" y="1673"/>
                  </a:lnTo>
                  <a:lnTo>
                    <a:pt x="44" y="1673"/>
                  </a:lnTo>
                  <a:lnTo>
                    <a:pt x="37" y="1666"/>
                  </a:lnTo>
                  <a:lnTo>
                    <a:pt x="29" y="1658"/>
                  </a:lnTo>
                  <a:lnTo>
                    <a:pt x="22" y="1658"/>
                  </a:lnTo>
                  <a:lnTo>
                    <a:pt x="14" y="1651"/>
                  </a:lnTo>
                  <a:lnTo>
                    <a:pt x="14" y="1643"/>
                  </a:lnTo>
                  <a:lnTo>
                    <a:pt x="7" y="1636"/>
                  </a:lnTo>
                  <a:lnTo>
                    <a:pt x="7" y="1629"/>
                  </a:lnTo>
                  <a:lnTo>
                    <a:pt x="0" y="1621"/>
                  </a:lnTo>
                  <a:lnTo>
                    <a:pt x="0" y="1614"/>
                  </a:lnTo>
                  <a:lnTo>
                    <a:pt x="0" y="1606"/>
                  </a:lnTo>
                  <a:lnTo>
                    <a:pt x="0" y="1599"/>
                  </a:lnTo>
                  <a:lnTo>
                    <a:pt x="7" y="1591"/>
                  </a:lnTo>
                  <a:lnTo>
                    <a:pt x="7" y="1584"/>
                  </a:lnTo>
                  <a:lnTo>
                    <a:pt x="14" y="1577"/>
                  </a:lnTo>
                  <a:lnTo>
                    <a:pt x="14" y="1569"/>
                  </a:lnTo>
                  <a:lnTo>
                    <a:pt x="22" y="1562"/>
                  </a:lnTo>
                  <a:lnTo>
                    <a:pt x="22" y="1554"/>
                  </a:lnTo>
                  <a:lnTo>
                    <a:pt x="29" y="1547"/>
                  </a:lnTo>
                  <a:lnTo>
                    <a:pt x="37" y="1539"/>
                  </a:lnTo>
                  <a:lnTo>
                    <a:pt x="44" y="1532"/>
                  </a:lnTo>
                  <a:lnTo>
                    <a:pt x="52" y="1532"/>
                  </a:lnTo>
                  <a:lnTo>
                    <a:pt x="52" y="1524"/>
                  </a:lnTo>
                  <a:lnTo>
                    <a:pt x="59" y="1524"/>
                  </a:lnTo>
                  <a:lnTo>
                    <a:pt x="67" y="1524"/>
                  </a:lnTo>
                  <a:lnTo>
                    <a:pt x="74" y="1517"/>
                  </a:lnTo>
                  <a:lnTo>
                    <a:pt x="81" y="1517"/>
                  </a:lnTo>
                  <a:lnTo>
                    <a:pt x="89" y="1510"/>
                  </a:lnTo>
                  <a:lnTo>
                    <a:pt x="104" y="1510"/>
                  </a:lnTo>
                  <a:lnTo>
                    <a:pt x="111" y="1502"/>
                  </a:lnTo>
                  <a:lnTo>
                    <a:pt x="126" y="1495"/>
                  </a:lnTo>
                  <a:lnTo>
                    <a:pt x="133" y="1487"/>
                  </a:lnTo>
                  <a:lnTo>
                    <a:pt x="148" y="1487"/>
                  </a:lnTo>
                  <a:lnTo>
                    <a:pt x="163" y="1480"/>
                  </a:lnTo>
                  <a:lnTo>
                    <a:pt x="171" y="1472"/>
                  </a:lnTo>
                  <a:lnTo>
                    <a:pt x="178" y="1465"/>
                  </a:lnTo>
                  <a:lnTo>
                    <a:pt x="185" y="1458"/>
                  </a:lnTo>
                  <a:lnTo>
                    <a:pt x="193" y="1458"/>
                  </a:lnTo>
                  <a:lnTo>
                    <a:pt x="200" y="1450"/>
                  </a:lnTo>
                  <a:lnTo>
                    <a:pt x="208" y="1443"/>
                  </a:lnTo>
                  <a:lnTo>
                    <a:pt x="215" y="1435"/>
                  </a:lnTo>
                  <a:lnTo>
                    <a:pt x="215" y="1428"/>
                  </a:lnTo>
                  <a:lnTo>
                    <a:pt x="223" y="1420"/>
                  </a:lnTo>
                  <a:lnTo>
                    <a:pt x="230" y="1413"/>
                  </a:lnTo>
                  <a:lnTo>
                    <a:pt x="230" y="1406"/>
                  </a:lnTo>
                  <a:lnTo>
                    <a:pt x="237" y="1406"/>
                  </a:lnTo>
                  <a:lnTo>
                    <a:pt x="237" y="1398"/>
                  </a:lnTo>
                  <a:lnTo>
                    <a:pt x="245" y="1391"/>
                  </a:lnTo>
                  <a:lnTo>
                    <a:pt x="245" y="1383"/>
                  </a:lnTo>
                  <a:lnTo>
                    <a:pt x="245" y="1376"/>
                  </a:lnTo>
                  <a:lnTo>
                    <a:pt x="245" y="1368"/>
                  </a:lnTo>
                  <a:lnTo>
                    <a:pt x="245" y="1361"/>
                  </a:lnTo>
                  <a:lnTo>
                    <a:pt x="245" y="1353"/>
                  </a:lnTo>
                  <a:lnTo>
                    <a:pt x="245" y="1346"/>
                  </a:lnTo>
                  <a:lnTo>
                    <a:pt x="245" y="1339"/>
                  </a:lnTo>
                  <a:lnTo>
                    <a:pt x="237" y="1324"/>
                  </a:lnTo>
                  <a:lnTo>
                    <a:pt x="237" y="1316"/>
                  </a:lnTo>
                  <a:lnTo>
                    <a:pt x="237" y="1301"/>
                  </a:lnTo>
                  <a:lnTo>
                    <a:pt x="230" y="1287"/>
                  </a:lnTo>
                  <a:lnTo>
                    <a:pt x="230" y="1272"/>
                  </a:lnTo>
                  <a:lnTo>
                    <a:pt x="230" y="1257"/>
                  </a:lnTo>
                  <a:lnTo>
                    <a:pt x="230" y="1249"/>
                  </a:lnTo>
                  <a:lnTo>
                    <a:pt x="230" y="1235"/>
                  </a:lnTo>
                  <a:lnTo>
                    <a:pt x="230" y="1220"/>
                  </a:lnTo>
                  <a:lnTo>
                    <a:pt x="230" y="1205"/>
                  </a:lnTo>
                  <a:lnTo>
                    <a:pt x="230" y="1190"/>
                  </a:lnTo>
                  <a:lnTo>
                    <a:pt x="237" y="1175"/>
                  </a:lnTo>
                  <a:lnTo>
                    <a:pt x="237" y="1160"/>
                  </a:lnTo>
                  <a:lnTo>
                    <a:pt x="245" y="1205"/>
                  </a:lnTo>
                  <a:lnTo>
                    <a:pt x="252" y="1205"/>
                  </a:lnTo>
                  <a:lnTo>
                    <a:pt x="252" y="1197"/>
                  </a:lnTo>
                  <a:lnTo>
                    <a:pt x="260" y="1190"/>
                  </a:lnTo>
                  <a:lnTo>
                    <a:pt x="267" y="1182"/>
                  </a:lnTo>
                  <a:lnTo>
                    <a:pt x="275" y="1175"/>
                  </a:lnTo>
                  <a:lnTo>
                    <a:pt x="282" y="1168"/>
                  </a:lnTo>
                  <a:lnTo>
                    <a:pt x="282" y="1160"/>
                  </a:lnTo>
                  <a:lnTo>
                    <a:pt x="289" y="1153"/>
                  </a:lnTo>
                  <a:lnTo>
                    <a:pt x="297" y="1138"/>
                  </a:lnTo>
                  <a:lnTo>
                    <a:pt x="297" y="1130"/>
                  </a:lnTo>
                  <a:lnTo>
                    <a:pt x="304" y="1123"/>
                  </a:lnTo>
                  <a:lnTo>
                    <a:pt x="304" y="1116"/>
                  </a:lnTo>
                  <a:lnTo>
                    <a:pt x="304" y="1108"/>
                  </a:lnTo>
                  <a:lnTo>
                    <a:pt x="304" y="1101"/>
                  </a:lnTo>
                  <a:lnTo>
                    <a:pt x="312" y="1093"/>
                  </a:lnTo>
                  <a:lnTo>
                    <a:pt x="312" y="1086"/>
                  </a:lnTo>
                  <a:lnTo>
                    <a:pt x="312" y="1071"/>
                  </a:lnTo>
                  <a:lnTo>
                    <a:pt x="312" y="1056"/>
                  </a:lnTo>
                  <a:lnTo>
                    <a:pt x="312" y="1041"/>
                  </a:lnTo>
                  <a:lnTo>
                    <a:pt x="312" y="1026"/>
                  </a:lnTo>
                  <a:lnTo>
                    <a:pt x="312" y="1011"/>
                  </a:lnTo>
                  <a:lnTo>
                    <a:pt x="312" y="997"/>
                  </a:lnTo>
                  <a:lnTo>
                    <a:pt x="312" y="982"/>
                  </a:lnTo>
                  <a:lnTo>
                    <a:pt x="312" y="967"/>
                  </a:lnTo>
                  <a:lnTo>
                    <a:pt x="312" y="952"/>
                  </a:lnTo>
                  <a:lnTo>
                    <a:pt x="312" y="937"/>
                  </a:lnTo>
                  <a:lnTo>
                    <a:pt x="319" y="930"/>
                  </a:lnTo>
                  <a:lnTo>
                    <a:pt x="319" y="915"/>
                  </a:lnTo>
                  <a:lnTo>
                    <a:pt x="319" y="907"/>
                  </a:lnTo>
                  <a:lnTo>
                    <a:pt x="319" y="900"/>
                  </a:lnTo>
                  <a:lnTo>
                    <a:pt x="327" y="892"/>
                  </a:lnTo>
                  <a:lnTo>
                    <a:pt x="327" y="885"/>
                  </a:lnTo>
                  <a:lnTo>
                    <a:pt x="334" y="878"/>
                  </a:lnTo>
                  <a:lnTo>
                    <a:pt x="334" y="870"/>
                  </a:lnTo>
                  <a:lnTo>
                    <a:pt x="341" y="863"/>
                  </a:lnTo>
                  <a:lnTo>
                    <a:pt x="349" y="855"/>
                  </a:lnTo>
                  <a:lnTo>
                    <a:pt x="349" y="848"/>
                  </a:lnTo>
                  <a:lnTo>
                    <a:pt x="356" y="840"/>
                  </a:lnTo>
                  <a:lnTo>
                    <a:pt x="356" y="833"/>
                  </a:lnTo>
                  <a:lnTo>
                    <a:pt x="364" y="833"/>
                  </a:lnTo>
                  <a:lnTo>
                    <a:pt x="364" y="826"/>
                  </a:lnTo>
                  <a:lnTo>
                    <a:pt x="371" y="826"/>
                  </a:lnTo>
                  <a:lnTo>
                    <a:pt x="371" y="818"/>
                  </a:lnTo>
                  <a:lnTo>
                    <a:pt x="356" y="885"/>
                  </a:lnTo>
                  <a:lnTo>
                    <a:pt x="356" y="878"/>
                  </a:lnTo>
                  <a:lnTo>
                    <a:pt x="364" y="878"/>
                  </a:lnTo>
                  <a:lnTo>
                    <a:pt x="364" y="870"/>
                  </a:lnTo>
                  <a:lnTo>
                    <a:pt x="371" y="863"/>
                  </a:lnTo>
                  <a:lnTo>
                    <a:pt x="379" y="855"/>
                  </a:lnTo>
                  <a:lnTo>
                    <a:pt x="393" y="848"/>
                  </a:lnTo>
                  <a:lnTo>
                    <a:pt x="401" y="833"/>
                  </a:lnTo>
                  <a:lnTo>
                    <a:pt x="416" y="818"/>
                  </a:lnTo>
                  <a:lnTo>
                    <a:pt x="423" y="811"/>
                  </a:lnTo>
                  <a:lnTo>
                    <a:pt x="438" y="796"/>
                  </a:lnTo>
                  <a:lnTo>
                    <a:pt x="445" y="781"/>
                  </a:lnTo>
                  <a:lnTo>
                    <a:pt x="453" y="766"/>
                  </a:lnTo>
                  <a:lnTo>
                    <a:pt x="468" y="751"/>
                  </a:lnTo>
                  <a:lnTo>
                    <a:pt x="475" y="744"/>
                  </a:lnTo>
                  <a:lnTo>
                    <a:pt x="483" y="729"/>
                  </a:lnTo>
                  <a:lnTo>
                    <a:pt x="490" y="721"/>
                  </a:lnTo>
                  <a:lnTo>
                    <a:pt x="498" y="707"/>
                  </a:lnTo>
                  <a:lnTo>
                    <a:pt x="505" y="699"/>
                  </a:lnTo>
                  <a:lnTo>
                    <a:pt x="505" y="684"/>
                  </a:lnTo>
                  <a:lnTo>
                    <a:pt x="512" y="677"/>
                  </a:lnTo>
                  <a:lnTo>
                    <a:pt x="520" y="662"/>
                  </a:lnTo>
                  <a:lnTo>
                    <a:pt x="520" y="647"/>
                  </a:lnTo>
                  <a:lnTo>
                    <a:pt x="527" y="640"/>
                  </a:lnTo>
                  <a:lnTo>
                    <a:pt x="535" y="625"/>
                  </a:lnTo>
                  <a:lnTo>
                    <a:pt x="535" y="610"/>
                  </a:lnTo>
                  <a:lnTo>
                    <a:pt x="542" y="602"/>
                  </a:lnTo>
                  <a:lnTo>
                    <a:pt x="542" y="588"/>
                  </a:lnTo>
                  <a:lnTo>
                    <a:pt x="542" y="580"/>
                  </a:lnTo>
                  <a:lnTo>
                    <a:pt x="550" y="573"/>
                  </a:lnTo>
                  <a:lnTo>
                    <a:pt x="550" y="565"/>
                  </a:lnTo>
                  <a:lnTo>
                    <a:pt x="550" y="558"/>
                  </a:lnTo>
                  <a:lnTo>
                    <a:pt x="550" y="550"/>
                  </a:lnTo>
                  <a:lnTo>
                    <a:pt x="557" y="543"/>
                  </a:lnTo>
                  <a:lnTo>
                    <a:pt x="557" y="536"/>
                  </a:lnTo>
                  <a:lnTo>
                    <a:pt x="557" y="528"/>
                  </a:lnTo>
                  <a:lnTo>
                    <a:pt x="557" y="521"/>
                  </a:lnTo>
                  <a:lnTo>
                    <a:pt x="557" y="513"/>
                  </a:lnTo>
                  <a:lnTo>
                    <a:pt x="564" y="506"/>
                  </a:lnTo>
                  <a:lnTo>
                    <a:pt x="564" y="498"/>
                  </a:lnTo>
                  <a:lnTo>
                    <a:pt x="564" y="506"/>
                  </a:lnTo>
                  <a:lnTo>
                    <a:pt x="564" y="513"/>
                  </a:lnTo>
                  <a:lnTo>
                    <a:pt x="564" y="521"/>
                  </a:lnTo>
                  <a:lnTo>
                    <a:pt x="564" y="528"/>
                  </a:lnTo>
                  <a:lnTo>
                    <a:pt x="564" y="536"/>
                  </a:lnTo>
                  <a:lnTo>
                    <a:pt x="564" y="543"/>
                  </a:lnTo>
                  <a:lnTo>
                    <a:pt x="564" y="550"/>
                  </a:lnTo>
                  <a:lnTo>
                    <a:pt x="564" y="558"/>
                  </a:lnTo>
                  <a:lnTo>
                    <a:pt x="564" y="565"/>
                  </a:lnTo>
                  <a:lnTo>
                    <a:pt x="564" y="573"/>
                  </a:lnTo>
                  <a:lnTo>
                    <a:pt x="564" y="580"/>
                  </a:lnTo>
                  <a:lnTo>
                    <a:pt x="564" y="588"/>
                  </a:lnTo>
                  <a:lnTo>
                    <a:pt x="564" y="595"/>
                  </a:lnTo>
                  <a:lnTo>
                    <a:pt x="564" y="602"/>
                  </a:lnTo>
                  <a:lnTo>
                    <a:pt x="564" y="610"/>
                  </a:lnTo>
                  <a:lnTo>
                    <a:pt x="564" y="617"/>
                  </a:lnTo>
                  <a:lnTo>
                    <a:pt x="564" y="625"/>
                  </a:lnTo>
                  <a:lnTo>
                    <a:pt x="557" y="625"/>
                  </a:lnTo>
                  <a:lnTo>
                    <a:pt x="557" y="632"/>
                  </a:lnTo>
                  <a:lnTo>
                    <a:pt x="557" y="640"/>
                  </a:lnTo>
                  <a:lnTo>
                    <a:pt x="557" y="632"/>
                  </a:lnTo>
                  <a:lnTo>
                    <a:pt x="564" y="632"/>
                  </a:lnTo>
                  <a:lnTo>
                    <a:pt x="564" y="625"/>
                  </a:lnTo>
                  <a:lnTo>
                    <a:pt x="572" y="617"/>
                  </a:lnTo>
                  <a:lnTo>
                    <a:pt x="579" y="602"/>
                  </a:lnTo>
                  <a:lnTo>
                    <a:pt x="587" y="595"/>
                  </a:lnTo>
                  <a:lnTo>
                    <a:pt x="594" y="580"/>
                  </a:lnTo>
                  <a:lnTo>
                    <a:pt x="602" y="573"/>
                  </a:lnTo>
                  <a:lnTo>
                    <a:pt x="609" y="558"/>
                  </a:lnTo>
                  <a:lnTo>
                    <a:pt x="616" y="543"/>
                  </a:lnTo>
                  <a:lnTo>
                    <a:pt x="624" y="528"/>
                  </a:lnTo>
                  <a:lnTo>
                    <a:pt x="631" y="521"/>
                  </a:lnTo>
                  <a:lnTo>
                    <a:pt x="639" y="506"/>
                  </a:lnTo>
                  <a:lnTo>
                    <a:pt x="646" y="498"/>
                  </a:lnTo>
                  <a:lnTo>
                    <a:pt x="654" y="491"/>
                  </a:lnTo>
                  <a:lnTo>
                    <a:pt x="661" y="491"/>
                  </a:lnTo>
                  <a:lnTo>
                    <a:pt x="661" y="484"/>
                  </a:lnTo>
                  <a:lnTo>
                    <a:pt x="668" y="476"/>
                  </a:lnTo>
                  <a:lnTo>
                    <a:pt x="676" y="476"/>
                  </a:lnTo>
                  <a:lnTo>
                    <a:pt x="691" y="461"/>
                  </a:lnTo>
                  <a:lnTo>
                    <a:pt x="698" y="454"/>
                  </a:lnTo>
                  <a:lnTo>
                    <a:pt x="706" y="446"/>
                  </a:lnTo>
                  <a:lnTo>
                    <a:pt x="720" y="431"/>
                  </a:lnTo>
                  <a:lnTo>
                    <a:pt x="728" y="424"/>
                  </a:lnTo>
                  <a:lnTo>
                    <a:pt x="743" y="409"/>
                  </a:lnTo>
                  <a:lnTo>
                    <a:pt x="750" y="394"/>
                  </a:lnTo>
                  <a:lnTo>
                    <a:pt x="765" y="387"/>
                  </a:lnTo>
                  <a:lnTo>
                    <a:pt x="772" y="372"/>
                  </a:lnTo>
                  <a:lnTo>
                    <a:pt x="780" y="357"/>
                  </a:lnTo>
                  <a:lnTo>
                    <a:pt x="787" y="342"/>
                  </a:lnTo>
                  <a:lnTo>
                    <a:pt x="795" y="335"/>
                  </a:lnTo>
                  <a:lnTo>
                    <a:pt x="802" y="320"/>
                  </a:lnTo>
                  <a:lnTo>
                    <a:pt x="810" y="313"/>
                  </a:lnTo>
                  <a:lnTo>
                    <a:pt x="810" y="298"/>
                  </a:lnTo>
                  <a:lnTo>
                    <a:pt x="817" y="290"/>
                  </a:lnTo>
                  <a:lnTo>
                    <a:pt x="817" y="275"/>
                  </a:lnTo>
                  <a:lnTo>
                    <a:pt x="824" y="268"/>
                  </a:lnTo>
                  <a:lnTo>
                    <a:pt x="824" y="253"/>
                  </a:lnTo>
                  <a:lnTo>
                    <a:pt x="824" y="246"/>
                  </a:lnTo>
                  <a:lnTo>
                    <a:pt x="832" y="231"/>
                  </a:lnTo>
                  <a:lnTo>
                    <a:pt x="832" y="223"/>
                  </a:lnTo>
                  <a:lnTo>
                    <a:pt x="832" y="208"/>
                  </a:lnTo>
                  <a:lnTo>
                    <a:pt x="832" y="201"/>
                  </a:lnTo>
                  <a:lnTo>
                    <a:pt x="839" y="194"/>
                  </a:lnTo>
                  <a:lnTo>
                    <a:pt x="839" y="179"/>
                  </a:lnTo>
                  <a:lnTo>
                    <a:pt x="839" y="171"/>
                  </a:lnTo>
                  <a:lnTo>
                    <a:pt x="847" y="164"/>
                  </a:lnTo>
                  <a:lnTo>
                    <a:pt x="847" y="156"/>
                  </a:lnTo>
                  <a:lnTo>
                    <a:pt x="847" y="149"/>
                  </a:lnTo>
                  <a:lnTo>
                    <a:pt x="854" y="149"/>
                  </a:lnTo>
                  <a:lnTo>
                    <a:pt x="854" y="141"/>
                  </a:lnTo>
                  <a:lnTo>
                    <a:pt x="862" y="134"/>
                  </a:lnTo>
                  <a:lnTo>
                    <a:pt x="862" y="127"/>
                  </a:lnTo>
                  <a:lnTo>
                    <a:pt x="869" y="127"/>
                  </a:lnTo>
                  <a:lnTo>
                    <a:pt x="869" y="119"/>
                  </a:lnTo>
                  <a:lnTo>
                    <a:pt x="876" y="112"/>
                  </a:lnTo>
                  <a:lnTo>
                    <a:pt x="884" y="104"/>
                  </a:lnTo>
                  <a:lnTo>
                    <a:pt x="884" y="97"/>
                  </a:lnTo>
                  <a:lnTo>
                    <a:pt x="891" y="97"/>
                  </a:lnTo>
                  <a:lnTo>
                    <a:pt x="891" y="89"/>
                  </a:lnTo>
                  <a:lnTo>
                    <a:pt x="899" y="89"/>
                  </a:lnTo>
                  <a:lnTo>
                    <a:pt x="899" y="82"/>
                  </a:lnTo>
                  <a:lnTo>
                    <a:pt x="906" y="75"/>
                  </a:lnTo>
                  <a:lnTo>
                    <a:pt x="914" y="75"/>
                  </a:lnTo>
                  <a:lnTo>
                    <a:pt x="921" y="67"/>
                  </a:lnTo>
                  <a:lnTo>
                    <a:pt x="921" y="60"/>
                  </a:lnTo>
                  <a:lnTo>
                    <a:pt x="929" y="52"/>
                  </a:lnTo>
                  <a:lnTo>
                    <a:pt x="936" y="45"/>
                  </a:lnTo>
                  <a:lnTo>
                    <a:pt x="943" y="37"/>
                  </a:lnTo>
                  <a:lnTo>
                    <a:pt x="943" y="30"/>
                  </a:lnTo>
                  <a:lnTo>
                    <a:pt x="951" y="23"/>
                  </a:lnTo>
                  <a:lnTo>
                    <a:pt x="958" y="15"/>
                  </a:lnTo>
                  <a:lnTo>
                    <a:pt x="958" y="8"/>
                  </a:lnTo>
                  <a:lnTo>
                    <a:pt x="966" y="8"/>
                  </a:lnTo>
                  <a:lnTo>
                    <a:pt x="966" y="0"/>
                  </a:lnTo>
                  <a:lnTo>
                    <a:pt x="966" y="8"/>
                  </a:lnTo>
                  <a:lnTo>
                    <a:pt x="966" y="15"/>
                  </a:lnTo>
                  <a:lnTo>
                    <a:pt x="958" y="23"/>
                  </a:lnTo>
                  <a:lnTo>
                    <a:pt x="958" y="30"/>
                  </a:lnTo>
                  <a:lnTo>
                    <a:pt x="958" y="37"/>
                  </a:lnTo>
                  <a:lnTo>
                    <a:pt x="951" y="45"/>
                  </a:lnTo>
                  <a:lnTo>
                    <a:pt x="951" y="52"/>
                  </a:lnTo>
                  <a:lnTo>
                    <a:pt x="951" y="60"/>
                  </a:lnTo>
                  <a:lnTo>
                    <a:pt x="943" y="67"/>
                  </a:lnTo>
                  <a:lnTo>
                    <a:pt x="943" y="75"/>
                  </a:lnTo>
                  <a:lnTo>
                    <a:pt x="936" y="82"/>
                  </a:lnTo>
                  <a:lnTo>
                    <a:pt x="936" y="89"/>
                  </a:lnTo>
                  <a:lnTo>
                    <a:pt x="936" y="97"/>
                  </a:lnTo>
                  <a:lnTo>
                    <a:pt x="929" y="112"/>
                  </a:lnTo>
                  <a:lnTo>
                    <a:pt x="929" y="127"/>
                  </a:lnTo>
                  <a:lnTo>
                    <a:pt x="921" y="141"/>
                  </a:lnTo>
                  <a:lnTo>
                    <a:pt x="921" y="156"/>
                  </a:lnTo>
                  <a:lnTo>
                    <a:pt x="914" y="171"/>
                  </a:lnTo>
                  <a:lnTo>
                    <a:pt x="914" y="194"/>
                  </a:lnTo>
                  <a:lnTo>
                    <a:pt x="906" y="208"/>
                  </a:lnTo>
                  <a:lnTo>
                    <a:pt x="906" y="231"/>
                  </a:lnTo>
                  <a:lnTo>
                    <a:pt x="906" y="246"/>
                  </a:lnTo>
                  <a:lnTo>
                    <a:pt x="906" y="260"/>
                  </a:lnTo>
                  <a:lnTo>
                    <a:pt x="906" y="275"/>
                  </a:lnTo>
                  <a:lnTo>
                    <a:pt x="906" y="290"/>
                  </a:lnTo>
                  <a:lnTo>
                    <a:pt x="914" y="305"/>
                  </a:lnTo>
                  <a:lnTo>
                    <a:pt x="914" y="320"/>
                  </a:lnTo>
                  <a:lnTo>
                    <a:pt x="921" y="327"/>
                  </a:lnTo>
                  <a:lnTo>
                    <a:pt x="929" y="342"/>
                  </a:lnTo>
                  <a:lnTo>
                    <a:pt x="929" y="357"/>
                  </a:lnTo>
                  <a:lnTo>
                    <a:pt x="936" y="379"/>
                  </a:lnTo>
                  <a:lnTo>
                    <a:pt x="936" y="402"/>
                  </a:lnTo>
                  <a:lnTo>
                    <a:pt x="943" y="431"/>
                  </a:lnTo>
                  <a:lnTo>
                    <a:pt x="943" y="461"/>
                  </a:lnTo>
                  <a:lnTo>
                    <a:pt x="943" y="498"/>
                  </a:lnTo>
                  <a:lnTo>
                    <a:pt x="943" y="528"/>
                  </a:lnTo>
                  <a:lnTo>
                    <a:pt x="943" y="565"/>
                  </a:lnTo>
                  <a:lnTo>
                    <a:pt x="943" y="595"/>
                  </a:lnTo>
                  <a:lnTo>
                    <a:pt x="943" y="625"/>
                  </a:lnTo>
                  <a:lnTo>
                    <a:pt x="943" y="662"/>
                  </a:lnTo>
                  <a:lnTo>
                    <a:pt x="943" y="684"/>
                  </a:lnTo>
                  <a:lnTo>
                    <a:pt x="936" y="714"/>
                  </a:lnTo>
                  <a:lnTo>
                    <a:pt x="936" y="736"/>
                  </a:lnTo>
                  <a:lnTo>
                    <a:pt x="929" y="751"/>
                  </a:lnTo>
                  <a:lnTo>
                    <a:pt x="1003" y="632"/>
                  </a:lnTo>
                  <a:lnTo>
                    <a:pt x="995" y="640"/>
                  </a:lnTo>
                  <a:lnTo>
                    <a:pt x="995" y="647"/>
                  </a:lnTo>
                  <a:lnTo>
                    <a:pt x="995" y="655"/>
                  </a:lnTo>
                  <a:lnTo>
                    <a:pt x="995" y="662"/>
                  </a:lnTo>
                  <a:lnTo>
                    <a:pt x="995" y="669"/>
                  </a:lnTo>
                  <a:lnTo>
                    <a:pt x="995" y="684"/>
                  </a:lnTo>
                  <a:lnTo>
                    <a:pt x="995" y="692"/>
                  </a:lnTo>
                  <a:lnTo>
                    <a:pt x="995" y="707"/>
                  </a:lnTo>
                  <a:lnTo>
                    <a:pt x="995" y="721"/>
                  </a:lnTo>
                  <a:lnTo>
                    <a:pt x="995" y="736"/>
                  </a:lnTo>
                  <a:lnTo>
                    <a:pt x="995" y="751"/>
                  </a:lnTo>
                  <a:lnTo>
                    <a:pt x="995" y="766"/>
                  </a:lnTo>
                  <a:lnTo>
                    <a:pt x="995" y="774"/>
                  </a:lnTo>
                  <a:lnTo>
                    <a:pt x="995" y="788"/>
                  </a:lnTo>
                  <a:lnTo>
                    <a:pt x="1003" y="803"/>
                  </a:lnTo>
                  <a:lnTo>
                    <a:pt x="1003" y="811"/>
                  </a:lnTo>
                  <a:lnTo>
                    <a:pt x="1010" y="826"/>
                  </a:lnTo>
                  <a:lnTo>
                    <a:pt x="1018" y="833"/>
                  </a:lnTo>
                  <a:lnTo>
                    <a:pt x="1018" y="848"/>
                  </a:lnTo>
                  <a:lnTo>
                    <a:pt x="1025" y="863"/>
                  </a:lnTo>
                  <a:lnTo>
                    <a:pt x="1033" y="870"/>
                  </a:lnTo>
                  <a:lnTo>
                    <a:pt x="1040" y="885"/>
                  </a:lnTo>
                  <a:lnTo>
                    <a:pt x="1047" y="900"/>
                  </a:lnTo>
                  <a:lnTo>
                    <a:pt x="1047" y="915"/>
                  </a:lnTo>
                  <a:lnTo>
                    <a:pt x="1055" y="930"/>
                  </a:lnTo>
                  <a:lnTo>
                    <a:pt x="1062" y="945"/>
                  </a:lnTo>
                  <a:lnTo>
                    <a:pt x="1062" y="967"/>
                  </a:lnTo>
                  <a:lnTo>
                    <a:pt x="1062" y="982"/>
                  </a:lnTo>
                  <a:lnTo>
                    <a:pt x="1070" y="1004"/>
                  </a:lnTo>
                  <a:lnTo>
                    <a:pt x="1070" y="1026"/>
                  </a:lnTo>
                  <a:lnTo>
                    <a:pt x="1062" y="1049"/>
                  </a:lnTo>
                  <a:lnTo>
                    <a:pt x="1062" y="1078"/>
                  </a:lnTo>
                  <a:lnTo>
                    <a:pt x="1062" y="1101"/>
                  </a:lnTo>
                  <a:lnTo>
                    <a:pt x="1055" y="1130"/>
                  </a:lnTo>
                  <a:lnTo>
                    <a:pt x="1055" y="1160"/>
                  </a:lnTo>
                  <a:lnTo>
                    <a:pt x="1055" y="1190"/>
                  </a:lnTo>
                  <a:lnTo>
                    <a:pt x="1055" y="1220"/>
                  </a:lnTo>
                  <a:lnTo>
                    <a:pt x="1055" y="1242"/>
                  </a:lnTo>
                  <a:lnTo>
                    <a:pt x="1055" y="1272"/>
                  </a:lnTo>
                  <a:lnTo>
                    <a:pt x="1062" y="1301"/>
                  </a:lnTo>
                  <a:lnTo>
                    <a:pt x="1062" y="1331"/>
                  </a:lnTo>
                  <a:lnTo>
                    <a:pt x="1070" y="1353"/>
                  </a:lnTo>
                  <a:lnTo>
                    <a:pt x="1077" y="1376"/>
                  </a:lnTo>
                  <a:lnTo>
                    <a:pt x="1085" y="1398"/>
                  </a:lnTo>
                  <a:lnTo>
                    <a:pt x="1092" y="1420"/>
                  </a:lnTo>
                  <a:lnTo>
                    <a:pt x="1099" y="1435"/>
                  </a:lnTo>
                  <a:lnTo>
                    <a:pt x="1114" y="1450"/>
                  </a:lnTo>
                  <a:lnTo>
                    <a:pt x="1114" y="1443"/>
                  </a:lnTo>
                  <a:lnTo>
                    <a:pt x="1122" y="1443"/>
                  </a:lnTo>
                  <a:lnTo>
                    <a:pt x="1122" y="1435"/>
                  </a:lnTo>
                  <a:lnTo>
                    <a:pt x="1122" y="1428"/>
                  </a:lnTo>
                  <a:lnTo>
                    <a:pt x="1129" y="1420"/>
                  </a:lnTo>
                  <a:lnTo>
                    <a:pt x="1129" y="1413"/>
                  </a:lnTo>
                  <a:lnTo>
                    <a:pt x="1129" y="1406"/>
                  </a:lnTo>
                  <a:lnTo>
                    <a:pt x="1129" y="1398"/>
                  </a:lnTo>
                  <a:lnTo>
                    <a:pt x="1137" y="1391"/>
                  </a:lnTo>
                  <a:lnTo>
                    <a:pt x="1137" y="1383"/>
                  </a:lnTo>
                  <a:lnTo>
                    <a:pt x="1137" y="1376"/>
                  </a:lnTo>
                  <a:lnTo>
                    <a:pt x="1137" y="1383"/>
                  </a:lnTo>
                  <a:lnTo>
                    <a:pt x="1144" y="1383"/>
                  </a:lnTo>
                  <a:lnTo>
                    <a:pt x="1144" y="1391"/>
                  </a:lnTo>
                  <a:lnTo>
                    <a:pt x="1144" y="1398"/>
                  </a:lnTo>
                  <a:lnTo>
                    <a:pt x="1144" y="1406"/>
                  </a:lnTo>
                  <a:lnTo>
                    <a:pt x="1144" y="1413"/>
                  </a:lnTo>
                  <a:lnTo>
                    <a:pt x="1144" y="1420"/>
                  </a:lnTo>
                  <a:lnTo>
                    <a:pt x="1144" y="1428"/>
                  </a:lnTo>
                  <a:lnTo>
                    <a:pt x="1144" y="1435"/>
                  </a:lnTo>
                  <a:lnTo>
                    <a:pt x="1144" y="1443"/>
                  </a:lnTo>
                  <a:lnTo>
                    <a:pt x="1151" y="1450"/>
                  </a:lnTo>
                  <a:lnTo>
                    <a:pt x="1151" y="1458"/>
                  </a:lnTo>
                  <a:lnTo>
                    <a:pt x="1151" y="1465"/>
                  </a:lnTo>
                  <a:lnTo>
                    <a:pt x="1159" y="1465"/>
                  </a:lnTo>
                  <a:lnTo>
                    <a:pt x="1159" y="1472"/>
                  </a:lnTo>
                  <a:lnTo>
                    <a:pt x="1166" y="1480"/>
                  </a:lnTo>
                  <a:lnTo>
                    <a:pt x="1166" y="1487"/>
                  </a:lnTo>
                  <a:lnTo>
                    <a:pt x="1174" y="1487"/>
                  </a:lnTo>
                  <a:lnTo>
                    <a:pt x="1181" y="1487"/>
                  </a:lnTo>
                  <a:lnTo>
                    <a:pt x="1181" y="1495"/>
                  </a:lnTo>
                  <a:lnTo>
                    <a:pt x="1189" y="1495"/>
                  </a:lnTo>
                  <a:lnTo>
                    <a:pt x="1196" y="1495"/>
                  </a:lnTo>
                  <a:lnTo>
                    <a:pt x="1196" y="1502"/>
                  </a:lnTo>
                  <a:lnTo>
                    <a:pt x="1203" y="1502"/>
                  </a:lnTo>
                  <a:lnTo>
                    <a:pt x="1211" y="1510"/>
                  </a:lnTo>
                  <a:lnTo>
                    <a:pt x="1218" y="1517"/>
                  </a:lnTo>
                  <a:lnTo>
                    <a:pt x="1226" y="1517"/>
                  </a:lnTo>
                  <a:lnTo>
                    <a:pt x="1233" y="1517"/>
                  </a:lnTo>
                  <a:lnTo>
                    <a:pt x="1241" y="1524"/>
                  </a:lnTo>
                  <a:lnTo>
                    <a:pt x="1248" y="1524"/>
                  </a:lnTo>
                  <a:lnTo>
                    <a:pt x="1255" y="1524"/>
                  </a:lnTo>
                  <a:lnTo>
                    <a:pt x="1263" y="1532"/>
                  </a:lnTo>
                  <a:lnTo>
                    <a:pt x="1270" y="1532"/>
                  </a:lnTo>
                  <a:lnTo>
                    <a:pt x="1285" y="1532"/>
                  </a:lnTo>
                  <a:lnTo>
                    <a:pt x="1293" y="1539"/>
                  </a:lnTo>
                  <a:lnTo>
                    <a:pt x="1300" y="1539"/>
                  </a:lnTo>
                  <a:lnTo>
                    <a:pt x="1307" y="1547"/>
                  </a:lnTo>
                  <a:lnTo>
                    <a:pt x="1315" y="1554"/>
                  </a:lnTo>
                  <a:lnTo>
                    <a:pt x="1322" y="1554"/>
                  </a:lnTo>
                  <a:lnTo>
                    <a:pt x="1330" y="1562"/>
                  </a:lnTo>
                  <a:lnTo>
                    <a:pt x="1337" y="1569"/>
                  </a:lnTo>
                  <a:lnTo>
                    <a:pt x="1345" y="1577"/>
                  </a:lnTo>
                  <a:lnTo>
                    <a:pt x="1352" y="1584"/>
                  </a:lnTo>
                  <a:lnTo>
                    <a:pt x="1360" y="1591"/>
                  </a:lnTo>
                  <a:lnTo>
                    <a:pt x="1360" y="1599"/>
                  </a:lnTo>
                  <a:lnTo>
                    <a:pt x="1367" y="1606"/>
                  </a:lnTo>
                  <a:lnTo>
                    <a:pt x="1367" y="1614"/>
                  </a:lnTo>
                  <a:lnTo>
                    <a:pt x="1367" y="1621"/>
                  </a:lnTo>
                  <a:lnTo>
                    <a:pt x="1367" y="1629"/>
                  </a:lnTo>
                  <a:lnTo>
                    <a:pt x="1367" y="1636"/>
                  </a:lnTo>
                  <a:lnTo>
                    <a:pt x="1360" y="1643"/>
                  </a:lnTo>
                  <a:lnTo>
                    <a:pt x="1352" y="1651"/>
                  </a:lnTo>
                  <a:lnTo>
                    <a:pt x="1352" y="1658"/>
                  </a:lnTo>
                  <a:lnTo>
                    <a:pt x="1345" y="1658"/>
                  </a:lnTo>
                  <a:lnTo>
                    <a:pt x="1337" y="1666"/>
                  </a:lnTo>
                  <a:lnTo>
                    <a:pt x="1330" y="1673"/>
                  </a:lnTo>
                  <a:lnTo>
                    <a:pt x="1322" y="1673"/>
                  </a:lnTo>
                  <a:lnTo>
                    <a:pt x="1315" y="1681"/>
                  </a:lnTo>
                  <a:lnTo>
                    <a:pt x="1307" y="1681"/>
                  </a:lnTo>
                  <a:lnTo>
                    <a:pt x="1300" y="1688"/>
                  </a:lnTo>
                  <a:lnTo>
                    <a:pt x="1293" y="1696"/>
                  </a:lnTo>
                  <a:lnTo>
                    <a:pt x="1285" y="1696"/>
                  </a:lnTo>
                  <a:lnTo>
                    <a:pt x="1278" y="1703"/>
                  </a:lnTo>
                  <a:lnTo>
                    <a:pt x="1270" y="1710"/>
                  </a:lnTo>
                  <a:lnTo>
                    <a:pt x="1263" y="1718"/>
                  </a:lnTo>
                  <a:lnTo>
                    <a:pt x="1255" y="1718"/>
                  </a:lnTo>
                  <a:lnTo>
                    <a:pt x="1248" y="1725"/>
                  </a:lnTo>
                  <a:lnTo>
                    <a:pt x="1241" y="1725"/>
                  </a:lnTo>
                  <a:lnTo>
                    <a:pt x="1226" y="1733"/>
                  </a:lnTo>
                  <a:lnTo>
                    <a:pt x="1218" y="1733"/>
                  </a:lnTo>
                  <a:lnTo>
                    <a:pt x="1203" y="1740"/>
                  </a:lnTo>
                  <a:lnTo>
                    <a:pt x="1196" y="1740"/>
                  </a:lnTo>
                  <a:lnTo>
                    <a:pt x="1189" y="1740"/>
                  </a:lnTo>
                  <a:lnTo>
                    <a:pt x="1174" y="1748"/>
                  </a:lnTo>
                  <a:lnTo>
                    <a:pt x="1166" y="1748"/>
                  </a:lnTo>
                  <a:lnTo>
                    <a:pt x="1159" y="1748"/>
                  </a:lnTo>
                  <a:lnTo>
                    <a:pt x="1159" y="1755"/>
                  </a:lnTo>
                  <a:lnTo>
                    <a:pt x="1151" y="1755"/>
                  </a:lnTo>
                  <a:lnTo>
                    <a:pt x="1151" y="1762"/>
                  </a:lnTo>
                  <a:lnTo>
                    <a:pt x="1151" y="1770"/>
                  </a:lnTo>
                  <a:lnTo>
                    <a:pt x="1144" y="1770"/>
                  </a:lnTo>
                  <a:lnTo>
                    <a:pt x="1144" y="1777"/>
                  </a:lnTo>
                  <a:lnTo>
                    <a:pt x="1144" y="1785"/>
                  </a:lnTo>
                  <a:lnTo>
                    <a:pt x="1144" y="1792"/>
                  </a:lnTo>
                  <a:lnTo>
                    <a:pt x="1144" y="1800"/>
                  </a:lnTo>
                  <a:lnTo>
                    <a:pt x="1151" y="1807"/>
                  </a:lnTo>
                  <a:lnTo>
                    <a:pt x="1151" y="1814"/>
                  </a:lnTo>
                  <a:lnTo>
                    <a:pt x="1151" y="1822"/>
                  </a:lnTo>
                  <a:lnTo>
                    <a:pt x="1151" y="1829"/>
                  </a:lnTo>
                  <a:lnTo>
                    <a:pt x="1144" y="1837"/>
                  </a:lnTo>
                  <a:lnTo>
                    <a:pt x="1144" y="1844"/>
                  </a:lnTo>
                  <a:lnTo>
                    <a:pt x="1137" y="1844"/>
                  </a:lnTo>
                  <a:lnTo>
                    <a:pt x="1137" y="1852"/>
                  </a:lnTo>
                  <a:lnTo>
                    <a:pt x="1129" y="1852"/>
                  </a:lnTo>
                  <a:lnTo>
                    <a:pt x="1122" y="1852"/>
                  </a:lnTo>
                  <a:lnTo>
                    <a:pt x="1114" y="1852"/>
                  </a:lnTo>
                  <a:lnTo>
                    <a:pt x="1107" y="1852"/>
                  </a:lnTo>
                  <a:lnTo>
                    <a:pt x="1099" y="1852"/>
                  </a:lnTo>
                  <a:lnTo>
                    <a:pt x="1099" y="1844"/>
                  </a:lnTo>
                  <a:lnTo>
                    <a:pt x="1092" y="1844"/>
                  </a:lnTo>
                  <a:lnTo>
                    <a:pt x="1092" y="1837"/>
                  </a:lnTo>
                  <a:lnTo>
                    <a:pt x="1085" y="1829"/>
                  </a:lnTo>
                  <a:lnTo>
                    <a:pt x="1085" y="1822"/>
                  </a:lnTo>
                  <a:lnTo>
                    <a:pt x="1085" y="1814"/>
                  </a:lnTo>
                  <a:lnTo>
                    <a:pt x="1085" y="1807"/>
                  </a:lnTo>
                  <a:lnTo>
                    <a:pt x="1085" y="1800"/>
                  </a:lnTo>
                  <a:lnTo>
                    <a:pt x="1085" y="1792"/>
                  </a:lnTo>
                  <a:lnTo>
                    <a:pt x="1085" y="1785"/>
                  </a:lnTo>
                  <a:lnTo>
                    <a:pt x="1092" y="1777"/>
                  </a:lnTo>
                  <a:lnTo>
                    <a:pt x="1092" y="1762"/>
                  </a:lnTo>
                  <a:lnTo>
                    <a:pt x="1092" y="1755"/>
                  </a:lnTo>
                  <a:lnTo>
                    <a:pt x="1099" y="1748"/>
                  </a:lnTo>
                  <a:lnTo>
                    <a:pt x="1099" y="1740"/>
                  </a:lnTo>
                  <a:lnTo>
                    <a:pt x="1099" y="1733"/>
                  </a:lnTo>
                  <a:lnTo>
                    <a:pt x="1107" y="1725"/>
                  </a:lnTo>
                  <a:lnTo>
                    <a:pt x="1107" y="1718"/>
                  </a:lnTo>
                  <a:lnTo>
                    <a:pt x="1114" y="1718"/>
                  </a:lnTo>
                  <a:lnTo>
                    <a:pt x="1114" y="1710"/>
                  </a:lnTo>
                  <a:lnTo>
                    <a:pt x="1122" y="1703"/>
                  </a:lnTo>
                  <a:lnTo>
                    <a:pt x="1129" y="1696"/>
                  </a:lnTo>
                  <a:lnTo>
                    <a:pt x="1137" y="1696"/>
                  </a:lnTo>
                  <a:lnTo>
                    <a:pt x="1144" y="1688"/>
                  </a:lnTo>
                  <a:lnTo>
                    <a:pt x="1151" y="1688"/>
                  </a:lnTo>
                  <a:lnTo>
                    <a:pt x="1159" y="1688"/>
                  </a:lnTo>
                  <a:lnTo>
                    <a:pt x="1166" y="1688"/>
                  </a:lnTo>
                  <a:lnTo>
                    <a:pt x="1174" y="1688"/>
                  </a:lnTo>
                  <a:lnTo>
                    <a:pt x="1189" y="1681"/>
                  </a:lnTo>
                  <a:lnTo>
                    <a:pt x="1196" y="1681"/>
                  </a:lnTo>
                  <a:lnTo>
                    <a:pt x="1211" y="1673"/>
                  </a:lnTo>
                  <a:lnTo>
                    <a:pt x="1218" y="1673"/>
                  </a:lnTo>
                  <a:lnTo>
                    <a:pt x="1233" y="1666"/>
                  </a:lnTo>
                  <a:lnTo>
                    <a:pt x="1241" y="1658"/>
                  </a:lnTo>
                  <a:lnTo>
                    <a:pt x="1255" y="1651"/>
                  </a:lnTo>
                  <a:lnTo>
                    <a:pt x="1263" y="1651"/>
                  </a:lnTo>
                  <a:lnTo>
                    <a:pt x="1270" y="1643"/>
                  </a:lnTo>
                  <a:lnTo>
                    <a:pt x="1285" y="1636"/>
                  </a:lnTo>
                  <a:lnTo>
                    <a:pt x="1285" y="1629"/>
                  </a:lnTo>
                  <a:lnTo>
                    <a:pt x="1293" y="1629"/>
                  </a:lnTo>
                  <a:lnTo>
                    <a:pt x="1300" y="1621"/>
                  </a:lnTo>
                  <a:lnTo>
                    <a:pt x="1300" y="1614"/>
                  </a:lnTo>
                  <a:lnTo>
                    <a:pt x="1300" y="1606"/>
                  </a:lnTo>
                  <a:lnTo>
                    <a:pt x="1293" y="1599"/>
                  </a:lnTo>
                  <a:lnTo>
                    <a:pt x="1285" y="1591"/>
                  </a:lnTo>
                  <a:lnTo>
                    <a:pt x="1278" y="1584"/>
                  </a:lnTo>
                  <a:lnTo>
                    <a:pt x="1270" y="1577"/>
                  </a:lnTo>
                  <a:lnTo>
                    <a:pt x="1263" y="1569"/>
                  </a:lnTo>
                  <a:lnTo>
                    <a:pt x="1255" y="1562"/>
                  </a:lnTo>
                  <a:lnTo>
                    <a:pt x="1248" y="1562"/>
                  </a:lnTo>
                  <a:lnTo>
                    <a:pt x="1233" y="1554"/>
                  </a:lnTo>
                  <a:lnTo>
                    <a:pt x="1226" y="1547"/>
                  </a:lnTo>
                  <a:lnTo>
                    <a:pt x="1218" y="1547"/>
                  </a:lnTo>
                  <a:lnTo>
                    <a:pt x="1203" y="1539"/>
                  </a:lnTo>
                  <a:lnTo>
                    <a:pt x="1196" y="1539"/>
                  </a:lnTo>
                  <a:lnTo>
                    <a:pt x="1189" y="1532"/>
                  </a:lnTo>
                  <a:lnTo>
                    <a:pt x="1181" y="1532"/>
                  </a:lnTo>
                  <a:lnTo>
                    <a:pt x="1174" y="1532"/>
                  </a:lnTo>
                  <a:lnTo>
                    <a:pt x="1166" y="1532"/>
                  </a:lnTo>
                  <a:lnTo>
                    <a:pt x="1159" y="1532"/>
                  </a:lnTo>
                  <a:lnTo>
                    <a:pt x="1151" y="1532"/>
                  </a:lnTo>
                  <a:lnTo>
                    <a:pt x="1144" y="1532"/>
                  </a:lnTo>
                  <a:lnTo>
                    <a:pt x="1137" y="1524"/>
                  </a:lnTo>
                  <a:lnTo>
                    <a:pt x="1129" y="1524"/>
                  </a:lnTo>
                  <a:lnTo>
                    <a:pt x="1122" y="1524"/>
                  </a:lnTo>
                  <a:lnTo>
                    <a:pt x="1114" y="1524"/>
                  </a:lnTo>
                  <a:lnTo>
                    <a:pt x="1107" y="1532"/>
                  </a:lnTo>
                  <a:lnTo>
                    <a:pt x="1099" y="1532"/>
                  </a:lnTo>
                  <a:lnTo>
                    <a:pt x="1092" y="1539"/>
                  </a:lnTo>
                  <a:lnTo>
                    <a:pt x="1092" y="1547"/>
                  </a:lnTo>
                  <a:lnTo>
                    <a:pt x="1085" y="1554"/>
                  </a:lnTo>
                  <a:lnTo>
                    <a:pt x="1085" y="1562"/>
                  </a:lnTo>
                  <a:lnTo>
                    <a:pt x="1085" y="1577"/>
                  </a:lnTo>
                  <a:lnTo>
                    <a:pt x="1077" y="1584"/>
                  </a:lnTo>
                  <a:lnTo>
                    <a:pt x="1077" y="1606"/>
                  </a:lnTo>
                  <a:lnTo>
                    <a:pt x="1070" y="1629"/>
                  </a:lnTo>
                  <a:lnTo>
                    <a:pt x="1070" y="1651"/>
                  </a:lnTo>
                  <a:lnTo>
                    <a:pt x="1062" y="1673"/>
                  </a:lnTo>
                  <a:lnTo>
                    <a:pt x="1055" y="1696"/>
                  </a:lnTo>
                  <a:lnTo>
                    <a:pt x="1047" y="1718"/>
                  </a:lnTo>
                  <a:lnTo>
                    <a:pt x="1040" y="1748"/>
                  </a:lnTo>
                  <a:lnTo>
                    <a:pt x="1033" y="1770"/>
                  </a:lnTo>
                  <a:lnTo>
                    <a:pt x="1025" y="1792"/>
                  </a:lnTo>
                  <a:lnTo>
                    <a:pt x="1018" y="1814"/>
                  </a:lnTo>
                  <a:lnTo>
                    <a:pt x="1003" y="1837"/>
                  </a:lnTo>
                  <a:lnTo>
                    <a:pt x="995" y="1859"/>
                  </a:lnTo>
                  <a:lnTo>
                    <a:pt x="988" y="1874"/>
                  </a:lnTo>
                  <a:lnTo>
                    <a:pt x="973" y="1881"/>
                  </a:lnTo>
                  <a:lnTo>
                    <a:pt x="966" y="1889"/>
                  </a:lnTo>
                  <a:lnTo>
                    <a:pt x="958" y="1896"/>
                  </a:lnTo>
                  <a:lnTo>
                    <a:pt x="951" y="1904"/>
                  </a:lnTo>
                  <a:lnTo>
                    <a:pt x="943" y="1911"/>
                  </a:lnTo>
                  <a:lnTo>
                    <a:pt x="936" y="1911"/>
                  </a:lnTo>
                  <a:lnTo>
                    <a:pt x="929" y="1911"/>
                  </a:lnTo>
                  <a:lnTo>
                    <a:pt x="921" y="1919"/>
                  </a:lnTo>
                  <a:lnTo>
                    <a:pt x="914" y="1919"/>
                  </a:lnTo>
                  <a:lnTo>
                    <a:pt x="906" y="1919"/>
                  </a:lnTo>
                  <a:lnTo>
                    <a:pt x="899" y="1919"/>
                  </a:lnTo>
                  <a:lnTo>
                    <a:pt x="891" y="1919"/>
                  </a:lnTo>
                  <a:lnTo>
                    <a:pt x="884" y="1926"/>
                  </a:lnTo>
                  <a:lnTo>
                    <a:pt x="876" y="1926"/>
                  </a:lnTo>
                  <a:lnTo>
                    <a:pt x="869" y="1926"/>
                  </a:lnTo>
                  <a:lnTo>
                    <a:pt x="862" y="1933"/>
                  </a:lnTo>
                  <a:lnTo>
                    <a:pt x="854" y="1941"/>
                  </a:lnTo>
                  <a:lnTo>
                    <a:pt x="847" y="1948"/>
                  </a:lnTo>
                  <a:lnTo>
                    <a:pt x="839" y="1948"/>
                  </a:lnTo>
                  <a:lnTo>
                    <a:pt x="824" y="1956"/>
                  </a:lnTo>
                  <a:lnTo>
                    <a:pt x="817" y="1956"/>
                  </a:lnTo>
                  <a:lnTo>
                    <a:pt x="802" y="1956"/>
                  </a:lnTo>
                  <a:lnTo>
                    <a:pt x="795" y="1956"/>
                  </a:lnTo>
                  <a:lnTo>
                    <a:pt x="780" y="1956"/>
                  </a:lnTo>
                  <a:lnTo>
                    <a:pt x="772" y="1956"/>
                  </a:lnTo>
                  <a:lnTo>
                    <a:pt x="758" y="1956"/>
                  </a:lnTo>
                  <a:lnTo>
                    <a:pt x="743" y="1948"/>
                  </a:lnTo>
                  <a:lnTo>
                    <a:pt x="735" y="1948"/>
                  </a:lnTo>
                  <a:lnTo>
                    <a:pt x="720" y="1948"/>
                  </a:lnTo>
                  <a:lnTo>
                    <a:pt x="713" y="1948"/>
                  </a:lnTo>
                  <a:lnTo>
                    <a:pt x="698" y="1948"/>
                  </a:lnTo>
                  <a:lnTo>
                    <a:pt x="691" y="1948"/>
                  </a:lnTo>
                  <a:lnTo>
                    <a:pt x="683" y="1948"/>
                  </a:lnTo>
                  <a:lnTo>
                    <a:pt x="676" y="1956"/>
                  </a:lnTo>
                  <a:lnTo>
                    <a:pt x="668" y="1956"/>
                  </a:lnTo>
                  <a:lnTo>
                    <a:pt x="654" y="1956"/>
                  </a:lnTo>
                  <a:lnTo>
                    <a:pt x="646" y="1963"/>
                  </a:lnTo>
                  <a:lnTo>
                    <a:pt x="639" y="1963"/>
                  </a:lnTo>
                  <a:lnTo>
                    <a:pt x="624" y="1963"/>
                  </a:lnTo>
                  <a:lnTo>
                    <a:pt x="616" y="1971"/>
                  </a:lnTo>
                  <a:lnTo>
                    <a:pt x="609" y="1971"/>
                  </a:lnTo>
                  <a:lnTo>
                    <a:pt x="594" y="1971"/>
                  </a:lnTo>
                  <a:lnTo>
                    <a:pt x="587" y="1971"/>
                  </a:lnTo>
                  <a:lnTo>
                    <a:pt x="579" y="1971"/>
                  </a:lnTo>
                  <a:lnTo>
                    <a:pt x="572" y="1971"/>
                  </a:lnTo>
                  <a:lnTo>
                    <a:pt x="557" y="1971"/>
                  </a:lnTo>
                  <a:lnTo>
                    <a:pt x="550" y="1971"/>
                  </a:lnTo>
                  <a:lnTo>
                    <a:pt x="542" y="1963"/>
                  </a:lnTo>
                  <a:lnTo>
                    <a:pt x="535" y="1963"/>
                  </a:lnTo>
                  <a:lnTo>
                    <a:pt x="527" y="1963"/>
                  </a:lnTo>
                  <a:lnTo>
                    <a:pt x="520" y="1956"/>
                  </a:lnTo>
                  <a:lnTo>
                    <a:pt x="512" y="1956"/>
                  </a:lnTo>
                  <a:lnTo>
                    <a:pt x="505" y="1948"/>
                  </a:lnTo>
                  <a:lnTo>
                    <a:pt x="498" y="1948"/>
                  </a:lnTo>
                  <a:lnTo>
                    <a:pt x="490" y="1941"/>
                  </a:lnTo>
                  <a:lnTo>
                    <a:pt x="483" y="1941"/>
                  </a:lnTo>
                  <a:lnTo>
                    <a:pt x="475" y="1933"/>
                  </a:lnTo>
                  <a:lnTo>
                    <a:pt x="468" y="1933"/>
                  </a:lnTo>
                  <a:lnTo>
                    <a:pt x="453" y="1933"/>
                  </a:lnTo>
                  <a:lnTo>
                    <a:pt x="445" y="1926"/>
                  </a:lnTo>
                  <a:lnTo>
                    <a:pt x="431" y="1926"/>
                  </a:lnTo>
                  <a:lnTo>
                    <a:pt x="416" y="1919"/>
                  </a:lnTo>
                  <a:lnTo>
                    <a:pt x="401" y="1919"/>
                  </a:lnTo>
                  <a:close/>
                </a:path>
              </a:pathLst>
            </a:custGeom>
            <a:solidFill>
              <a:srgbClr val="FF8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26" name="Freeform 490">
              <a:extLst>
                <a:ext uri="{FF2B5EF4-FFF2-40B4-BE49-F238E27FC236}">
                  <a16:creationId xmlns:a16="http://schemas.microsoft.com/office/drawing/2014/main" id="{EE00089B-7B91-8E8D-126C-E24D04DC9E2B}"/>
                </a:ext>
              </a:extLst>
            </p:cNvPr>
            <p:cNvSpPr>
              <a:spLocks/>
            </p:cNvSpPr>
            <p:nvPr/>
          </p:nvSpPr>
          <p:spPr bwMode="auto">
            <a:xfrm>
              <a:off x="2075" y="1357"/>
              <a:ext cx="1360" cy="1955"/>
            </a:xfrm>
            <a:custGeom>
              <a:avLst/>
              <a:gdLst>
                <a:gd name="T0" fmla="*/ 290 w 1360"/>
                <a:gd name="T1" fmla="*/ 1844 h 1955"/>
                <a:gd name="T2" fmla="*/ 260 w 1360"/>
                <a:gd name="T3" fmla="*/ 1725 h 1955"/>
                <a:gd name="T4" fmla="*/ 238 w 1360"/>
                <a:gd name="T5" fmla="*/ 1539 h 1955"/>
                <a:gd name="T6" fmla="*/ 178 w 1360"/>
                <a:gd name="T7" fmla="*/ 1509 h 1955"/>
                <a:gd name="T8" fmla="*/ 89 w 1360"/>
                <a:gd name="T9" fmla="*/ 1554 h 1955"/>
                <a:gd name="T10" fmla="*/ 67 w 1360"/>
                <a:gd name="T11" fmla="*/ 1613 h 1955"/>
                <a:gd name="T12" fmla="*/ 156 w 1360"/>
                <a:gd name="T13" fmla="*/ 1688 h 1955"/>
                <a:gd name="T14" fmla="*/ 186 w 1360"/>
                <a:gd name="T15" fmla="*/ 1799 h 1955"/>
                <a:gd name="T16" fmla="*/ 126 w 1360"/>
                <a:gd name="T17" fmla="*/ 1859 h 1955"/>
                <a:gd name="T18" fmla="*/ 89 w 1360"/>
                <a:gd name="T19" fmla="*/ 1836 h 1955"/>
                <a:gd name="T20" fmla="*/ 126 w 1360"/>
                <a:gd name="T21" fmla="*/ 1792 h 1955"/>
                <a:gd name="T22" fmla="*/ 149 w 1360"/>
                <a:gd name="T23" fmla="*/ 1762 h 1955"/>
                <a:gd name="T24" fmla="*/ 126 w 1360"/>
                <a:gd name="T25" fmla="*/ 1725 h 1955"/>
                <a:gd name="T26" fmla="*/ 60 w 1360"/>
                <a:gd name="T27" fmla="*/ 1665 h 1955"/>
                <a:gd name="T28" fmla="*/ 7 w 1360"/>
                <a:gd name="T29" fmla="*/ 1583 h 1955"/>
                <a:gd name="T30" fmla="*/ 52 w 1360"/>
                <a:gd name="T31" fmla="*/ 1516 h 1955"/>
                <a:gd name="T32" fmla="*/ 186 w 1360"/>
                <a:gd name="T33" fmla="*/ 1450 h 1955"/>
                <a:gd name="T34" fmla="*/ 238 w 1360"/>
                <a:gd name="T35" fmla="*/ 1383 h 1955"/>
                <a:gd name="T36" fmla="*/ 223 w 1360"/>
                <a:gd name="T37" fmla="*/ 1256 h 1955"/>
                <a:gd name="T38" fmla="*/ 260 w 1360"/>
                <a:gd name="T39" fmla="*/ 1182 h 1955"/>
                <a:gd name="T40" fmla="*/ 305 w 1360"/>
                <a:gd name="T41" fmla="*/ 1063 h 1955"/>
                <a:gd name="T42" fmla="*/ 320 w 1360"/>
                <a:gd name="T43" fmla="*/ 884 h 1955"/>
                <a:gd name="T44" fmla="*/ 364 w 1360"/>
                <a:gd name="T45" fmla="*/ 818 h 1955"/>
                <a:gd name="T46" fmla="*/ 461 w 1360"/>
                <a:gd name="T47" fmla="*/ 758 h 1955"/>
                <a:gd name="T48" fmla="*/ 535 w 1360"/>
                <a:gd name="T49" fmla="*/ 587 h 1955"/>
                <a:gd name="T50" fmla="*/ 550 w 1360"/>
                <a:gd name="T51" fmla="*/ 528 h 1955"/>
                <a:gd name="T52" fmla="*/ 557 w 1360"/>
                <a:gd name="T53" fmla="*/ 520 h 1955"/>
                <a:gd name="T54" fmla="*/ 557 w 1360"/>
                <a:gd name="T55" fmla="*/ 587 h 1955"/>
                <a:gd name="T56" fmla="*/ 557 w 1360"/>
                <a:gd name="T57" fmla="*/ 624 h 1955"/>
                <a:gd name="T58" fmla="*/ 661 w 1360"/>
                <a:gd name="T59" fmla="*/ 483 h 1955"/>
                <a:gd name="T60" fmla="*/ 795 w 1360"/>
                <a:gd name="T61" fmla="*/ 327 h 1955"/>
                <a:gd name="T62" fmla="*/ 840 w 1360"/>
                <a:gd name="T63" fmla="*/ 178 h 1955"/>
                <a:gd name="T64" fmla="*/ 877 w 1360"/>
                <a:gd name="T65" fmla="*/ 96 h 1955"/>
                <a:gd name="T66" fmla="*/ 944 w 1360"/>
                <a:gd name="T67" fmla="*/ 22 h 1955"/>
                <a:gd name="T68" fmla="*/ 944 w 1360"/>
                <a:gd name="T69" fmla="*/ 29 h 1955"/>
                <a:gd name="T70" fmla="*/ 907 w 1360"/>
                <a:gd name="T71" fmla="*/ 156 h 1955"/>
                <a:gd name="T72" fmla="*/ 922 w 1360"/>
                <a:gd name="T73" fmla="*/ 379 h 1955"/>
                <a:gd name="T74" fmla="*/ 988 w 1360"/>
                <a:gd name="T75" fmla="*/ 639 h 1955"/>
                <a:gd name="T76" fmla="*/ 981 w 1360"/>
                <a:gd name="T77" fmla="*/ 780 h 1955"/>
                <a:gd name="T78" fmla="*/ 1048 w 1360"/>
                <a:gd name="T79" fmla="*/ 959 h 1955"/>
                <a:gd name="T80" fmla="*/ 1055 w 1360"/>
                <a:gd name="T81" fmla="*/ 1323 h 1955"/>
                <a:gd name="T82" fmla="*/ 1115 w 1360"/>
                <a:gd name="T83" fmla="*/ 1427 h 1955"/>
                <a:gd name="T84" fmla="*/ 1130 w 1360"/>
                <a:gd name="T85" fmla="*/ 1390 h 1955"/>
                <a:gd name="T86" fmla="*/ 1144 w 1360"/>
                <a:gd name="T87" fmla="*/ 1450 h 1955"/>
                <a:gd name="T88" fmla="*/ 1174 w 1360"/>
                <a:gd name="T89" fmla="*/ 1487 h 1955"/>
                <a:gd name="T90" fmla="*/ 1256 w 1360"/>
                <a:gd name="T91" fmla="*/ 1524 h 1955"/>
                <a:gd name="T92" fmla="*/ 1353 w 1360"/>
                <a:gd name="T93" fmla="*/ 1598 h 1955"/>
                <a:gd name="T94" fmla="*/ 1286 w 1360"/>
                <a:gd name="T95" fmla="*/ 1680 h 1955"/>
                <a:gd name="T96" fmla="*/ 1174 w 1360"/>
                <a:gd name="T97" fmla="*/ 1732 h 1955"/>
                <a:gd name="T98" fmla="*/ 1137 w 1360"/>
                <a:gd name="T99" fmla="*/ 1777 h 1955"/>
                <a:gd name="T100" fmla="*/ 1137 w 1360"/>
                <a:gd name="T101" fmla="*/ 1821 h 1955"/>
                <a:gd name="T102" fmla="*/ 1085 w 1360"/>
                <a:gd name="T103" fmla="*/ 1829 h 1955"/>
                <a:gd name="T104" fmla="*/ 1092 w 1360"/>
                <a:gd name="T105" fmla="*/ 1732 h 1955"/>
                <a:gd name="T106" fmla="*/ 1152 w 1360"/>
                <a:gd name="T107" fmla="*/ 1680 h 1955"/>
                <a:gd name="T108" fmla="*/ 1293 w 1360"/>
                <a:gd name="T109" fmla="*/ 1621 h 1955"/>
                <a:gd name="T110" fmla="*/ 1211 w 1360"/>
                <a:gd name="T111" fmla="*/ 1531 h 1955"/>
                <a:gd name="T112" fmla="*/ 1100 w 1360"/>
                <a:gd name="T113" fmla="*/ 1516 h 1955"/>
                <a:gd name="T114" fmla="*/ 1040 w 1360"/>
                <a:gd name="T115" fmla="*/ 1710 h 1955"/>
                <a:gd name="T116" fmla="*/ 914 w 1360"/>
                <a:gd name="T117" fmla="*/ 1903 h 1955"/>
                <a:gd name="T118" fmla="*/ 803 w 1360"/>
                <a:gd name="T119" fmla="*/ 1940 h 1955"/>
                <a:gd name="T120" fmla="*/ 661 w 1360"/>
                <a:gd name="T121" fmla="*/ 1933 h 1955"/>
                <a:gd name="T122" fmla="*/ 535 w 1360"/>
                <a:gd name="T123" fmla="*/ 1948 h 1955"/>
                <a:gd name="T124" fmla="*/ 431 w 1360"/>
                <a:gd name="T125" fmla="*/ 1903 h 19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60" h="1955">
                  <a:moveTo>
                    <a:pt x="394" y="1903"/>
                  </a:moveTo>
                  <a:lnTo>
                    <a:pt x="379" y="1896"/>
                  </a:lnTo>
                  <a:lnTo>
                    <a:pt x="364" y="1896"/>
                  </a:lnTo>
                  <a:lnTo>
                    <a:pt x="357" y="1888"/>
                  </a:lnTo>
                  <a:lnTo>
                    <a:pt x="342" y="1888"/>
                  </a:lnTo>
                  <a:lnTo>
                    <a:pt x="334" y="1881"/>
                  </a:lnTo>
                  <a:lnTo>
                    <a:pt x="320" y="1873"/>
                  </a:lnTo>
                  <a:lnTo>
                    <a:pt x="312" y="1873"/>
                  </a:lnTo>
                  <a:lnTo>
                    <a:pt x="312" y="1866"/>
                  </a:lnTo>
                  <a:lnTo>
                    <a:pt x="305" y="1866"/>
                  </a:lnTo>
                  <a:lnTo>
                    <a:pt x="297" y="1859"/>
                  </a:lnTo>
                  <a:lnTo>
                    <a:pt x="290" y="1859"/>
                  </a:lnTo>
                  <a:lnTo>
                    <a:pt x="290" y="1851"/>
                  </a:lnTo>
                  <a:lnTo>
                    <a:pt x="290" y="1844"/>
                  </a:lnTo>
                  <a:lnTo>
                    <a:pt x="282" y="1844"/>
                  </a:lnTo>
                  <a:lnTo>
                    <a:pt x="282" y="1836"/>
                  </a:lnTo>
                  <a:lnTo>
                    <a:pt x="275" y="1829"/>
                  </a:lnTo>
                  <a:lnTo>
                    <a:pt x="275" y="1821"/>
                  </a:lnTo>
                  <a:lnTo>
                    <a:pt x="275" y="1814"/>
                  </a:lnTo>
                  <a:lnTo>
                    <a:pt x="268" y="1806"/>
                  </a:lnTo>
                  <a:lnTo>
                    <a:pt x="268" y="1799"/>
                  </a:lnTo>
                  <a:lnTo>
                    <a:pt x="268" y="1784"/>
                  </a:lnTo>
                  <a:lnTo>
                    <a:pt x="268" y="1777"/>
                  </a:lnTo>
                  <a:lnTo>
                    <a:pt x="260" y="1762"/>
                  </a:lnTo>
                  <a:lnTo>
                    <a:pt x="260" y="1747"/>
                  </a:lnTo>
                  <a:lnTo>
                    <a:pt x="260" y="1740"/>
                  </a:lnTo>
                  <a:lnTo>
                    <a:pt x="260" y="1725"/>
                  </a:lnTo>
                  <a:lnTo>
                    <a:pt x="253" y="1710"/>
                  </a:lnTo>
                  <a:lnTo>
                    <a:pt x="253" y="1702"/>
                  </a:lnTo>
                  <a:lnTo>
                    <a:pt x="253" y="1688"/>
                  </a:lnTo>
                  <a:lnTo>
                    <a:pt x="253" y="1680"/>
                  </a:lnTo>
                  <a:lnTo>
                    <a:pt x="253" y="1673"/>
                  </a:lnTo>
                  <a:lnTo>
                    <a:pt x="253" y="1658"/>
                  </a:lnTo>
                  <a:lnTo>
                    <a:pt x="253" y="1643"/>
                  </a:lnTo>
                  <a:lnTo>
                    <a:pt x="245" y="1628"/>
                  </a:lnTo>
                  <a:lnTo>
                    <a:pt x="245" y="1613"/>
                  </a:lnTo>
                  <a:lnTo>
                    <a:pt x="245" y="1591"/>
                  </a:lnTo>
                  <a:lnTo>
                    <a:pt x="245" y="1576"/>
                  </a:lnTo>
                  <a:lnTo>
                    <a:pt x="238" y="1561"/>
                  </a:lnTo>
                  <a:lnTo>
                    <a:pt x="238" y="1546"/>
                  </a:lnTo>
                  <a:lnTo>
                    <a:pt x="238" y="1539"/>
                  </a:lnTo>
                  <a:lnTo>
                    <a:pt x="230" y="1524"/>
                  </a:lnTo>
                  <a:lnTo>
                    <a:pt x="230" y="1516"/>
                  </a:lnTo>
                  <a:lnTo>
                    <a:pt x="230" y="1502"/>
                  </a:lnTo>
                  <a:lnTo>
                    <a:pt x="223" y="1494"/>
                  </a:lnTo>
                  <a:lnTo>
                    <a:pt x="216" y="1494"/>
                  </a:lnTo>
                  <a:lnTo>
                    <a:pt x="208" y="1494"/>
                  </a:lnTo>
                  <a:lnTo>
                    <a:pt x="201" y="1494"/>
                  </a:lnTo>
                  <a:lnTo>
                    <a:pt x="193" y="1502"/>
                  </a:lnTo>
                  <a:lnTo>
                    <a:pt x="186" y="1509"/>
                  </a:lnTo>
                  <a:lnTo>
                    <a:pt x="178" y="1509"/>
                  </a:lnTo>
                  <a:lnTo>
                    <a:pt x="171" y="1516"/>
                  </a:lnTo>
                  <a:lnTo>
                    <a:pt x="164" y="1524"/>
                  </a:lnTo>
                  <a:lnTo>
                    <a:pt x="156" y="1524"/>
                  </a:lnTo>
                  <a:lnTo>
                    <a:pt x="149" y="1531"/>
                  </a:lnTo>
                  <a:lnTo>
                    <a:pt x="141" y="1531"/>
                  </a:lnTo>
                  <a:lnTo>
                    <a:pt x="134" y="1539"/>
                  </a:lnTo>
                  <a:lnTo>
                    <a:pt x="126" y="1539"/>
                  </a:lnTo>
                  <a:lnTo>
                    <a:pt x="119" y="1539"/>
                  </a:lnTo>
                  <a:lnTo>
                    <a:pt x="112" y="1539"/>
                  </a:lnTo>
                  <a:lnTo>
                    <a:pt x="104" y="1546"/>
                  </a:lnTo>
                  <a:lnTo>
                    <a:pt x="97" y="1546"/>
                  </a:lnTo>
                  <a:lnTo>
                    <a:pt x="89" y="1554"/>
                  </a:lnTo>
                  <a:lnTo>
                    <a:pt x="82" y="1561"/>
                  </a:lnTo>
                  <a:lnTo>
                    <a:pt x="74" y="1561"/>
                  </a:lnTo>
                  <a:lnTo>
                    <a:pt x="74" y="1569"/>
                  </a:lnTo>
                  <a:lnTo>
                    <a:pt x="67" y="1569"/>
                  </a:lnTo>
                  <a:lnTo>
                    <a:pt x="60" y="1576"/>
                  </a:lnTo>
                  <a:lnTo>
                    <a:pt x="60" y="1583"/>
                  </a:lnTo>
                  <a:lnTo>
                    <a:pt x="52" y="1583"/>
                  </a:lnTo>
                  <a:lnTo>
                    <a:pt x="52" y="1591"/>
                  </a:lnTo>
                  <a:lnTo>
                    <a:pt x="52" y="1598"/>
                  </a:lnTo>
                  <a:lnTo>
                    <a:pt x="60" y="1606"/>
                  </a:lnTo>
                  <a:lnTo>
                    <a:pt x="67" y="1613"/>
                  </a:lnTo>
                  <a:lnTo>
                    <a:pt x="74" y="1621"/>
                  </a:lnTo>
                  <a:lnTo>
                    <a:pt x="82" y="1621"/>
                  </a:lnTo>
                  <a:lnTo>
                    <a:pt x="89" y="1628"/>
                  </a:lnTo>
                  <a:lnTo>
                    <a:pt x="97" y="1635"/>
                  </a:lnTo>
                  <a:lnTo>
                    <a:pt x="104" y="1643"/>
                  </a:lnTo>
                  <a:lnTo>
                    <a:pt x="112" y="1650"/>
                  </a:lnTo>
                  <a:lnTo>
                    <a:pt x="119" y="1658"/>
                  </a:lnTo>
                  <a:lnTo>
                    <a:pt x="126" y="1658"/>
                  </a:lnTo>
                  <a:lnTo>
                    <a:pt x="134" y="1665"/>
                  </a:lnTo>
                  <a:lnTo>
                    <a:pt x="141" y="1673"/>
                  </a:lnTo>
                  <a:lnTo>
                    <a:pt x="149" y="1680"/>
                  </a:lnTo>
                  <a:lnTo>
                    <a:pt x="156" y="1680"/>
                  </a:lnTo>
                  <a:lnTo>
                    <a:pt x="156" y="1688"/>
                  </a:lnTo>
                  <a:lnTo>
                    <a:pt x="164" y="1695"/>
                  </a:lnTo>
                  <a:lnTo>
                    <a:pt x="171" y="1695"/>
                  </a:lnTo>
                  <a:lnTo>
                    <a:pt x="178" y="1702"/>
                  </a:lnTo>
                  <a:lnTo>
                    <a:pt x="178" y="1710"/>
                  </a:lnTo>
                  <a:lnTo>
                    <a:pt x="186" y="1717"/>
                  </a:lnTo>
                  <a:lnTo>
                    <a:pt x="186" y="1725"/>
                  </a:lnTo>
                  <a:lnTo>
                    <a:pt x="186" y="1740"/>
                  </a:lnTo>
                  <a:lnTo>
                    <a:pt x="186" y="1747"/>
                  </a:lnTo>
                  <a:lnTo>
                    <a:pt x="193" y="1754"/>
                  </a:lnTo>
                  <a:lnTo>
                    <a:pt x="193" y="1762"/>
                  </a:lnTo>
                  <a:lnTo>
                    <a:pt x="186" y="1769"/>
                  </a:lnTo>
                  <a:lnTo>
                    <a:pt x="186" y="1784"/>
                  </a:lnTo>
                  <a:lnTo>
                    <a:pt x="186" y="1792"/>
                  </a:lnTo>
                  <a:lnTo>
                    <a:pt x="186" y="1799"/>
                  </a:lnTo>
                  <a:lnTo>
                    <a:pt x="178" y="1806"/>
                  </a:lnTo>
                  <a:lnTo>
                    <a:pt x="178" y="1821"/>
                  </a:lnTo>
                  <a:lnTo>
                    <a:pt x="171" y="1829"/>
                  </a:lnTo>
                  <a:lnTo>
                    <a:pt x="164" y="1836"/>
                  </a:lnTo>
                  <a:lnTo>
                    <a:pt x="164" y="1844"/>
                  </a:lnTo>
                  <a:lnTo>
                    <a:pt x="156" y="1844"/>
                  </a:lnTo>
                  <a:lnTo>
                    <a:pt x="156" y="1851"/>
                  </a:lnTo>
                  <a:lnTo>
                    <a:pt x="149" y="1851"/>
                  </a:lnTo>
                  <a:lnTo>
                    <a:pt x="141" y="1859"/>
                  </a:lnTo>
                  <a:lnTo>
                    <a:pt x="134" y="1859"/>
                  </a:lnTo>
                  <a:lnTo>
                    <a:pt x="126" y="1859"/>
                  </a:lnTo>
                  <a:lnTo>
                    <a:pt x="119" y="1859"/>
                  </a:lnTo>
                  <a:lnTo>
                    <a:pt x="112" y="1859"/>
                  </a:lnTo>
                  <a:lnTo>
                    <a:pt x="104" y="1859"/>
                  </a:lnTo>
                  <a:lnTo>
                    <a:pt x="97" y="1859"/>
                  </a:lnTo>
                  <a:lnTo>
                    <a:pt x="97" y="1851"/>
                  </a:lnTo>
                  <a:lnTo>
                    <a:pt x="89" y="1851"/>
                  </a:lnTo>
                  <a:lnTo>
                    <a:pt x="89" y="1844"/>
                  </a:lnTo>
                  <a:lnTo>
                    <a:pt x="89" y="1836"/>
                  </a:lnTo>
                  <a:lnTo>
                    <a:pt x="97" y="1829"/>
                  </a:lnTo>
                  <a:lnTo>
                    <a:pt x="97" y="1821"/>
                  </a:lnTo>
                  <a:lnTo>
                    <a:pt x="104" y="1814"/>
                  </a:lnTo>
                  <a:lnTo>
                    <a:pt x="104" y="1806"/>
                  </a:lnTo>
                  <a:lnTo>
                    <a:pt x="112" y="1806"/>
                  </a:lnTo>
                  <a:lnTo>
                    <a:pt x="112" y="1799"/>
                  </a:lnTo>
                  <a:lnTo>
                    <a:pt x="119" y="1799"/>
                  </a:lnTo>
                  <a:lnTo>
                    <a:pt x="119" y="1792"/>
                  </a:lnTo>
                  <a:lnTo>
                    <a:pt x="126" y="1792"/>
                  </a:lnTo>
                  <a:lnTo>
                    <a:pt x="134" y="1784"/>
                  </a:lnTo>
                  <a:lnTo>
                    <a:pt x="141" y="1784"/>
                  </a:lnTo>
                  <a:lnTo>
                    <a:pt x="141" y="1777"/>
                  </a:lnTo>
                  <a:lnTo>
                    <a:pt x="141" y="1769"/>
                  </a:lnTo>
                  <a:lnTo>
                    <a:pt x="149" y="1769"/>
                  </a:lnTo>
                  <a:lnTo>
                    <a:pt x="149" y="1762"/>
                  </a:lnTo>
                  <a:lnTo>
                    <a:pt x="149" y="1754"/>
                  </a:lnTo>
                  <a:lnTo>
                    <a:pt x="149" y="1747"/>
                  </a:lnTo>
                  <a:lnTo>
                    <a:pt x="141" y="1747"/>
                  </a:lnTo>
                  <a:lnTo>
                    <a:pt x="141" y="1740"/>
                  </a:lnTo>
                  <a:lnTo>
                    <a:pt x="134" y="1732"/>
                  </a:lnTo>
                  <a:lnTo>
                    <a:pt x="126" y="1725"/>
                  </a:lnTo>
                  <a:lnTo>
                    <a:pt x="119" y="1717"/>
                  </a:lnTo>
                  <a:lnTo>
                    <a:pt x="112" y="1717"/>
                  </a:lnTo>
                  <a:lnTo>
                    <a:pt x="112" y="1710"/>
                  </a:lnTo>
                  <a:lnTo>
                    <a:pt x="104" y="1702"/>
                  </a:lnTo>
                  <a:lnTo>
                    <a:pt x="97" y="1695"/>
                  </a:lnTo>
                  <a:lnTo>
                    <a:pt x="89" y="1688"/>
                  </a:lnTo>
                  <a:lnTo>
                    <a:pt x="82" y="1680"/>
                  </a:lnTo>
                  <a:lnTo>
                    <a:pt x="74" y="1680"/>
                  </a:lnTo>
                  <a:lnTo>
                    <a:pt x="67" y="1673"/>
                  </a:lnTo>
                  <a:lnTo>
                    <a:pt x="60" y="1665"/>
                  </a:lnTo>
                  <a:lnTo>
                    <a:pt x="52" y="1665"/>
                  </a:lnTo>
                  <a:lnTo>
                    <a:pt x="45" y="1658"/>
                  </a:lnTo>
                  <a:lnTo>
                    <a:pt x="37" y="1658"/>
                  </a:lnTo>
                  <a:lnTo>
                    <a:pt x="30" y="1650"/>
                  </a:lnTo>
                  <a:lnTo>
                    <a:pt x="22" y="1650"/>
                  </a:lnTo>
                  <a:lnTo>
                    <a:pt x="15" y="1643"/>
                  </a:lnTo>
                  <a:lnTo>
                    <a:pt x="7" y="1635"/>
                  </a:lnTo>
                  <a:lnTo>
                    <a:pt x="7" y="1628"/>
                  </a:lnTo>
                  <a:lnTo>
                    <a:pt x="0" y="1621"/>
                  </a:lnTo>
                  <a:lnTo>
                    <a:pt x="0" y="1613"/>
                  </a:lnTo>
                  <a:lnTo>
                    <a:pt x="0" y="1606"/>
                  </a:lnTo>
                  <a:lnTo>
                    <a:pt x="0" y="1598"/>
                  </a:lnTo>
                  <a:lnTo>
                    <a:pt x="0" y="1591"/>
                  </a:lnTo>
                  <a:lnTo>
                    <a:pt x="7" y="1583"/>
                  </a:lnTo>
                  <a:lnTo>
                    <a:pt x="7" y="1569"/>
                  </a:lnTo>
                  <a:lnTo>
                    <a:pt x="7" y="1561"/>
                  </a:lnTo>
                  <a:lnTo>
                    <a:pt x="15" y="1561"/>
                  </a:lnTo>
                  <a:lnTo>
                    <a:pt x="15" y="1554"/>
                  </a:lnTo>
                  <a:lnTo>
                    <a:pt x="22" y="1546"/>
                  </a:lnTo>
                  <a:lnTo>
                    <a:pt x="22" y="1539"/>
                  </a:lnTo>
                  <a:lnTo>
                    <a:pt x="30" y="1539"/>
                  </a:lnTo>
                  <a:lnTo>
                    <a:pt x="30" y="1531"/>
                  </a:lnTo>
                  <a:lnTo>
                    <a:pt x="37" y="1531"/>
                  </a:lnTo>
                  <a:lnTo>
                    <a:pt x="37" y="1524"/>
                  </a:lnTo>
                  <a:lnTo>
                    <a:pt x="45" y="1524"/>
                  </a:lnTo>
                  <a:lnTo>
                    <a:pt x="52" y="1516"/>
                  </a:lnTo>
                  <a:lnTo>
                    <a:pt x="60" y="1516"/>
                  </a:lnTo>
                  <a:lnTo>
                    <a:pt x="67" y="1516"/>
                  </a:lnTo>
                  <a:lnTo>
                    <a:pt x="74" y="1509"/>
                  </a:lnTo>
                  <a:lnTo>
                    <a:pt x="82" y="1509"/>
                  </a:lnTo>
                  <a:lnTo>
                    <a:pt x="89" y="1502"/>
                  </a:lnTo>
                  <a:lnTo>
                    <a:pt x="97" y="1502"/>
                  </a:lnTo>
                  <a:lnTo>
                    <a:pt x="112" y="1494"/>
                  </a:lnTo>
                  <a:lnTo>
                    <a:pt x="119" y="1487"/>
                  </a:lnTo>
                  <a:lnTo>
                    <a:pt x="134" y="1487"/>
                  </a:lnTo>
                  <a:lnTo>
                    <a:pt x="141" y="1479"/>
                  </a:lnTo>
                  <a:lnTo>
                    <a:pt x="156" y="1472"/>
                  </a:lnTo>
                  <a:lnTo>
                    <a:pt x="164" y="1464"/>
                  </a:lnTo>
                  <a:lnTo>
                    <a:pt x="178" y="1457"/>
                  </a:lnTo>
                  <a:lnTo>
                    <a:pt x="186" y="1450"/>
                  </a:lnTo>
                  <a:lnTo>
                    <a:pt x="193" y="1450"/>
                  </a:lnTo>
                  <a:lnTo>
                    <a:pt x="201" y="1442"/>
                  </a:lnTo>
                  <a:lnTo>
                    <a:pt x="201" y="1435"/>
                  </a:lnTo>
                  <a:lnTo>
                    <a:pt x="208" y="1427"/>
                  </a:lnTo>
                  <a:lnTo>
                    <a:pt x="216" y="1420"/>
                  </a:lnTo>
                  <a:lnTo>
                    <a:pt x="216" y="1412"/>
                  </a:lnTo>
                  <a:lnTo>
                    <a:pt x="223" y="1412"/>
                  </a:lnTo>
                  <a:lnTo>
                    <a:pt x="223" y="1405"/>
                  </a:lnTo>
                  <a:lnTo>
                    <a:pt x="230" y="1398"/>
                  </a:lnTo>
                  <a:lnTo>
                    <a:pt x="238" y="1390"/>
                  </a:lnTo>
                  <a:lnTo>
                    <a:pt x="238" y="1383"/>
                  </a:lnTo>
                  <a:lnTo>
                    <a:pt x="245" y="1375"/>
                  </a:lnTo>
                  <a:lnTo>
                    <a:pt x="245" y="1368"/>
                  </a:lnTo>
                  <a:lnTo>
                    <a:pt x="245" y="1360"/>
                  </a:lnTo>
                  <a:lnTo>
                    <a:pt x="245" y="1353"/>
                  </a:lnTo>
                  <a:lnTo>
                    <a:pt x="245" y="1345"/>
                  </a:lnTo>
                  <a:lnTo>
                    <a:pt x="238" y="1338"/>
                  </a:lnTo>
                  <a:lnTo>
                    <a:pt x="238" y="1331"/>
                  </a:lnTo>
                  <a:lnTo>
                    <a:pt x="238" y="1316"/>
                  </a:lnTo>
                  <a:lnTo>
                    <a:pt x="238" y="1308"/>
                  </a:lnTo>
                  <a:lnTo>
                    <a:pt x="230" y="1293"/>
                  </a:lnTo>
                  <a:lnTo>
                    <a:pt x="230" y="1279"/>
                  </a:lnTo>
                  <a:lnTo>
                    <a:pt x="230" y="1271"/>
                  </a:lnTo>
                  <a:lnTo>
                    <a:pt x="223" y="1256"/>
                  </a:lnTo>
                  <a:lnTo>
                    <a:pt x="223" y="1241"/>
                  </a:lnTo>
                  <a:lnTo>
                    <a:pt x="223" y="1227"/>
                  </a:lnTo>
                  <a:lnTo>
                    <a:pt x="223" y="1212"/>
                  </a:lnTo>
                  <a:lnTo>
                    <a:pt x="223" y="1197"/>
                  </a:lnTo>
                  <a:lnTo>
                    <a:pt x="223" y="1182"/>
                  </a:lnTo>
                  <a:lnTo>
                    <a:pt x="230" y="1174"/>
                  </a:lnTo>
                  <a:lnTo>
                    <a:pt x="230" y="1160"/>
                  </a:lnTo>
                  <a:lnTo>
                    <a:pt x="238" y="1204"/>
                  </a:lnTo>
                  <a:lnTo>
                    <a:pt x="245" y="1204"/>
                  </a:lnTo>
                  <a:lnTo>
                    <a:pt x="245" y="1197"/>
                  </a:lnTo>
                  <a:lnTo>
                    <a:pt x="253" y="1197"/>
                  </a:lnTo>
                  <a:lnTo>
                    <a:pt x="253" y="1189"/>
                  </a:lnTo>
                  <a:lnTo>
                    <a:pt x="260" y="1182"/>
                  </a:lnTo>
                  <a:lnTo>
                    <a:pt x="268" y="1174"/>
                  </a:lnTo>
                  <a:lnTo>
                    <a:pt x="275" y="1167"/>
                  </a:lnTo>
                  <a:lnTo>
                    <a:pt x="282" y="1160"/>
                  </a:lnTo>
                  <a:lnTo>
                    <a:pt x="282" y="1145"/>
                  </a:lnTo>
                  <a:lnTo>
                    <a:pt x="290" y="1137"/>
                  </a:lnTo>
                  <a:lnTo>
                    <a:pt x="297" y="1130"/>
                  </a:lnTo>
                  <a:lnTo>
                    <a:pt x="297" y="1122"/>
                  </a:lnTo>
                  <a:lnTo>
                    <a:pt x="305" y="1115"/>
                  </a:lnTo>
                  <a:lnTo>
                    <a:pt x="305" y="1100"/>
                  </a:lnTo>
                  <a:lnTo>
                    <a:pt x="305" y="1093"/>
                  </a:lnTo>
                  <a:lnTo>
                    <a:pt x="305" y="1085"/>
                  </a:lnTo>
                  <a:lnTo>
                    <a:pt x="305" y="1078"/>
                  </a:lnTo>
                  <a:lnTo>
                    <a:pt x="305" y="1063"/>
                  </a:lnTo>
                  <a:lnTo>
                    <a:pt x="305" y="1055"/>
                  </a:lnTo>
                  <a:lnTo>
                    <a:pt x="305" y="1041"/>
                  </a:lnTo>
                  <a:lnTo>
                    <a:pt x="305" y="1026"/>
                  </a:lnTo>
                  <a:lnTo>
                    <a:pt x="305" y="1011"/>
                  </a:lnTo>
                  <a:lnTo>
                    <a:pt x="305" y="996"/>
                  </a:lnTo>
                  <a:lnTo>
                    <a:pt x="305" y="981"/>
                  </a:lnTo>
                  <a:lnTo>
                    <a:pt x="305" y="966"/>
                  </a:lnTo>
                  <a:lnTo>
                    <a:pt x="312" y="951"/>
                  </a:lnTo>
                  <a:lnTo>
                    <a:pt x="312" y="937"/>
                  </a:lnTo>
                  <a:lnTo>
                    <a:pt x="312" y="922"/>
                  </a:lnTo>
                  <a:lnTo>
                    <a:pt x="312" y="914"/>
                  </a:lnTo>
                  <a:lnTo>
                    <a:pt x="312" y="907"/>
                  </a:lnTo>
                  <a:lnTo>
                    <a:pt x="312" y="899"/>
                  </a:lnTo>
                  <a:lnTo>
                    <a:pt x="320" y="884"/>
                  </a:lnTo>
                  <a:lnTo>
                    <a:pt x="320" y="877"/>
                  </a:lnTo>
                  <a:lnTo>
                    <a:pt x="327" y="870"/>
                  </a:lnTo>
                  <a:lnTo>
                    <a:pt x="327" y="862"/>
                  </a:lnTo>
                  <a:lnTo>
                    <a:pt x="334" y="855"/>
                  </a:lnTo>
                  <a:lnTo>
                    <a:pt x="334" y="847"/>
                  </a:lnTo>
                  <a:lnTo>
                    <a:pt x="342" y="847"/>
                  </a:lnTo>
                  <a:lnTo>
                    <a:pt x="349" y="840"/>
                  </a:lnTo>
                  <a:lnTo>
                    <a:pt x="349" y="832"/>
                  </a:lnTo>
                  <a:lnTo>
                    <a:pt x="357" y="825"/>
                  </a:lnTo>
                  <a:lnTo>
                    <a:pt x="357" y="818"/>
                  </a:lnTo>
                  <a:lnTo>
                    <a:pt x="364" y="818"/>
                  </a:lnTo>
                  <a:lnTo>
                    <a:pt x="349" y="884"/>
                  </a:lnTo>
                  <a:lnTo>
                    <a:pt x="349" y="877"/>
                  </a:lnTo>
                  <a:lnTo>
                    <a:pt x="357" y="877"/>
                  </a:lnTo>
                  <a:lnTo>
                    <a:pt x="357" y="870"/>
                  </a:lnTo>
                  <a:lnTo>
                    <a:pt x="364" y="862"/>
                  </a:lnTo>
                  <a:lnTo>
                    <a:pt x="372" y="855"/>
                  </a:lnTo>
                  <a:lnTo>
                    <a:pt x="379" y="847"/>
                  </a:lnTo>
                  <a:lnTo>
                    <a:pt x="394" y="832"/>
                  </a:lnTo>
                  <a:lnTo>
                    <a:pt x="401" y="825"/>
                  </a:lnTo>
                  <a:lnTo>
                    <a:pt x="416" y="810"/>
                  </a:lnTo>
                  <a:lnTo>
                    <a:pt x="424" y="795"/>
                  </a:lnTo>
                  <a:lnTo>
                    <a:pt x="438" y="780"/>
                  </a:lnTo>
                  <a:lnTo>
                    <a:pt x="446" y="766"/>
                  </a:lnTo>
                  <a:lnTo>
                    <a:pt x="461" y="758"/>
                  </a:lnTo>
                  <a:lnTo>
                    <a:pt x="468" y="743"/>
                  </a:lnTo>
                  <a:lnTo>
                    <a:pt x="476" y="736"/>
                  </a:lnTo>
                  <a:lnTo>
                    <a:pt x="483" y="721"/>
                  </a:lnTo>
                  <a:lnTo>
                    <a:pt x="491" y="713"/>
                  </a:lnTo>
                  <a:lnTo>
                    <a:pt x="491" y="699"/>
                  </a:lnTo>
                  <a:lnTo>
                    <a:pt x="498" y="691"/>
                  </a:lnTo>
                  <a:lnTo>
                    <a:pt x="505" y="676"/>
                  </a:lnTo>
                  <a:lnTo>
                    <a:pt x="513" y="661"/>
                  </a:lnTo>
                  <a:lnTo>
                    <a:pt x="513" y="647"/>
                  </a:lnTo>
                  <a:lnTo>
                    <a:pt x="520" y="639"/>
                  </a:lnTo>
                  <a:lnTo>
                    <a:pt x="528" y="624"/>
                  </a:lnTo>
                  <a:lnTo>
                    <a:pt x="528" y="609"/>
                  </a:lnTo>
                  <a:lnTo>
                    <a:pt x="535" y="602"/>
                  </a:lnTo>
                  <a:lnTo>
                    <a:pt x="535" y="587"/>
                  </a:lnTo>
                  <a:lnTo>
                    <a:pt x="535" y="580"/>
                  </a:lnTo>
                  <a:lnTo>
                    <a:pt x="543" y="572"/>
                  </a:lnTo>
                  <a:lnTo>
                    <a:pt x="543" y="565"/>
                  </a:lnTo>
                  <a:lnTo>
                    <a:pt x="543" y="557"/>
                  </a:lnTo>
                  <a:lnTo>
                    <a:pt x="543" y="550"/>
                  </a:lnTo>
                  <a:lnTo>
                    <a:pt x="550" y="542"/>
                  </a:lnTo>
                  <a:lnTo>
                    <a:pt x="550" y="535"/>
                  </a:lnTo>
                  <a:lnTo>
                    <a:pt x="550" y="528"/>
                  </a:lnTo>
                  <a:lnTo>
                    <a:pt x="550" y="520"/>
                  </a:lnTo>
                  <a:lnTo>
                    <a:pt x="550" y="513"/>
                  </a:lnTo>
                  <a:lnTo>
                    <a:pt x="557" y="505"/>
                  </a:lnTo>
                  <a:lnTo>
                    <a:pt x="557" y="498"/>
                  </a:lnTo>
                  <a:lnTo>
                    <a:pt x="557" y="505"/>
                  </a:lnTo>
                  <a:lnTo>
                    <a:pt x="557" y="513"/>
                  </a:lnTo>
                  <a:lnTo>
                    <a:pt x="557" y="520"/>
                  </a:lnTo>
                  <a:lnTo>
                    <a:pt x="557" y="528"/>
                  </a:lnTo>
                  <a:lnTo>
                    <a:pt x="557" y="535"/>
                  </a:lnTo>
                  <a:lnTo>
                    <a:pt x="557" y="542"/>
                  </a:lnTo>
                  <a:lnTo>
                    <a:pt x="557" y="550"/>
                  </a:lnTo>
                  <a:lnTo>
                    <a:pt x="557" y="557"/>
                  </a:lnTo>
                  <a:lnTo>
                    <a:pt x="557" y="565"/>
                  </a:lnTo>
                  <a:lnTo>
                    <a:pt x="557" y="572"/>
                  </a:lnTo>
                  <a:lnTo>
                    <a:pt x="557" y="580"/>
                  </a:lnTo>
                  <a:lnTo>
                    <a:pt x="557" y="587"/>
                  </a:lnTo>
                  <a:lnTo>
                    <a:pt x="557" y="594"/>
                  </a:lnTo>
                  <a:lnTo>
                    <a:pt x="557" y="602"/>
                  </a:lnTo>
                  <a:lnTo>
                    <a:pt x="557" y="609"/>
                  </a:lnTo>
                  <a:lnTo>
                    <a:pt x="550" y="617"/>
                  </a:lnTo>
                  <a:lnTo>
                    <a:pt x="550" y="624"/>
                  </a:lnTo>
                  <a:lnTo>
                    <a:pt x="550" y="632"/>
                  </a:lnTo>
                  <a:lnTo>
                    <a:pt x="550" y="639"/>
                  </a:lnTo>
                  <a:lnTo>
                    <a:pt x="550" y="632"/>
                  </a:lnTo>
                  <a:lnTo>
                    <a:pt x="557" y="624"/>
                  </a:lnTo>
                  <a:lnTo>
                    <a:pt x="565" y="617"/>
                  </a:lnTo>
                  <a:lnTo>
                    <a:pt x="572" y="609"/>
                  </a:lnTo>
                  <a:lnTo>
                    <a:pt x="580" y="594"/>
                  </a:lnTo>
                  <a:lnTo>
                    <a:pt x="587" y="580"/>
                  </a:lnTo>
                  <a:lnTo>
                    <a:pt x="595" y="572"/>
                  </a:lnTo>
                  <a:lnTo>
                    <a:pt x="602" y="557"/>
                  </a:lnTo>
                  <a:lnTo>
                    <a:pt x="609" y="542"/>
                  </a:lnTo>
                  <a:lnTo>
                    <a:pt x="617" y="528"/>
                  </a:lnTo>
                  <a:lnTo>
                    <a:pt x="632" y="513"/>
                  </a:lnTo>
                  <a:lnTo>
                    <a:pt x="639" y="505"/>
                  </a:lnTo>
                  <a:lnTo>
                    <a:pt x="647" y="498"/>
                  </a:lnTo>
                  <a:lnTo>
                    <a:pt x="654" y="490"/>
                  </a:lnTo>
                  <a:lnTo>
                    <a:pt x="654" y="483"/>
                  </a:lnTo>
                  <a:lnTo>
                    <a:pt x="661" y="483"/>
                  </a:lnTo>
                  <a:lnTo>
                    <a:pt x="669" y="476"/>
                  </a:lnTo>
                  <a:lnTo>
                    <a:pt x="676" y="468"/>
                  </a:lnTo>
                  <a:lnTo>
                    <a:pt x="684" y="461"/>
                  </a:lnTo>
                  <a:lnTo>
                    <a:pt x="699" y="446"/>
                  </a:lnTo>
                  <a:lnTo>
                    <a:pt x="706" y="438"/>
                  </a:lnTo>
                  <a:lnTo>
                    <a:pt x="721" y="423"/>
                  </a:lnTo>
                  <a:lnTo>
                    <a:pt x="728" y="416"/>
                  </a:lnTo>
                  <a:lnTo>
                    <a:pt x="736" y="401"/>
                  </a:lnTo>
                  <a:lnTo>
                    <a:pt x="751" y="386"/>
                  </a:lnTo>
                  <a:lnTo>
                    <a:pt x="758" y="379"/>
                  </a:lnTo>
                  <a:lnTo>
                    <a:pt x="773" y="364"/>
                  </a:lnTo>
                  <a:lnTo>
                    <a:pt x="780" y="349"/>
                  </a:lnTo>
                  <a:lnTo>
                    <a:pt x="788" y="342"/>
                  </a:lnTo>
                  <a:lnTo>
                    <a:pt x="795" y="327"/>
                  </a:lnTo>
                  <a:lnTo>
                    <a:pt x="803" y="312"/>
                  </a:lnTo>
                  <a:lnTo>
                    <a:pt x="803" y="305"/>
                  </a:lnTo>
                  <a:lnTo>
                    <a:pt x="810" y="290"/>
                  </a:lnTo>
                  <a:lnTo>
                    <a:pt x="810" y="282"/>
                  </a:lnTo>
                  <a:lnTo>
                    <a:pt x="817" y="267"/>
                  </a:lnTo>
                  <a:lnTo>
                    <a:pt x="817" y="260"/>
                  </a:lnTo>
                  <a:lnTo>
                    <a:pt x="825" y="252"/>
                  </a:lnTo>
                  <a:lnTo>
                    <a:pt x="825" y="238"/>
                  </a:lnTo>
                  <a:lnTo>
                    <a:pt x="825" y="230"/>
                  </a:lnTo>
                  <a:lnTo>
                    <a:pt x="832" y="215"/>
                  </a:lnTo>
                  <a:lnTo>
                    <a:pt x="832" y="208"/>
                  </a:lnTo>
                  <a:lnTo>
                    <a:pt x="832" y="200"/>
                  </a:lnTo>
                  <a:lnTo>
                    <a:pt x="832" y="186"/>
                  </a:lnTo>
                  <a:lnTo>
                    <a:pt x="840" y="178"/>
                  </a:lnTo>
                  <a:lnTo>
                    <a:pt x="840" y="171"/>
                  </a:lnTo>
                  <a:lnTo>
                    <a:pt x="840" y="163"/>
                  </a:lnTo>
                  <a:lnTo>
                    <a:pt x="847" y="156"/>
                  </a:lnTo>
                  <a:lnTo>
                    <a:pt x="847" y="148"/>
                  </a:lnTo>
                  <a:lnTo>
                    <a:pt x="847" y="141"/>
                  </a:lnTo>
                  <a:lnTo>
                    <a:pt x="855" y="133"/>
                  </a:lnTo>
                  <a:lnTo>
                    <a:pt x="855" y="126"/>
                  </a:lnTo>
                  <a:lnTo>
                    <a:pt x="862" y="119"/>
                  </a:lnTo>
                  <a:lnTo>
                    <a:pt x="862" y="111"/>
                  </a:lnTo>
                  <a:lnTo>
                    <a:pt x="869" y="111"/>
                  </a:lnTo>
                  <a:lnTo>
                    <a:pt x="869" y="104"/>
                  </a:lnTo>
                  <a:lnTo>
                    <a:pt x="877" y="96"/>
                  </a:lnTo>
                  <a:lnTo>
                    <a:pt x="884" y="89"/>
                  </a:lnTo>
                  <a:lnTo>
                    <a:pt x="892" y="81"/>
                  </a:lnTo>
                  <a:lnTo>
                    <a:pt x="899" y="74"/>
                  </a:lnTo>
                  <a:lnTo>
                    <a:pt x="907" y="67"/>
                  </a:lnTo>
                  <a:lnTo>
                    <a:pt x="914" y="59"/>
                  </a:lnTo>
                  <a:lnTo>
                    <a:pt x="914" y="52"/>
                  </a:lnTo>
                  <a:lnTo>
                    <a:pt x="922" y="44"/>
                  </a:lnTo>
                  <a:lnTo>
                    <a:pt x="929" y="44"/>
                  </a:lnTo>
                  <a:lnTo>
                    <a:pt x="929" y="37"/>
                  </a:lnTo>
                  <a:lnTo>
                    <a:pt x="936" y="29"/>
                  </a:lnTo>
                  <a:lnTo>
                    <a:pt x="944" y="22"/>
                  </a:lnTo>
                  <a:lnTo>
                    <a:pt x="944" y="15"/>
                  </a:lnTo>
                  <a:lnTo>
                    <a:pt x="951" y="15"/>
                  </a:lnTo>
                  <a:lnTo>
                    <a:pt x="951" y="7"/>
                  </a:lnTo>
                  <a:lnTo>
                    <a:pt x="959" y="7"/>
                  </a:lnTo>
                  <a:lnTo>
                    <a:pt x="959" y="0"/>
                  </a:lnTo>
                  <a:lnTo>
                    <a:pt x="959" y="7"/>
                  </a:lnTo>
                  <a:lnTo>
                    <a:pt x="951" y="7"/>
                  </a:lnTo>
                  <a:lnTo>
                    <a:pt x="951" y="15"/>
                  </a:lnTo>
                  <a:lnTo>
                    <a:pt x="951" y="22"/>
                  </a:lnTo>
                  <a:lnTo>
                    <a:pt x="944" y="29"/>
                  </a:lnTo>
                  <a:lnTo>
                    <a:pt x="944" y="37"/>
                  </a:lnTo>
                  <a:lnTo>
                    <a:pt x="944" y="44"/>
                  </a:lnTo>
                  <a:lnTo>
                    <a:pt x="936" y="52"/>
                  </a:lnTo>
                  <a:lnTo>
                    <a:pt x="936" y="59"/>
                  </a:lnTo>
                  <a:lnTo>
                    <a:pt x="936" y="67"/>
                  </a:lnTo>
                  <a:lnTo>
                    <a:pt x="929" y="67"/>
                  </a:lnTo>
                  <a:lnTo>
                    <a:pt x="929" y="74"/>
                  </a:lnTo>
                  <a:lnTo>
                    <a:pt x="929" y="81"/>
                  </a:lnTo>
                  <a:lnTo>
                    <a:pt x="922" y="89"/>
                  </a:lnTo>
                  <a:lnTo>
                    <a:pt x="922" y="96"/>
                  </a:lnTo>
                  <a:lnTo>
                    <a:pt x="914" y="111"/>
                  </a:lnTo>
                  <a:lnTo>
                    <a:pt x="914" y="126"/>
                  </a:lnTo>
                  <a:lnTo>
                    <a:pt x="907" y="141"/>
                  </a:lnTo>
                  <a:lnTo>
                    <a:pt x="907" y="156"/>
                  </a:lnTo>
                  <a:lnTo>
                    <a:pt x="899" y="171"/>
                  </a:lnTo>
                  <a:lnTo>
                    <a:pt x="899" y="193"/>
                  </a:lnTo>
                  <a:lnTo>
                    <a:pt x="899" y="208"/>
                  </a:lnTo>
                  <a:lnTo>
                    <a:pt x="892" y="223"/>
                  </a:lnTo>
                  <a:lnTo>
                    <a:pt x="892" y="245"/>
                  </a:lnTo>
                  <a:lnTo>
                    <a:pt x="892" y="260"/>
                  </a:lnTo>
                  <a:lnTo>
                    <a:pt x="892" y="275"/>
                  </a:lnTo>
                  <a:lnTo>
                    <a:pt x="899" y="290"/>
                  </a:lnTo>
                  <a:lnTo>
                    <a:pt x="899" y="305"/>
                  </a:lnTo>
                  <a:lnTo>
                    <a:pt x="899" y="312"/>
                  </a:lnTo>
                  <a:lnTo>
                    <a:pt x="907" y="327"/>
                  </a:lnTo>
                  <a:lnTo>
                    <a:pt x="914" y="334"/>
                  </a:lnTo>
                  <a:lnTo>
                    <a:pt x="922" y="357"/>
                  </a:lnTo>
                  <a:lnTo>
                    <a:pt x="922" y="379"/>
                  </a:lnTo>
                  <a:lnTo>
                    <a:pt x="929" y="401"/>
                  </a:lnTo>
                  <a:lnTo>
                    <a:pt x="929" y="431"/>
                  </a:lnTo>
                  <a:lnTo>
                    <a:pt x="929" y="468"/>
                  </a:lnTo>
                  <a:lnTo>
                    <a:pt x="929" y="498"/>
                  </a:lnTo>
                  <a:lnTo>
                    <a:pt x="936" y="535"/>
                  </a:lnTo>
                  <a:lnTo>
                    <a:pt x="929" y="572"/>
                  </a:lnTo>
                  <a:lnTo>
                    <a:pt x="929" y="602"/>
                  </a:lnTo>
                  <a:lnTo>
                    <a:pt x="929" y="639"/>
                  </a:lnTo>
                  <a:lnTo>
                    <a:pt x="929" y="669"/>
                  </a:lnTo>
                  <a:lnTo>
                    <a:pt x="929" y="699"/>
                  </a:lnTo>
                  <a:lnTo>
                    <a:pt x="922" y="728"/>
                  </a:lnTo>
                  <a:lnTo>
                    <a:pt x="922" y="751"/>
                  </a:lnTo>
                  <a:lnTo>
                    <a:pt x="914" y="773"/>
                  </a:lnTo>
                  <a:lnTo>
                    <a:pt x="988" y="639"/>
                  </a:lnTo>
                  <a:lnTo>
                    <a:pt x="988" y="647"/>
                  </a:lnTo>
                  <a:lnTo>
                    <a:pt x="988" y="654"/>
                  </a:lnTo>
                  <a:lnTo>
                    <a:pt x="981" y="669"/>
                  </a:lnTo>
                  <a:lnTo>
                    <a:pt x="981" y="676"/>
                  </a:lnTo>
                  <a:lnTo>
                    <a:pt x="981" y="684"/>
                  </a:lnTo>
                  <a:lnTo>
                    <a:pt x="981" y="699"/>
                  </a:lnTo>
                  <a:lnTo>
                    <a:pt x="981" y="713"/>
                  </a:lnTo>
                  <a:lnTo>
                    <a:pt x="981" y="728"/>
                  </a:lnTo>
                  <a:lnTo>
                    <a:pt x="981" y="743"/>
                  </a:lnTo>
                  <a:lnTo>
                    <a:pt x="981" y="751"/>
                  </a:lnTo>
                  <a:lnTo>
                    <a:pt x="981" y="766"/>
                  </a:lnTo>
                  <a:lnTo>
                    <a:pt x="981" y="780"/>
                  </a:lnTo>
                  <a:lnTo>
                    <a:pt x="981" y="795"/>
                  </a:lnTo>
                  <a:lnTo>
                    <a:pt x="988" y="803"/>
                  </a:lnTo>
                  <a:lnTo>
                    <a:pt x="988" y="818"/>
                  </a:lnTo>
                  <a:lnTo>
                    <a:pt x="996" y="825"/>
                  </a:lnTo>
                  <a:lnTo>
                    <a:pt x="1003" y="840"/>
                  </a:lnTo>
                  <a:lnTo>
                    <a:pt x="1011" y="847"/>
                  </a:lnTo>
                  <a:lnTo>
                    <a:pt x="1011" y="862"/>
                  </a:lnTo>
                  <a:lnTo>
                    <a:pt x="1018" y="870"/>
                  </a:lnTo>
                  <a:lnTo>
                    <a:pt x="1026" y="884"/>
                  </a:lnTo>
                  <a:lnTo>
                    <a:pt x="1033" y="899"/>
                  </a:lnTo>
                  <a:lnTo>
                    <a:pt x="1033" y="914"/>
                  </a:lnTo>
                  <a:lnTo>
                    <a:pt x="1040" y="929"/>
                  </a:lnTo>
                  <a:lnTo>
                    <a:pt x="1048" y="944"/>
                  </a:lnTo>
                  <a:lnTo>
                    <a:pt x="1048" y="959"/>
                  </a:lnTo>
                  <a:lnTo>
                    <a:pt x="1048" y="974"/>
                  </a:lnTo>
                  <a:lnTo>
                    <a:pt x="1048" y="996"/>
                  </a:lnTo>
                  <a:lnTo>
                    <a:pt x="1048" y="1018"/>
                  </a:lnTo>
                  <a:lnTo>
                    <a:pt x="1048" y="1041"/>
                  </a:lnTo>
                  <a:lnTo>
                    <a:pt x="1048" y="1070"/>
                  </a:lnTo>
                  <a:lnTo>
                    <a:pt x="1048" y="1093"/>
                  </a:lnTo>
                  <a:lnTo>
                    <a:pt x="1040" y="1122"/>
                  </a:lnTo>
                  <a:lnTo>
                    <a:pt x="1040" y="1152"/>
                  </a:lnTo>
                  <a:lnTo>
                    <a:pt x="1040" y="1182"/>
                  </a:lnTo>
                  <a:lnTo>
                    <a:pt x="1040" y="1212"/>
                  </a:lnTo>
                  <a:lnTo>
                    <a:pt x="1040" y="1241"/>
                  </a:lnTo>
                  <a:lnTo>
                    <a:pt x="1048" y="1271"/>
                  </a:lnTo>
                  <a:lnTo>
                    <a:pt x="1048" y="1301"/>
                  </a:lnTo>
                  <a:lnTo>
                    <a:pt x="1055" y="1323"/>
                  </a:lnTo>
                  <a:lnTo>
                    <a:pt x="1055" y="1353"/>
                  </a:lnTo>
                  <a:lnTo>
                    <a:pt x="1063" y="1375"/>
                  </a:lnTo>
                  <a:lnTo>
                    <a:pt x="1070" y="1398"/>
                  </a:lnTo>
                  <a:lnTo>
                    <a:pt x="1085" y="1420"/>
                  </a:lnTo>
                  <a:lnTo>
                    <a:pt x="1092" y="1435"/>
                  </a:lnTo>
                  <a:lnTo>
                    <a:pt x="1107" y="1450"/>
                  </a:lnTo>
                  <a:lnTo>
                    <a:pt x="1107" y="1442"/>
                  </a:lnTo>
                  <a:lnTo>
                    <a:pt x="1115" y="1442"/>
                  </a:lnTo>
                  <a:lnTo>
                    <a:pt x="1115" y="1435"/>
                  </a:lnTo>
                  <a:lnTo>
                    <a:pt x="1115" y="1427"/>
                  </a:lnTo>
                  <a:lnTo>
                    <a:pt x="1122" y="1420"/>
                  </a:lnTo>
                  <a:lnTo>
                    <a:pt x="1122" y="1412"/>
                  </a:lnTo>
                  <a:lnTo>
                    <a:pt x="1122" y="1405"/>
                  </a:lnTo>
                  <a:lnTo>
                    <a:pt x="1122" y="1398"/>
                  </a:lnTo>
                  <a:lnTo>
                    <a:pt x="1130" y="1398"/>
                  </a:lnTo>
                  <a:lnTo>
                    <a:pt x="1130" y="1390"/>
                  </a:lnTo>
                  <a:lnTo>
                    <a:pt x="1130" y="1383"/>
                  </a:lnTo>
                  <a:lnTo>
                    <a:pt x="1130" y="1390"/>
                  </a:lnTo>
                  <a:lnTo>
                    <a:pt x="1137" y="1390"/>
                  </a:lnTo>
                  <a:lnTo>
                    <a:pt x="1137" y="1398"/>
                  </a:lnTo>
                  <a:lnTo>
                    <a:pt x="1137" y="1405"/>
                  </a:lnTo>
                  <a:lnTo>
                    <a:pt x="1137" y="1412"/>
                  </a:lnTo>
                  <a:lnTo>
                    <a:pt x="1137" y="1420"/>
                  </a:lnTo>
                  <a:lnTo>
                    <a:pt x="1137" y="1427"/>
                  </a:lnTo>
                  <a:lnTo>
                    <a:pt x="1137" y="1435"/>
                  </a:lnTo>
                  <a:lnTo>
                    <a:pt x="1137" y="1442"/>
                  </a:lnTo>
                  <a:lnTo>
                    <a:pt x="1144" y="1450"/>
                  </a:lnTo>
                  <a:lnTo>
                    <a:pt x="1144" y="1457"/>
                  </a:lnTo>
                  <a:lnTo>
                    <a:pt x="1144" y="1464"/>
                  </a:lnTo>
                  <a:lnTo>
                    <a:pt x="1152" y="1464"/>
                  </a:lnTo>
                  <a:lnTo>
                    <a:pt x="1152" y="1472"/>
                  </a:lnTo>
                  <a:lnTo>
                    <a:pt x="1159" y="1472"/>
                  </a:lnTo>
                  <a:lnTo>
                    <a:pt x="1159" y="1479"/>
                  </a:lnTo>
                  <a:lnTo>
                    <a:pt x="1167" y="1479"/>
                  </a:lnTo>
                  <a:lnTo>
                    <a:pt x="1174" y="1487"/>
                  </a:lnTo>
                  <a:lnTo>
                    <a:pt x="1182" y="1487"/>
                  </a:lnTo>
                  <a:lnTo>
                    <a:pt x="1182" y="1494"/>
                  </a:lnTo>
                  <a:lnTo>
                    <a:pt x="1189" y="1494"/>
                  </a:lnTo>
                  <a:lnTo>
                    <a:pt x="1196" y="1502"/>
                  </a:lnTo>
                  <a:lnTo>
                    <a:pt x="1204" y="1502"/>
                  </a:lnTo>
                  <a:lnTo>
                    <a:pt x="1211" y="1509"/>
                  </a:lnTo>
                  <a:lnTo>
                    <a:pt x="1219" y="1509"/>
                  </a:lnTo>
                  <a:lnTo>
                    <a:pt x="1226" y="1516"/>
                  </a:lnTo>
                  <a:lnTo>
                    <a:pt x="1234" y="1516"/>
                  </a:lnTo>
                  <a:lnTo>
                    <a:pt x="1241" y="1516"/>
                  </a:lnTo>
                  <a:lnTo>
                    <a:pt x="1248" y="1524"/>
                  </a:lnTo>
                  <a:lnTo>
                    <a:pt x="1256" y="1524"/>
                  </a:lnTo>
                  <a:lnTo>
                    <a:pt x="1263" y="1524"/>
                  </a:lnTo>
                  <a:lnTo>
                    <a:pt x="1271" y="1524"/>
                  </a:lnTo>
                  <a:lnTo>
                    <a:pt x="1278" y="1531"/>
                  </a:lnTo>
                  <a:lnTo>
                    <a:pt x="1293" y="1531"/>
                  </a:lnTo>
                  <a:lnTo>
                    <a:pt x="1300" y="1539"/>
                  </a:lnTo>
                  <a:lnTo>
                    <a:pt x="1308" y="1546"/>
                  </a:lnTo>
                  <a:lnTo>
                    <a:pt x="1315" y="1546"/>
                  </a:lnTo>
                  <a:lnTo>
                    <a:pt x="1323" y="1554"/>
                  </a:lnTo>
                  <a:lnTo>
                    <a:pt x="1330" y="1561"/>
                  </a:lnTo>
                  <a:lnTo>
                    <a:pt x="1338" y="1569"/>
                  </a:lnTo>
                  <a:lnTo>
                    <a:pt x="1345" y="1576"/>
                  </a:lnTo>
                  <a:lnTo>
                    <a:pt x="1345" y="1583"/>
                  </a:lnTo>
                  <a:lnTo>
                    <a:pt x="1353" y="1591"/>
                  </a:lnTo>
                  <a:lnTo>
                    <a:pt x="1353" y="1598"/>
                  </a:lnTo>
                  <a:lnTo>
                    <a:pt x="1353" y="1606"/>
                  </a:lnTo>
                  <a:lnTo>
                    <a:pt x="1360" y="1613"/>
                  </a:lnTo>
                  <a:lnTo>
                    <a:pt x="1353" y="1621"/>
                  </a:lnTo>
                  <a:lnTo>
                    <a:pt x="1353" y="1628"/>
                  </a:lnTo>
                  <a:lnTo>
                    <a:pt x="1345" y="1635"/>
                  </a:lnTo>
                  <a:lnTo>
                    <a:pt x="1345" y="1643"/>
                  </a:lnTo>
                  <a:lnTo>
                    <a:pt x="1338" y="1650"/>
                  </a:lnTo>
                  <a:lnTo>
                    <a:pt x="1330" y="1650"/>
                  </a:lnTo>
                  <a:lnTo>
                    <a:pt x="1323" y="1658"/>
                  </a:lnTo>
                  <a:lnTo>
                    <a:pt x="1315" y="1665"/>
                  </a:lnTo>
                  <a:lnTo>
                    <a:pt x="1308" y="1665"/>
                  </a:lnTo>
                  <a:lnTo>
                    <a:pt x="1300" y="1673"/>
                  </a:lnTo>
                  <a:lnTo>
                    <a:pt x="1293" y="1673"/>
                  </a:lnTo>
                  <a:lnTo>
                    <a:pt x="1286" y="1680"/>
                  </a:lnTo>
                  <a:lnTo>
                    <a:pt x="1278" y="1680"/>
                  </a:lnTo>
                  <a:lnTo>
                    <a:pt x="1278" y="1688"/>
                  </a:lnTo>
                  <a:lnTo>
                    <a:pt x="1271" y="1695"/>
                  </a:lnTo>
                  <a:lnTo>
                    <a:pt x="1263" y="1695"/>
                  </a:lnTo>
                  <a:lnTo>
                    <a:pt x="1263" y="1702"/>
                  </a:lnTo>
                  <a:lnTo>
                    <a:pt x="1256" y="1702"/>
                  </a:lnTo>
                  <a:lnTo>
                    <a:pt x="1248" y="1710"/>
                  </a:lnTo>
                  <a:lnTo>
                    <a:pt x="1241" y="1710"/>
                  </a:lnTo>
                  <a:lnTo>
                    <a:pt x="1226" y="1717"/>
                  </a:lnTo>
                  <a:lnTo>
                    <a:pt x="1219" y="1717"/>
                  </a:lnTo>
                  <a:lnTo>
                    <a:pt x="1211" y="1725"/>
                  </a:lnTo>
                  <a:lnTo>
                    <a:pt x="1196" y="1725"/>
                  </a:lnTo>
                  <a:lnTo>
                    <a:pt x="1189" y="1732"/>
                  </a:lnTo>
                  <a:lnTo>
                    <a:pt x="1174" y="1732"/>
                  </a:lnTo>
                  <a:lnTo>
                    <a:pt x="1167" y="1732"/>
                  </a:lnTo>
                  <a:lnTo>
                    <a:pt x="1159" y="1740"/>
                  </a:lnTo>
                  <a:lnTo>
                    <a:pt x="1152" y="1740"/>
                  </a:lnTo>
                  <a:lnTo>
                    <a:pt x="1144" y="1740"/>
                  </a:lnTo>
                  <a:lnTo>
                    <a:pt x="1144" y="1747"/>
                  </a:lnTo>
                  <a:lnTo>
                    <a:pt x="1144" y="1754"/>
                  </a:lnTo>
                  <a:lnTo>
                    <a:pt x="1137" y="1754"/>
                  </a:lnTo>
                  <a:lnTo>
                    <a:pt x="1137" y="1762"/>
                  </a:lnTo>
                  <a:lnTo>
                    <a:pt x="1137" y="1769"/>
                  </a:lnTo>
                  <a:lnTo>
                    <a:pt x="1137" y="1777"/>
                  </a:lnTo>
                  <a:lnTo>
                    <a:pt x="1137" y="1784"/>
                  </a:lnTo>
                  <a:lnTo>
                    <a:pt x="1137" y="1792"/>
                  </a:lnTo>
                  <a:lnTo>
                    <a:pt x="1137" y="1799"/>
                  </a:lnTo>
                  <a:lnTo>
                    <a:pt x="1144" y="1799"/>
                  </a:lnTo>
                  <a:lnTo>
                    <a:pt x="1144" y="1806"/>
                  </a:lnTo>
                  <a:lnTo>
                    <a:pt x="1144" y="1814"/>
                  </a:lnTo>
                  <a:lnTo>
                    <a:pt x="1144" y="1821"/>
                  </a:lnTo>
                  <a:lnTo>
                    <a:pt x="1137" y="1821"/>
                  </a:lnTo>
                  <a:lnTo>
                    <a:pt x="1137" y="1829"/>
                  </a:lnTo>
                  <a:lnTo>
                    <a:pt x="1130" y="1829"/>
                  </a:lnTo>
                  <a:lnTo>
                    <a:pt x="1130" y="1836"/>
                  </a:lnTo>
                  <a:lnTo>
                    <a:pt x="1122" y="1836"/>
                  </a:lnTo>
                  <a:lnTo>
                    <a:pt x="1115" y="1844"/>
                  </a:lnTo>
                  <a:lnTo>
                    <a:pt x="1107" y="1844"/>
                  </a:lnTo>
                  <a:lnTo>
                    <a:pt x="1100" y="1844"/>
                  </a:lnTo>
                  <a:lnTo>
                    <a:pt x="1100" y="1836"/>
                  </a:lnTo>
                  <a:lnTo>
                    <a:pt x="1092" y="1836"/>
                  </a:lnTo>
                  <a:lnTo>
                    <a:pt x="1085" y="1829"/>
                  </a:lnTo>
                  <a:lnTo>
                    <a:pt x="1085" y="1821"/>
                  </a:lnTo>
                  <a:lnTo>
                    <a:pt x="1078" y="1814"/>
                  </a:lnTo>
                  <a:lnTo>
                    <a:pt x="1078" y="1806"/>
                  </a:lnTo>
                  <a:lnTo>
                    <a:pt x="1078" y="1799"/>
                  </a:lnTo>
                  <a:lnTo>
                    <a:pt x="1078" y="1792"/>
                  </a:lnTo>
                  <a:lnTo>
                    <a:pt x="1085" y="1784"/>
                  </a:lnTo>
                  <a:lnTo>
                    <a:pt x="1085" y="1777"/>
                  </a:lnTo>
                  <a:lnTo>
                    <a:pt x="1085" y="1769"/>
                  </a:lnTo>
                  <a:lnTo>
                    <a:pt x="1085" y="1754"/>
                  </a:lnTo>
                  <a:lnTo>
                    <a:pt x="1092" y="1747"/>
                  </a:lnTo>
                  <a:lnTo>
                    <a:pt x="1092" y="1740"/>
                  </a:lnTo>
                  <a:lnTo>
                    <a:pt x="1092" y="1732"/>
                  </a:lnTo>
                  <a:lnTo>
                    <a:pt x="1100" y="1725"/>
                  </a:lnTo>
                  <a:lnTo>
                    <a:pt x="1100" y="1717"/>
                  </a:lnTo>
                  <a:lnTo>
                    <a:pt x="1107" y="1710"/>
                  </a:lnTo>
                  <a:lnTo>
                    <a:pt x="1107" y="1702"/>
                  </a:lnTo>
                  <a:lnTo>
                    <a:pt x="1115" y="1702"/>
                  </a:lnTo>
                  <a:lnTo>
                    <a:pt x="1115" y="1695"/>
                  </a:lnTo>
                  <a:lnTo>
                    <a:pt x="1122" y="1695"/>
                  </a:lnTo>
                  <a:lnTo>
                    <a:pt x="1122" y="1688"/>
                  </a:lnTo>
                  <a:lnTo>
                    <a:pt x="1130" y="1688"/>
                  </a:lnTo>
                  <a:lnTo>
                    <a:pt x="1137" y="1688"/>
                  </a:lnTo>
                  <a:lnTo>
                    <a:pt x="1144" y="1688"/>
                  </a:lnTo>
                  <a:lnTo>
                    <a:pt x="1144" y="1680"/>
                  </a:lnTo>
                  <a:lnTo>
                    <a:pt x="1152" y="1680"/>
                  </a:lnTo>
                  <a:lnTo>
                    <a:pt x="1159" y="1680"/>
                  </a:lnTo>
                  <a:lnTo>
                    <a:pt x="1167" y="1680"/>
                  </a:lnTo>
                  <a:lnTo>
                    <a:pt x="1182" y="1680"/>
                  </a:lnTo>
                  <a:lnTo>
                    <a:pt x="1189" y="1673"/>
                  </a:lnTo>
                  <a:lnTo>
                    <a:pt x="1204" y="1665"/>
                  </a:lnTo>
                  <a:lnTo>
                    <a:pt x="1211" y="1665"/>
                  </a:lnTo>
                  <a:lnTo>
                    <a:pt x="1226" y="1658"/>
                  </a:lnTo>
                  <a:lnTo>
                    <a:pt x="1241" y="1650"/>
                  </a:lnTo>
                  <a:lnTo>
                    <a:pt x="1248" y="1650"/>
                  </a:lnTo>
                  <a:lnTo>
                    <a:pt x="1263" y="1643"/>
                  </a:lnTo>
                  <a:lnTo>
                    <a:pt x="1271" y="1635"/>
                  </a:lnTo>
                  <a:lnTo>
                    <a:pt x="1278" y="1628"/>
                  </a:lnTo>
                  <a:lnTo>
                    <a:pt x="1286" y="1621"/>
                  </a:lnTo>
                  <a:lnTo>
                    <a:pt x="1293" y="1621"/>
                  </a:lnTo>
                  <a:lnTo>
                    <a:pt x="1293" y="1613"/>
                  </a:lnTo>
                  <a:lnTo>
                    <a:pt x="1293" y="1606"/>
                  </a:lnTo>
                  <a:lnTo>
                    <a:pt x="1293" y="1598"/>
                  </a:lnTo>
                  <a:lnTo>
                    <a:pt x="1286" y="1591"/>
                  </a:lnTo>
                  <a:lnTo>
                    <a:pt x="1286" y="1583"/>
                  </a:lnTo>
                  <a:lnTo>
                    <a:pt x="1278" y="1576"/>
                  </a:lnTo>
                  <a:lnTo>
                    <a:pt x="1271" y="1569"/>
                  </a:lnTo>
                  <a:lnTo>
                    <a:pt x="1263" y="1561"/>
                  </a:lnTo>
                  <a:lnTo>
                    <a:pt x="1248" y="1554"/>
                  </a:lnTo>
                  <a:lnTo>
                    <a:pt x="1241" y="1546"/>
                  </a:lnTo>
                  <a:lnTo>
                    <a:pt x="1234" y="1546"/>
                  </a:lnTo>
                  <a:lnTo>
                    <a:pt x="1219" y="1539"/>
                  </a:lnTo>
                  <a:lnTo>
                    <a:pt x="1211" y="1531"/>
                  </a:lnTo>
                  <a:lnTo>
                    <a:pt x="1204" y="1531"/>
                  </a:lnTo>
                  <a:lnTo>
                    <a:pt x="1189" y="1524"/>
                  </a:lnTo>
                  <a:lnTo>
                    <a:pt x="1182" y="1524"/>
                  </a:lnTo>
                  <a:lnTo>
                    <a:pt x="1174" y="1524"/>
                  </a:lnTo>
                  <a:lnTo>
                    <a:pt x="1167" y="1524"/>
                  </a:lnTo>
                  <a:lnTo>
                    <a:pt x="1159" y="1524"/>
                  </a:lnTo>
                  <a:lnTo>
                    <a:pt x="1152" y="1524"/>
                  </a:lnTo>
                  <a:lnTo>
                    <a:pt x="1144" y="1516"/>
                  </a:lnTo>
                  <a:lnTo>
                    <a:pt x="1137" y="1516"/>
                  </a:lnTo>
                  <a:lnTo>
                    <a:pt x="1130" y="1516"/>
                  </a:lnTo>
                  <a:lnTo>
                    <a:pt x="1122" y="1516"/>
                  </a:lnTo>
                  <a:lnTo>
                    <a:pt x="1115" y="1516"/>
                  </a:lnTo>
                  <a:lnTo>
                    <a:pt x="1107" y="1516"/>
                  </a:lnTo>
                  <a:lnTo>
                    <a:pt x="1100" y="1516"/>
                  </a:lnTo>
                  <a:lnTo>
                    <a:pt x="1092" y="1524"/>
                  </a:lnTo>
                  <a:lnTo>
                    <a:pt x="1085" y="1524"/>
                  </a:lnTo>
                  <a:lnTo>
                    <a:pt x="1085" y="1531"/>
                  </a:lnTo>
                  <a:lnTo>
                    <a:pt x="1078" y="1531"/>
                  </a:lnTo>
                  <a:lnTo>
                    <a:pt x="1078" y="1539"/>
                  </a:lnTo>
                  <a:lnTo>
                    <a:pt x="1078" y="1554"/>
                  </a:lnTo>
                  <a:lnTo>
                    <a:pt x="1070" y="1561"/>
                  </a:lnTo>
                  <a:lnTo>
                    <a:pt x="1070" y="1576"/>
                  </a:lnTo>
                  <a:lnTo>
                    <a:pt x="1070" y="1591"/>
                  </a:lnTo>
                  <a:lnTo>
                    <a:pt x="1063" y="1613"/>
                  </a:lnTo>
                  <a:lnTo>
                    <a:pt x="1055" y="1635"/>
                  </a:lnTo>
                  <a:lnTo>
                    <a:pt x="1055" y="1658"/>
                  </a:lnTo>
                  <a:lnTo>
                    <a:pt x="1048" y="1688"/>
                  </a:lnTo>
                  <a:lnTo>
                    <a:pt x="1040" y="1710"/>
                  </a:lnTo>
                  <a:lnTo>
                    <a:pt x="1033" y="1732"/>
                  </a:lnTo>
                  <a:lnTo>
                    <a:pt x="1018" y="1762"/>
                  </a:lnTo>
                  <a:lnTo>
                    <a:pt x="1011" y="1784"/>
                  </a:lnTo>
                  <a:lnTo>
                    <a:pt x="1003" y="1806"/>
                  </a:lnTo>
                  <a:lnTo>
                    <a:pt x="996" y="1829"/>
                  </a:lnTo>
                  <a:lnTo>
                    <a:pt x="981" y="1844"/>
                  </a:lnTo>
                  <a:lnTo>
                    <a:pt x="974" y="1859"/>
                  </a:lnTo>
                  <a:lnTo>
                    <a:pt x="966" y="1873"/>
                  </a:lnTo>
                  <a:lnTo>
                    <a:pt x="951" y="1881"/>
                  </a:lnTo>
                  <a:lnTo>
                    <a:pt x="944" y="1888"/>
                  </a:lnTo>
                  <a:lnTo>
                    <a:pt x="936" y="1888"/>
                  </a:lnTo>
                  <a:lnTo>
                    <a:pt x="929" y="1896"/>
                  </a:lnTo>
                  <a:lnTo>
                    <a:pt x="922" y="1896"/>
                  </a:lnTo>
                  <a:lnTo>
                    <a:pt x="914" y="1903"/>
                  </a:lnTo>
                  <a:lnTo>
                    <a:pt x="907" y="1903"/>
                  </a:lnTo>
                  <a:lnTo>
                    <a:pt x="899" y="1903"/>
                  </a:lnTo>
                  <a:lnTo>
                    <a:pt x="892" y="1903"/>
                  </a:lnTo>
                  <a:lnTo>
                    <a:pt x="884" y="1903"/>
                  </a:lnTo>
                  <a:lnTo>
                    <a:pt x="877" y="1911"/>
                  </a:lnTo>
                  <a:lnTo>
                    <a:pt x="869" y="1911"/>
                  </a:lnTo>
                  <a:lnTo>
                    <a:pt x="862" y="1918"/>
                  </a:lnTo>
                  <a:lnTo>
                    <a:pt x="855" y="1918"/>
                  </a:lnTo>
                  <a:lnTo>
                    <a:pt x="847" y="1925"/>
                  </a:lnTo>
                  <a:lnTo>
                    <a:pt x="832" y="1933"/>
                  </a:lnTo>
                  <a:lnTo>
                    <a:pt x="825" y="1933"/>
                  </a:lnTo>
                  <a:lnTo>
                    <a:pt x="817" y="1940"/>
                  </a:lnTo>
                  <a:lnTo>
                    <a:pt x="803" y="1940"/>
                  </a:lnTo>
                  <a:lnTo>
                    <a:pt x="795" y="1940"/>
                  </a:lnTo>
                  <a:lnTo>
                    <a:pt x="780" y="1940"/>
                  </a:lnTo>
                  <a:lnTo>
                    <a:pt x="773" y="1940"/>
                  </a:lnTo>
                  <a:lnTo>
                    <a:pt x="758" y="1933"/>
                  </a:lnTo>
                  <a:lnTo>
                    <a:pt x="751" y="1933"/>
                  </a:lnTo>
                  <a:lnTo>
                    <a:pt x="736" y="1933"/>
                  </a:lnTo>
                  <a:lnTo>
                    <a:pt x="728" y="1933"/>
                  </a:lnTo>
                  <a:lnTo>
                    <a:pt x="713" y="1925"/>
                  </a:lnTo>
                  <a:lnTo>
                    <a:pt x="706" y="1925"/>
                  </a:lnTo>
                  <a:lnTo>
                    <a:pt x="691" y="1925"/>
                  </a:lnTo>
                  <a:lnTo>
                    <a:pt x="684" y="1925"/>
                  </a:lnTo>
                  <a:lnTo>
                    <a:pt x="676" y="1933"/>
                  </a:lnTo>
                  <a:lnTo>
                    <a:pt x="669" y="1933"/>
                  </a:lnTo>
                  <a:lnTo>
                    <a:pt x="661" y="1933"/>
                  </a:lnTo>
                  <a:lnTo>
                    <a:pt x="647" y="1940"/>
                  </a:lnTo>
                  <a:lnTo>
                    <a:pt x="639" y="1940"/>
                  </a:lnTo>
                  <a:lnTo>
                    <a:pt x="632" y="1940"/>
                  </a:lnTo>
                  <a:lnTo>
                    <a:pt x="617" y="1948"/>
                  </a:lnTo>
                  <a:lnTo>
                    <a:pt x="609" y="1948"/>
                  </a:lnTo>
                  <a:lnTo>
                    <a:pt x="602" y="1948"/>
                  </a:lnTo>
                  <a:lnTo>
                    <a:pt x="587" y="1948"/>
                  </a:lnTo>
                  <a:lnTo>
                    <a:pt x="580" y="1955"/>
                  </a:lnTo>
                  <a:lnTo>
                    <a:pt x="572" y="1955"/>
                  </a:lnTo>
                  <a:lnTo>
                    <a:pt x="565" y="1955"/>
                  </a:lnTo>
                  <a:lnTo>
                    <a:pt x="557" y="1955"/>
                  </a:lnTo>
                  <a:lnTo>
                    <a:pt x="550" y="1955"/>
                  </a:lnTo>
                  <a:lnTo>
                    <a:pt x="543" y="1955"/>
                  </a:lnTo>
                  <a:lnTo>
                    <a:pt x="535" y="1948"/>
                  </a:lnTo>
                  <a:lnTo>
                    <a:pt x="528" y="1948"/>
                  </a:lnTo>
                  <a:lnTo>
                    <a:pt x="520" y="1948"/>
                  </a:lnTo>
                  <a:lnTo>
                    <a:pt x="520" y="1940"/>
                  </a:lnTo>
                  <a:lnTo>
                    <a:pt x="513" y="1940"/>
                  </a:lnTo>
                  <a:lnTo>
                    <a:pt x="505" y="1933"/>
                  </a:lnTo>
                  <a:lnTo>
                    <a:pt x="498" y="1933"/>
                  </a:lnTo>
                  <a:lnTo>
                    <a:pt x="491" y="1925"/>
                  </a:lnTo>
                  <a:lnTo>
                    <a:pt x="483" y="1925"/>
                  </a:lnTo>
                  <a:lnTo>
                    <a:pt x="476" y="1918"/>
                  </a:lnTo>
                  <a:lnTo>
                    <a:pt x="461" y="1918"/>
                  </a:lnTo>
                  <a:lnTo>
                    <a:pt x="453" y="1911"/>
                  </a:lnTo>
                  <a:lnTo>
                    <a:pt x="438" y="1911"/>
                  </a:lnTo>
                  <a:lnTo>
                    <a:pt x="431" y="1903"/>
                  </a:lnTo>
                  <a:lnTo>
                    <a:pt x="416" y="1903"/>
                  </a:lnTo>
                  <a:lnTo>
                    <a:pt x="394" y="1903"/>
                  </a:lnTo>
                  <a:close/>
                </a:path>
              </a:pathLst>
            </a:custGeom>
            <a:solidFill>
              <a:srgbClr val="FFA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27" name="Freeform 491">
              <a:extLst>
                <a:ext uri="{FF2B5EF4-FFF2-40B4-BE49-F238E27FC236}">
                  <a16:creationId xmlns:a16="http://schemas.microsoft.com/office/drawing/2014/main" id="{F42688B5-DE2A-23F8-C978-85FD9088530D}"/>
                </a:ext>
              </a:extLst>
            </p:cNvPr>
            <p:cNvSpPr>
              <a:spLocks/>
            </p:cNvSpPr>
            <p:nvPr/>
          </p:nvSpPr>
          <p:spPr bwMode="auto">
            <a:xfrm>
              <a:off x="2075" y="1364"/>
              <a:ext cx="1353" cy="1941"/>
            </a:xfrm>
            <a:custGeom>
              <a:avLst/>
              <a:gdLst>
                <a:gd name="T0" fmla="*/ 290 w 1353"/>
                <a:gd name="T1" fmla="*/ 1837 h 1941"/>
                <a:gd name="T2" fmla="*/ 260 w 1353"/>
                <a:gd name="T3" fmla="*/ 1718 h 1941"/>
                <a:gd name="T4" fmla="*/ 238 w 1353"/>
                <a:gd name="T5" fmla="*/ 1524 h 1941"/>
                <a:gd name="T6" fmla="*/ 178 w 1353"/>
                <a:gd name="T7" fmla="*/ 1502 h 1941"/>
                <a:gd name="T8" fmla="*/ 82 w 1353"/>
                <a:gd name="T9" fmla="*/ 1547 h 1941"/>
                <a:gd name="T10" fmla="*/ 60 w 1353"/>
                <a:gd name="T11" fmla="*/ 1606 h 1941"/>
                <a:gd name="T12" fmla="*/ 156 w 1353"/>
                <a:gd name="T13" fmla="*/ 1681 h 1941"/>
                <a:gd name="T14" fmla="*/ 178 w 1353"/>
                <a:gd name="T15" fmla="*/ 1792 h 1941"/>
                <a:gd name="T16" fmla="*/ 126 w 1353"/>
                <a:gd name="T17" fmla="*/ 1844 h 1941"/>
                <a:gd name="T18" fmla="*/ 97 w 1353"/>
                <a:gd name="T19" fmla="*/ 1822 h 1941"/>
                <a:gd name="T20" fmla="*/ 126 w 1353"/>
                <a:gd name="T21" fmla="*/ 1785 h 1941"/>
                <a:gd name="T22" fmla="*/ 149 w 1353"/>
                <a:gd name="T23" fmla="*/ 1755 h 1941"/>
                <a:gd name="T24" fmla="*/ 126 w 1353"/>
                <a:gd name="T25" fmla="*/ 1718 h 1941"/>
                <a:gd name="T26" fmla="*/ 60 w 1353"/>
                <a:gd name="T27" fmla="*/ 1658 h 1941"/>
                <a:gd name="T28" fmla="*/ 7 w 1353"/>
                <a:gd name="T29" fmla="*/ 1569 h 1941"/>
                <a:gd name="T30" fmla="*/ 60 w 1353"/>
                <a:gd name="T31" fmla="*/ 1509 h 1941"/>
                <a:gd name="T32" fmla="*/ 186 w 1353"/>
                <a:gd name="T33" fmla="*/ 1450 h 1941"/>
                <a:gd name="T34" fmla="*/ 245 w 1353"/>
                <a:gd name="T35" fmla="*/ 1376 h 1941"/>
                <a:gd name="T36" fmla="*/ 230 w 1353"/>
                <a:gd name="T37" fmla="*/ 1249 h 1941"/>
                <a:gd name="T38" fmla="*/ 260 w 1353"/>
                <a:gd name="T39" fmla="*/ 1182 h 1941"/>
                <a:gd name="T40" fmla="*/ 312 w 1353"/>
                <a:gd name="T41" fmla="*/ 1063 h 1941"/>
                <a:gd name="T42" fmla="*/ 320 w 1353"/>
                <a:gd name="T43" fmla="*/ 885 h 1941"/>
                <a:gd name="T44" fmla="*/ 357 w 1353"/>
                <a:gd name="T45" fmla="*/ 818 h 1941"/>
                <a:gd name="T46" fmla="*/ 453 w 1353"/>
                <a:gd name="T47" fmla="*/ 759 h 1941"/>
                <a:gd name="T48" fmla="*/ 535 w 1353"/>
                <a:gd name="T49" fmla="*/ 587 h 1941"/>
                <a:gd name="T50" fmla="*/ 550 w 1353"/>
                <a:gd name="T51" fmla="*/ 528 h 1941"/>
                <a:gd name="T52" fmla="*/ 557 w 1353"/>
                <a:gd name="T53" fmla="*/ 521 h 1941"/>
                <a:gd name="T54" fmla="*/ 557 w 1353"/>
                <a:gd name="T55" fmla="*/ 587 h 1941"/>
                <a:gd name="T56" fmla="*/ 557 w 1353"/>
                <a:gd name="T57" fmla="*/ 632 h 1941"/>
                <a:gd name="T58" fmla="*/ 669 w 1353"/>
                <a:gd name="T59" fmla="*/ 476 h 1941"/>
                <a:gd name="T60" fmla="*/ 803 w 1353"/>
                <a:gd name="T61" fmla="*/ 320 h 1941"/>
                <a:gd name="T62" fmla="*/ 840 w 1353"/>
                <a:gd name="T63" fmla="*/ 179 h 1941"/>
                <a:gd name="T64" fmla="*/ 884 w 1353"/>
                <a:gd name="T65" fmla="*/ 89 h 1941"/>
                <a:gd name="T66" fmla="*/ 936 w 1353"/>
                <a:gd name="T67" fmla="*/ 22 h 1941"/>
                <a:gd name="T68" fmla="*/ 944 w 1353"/>
                <a:gd name="T69" fmla="*/ 30 h 1941"/>
                <a:gd name="T70" fmla="*/ 899 w 1353"/>
                <a:gd name="T71" fmla="*/ 156 h 1941"/>
                <a:gd name="T72" fmla="*/ 922 w 1353"/>
                <a:gd name="T73" fmla="*/ 379 h 1941"/>
                <a:gd name="T74" fmla="*/ 981 w 1353"/>
                <a:gd name="T75" fmla="*/ 647 h 1941"/>
                <a:gd name="T76" fmla="*/ 974 w 1353"/>
                <a:gd name="T77" fmla="*/ 788 h 1941"/>
                <a:gd name="T78" fmla="*/ 1040 w 1353"/>
                <a:gd name="T79" fmla="*/ 952 h 1941"/>
                <a:gd name="T80" fmla="*/ 1048 w 1353"/>
                <a:gd name="T81" fmla="*/ 1324 h 1941"/>
                <a:gd name="T82" fmla="*/ 1115 w 1353"/>
                <a:gd name="T83" fmla="*/ 1428 h 1941"/>
                <a:gd name="T84" fmla="*/ 1130 w 1353"/>
                <a:gd name="T85" fmla="*/ 1391 h 1941"/>
                <a:gd name="T86" fmla="*/ 1144 w 1353"/>
                <a:gd name="T87" fmla="*/ 1450 h 1941"/>
                <a:gd name="T88" fmla="*/ 1182 w 1353"/>
                <a:gd name="T89" fmla="*/ 1487 h 1941"/>
                <a:gd name="T90" fmla="*/ 1263 w 1353"/>
                <a:gd name="T91" fmla="*/ 1517 h 1941"/>
                <a:gd name="T92" fmla="*/ 1353 w 1353"/>
                <a:gd name="T93" fmla="*/ 1599 h 1941"/>
                <a:gd name="T94" fmla="*/ 1278 w 1353"/>
                <a:gd name="T95" fmla="*/ 1673 h 1941"/>
                <a:gd name="T96" fmla="*/ 1167 w 1353"/>
                <a:gd name="T97" fmla="*/ 1725 h 1941"/>
                <a:gd name="T98" fmla="*/ 1137 w 1353"/>
                <a:gd name="T99" fmla="*/ 1770 h 1941"/>
                <a:gd name="T100" fmla="*/ 1137 w 1353"/>
                <a:gd name="T101" fmla="*/ 1814 h 1941"/>
                <a:gd name="T102" fmla="*/ 1085 w 1353"/>
                <a:gd name="T103" fmla="*/ 1814 h 1941"/>
                <a:gd name="T104" fmla="*/ 1100 w 1353"/>
                <a:gd name="T105" fmla="*/ 1718 h 1941"/>
                <a:gd name="T106" fmla="*/ 1159 w 1353"/>
                <a:gd name="T107" fmla="*/ 1681 h 1941"/>
                <a:gd name="T108" fmla="*/ 1300 w 1353"/>
                <a:gd name="T109" fmla="*/ 1606 h 1941"/>
                <a:gd name="T110" fmla="*/ 1204 w 1353"/>
                <a:gd name="T111" fmla="*/ 1524 h 1941"/>
                <a:gd name="T112" fmla="*/ 1092 w 1353"/>
                <a:gd name="T113" fmla="*/ 1509 h 1941"/>
                <a:gd name="T114" fmla="*/ 1026 w 1353"/>
                <a:gd name="T115" fmla="*/ 1725 h 1941"/>
                <a:gd name="T116" fmla="*/ 907 w 1353"/>
                <a:gd name="T117" fmla="*/ 1889 h 1941"/>
                <a:gd name="T118" fmla="*/ 795 w 1353"/>
                <a:gd name="T119" fmla="*/ 1926 h 1941"/>
                <a:gd name="T120" fmla="*/ 647 w 1353"/>
                <a:gd name="T121" fmla="*/ 1918 h 1941"/>
                <a:gd name="T122" fmla="*/ 528 w 1353"/>
                <a:gd name="T123" fmla="*/ 1933 h 1941"/>
                <a:gd name="T124" fmla="*/ 424 w 1353"/>
                <a:gd name="T125" fmla="*/ 1889 h 19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53" h="1941">
                  <a:moveTo>
                    <a:pt x="401" y="1881"/>
                  </a:moveTo>
                  <a:lnTo>
                    <a:pt x="386" y="1881"/>
                  </a:lnTo>
                  <a:lnTo>
                    <a:pt x="372" y="1874"/>
                  </a:lnTo>
                  <a:lnTo>
                    <a:pt x="357" y="1874"/>
                  </a:lnTo>
                  <a:lnTo>
                    <a:pt x="349" y="1866"/>
                  </a:lnTo>
                  <a:lnTo>
                    <a:pt x="342" y="1866"/>
                  </a:lnTo>
                  <a:lnTo>
                    <a:pt x="327" y="1859"/>
                  </a:lnTo>
                  <a:lnTo>
                    <a:pt x="320" y="1859"/>
                  </a:lnTo>
                  <a:lnTo>
                    <a:pt x="312" y="1852"/>
                  </a:lnTo>
                  <a:lnTo>
                    <a:pt x="305" y="1844"/>
                  </a:lnTo>
                  <a:lnTo>
                    <a:pt x="297" y="1844"/>
                  </a:lnTo>
                  <a:lnTo>
                    <a:pt x="297" y="1837"/>
                  </a:lnTo>
                  <a:lnTo>
                    <a:pt x="290" y="1837"/>
                  </a:lnTo>
                  <a:lnTo>
                    <a:pt x="290" y="1829"/>
                  </a:lnTo>
                  <a:lnTo>
                    <a:pt x="282" y="1822"/>
                  </a:lnTo>
                  <a:lnTo>
                    <a:pt x="282" y="1814"/>
                  </a:lnTo>
                  <a:lnTo>
                    <a:pt x="275" y="1807"/>
                  </a:lnTo>
                  <a:lnTo>
                    <a:pt x="275" y="1799"/>
                  </a:lnTo>
                  <a:lnTo>
                    <a:pt x="275" y="1785"/>
                  </a:lnTo>
                  <a:lnTo>
                    <a:pt x="275" y="1777"/>
                  </a:lnTo>
                  <a:lnTo>
                    <a:pt x="268" y="1762"/>
                  </a:lnTo>
                  <a:lnTo>
                    <a:pt x="268" y="1755"/>
                  </a:lnTo>
                  <a:lnTo>
                    <a:pt x="268" y="1740"/>
                  </a:lnTo>
                  <a:lnTo>
                    <a:pt x="260" y="1725"/>
                  </a:lnTo>
                  <a:lnTo>
                    <a:pt x="260" y="1718"/>
                  </a:lnTo>
                  <a:lnTo>
                    <a:pt x="260" y="1703"/>
                  </a:lnTo>
                  <a:lnTo>
                    <a:pt x="260" y="1695"/>
                  </a:lnTo>
                  <a:lnTo>
                    <a:pt x="260" y="1681"/>
                  </a:lnTo>
                  <a:lnTo>
                    <a:pt x="260" y="1673"/>
                  </a:lnTo>
                  <a:lnTo>
                    <a:pt x="253" y="1658"/>
                  </a:lnTo>
                  <a:lnTo>
                    <a:pt x="253" y="1651"/>
                  </a:lnTo>
                  <a:lnTo>
                    <a:pt x="253" y="1636"/>
                  </a:lnTo>
                  <a:lnTo>
                    <a:pt x="253" y="1621"/>
                  </a:lnTo>
                  <a:lnTo>
                    <a:pt x="253" y="1599"/>
                  </a:lnTo>
                  <a:lnTo>
                    <a:pt x="253" y="1584"/>
                  </a:lnTo>
                  <a:lnTo>
                    <a:pt x="245" y="1569"/>
                  </a:lnTo>
                  <a:lnTo>
                    <a:pt x="245" y="1554"/>
                  </a:lnTo>
                  <a:lnTo>
                    <a:pt x="245" y="1539"/>
                  </a:lnTo>
                  <a:lnTo>
                    <a:pt x="238" y="1524"/>
                  </a:lnTo>
                  <a:lnTo>
                    <a:pt x="238" y="1509"/>
                  </a:lnTo>
                  <a:lnTo>
                    <a:pt x="230" y="1502"/>
                  </a:lnTo>
                  <a:lnTo>
                    <a:pt x="230" y="1495"/>
                  </a:lnTo>
                  <a:lnTo>
                    <a:pt x="223" y="1487"/>
                  </a:lnTo>
                  <a:lnTo>
                    <a:pt x="223" y="1480"/>
                  </a:lnTo>
                  <a:lnTo>
                    <a:pt x="216" y="1480"/>
                  </a:lnTo>
                  <a:lnTo>
                    <a:pt x="208" y="1480"/>
                  </a:lnTo>
                  <a:lnTo>
                    <a:pt x="208" y="1487"/>
                  </a:lnTo>
                  <a:lnTo>
                    <a:pt x="201" y="1487"/>
                  </a:lnTo>
                  <a:lnTo>
                    <a:pt x="193" y="1487"/>
                  </a:lnTo>
                  <a:lnTo>
                    <a:pt x="193" y="1495"/>
                  </a:lnTo>
                  <a:lnTo>
                    <a:pt x="186" y="1495"/>
                  </a:lnTo>
                  <a:lnTo>
                    <a:pt x="178" y="1502"/>
                  </a:lnTo>
                  <a:lnTo>
                    <a:pt x="171" y="1509"/>
                  </a:lnTo>
                  <a:lnTo>
                    <a:pt x="156" y="1509"/>
                  </a:lnTo>
                  <a:lnTo>
                    <a:pt x="149" y="1517"/>
                  </a:lnTo>
                  <a:lnTo>
                    <a:pt x="141" y="1517"/>
                  </a:lnTo>
                  <a:lnTo>
                    <a:pt x="134" y="1524"/>
                  </a:lnTo>
                  <a:lnTo>
                    <a:pt x="126" y="1524"/>
                  </a:lnTo>
                  <a:lnTo>
                    <a:pt x="119" y="1532"/>
                  </a:lnTo>
                  <a:lnTo>
                    <a:pt x="112" y="1532"/>
                  </a:lnTo>
                  <a:lnTo>
                    <a:pt x="104" y="1532"/>
                  </a:lnTo>
                  <a:lnTo>
                    <a:pt x="97" y="1539"/>
                  </a:lnTo>
                  <a:lnTo>
                    <a:pt x="89" y="1539"/>
                  </a:lnTo>
                  <a:lnTo>
                    <a:pt x="82" y="1547"/>
                  </a:lnTo>
                  <a:lnTo>
                    <a:pt x="74" y="1554"/>
                  </a:lnTo>
                  <a:lnTo>
                    <a:pt x="67" y="1562"/>
                  </a:lnTo>
                  <a:lnTo>
                    <a:pt x="60" y="1569"/>
                  </a:lnTo>
                  <a:lnTo>
                    <a:pt x="52" y="1576"/>
                  </a:lnTo>
                  <a:lnTo>
                    <a:pt x="52" y="1584"/>
                  </a:lnTo>
                  <a:lnTo>
                    <a:pt x="52" y="1591"/>
                  </a:lnTo>
                  <a:lnTo>
                    <a:pt x="52" y="1599"/>
                  </a:lnTo>
                  <a:lnTo>
                    <a:pt x="60" y="1599"/>
                  </a:lnTo>
                  <a:lnTo>
                    <a:pt x="60" y="1606"/>
                  </a:lnTo>
                  <a:lnTo>
                    <a:pt x="67" y="1614"/>
                  </a:lnTo>
                  <a:lnTo>
                    <a:pt x="74" y="1614"/>
                  </a:lnTo>
                  <a:lnTo>
                    <a:pt x="82" y="1621"/>
                  </a:lnTo>
                  <a:lnTo>
                    <a:pt x="89" y="1628"/>
                  </a:lnTo>
                  <a:lnTo>
                    <a:pt x="97" y="1636"/>
                  </a:lnTo>
                  <a:lnTo>
                    <a:pt x="104" y="1643"/>
                  </a:lnTo>
                  <a:lnTo>
                    <a:pt x="112" y="1651"/>
                  </a:lnTo>
                  <a:lnTo>
                    <a:pt x="119" y="1651"/>
                  </a:lnTo>
                  <a:lnTo>
                    <a:pt x="126" y="1658"/>
                  </a:lnTo>
                  <a:lnTo>
                    <a:pt x="134" y="1666"/>
                  </a:lnTo>
                  <a:lnTo>
                    <a:pt x="141" y="1666"/>
                  </a:lnTo>
                  <a:lnTo>
                    <a:pt x="149" y="1673"/>
                  </a:lnTo>
                  <a:lnTo>
                    <a:pt x="156" y="1681"/>
                  </a:lnTo>
                  <a:lnTo>
                    <a:pt x="164" y="1688"/>
                  </a:lnTo>
                  <a:lnTo>
                    <a:pt x="171" y="1695"/>
                  </a:lnTo>
                  <a:lnTo>
                    <a:pt x="178" y="1703"/>
                  </a:lnTo>
                  <a:lnTo>
                    <a:pt x="178" y="1710"/>
                  </a:lnTo>
                  <a:lnTo>
                    <a:pt x="178" y="1718"/>
                  </a:lnTo>
                  <a:lnTo>
                    <a:pt x="186" y="1725"/>
                  </a:lnTo>
                  <a:lnTo>
                    <a:pt x="186" y="1740"/>
                  </a:lnTo>
                  <a:lnTo>
                    <a:pt x="186" y="1747"/>
                  </a:lnTo>
                  <a:lnTo>
                    <a:pt x="186" y="1755"/>
                  </a:lnTo>
                  <a:lnTo>
                    <a:pt x="186" y="1762"/>
                  </a:lnTo>
                  <a:lnTo>
                    <a:pt x="186" y="1770"/>
                  </a:lnTo>
                  <a:lnTo>
                    <a:pt x="186" y="1785"/>
                  </a:lnTo>
                  <a:lnTo>
                    <a:pt x="178" y="1792"/>
                  </a:lnTo>
                  <a:lnTo>
                    <a:pt x="178" y="1799"/>
                  </a:lnTo>
                  <a:lnTo>
                    <a:pt x="171" y="1807"/>
                  </a:lnTo>
                  <a:lnTo>
                    <a:pt x="171" y="1814"/>
                  </a:lnTo>
                  <a:lnTo>
                    <a:pt x="164" y="1822"/>
                  </a:lnTo>
                  <a:lnTo>
                    <a:pt x="164" y="1829"/>
                  </a:lnTo>
                  <a:lnTo>
                    <a:pt x="156" y="1829"/>
                  </a:lnTo>
                  <a:lnTo>
                    <a:pt x="156" y="1837"/>
                  </a:lnTo>
                  <a:lnTo>
                    <a:pt x="149" y="1844"/>
                  </a:lnTo>
                  <a:lnTo>
                    <a:pt x="141" y="1844"/>
                  </a:lnTo>
                  <a:lnTo>
                    <a:pt x="134" y="1844"/>
                  </a:lnTo>
                  <a:lnTo>
                    <a:pt x="126" y="1844"/>
                  </a:lnTo>
                  <a:lnTo>
                    <a:pt x="119" y="1844"/>
                  </a:lnTo>
                  <a:lnTo>
                    <a:pt x="112" y="1852"/>
                  </a:lnTo>
                  <a:lnTo>
                    <a:pt x="104" y="1852"/>
                  </a:lnTo>
                  <a:lnTo>
                    <a:pt x="97" y="1844"/>
                  </a:lnTo>
                  <a:lnTo>
                    <a:pt x="97" y="1837"/>
                  </a:lnTo>
                  <a:lnTo>
                    <a:pt x="97" y="1829"/>
                  </a:lnTo>
                  <a:lnTo>
                    <a:pt x="97" y="1822"/>
                  </a:lnTo>
                  <a:lnTo>
                    <a:pt x="97" y="1814"/>
                  </a:lnTo>
                  <a:lnTo>
                    <a:pt x="104" y="1814"/>
                  </a:lnTo>
                  <a:lnTo>
                    <a:pt x="104" y="1807"/>
                  </a:lnTo>
                  <a:lnTo>
                    <a:pt x="112" y="1799"/>
                  </a:lnTo>
                  <a:lnTo>
                    <a:pt x="112" y="1792"/>
                  </a:lnTo>
                  <a:lnTo>
                    <a:pt x="119" y="1792"/>
                  </a:lnTo>
                  <a:lnTo>
                    <a:pt x="126" y="1792"/>
                  </a:lnTo>
                  <a:lnTo>
                    <a:pt x="126" y="1785"/>
                  </a:lnTo>
                  <a:lnTo>
                    <a:pt x="134" y="1785"/>
                  </a:lnTo>
                  <a:lnTo>
                    <a:pt x="134" y="1777"/>
                  </a:lnTo>
                  <a:lnTo>
                    <a:pt x="141" y="1777"/>
                  </a:lnTo>
                  <a:lnTo>
                    <a:pt x="141" y="1770"/>
                  </a:lnTo>
                  <a:lnTo>
                    <a:pt x="149" y="1770"/>
                  </a:lnTo>
                  <a:lnTo>
                    <a:pt x="149" y="1762"/>
                  </a:lnTo>
                  <a:lnTo>
                    <a:pt x="149" y="1755"/>
                  </a:lnTo>
                  <a:lnTo>
                    <a:pt x="149" y="1747"/>
                  </a:lnTo>
                  <a:lnTo>
                    <a:pt x="149" y="1740"/>
                  </a:lnTo>
                  <a:lnTo>
                    <a:pt x="149" y="1733"/>
                  </a:lnTo>
                  <a:lnTo>
                    <a:pt x="141" y="1733"/>
                  </a:lnTo>
                  <a:lnTo>
                    <a:pt x="141" y="1725"/>
                  </a:lnTo>
                  <a:lnTo>
                    <a:pt x="134" y="1725"/>
                  </a:lnTo>
                  <a:lnTo>
                    <a:pt x="134" y="1718"/>
                  </a:lnTo>
                  <a:lnTo>
                    <a:pt x="126" y="1718"/>
                  </a:lnTo>
                  <a:lnTo>
                    <a:pt x="119" y="1710"/>
                  </a:lnTo>
                  <a:lnTo>
                    <a:pt x="119" y="1703"/>
                  </a:lnTo>
                  <a:lnTo>
                    <a:pt x="112" y="1703"/>
                  </a:lnTo>
                  <a:lnTo>
                    <a:pt x="104" y="1695"/>
                  </a:lnTo>
                  <a:lnTo>
                    <a:pt x="104" y="1688"/>
                  </a:lnTo>
                  <a:lnTo>
                    <a:pt x="97" y="1681"/>
                  </a:lnTo>
                  <a:lnTo>
                    <a:pt x="89" y="1681"/>
                  </a:lnTo>
                  <a:lnTo>
                    <a:pt x="89" y="1673"/>
                  </a:lnTo>
                  <a:lnTo>
                    <a:pt x="82" y="1673"/>
                  </a:lnTo>
                  <a:lnTo>
                    <a:pt x="82" y="1666"/>
                  </a:lnTo>
                  <a:lnTo>
                    <a:pt x="74" y="1666"/>
                  </a:lnTo>
                  <a:lnTo>
                    <a:pt x="67" y="1658"/>
                  </a:lnTo>
                  <a:lnTo>
                    <a:pt x="60" y="1658"/>
                  </a:lnTo>
                  <a:lnTo>
                    <a:pt x="52" y="1658"/>
                  </a:lnTo>
                  <a:lnTo>
                    <a:pt x="45" y="1651"/>
                  </a:lnTo>
                  <a:lnTo>
                    <a:pt x="37" y="1651"/>
                  </a:lnTo>
                  <a:lnTo>
                    <a:pt x="30" y="1643"/>
                  </a:lnTo>
                  <a:lnTo>
                    <a:pt x="22" y="1636"/>
                  </a:lnTo>
                  <a:lnTo>
                    <a:pt x="15" y="1636"/>
                  </a:lnTo>
                  <a:lnTo>
                    <a:pt x="15" y="1628"/>
                  </a:lnTo>
                  <a:lnTo>
                    <a:pt x="7" y="1621"/>
                  </a:lnTo>
                  <a:lnTo>
                    <a:pt x="7" y="1614"/>
                  </a:lnTo>
                  <a:lnTo>
                    <a:pt x="0" y="1606"/>
                  </a:lnTo>
                  <a:lnTo>
                    <a:pt x="0" y="1599"/>
                  </a:lnTo>
                  <a:lnTo>
                    <a:pt x="0" y="1591"/>
                  </a:lnTo>
                  <a:lnTo>
                    <a:pt x="7" y="1584"/>
                  </a:lnTo>
                  <a:lnTo>
                    <a:pt x="7" y="1569"/>
                  </a:lnTo>
                  <a:lnTo>
                    <a:pt x="15" y="1562"/>
                  </a:lnTo>
                  <a:lnTo>
                    <a:pt x="15" y="1554"/>
                  </a:lnTo>
                  <a:lnTo>
                    <a:pt x="15" y="1547"/>
                  </a:lnTo>
                  <a:lnTo>
                    <a:pt x="22" y="1547"/>
                  </a:lnTo>
                  <a:lnTo>
                    <a:pt x="22" y="1539"/>
                  </a:lnTo>
                  <a:lnTo>
                    <a:pt x="30" y="1532"/>
                  </a:lnTo>
                  <a:lnTo>
                    <a:pt x="37" y="1524"/>
                  </a:lnTo>
                  <a:lnTo>
                    <a:pt x="45" y="1517"/>
                  </a:lnTo>
                  <a:lnTo>
                    <a:pt x="52" y="1517"/>
                  </a:lnTo>
                  <a:lnTo>
                    <a:pt x="60" y="1509"/>
                  </a:lnTo>
                  <a:lnTo>
                    <a:pt x="67" y="1509"/>
                  </a:lnTo>
                  <a:lnTo>
                    <a:pt x="74" y="1502"/>
                  </a:lnTo>
                  <a:lnTo>
                    <a:pt x="82" y="1502"/>
                  </a:lnTo>
                  <a:lnTo>
                    <a:pt x="89" y="1495"/>
                  </a:lnTo>
                  <a:lnTo>
                    <a:pt x="104" y="1495"/>
                  </a:lnTo>
                  <a:lnTo>
                    <a:pt x="112" y="1487"/>
                  </a:lnTo>
                  <a:lnTo>
                    <a:pt x="126" y="1480"/>
                  </a:lnTo>
                  <a:lnTo>
                    <a:pt x="134" y="1480"/>
                  </a:lnTo>
                  <a:lnTo>
                    <a:pt x="149" y="1472"/>
                  </a:lnTo>
                  <a:lnTo>
                    <a:pt x="156" y="1465"/>
                  </a:lnTo>
                  <a:lnTo>
                    <a:pt x="171" y="1457"/>
                  </a:lnTo>
                  <a:lnTo>
                    <a:pt x="178" y="1450"/>
                  </a:lnTo>
                  <a:lnTo>
                    <a:pt x="186" y="1450"/>
                  </a:lnTo>
                  <a:lnTo>
                    <a:pt x="193" y="1443"/>
                  </a:lnTo>
                  <a:lnTo>
                    <a:pt x="201" y="1435"/>
                  </a:lnTo>
                  <a:lnTo>
                    <a:pt x="208" y="1428"/>
                  </a:lnTo>
                  <a:lnTo>
                    <a:pt x="208" y="1420"/>
                  </a:lnTo>
                  <a:lnTo>
                    <a:pt x="216" y="1420"/>
                  </a:lnTo>
                  <a:lnTo>
                    <a:pt x="216" y="1413"/>
                  </a:lnTo>
                  <a:lnTo>
                    <a:pt x="223" y="1405"/>
                  </a:lnTo>
                  <a:lnTo>
                    <a:pt x="230" y="1398"/>
                  </a:lnTo>
                  <a:lnTo>
                    <a:pt x="238" y="1391"/>
                  </a:lnTo>
                  <a:lnTo>
                    <a:pt x="238" y="1383"/>
                  </a:lnTo>
                  <a:lnTo>
                    <a:pt x="245" y="1376"/>
                  </a:lnTo>
                  <a:lnTo>
                    <a:pt x="245" y="1368"/>
                  </a:lnTo>
                  <a:lnTo>
                    <a:pt x="245" y="1361"/>
                  </a:lnTo>
                  <a:lnTo>
                    <a:pt x="245" y="1353"/>
                  </a:lnTo>
                  <a:lnTo>
                    <a:pt x="245" y="1346"/>
                  </a:lnTo>
                  <a:lnTo>
                    <a:pt x="245" y="1338"/>
                  </a:lnTo>
                  <a:lnTo>
                    <a:pt x="245" y="1331"/>
                  </a:lnTo>
                  <a:lnTo>
                    <a:pt x="245" y="1324"/>
                  </a:lnTo>
                  <a:lnTo>
                    <a:pt x="238" y="1309"/>
                  </a:lnTo>
                  <a:lnTo>
                    <a:pt x="238" y="1301"/>
                  </a:lnTo>
                  <a:lnTo>
                    <a:pt x="238" y="1286"/>
                  </a:lnTo>
                  <a:lnTo>
                    <a:pt x="230" y="1279"/>
                  </a:lnTo>
                  <a:lnTo>
                    <a:pt x="230" y="1264"/>
                  </a:lnTo>
                  <a:lnTo>
                    <a:pt x="230" y="1249"/>
                  </a:lnTo>
                  <a:lnTo>
                    <a:pt x="230" y="1234"/>
                  </a:lnTo>
                  <a:lnTo>
                    <a:pt x="223" y="1227"/>
                  </a:lnTo>
                  <a:lnTo>
                    <a:pt x="223" y="1212"/>
                  </a:lnTo>
                  <a:lnTo>
                    <a:pt x="223" y="1197"/>
                  </a:lnTo>
                  <a:lnTo>
                    <a:pt x="223" y="1182"/>
                  </a:lnTo>
                  <a:lnTo>
                    <a:pt x="230" y="1167"/>
                  </a:lnTo>
                  <a:lnTo>
                    <a:pt x="230" y="1153"/>
                  </a:lnTo>
                  <a:lnTo>
                    <a:pt x="238" y="1205"/>
                  </a:lnTo>
                  <a:lnTo>
                    <a:pt x="245" y="1205"/>
                  </a:lnTo>
                  <a:lnTo>
                    <a:pt x="245" y="1197"/>
                  </a:lnTo>
                  <a:lnTo>
                    <a:pt x="253" y="1197"/>
                  </a:lnTo>
                  <a:lnTo>
                    <a:pt x="253" y="1190"/>
                  </a:lnTo>
                  <a:lnTo>
                    <a:pt x="260" y="1182"/>
                  </a:lnTo>
                  <a:lnTo>
                    <a:pt x="268" y="1182"/>
                  </a:lnTo>
                  <a:lnTo>
                    <a:pt x="268" y="1175"/>
                  </a:lnTo>
                  <a:lnTo>
                    <a:pt x="275" y="1167"/>
                  </a:lnTo>
                  <a:lnTo>
                    <a:pt x="282" y="1153"/>
                  </a:lnTo>
                  <a:lnTo>
                    <a:pt x="290" y="1145"/>
                  </a:lnTo>
                  <a:lnTo>
                    <a:pt x="290" y="1138"/>
                  </a:lnTo>
                  <a:lnTo>
                    <a:pt x="297" y="1130"/>
                  </a:lnTo>
                  <a:lnTo>
                    <a:pt x="305" y="1115"/>
                  </a:lnTo>
                  <a:lnTo>
                    <a:pt x="305" y="1108"/>
                  </a:lnTo>
                  <a:lnTo>
                    <a:pt x="305" y="1101"/>
                  </a:lnTo>
                  <a:lnTo>
                    <a:pt x="305" y="1093"/>
                  </a:lnTo>
                  <a:lnTo>
                    <a:pt x="312" y="1086"/>
                  </a:lnTo>
                  <a:lnTo>
                    <a:pt x="312" y="1078"/>
                  </a:lnTo>
                  <a:lnTo>
                    <a:pt x="312" y="1063"/>
                  </a:lnTo>
                  <a:lnTo>
                    <a:pt x="312" y="1048"/>
                  </a:lnTo>
                  <a:lnTo>
                    <a:pt x="312" y="1034"/>
                  </a:lnTo>
                  <a:lnTo>
                    <a:pt x="312" y="1019"/>
                  </a:lnTo>
                  <a:lnTo>
                    <a:pt x="312" y="1004"/>
                  </a:lnTo>
                  <a:lnTo>
                    <a:pt x="312" y="989"/>
                  </a:lnTo>
                  <a:lnTo>
                    <a:pt x="312" y="974"/>
                  </a:lnTo>
                  <a:lnTo>
                    <a:pt x="312" y="959"/>
                  </a:lnTo>
                  <a:lnTo>
                    <a:pt x="312" y="944"/>
                  </a:lnTo>
                  <a:lnTo>
                    <a:pt x="312" y="930"/>
                  </a:lnTo>
                  <a:lnTo>
                    <a:pt x="312" y="922"/>
                  </a:lnTo>
                  <a:lnTo>
                    <a:pt x="312" y="907"/>
                  </a:lnTo>
                  <a:lnTo>
                    <a:pt x="312" y="900"/>
                  </a:lnTo>
                  <a:lnTo>
                    <a:pt x="320" y="892"/>
                  </a:lnTo>
                  <a:lnTo>
                    <a:pt x="320" y="885"/>
                  </a:lnTo>
                  <a:lnTo>
                    <a:pt x="320" y="877"/>
                  </a:lnTo>
                  <a:lnTo>
                    <a:pt x="327" y="870"/>
                  </a:lnTo>
                  <a:lnTo>
                    <a:pt x="327" y="863"/>
                  </a:lnTo>
                  <a:lnTo>
                    <a:pt x="334" y="855"/>
                  </a:lnTo>
                  <a:lnTo>
                    <a:pt x="334" y="848"/>
                  </a:lnTo>
                  <a:lnTo>
                    <a:pt x="342" y="840"/>
                  </a:lnTo>
                  <a:lnTo>
                    <a:pt x="342" y="833"/>
                  </a:lnTo>
                  <a:lnTo>
                    <a:pt x="349" y="833"/>
                  </a:lnTo>
                  <a:lnTo>
                    <a:pt x="349" y="825"/>
                  </a:lnTo>
                  <a:lnTo>
                    <a:pt x="357" y="825"/>
                  </a:lnTo>
                  <a:lnTo>
                    <a:pt x="357" y="818"/>
                  </a:lnTo>
                  <a:lnTo>
                    <a:pt x="349" y="885"/>
                  </a:lnTo>
                  <a:lnTo>
                    <a:pt x="349" y="877"/>
                  </a:lnTo>
                  <a:lnTo>
                    <a:pt x="357" y="870"/>
                  </a:lnTo>
                  <a:lnTo>
                    <a:pt x="364" y="863"/>
                  </a:lnTo>
                  <a:lnTo>
                    <a:pt x="372" y="855"/>
                  </a:lnTo>
                  <a:lnTo>
                    <a:pt x="379" y="848"/>
                  </a:lnTo>
                  <a:lnTo>
                    <a:pt x="394" y="833"/>
                  </a:lnTo>
                  <a:lnTo>
                    <a:pt x="401" y="825"/>
                  </a:lnTo>
                  <a:lnTo>
                    <a:pt x="416" y="811"/>
                  </a:lnTo>
                  <a:lnTo>
                    <a:pt x="424" y="796"/>
                  </a:lnTo>
                  <a:lnTo>
                    <a:pt x="438" y="788"/>
                  </a:lnTo>
                  <a:lnTo>
                    <a:pt x="446" y="773"/>
                  </a:lnTo>
                  <a:lnTo>
                    <a:pt x="453" y="759"/>
                  </a:lnTo>
                  <a:lnTo>
                    <a:pt x="468" y="744"/>
                  </a:lnTo>
                  <a:lnTo>
                    <a:pt x="476" y="736"/>
                  </a:lnTo>
                  <a:lnTo>
                    <a:pt x="483" y="729"/>
                  </a:lnTo>
                  <a:lnTo>
                    <a:pt x="483" y="714"/>
                  </a:lnTo>
                  <a:lnTo>
                    <a:pt x="491" y="706"/>
                  </a:lnTo>
                  <a:lnTo>
                    <a:pt x="498" y="692"/>
                  </a:lnTo>
                  <a:lnTo>
                    <a:pt x="505" y="677"/>
                  </a:lnTo>
                  <a:lnTo>
                    <a:pt x="505" y="662"/>
                  </a:lnTo>
                  <a:lnTo>
                    <a:pt x="513" y="654"/>
                  </a:lnTo>
                  <a:lnTo>
                    <a:pt x="520" y="640"/>
                  </a:lnTo>
                  <a:lnTo>
                    <a:pt x="520" y="625"/>
                  </a:lnTo>
                  <a:lnTo>
                    <a:pt x="528" y="610"/>
                  </a:lnTo>
                  <a:lnTo>
                    <a:pt x="535" y="595"/>
                  </a:lnTo>
                  <a:lnTo>
                    <a:pt x="535" y="587"/>
                  </a:lnTo>
                  <a:lnTo>
                    <a:pt x="535" y="573"/>
                  </a:lnTo>
                  <a:lnTo>
                    <a:pt x="543" y="565"/>
                  </a:lnTo>
                  <a:lnTo>
                    <a:pt x="543" y="558"/>
                  </a:lnTo>
                  <a:lnTo>
                    <a:pt x="543" y="550"/>
                  </a:lnTo>
                  <a:lnTo>
                    <a:pt x="543" y="543"/>
                  </a:lnTo>
                  <a:lnTo>
                    <a:pt x="550" y="543"/>
                  </a:lnTo>
                  <a:lnTo>
                    <a:pt x="550" y="535"/>
                  </a:lnTo>
                  <a:lnTo>
                    <a:pt x="550" y="528"/>
                  </a:lnTo>
                  <a:lnTo>
                    <a:pt x="550" y="521"/>
                  </a:lnTo>
                  <a:lnTo>
                    <a:pt x="550" y="513"/>
                  </a:lnTo>
                  <a:lnTo>
                    <a:pt x="557" y="506"/>
                  </a:lnTo>
                  <a:lnTo>
                    <a:pt x="557" y="498"/>
                  </a:lnTo>
                  <a:lnTo>
                    <a:pt x="557" y="506"/>
                  </a:lnTo>
                  <a:lnTo>
                    <a:pt x="557" y="513"/>
                  </a:lnTo>
                  <a:lnTo>
                    <a:pt x="557" y="521"/>
                  </a:lnTo>
                  <a:lnTo>
                    <a:pt x="557" y="528"/>
                  </a:lnTo>
                  <a:lnTo>
                    <a:pt x="557" y="535"/>
                  </a:lnTo>
                  <a:lnTo>
                    <a:pt x="557" y="543"/>
                  </a:lnTo>
                  <a:lnTo>
                    <a:pt x="557" y="550"/>
                  </a:lnTo>
                  <a:lnTo>
                    <a:pt x="557" y="558"/>
                  </a:lnTo>
                  <a:lnTo>
                    <a:pt x="557" y="565"/>
                  </a:lnTo>
                  <a:lnTo>
                    <a:pt x="557" y="573"/>
                  </a:lnTo>
                  <a:lnTo>
                    <a:pt x="557" y="580"/>
                  </a:lnTo>
                  <a:lnTo>
                    <a:pt x="557" y="587"/>
                  </a:lnTo>
                  <a:lnTo>
                    <a:pt x="557" y="595"/>
                  </a:lnTo>
                  <a:lnTo>
                    <a:pt x="557" y="602"/>
                  </a:lnTo>
                  <a:lnTo>
                    <a:pt x="550" y="610"/>
                  </a:lnTo>
                  <a:lnTo>
                    <a:pt x="550" y="617"/>
                  </a:lnTo>
                  <a:lnTo>
                    <a:pt x="550" y="625"/>
                  </a:lnTo>
                  <a:lnTo>
                    <a:pt x="550" y="632"/>
                  </a:lnTo>
                  <a:lnTo>
                    <a:pt x="550" y="640"/>
                  </a:lnTo>
                  <a:lnTo>
                    <a:pt x="550" y="647"/>
                  </a:lnTo>
                  <a:lnTo>
                    <a:pt x="550" y="640"/>
                  </a:lnTo>
                  <a:lnTo>
                    <a:pt x="557" y="632"/>
                  </a:lnTo>
                  <a:lnTo>
                    <a:pt x="565" y="625"/>
                  </a:lnTo>
                  <a:lnTo>
                    <a:pt x="565" y="610"/>
                  </a:lnTo>
                  <a:lnTo>
                    <a:pt x="580" y="595"/>
                  </a:lnTo>
                  <a:lnTo>
                    <a:pt x="587" y="587"/>
                  </a:lnTo>
                  <a:lnTo>
                    <a:pt x="595" y="573"/>
                  </a:lnTo>
                  <a:lnTo>
                    <a:pt x="602" y="558"/>
                  </a:lnTo>
                  <a:lnTo>
                    <a:pt x="617" y="543"/>
                  </a:lnTo>
                  <a:lnTo>
                    <a:pt x="624" y="528"/>
                  </a:lnTo>
                  <a:lnTo>
                    <a:pt x="632" y="513"/>
                  </a:lnTo>
                  <a:lnTo>
                    <a:pt x="639" y="506"/>
                  </a:lnTo>
                  <a:lnTo>
                    <a:pt x="647" y="491"/>
                  </a:lnTo>
                  <a:lnTo>
                    <a:pt x="654" y="483"/>
                  </a:lnTo>
                  <a:lnTo>
                    <a:pt x="661" y="483"/>
                  </a:lnTo>
                  <a:lnTo>
                    <a:pt x="669" y="476"/>
                  </a:lnTo>
                  <a:lnTo>
                    <a:pt x="676" y="469"/>
                  </a:lnTo>
                  <a:lnTo>
                    <a:pt x="684" y="461"/>
                  </a:lnTo>
                  <a:lnTo>
                    <a:pt x="691" y="454"/>
                  </a:lnTo>
                  <a:lnTo>
                    <a:pt x="699" y="446"/>
                  </a:lnTo>
                  <a:lnTo>
                    <a:pt x="713" y="431"/>
                  </a:lnTo>
                  <a:lnTo>
                    <a:pt x="721" y="424"/>
                  </a:lnTo>
                  <a:lnTo>
                    <a:pt x="736" y="409"/>
                  </a:lnTo>
                  <a:lnTo>
                    <a:pt x="743" y="394"/>
                  </a:lnTo>
                  <a:lnTo>
                    <a:pt x="758" y="387"/>
                  </a:lnTo>
                  <a:lnTo>
                    <a:pt x="765" y="372"/>
                  </a:lnTo>
                  <a:lnTo>
                    <a:pt x="773" y="357"/>
                  </a:lnTo>
                  <a:lnTo>
                    <a:pt x="788" y="342"/>
                  </a:lnTo>
                  <a:lnTo>
                    <a:pt x="795" y="335"/>
                  </a:lnTo>
                  <a:lnTo>
                    <a:pt x="803" y="320"/>
                  </a:lnTo>
                  <a:lnTo>
                    <a:pt x="810" y="305"/>
                  </a:lnTo>
                  <a:lnTo>
                    <a:pt x="810" y="298"/>
                  </a:lnTo>
                  <a:lnTo>
                    <a:pt x="817" y="290"/>
                  </a:lnTo>
                  <a:lnTo>
                    <a:pt x="817" y="275"/>
                  </a:lnTo>
                  <a:lnTo>
                    <a:pt x="825" y="268"/>
                  </a:lnTo>
                  <a:lnTo>
                    <a:pt x="825" y="253"/>
                  </a:lnTo>
                  <a:lnTo>
                    <a:pt x="825" y="245"/>
                  </a:lnTo>
                  <a:lnTo>
                    <a:pt x="832" y="238"/>
                  </a:lnTo>
                  <a:lnTo>
                    <a:pt x="832" y="223"/>
                  </a:lnTo>
                  <a:lnTo>
                    <a:pt x="832" y="216"/>
                  </a:lnTo>
                  <a:lnTo>
                    <a:pt x="840" y="208"/>
                  </a:lnTo>
                  <a:lnTo>
                    <a:pt x="840" y="193"/>
                  </a:lnTo>
                  <a:lnTo>
                    <a:pt x="840" y="186"/>
                  </a:lnTo>
                  <a:lnTo>
                    <a:pt x="840" y="179"/>
                  </a:lnTo>
                  <a:lnTo>
                    <a:pt x="847" y="171"/>
                  </a:lnTo>
                  <a:lnTo>
                    <a:pt x="847" y="164"/>
                  </a:lnTo>
                  <a:lnTo>
                    <a:pt x="847" y="149"/>
                  </a:lnTo>
                  <a:lnTo>
                    <a:pt x="855" y="141"/>
                  </a:lnTo>
                  <a:lnTo>
                    <a:pt x="855" y="134"/>
                  </a:lnTo>
                  <a:lnTo>
                    <a:pt x="855" y="126"/>
                  </a:lnTo>
                  <a:lnTo>
                    <a:pt x="862" y="119"/>
                  </a:lnTo>
                  <a:lnTo>
                    <a:pt x="869" y="112"/>
                  </a:lnTo>
                  <a:lnTo>
                    <a:pt x="869" y="104"/>
                  </a:lnTo>
                  <a:lnTo>
                    <a:pt x="877" y="104"/>
                  </a:lnTo>
                  <a:lnTo>
                    <a:pt x="877" y="97"/>
                  </a:lnTo>
                  <a:lnTo>
                    <a:pt x="884" y="89"/>
                  </a:lnTo>
                  <a:lnTo>
                    <a:pt x="892" y="82"/>
                  </a:lnTo>
                  <a:lnTo>
                    <a:pt x="892" y="74"/>
                  </a:lnTo>
                  <a:lnTo>
                    <a:pt x="899" y="74"/>
                  </a:lnTo>
                  <a:lnTo>
                    <a:pt x="899" y="67"/>
                  </a:lnTo>
                  <a:lnTo>
                    <a:pt x="907" y="60"/>
                  </a:lnTo>
                  <a:lnTo>
                    <a:pt x="914" y="60"/>
                  </a:lnTo>
                  <a:lnTo>
                    <a:pt x="914" y="52"/>
                  </a:lnTo>
                  <a:lnTo>
                    <a:pt x="922" y="45"/>
                  </a:lnTo>
                  <a:lnTo>
                    <a:pt x="929" y="37"/>
                  </a:lnTo>
                  <a:lnTo>
                    <a:pt x="929" y="30"/>
                  </a:lnTo>
                  <a:lnTo>
                    <a:pt x="936" y="30"/>
                  </a:lnTo>
                  <a:lnTo>
                    <a:pt x="936" y="22"/>
                  </a:lnTo>
                  <a:lnTo>
                    <a:pt x="944" y="15"/>
                  </a:lnTo>
                  <a:lnTo>
                    <a:pt x="951" y="8"/>
                  </a:lnTo>
                  <a:lnTo>
                    <a:pt x="951" y="0"/>
                  </a:lnTo>
                  <a:lnTo>
                    <a:pt x="951" y="8"/>
                  </a:lnTo>
                  <a:lnTo>
                    <a:pt x="951" y="15"/>
                  </a:lnTo>
                  <a:lnTo>
                    <a:pt x="944" y="15"/>
                  </a:lnTo>
                  <a:lnTo>
                    <a:pt x="944" y="22"/>
                  </a:lnTo>
                  <a:lnTo>
                    <a:pt x="944" y="30"/>
                  </a:lnTo>
                  <a:lnTo>
                    <a:pt x="936" y="37"/>
                  </a:lnTo>
                  <a:lnTo>
                    <a:pt x="936" y="45"/>
                  </a:lnTo>
                  <a:lnTo>
                    <a:pt x="936" y="52"/>
                  </a:lnTo>
                  <a:lnTo>
                    <a:pt x="929" y="60"/>
                  </a:lnTo>
                  <a:lnTo>
                    <a:pt x="929" y="67"/>
                  </a:lnTo>
                  <a:lnTo>
                    <a:pt x="922" y="74"/>
                  </a:lnTo>
                  <a:lnTo>
                    <a:pt x="922" y="82"/>
                  </a:lnTo>
                  <a:lnTo>
                    <a:pt x="922" y="89"/>
                  </a:lnTo>
                  <a:lnTo>
                    <a:pt x="914" y="97"/>
                  </a:lnTo>
                  <a:lnTo>
                    <a:pt x="914" y="112"/>
                  </a:lnTo>
                  <a:lnTo>
                    <a:pt x="907" y="126"/>
                  </a:lnTo>
                  <a:lnTo>
                    <a:pt x="907" y="141"/>
                  </a:lnTo>
                  <a:lnTo>
                    <a:pt x="899" y="156"/>
                  </a:lnTo>
                  <a:lnTo>
                    <a:pt x="899" y="171"/>
                  </a:lnTo>
                  <a:lnTo>
                    <a:pt x="892" y="186"/>
                  </a:lnTo>
                  <a:lnTo>
                    <a:pt x="892" y="208"/>
                  </a:lnTo>
                  <a:lnTo>
                    <a:pt x="892" y="223"/>
                  </a:lnTo>
                  <a:lnTo>
                    <a:pt x="892" y="238"/>
                  </a:lnTo>
                  <a:lnTo>
                    <a:pt x="892" y="253"/>
                  </a:lnTo>
                  <a:lnTo>
                    <a:pt x="892" y="268"/>
                  </a:lnTo>
                  <a:lnTo>
                    <a:pt x="892" y="283"/>
                  </a:lnTo>
                  <a:lnTo>
                    <a:pt x="892" y="298"/>
                  </a:lnTo>
                  <a:lnTo>
                    <a:pt x="899" y="312"/>
                  </a:lnTo>
                  <a:lnTo>
                    <a:pt x="907" y="320"/>
                  </a:lnTo>
                  <a:lnTo>
                    <a:pt x="907" y="335"/>
                  </a:lnTo>
                  <a:lnTo>
                    <a:pt x="914" y="357"/>
                  </a:lnTo>
                  <a:lnTo>
                    <a:pt x="922" y="379"/>
                  </a:lnTo>
                  <a:lnTo>
                    <a:pt x="922" y="402"/>
                  </a:lnTo>
                  <a:lnTo>
                    <a:pt x="922" y="439"/>
                  </a:lnTo>
                  <a:lnTo>
                    <a:pt x="929" y="469"/>
                  </a:lnTo>
                  <a:lnTo>
                    <a:pt x="929" y="506"/>
                  </a:lnTo>
                  <a:lnTo>
                    <a:pt x="929" y="543"/>
                  </a:lnTo>
                  <a:lnTo>
                    <a:pt x="929" y="580"/>
                  </a:lnTo>
                  <a:lnTo>
                    <a:pt x="922" y="617"/>
                  </a:lnTo>
                  <a:lnTo>
                    <a:pt x="922" y="654"/>
                  </a:lnTo>
                  <a:lnTo>
                    <a:pt x="922" y="684"/>
                  </a:lnTo>
                  <a:lnTo>
                    <a:pt x="922" y="714"/>
                  </a:lnTo>
                  <a:lnTo>
                    <a:pt x="914" y="744"/>
                  </a:lnTo>
                  <a:lnTo>
                    <a:pt x="914" y="766"/>
                  </a:lnTo>
                  <a:lnTo>
                    <a:pt x="907" y="788"/>
                  </a:lnTo>
                  <a:lnTo>
                    <a:pt x="981" y="647"/>
                  </a:lnTo>
                  <a:lnTo>
                    <a:pt x="981" y="654"/>
                  </a:lnTo>
                  <a:lnTo>
                    <a:pt x="981" y="662"/>
                  </a:lnTo>
                  <a:lnTo>
                    <a:pt x="981" y="669"/>
                  </a:lnTo>
                  <a:lnTo>
                    <a:pt x="974" y="684"/>
                  </a:lnTo>
                  <a:lnTo>
                    <a:pt x="974" y="692"/>
                  </a:lnTo>
                  <a:lnTo>
                    <a:pt x="974" y="706"/>
                  </a:lnTo>
                  <a:lnTo>
                    <a:pt x="974" y="721"/>
                  </a:lnTo>
                  <a:lnTo>
                    <a:pt x="974" y="729"/>
                  </a:lnTo>
                  <a:lnTo>
                    <a:pt x="974" y="744"/>
                  </a:lnTo>
                  <a:lnTo>
                    <a:pt x="974" y="759"/>
                  </a:lnTo>
                  <a:lnTo>
                    <a:pt x="974" y="773"/>
                  </a:lnTo>
                  <a:lnTo>
                    <a:pt x="974" y="788"/>
                  </a:lnTo>
                  <a:lnTo>
                    <a:pt x="981" y="803"/>
                  </a:lnTo>
                  <a:lnTo>
                    <a:pt x="981" y="811"/>
                  </a:lnTo>
                  <a:lnTo>
                    <a:pt x="988" y="825"/>
                  </a:lnTo>
                  <a:lnTo>
                    <a:pt x="988" y="833"/>
                  </a:lnTo>
                  <a:lnTo>
                    <a:pt x="996" y="840"/>
                  </a:lnTo>
                  <a:lnTo>
                    <a:pt x="1003" y="855"/>
                  </a:lnTo>
                  <a:lnTo>
                    <a:pt x="1003" y="863"/>
                  </a:lnTo>
                  <a:lnTo>
                    <a:pt x="1011" y="877"/>
                  </a:lnTo>
                  <a:lnTo>
                    <a:pt x="1018" y="885"/>
                  </a:lnTo>
                  <a:lnTo>
                    <a:pt x="1026" y="900"/>
                  </a:lnTo>
                  <a:lnTo>
                    <a:pt x="1026" y="907"/>
                  </a:lnTo>
                  <a:lnTo>
                    <a:pt x="1033" y="922"/>
                  </a:lnTo>
                  <a:lnTo>
                    <a:pt x="1040" y="937"/>
                  </a:lnTo>
                  <a:lnTo>
                    <a:pt x="1040" y="952"/>
                  </a:lnTo>
                  <a:lnTo>
                    <a:pt x="1040" y="974"/>
                  </a:lnTo>
                  <a:lnTo>
                    <a:pt x="1040" y="989"/>
                  </a:lnTo>
                  <a:lnTo>
                    <a:pt x="1040" y="1011"/>
                  </a:lnTo>
                  <a:lnTo>
                    <a:pt x="1040" y="1034"/>
                  </a:lnTo>
                  <a:lnTo>
                    <a:pt x="1040" y="1063"/>
                  </a:lnTo>
                  <a:lnTo>
                    <a:pt x="1033" y="1086"/>
                  </a:lnTo>
                  <a:lnTo>
                    <a:pt x="1033" y="1115"/>
                  </a:lnTo>
                  <a:lnTo>
                    <a:pt x="1033" y="1145"/>
                  </a:lnTo>
                  <a:lnTo>
                    <a:pt x="1033" y="1175"/>
                  </a:lnTo>
                  <a:lnTo>
                    <a:pt x="1033" y="1205"/>
                  </a:lnTo>
                  <a:lnTo>
                    <a:pt x="1033" y="1234"/>
                  </a:lnTo>
                  <a:lnTo>
                    <a:pt x="1040" y="1264"/>
                  </a:lnTo>
                  <a:lnTo>
                    <a:pt x="1040" y="1294"/>
                  </a:lnTo>
                  <a:lnTo>
                    <a:pt x="1048" y="1324"/>
                  </a:lnTo>
                  <a:lnTo>
                    <a:pt x="1055" y="1353"/>
                  </a:lnTo>
                  <a:lnTo>
                    <a:pt x="1063" y="1376"/>
                  </a:lnTo>
                  <a:lnTo>
                    <a:pt x="1070" y="1398"/>
                  </a:lnTo>
                  <a:lnTo>
                    <a:pt x="1085" y="1420"/>
                  </a:lnTo>
                  <a:lnTo>
                    <a:pt x="1092" y="1435"/>
                  </a:lnTo>
                  <a:lnTo>
                    <a:pt x="1107" y="1450"/>
                  </a:lnTo>
                  <a:lnTo>
                    <a:pt x="1107" y="1443"/>
                  </a:lnTo>
                  <a:lnTo>
                    <a:pt x="1115" y="1443"/>
                  </a:lnTo>
                  <a:lnTo>
                    <a:pt x="1115" y="1435"/>
                  </a:lnTo>
                  <a:lnTo>
                    <a:pt x="1115" y="1428"/>
                  </a:lnTo>
                  <a:lnTo>
                    <a:pt x="1122" y="1420"/>
                  </a:lnTo>
                  <a:lnTo>
                    <a:pt x="1122" y="1413"/>
                  </a:lnTo>
                  <a:lnTo>
                    <a:pt x="1122" y="1405"/>
                  </a:lnTo>
                  <a:lnTo>
                    <a:pt x="1130" y="1398"/>
                  </a:lnTo>
                  <a:lnTo>
                    <a:pt x="1130" y="1391"/>
                  </a:lnTo>
                  <a:lnTo>
                    <a:pt x="1130" y="1383"/>
                  </a:lnTo>
                  <a:lnTo>
                    <a:pt x="1130" y="1391"/>
                  </a:lnTo>
                  <a:lnTo>
                    <a:pt x="1137" y="1398"/>
                  </a:lnTo>
                  <a:lnTo>
                    <a:pt x="1137" y="1405"/>
                  </a:lnTo>
                  <a:lnTo>
                    <a:pt x="1137" y="1413"/>
                  </a:lnTo>
                  <a:lnTo>
                    <a:pt x="1137" y="1420"/>
                  </a:lnTo>
                  <a:lnTo>
                    <a:pt x="1137" y="1428"/>
                  </a:lnTo>
                  <a:lnTo>
                    <a:pt x="1137" y="1435"/>
                  </a:lnTo>
                  <a:lnTo>
                    <a:pt x="1137" y="1443"/>
                  </a:lnTo>
                  <a:lnTo>
                    <a:pt x="1137" y="1450"/>
                  </a:lnTo>
                  <a:lnTo>
                    <a:pt x="1144" y="1450"/>
                  </a:lnTo>
                  <a:lnTo>
                    <a:pt x="1144" y="1457"/>
                  </a:lnTo>
                  <a:lnTo>
                    <a:pt x="1152" y="1465"/>
                  </a:lnTo>
                  <a:lnTo>
                    <a:pt x="1152" y="1472"/>
                  </a:lnTo>
                  <a:lnTo>
                    <a:pt x="1159" y="1472"/>
                  </a:lnTo>
                  <a:lnTo>
                    <a:pt x="1167" y="1480"/>
                  </a:lnTo>
                  <a:lnTo>
                    <a:pt x="1174" y="1480"/>
                  </a:lnTo>
                  <a:lnTo>
                    <a:pt x="1182" y="1487"/>
                  </a:lnTo>
                  <a:lnTo>
                    <a:pt x="1189" y="1487"/>
                  </a:lnTo>
                  <a:lnTo>
                    <a:pt x="1189" y="1495"/>
                  </a:lnTo>
                  <a:lnTo>
                    <a:pt x="1196" y="1495"/>
                  </a:lnTo>
                  <a:lnTo>
                    <a:pt x="1204" y="1495"/>
                  </a:lnTo>
                  <a:lnTo>
                    <a:pt x="1204" y="1502"/>
                  </a:lnTo>
                  <a:lnTo>
                    <a:pt x="1211" y="1502"/>
                  </a:lnTo>
                  <a:lnTo>
                    <a:pt x="1219" y="1509"/>
                  </a:lnTo>
                  <a:lnTo>
                    <a:pt x="1226" y="1509"/>
                  </a:lnTo>
                  <a:lnTo>
                    <a:pt x="1234" y="1509"/>
                  </a:lnTo>
                  <a:lnTo>
                    <a:pt x="1241" y="1509"/>
                  </a:lnTo>
                  <a:lnTo>
                    <a:pt x="1248" y="1517"/>
                  </a:lnTo>
                  <a:lnTo>
                    <a:pt x="1256" y="1517"/>
                  </a:lnTo>
                  <a:lnTo>
                    <a:pt x="1263" y="1517"/>
                  </a:lnTo>
                  <a:lnTo>
                    <a:pt x="1271" y="1524"/>
                  </a:lnTo>
                  <a:lnTo>
                    <a:pt x="1278" y="1524"/>
                  </a:lnTo>
                  <a:lnTo>
                    <a:pt x="1286" y="1524"/>
                  </a:lnTo>
                  <a:lnTo>
                    <a:pt x="1300" y="1532"/>
                  </a:lnTo>
                  <a:lnTo>
                    <a:pt x="1308" y="1539"/>
                  </a:lnTo>
                  <a:lnTo>
                    <a:pt x="1315" y="1539"/>
                  </a:lnTo>
                  <a:lnTo>
                    <a:pt x="1323" y="1547"/>
                  </a:lnTo>
                  <a:lnTo>
                    <a:pt x="1330" y="1554"/>
                  </a:lnTo>
                  <a:lnTo>
                    <a:pt x="1330" y="1562"/>
                  </a:lnTo>
                  <a:lnTo>
                    <a:pt x="1338" y="1569"/>
                  </a:lnTo>
                  <a:lnTo>
                    <a:pt x="1345" y="1576"/>
                  </a:lnTo>
                  <a:lnTo>
                    <a:pt x="1345" y="1584"/>
                  </a:lnTo>
                  <a:lnTo>
                    <a:pt x="1353" y="1591"/>
                  </a:lnTo>
                  <a:lnTo>
                    <a:pt x="1353" y="1599"/>
                  </a:lnTo>
                  <a:lnTo>
                    <a:pt x="1353" y="1606"/>
                  </a:lnTo>
                  <a:lnTo>
                    <a:pt x="1353" y="1614"/>
                  </a:lnTo>
                  <a:lnTo>
                    <a:pt x="1345" y="1621"/>
                  </a:lnTo>
                  <a:lnTo>
                    <a:pt x="1345" y="1628"/>
                  </a:lnTo>
                  <a:lnTo>
                    <a:pt x="1338" y="1636"/>
                  </a:lnTo>
                  <a:lnTo>
                    <a:pt x="1330" y="1643"/>
                  </a:lnTo>
                  <a:lnTo>
                    <a:pt x="1323" y="1651"/>
                  </a:lnTo>
                  <a:lnTo>
                    <a:pt x="1315" y="1651"/>
                  </a:lnTo>
                  <a:lnTo>
                    <a:pt x="1308" y="1658"/>
                  </a:lnTo>
                  <a:lnTo>
                    <a:pt x="1300" y="1658"/>
                  </a:lnTo>
                  <a:lnTo>
                    <a:pt x="1293" y="1666"/>
                  </a:lnTo>
                  <a:lnTo>
                    <a:pt x="1286" y="1673"/>
                  </a:lnTo>
                  <a:lnTo>
                    <a:pt x="1278" y="1673"/>
                  </a:lnTo>
                  <a:lnTo>
                    <a:pt x="1271" y="1681"/>
                  </a:lnTo>
                  <a:lnTo>
                    <a:pt x="1263" y="1688"/>
                  </a:lnTo>
                  <a:lnTo>
                    <a:pt x="1256" y="1695"/>
                  </a:lnTo>
                  <a:lnTo>
                    <a:pt x="1248" y="1695"/>
                  </a:lnTo>
                  <a:lnTo>
                    <a:pt x="1241" y="1703"/>
                  </a:lnTo>
                  <a:lnTo>
                    <a:pt x="1234" y="1703"/>
                  </a:lnTo>
                  <a:lnTo>
                    <a:pt x="1226" y="1710"/>
                  </a:lnTo>
                  <a:lnTo>
                    <a:pt x="1219" y="1710"/>
                  </a:lnTo>
                  <a:lnTo>
                    <a:pt x="1204" y="1718"/>
                  </a:lnTo>
                  <a:lnTo>
                    <a:pt x="1196" y="1718"/>
                  </a:lnTo>
                  <a:lnTo>
                    <a:pt x="1189" y="1718"/>
                  </a:lnTo>
                  <a:lnTo>
                    <a:pt x="1174" y="1725"/>
                  </a:lnTo>
                  <a:lnTo>
                    <a:pt x="1167" y="1725"/>
                  </a:lnTo>
                  <a:lnTo>
                    <a:pt x="1159" y="1725"/>
                  </a:lnTo>
                  <a:lnTo>
                    <a:pt x="1152" y="1733"/>
                  </a:lnTo>
                  <a:lnTo>
                    <a:pt x="1144" y="1733"/>
                  </a:lnTo>
                  <a:lnTo>
                    <a:pt x="1137" y="1740"/>
                  </a:lnTo>
                  <a:lnTo>
                    <a:pt x="1137" y="1747"/>
                  </a:lnTo>
                  <a:lnTo>
                    <a:pt x="1137" y="1755"/>
                  </a:lnTo>
                  <a:lnTo>
                    <a:pt x="1137" y="1762"/>
                  </a:lnTo>
                  <a:lnTo>
                    <a:pt x="1137" y="1770"/>
                  </a:lnTo>
                  <a:lnTo>
                    <a:pt x="1137" y="1777"/>
                  </a:lnTo>
                  <a:lnTo>
                    <a:pt x="1137" y="1785"/>
                  </a:lnTo>
                  <a:lnTo>
                    <a:pt x="1137" y="1792"/>
                  </a:lnTo>
                  <a:lnTo>
                    <a:pt x="1144" y="1799"/>
                  </a:lnTo>
                  <a:lnTo>
                    <a:pt x="1137" y="1807"/>
                  </a:lnTo>
                  <a:lnTo>
                    <a:pt x="1137" y="1814"/>
                  </a:lnTo>
                  <a:lnTo>
                    <a:pt x="1130" y="1822"/>
                  </a:lnTo>
                  <a:lnTo>
                    <a:pt x="1122" y="1829"/>
                  </a:lnTo>
                  <a:lnTo>
                    <a:pt x="1115" y="1829"/>
                  </a:lnTo>
                  <a:lnTo>
                    <a:pt x="1107" y="1829"/>
                  </a:lnTo>
                  <a:lnTo>
                    <a:pt x="1100" y="1829"/>
                  </a:lnTo>
                  <a:lnTo>
                    <a:pt x="1092" y="1822"/>
                  </a:lnTo>
                  <a:lnTo>
                    <a:pt x="1085" y="1822"/>
                  </a:lnTo>
                  <a:lnTo>
                    <a:pt x="1085" y="1814"/>
                  </a:lnTo>
                  <a:lnTo>
                    <a:pt x="1085" y="1807"/>
                  </a:lnTo>
                  <a:lnTo>
                    <a:pt x="1085" y="1799"/>
                  </a:lnTo>
                  <a:lnTo>
                    <a:pt x="1085" y="1792"/>
                  </a:lnTo>
                  <a:lnTo>
                    <a:pt x="1085" y="1785"/>
                  </a:lnTo>
                  <a:lnTo>
                    <a:pt x="1085" y="1777"/>
                  </a:lnTo>
                  <a:lnTo>
                    <a:pt x="1085" y="1770"/>
                  </a:lnTo>
                  <a:lnTo>
                    <a:pt x="1085" y="1762"/>
                  </a:lnTo>
                  <a:lnTo>
                    <a:pt x="1092" y="1747"/>
                  </a:lnTo>
                  <a:lnTo>
                    <a:pt x="1092" y="1740"/>
                  </a:lnTo>
                  <a:lnTo>
                    <a:pt x="1092" y="1733"/>
                  </a:lnTo>
                  <a:lnTo>
                    <a:pt x="1100" y="1725"/>
                  </a:lnTo>
                  <a:lnTo>
                    <a:pt x="1100" y="1718"/>
                  </a:lnTo>
                  <a:lnTo>
                    <a:pt x="1107" y="1710"/>
                  </a:lnTo>
                  <a:lnTo>
                    <a:pt x="1107" y="1703"/>
                  </a:lnTo>
                  <a:lnTo>
                    <a:pt x="1115" y="1695"/>
                  </a:lnTo>
                  <a:lnTo>
                    <a:pt x="1115" y="1688"/>
                  </a:lnTo>
                  <a:lnTo>
                    <a:pt x="1122" y="1688"/>
                  </a:lnTo>
                  <a:lnTo>
                    <a:pt x="1130" y="1681"/>
                  </a:lnTo>
                  <a:lnTo>
                    <a:pt x="1137" y="1681"/>
                  </a:lnTo>
                  <a:lnTo>
                    <a:pt x="1144" y="1681"/>
                  </a:lnTo>
                  <a:lnTo>
                    <a:pt x="1152" y="1681"/>
                  </a:lnTo>
                  <a:lnTo>
                    <a:pt x="1159" y="1681"/>
                  </a:lnTo>
                  <a:lnTo>
                    <a:pt x="1174" y="1673"/>
                  </a:lnTo>
                  <a:lnTo>
                    <a:pt x="1182" y="1673"/>
                  </a:lnTo>
                  <a:lnTo>
                    <a:pt x="1189" y="1666"/>
                  </a:lnTo>
                  <a:lnTo>
                    <a:pt x="1204" y="1666"/>
                  </a:lnTo>
                  <a:lnTo>
                    <a:pt x="1219" y="1658"/>
                  </a:lnTo>
                  <a:lnTo>
                    <a:pt x="1226" y="1651"/>
                  </a:lnTo>
                  <a:lnTo>
                    <a:pt x="1241" y="1651"/>
                  </a:lnTo>
                  <a:lnTo>
                    <a:pt x="1248" y="1643"/>
                  </a:lnTo>
                  <a:lnTo>
                    <a:pt x="1263" y="1636"/>
                  </a:lnTo>
                  <a:lnTo>
                    <a:pt x="1271" y="1628"/>
                  </a:lnTo>
                  <a:lnTo>
                    <a:pt x="1278" y="1621"/>
                  </a:lnTo>
                  <a:lnTo>
                    <a:pt x="1286" y="1621"/>
                  </a:lnTo>
                  <a:lnTo>
                    <a:pt x="1293" y="1614"/>
                  </a:lnTo>
                  <a:lnTo>
                    <a:pt x="1300" y="1606"/>
                  </a:lnTo>
                  <a:lnTo>
                    <a:pt x="1300" y="1599"/>
                  </a:lnTo>
                  <a:lnTo>
                    <a:pt x="1293" y="1591"/>
                  </a:lnTo>
                  <a:lnTo>
                    <a:pt x="1293" y="1584"/>
                  </a:lnTo>
                  <a:lnTo>
                    <a:pt x="1286" y="1576"/>
                  </a:lnTo>
                  <a:lnTo>
                    <a:pt x="1278" y="1569"/>
                  </a:lnTo>
                  <a:lnTo>
                    <a:pt x="1271" y="1562"/>
                  </a:lnTo>
                  <a:lnTo>
                    <a:pt x="1263" y="1554"/>
                  </a:lnTo>
                  <a:lnTo>
                    <a:pt x="1256" y="1547"/>
                  </a:lnTo>
                  <a:lnTo>
                    <a:pt x="1241" y="1539"/>
                  </a:lnTo>
                  <a:lnTo>
                    <a:pt x="1234" y="1532"/>
                  </a:lnTo>
                  <a:lnTo>
                    <a:pt x="1226" y="1532"/>
                  </a:lnTo>
                  <a:lnTo>
                    <a:pt x="1211" y="1524"/>
                  </a:lnTo>
                  <a:lnTo>
                    <a:pt x="1204" y="1524"/>
                  </a:lnTo>
                  <a:lnTo>
                    <a:pt x="1196" y="1517"/>
                  </a:lnTo>
                  <a:lnTo>
                    <a:pt x="1189" y="1517"/>
                  </a:lnTo>
                  <a:lnTo>
                    <a:pt x="1174" y="1517"/>
                  </a:lnTo>
                  <a:lnTo>
                    <a:pt x="1167" y="1517"/>
                  </a:lnTo>
                  <a:lnTo>
                    <a:pt x="1159" y="1509"/>
                  </a:lnTo>
                  <a:lnTo>
                    <a:pt x="1152" y="1509"/>
                  </a:lnTo>
                  <a:lnTo>
                    <a:pt x="1144" y="1509"/>
                  </a:lnTo>
                  <a:lnTo>
                    <a:pt x="1137" y="1509"/>
                  </a:lnTo>
                  <a:lnTo>
                    <a:pt x="1130" y="1509"/>
                  </a:lnTo>
                  <a:lnTo>
                    <a:pt x="1122" y="1509"/>
                  </a:lnTo>
                  <a:lnTo>
                    <a:pt x="1115" y="1509"/>
                  </a:lnTo>
                  <a:lnTo>
                    <a:pt x="1107" y="1509"/>
                  </a:lnTo>
                  <a:lnTo>
                    <a:pt x="1100" y="1509"/>
                  </a:lnTo>
                  <a:lnTo>
                    <a:pt x="1092" y="1509"/>
                  </a:lnTo>
                  <a:lnTo>
                    <a:pt x="1085" y="1517"/>
                  </a:lnTo>
                  <a:lnTo>
                    <a:pt x="1078" y="1517"/>
                  </a:lnTo>
                  <a:lnTo>
                    <a:pt x="1078" y="1524"/>
                  </a:lnTo>
                  <a:lnTo>
                    <a:pt x="1070" y="1532"/>
                  </a:lnTo>
                  <a:lnTo>
                    <a:pt x="1070" y="1539"/>
                  </a:lnTo>
                  <a:lnTo>
                    <a:pt x="1070" y="1554"/>
                  </a:lnTo>
                  <a:lnTo>
                    <a:pt x="1070" y="1569"/>
                  </a:lnTo>
                  <a:lnTo>
                    <a:pt x="1063" y="1584"/>
                  </a:lnTo>
                  <a:lnTo>
                    <a:pt x="1063" y="1606"/>
                  </a:lnTo>
                  <a:lnTo>
                    <a:pt x="1055" y="1628"/>
                  </a:lnTo>
                  <a:lnTo>
                    <a:pt x="1048" y="1651"/>
                  </a:lnTo>
                  <a:lnTo>
                    <a:pt x="1040" y="1673"/>
                  </a:lnTo>
                  <a:lnTo>
                    <a:pt x="1033" y="1695"/>
                  </a:lnTo>
                  <a:lnTo>
                    <a:pt x="1026" y="1725"/>
                  </a:lnTo>
                  <a:lnTo>
                    <a:pt x="1018" y="1747"/>
                  </a:lnTo>
                  <a:lnTo>
                    <a:pt x="1011" y="1770"/>
                  </a:lnTo>
                  <a:lnTo>
                    <a:pt x="996" y="1792"/>
                  </a:lnTo>
                  <a:lnTo>
                    <a:pt x="988" y="1814"/>
                  </a:lnTo>
                  <a:lnTo>
                    <a:pt x="981" y="1837"/>
                  </a:lnTo>
                  <a:lnTo>
                    <a:pt x="966" y="1852"/>
                  </a:lnTo>
                  <a:lnTo>
                    <a:pt x="959" y="1859"/>
                  </a:lnTo>
                  <a:lnTo>
                    <a:pt x="951" y="1866"/>
                  </a:lnTo>
                  <a:lnTo>
                    <a:pt x="944" y="1874"/>
                  </a:lnTo>
                  <a:lnTo>
                    <a:pt x="936" y="1881"/>
                  </a:lnTo>
                  <a:lnTo>
                    <a:pt x="929" y="1881"/>
                  </a:lnTo>
                  <a:lnTo>
                    <a:pt x="922" y="1889"/>
                  </a:lnTo>
                  <a:lnTo>
                    <a:pt x="914" y="1889"/>
                  </a:lnTo>
                  <a:lnTo>
                    <a:pt x="907" y="1889"/>
                  </a:lnTo>
                  <a:lnTo>
                    <a:pt x="899" y="1889"/>
                  </a:lnTo>
                  <a:lnTo>
                    <a:pt x="892" y="1889"/>
                  </a:lnTo>
                  <a:lnTo>
                    <a:pt x="884" y="1889"/>
                  </a:lnTo>
                  <a:lnTo>
                    <a:pt x="877" y="1896"/>
                  </a:lnTo>
                  <a:lnTo>
                    <a:pt x="869" y="1896"/>
                  </a:lnTo>
                  <a:lnTo>
                    <a:pt x="862" y="1896"/>
                  </a:lnTo>
                  <a:lnTo>
                    <a:pt x="855" y="1904"/>
                  </a:lnTo>
                  <a:lnTo>
                    <a:pt x="847" y="1904"/>
                  </a:lnTo>
                  <a:lnTo>
                    <a:pt x="840" y="1911"/>
                  </a:lnTo>
                  <a:lnTo>
                    <a:pt x="832" y="1918"/>
                  </a:lnTo>
                  <a:lnTo>
                    <a:pt x="825" y="1918"/>
                  </a:lnTo>
                  <a:lnTo>
                    <a:pt x="810" y="1926"/>
                  </a:lnTo>
                  <a:lnTo>
                    <a:pt x="803" y="1926"/>
                  </a:lnTo>
                  <a:lnTo>
                    <a:pt x="795" y="1926"/>
                  </a:lnTo>
                  <a:lnTo>
                    <a:pt x="780" y="1926"/>
                  </a:lnTo>
                  <a:lnTo>
                    <a:pt x="773" y="1918"/>
                  </a:lnTo>
                  <a:lnTo>
                    <a:pt x="758" y="1918"/>
                  </a:lnTo>
                  <a:lnTo>
                    <a:pt x="751" y="1918"/>
                  </a:lnTo>
                  <a:lnTo>
                    <a:pt x="736" y="1911"/>
                  </a:lnTo>
                  <a:lnTo>
                    <a:pt x="728" y="1911"/>
                  </a:lnTo>
                  <a:lnTo>
                    <a:pt x="713" y="1911"/>
                  </a:lnTo>
                  <a:lnTo>
                    <a:pt x="706" y="1911"/>
                  </a:lnTo>
                  <a:lnTo>
                    <a:pt x="691" y="1911"/>
                  </a:lnTo>
                  <a:lnTo>
                    <a:pt x="684" y="1911"/>
                  </a:lnTo>
                  <a:lnTo>
                    <a:pt x="676" y="1911"/>
                  </a:lnTo>
                  <a:lnTo>
                    <a:pt x="669" y="1911"/>
                  </a:lnTo>
                  <a:lnTo>
                    <a:pt x="661" y="1918"/>
                  </a:lnTo>
                  <a:lnTo>
                    <a:pt x="647" y="1918"/>
                  </a:lnTo>
                  <a:lnTo>
                    <a:pt x="639" y="1918"/>
                  </a:lnTo>
                  <a:lnTo>
                    <a:pt x="632" y="1926"/>
                  </a:lnTo>
                  <a:lnTo>
                    <a:pt x="617" y="1926"/>
                  </a:lnTo>
                  <a:lnTo>
                    <a:pt x="609" y="1933"/>
                  </a:lnTo>
                  <a:lnTo>
                    <a:pt x="602" y="1933"/>
                  </a:lnTo>
                  <a:lnTo>
                    <a:pt x="587" y="1933"/>
                  </a:lnTo>
                  <a:lnTo>
                    <a:pt x="580" y="1933"/>
                  </a:lnTo>
                  <a:lnTo>
                    <a:pt x="572" y="1933"/>
                  </a:lnTo>
                  <a:lnTo>
                    <a:pt x="565" y="1941"/>
                  </a:lnTo>
                  <a:lnTo>
                    <a:pt x="557" y="1941"/>
                  </a:lnTo>
                  <a:lnTo>
                    <a:pt x="550" y="1941"/>
                  </a:lnTo>
                  <a:lnTo>
                    <a:pt x="543" y="1933"/>
                  </a:lnTo>
                  <a:lnTo>
                    <a:pt x="535" y="1933"/>
                  </a:lnTo>
                  <a:lnTo>
                    <a:pt x="528" y="1933"/>
                  </a:lnTo>
                  <a:lnTo>
                    <a:pt x="520" y="1933"/>
                  </a:lnTo>
                  <a:lnTo>
                    <a:pt x="520" y="1926"/>
                  </a:lnTo>
                  <a:lnTo>
                    <a:pt x="513" y="1926"/>
                  </a:lnTo>
                  <a:lnTo>
                    <a:pt x="505" y="1918"/>
                  </a:lnTo>
                  <a:lnTo>
                    <a:pt x="498" y="1911"/>
                  </a:lnTo>
                  <a:lnTo>
                    <a:pt x="491" y="1911"/>
                  </a:lnTo>
                  <a:lnTo>
                    <a:pt x="483" y="1904"/>
                  </a:lnTo>
                  <a:lnTo>
                    <a:pt x="476" y="1904"/>
                  </a:lnTo>
                  <a:lnTo>
                    <a:pt x="468" y="1904"/>
                  </a:lnTo>
                  <a:lnTo>
                    <a:pt x="461" y="1896"/>
                  </a:lnTo>
                  <a:lnTo>
                    <a:pt x="446" y="1896"/>
                  </a:lnTo>
                  <a:lnTo>
                    <a:pt x="431" y="1889"/>
                  </a:lnTo>
                  <a:lnTo>
                    <a:pt x="424" y="1889"/>
                  </a:lnTo>
                  <a:lnTo>
                    <a:pt x="401" y="1881"/>
                  </a:lnTo>
                  <a:close/>
                </a:path>
              </a:pathLst>
            </a:custGeom>
            <a:solidFill>
              <a:srgbClr val="FFB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28" name="Freeform 492">
              <a:extLst>
                <a:ext uri="{FF2B5EF4-FFF2-40B4-BE49-F238E27FC236}">
                  <a16:creationId xmlns:a16="http://schemas.microsoft.com/office/drawing/2014/main" id="{8B599C9D-3763-21C1-9CB9-A387DE2B8905}"/>
                </a:ext>
              </a:extLst>
            </p:cNvPr>
            <p:cNvSpPr>
              <a:spLocks/>
            </p:cNvSpPr>
            <p:nvPr/>
          </p:nvSpPr>
          <p:spPr bwMode="auto">
            <a:xfrm>
              <a:off x="2082" y="1372"/>
              <a:ext cx="1338" cy="1918"/>
            </a:xfrm>
            <a:custGeom>
              <a:avLst/>
              <a:gdLst>
                <a:gd name="T0" fmla="*/ 290 w 1338"/>
                <a:gd name="T1" fmla="*/ 1821 h 1918"/>
                <a:gd name="T2" fmla="*/ 261 w 1338"/>
                <a:gd name="T3" fmla="*/ 1710 h 1918"/>
                <a:gd name="T4" fmla="*/ 238 w 1338"/>
                <a:gd name="T5" fmla="*/ 1516 h 1918"/>
                <a:gd name="T6" fmla="*/ 171 w 1338"/>
                <a:gd name="T7" fmla="*/ 1494 h 1918"/>
                <a:gd name="T8" fmla="*/ 75 w 1338"/>
                <a:gd name="T9" fmla="*/ 1539 h 1918"/>
                <a:gd name="T10" fmla="*/ 53 w 1338"/>
                <a:gd name="T11" fmla="*/ 1598 h 1918"/>
                <a:gd name="T12" fmla="*/ 142 w 1338"/>
                <a:gd name="T13" fmla="*/ 1673 h 1918"/>
                <a:gd name="T14" fmla="*/ 171 w 1338"/>
                <a:gd name="T15" fmla="*/ 1777 h 1918"/>
                <a:gd name="T16" fmla="*/ 127 w 1338"/>
                <a:gd name="T17" fmla="*/ 1836 h 1918"/>
                <a:gd name="T18" fmla="*/ 97 w 1338"/>
                <a:gd name="T19" fmla="*/ 1814 h 1918"/>
                <a:gd name="T20" fmla="*/ 127 w 1338"/>
                <a:gd name="T21" fmla="*/ 1777 h 1918"/>
                <a:gd name="T22" fmla="*/ 142 w 1338"/>
                <a:gd name="T23" fmla="*/ 1747 h 1918"/>
                <a:gd name="T24" fmla="*/ 119 w 1338"/>
                <a:gd name="T25" fmla="*/ 1702 h 1918"/>
                <a:gd name="T26" fmla="*/ 53 w 1338"/>
                <a:gd name="T27" fmla="*/ 1650 h 1918"/>
                <a:gd name="T28" fmla="*/ 8 w 1338"/>
                <a:gd name="T29" fmla="*/ 1561 h 1918"/>
                <a:gd name="T30" fmla="*/ 60 w 1338"/>
                <a:gd name="T31" fmla="*/ 1501 h 1918"/>
                <a:gd name="T32" fmla="*/ 186 w 1338"/>
                <a:gd name="T33" fmla="*/ 1442 h 1918"/>
                <a:gd name="T34" fmla="*/ 238 w 1338"/>
                <a:gd name="T35" fmla="*/ 1368 h 1918"/>
                <a:gd name="T36" fmla="*/ 223 w 1338"/>
                <a:gd name="T37" fmla="*/ 1249 h 1918"/>
                <a:gd name="T38" fmla="*/ 253 w 1338"/>
                <a:gd name="T39" fmla="*/ 1182 h 1918"/>
                <a:gd name="T40" fmla="*/ 305 w 1338"/>
                <a:gd name="T41" fmla="*/ 1055 h 1918"/>
                <a:gd name="T42" fmla="*/ 313 w 1338"/>
                <a:gd name="T43" fmla="*/ 877 h 1918"/>
                <a:gd name="T44" fmla="*/ 350 w 1338"/>
                <a:gd name="T45" fmla="*/ 810 h 1918"/>
                <a:gd name="T46" fmla="*/ 446 w 1338"/>
                <a:gd name="T47" fmla="*/ 765 h 1918"/>
                <a:gd name="T48" fmla="*/ 528 w 1338"/>
                <a:gd name="T49" fmla="*/ 587 h 1918"/>
                <a:gd name="T50" fmla="*/ 543 w 1338"/>
                <a:gd name="T51" fmla="*/ 527 h 1918"/>
                <a:gd name="T52" fmla="*/ 550 w 1338"/>
                <a:gd name="T53" fmla="*/ 520 h 1918"/>
                <a:gd name="T54" fmla="*/ 550 w 1338"/>
                <a:gd name="T55" fmla="*/ 587 h 1918"/>
                <a:gd name="T56" fmla="*/ 550 w 1338"/>
                <a:gd name="T57" fmla="*/ 639 h 1918"/>
                <a:gd name="T58" fmla="*/ 662 w 1338"/>
                <a:gd name="T59" fmla="*/ 475 h 1918"/>
                <a:gd name="T60" fmla="*/ 803 w 1338"/>
                <a:gd name="T61" fmla="*/ 312 h 1918"/>
                <a:gd name="T62" fmla="*/ 840 w 1338"/>
                <a:gd name="T63" fmla="*/ 178 h 1918"/>
                <a:gd name="T64" fmla="*/ 877 w 1338"/>
                <a:gd name="T65" fmla="*/ 89 h 1918"/>
                <a:gd name="T66" fmla="*/ 929 w 1338"/>
                <a:gd name="T67" fmla="*/ 22 h 1918"/>
                <a:gd name="T68" fmla="*/ 929 w 1338"/>
                <a:gd name="T69" fmla="*/ 29 h 1918"/>
                <a:gd name="T70" fmla="*/ 885 w 1338"/>
                <a:gd name="T71" fmla="*/ 156 h 1918"/>
                <a:gd name="T72" fmla="*/ 907 w 1338"/>
                <a:gd name="T73" fmla="*/ 371 h 1918"/>
                <a:gd name="T74" fmla="*/ 967 w 1338"/>
                <a:gd name="T75" fmla="*/ 654 h 1918"/>
                <a:gd name="T76" fmla="*/ 967 w 1338"/>
                <a:gd name="T77" fmla="*/ 795 h 1918"/>
                <a:gd name="T78" fmla="*/ 1026 w 1338"/>
                <a:gd name="T79" fmla="*/ 944 h 1918"/>
                <a:gd name="T80" fmla="*/ 1033 w 1338"/>
                <a:gd name="T81" fmla="*/ 1323 h 1918"/>
                <a:gd name="T82" fmla="*/ 1108 w 1338"/>
                <a:gd name="T83" fmla="*/ 1427 h 1918"/>
                <a:gd name="T84" fmla="*/ 1123 w 1338"/>
                <a:gd name="T85" fmla="*/ 1390 h 1918"/>
                <a:gd name="T86" fmla="*/ 1137 w 1338"/>
                <a:gd name="T87" fmla="*/ 1449 h 1918"/>
                <a:gd name="T88" fmla="*/ 1175 w 1338"/>
                <a:gd name="T89" fmla="*/ 1479 h 1918"/>
                <a:gd name="T90" fmla="*/ 1256 w 1338"/>
                <a:gd name="T91" fmla="*/ 1509 h 1918"/>
                <a:gd name="T92" fmla="*/ 1338 w 1338"/>
                <a:gd name="T93" fmla="*/ 1591 h 1918"/>
                <a:gd name="T94" fmla="*/ 1271 w 1338"/>
                <a:gd name="T95" fmla="*/ 1665 h 1918"/>
                <a:gd name="T96" fmla="*/ 1160 w 1338"/>
                <a:gd name="T97" fmla="*/ 1717 h 1918"/>
                <a:gd name="T98" fmla="*/ 1123 w 1338"/>
                <a:gd name="T99" fmla="*/ 1762 h 1918"/>
                <a:gd name="T100" fmla="*/ 1130 w 1338"/>
                <a:gd name="T101" fmla="*/ 1806 h 1918"/>
                <a:gd name="T102" fmla="*/ 1078 w 1338"/>
                <a:gd name="T103" fmla="*/ 1799 h 1918"/>
                <a:gd name="T104" fmla="*/ 1093 w 1338"/>
                <a:gd name="T105" fmla="*/ 1717 h 1918"/>
                <a:gd name="T106" fmla="*/ 1152 w 1338"/>
                <a:gd name="T107" fmla="*/ 1673 h 1918"/>
                <a:gd name="T108" fmla="*/ 1293 w 1338"/>
                <a:gd name="T109" fmla="*/ 1598 h 1918"/>
                <a:gd name="T110" fmla="*/ 1197 w 1338"/>
                <a:gd name="T111" fmla="*/ 1509 h 1918"/>
                <a:gd name="T112" fmla="*/ 1085 w 1338"/>
                <a:gd name="T113" fmla="*/ 1501 h 1918"/>
                <a:gd name="T114" fmla="*/ 1019 w 1338"/>
                <a:gd name="T115" fmla="*/ 1710 h 1918"/>
                <a:gd name="T116" fmla="*/ 892 w 1338"/>
                <a:gd name="T117" fmla="*/ 1873 h 1918"/>
                <a:gd name="T118" fmla="*/ 781 w 1338"/>
                <a:gd name="T119" fmla="*/ 1910 h 1918"/>
                <a:gd name="T120" fmla="*/ 640 w 1338"/>
                <a:gd name="T121" fmla="*/ 1896 h 1918"/>
                <a:gd name="T122" fmla="*/ 521 w 1338"/>
                <a:gd name="T123" fmla="*/ 1918 h 1918"/>
                <a:gd name="T124" fmla="*/ 417 w 1338"/>
                <a:gd name="T125" fmla="*/ 1866 h 19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38" h="1918">
                  <a:moveTo>
                    <a:pt x="402" y="1866"/>
                  </a:moveTo>
                  <a:lnTo>
                    <a:pt x="387" y="1866"/>
                  </a:lnTo>
                  <a:lnTo>
                    <a:pt x="372" y="1858"/>
                  </a:lnTo>
                  <a:lnTo>
                    <a:pt x="357" y="1858"/>
                  </a:lnTo>
                  <a:lnTo>
                    <a:pt x="350" y="1851"/>
                  </a:lnTo>
                  <a:lnTo>
                    <a:pt x="335" y="1851"/>
                  </a:lnTo>
                  <a:lnTo>
                    <a:pt x="327" y="1851"/>
                  </a:lnTo>
                  <a:lnTo>
                    <a:pt x="320" y="1844"/>
                  </a:lnTo>
                  <a:lnTo>
                    <a:pt x="313" y="1844"/>
                  </a:lnTo>
                  <a:lnTo>
                    <a:pt x="305" y="1836"/>
                  </a:lnTo>
                  <a:lnTo>
                    <a:pt x="298" y="1829"/>
                  </a:lnTo>
                  <a:lnTo>
                    <a:pt x="290" y="1821"/>
                  </a:lnTo>
                  <a:lnTo>
                    <a:pt x="283" y="1814"/>
                  </a:lnTo>
                  <a:lnTo>
                    <a:pt x="283" y="1806"/>
                  </a:lnTo>
                  <a:lnTo>
                    <a:pt x="275" y="1799"/>
                  </a:lnTo>
                  <a:lnTo>
                    <a:pt x="275" y="1784"/>
                  </a:lnTo>
                  <a:lnTo>
                    <a:pt x="275" y="1777"/>
                  </a:lnTo>
                  <a:lnTo>
                    <a:pt x="268" y="1769"/>
                  </a:lnTo>
                  <a:lnTo>
                    <a:pt x="268" y="1754"/>
                  </a:lnTo>
                  <a:lnTo>
                    <a:pt x="268" y="1747"/>
                  </a:lnTo>
                  <a:lnTo>
                    <a:pt x="261" y="1732"/>
                  </a:lnTo>
                  <a:lnTo>
                    <a:pt x="261" y="1717"/>
                  </a:lnTo>
                  <a:lnTo>
                    <a:pt x="261" y="1710"/>
                  </a:lnTo>
                  <a:lnTo>
                    <a:pt x="261" y="1695"/>
                  </a:lnTo>
                  <a:lnTo>
                    <a:pt x="253" y="1680"/>
                  </a:lnTo>
                  <a:lnTo>
                    <a:pt x="253" y="1673"/>
                  </a:lnTo>
                  <a:lnTo>
                    <a:pt x="253" y="1665"/>
                  </a:lnTo>
                  <a:lnTo>
                    <a:pt x="253" y="1650"/>
                  </a:lnTo>
                  <a:lnTo>
                    <a:pt x="253" y="1643"/>
                  </a:lnTo>
                  <a:lnTo>
                    <a:pt x="253" y="1628"/>
                  </a:lnTo>
                  <a:lnTo>
                    <a:pt x="253" y="1606"/>
                  </a:lnTo>
                  <a:lnTo>
                    <a:pt x="246" y="1591"/>
                  </a:lnTo>
                  <a:lnTo>
                    <a:pt x="246" y="1576"/>
                  </a:lnTo>
                  <a:lnTo>
                    <a:pt x="246" y="1561"/>
                  </a:lnTo>
                  <a:lnTo>
                    <a:pt x="246" y="1546"/>
                  </a:lnTo>
                  <a:lnTo>
                    <a:pt x="238" y="1531"/>
                  </a:lnTo>
                  <a:lnTo>
                    <a:pt x="238" y="1516"/>
                  </a:lnTo>
                  <a:lnTo>
                    <a:pt x="231" y="1501"/>
                  </a:lnTo>
                  <a:lnTo>
                    <a:pt x="231" y="1487"/>
                  </a:lnTo>
                  <a:lnTo>
                    <a:pt x="223" y="1479"/>
                  </a:lnTo>
                  <a:lnTo>
                    <a:pt x="223" y="1472"/>
                  </a:lnTo>
                  <a:lnTo>
                    <a:pt x="216" y="1472"/>
                  </a:lnTo>
                  <a:lnTo>
                    <a:pt x="209" y="1472"/>
                  </a:lnTo>
                  <a:lnTo>
                    <a:pt x="201" y="1472"/>
                  </a:lnTo>
                  <a:lnTo>
                    <a:pt x="194" y="1472"/>
                  </a:lnTo>
                  <a:lnTo>
                    <a:pt x="186" y="1479"/>
                  </a:lnTo>
                  <a:lnTo>
                    <a:pt x="179" y="1487"/>
                  </a:lnTo>
                  <a:lnTo>
                    <a:pt x="171" y="1494"/>
                  </a:lnTo>
                  <a:lnTo>
                    <a:pt x="157" y="1494"/>
                  </a:lnTo>
                  <a:lnTo>
                    <a:pt x="149" y="1501"/>
                  </a:lnTo>
                  <a:lnTo>
                    <a:pt x="142" y="1501"/>
                  </a:lnTo>
                  <a:lnTo>
                    <a:pt x="134" y="1509"/>
                  </a:lnTo>
                  <a:lnTo>
                    <a:pt x="127" y="1516"/>
                  </a:lnTo>
                  <a:lnTo>
                    <a:pt x="119" y="1516"/>
                  </a:lnTo>
                  <a:lnTo>
                    <a:pt x="112" y="1516"/>
                  </a:lnTo>
                  <a:lnTo>
                    <a:pt x="105" y="1524"/>
                  </a:lnTo>
                  <a:lnTo>
                    <a:pt x="97" y="1524"/>
                  </a:lnTo>
                  <a:lnTo>
                    <a:pt x="90" y="1524"/>
                  </a:lnTo>
                  <a:lnTo>
                    <a:pt x="82" y="1531"/>
                  </a:lnTo>
                  <a:lnTo>
                    <a:pt x="75" y="1539"/>
                  </a:lnTo>
                  <a:lnTo>
                    <a:pt x="67" y="1539"/>
                  </a:lnTo>
                  <a:lnTo>
                    <a:pt x="60" y="1546"/>
                  </a:lnTo>
                  <a:lnTo>
                    <a:pt x="53" y="1554"/>
                  </a:lnTo>
                  <a:lnTo>
                    <a:pt x="45" y="1561"/>
                  </a:lnTo>
                  <a:lnTo>
                    <a:pt x="45" y="1568"/>
                  </a:lnTo>
                  <a:lnTo>
                    <a:pt x="38" y="1576"/>
                  </a:lnTo>
                  <a:lnTo>
                    <a:pt x="38" y="1583"/>
                  </a:lnTo>
                  <a:lnTo>
                    <a:pt x="45" y="1591"/>
                  </a:lnTo>
                  <a:lnTo>
                    <a:pt x="53" y="1598"/>
                  </a:lnTo>
                  <a:lnTo>
                    <a:pt x="60" y="1606"/>
                  </a:lnTo>
                  <a:lnTo>
                    <a:pt x="67" y="1606"/>
                  </a:lnTo>
                  <a:lnTo>
                    <a:pt x="75" y="1613"/>
                  </a:lnTo>
                  <a:lnTo>
                    <a:pt x="82" y="1620"/>
                  </a:lnTo>
                  <a:lnTo>
                    <a:pt x="90" y="1628"/>
                  </a:lnTo>
                  <a:lnTo>
                    <a:pt x="97" y="1635"/>
                  </a:lnTo>
                  <a:lnTo>
                    <a:pt x="105" y="1643"/>
                  </a:lnTo>
                  <a:lnTo>
                    <a:pt x="112" y="1643"/>
                  </a:lnTo>
                  <a:lnTo>
                    <a:pt x="119" y="1650"/>
                  </a:lnTo>
                  <a:lnTo>
                    <a:pt x="127" y="1658"/>
                  </a:lnTo>
                  <a:lnTo>
                    <a:pt x="134" y="1665"/>
                  </a:lnTo>
                  <a:lnTo>
                    <a:pt x="142" y="1665"/>
                  </a:lnTo>
                  <a:lnTo>
                    <a:pt x="142" y="1673"/>
                  </a:lnTo>
                  <a:lnTo>
                    <a:pt x="149" y="1680"/>
                  </a:lnTo>
                  <a:lnTo>
                    <a:pt x="157" y="1680"/>
                  </a:lnTo>
                  <a:lnTo>
                    <a:pt x="164" y="1687"/>
                  </a:lnTo>
                  <a:lnTo>
                    <a:pt x="164" y="1695"/>
                  </a:lnTo>
                  <a:lnTo>
                    <a:pt x="171" y="1702"/>
                  </a:lnTo>
                  <a:lnTo>
                    <a:pt x="171" y="1710"/>
                  </a:lnTo>
                  <a:lnTo>
                    <a:pt x="171" y="1717"/>
                  </a:lnTo>
                  <a:lnTo>
                    <a:pt x="179" y="1725"/>
                  </a:lnTo>
                  <a:lnTo>
                    <a:pt x="179" y="1732"/>
                  </a:lnTo>
                  <a:lnTo>
                    <a:pt x="179" y="1747"/>
                  </a:lnTo>
                  <a:lnTo>
                    <a:pt x="179" y="1754"/>
                  </a:lnTo>
                  <a:lnTo>
                    <a:pt x="179" y="1762"/>
                  </a:lnTo>
                  <a:lnTo>
                    <a:pt x="171" y="1769"/>
                  </a:lnTo>
                  <a:lnTo>
                    <a:pt x="171" y="1777"/>
                  </a:lnTo>
                  <a:lnTo>
                    <a:pt x="171" y="1791"/>
                  </a:lnTo>
                  <a:lnTo>
                    <a:pt x="164" y="1799"/>
                  </a:lnTo>
                  <a:lnTo>
                    <a:pt x="164" y="1806"/>
                  </a:lnTo>
                  <a:lnTo>
                    <a:pt x="157" y="1814"/>
                  </a:lnTo>
                  <a:lnTo>
                    <a:pt x="149" y="1821"/>
                  </a:lnTo>
                  <a:lnTo>
                    <a:pt x="142" y="1829"/>
                  </a:lnTo>
                  <a:lnTo>
                    <a:pt x="134" y="1829"/>
                  </a:lnTo>
                  <a:lnTo>
                    <a:pt x="127" y="1836"/>
                  </a:lnTo>
                  <a:lnTo>
                    <a:pt x="119" y="1836"/>
                  </a:lnTo>
                  <a:lnTo>
                    <a:pt x="112" y="1836"/>
                  </a:lnTo>
                  <a:lnTo>
                    <a:pt x="105" y="1836"/>
                  </a:lnTo>
                  <a:lnTo>
                    <a:pt x="97" y="1836"/>
                  </a:lnTo>
                  <a:lnTo>
                    <a:pt x="90" y="1836"/>
                  </a:lnTo>
                  <a:lnTo>
                    <a:pt x="90" y="1829"/>
                  </a:lnTo>
                  <a:lnTo>
                    <a:pt x="90" y="1821"/>
                  </a:lnTo>
                  <a:lnTo>
                    <a:pt x="97" y="1814"/>
                  </a:lnTo>
                  <a:lnTo>
                    <a:pt x="97" y="1806"/>
                  </a:lnTo>
                  <a:lnTo>
                    <a:pt x="105" y="1799"/>
                  </a:lnTo>
                  <a:lnTo>
                    <a:pt x="105" y="1791"/>
                  </a:lnTo>
                  <a:lnTo>
                    <a:pt x="112" y="1791"/>
                  </a:lnTo>
                  <a:lnTo>
                    <a:pt x="112" y="1784"/>
                  </a:lnTo>
                  <a:lnTo>
                    <a:pt x="119" y="1784"/>
                  </a:lnTo>
                  <a:lnTo>
                    <a:pt x="127" y="1777"/>
                  </a:lnTo>
                  <a:lnTo>
                    <a:pt x="134" y="1777"/>
                  </a:lnTo>
                  <a:lnTo>
                    <a:pt x="134" y="1769"/>
                  </a:lnTo>
                  <a:lnTo>
                    <a:pt x="142" y="1769"/>
                  </a:lnTo>
                  <a:lnTo>
                    <a:pt x="142" y="1762"/>
                  </a:lnTo>
                  <a:lnTo>
                    <a:pt x="142" y="1754"/>
                  </a:lnTo>
                  <a:lnTo>
                    <a:pt x="142" y="1747"/>
                  </a:lnTo>
                  <a:lnTo>
                    <a:pt x="142" y="1739"/>
                  </a:lnTo>
                  <a:lnTo>
                    <a:pt x="142" y="1732"/>
                  </a:lnTo>
                  <a:lnTo>
                    <a:pt x="142" y="1725"/>
                  </a:lnTo>
                  <a:lnTo>
                    <a:pt x="142" y="1717"/>
                  </a:lnTo>
                  <a:lnTo>
                    <a:pt x="134" y="1717"/>
                  </a:lnTo>
                  <a:lnTo>
                    <a:pt x="127" y="1710"/>
                  </a:lnTo>
                  <a:lnTo>
                    <a:pt x="119" y="1702"/>
                  </a:lnTo>
                  <a:lnTo>
                    <a:pt x="112" y="1695"/>
                  </a:lnTo>
                  <a:lnTo>
                    <a:pt x="105" y="1687"/>
                  </a:lnTo>
                  <a:lnTo>
                    <a:pt x="97" y="1680"/>
                  </a:lnTo>
                  <a:lnTo>
                    <a:pt x="90" y="1673"/>
                  </a:lnTo>
                  <a:lnTo>
                    <a:pt x="82" y="1665"/>
                  </a:lnTo>
                  <a:lnTo>
                    <a:pt x="75" y="1658"/>
                  </a:lnTo>
                  <a:lnTo>
                    <a:pt x="67" y="1658"/>
                  </a:lnTo>
                  <a:lnTo>
                    <a:pt x="60" y="1650"/>
                  </a:lnTo>
                  <a:lnTo>
                    <a:pt x="53" y="1650"/>
                  </a:lnTo>
                  <a:lnTo>
                    <a:pt x="45" y="1643"/>
                  </a:lnTo>
                  <a:lnTo>
                    <a:pt x="38" y="1643"/>
                  </a:lnTo>
                  <a:lnTo>
                    <a:pt x="30" y="1635"/>
                  </a:lnTo>
                  <a:lnTo>
                    <a:pt x="23" y="1635"/>
                  </a:lnTo>
                  <a:lnTo>
                    <a:pt x="23" y="1628"/>
                  </a:lnTo>
                  <a:lnTo>
                    <a:pt x="15" y="1620"/>
                  </a:lnTo>
                  <a:lnTo>
                    <a:pt x="8" y="1620"/>
                  </a:lnTo>
                  <a:lnTo>
                    <a:pt x="8" y="1613"/>
                  </a:lnTo>
                  <a:lnTo>
                    <a:pt x="0" y="1606"/>
                  </a:lnTo>
                  <a:lnTo>
                    <a:pt x="0" y="1598"/>
                  </a:lnTo>
                  <a:lnTo>
                    <a:pt x="0" y="1591"/>
                  </a:lnTo>
                  <a:lnTo>
                    <a:pt x="0" y="1583"/>
                  </a:lnTo>
                  <a:lnTo>
                    <a:pt x="0" y="1568"/>
                  </a:lnTo>
                  <a:lnTo>
                    <a:pt x="8" y="1561"/>
                  </a:lnTo>
                  <a:lnTo>
                    <a:pt x="8" y="1554"/>
                  </a:lnTo>
                  <a:lnTo>
                    <a:pt x="15" y="1546"/>
                  </a:lnTo>
                  <a:lnTo>
                    <a:pt x="15" y="1539"/>
                  </a:lnTo>
                  <a:lnTo>
                    <a:pt x="23" y="1531"/>
                  </a:lnTo>
                  <a:lnTo>
                    <a:pt x="23" y="1524"/>
                  </a:lnTo>
                  <a:lnTo>
                    <a:pt x="30" y="1524"/>
                  </a:lnTo>
                  <a:lnTo>
                    <a:pt x="30" y="1516"/>
                  </a:lnTo>
                  <a:lnTo>
                    <a:pt x="38" y="1516"/>
                  </a:lnTo>
                  <a:lnTo>
                    <a:pt x="38" y="1509"/>
                  </a:lnTo>
                  <a:lnTo>
                    <a:pt x="45" y="1509"/>
                  </a:lnTo>
                  <a:lnTo>
                    <a:pt x="53" y="1509"/>
                  </a:lnTo>
                  <a:lnTo>
                    <a:pt x="60" y="1501"/>
                  </a:lnTo>
                  <a:lnTo>
                    <a:pt x="67" y="1501"/>
                  </a:lnTo>
                  <a:lnTo>
                    <a:pt x="75" y="1501"/>
                  </a:lnTo>
                  <a:lnTo>
                    <a:pt x="82" y="1494"/>
                  </a:lnTo>
                  <a:lnTo>
                    <a:pt x="90" y="1494"/>
                  </a:lnTo>
                  <a:lnTo>
                    <a:pt x="97" y="1487"/>
                  </a:lnTo>
                  <a:lnTo>
                    <a:pt x="112" y="1479"/>
                  </a:lnTo>
                  <a:lnTo>
                    <a:pt x="119" y="1472"/>
                  </a:lnTo>
                  <a:lnTo>
                    <a:pt x="134" y="1472"/>
                  </a:lnTo>
                  <a:lnTo>
                    <a:pt x="142" y="1464"/>
                  </a:lnTo>
                  <a:lnTo>
                    <a:pt x="157" y="1457"/>
                  </a:lnTo>
                  <a:lnTo>
                    <a:pt x="164" y="1449"/>
                  </a:lnTo>
                  <a:lnTo>
                    <a:pt x="171" y="1442"/>
                  </a:lnTo>
                  <a:lnTo>
                    <a:pt x="186" y="1442"/>
                  </a:lnTo>
                  <a:lnTo>
                    <a:pt x="194" y="1435"/>
                  </a:lnTo>
                  <a:lnTo>
                    <a:pt x="194" y="1427"/>
                  </a:lnTo>
                  <a:lnTo>
                    <a:pt x="201" y="1427"/>
                  </a:lnTo>
                  <a:lnTo>
                    <a:pt x="201" y="1420"/>
                  </a:lnTo>
                  <a:lnTo>
                    <a:pt x="209" y="1412"/>
                  </a:lnTo>
                  <a:lnTo>
                    <a:pt x="216" y="1405"/>
                  </a:lnTo>
                  <a:lnTo>
                    <a:pt x="223" y="1397"/>
                  </a:lnTo>
                  <a:lnTo>
                    <a:pt x="223" y="1390"/>
                  </a:lnTo>
                  <a:lnTo>
                    <a:pt x="231" y="1390"/>
                  </a:lnTo>
                  <a:lnTo>
                    <a:pt x="231" y="1383"/>
                  </a:lnTo>
                  <a:lnTo>
                    <a:pt x="238" y="1375"/>
                  </a:lnTo>
                  <a:lnTo>
                    <a:pt x="238" y="1368"/>
                  </a:lnTo>
                  <a:lnTo>
                    <a:pt x="246" y="1368"/>
                  </a:lnTo>
                  <a:lnTo>
                    <a:pt x="246" y="1360"/>
                  </a:lnTo>
                  <a:lnTo>
                    <a:pt x="246" y="1353"/>
                  </a:lnTo>
                  <a:lnTo>
                    <a:pt x="246" y="1345"/>
                  </a:lnTo>
                  <a:lnTo>
                    <a:pt x="246" y="1338"/>
                  </a:lnTo>
                  <a:lnTo>
                    <a:pt x="246" y="1330"/>
                  </a:lnTo>
                  <a:lnTo>
                    <a:pt x="246" y="1323"/>
                  </a:lnTo>
                  <a:lnTo>
                    <a:pt x="238" y="1316"/>
                  </a:lnTo>
                  <a:lnTo>
                    <a:pt x="238" y="1308"/>
                  </a:lnTo>
                  <a:lnTo>
                    <a:pt x="238" y="1293"/>
                  </a:lnTo>
                  <a:lnTo>
                    <a:pt x="231" y="1286"/>
                  </a:lnTo>
                  <a:lnTo>
                    <a:pt x="231" y="1271"/>
                  </a:lnTo>
                  <a:lnTo>
                    <a:pt x="223" y="1256"/>
                  </a:lnTo>
                  <a:lnTo>
                    <a:pt x="223" y="1249"/>
                  </a:lnTo>
                  <a:lnTo>
                    <a:pt x="223" y="1234"/>
                  </a:lnTo>
                  <a:lnTo>
                    <a:pt x="223" y="1219"/>
                  </a:lnTo>
                  <a:lnTo>
                    <a:pt x="216" y="1204"/>
                  </a:lnTo>
                  <a:lnTo>
                    <a:pt x="216" y="1197"/>
                  </a:lnTo>
                  <a:lnTo>
                    <a:pt x="216" y="1182"/>
                  </a:lnTo>
                  <a:lnTo>
                    <a:pt x="223" y="1167"/>
                  </a:lnTo>
                  <a:lnTo>
                    <a:pt x="223" y="1152"/>
                  </a:lnTo>
                  <a:lnTo>
                    <a:pt x="238" y="1204"/>
                  </a:lnTo>
                  <a:lnTo>
                    <a:pt x="238" y="1197"/>
                  </a:lnTo>
                  <a:lnTo>
                    <a:pt x="246" y="1197"/>
                  </a:lnTo>
                  <a:lnTo>
                    <a:pt x="246" y="1189"/>
                  </a:lnTo>
                  <a:lnTo>
                    <a:pt x="253" y="1182"/>
                  </a:lnTo>
                  <a:lnTo>
                    <a:pt x="261" y="1182"/>
                  </a:lnTo>
                  <a:lnTo>
                    <a:pt x="268" y="1174"/>
                  </a:lnTo>
                  <a:lnTo>
                    <a:pt x="268" y="1159"/>
                  </a:lnTo>
                  <a:lnTo>
                    <a:pt x="275" y="1152"/>
                  </a:lnTo>
                  <a:lnTo>
                    <a:pt x="283" y="1145"/>
                  </a:lnTo>
                  <a:lnTo>
                    <a:pt x="290" y="1137"/>
                  </a:lnTo>
                  <a:lnTo>
                    <a:pt x="290" y="1130"/>
                  </a:lnTo>
                  <a:lnTo>
                    <a:pt x="298" y="1115"/>
                  </a:lnTo>
                  <a:lnTo>
                    <a:pt x="305" y="1107"/>
                  </a:lnTo>
                  <a:lnTo>
                    <a:pt x="305" y="1093"/>
                  </a:lnTo>
                  <a:lnTo>
                    <a:pt x="305" y="1085"/>
                  </a:lnTo>
                  <a:lnTo>
                    <a:pt x="305" y="1078"/>
                  </a:lnTo>
                  <a:lnTo>
                    <a:pt x="305" y="1070"/>
                  </a:lnTo>
                  <a:lnTo>
                    <a:pt x="305" y="1055"/>
                  </a:lnTo>
                  <a:lnTo>
                    <a:pt x="305" y="1048"/>
                  </a:lnTo>
                  <a:lnTo>
                    <a:pt x="305" y="1033"/>
                  </a:lnTo>
                  <a:lnTo>
                    <a:pt x="305" y="1018"/>
                  </a:lnTo>
                  <a:lnTo>
                    <a:pt x="305" y="1003"/>
                  </a:lnTo>
                  <a:lnTo>
                    <a:pt x="305" y="988"/>
                  </a:lnTo>
                  <a:lnTo>
                    <a:pt x="305" y="974"/>
                  </a:lnTo>
                  <a:lnTo>
                    <a:pt x="305" y="951"/>
                  </a:lnTo>
                  <a:lnTo>
                    <a:pt x="305" y="944"/>
                  </a:lnTo>
                  <a:lnTo>
                    <a:pt x="305" y="929"/>
                  </a:lnTo>
                  <a:lnTo>
                    <a:pt x="305" y="914"/>
                  </a:lnTo>
                  <a:lnTo>
                    <a:pt x="305" y="907"/>
                  </a:lnTo>
                  <a:lnTo>
                    <a:pt x="313" y="899"/>
                  </a:lnTo>
                  <a:lnTo>
                    <a:pt x="313" y="884"/>
                  </a:lnTo>
                  <a:lnTo>
                    <a:pt x="313" y="877"/>
                  </a:lnTo>
                  <a:lnTo>
                    <a:pt x="313" y="869"/>
                  </a:lnTo>
                  <a:lnTo>
                    <a:pt x="320" y="862"/>
                  </a:lnTo>
                  <a:lnTo>
                    <a:pt x="320" y="855"/>
                  </a:lnTo>
                  <a:lnTo>
                    <a:pt x="327" y="847"/>
                  </a:lnTo>
                  <a:lnTo>
                    <a:pt x="327" y="840"/>
                  </a:lnTo>
                  <a:lnTo>
                    <a:pt x="335" y="840"/>
                  </a:lnTo>
                  <a:lnTo>
                    <a:pt x="335" y="832"/>
                  </a:lnTo>
                  <a:lnTo>
                    <a:pt x="342" y="825"/>
                  </a:lnTo>
                  <a:lnTo>
                    <a:pt x="342" y="817"/>
                  </a:lnTo>
                  <a:lnTo>
                    <a:pt x="350" y="817"/>
                  </a:lnTo>
                  <a:lnTo>
                    <a:pt x="350" y="810"/>
                  </a:lnTo>
                  <a:lnTo>
                    <a:pt x="335" y="884"/>
                  </a:lnTo>
                  <a:lnTo>
                    <a:pt x="342" y="877"/>
                  </a:lnTo>
                  <a:lnTo>
                    <a:pt x="350" y="869"/>
                  </a:lnTo>
                  <a:lnTo>
                    <a:pt x="357" y="862"/>
                  </a:lnTo>
                  <a:lnTo>
                    <a:pt x="365" y="855"/>
                  </a:lnTo>
                  <a:lnTo>
                    <a:pt x="372" y="847"/>
                  </a:lnTo>
                  <a:lnTo>
                    <a:pt x="379" y="832"/>
                  </a:lnTo>
                  <a:lnTo>
                    <a:pt x="394" y="825"/>
                  </a:lnTo>
                  <a:lnTo>
                    <a:pt x="402" y="810"/>
                  </a:lnTo>
                  <a:lnTo>
                    <a:pt x="417" y="803"/>
                  </a:lnTo>
                  <a:lnTo>
                    <a:pt x="424" y="788"/>
                  </a:lnTo>
                  <a:lnTo>
                    <a:pt x="439" y="773"/>
                  </a:lnTo>
                  <a:lnTo>
                    <a:pt x="446" y="765"/>
                  </a:lnTo>
                  <a:lnTo>
                    <a:pt x="461" y="751"/>
                  </a:lnTo>
                  <a:lnTo>
                    <a:pt x="469" y="736"/>
                  </a:lnTo>
                  <a:lnTo>
                    <a:pt x="476" y="728"/>
                  </a:lnTo>
                  <a:lnTo>
                    <a:pt x="476" y="721"/>
                  </a:lnTo>
                  <a:lnTo>
                    <a:pt x="484" y="706"/>
                  </a:lnTo>
                  <a:lnTo>
                    <a:pt x="491" y="691"/>
                  </a:lnTo>
                  <a:lnTo>
                    <a:pt x="498" y="676"/>
                  </a:lnTo>
                  <a:lnTo>
                    <a:pt x="498" y="669"/>
                  </a:lnTo>
                  <a:lnTo>
                    <a:pt x="506" y="654"/>
                  </a:lnTo>
                  <a:lnTo>
                    <a:pt x="513" y="639"/>
                  </a:lnTo>
                  <a:lnTo>
                    <a:pt x="513" y="624"/>
                  </a:lnTo>
                  <a:lnTo>
                    <a:pt x="521" y="609"/>
                  </a:lnTo>
                  <a:lnTo>
                    <a:pt x="528" y="594"/>
                  </a:lnTo>
                  <a:lnTo>
                    <a:pt x="528" y="587"/>
                  </a:lnTo>
                  <a:lnTo>
                    <a:pt x="536" y="572"/>
                  </a:lnTo>
                  <a:lnTo>
                    <a:pt x="536" y="565"/>
                  </a:lnTo>
                  <a:lnTo>
                    <a:pt x="536" y="557"/>
                  </a:lnTo>
                  <a:lnTo>
                    <a:pt x="536" y="550"/>
                  </a:lnTo>
                  <a:lnTo>
                    <a:pt x="543" y="542"/>
                  </a:lnTo>
                  <a:lnTo>
                    <a:pt x="543" y="535"/>
                  </a:lnTo>
                  <a:lnTo>
                    <a:pt x="543" y="527"/>
                  </a:lnTo>
                  <a:lnTo>
                    <a:pt x="543" y="520"/>
                  </a:lnTo>
                  <a:lnTo>
                    <a:pt x="543" y="513"/>
                  </a:lnTo>
                  <a:lnTo>
                    <a:pt x="550" y="505"/>
                  </a:lnTo>
                  <a:lnTo>
                    <a:pt x="550" y="498"/>
                  </a:lnTo>
                  <a:lnTo>
                    <a:pt x="550" y="505"/>
                  </a:lnTo>
                  <a:lnTo>
                    <a:pt x="550" y="513"/>
                  </a:lnTo>
                  <a:lnTo>
                    <a:pt x="550" y="520"/>
                  </a:lnTo>
                  <a:lnTo>
                    <a:pt x="550" y="527"/>
                  </a:lnTo>
                  <a:lnTo>
                    <a:pt x="550" y="535"/>
                  </a:lnTo>
                  <a:lnTo>
                    <a:pt x="550" y="542"/>
                  </a:lnTo>
                  <a:lnTo>
                    <a:pt x="550" y="550"/>
                  </a:lnTo>
                  <a:lnTo>
                    <a:pt x="550" y="557"/>
                  </a:lnTo>
                  <a:lnTo>
                    <a:pt x="550" y="565"/>
                  </a:lnTo>
                  <a:lnTo>
                    <a:pt x="550" y="572"/>
                  </a:lnTo>
                  <a:lnTo>
                    <a:pt x="550" y="579"/>
                  </a:lnTo>
                  <a:lnTo>
                    <a:pt x="550" y="587"/>
                  </a:lnTo>
                  <a:lnTo>
                    <a:pt x="550" y="594"/>
                  </a:lnTo>
                  <a:lnTo>
                    <a:pt x="543" y="602"/>
                  </a:lnTo>
                  <a:lnTo>
                    <a:pt x="543" y="609"/>
                  </a:lnTo>
                  <a:lnTo>
                    <a:pt x="543" y="617"/>
                  </a:lnTo>
                  <a:lnTo>
                    <a:pt x="543" y="624"/>
                  </a:lnTo>
                  <a:lnTo>
                    <a:pt x="543" y="632"/>
                  </a:lnTo>
                  <a:lnTo>
                    <a:pt x="543" y="639"/>
                  </a:lnTo>
                  <a:lnTo>
                    <a:pt x="543" y="646"/>
                  </a:lnTo>
                  <a:lnTo>
                    <a:pt x="536" y="646"/>
                  </a:lnTo>
                  <a:lnTo>
                    <a:pt x="536" y="654"/>
                  </a:lnTo>
                  <a:lnTo>
                    <a:pt x="536" y="646"/>
                  </a:lnTo>
                  <a:lnTo>
                    <a:pt x="543" y="646"/>
                  </a:lnTo>
                  <a:lnTo>
                    <a:pt x="550" y="639"/>
                  </a:lnTo>
                  <a:lnTo>
                    <a:pt x="550" y="624"/>
                  </a:lnTo>
                  <a:lnTo>
                    <a:pt x="558" y="617"/>
                  </a:lnTo>
                  <a:lnTo>
                    <a:pt x="573" y="602"/>
                  </a:lnTo>
                  <a:lnTo>
                    <a:pt x="580" y="587"/>
                  </a:lnTo>
                  <a:lnTo>
                    <a:pt x="588" y="572"/>
                  </a:lnTo>
                  <a:lnTo>
                    <a:pt x="602" y="557"/>
                  </a:lnTo>
                  <a:lnTo>
                    <a:pt x="610" y="542"/>
                  </a:lnTo>
                  <a:lnTo>
                    <a:pt x="617" y="527"/>
                  </a:lnTo>
                  <a:lnTo>
                    <a:pt x="632" y="513"/>
                  </a:lnTo>
                  <a:lnTo>
                    <a:pt x="640" y="498"/>
                  </a:lnTo>
                  <a:lnTo>
                    <a:pt x="647" y="490"/>
                  </a:lnTo>
                  <a:lnTo>
                    <a:pt x="654" y="483"/>
                  </a:lnTo>
                  <a:lnTo>
                    <a:pt x="662" y="475"/>
                  </a:lnTo>
                  <a:lnTo>
                    <a:pt x="669" y="468"/>
                  </a:lnTo>
                  <a:lnTo>
                    <a:pt x="677" y="461"/>
                  </a:lnTo>
                  <a:lnTo>
                    <a:pt x="692" y="453"/>
                  </a:lnTo>
                  <a:lnTo>
                    <a:pt x="699" y="438"/>
                  </a:lnTo>
                  <a:lnTo>
                    <a:pt x="706" y="431"/>
                  </a:lnTo>
                  <a:lnTo>
                    <a:pt x="721" y="416"/>
                  </a:lnTo>
                  <a:lnTo>
                    <a:pt x="729" y="401"/>
                  </a:lnTo>
                  <a:lnTo>
                    <a:pt x="744" y="394"/>
                  </a:lnTo>
                  <a:lnTo>
                    <a:pt x="751" y="379"/>
                  </a:lnTo>
                  <a:lnTo>
                    <a:pt x="766" y="364"/>
                  </a:lnTo>
                  <a:lnTo>
                    <a:pt x="773" y="349"/>
                  </a:lnTo>
                  <a:lnTo>
                    <a:pt x="781" y="334"/>
                  </a:lnTo>
                  <a:lnTo>
                    <a:pt x="796" y="327"/>
                  </a:lnTo>
                  <a:lnTo>
                    <a:pt x="803" y="312"/>
                  </a:lnTo>
                  <a:lnTo>
                    <a:pt x="803" y="304"/>
                  </a:lnTo>
                  <a:lnTo>
                    <a:pt x="810" y="290"/>
                  </a:lnTo>
                  <a:lnTo>
                    <a:pt x="818" y="282"/>
                  </a:lnTo>
                  <a:lnTo>
                    <a:pt x="818" y="267"/>
                  </a:lnTo>
                  <a:lnTo>
                    <a:pt x="818" y="260"/>
                  </a:lnTo>
                  <a:lnTo>
                    <a:pt x="825" y="252"/>
                  </a:lnTo>
                  <a:lnTo>
                    <a:pt x="825" y="237"/>
                  </a:lnTo>
                  <a:lnTo>
                    <a:pt x="833" y="230"/>
                  </a:lnTo>
                  <a:lnTo>
                    <a:pt x="833" y="223"/>
                  </a:lnTo>
                  <a:lnTo>
                    <a:pt x="833" y="208"/>
                  </a:lnTo>
                  <a:lnTo>
                    <a:pt x="833" y="200"/>
                  </a:lnTo>
                  <a:lnTo>
                    <a:pt x="840" y="193"/>
                  </a:lnTo>
                  <a:lnTo>
                    <a:pt x="840" y="185"/>
                  </a:lnTo>
                  <a:lnTo>
                    <a:pt x="840" y="178"/>
                  </a:lnTo>
                  <a:lnTo>
                    <a:pt x="840" y="163"/>
                  </a:lnTo>
                  <a:lnTo>
                    <a:pt x="840" y="156"/>
                  </a:lnTo>
                  <a:lnTo>
                    <a:pt x="848" y="148"/>
                  </a:lnTo>
                  <a:lnTo>
                    <a:pt x="848" y="141"/>
                  </a:lnTo>
                  <a:lnTo>
                    <a:pt x="848" y="133"/>
                  </a:lnTo>
                  <a:lnTo>
                    <a:pt x="855" y="126"/>
                  </a:lnTo>
                  <a:lnTo>
                    <a:pt x="855" y="118"/>
                  </a:lnTo>
                  <a:lnTo>
                    <a:pt x="862" y="111"/>
                  </a:lnTo>
                  <a:lnTo>
                    <a:pt x="862" y="104"/>
                  </a:lnTo>
                  <a:lnTo>
                    <a:pt x="870" y="104"/>
                  </a:lnTo>
                  <a:lnTo>
                    <a:pt x="870" y="96"/>
                  </a:lnTo>
                  <a:lnTo>
                    <a:pt x="870" y="89"/>
                  </a:lnTo>
                  <a:lnTo>
                    <a:pt x="877" y="89"/>
                  </a:lnTo>
                  <a:lnTo>
                    <a:pt x="877" y="81"/>
                  </a:lnTo>
                  <a:lnTo>
                    <a:pt x="885" y="81"/>
                  </a:lnTo>
                  <a:lnTo>
                    <a:pt x="885" y="74"/>
                  </a:lnTo>
                  <a:lnTo>
                    <a:pt x="892" y="74"/>
                  </a:lnTo>
                  <a:lnTo>
                    <a:pt x="892" y="66"/>
                  </a:lnTo>
                  <a:lnTo>
                    <a:pt x="900" y="59"/>
                  </a:lnTo>
                  <a:lnTo>
                    <a:pt x="907" y="52"/>
                  </a:lnTo>
                  <a:lnTo>
                    <a:pt x="907" y="44"/>
                  </a:lnTo>
                  <a:lnTo>
                    <a:pt x="915" y="37"/>
                  </a:lnTo>
                  <a:lnTo>
                    <a:pt x="922" y="37"/>
                  </a:lnTo>
                  <a:lnTo>
                    <a:pt x="922" y="29"/>
                  </a:lnTo>
                  <a:lnTo>
                    <a:pt x="929" y="22"/>
                  </a:lnTo>
                  <a:lnTo>
                    <a:pt x="937" y="14"/>
                  </a:lnTo>
                  <a:lnTo>
                    <a:pt x="937" y="7"/>
                  </a:lnTo>
                  <a:lnTo>
                    <a:pt x="944" y="7"/>
                  </a:lnTo>
                  <a:lnTo>
                    <a:pt x="944" y="0"/>
                  </a:lnTo>
                  <a:lnTo>
                    <a:pt x="944" y="7"/>
                  </a:lnTo>
                  <a:lnTo>
                    <a:pt x="937" y="7"/>
                  </a:lnTo>
                  <a:lnTo>
                    <a:pt x="937" y="14"/>
                  </a:lnTo>
                  <a:lnTo>
                    <a:pt x="937" y="22"/>
                  </a:lnTo>
                  <a:lnTo>
                    <a:pt x="929" y="29"/>
                  </a:lnTo>
                  <a:lnTo>
                    <a:pt x="929" y="37"/>
                  </a:lnTo>
                  <a:lnTo>
                    <a:pt x="922" y="44"/>
                  </a:lnTo>
                  <a:lnTo>
                    <a:pt x="922" y="52"/>
                  </a:lnTo>
                  <a:lnTo>
                    <a:pt x="922" y="59"/>
                  </a:lnTo>
                  <a:lnTo>
                    <a:pt x="915" y="66"/>
                  </a:lnTo>
                  <a:lnTo>
                    <a:pt x="915" y="74"/>
                  </a:lnTo>
                  <a:lnTo>
                    <a:pt x="907" y="81"/>
                  </a:lnTo>
                  <a:lnTo>
                    <a:pt x="907" y="89"/>
                  </a:lnTo>
                  <a:lnTo>
                    <a:pt x="900" y="96"/>
                  </a:lnTo>
                  <a:lnTo>
                    <a:pt x="900" y="111"/>
                  </a:lnTo>
                  <a:lnTo>
                    <a:pt x="892" y="126"/>
                  </a:lnTo>
                  <a:lnTo>
                    <a:pt x="892" y="141"/>
                  </a:lnTo>
                  <a:lnTo>
                    <a:pt x="885" y="156"/>
                  </a:lnTo>
                  <a:lnTo>
                    <a:pt x="885" y="171"/>
                  </a:lnTo>
                  <a:lnTo>
                    <a:pt x="885" y="185"/>
                  </a:lnTo>
                  <a:lnTo>
                    <a:pt x="877" y="208"/>
                  </a:lnTo>
                  <a:lnTo>
                    <a:pt x="877" y="223"/>
                  </a:lnTo>
                  <a:lnTo>
                    <a:pt x="877" y="237"/>
                  </a:lnTo>
                  <a:lnTo>
                    <a:pt x="877" y="252"/>
                  </a:lnTo>
                  <a:lnTo>
                    <a:pt x="877" y="267"/>
                  </a:lnTo>
                  <a:lnTo>
                    <a:pt x="877" y="282"/>
                  </a:lnTo>
                  <a:lnTo>
                    <a:pt x="885" y="297"/>
                  </a:lnTo>
                  <a:lnTo>
                    <a:pt x="885" y="304"/>
                  </a:lnTo>
                  <a:lnTo>
                    <a:pt x="892" y="319"/>
                  </a:lnTo>
                  <a:lnTo>
                    <a:pt x="900" y="334"/>
                  </a:lnTo>
                  <a:lnTo>
                    <a:pt x="900" y="349"/>
                  </a:lnTo>
                  <a:lnTo>
                    <a:pt x="907" y="371"/>
                  </a:lnTo>
                  <a:lnTo>
                    <a:pt x="907" y="401"/>
                  </a:lnTo>
                  <a:lnTo>
                    <a:pt x="915" y="438"/>
                  </a:lnTo>
                  <a:lnTo>
                    <a:pt x="915" y="468"/>
                  </a:lnTo>
                  <a:lnTo>
                    <a:pt x="915" y="513"/>
                  </a:lnTo>
                  <a:lnTo>
                    <a:pt x="915" y="550"/>
                  </a:lnTo>
                  <a:lnTo>
                    <a:pt x="915" y="587"/>
                  </a:lnTo>
                  <a:lnTo>
                    <a:pt x="915" y="624"/>
                  </a:lnTo>
                  <a:lnTo>
                    <a:pt x="907" y="661"/>
                  </a:lnTo>
                  <a:lnTo>
                    <a:pt x="907" y="698"/>
                  </a:lnTo>
                  <a:lnTo>
                    <a:pt x="907" y="728"/>
                  </a:lnTo>
                  <a:lnTo>
                    <a:pt x="900" y="758"/>
                  </a:lnTo>
                  <a:lnTo>
                    <a:pt x="900" y="788"/>
                  </a:lnTo>
                  <a:lnTo>
                    <a:pt x="892" y="803"/>
                  </a:lnTo>
                  <a:lnTo>
                    <a:pt x="967" y="654"/>
                  </a:lnTo>
                  <a:lnTo>
                    <a:pt x="967" y="661"/>
                  </a:lnTo>
                  <a:lnTo>
                    <a:pt x="967" y="669"/>
                  </a:lnTo>
                  <a:lnTo>
                    <a:pt x="967" y="676"/>
                  </a:lnTo>
                  <a:lnTo>
                    <a:pt x="967" y="684"/>
                  </a:lnTo>
                  <a:lnTo>
                    <a:pt x="967" y="698"/>
                  </a:lnTo>
                  <a:lnTo>
                    <a:pt x="959" y="713"/>
                  </a:lnTo>
                  <a:lnTo>
                    <a:pt x="959" y="721"/>
                  </a:lnTo>
                  <a:lnTo>
                    <a:pt x="959" y="736"/>
                  </a:lnTo>
                  <a:lnTo>
                    <a:pt x="959" y="751"/>
                  </a:lnTo>
                  <a:lnTo>
                    <a:pt x="959" y="765"/>
                  </a:lnTo>
                  <a:lnTo>
                    <a:pt x="959" y="780"/>
                  </a:lnTo>
                  <a:lnTo>
                    <a:pt x="967" y="795"/>
                  </a:lnTo>
                  <a:lnTo>
                    <a:pt x="967" y="803"/>
                  </a:lnTo>
                  <a:lnTo>
                    <a:pt x="967" y="817"/>
                  </a:lnTo>
                  <a:lnTo>
                    <a:pt x="974" y="825"/>
                  </a:lnTo>
                  <a:lnTo>
                    <a:pt x="974" y="840"/>
                  </a:lnTo>
                  <a:lnTo>
                    <a:pt x="981" y="847"/>
                  </a:lnTo>
                  <a:lnTo>
                    <a:pt x="989" y="855"/>
                  </a:lnTo>
                  <a:lnTo>
                    <a:pt x="996" y="869"/>
                  </a:lnTo>
                  <a:lnTo>
                    <a:pt x="996" y="877"/>
                  </a:lnTo>
                  <a:lnTo>
                    <a:pt x="1004" y="884"/>
                  </a:lnTo>
                  <a:lnTo>
                    <a:pt x="1011" y="892"/>
                  </a:lnTo>
                  <a:lnTo>
                    <a:pt x="1011" y="907"/>
                  </a:lnTo>
                  <a:lnTo>
                    <a:pt x="1019" y="922"/>
                  </a:lnTo>
                  <a:lnTo>
                    <a:pt x="1019" y="929"/>
                  </a:lnTo>
                  <a:lnTo>
                    <a:pt x="1026" y="944"/>
                  </a:lnTo>
                  <a:lnTo>
                    <a:pt x="1026" y="966"/>
                  </a:lnTo>
                  <a:lnTo>
                    <a:pt x="1026" y="981"/>
                  </a:lnTo>
                  <a:lnTo>
                    <a:pt x="1026" y="1003"/>
                  </a:lnTo>
                  <a:lnTo>
                    <a:pt x="1026" y="1026"/>
                  </a:lnTo>
                  <a:lnTo>
                    <a:pt x="1026" y="1048"/>
                  </a:lnTo>
                  <a:lnTo>
                    <a:pt x="1019" y="1078"/>
                  </a:lnTo>
                  <a:lnTo>
                    <a:pt x="1019" y="1107"/>
                  </a:lnTo>
                  <a:lnTo>
                    <a:pt x="1019" y="1137"/>
                  </a:lnTo>
                  <a:lnTo>
                    <a:pt x="1019" y="1167"/>
                  </a:lnTo>
                  <a:lnTo>
                    <a:pt x="1019" y="1197"/>
                  </a:lnTo>
                  <a:lnTo>
                    <a:pt x="1026" y="1234"/>
                  </a:lnTo>
                  <a:lnTo>
                    <a:pt x="1026" y="1264"/>
                  </a:lnTo>
                  <a:lnTo>
                    <a:pt x="1033" y="1293"/>
                  </a:lnTo>
                  <a:lnTo>
                    <a:pt x="1033" y="1323"/>
                  </a:lnTo>
                  <a:lnTo>
                    <a:pt x="1041" y="1345"/>
                  </a:lnTo>
                  <a:lnTo>
                    <a:pt x="1048" y="1375"/>
                  </a:lnTo>
                  <a:lnTo>
                    <a:pt x="1063" y="1397"/>
                  </a:lnTo>
                  <a:lnTo>
                    <a:pt x="1071" y="1420"/>
                  </a:lnTo>
                  <a:lnTo>
                    <a:pt x="1085" y="1435"/>
                  </a:lnTo>
                  <a:lnTo>
                    <a:pt x="1100" y="1449"/>
                  </a:lnTo>
                  <a:lnTo>
                    <a:pt x="1100" y="1442"/>
                  </a:lnTo>
                  <a:lnTo>
                    <a:pt x="1108" y="1442"/>
                  </a:lnTo>
                  <a:lnTo>
                    <a:pt x="1108" y="1435"/>
                  </a:lnTo>
                  <a:lnTo>
                    <a:pt x="1108" y="1427"/>
                  </a:lnTo>
                  <a:lnTo>
                    <a:pt x="1115" y="1420"/>
                  </a:lnTo>
                  <a:lnTo>
                    <a:pt x="1115" y="1412"/>
                  </a:lnTo>
                  <a:lnTo>
                    <a:pt x="1115" y="1405"/>
                  </a:lnTo>
                  <a:lnTo>
                    <a:pt x="1123" y="1397"/>
                  </a:lnTo>
                  <a:lnTo>
                    <a:pt x="1123" y="1390"/>
                  </a:lnTo>
                  <a:lnTo>
                    <a:pt x="1123" y="1383"/>
                  </a:lnTo>
                  <a:lnTo>
                    <a:pt x="1123" y="1390"/>
                  </a:lnTo>
                  <a:lnTo>
                    <a:pt x="1123" y="1397"/>
                  </a:lnTo>
                  <a:lnTo>
                    <a:pt x="1130" y="1405"/>
                  </a:lnTo>
                  <a:lnTo>
                    <a:pt x="1130" y="1412"/>
                  </a:lnTo>
                  <a:lnTo>
                    <a:pt x="1130" y="1420"/>
                  </a:lnTo>
                  <a:lnTo>
                    <a:pt x="1130" y="1427"/>
                  </a:lnTo>
                  <a:lnTo>
                    <a:pt x="1130" y="1435"/>
                  </a:lnTo>
                  <a:lnTo>
                    <a:pt x="1130" y="1442"/>
                  </a:lnTo>
                  <a:lnTo>
                    <a:pt x="1130" y="1449"/>
                  </a:lnTo>
                  <a:lnTo>
                    <a:pt x="1137" y="1449"/>
                  </a:lnTo>
                  <a:lnTo>
                    <a:pt x="1137" y="1457"/>
                  </a:lnTo>
                  <a:lnTo>
                    <a:pt x="1145" y="1464"/>
                  </a:lnTo>
                  <a:lnTo>
                    <a:pt x="1152" y="1464"/>
                  </a:lnTo>
                  <a:lnTo>
                    <a:pt x="1152" y="1472"/>
                  </a:lnTo>
                  <a:lnTo>
                    <a:pt x="1160" y="1472"/>
                  </a:lnTo>
                  <a:lnTo>
                    <a:pt x="1167" y="1472"/>
                  </a:lnTo>
                  <a:lnTo>
                    <a:pt x="1167" y="1479"/>
                  </a:lnTo>
                  <a:lnTo>
                    <a:pt x="1175" y="1479"/>
                  </a:lnTo>
                  <a:lnTo>
                    <a:pt x="1182" y="1487"/>
                  </a:lnTo>
                  <a:lnTo>
                    <a:pt x="1189" y="1487"/>
                  </a:lnTo>
                  <a:lnTo>
                    <a:pt x="1197" y="1494"/>
                  </a:lnTo>
                  <a:lnTo>
                    <a:pt x="1204" y="1494"/>
                  </a:lnTo>
                  <a:lnTo>
                    <a:pt x="1212" y="1501"/>
                  </a:lnTo>
                  <a:lnTo>
                    <a:pt x="1219" y="1501"/>
                  </a:lnTo>
                  <a:lnTo>
                    <a:pt x="1227" y="1501"/>
                  </a:lnTo>
                  <a:lnTo>
                    <a:pt x="1234" y="1509"/>
                  </a:lnTo>
                  <a:lnTo>
                    <a:pt x="1241" y="1509"/>
                  </a:lnTo>
                  <a:lnTo>
                    <a:pt x="1249" y="1509"/>
                  </a:lnTo>
                  <a:lnTo>
                    <a:pt x="1256" y="1509"/>
                  </a:lnTo>
                  <a:lnTo>
                    <a:pt x="1264" y="1516"/>
                  </a:lnTo>
                  <a:lnTo>
                    <a:pt x="1271" y="1516"/>
                  </a:lnTo>
                  <a:lnTo>
                    <a:pt x="1279" y="1524"/>
                  </a:lnTo>
                  <a:lnTo>
                    <a:pt x="1286" y="1524"/>
                  </a:lnTo>
                  <a:lnTo>
                    <a:pt x="1293" y="1531"/>
                  </a:lnTo>
                  <a:lnTo>
                    <a:pt x="1301" y="1539"/>
                  </a:lnTo>
                  <a:lnTo>
                    <a:pt x="1308" y="1539"/>
                  </a:lnTo>
                  <a:lnTo>
                    <a:pt x="1316" y="1546"/>
                  </a:lnTo>
                  <a:lnTo>
                    <a:pt x="1323" y="1554"/>
                  </a:lnTo>
                  <a:lnTo>
                    <a:pt x="1331" y="1561"/>
                  </a:lnTo>
                  <a:lnTo>
                    <a:pt x="1331" y="1568"/>
                  </a:lnTo>
                  <a:lnTo>
                    <a:pt x="1338" y="1576"/>
                  </a:lnTo>
                  <a:lnTo>
                    <a:pt x="1338" y="1583"/>
                  </a:lnTo>
                  <a:lnTo>
                    <a:pt x="1338" y="1591"/>
                  </a:lnTo>
                  <a:lnTo>
                    <a:pt x="1338" y="1598"/>
                  </a:lnTo>
                  <a:lnTo>
                    <a:pt x="1338" y="1606"/>
                  </a:lnTo>
                  <a:lnTo>
                    <a:pt x="1338" y="1613"/>
                  </a:lnTo>
                  <a:lnTo>
                    <a:pt x="1331" y="1620"/>
                  </a:lnTo>
                  <a:lnTo>
                    <a:pt x="1331" y="1628"/>
                  </a:lnTo>
                  <a:lnTo>
                    <a:pt x="1323" y="1628"/>
                  </a:lnTo>
                  <a:lnTo>
                    <a:pt x="1316" y="1635"/>
                  </a:lnTo>
                  <a:lnTo>
                    <a:pt x="1308" y="1643"/>
                  </a:lnTo>
                  <a:lnTo>
                    <a:pt x="1301" y="1643"/>
                  </a:lnTo>
                  <a:lnTo>
                    <a:pt x="1301" y="1650"/>
                  </a:lnTo>
                  <a:lnTo>
                    <a:pt x="1293" y="1650"/>
                  </a:lnTo>
                  <a:lnTo>
                    <a:pt x="1286" y="1658"/>
                  </a:lnTo>
                  <a:lnTo>
                    <a:pt x="1279" y="1658"/>
                  </a:lnTo>
                  <a:lnTo>
                    <a:pt x="1271" y="1665"/>
                  </a:lnTo>
                  <a:lnTo>
                    <a:pt x="1264" y="1665"/>
                  </a:lnTo>
                  <a:lnTo>
                    <a:pt x="1256" y="1673"/>
                  </a:lnTo>
                  <a:lnTo>
                    <a:pt x="1256" y="1680"/>
                  </a:lnTo>
                  <a:lnTo>
                    <a:pt x="1249" y="1680"/>
                  </a:lnTo>
                  <a:lnTo>
                    <a:pt x="1241" y="1687"/>
                  </a:lnTo>
                  <a:lnTo>
                    <a:pt x="1234" y="1687"/>
                  </a:lnTo>
                  <a:lnTo>
                    <a:pt x="1227" y="1695"/>
                  </a:lnTo>
                  <a:lnTo>
                    <a:pt x="1219" y="1695"/>
                  </a:lnTo>
                  <a:lnTo>
                    <a:pt x="1204" y="1702"/>
                  </a:lnTo>
                  <a:lnTo>
                    <a:pt x="1197" y="1702"/>
                  </a:lnTo>
                  <a:lnTo>
                    <a:pt x="1189" y="1710"/>
                  </a:lnTo>
                  <a:lnTo>
                    <a:pt x="1175" y="1710"/>
                  </a:lnTo>
                  <a:lnTo>
                    <a:pt x="1167" y="1710"/>
                  </a:lnTo>
                  <a:lnTo>
                    <a:pt x="1160" y="1717"/>
                  </a:lnTo>
                  <a:lnTo>
                    <a:pt x="1152" y="1717"/>
                  </a:lnTo>
                  <a:lnTo>
                    <a:pt x="1145" y="1717"/>
                  </a:lnTo>
                  <a:lnTo>
                    <a:pt x="1137" y="1725"/>
                  </a:lnTo>
                  <a:lnTo>
                    <a:pt x="1130" y="1725"/>
                  </a:lnTo>
                  <a:lnTo>
                    <a:pt x="1130" y="1732"/>
                  </a:lnTo>
                  <a:lnTo>
                    <a:pt x="1130" y="1739"/>
                  </a:lnTo>
                  <a:lnTo>
                    <a:pt x="1130" y="1747"/>
                  </a:lnTo>
                  <a:lnTo>
                    <a:pt x="1123" y="1754"/>
                  </a:lnTo>
                  <a:lnTo>
                    <a:pt x="1123" y="1762"/>
                  </a:lnTo>
                  <a:lnTo>
                    <a:pt x="1123" y="1769"/>
                  </a:lnTo>
                  <a:lnTo>
                    <a:pt x="1123" y="1777"/>
                  </a:lnTo>
                  <a:lnTo>
                    <a:pt x="1130" y="1777"/>
                  </a:lnTo>
                  <a:lnTo>
                    <a:pt x="1130" y="1784"/>
                  </a:lnTo>
                  <a:lnTo>
                    <a:pt x="1130" y="1791"/>
                  </a:lnTo>
                  <a:lnTo>
                    <a:pt x="1130" y="1799"/>
                  </a:lnTo>
                  <a:lnTo>
                    <a:pt x="1130" y="1806"/>
                  </a:lnTo>
                  <a:lnTo>
                    <a:pt x="1123" y="1814"/>
                  </a:lnTo>
                  <a:lnTo>
                    <a:pt x="1115" y="1814"/>
                  </a:lnTo>
                  <a:lnTo>
                    <a:pt x="1108" y="1821"/>
                  </a:lnTo>
                  <a:lnTo>
                    <a:pt x="1100" y="1821"/>
                  </a:lnTo>
                  <a:lnTo>
                    <a:pt x="1093" y="1814"/>
                  </a:lnTo>
                  <a:lnTo>
                    <a:pt x="1085" y="1814"/>
                  </a:lnTo>
                  <a:lnTo>
                    <a:pt x="1085" y="1806"/>
                  </a:lnTo>
                  <a:lnTo>
                    <a:pt x="1078" y="1806"/>
                  </a:lnTo>
                  <a:lnTo>
                    <a:pt x="1078" y="1799"/>
                  </a:lnTo>
                  <a:lnTo>
                    <a:pt x="1078" y="1791"/>
                  </a:lnTo>
                  <a:lnTo>
                    <a:pt x="1078" y="1784"/>
                  </a:lnTo>
                  <a:lnTo>
                    <a:pt x="1078" y="1777"/>
                  </a:lnTo>
                  <a:lnTo>
                    <a:pt x="1078" y="1769"/>
                  </a:lnTo>
                  <a:lnTo>
                    <a:pt x="1085" y="1769"/>
                  </a:lnTo>
                  <a:lnTo>
                    <a:pt x="1085" y="1762"/>
                  </a:lnTo>
                  <a:lnTo>
                    <a:pt x="1085" y="1754"/>
                  </a:lnTo>
                  <a:lnTo>
                    <a:pt x="1085" y="1739"/>
                  </a:lnTo>
                  <a:lnTo>
                    <a:pt x="1093" y="1732"/>
                  </a:lnTo>
                  <a:lnTo>
                    <a:pt x="1093" y="1725"/>
                  </a:lnTo>
                  <a:lnTo>
                    <a:pt x="1093" y="1717"/>
                  </a:lnTo>
                  <a:lnTo>
                    <a:pt x="1100" y="1710"/>
                  </a:lnTo>
                  <a:lnTo>
                    <a:pt x="1100" y="1702"/>
                  </a:lnTo>
                  <a:lnTo>
                    <a:pt x="1100" y="1695"/>
                  </a:lnTo>
                  <a:lnTo>
                    <a:pt x="1108" y="1695"/>
                  </a:lnTo>
                  <a:lnTo>
                    <a:pt x="1108" y="1687"/>
                  </a:lnTo>
                  <a:lnTo>
                    <a:pt x="1115" y="1680"/>
                  </a:lnTo>
                  <a:lnTo>
                    <a:pt x="1123" y="1680"/>
                  </a:lnTo>
                  <a:lnTo>
                    <a:pt x="1130" y="1680"/>
                  </a:lnTo>
                  <a:lnTo>
                    <a:pt x="1137" y="1673"/>
                  </a:lnTo>
                  <a:lnTo>
                    <a:pt x="1145" y="1673"/>
                  </a:lnTo>
                  <a:lnTo>
                    <a:pt x="1152" y="1673"/>
                  </a:lnTo>
                  <a:lnTo>
                    <a:pt x="1167" y="1673"/>
                  </a:lnTo>
                  <a:lnTo>
                    <a:pt x="1175" y="1665"/>
                  </a:lnTo>
                  <a:lnTo>
                    <a:pt x="1189" y="1665"/>
                  </a:lnTo>
                  <a:lnTo>
                    <a:pt x="1197" y="1658"/>
                  </a:lnTo>
                  <a:lnTo>
                    <a:pt x="1212" y="1650"/>
                  </a:lnTo>
                  <a:lnTo>
                    <a:pt x="1227" y="1650"/>
                  </a:lnTo>
                  <a:lnTo>
                    <a:pt x="1234" y="1643"/>
                  </a:lnTo>
                  <a:lnTo>
                    <a:pt x="1249" y="1635"/>
                  </a:lnTo>
                  <a:lnTo>
                    <a:pt x="1256" y="1628"/>
                  </a:lnTo>
                  <a:lnTo>
                    <a:pt x="1271" y="1620"/>
                  </a:lnTo>
                  <a:lnTo>
                    <a:pt x="1279" y="1613"/>
                  </a:lnTo>
                  <a:lnTo>
                    <a:pt x="1286" y="1613"/>
                  </a:lnTo>
                  <a:lnTo>
                    <a:pt x="1293" y="1606"/>
                  </a:lnTo>
                  <a:lnTo>
                    <a:pt x="1293" y="1598"/>
                  </a:lnTo>
                  <a:lnTo>
                    <a:pt x="1293" y="1591"/>
                  </a:lnTo>
                  <a:lnTo>
                    <a:pt x="1293" y="1583"/>
                  </a:lnTo>
                  <a:lnTo>
                    <a:pt x="1286" y="1576"/>
                  </a:lnTo>
                  <a:lnTo>
                    <a:pt x="1286" y="1568"/>
                  </a:lnTo>
                  <a:lnTo>
                    <a:pt x="1279" y="1561"/>
                  </a:lnTo>
                  <a:lnTo>
                    <a:pt x="1271" y="1554"/>
                  </a:lnTo>
                  <a:lnTo>
                    <a:pt x="1256" y="1546"/>
                  </a:lnTo>
                  <a:lnTo>
                    <a:pt x="1249" y="1539"/>
                  </a:lnTo>
                  <a:lnTo>
                    <a:pt x="1241" y="1531"/>
                  </a:lnTo>
                  <a:lnTo>
                    <a:pt x="1227" y="1524"/>
                  </a:lnTo>
                  <a:lnTo>
                    <a:pt x="1219" y="1524"/>
                  </a:lnTo>
                  <a:lnTo>
                    <a:pt x="1212" y="1516"/>
                  </a:lnTo>
                  <a:lnTo>
                    <a:pt x="1197" y="1509"/>
                  </a:lnTo>
                  <a:lnTo>
                    <a:pt x="1189" y="1509"/>
                  </a:lnTo>
                  <a:lnTo>
                    <a:pt x="1182" y="1509"/>
                  </a:lnTo>
                  <a:lnTo>
                    <a:pt x="1175" y="1509"/>
                  </a:lnTo>
                  <a:lnTo>
                    <a:pt x="1167" y="1501"/>
                  </a:lnTo>
                  <a:lnTo>
                    <a:pt x="1152" y="1501"/>
                  </a:lnTo>
                  <a:lnTo>
                    <a:pt x="1145" y="1501"/>
                  </a:lnTo>
                  <a:lnTo>
                    <a:pt x="1137" y="1501"/>
                  </a:lnTo>
                  <a:lnTo>
                    <a:pt x="1130" y="1501"/>
                  </a:lnTo>
                  <a:lnTo>
                    <a:pt x="1123" y="1494"/>
                  </a:lnTo>
                  <a:lnTo>
                    <a:pt x="1115" y="1494"/>
                  </a:lnTo>
                  <a:lnTo>
                    <a:pt x="1100" y="1494"/>
                  </a:lnTo>
                  <a:lnTo>
                    <a:pt x="1093" y="1494"/>
                  </a:lnTo>
                  <a:lnTo>
                    <a:pt x="1085" y="1494"/>
                  </a:lnTo>
                  <a:lnTo>
                    <a:pt x="1085" y="1501"/>
                  </a:lnTo>
                  <a:lnTo>
                    <a:pt x="1078" y="1501"/>
                  </a:lnTo>
                  <a:lnTo>
                    <a:pt x="1071" y="1509"/>
                  </a:lnTo>
                  <a:lnTo>
                    <a:pt x="1071" y="1516"/>
                  </a:lnTo>
                  <a:lnTo>
                    <a:pt x="1063" y="1524"/>
                  </a:lnTo>
                  <a:lnTo>
                    <a:pt x="1063" y="1531"/>
                  </a:lnTo>
                  <a:lnTo>
                    <a:pt x="1063" y="1539"/>
                  </a:lnTo>
                  <a:lnTo>
                    <a:pt x="1056" y="1554"/>
                  </a:lnTo>
                  <a:lnTo>
                    <a:pt x="1056" y="1576"/>
                  </a:lnTo>
                  <a:lnTo>
                    <a:pt x="1048" y="1591"/>
                  </a:lnTo>
                  <a:lnTo>
                    <a:pt x="1048" y="1613"/>
                  </a:lnTo>
                  <a:lnTo>
                    <a:pt x="1041" y="1635"/>
                  </a:lnTo>
                  <a:lnTo>
                    <a:pt x="1033" y="1665"/>
                  </a:lnTo>
                  <a:lnTo>
                    <a:pt x="1026" y="1687"/>
                  </a:lnTo>
                  <a:lnTo>
                    <a:pt x="1019" y="1710"/>
                  </a:lnTo>
                  <a:lnTo>
                    <a:pt x="1004" y="1739"/>
                  </a:lnTo>
                  <a:lnTo>
                    <a:pt x="996" y="1762"/>
                  </a:lnTo>
                  <a:lnTo>
                    <a:pt x="989" y="1784"/>
                  </a:lnTo>
                  <a:lnTo>
                    <a:pt x="981" y="1806"/>
                  </a:lnTo>
                  <a:lnTo>
                    <a:pt x="967" y="1821"/>
                  </a:lnTo>
                  <a:lnTo>
                    <a:pt x="959" y="1836"/>
                  </a:lnTo>
                  <a:lnTo>
                    <a:pt x="944" y="1851"/>
                  </a:lnTo>
                  <a:lnTo>
                    <a:pt x="937" y="1858"/>
                  </a:lnTo>
                  <a:lnTo>
                    <a:pt x="929" y="1866"/>
                  </a:lnTo>
                  <a:lnTo>
                    <a:pt x="922" y="1866"/>
                  </a:lnTo>
                  <a:lnTo>
                    <a:pt x="915" y="1873"/>
                  </a:lnTo>
                  <a:lnTo>
                    <a:pt x="907" y="1873"/>
                  </a:lnTo>
                  <a:lnTo>
                    <a:pt x="900" y="1873"/>
                  </a:lnTo>
                  <a:lnTo>
                    <a:pt x="892" y="1873"/>
                  </a:lnTo>
                  <a:lnTo>
                    <a:pt x="885" y="1873"/>
                  </a:lnTo>
                  <a:lnTo>
                    <a:pt x="877" y="1881"/>
                  </a:lnTo>
                  <a:lnTo>
                    <a:pt x="870" y="1881"/>
                  </a:lnTo>
                  <a:lnTo>
                    <a:pt x="862" y="1881"/>
                  </a:lnTo>
                  <a:lnTo>
                    <a:pt x="855" y="1881"/>
                  </a:lnTo>
                  <a:lnTo>
                    <a:pt x="848" y="1888"/>
                  </a:lnTo>
                  <a:lnTo>
                    <a:pt x="840" y="1888"/>
                  </a:lnTo>
                  <a:lnTo>
                    <a:pt x="833" y="1896"/>
                  </a:lnTo>
                  <a:lnTo>
                    <a:pt x="818" y="1903"/>
                  </a:lnTo>
                  <a:lnTo>
                    <a:pt x="810" y="1910"/>
                  </a:lnTo>
                  <a:lnTo>
                    <a:pt x="803" y="1910"/>
                  </a:lnTo>
                  <a:lnTo>
                    <a:pt x="788" y="1910"/>
                  </a:lnTo>
                  <a:lnTo>
                    <a:pt x="781" y="1910"/>
                  </a:lnTo>
                  <a:lnTo>
                    <a:pt x="773" y="1903"/>
                  </a:lnTo>
                  <a:lnTo>
                    <a:pt x="758" y="1903"/>
                  </a:lnTo>
                  <a:lnTo>
                    <a:pt x="751" y="1903"/>
                  </a:lnTo>
                  <a:lnTo>
                    <a:pt x="736" y="1896"/>
                  </a:lnTo>
                  <a:lnTo>
                    <a:pt x="729" y="1896"/>
                  </a:lnTo>
                  <a:lnTo>
                    <a:pt x="714" y="1888"/>
                  </a:lnTo>
                  <a:lnTo>
                    <a:pt x="706" y="1888"/>
                  </a:lnTo>
                  <a:lnTo>
                    <a:pt x="699" y="1888"/>
                  </a:lnTo>
                  <a:lnTo>
                    <a:pt x="684" y="1888"/>
                  </a:lnTo>
                  <a:lnTo>
                    <a:pt x="677" y="1888"/>
                  </a:lnTo>
                  <a:lnTo>
                    <a:pt x="669" y="1888"/>
                  </a:lnTo>
                  <a:lnTo>
                    <a:pt x="662" y="1888"/>
                  </a:lnTo>
                  <a:lnTo>
                    <a:pt x="654" y="1896"/>
                  </a:lnTo>
                  <a:lnTo>
                    <a:pt x="640" y="1896"/>
                  </a:lnTo>
                  <a:lnTo>
                    <a:pt x="632" y="1903"/>
                  </a:lnTo>
                  <a:lnTo>
                    <a:pt x="625" y="1903"/>
                  </a:lnTo>
                  <a:lnTo>
                    <a:pt x="610" y="1910"/>
                  </a:lnTo>
                  <a:lnTo>
                    <a:pt x="602" y="1910"/>
                  </a:lnTo>
                  <a:lnTo>
                    <a:pt x="595" y="1910"/>
                  </a:lnTo>
                  <a:lnTo>
                    <a:pt x="580" y="1918"/>
                  </a:lnTo>
                  <a:lnTo>
                    <a:pt x="573" y="1918"/>
                  </a:lnTo>
                  <a:lnTo>
                    <a:pt x="565" y="1918"/>
                  </a:lnTo>
                  <a:lnTo>
                    <a:pt x="558" y="1918"/>
                  </a:lnTo>
                  <a:lnTo>
                    <a:pt x="550" y="1918"/>
                  </a:lnTo>
                  <a:lnTo>
                    <a:pt x="543" y="1918"/>
                  </a:lnTo>
                  <a:lnTo>
                    <a:pt x="536" y="1918"/>
                  </a:lnTo>
                  <a:lnTo>
                    <a:pt x="528" y="1918"/>
                  </a:lnTo>
                  <a:lnTo>
                    <a:pt x="521" y="1918"/>
                  </a:lnTo>
                  <a:lnTo>
                    <a:pt x="521" y="1910"/>
                  </a:lnTo>
                  <a:lnTo>
                    <a:pt x="513" y="1910"/>
                  </a:lnTo>
                  <a:lnTo>
                    <a:pt x="506" y="1910"/>
                  </a:lnTo>
                  <a:lnTo>
                    <a:pt x="506" y="1903"/>
                  </a:lnTo>
                  <a:lnTo>
                    <a:pt x="498" y="1903"/>
                  </a:lnTo>
                  <a:lnTo>
                    <a:pt x="491" y="1896"/>
                  </a:lnTo>
                  <a:lnTo>
                    <a:pt x="484" y="1888"/>
                  </a:lnTo>
                  <a:lnTo>
                    <a:pt x="476" y="1888"/>
                  </a:lnTo>
                  <a:lnTo>
                    <a:pt x="469" y="1881"/>
                  </a:lnTo>
                  <a:lnTo>
                    <a:pt x="454" y="1881"/>
                  </a:lnTo>
                  <a:lnTo>
                    <a:pt x="446" y="1873"/>
                  </a:lnTo>
                  <a:lnTo>
                    <a:pt x="431" y="1873"/>
                  </a:lnTo>
                  <a:lnTo>
                    <a:pt x="417" y="1866"/>
                  </a:lnTo>
                  <a:lnTo>
                    <a:pt x="402" y="1866"/>
                  </a:lnTo>
                  <a:close/>
                </a:path>
              </a:pathLst>
            </a:custGeom>
            <a:solidFill>
              <a:srgbClr val="FFC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29" name="Freeform 493">
              <a:extLst>
                <a:ext uri="{FF2B5EF4-FFF2-40B4-BE49-F238E27FC236}">
                  <a16:creationId xmlns:a16="http://schemas.microsoft.com/office/drawing/2014/main" id="{638606FB-3F46-82A5-372C-A926F77C24A5}"/>
                </a:ext>
              </a:extLst>
            </p:cNvPr>
            <p:cNvSpPr>
              <a:spLocks/>
            </p:cNvSpPr>
            <p:nvPr/>
          </p:nvSpPr>
          <p:spPr bwMode="auto">
            <a:xfrm>
              <a:off x="2082" y="1379"/>
              <a:ext cx="1338" cy="1903"/>
            </a:xfrm>
            <a:custGeom>
              <a:avLst/>
              <a:gdLst>
                <a:gd name="T0" fmla="*/ 298 w 1338"/>
                <a:gd name="T1" fmla="*/ 1814 h 1903"/>
                <a:gd name="T2" fmla="*/ 268 w 1338"/>
                <a:gd name="T3" fmla="*/ 1695 h 1903"/>
                <a:gd name="T4" fmla="*/ 238 w 1338"/>
                <a:gd name="T5" fmla="*/ 1502 h 1903"/>
                <a:gd name="T6" fmla="*/ 164 w 1338"/>
                <a:gd name="T7" fmla="*/ 1480 h 1903"/>
                <a:gd name="T8" fmla="*/ 67 w 1338"/>
                <a:gd name="T9" fmla="*/ 1524 h 1903"/>
                <a:gd name="T10" fmla="*/ 53 w 1338"/>
                <a:gd name="T11" fmla="*/ 1591 h 1903"/>
                <a:gd name="T12" fmla="*/ 142 w 1338"/>
                <a:gd name="T13" fmla="*/ 1666 h 1903"/>
                <a:gd name="T14" fmla="*/ 171 w 1338"/>
                <a:gd name="T15" fmla="*/ 1770 h 1903"/>
                <a:gd name="T16" fmla="*/ 127 w 1338"/>
                <a:gd name="T17" fmla="*/ 1822 h 1903"/>
                <a:gd name="T18" fmla="*/ 97 w 1338"/>
                <a:gd name="T19" fmla="*/ 1807 h 1903"/>
                <a:gd name="T20" fmla="*/ 127 w 1338"/>
                <a:gd name="T21" fmla="*/ 1770 h 1903"/>
                <a:gd name="T22" fmla="*/ 149 w 1338"/>
                <a:gd name="T23" fmla="*/ 1740 h 1903"/>
                <a:gd name="T24" fmla="*/ 127 w 1338"/>
                <a:gd name="T25" fmla="*/ 1695 h 1903"/>
                <a:gd name="T26" fmla="*/ 53 w 1338"/>
                <a:gd name="T27" fmla="*/ 1636 h 1903"/>
                <a:gd name="T28" fmla="*/ 8 w 1338"/>
                <a:gd name="T29" fmla="*/ 1554 h 1903"/>
                <a:gd name="T30" fmla="*/ 60 w 1338"/>
                <a:gd name="T31" fmla="*/ 1494 h 1903"/>
                <a:gd name="T32" fmla="*/ 186 w 1338"/>
                <a:gd name="T33" fmla="*/ 1435 h 1903"/>
                <a:gd name="T34" fmla="*/ 246 w 1338"/>
                <a:gd name="T35" fmla="*/ 1368 h 1903"/>
                <a:gd name="T36" fmla="*/ 223 w 1338"/>
                <a:gd name="T37" fmla="*/ 1242 h 1903"/>
                <a:gd name="T38" fmla="*/ 253 w 1338"/>
                <a:gd name="T39" fmla="*/ 1182 h 1903"/>
                <a:gd name="T40" fmla="*/ 313 w 1338"/>
                <a:gd name="T41" fmla="*/ 1056 h 1903"/>
                <a:gd name="T42" fmla="*/ 313 w 1338"/>
                <a:gd name="T43" fmla="*/ 877 h 1903"/>
                <a:gd name="T44" fmla="*/ 350 w 1338"/>
                <a:gd name="T45" fmla="*/ 810 h 1903"/>
                <a:gd name="T46" fmla="*/ 446 w 1338"/>
                <a:gd name="T47" fmla="*/ 766 h 1903"/>
                <a:gd name="T48" fmla="*/ 528 w 1338"/>
                <a:gd name="T49" fmla="*/ 580 h 1903"/>
                <a:gd name="T50" fmla="*/ 543 w 1338"/>
                <a:gd name="T51" fmla="*/ 520 h 1903"/>
                <a:gd name="T52" fmla="*/ 550 w 1338"/>
                <a:gd name="T53" fmla="*/ 513 h 1903"/>
                <a:gd name="T54" fmla="*/ 550 w 1338"/>
                <a:gd name="T55" fmla="*/ 587 h 1903"/>
                <a:gd name="T56" fmla="*/ 543 w 1338"/>
                <a:gd name="T57" fmla="*/ 639 h 1903"/>
                <a:gd name="T58" fmla="*/ 669 w 1338"/>
                <a:gd name="T59" fmla="*/ 468 h 1903"/>
                <a:gd name="T60" fmla="*/ 803 w 1338"/>
                <a:gd name="T61" fmla="*/ 305 h 1903"/>
                <a:gd name="T62" fmla="*/ 848 w 1338"/>
                <a:gd name="T63" fmla="*/ 171 h 1903"/>
                <a:gd name="T64" fmla="*/ 877 w 1338"/>
                <a:gd name="T65" fmla="*/ 82 h 1903"/>
                <a:gd name="T66" fmla="*/ 929 w 1338"/>
                <a:gd name="T67" fmla="*/ 22 h 1903"/>
                <a:gd name="T68" fmla="*/ 929 w 1338"/>
                <a:gd name="T69" fmla="*/ 30 h 1903"/>
                <a:gd name="T70" fmla="*/ 885 w 1338"/>
                <a:gd name="T71" fmla="*/ 156 h 1903"/>
                <a:gd name="T72" fmla="*/ 900 w 1338"/>
                <a:gd name="T73" fmla="*/ 372 h 1903"/>
                <a:gd name="T74" fmla="*/ 967 w 1338"/>
                <a:gd name="T75" fmla="*/ 654 h 1903"/>
                <a:gd name="T76" fmla="*/ 959 w 1338"/>
                <a:gd name="T77" fmla="*/ 796 h 1903"/>
                <a:gd name="T78" fmla="*/ 1019 w 1338"/>
                <a:gd name="T79" fmla="*/ 944 h 1903"/>
                <a:gd name="T80" fmla="*/ 1033 w 1338"/>
                <a:gd name="T81" fmla="*/ 1316 h 1903"/>
                <a:gd name="T82" fmla="*/ 1108 w 1338"/>
                <a:gd name="T83" fmla="*/ 1428 h 1903"/>
                <a:gd name="T84" fmla="*/ 1123 w 1338"/>
                <a:gd name="T85" fmla="*/ 1390 h 1903"/>
                <a:gd name="T86" fmla="*/ 1130 w 1338"/>
                <a:gd name="T87" fmla="*/ 1450 h 1903"/>
                <a:gd name="T88" fmla="*/ 1175 w 1338"/>
                <a:gd name="T89" fmla="*/ 1480 h 1903"/>
                <a:gd name="T90" fmla="*/ 1256 w 1338"/>
                <a:gd name="T91" fmla="*/ 1502 h 1903"/>
                <a:gd name="T92" fmla="*/ 1338 w 1338"/>
                <a:gd name="T93" fmla="*/ 1584 h 1903"/>
                <a:gd name="T94" fmla="*/ 1271 w 1338"/>
                <a:gd name="T95" fmla="*/ 1658 h 1903"/>
                <a:gd name="T96" fmla="*/ 1152 w 1338"/>
                <a:gd name="T97" fmla="*/ 1703 h 1903"/>
                <a:gd name="T98" fmla="*/ 1123 w 1338"/>
                <a:gd name="T99" fmla="*/ 1747 h 1903"/>
                <a:gd name="T100" fmla="*/ 1123 w 1338"/>
                <a:gd name="T101" fmla="*/ 1799 h 1903"/>
                <a:gd name="T102" fmla="*/ 1078 w 1338"/>
                <a:gd name="T103" fmla="*/ 1792 h 1903"/>
                <a:gd name="T104" fmla="*/ 1100 w 1338"/>
                <a:gd name="T105" fmla="*/ 1710 h 1903"/>
                <a:gd name="T106" fmla="*/ 1160 w 1338"/>
                <a:gd name="T107" fmla="*/ 1666 h 1903"/>
                <a:gd name="T108" fmla="*/ 1301 w 1338"/>
                <a:gd name="T109" fmla="*/ 1591 h 1903"/>
                <a:gd name="T110" fmla="*/ 1197 w 1338"/>
                <a:gd name="T111" fmla="*/ 1502 h 1903"/>
                <a:gd name="T112" fmla="*/ 1078 w 1338"/>
                <a:gd name="T113" fmla="*/ 1487 h 1903"/>
                <a:gd name="T114" fmla="*/ 1011 w 1338"/>
                <a:gd name="T115" fmla="*/ 1703 h 1903"/>
                <a:gd name="T116" fmla="*/ 892 w 1338"/>
                <a:gd name="T117" fmla="*/ 1866 h 1903"/>
                <a:gd name="T118" fmla="*/ 781 w 1338"/>
                <a:gd name="T119" fmla="*/ 1896 h 1903"/>
                <a:gd name="T120" fmla="*/ 640 w 1338"/>
                <a:gd name="T121" fmla="*/ 1881 h 1903"/>
                <a:gd name="T122" fmla="*/ 521 w 1338"/>
                <a:gd name="T123" fmla="*/ 1903 h 1903"/>
                <a:gd name="T124" fmla="*/ 424 w 1338"/>
                <a:gd name="T125" fmla="*/ 1851 h 19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38" h="1903">
                  <a:moveTo>
                    <a:pt x="409" y="1851"/>
                  </a:moveTo>
                  <a:lnTo>
                    <a:pt x="394" y="1844"/>
                  </a:lnTo>
                  <a:lnTo>
                    <a:pt x="379" y="1844"/>
                  </a:lnTo>
                  <a:lnTo>
                    <a:pt x="365" y="1844"/>
                  </a:lnTo>
                  <a:lnTo>
                    <a:pt x="357" y="1837"/>
                  </a:lnTo>
                  <a:lnTo>
                    <a:pt x="342" y="1837"/>
                  </a:lnTo>
                  <a:lnTo>
                    <a:pt x="335" y="1837"/>
                  </a:lnTo>
                  <a:lnTo>
                    <a:pt x="327" y="1829"/>
                  </a:lnTo>
                  <a:lnTo>
                    <a:pt x="320" y="1829"/>
                  </a:lnTo>
                  <a:lnTo>
                    <a:pt x="313" y="1822"/>
                  </a:lnTo>
                  <a:lnTo>
                    <a:pt x="305" y="1822"/>
                  </a:lnTo>
                  <a:lnTo>
                    <a:pt x="298" y="1814"/>
                  </a:lnTo>
                  <a:lnTo>
                    <a:pt x="298" y="1807"/>
                  </a:lnTo>
                  <a:lnTo>
                    <a:pt x="290" y="1807"/>
                  </a:lnTo>
                  <a:lnTo>
                    <a:pt x="290" y="1799"/>
                  </a:lnTo>
                  <a:lnTo>
                    <a:pt x="283" y="1792"/>
                  </a:lnTo>
                  <a:lnTo>
                    <a:pt x="283" y="1784"/>
                  </a:lnTo>
                  <a:lnTo>
                    <a:pt x="283" y="1777"/>
                  </a:lnTo>
                  <a:lnTo>
                    <a:pt x="275" y="1770"/>
                  </a:lnTo>
                  <a:lnTo>
                    <a:pt x="275" y="1755"/>
                  </a:lnTo>
                  <a:lnTo>
                    <a:pt x="275" y="1747"/>
                  </a:lnTo>
                  <a:lnTo>
                    <a:pt x="268" y="1732"/>
                  </a:lnTo>
                  <a:lnTo>
                    <a:pt x="268" y="1725"/>
                  </a:lnTo>
                  <a:lnTo>
                    <a:pt x="268" y="1710"/>
                  </a:lnTo>
                  <a:lnTo>
                    <a:pt x="268" y="1695"/>
                  </a:lnTo>
                  <a:lnTo>
                    <a:pt x="261" y="1688"/>
                  </a:lnTo>
                  <a:lnTo>
                    <a:pt x="261" y="1673"/>
                  </a:lnTo>
                  <a:lnTo>
                    <a:pt x="261" y="1666"/>
                  </a:lnTo>
                  <a:lnTo>
                    <a:pt x="261" y="1658"/>
                  </a:lnTo>
                  <a:lnTo>
                    <a:pt x="261" y="1643"/>
                  </a:lnTo>
                  <a:lnTo>
                    <a:pt x="261" y="1628"/>
                  </a:lnTo>
                  <a:lnTo>
                    <a:pt x="253" y="1613"/>
                  </a:lnTo>
                  <a:lnTo>
                    <a:pt x="253" y="1599"/>
                  </a:lnTo>
                  <a:lnTo>
                    <a:pt x="253" y="1584"/>
                  </a:lnTo>
                  <a:lnTo>
                    <a:pt x="253" y="1569"/>
                  </a:lnTo>
                  <a:lnTo>
                    <a:pt x="246" y="1554"/>
                  </a:lnTo>
                  <a:lnTo>
                    <a:pt x="246" y="1532"/>
                  </a:lnTo>
                  <a:lnTo>
                    <a:pt x="246" y="1517"/>
                  </a:lnTo>
                  <a:lnTo>
                    <a:pt x="238" y="1502"/>
                  </a:lnTo>
                  <a:lnTo>
                    <a:pt x="238" y="1487"/>
                  </a:lnTo>
                  <a:lnTo>
                    <a:pt x="231" y="1480"/>
                  </a:lnTo>
                  <a:lnTo>
                    <a:pt x="231" y="1472"/>
                  </a:lnTo>
                  <a:lnTo>
                    <a:pt x="223" y="1465"/>
                  </a:lnTo>
                  <a:lnTo>
                    <a:pt x="216" y="1457"/>
                  </a:lnTo>
                  <a:lnTo>
                    <a:pt x="209" y="1457"/>
                  </a:lnTo>
                  <a:lnTo>
                    <a:pt x="201" y="1457"/>
                  </a:lnTo>
                  <a:lnTo>
                    <a:pt x="201" y="1465"/>
                  </a:lnTo>
                  <a:lnTo>
                    <a:pt x="194" y="1465"/>
                  </a:lnTo>
                  <a:lnTo>
                    <a:pt x="186" y="1465"/>
                  </a:lnTo>
                  <a:lnTo>
                    <a:pt x="186" y="1472"/>
                  </a:lnTo>
                  <a:lnTo>
                    <a:pt x="171" y="1480"/>
                  </a:lnTo>
                  <a:lnTo>
                    <a:pt x="164" y="1480"/>
                  </a:lnTo>
                  <a:lnTo>
                    <a:pt x="157" y="1487"/>
                  </a:lnTo>
                  <a:lnTo>
                    <a:pt x="149" y="1487"/>
                  </a:lnTo>
                  <a:lnTo>
                    <a:pt x="142" y="1494"/>
                  </a:lnTo>
                  <a:lnTo>
                    <a:pt x="127" y="1502"/>
                  </a:lnTo>
                  <a:lnTo>
                    <a:pt x="119" y="1502"/>
                  </a:lnTo>
                  <a:lnTo>
                    <a:pt x="112" y="1509"/>
                  </a:lnTo>
                  <a:lnTo>
                    <a:pt x="105" y="1509"/>
                  </a:lnTo>
                  <a:lnTo>
                    <a:pt x="97" y="1509"/>
                  </a:lnTo>
                  <a:lnTo>
                    <a:pt x="97" y="1517"/>
                  </a:lnTo>
                  <a:lnTo>
                    <a:pt x="90" y="1517"/>
                  </a:lnTo>
                  <a:lnTo>
                    <a:pt x="82" y="1517"/>
                  </a:lnTo>
                  <a:lnTo>
                    <a:pt x="75" y="1524"/>
                  </a:lnTo>
                  <a:lnTo>
                    <a:pt x="67" y="1524"/>
                  </a:lnTo>
                  <a:lnTo>
                    <a:pt x="67" y="1532"/>
                  </a:lnTo>
                  <a:lnTo>
                    <a:pt x="60" y="1539"/>
                  </a:lnTo>
                  <a:lnTo>
                    <a:pt x="53" y="1539"/>
                  </a:lnTo>
                  <a:lnTo>
                    <a:pt x="53" y="1547"/>
                  </a:lnTo>
                  <a:lnTo>
                    <a:pt x="45" y="1554"/>
                  </a:lnTo>
                  <a:lnTo>
                    <a:pt x="38" y="1561"/>
                  </a:lnTo>
                  <a:lnTo>
                    <a:pt x="38" y="1569"/>
                  </a:lnTo>
                  <a:lnTo>
                    <a:pt x="38" y="1576"/>
                  </a:lnTo>
                  <a:lnTo>
                    <a:pt x="38" y="1584"/>
                  </a:lnTo>
                  <a:lnTo>
                    <a:pt x="45" y="1584"/>
                  </a:lnTo>
                  <a:lnTo>
                    <a:pt x="53" y="1591"/>
                  </a:lnTo>
                  <a:lnTo>
                    <a:pt x="53" y="1599"/>
                  </a:lnTo>
                  <a:lnTo>
                    <a:pt x="60" y="1599"/>
                  </a:lnTo>
                  <a:lnTo>
                    <a:pt x="67" y="1606"/>
                  </a:lnTo>
                  <a:lnTo>
                    <a:pt x="75" y="1613"/>
                  </a:lnTo>
                  <a:lnTo>
                    <a:pt x="82" y="1621"/>
                  </a:lnTo>
                  <a:lnTo>
                    <a:pt x="90" y="1628"/>
                  </a:lnTo>
                  <a:lnTo>
                    <a:pt x="97" y="1636"/>
                  </a:lnTo>
                  <a:lnTo>
                    <a:pt x="105" y="1636"/>
                  </a:lnTo>
                  <a:lnTo>
                    <a:pt x="112" y="1643"/>
                  </a:lnTo>
                  <a:lnTo>
                    <a:pt x="119" y="1651"/>
                  </a:lnTo>
                  <a:lnTo>
                    <a:pt x="127" y="1651"/>
                  </a:lnTo>
                  <a:lnTo>
                    <a:pt x="134" y="1658"/>
                  </a:lnTo>
                  <a:lnTo>
                    <a:pt x="142" y="1666"/>
                  </a:lnTo>
                  <a:lnTo>
                    <a:pt x="149" y="1673"/>
                  </a:lnTo>
                  <a:lnTo>
                    <a:pt x="157" y="1680"/>
                  </a:lnTo>
                  <a:lnTo>
                    <a:pt x="164" y="1688"/>
                  </a:lnTo>
                  <a:lnTo>
                    <a:pt x="164" y="1695"/>
                  </a:lnTo>
                  <a:lnTo>
                    <a:pt x="171" y="1703"/>
                  </a:lnTo>
                  <a:lnTo>
                    <a:pt x="171" y="1710"/>
                  </a:lnTo>
                  <a:lnTo>
                    <a:pt x="171" y="1718"/>
                  </a:lnTo>
                  <a:lnTo>
                    <a:pt x="171" y="1725"/>
                  </a:lnTo>
                  <a:lnTo>
                    <a:pt x="171" y="1732"/>
                  </a:lnTo>
                  <a:lnTo>
                    <a:pt x="171" y="1747"/>
                  </a:lnTo>
                  <a:lnTo>
                    <a:pt x="171" y="1755"/>
                  </a:lnTo>
                  <a:lnTo>
                    <a:pt x="171" y="1762"/>
                  </a:lnTo>
                  <a:lnTo>
                    <a:pt x="171" y="1770"/>
                  </a:lnTo>
                  <a:lnTo>
                    <a:pt x="164" y="1777"/>
                  </a:lnTo>
                  <a:lnTo>
                    <a:pt x="164" y="1792"/>
                  </a:lnTo>
                  <a:lnTo>
                    <a:pt x="157" y="1799"/>
                  </a:lnTo>
                  <a:lnTo>
                    <a:pt x="149" y="1807"/>
                  </a:lnTo>
                  <a:lnTo>
                    <a:pt x="149" y="1814"/>
                  </a:lnTo>
                  <a:lnTo>
                    <a:pt x="142" y="1814"/>
                  </a:lnTo>
                  <a:lnTo>
                    <a:pt x="142" y="1822"/>
                  </a:lnTo>
                  <a:lnTo>
                    <a:pt x="134" y="1822"/>
                  </a:lnTo>
                  <a:lnTo>
                    <a:pt x="127" y="1822"/>
                  </a:lnTo>
                  <a:lnTo>
                    <a:pt x="119" y="1822"/>
                  </a:lnTo>
                  <a:lnTo>
                    <a:pt x="112" y="1822"/>
                  </a:lnTo>
                  <a:lnTo>
                    <a:pt x="105" y="1829"/>
                  </a:lnTo>
                  <a:lnTo>
                    <a:pt x="97" y="1829"/>
                  </a:lnTo>
                  <a:lnTo>
                    <a:pt x="90" y="1822"/>
                  </a:lnTo>
                  <a:lnTo>
                    <a:pt x="97" y="1822"/>
                  </a:lnTo>
                  <a:lnTo>
                    <a:pt x="97" y="1814"/>
                  </a:lnTo>
                  <a:lnTo>
                    <a:pt x="97" y="1807"/>
                  </a:lnTo>
                  <a:lnTo>
                    <a:pt x="105" y="1799"/>
                  </a:lnTo>
                  <a:lnTo>
                    <a:pt x="105" y="1792"/>
                  </a:lnTo>
                  <a:lnTo>
                    <a:pt x="112" y="1792"/>
                  </a:lnTo>
                  <a:lnTo>
                    <a:pt x="112" y="1784"/>
                  </a:lnTo>
                  <a:lnTo>
                    <a:pt x="119" y="1777"/>
                  </a:lnTo>
                  <a:lnTo>
                    <a:pt x="127" y="1777"/>
                  </a:lnTo>
                  <a:lnTo>
                    <a:pt x="127" y="1770"/>
                  </a:lnTo>
                  <a:lnTo>
                    <a:pt x="134" y="1770"/>
                  </a:lnTo>
                  <a:lnTo>
                    <a:pt x="142" y="1770"/>
                  </a:lnTo>
                  <a:lnTo>
                    <a:pt x="142" y="1762"/>
                  </a:lnTo>
                  <a:lnTo>
                    <a:pt x="142" y="1755"/>
                  </a:lnTo>
                  <a:lnTo>
                    <a:pt x="149" y="1755"/>
                  </a:lnTo>
                  <a:lnTo>
                    <a:pt x="149" y="1747"/>
                  </a:lnTo>
                  <a:lnTo>
                    <a:pt x="149" y="1740"/>
                  </a:lnTo>
                  <a:lnTo>
                    <a:pt x="149" y="1732"/>
                  </a:lnTo>
                  <a:lnTo>
                    <a:pt x="149" y="1725"/>
                  </a:lnTo>
                  <a:lnTo>
                    <a:pt x="149" y="1718"/>
                  </a:lnTo>
                  <a:lnTo>
                    <a:pt x="142" y="1718"/>
                  </a:lnTo>
                  <a:lnTo>
                    <a:pt x="142" y="1710"/>
                  </a:lnTo>
                  <a:lnTo>
                    <a:pt x="134" y="1710"/>
                  </a:lnTo>
                  <a:lnTo>
                    <a:pt x="134" y="1703"/>
                  </a:lnTo>
                  <a:lnTo>
                    <a:pt x="127" y="1703"/>
                  </a:lnTo>
                  <a:lnTo>
                    <a:pt x="127" y="1695"/>
                  </a:lnTo>
                  <a:lnTo>
                    <a:pt x="119" y="1688"/>
                  </a:lnTo>
                  <a:lnTo>
                    <a:pt x="112" y="1688"/>
                  </a:lnTo>
                  <a:lnTo>
                    <a:pt x="112" y="1680"/>
                  </a:lnTo>
                  <a:lnTo>
                    <a:pt x="105" y="1673"/>
                  </a:lnTo>
                  <a:lnTo>
                    <a:pt x="97" y="1673"/>
                  </a:lnTo>
                  <a:lnTo>
                    <a:pt x="97" y="1666"/>
                  </a:lnTo>
                  <a:lnTo>
                    <a:pt x="90" y="1658"/>
                  </a:lnTo>
                  <a:lnTo>
                    <a:pt x="82" y="1658"/>
                  </a:lnTo>
                  <a:lnTo>
                    <a:pt x="82" y="1651"/>
                  </a:lnTo>
                  <a:lnTo>
                    <a:pt x="75" y="1651"/>
                  </a:lnTo>
                  <a:lnTo>
                    <a:pt x="67" y="1643"/>
                  </a:lnTo>
                  <a:lnTo>
                    <a:pt x="60" y="1643"/>
                  </a:lnTo>
                  <a:lnTo>
                    <a:pt x="53" y="1636"/>
                  </a:lnTo>
                  <a:lnTo>
                    <a:pt x="45" y="1636"/>
                  </a:lnTo>
                  <a:lnTo>
                    <a:pt x="38" y="1628"/>
                  </a:lnTo>
                  <a:lnTo>
                    <a:pt x="30" y="1621"/>
                  </a:lnTo>
                  <a:lnTo>
                    <a:pt x="23" y="1621"/>
                  </a:lnTo>
                  <a:lnTo>
                    <a:pt x="15" y="1613"/>
                  </a:lnTo>
                  <a:lnTo>
                    <a:pt x="15" y="1606"/>
                  </a:lnTo>
                  <a:lnTo>
                    <a:pt x="8" y="1606"/>
                  </a:lnTo>
                  <a:lnTo>
                    <a:pt x="8" y="1599"/>
                  </a:lnTo>
                  <a:lnTo>
                    <a:pt x="0" y="1591"/>
                  </a:lnTo>
                  <a:lnTo>
                    <a:pt x="0" y="1584"/>
                  </a:lnTo>
                  <a:lnTo>
                    <a:pt x="0" y="1569"/>
                  </a:lnTo>
                  <a:lnTo>
                    <a:pt x="8" y="1561"/>
                  </a:lnTo>
                  <a:lnTo>
                    <a:pt x="8" y="1554"/>
                  </a:lnTo>
                  <a:lnTo>
                    <a:pt x="15" y="1547"/>
                  </a:lnTo>
                  <a:lnTo>
                    <a:pt x="15" y="1539"/>
                  </a:lnTo>
                  <a:lnTo>
                    <a:pt x="23" y="1532"/>
                  </a:lnTo>
                  <a:lnTo>
                    <a:pt x="23" y="1524"/>
                  </a:lnTo>
                  <a:lnTo>
                    <a:pt x="30" y="1524"/>
                  </a:lnTo>
                  <a:lnTo>
                    <a:pt x="30" y="1517"/>
                  </a:lnTo>
                  <a:lnTo>
                    <a:pt x="38" y="1517"/>
                  </a:lnTo>
                  <a:lnTo>
                    <a:pt x="38" y="1509"/>
                  </a:lnTo>
                  <a:lnTo>
                    <a:pt x="45" y="1502"/>
                  </a:lnTo>
                  <a:lnTo>
                    <a:pt x="53" y="1502"/>
                  </a:lnTo>
                  <a:lnTo>
                    <a:pt x="60" y="1502"/>
                  </a:lnTo>
                  <a:lnTo>
                    <a:pt x="60" y="1494"/>
                  </a:lnTo>
                  <a:lnTo>
                    <a:pt x="67" y="1494"/>
                  </a:lnTo>
                  <a:lnTo>
                    <a:pt x="75" y="1494"/>
                  </a:lnTo>
                  <a:lnTo>
                    <a:pt x="82" y="1487"/>
                  </a:lnTo>
                  <a:lnTo>
                    <a:pt x="97" y="1487"/>
                  </a:lnTo>
                  <a:lnTo>
                    <a:pt x="105" y="1480"/>
                  </a:lnTo>
                  <a:lnTo>
                    <a:pt x="112" y="1472"/>
                  </a:lnTo>
                  <a:lnTo>
                    <a:pt x="127" y="1472"/>
                  </a:lnTo>
                  <a:lnTo>
                    <a:pt x="134" y="1465"/>
                  </a:lnTo>
                  <a:lnTo>
                    <a:pt x="149" y="1457"/>
                  </a:lnTo>
                  <a:lnTo>
                    <a:pt x="157" y="1450"/>
                  </a:lnTo>
                  <a:lnTo>
                    <a:pt x="171" y="1442"/>
                  </a:lnTo>
                  <a:lnTo>
                    <a:pt x="179" y="1442"/>
                  </a:lnTo>
                  <a:lnTo>
                    <a:pt x="186" y="1435"/>
                  </a:lnTo>
                  <a:lnTo>
                    <a:pt x="194" y="1428"/>
                  </a:lnTo>
                  <a:lnTo>
                    <a:pt x="201" y="1420"/>
                  </a:lnTo>
                  <a:lnTo>
                    <a:pt x="209" y="1413"/>
                  </a:lnTo>
                  <a:lnTo>
                    <a:pt x="216" y="1405"/>
                  </a:lnTo>
                  <a:lnTo>
                    <a:pt x="216" y="1398"/>
                  </a:lnTo>
                  <a:lnTo>
                    <a:pt x="223" y="1398"/>
                  </a:lnTo>
                  <a:lnTo>
                    <a:pt x="223" y="1390"/>
                  </a:lnTo>
                  <a:lnTo>
                    <a:pt x="231" y="1383"/>
                  </a:lnTo>
                  <a:lnTo>
                    <a:pt x="238" y="1376"/>
                  </a:lnTo>
                  <a:lnTo>
                    <a:pt x="238" y="1368"/>
                  </a:lnTo>
                  <a:lnTo>
                    <a:pt x="246" y="1368"/>
                  </a:lnTo>
                  <a:lnTo>
                    <a:pt x="246" y="1361"/>
                  </a:lnTo>
                  <a:lnTo>
                    <a:pt x="246" y="1353"/>
                  </a:lnTo>
                  <a:lnTo>
                    <a:pt x="253" y="1346"/>
                  </a:lnTo>
                  <a:lnTo>
                    <a:pt x="253" y="1338"/>
                  </a:lnTo>
                  <a:lnTo>
                    <a:pt x="253" y="1331"/>
                  </a:lnTo>
                  <a:lnTo>
                    <a:pt x="246" y="1323"/>
                  </a:lnTo>
                  <a:lnTo>
                    <a:pt x="246" y="1316"/>
                  </a:lnTo>
                  <a:lnTo>
                    <a:pt x="246" y="1309"/>
                  </a:lnTo>
                  <a:lnTo>
                    <a:pt x="238" y="1301"/>
                  </a:lnTo>
                  <a:lnTo>
                    <a:pt x="238" y="1286"/>
                  </a:lnTo>
                  <a:lnTo>
                    <a:pt x="238" y="1279"/>
                  </a:lnTo>
                  <a:lnTo>
                    <a:pt x="231" y="1264"/>
                  </a:lnTo>
                  <a:lnTo>
                    <a:pt x="231" y="1257"/>
                  </a:lnTo>
                  <a:lnTo>
                    <a:pt x="223" y="1242"/>
                  </a:lnTo>
                  <a:lnTo>
                    <a:pt x="223" y="1227"/>
                  </a:lnTo>
                  <a:lnTo>
                    <a:pt x="223" y="1219"/>
                  </a:lnTo>
                  <a:lnTo>
                    <a:pt x="223" y="1205"/>
                  </a:lnTo>
                  <a:lnTo>
                    <a:pt x="216" y="1190"/>
                  </a:lnTo>
                  <a:lnTo>
                    <a:pt x="216" y="1175"/>
                  </a:lnTo>
                  <a:lnTo>
                    <a:pt x="223" y="1160"/>
                  </a:lnTo>
                  <a:lnTo>
                    <a:pt x="223" y="1152"/>
                  </a:lnTo>
                  <a:lnTo>
                    <a:pt x="238" y="1205"/>
                  </a:lnTo>
                  <a:lnTo>
                    <a:pt x="238" y="1197"/>
                  </a:lnTo>
                  <a:lnTo>
                    <a:pt x="246" y="1197"/>
                  </a:lnTo>
                  <a:lnTo>
                    <a:pt x="246" y="1190"/>
                  </a:lnTo>
                  <a:lnTo>
                    <a:pt x="253" y="1182"/>
                  </a:lnTo>
                  <a:lnTo>
                    <a:pt x="261" y="1182"/>
                  </a:lnTo>
                  <a:lnTo>
                    <a:pt x="268" y="1175"/>
                  </a:lnTo>
                  <a:lnTo>
                    <a:pt x="275" y="1160"/>
                  </a:lnTo>
                  <a:lnTo>
                    <a:pt x="283" y="1152"/>
                  </a:lnTo>
                  <a:lnTo>
                    <a:pt x="283" y="1145"/>
                  </a:lnTo>
                  <a:lnTo>
                    <a:pt x="290" y="1138"/>
                  </a:lnTo>
                  <a:lnTo>
                    <a:pt x="298" y="1123"/>
                  </a:lnTo>
                  <a:lnTo>
                    <a:pt x="305" y="1115"/>
                  </a:lnTo>
                  <a:lnTo>
                    <a:pt x="305" y="1100"/>
                  </a:lnTo>
                  <a:lnTo>
                    <a:pt x="305" y="1093"/>
                  </a:lnTo>
                  <a:lnTo>
                    <a:pt x="305" y="1086"/>
                  </a:lnTo>
                  <a:lnTo>
                    <a:pt x="313" y="1078"/>
                  </a:lnTo>
                  <a:lnTo>
                    <a:pt x="313" y="1071"/>
                  </a:lnTo>
                  <a:lnTo>
                    <a:pt x="313" y="1056"/>
                  </a:lnTo>
                  <a:lnTo>
                    <a:pt x="313" y="1041"/>
                  </a:lnTo>
                  <a:lnTo>
                    <a:pt x="305" y="1026"/>
                  </a:lnTo>
                  <a:lnTo>
                    <a:pt x="305" y="1011"/>
                  </a:lnTo>
                  <a:lnTo>
                    <a:pt x="305" y="996"/>
                  </a:lnTo>
                  <a:lnTo>
                    <a:pt x="305" y="981"/>
                  </a:lnTo>
                  <a:lnTo>
                    <a:pt x="305" y="967"/>
                  </a:lnTo>
                  <a:lnTo>
                    <a:pt x="305" y="952"/>
                  </a:lnTo>
                  <a:lnTo>
                    <a:pt x="305" y="937"/>
                  </a:lnTo>
                  <a:lnTo>
                    <a:pt x="305" y="922"/>
                  </a:lnTo>
                  <a:lnTo>
                    <a:pt x="305" y="915"/>
                  </a:lnTo>
                  <a:lnTo>
                    <a:pt x="313" y="900"/>
                  </a:lnTo>
                  <a:lnTo>
                    <a:pt x="313" y="892"/>
                  </a:lnTo>
                  <a:lnTo>
                    <a:pt x="313" y="885"/>
                  </a:lnTo>
                  <a:lnTo>
                    <a:pt x="313" y="877"/>
                  </a:lnTo>
                  <a:lnTo>
                    <a:pt x="320" y="870"/>
                  </a:lnTo>
                  <a:lnTo>
                    <a:pt x="320" y="862"/>
                  </a:lnTo>
                  <a:lnTo>
                    <a:pt x="320" y="855"/>
                  </a:lnTo>
                  <a:lnTo>
                    <a:pt x="327" y="848"/>
                  </a:lnTo>
                  <a:lnTo>
                    <a:pt x="327" y="840"/>
                  </a:lnTo>
                  <a:lnTo>
                    <a:pt x="335" y="833"/>
                  </a:lnTo>
                  <a:lnTo>
                    <a:pt x="335" y="825"/>
                  </a:lnTo>
                  <a:lnTo>
                    <a:pt x="342" y="818"/>
                  </a:lnTo>
                  <a:lnTo>
                    <a:pt x="342" y="810"/>
                  </a:lnTo>
                  <a:lnTo>
                    <a:pt x="350" y="810"/>
                  </a:lnTo>
                  <a:lnTo>
                    <a:pt x="335" y="885"/>
                  </a:lnTo>
                  <a:lnTo>
                    <a:pt x="335" y="877"/>
                  </a:lnTo>
                  <a:lnTo>
                    <a:pt x="342" y="877"/>
                  </a:lnTo>
                  <a:lnTo>
                    <a:pt x="342" y="870"/>
                  </a:lnTo>
                  <a:lnTo>
                    <a:pt x="350" y="862"/>
                  </a:lnTo>
                  <a:lnTo>
                    <a:pt x="365" y="855"/>
                  </a:lnTo>
                  <a:lnTo>
                    <a:pt x="372" y="848"/>
                  </a:lnTo>
                  <a:lnTo>
                    <a:pt x="379" y="840"/>
                  </a:lnTo>
                  <a:lnTo>
                    <a:pt x="394" y="825"/>
                  </a:lnTo>
                  <a:lnTo>
                    <a:pt x="402" y="818"/>
                  </a:lnTo>
                  <a:lnTo>
                    <a:pt x="417" y="803"/>
                  </a:lnTo>
                  <a:lnTo>
                    <a:pt x="424" y="788"/>
                  </a:lnTo>
                  <a:lnTo>
                    <a:pt x="439" y="781"/>
                  </a:lnTo>
                  <a:lnTo>
                    <a:pt x="446" y="766"/>
                  </a:lnTo>
                  <a:lnTo>
                    <a:pt x="454" y="751"/>
                  </a:lnTo>
                  <a:lnTo>
                    <a:pt x="461" y="744"/>
                  </a:lnTo>
                  <a:lnTo>
                    <a:pt x="469" y="729"/>
                  </a:lnTo>
                  <a:lnTo>
                    <a:pt x="476" y="721"/>
                  </a:lnTo>
                  <a:lnTo>
                    <a:pt x="484" y="706"/>
                  </a:lnTo>
                  <a:lnTo>
                    <a:pt x="491" y="699"/>
                  </a:lnTo>
                  <a:lnTo>
                    <a:pt x="491" y="684"/>
                  </a:lnTo>
                  <a:lnTo>
                    <a:pt x="498" y="669"/>
                  </a:lnTo>
                  <a:lnTo>
                    <a:pt x="506" y="654"/>
                  </a:lnTo>
                  <a:lnTo>
                    <a:pt x="513" y="639"/>
                  </a:lnTo>
                  <a:lnTo>
                    <a:pt x="513" y="625"/>
                  </a:lnTo>
                  <a:lnTo>
                    <a:pt x="521" y="610"/>
                  </a:lnTo>
                  <a:lnTo>
                    <a:pt x="528" y="595"/>
                  </a:lnTo>
                  <a:lnTo>
                    <a:pt x="528" y="580"/>
                  </a:lnTo>
                  <a:lnTo>
                    <a:pt x="536" y="572"/>
                  </a:lnTo>
                  <a:lnTo>
                    <a:pt x="536" y="558"/>
                  </a:lnTo>
                  <a:lnTo>
                    <a:pt x="536" y="550"/>
                  </a:lnTo>
                  <a:lnTo>
                    <a:pt x="536" y="543"/>
                  </a:lnTo>
                  <a:lnTo>
                    <a:pt x="543" y="543"/>
                  </a:lnTo>
                  <a:lnTo>
                    <a:pt x="543" y="535"/>
                  </a:lnTo>
                  <a:lnTo>
                    <a:pt x="543" y="528"/>
                  </a:lnTo>
                  <a:lnTo>
                    <a:pt x="543" y="520"/>
                  </a:lnTo>
                  <a:lnTo>
                    <a:pt x="543" y="513"/>
                  </a:lnTo>
                  <a:lnTo>
                    <a:pt x="543" y="506"/>
                  </a:lnTo>
                  <a:lnTo>
                    <a:pt x="550" y="506"/>
                  </a:lnTo>
                  <a:lnTo>
                    <a:pt x="550" y="498"/>
                  </a:lnTo>
                  <a:lnTo>
                    <a:pt x="550" y="506"/>
                  </a:lnTo>
                  <a:lnTo>
                    <a:pt x="550" y="513"/>
                  </a:lnTo>
                  <a:lnTo>
                    <a:pt x="550" y="520"/>
                  </a:lnTo>
                  <a:lnTo>
                    <a:pt x="550" y="528"/>
                  </a:lnTo>
                  <a:lnTo>
                    <a:pt x="550" y="535"/>
                  </a:lnTo>
                  <a:lnTo>
                    <a:pt x="550" y="543"/>
                  </a:lnTo>
                  <a:lnTo>
                    <a:pt x="550" y="550"/>
                  </a:lnTo>
                  <a:lnTo>
                    <a:pt x="550" y="558"/>
                  </a:lnTo>
                  <a:lnTo>
                    <a:pt x="550" y="565"/>
                  </a:lnTo>
                  <a:lnTo>
                    <a:pt x="550" y="572"/>
                  </a:lnTo>
                  <a:lnTo>
                    <a:pt x="550" y="580"/>
                  </a:lnTo>
                  <a:lnTo>
                    <a:pt x="550" y="587"/>
                  </a:lnTo>
                  <a:lnTo>
                    <a:pt x="543" y="595"/>
                  </a:lnTo>
                  <a:lnTo>
                    <a:pt x="543" y="602"/>
                  </a:lnTo>
                  <a:lnTo>
                    <a:pt x="543" y="610"/>
                  </a:lnTo>
                  <a:lnTo>
                    <a:pt x="543" y="617"/>
                  </a:lnTo>
                  <a:lnTo>
                    <a:pt x="543" y="625"/>
                  </a:lnTo>
                  <a:lnTo>
                    <a:pt x="536" y="632"/>
                  </a:lnTo>
                  <a:lnTo>
                    <a:pt x="536" y="639"/>
                  </a:lnTo>
                  <a:lnTo>
                    <a:pt x="536" y="647"/>
                  </a:lnTo>
                  <a:lnTo>
                    <a:pt x="536" y="654"/>
                  </a:lnTo>
                  <a:lnTo>
                    <a:pt x="543" y="647"/>
                  </a:lnTo>
                  <a:lnTo>
                    <a:pt x="543" y="639"/>
                  </a:lnTo>
                  <a:lnTo>
                    <a:pt x="550" y="632"/>
                  </a:lnTo>
                  <a:lnTo>
                    <a:pt x="558" y="617"/>
                  </a:lnTo>
                  <a:lnTo>
                    <a:pt x="573" y="602"/>
                  </a:lnTo>
                  <a:lnTo>
                    <a:pt x="580" y="587"/>
                  </a:lnTo>
                  <a:lnTo>
                    <a:pt x="588" y="572"/>
                  </a:lnTo>
                  <a:lnTo>
                    <a:pt x="602" y="558"/>
                  </a:lnTo>
                  <a:lnTo>
                    <a:pt x="610" y="535"/>
                  </a:lnTo>
                  <a:lnTo>
                    <a:pt x="625" y="520"/>
                  </a:lnTo>
                  <a:lnTo>
                    <a:pt x="632" y="506"/>
                  </a:lnTo>
                  <a:lnTo>
                    <a:pt x="647" y="498"/>
                  </a:lnTo>
                  <a:lnTo>
                    <a:pt x="654" y="483"/>
                  </a:lnTo>
                  <a:lnTo>
                    <a:pt x="662" y="476"/>
                  </a:lnTo>
                  <a:lnTo>
                    <a:pt x="669" y="468"/>
                  </a:lnTo>
                  <a:lnTo>
                    <a:pt x="677" y="461"/>
                  </a:lnTo>
                  <a:lnTo>
                    <a:pt x="684" y="454"/>
                  </a:lnTo>
                  <a:lnTo>
                    <a:pt x="692" y="446"/>
                  </a:lnTo>
                  <a:lnTo>
                    <a:pt x="706" y="439"/>
                  </a:lnTo>
                  <a:lnTo>
                    <a:pt x="714" y="424"/>
                  </a:lnTo>
                  <a:lnTo>
                    <a:pt x="729" y="409"/>
                  </a:lnTo>
                  <a:lnTo>
                    <a:pt x="736" y="401"/>
                  </a:lnTo>
                  <a:lnTo>
                    <a:pt x="751" y="387"/>
                  </a:lnTo>
                  <a:lnTo>
                    <a:pt x="758" y="372"/>
                  </a:lnTo>
                  <a:lnTo>
                    <a:pt x="773" y="357"/>
                  </a:lnTo>
                  <a:lnTo>
                    <a:pt x="781" y="342"/>
                  </a:lnTo>
                  <a:lnTo>
                    <a:pt x="788" y="335"/>
                  </a:lnTo>
                  <a:lnTo>
                    <a:pt x="796" y="320"/>
                  </a:lnTo>
                  <a:lnTo>
                    <a:pt x="803" y="305"/>
                  </a:lnTo>
                  <a:lnTo>
                    <a:pt x="810" y="297"/>
                  </a:lnTo>
                  <a:lnTo>
                    <a:pt x="818" y="283"/>
                  </a:lnTo>
                  <a:lnTo>
                    <a:pt x="818" y="275"/>
                  </a:lnTo>
                  <a:lnTo>
                    <a:pt x="825" y="260"/>
                  </a:lnTo>
                  <a:lnTo>
                    <a:pt x="825" y="253"/>
                  </a:lnTo>
                  <a:lnTo>
                    <a:pt x="833" y="245"/>
                  </a:lnTo>
                  <a:lnTo>
                    <a:pt x="833" y="238"/>
                  </a:lnTo>
                  <a:lnTo>
                    <a:pt x="833" y="223"/>
                  </a:lnTo>
                  <a:lnTo>
                    <a:pt x="840" y="216"/>
                  </a:lnTo>
                  <a:lnTo>
                    <a:pt x="840" y="208"/>
                  </a:lnTo>
                  <a:lnTo>
                    <a:pt x="840" y="201"/>
                  </a:lnTo>
                  <a:lnTo>
                    <a:pt x="840" y="193"/>
                  </a:lnTo>
                  <a:lnTo>
                    <a:pt x="840" y="178"/>
                  </a:lnTo>
                  <a:lnTo>
                    <a:pt x="848" y="171"/>
                  </a:lnTo>
                  <a:lnTo>
                    <a:pt x="848" y="164"/>
                  </a:lnTo>
                  <a:lnTo>
                    <a:pt x="848" y="156"/>
                  </a:lnTo>
                  <a:lnTo>
                    <a:pt x="848" y="149"/>
                  </a:lnTo>
                  <a:lnTo>
                    <a:pt x="848" y="141"/>
                  </a:lnTo>
                  <a:lnTo>
                    <a:pt x="855" y="134"/>
                  </a:lnTo>
                  <a:lnTo>
                    <a:pt x="855" y="126"/>
                  </a:lnTo>
                  <a:lnTo>
                    <a:pt x="855" y="119"/>
                  </a:lnTo>
                  <a:lnTo>
                    <a:pt x="862" y="119"/>
                  </a:lnTo>
                  <a:lnTo>
                    <a:pt x="862" y="111"/>
                  </a:lnTo>
                  <a:lnTo>
                    <a:pt x="862" y="104"/>
                  </a:lnTo>
                  <a:lnTo>
                    <a:pt x="870" y="97"/>
                  </a:lnTo>
                  <a:lnTo>
                    <a:pt x="870" y="89"/>
                  </a:lnTo>
                  <a:lnTo>
                    <a:pt x="877" y="89"/>
                  </a:lnTo>
                  <a:lnTo>
                    <a:pt x="877" y="82"/>
                  </a:lnTo>
                  <a:lnTo>
                    <a:pt x="885" y="74"/>
                  </a:lnTo>
                  <a:lnTo>
                    <a:pt x="885" y="67"/>
                  </a:lnTo>
                  <a:lnTo>
                    <a:pt x="892" y="67"/>
                  </a:lnTo>
                  <a:lnTo>
                    <a:pt x="892" y="59"/>
                  </a:lnTo>
                  <a:lnTo>
                    <a:pt x="900" y="59"/>
                  </a:lnTo>
                  <a:lnTo>
                    <a:pt x="900" y="52"/>
                  </a:lnTo>
                  <a:lnTo>
                    <a:pt x="907" y="45"/>
                  </a:lnTo>
                  <a:lnTo>
                    <a:pt x="915" y="37"/>
                  </a:lnTo>
                  <a:lnTo>
                    <a:pt x="915" y="30"/>
                  </a:lnTo>
                  <a:lnTo>
                    <a:pt x="922" y="30"/>
                  </a:lnTo>
                  <a:lnTo>
                    <a:pt x="922" y="22"/>
                  </a:lnTo>
                  <a:lnTo>
                    <a:pt x="929" y="22"/>
                  </a:lnTo>
                  <a:lnTo>
                    <a:pt x="929" y="15"/>
                  </a:lnTo>
                  <a:lnTo>
                    <a:pt x="937" y="15"/>
                  </a:lnTo>
                  <a:lnTo>
                    <a:pt x="937" y="7"/>
                  </a:lnTo>
                  <a:lnTo>
                    <a:pt x="937" y="0"/>
                  </a:lnTo>
                  <a:lnTo>
                    <a:pt x="937" y="7"/>
                  </a:lnTo>
                  <a:lnTo>
                    <a:pt x="937" y="15"/>
                  </a:lnTo>
                  <a:lnTo>
                    <a:pt x="929" y="15"/>
                  </a:lnTo>
                  <a:lnTo>
                    <a:pt x="929" y="22"/>
                  </a:lnTo>
                  <a:lnTo>
                    <a:pt x="929" y="30"/>
                  </a:lnTo>
                  <a:lnTo>
                    <a:pt x="922" y="37"/>
                  </a:lnTo>
                  <a:lnTo>
                    <a:pt x="922" y="45"/>
                  </a:lnTo>
                  <a:lnTo>
                    <a:pt x="915" y="52"/>
                  </a:lnTo>
                  <a:lnTo>
                    <a:pt x="915" y="59"/>
                  </a:lnTo>
                  <a:lnTo>
                    <a:pt x="915" y="67"/>
                  </a:lnTo>
                  <a:lnTo>
                    <a:pt x="907" y="74"/>
                  </a:lnTo>
                  <a:lnTo>
                    <a:pt x="907" y="82"/>
                  </a:lnTo>
                  <a:lnTo>
                    <a:pt x="900" y="89"/>
                  </a:lnTo>
                  <a:lnTo>
                    <a:pt x="900" y="97"/>
                  </a:lnTo>
                  <a:lnTo>
                    <a:pt x="892" y="111"/>
                  </a:lnTo>
                  <a:lnTo>
                    <a:pt x="892" y="126"/>
                  </a:lnTo>
                  <a:lnTo>
                    <a:pt x="885" y="141"/>
                  </a:lnTo>
                  <a:lnTo>
                    <a:pt x="885" y="156"/>
                  </a:lnTo>
                  <a:lnTo>
                    <a:pt x="877" y="171"/>
                  </a:lnTo>
                  <a:lnTo>
                    <a:pt x="877" y="186"/>
                  </a:lnTo>
                  <a:lnTo>
                    <a:pt x="877" y="201"/>
                  </a:lnTo>
                  <a:lnTo>
                    <a:pt x="870" y="216"/>
                  </a:lnTo>
                  <a:lnTo>
                    <a:pt x="870" y="238"/>
                  </a:lnTo>
                  <a:lnTo>
                    <a:pt x="870" y="253"/>
                  </a:lnTo>
                  <a:lnTo>
                    <a:pt x="870" y="268"/>
                  </a:lnTo>
                  <a:lnTo>
                    <a:pt x="877" y="283"/>
                  </a:lnTo>
                  <a:lnTo>
                    <a:pt x="877" y="290"/>
                  </a:lnTo>
                  <a:lnTo>
                    <a:pt x="885" y="305"/>
                  </a:lnTo>
                  <a:lnTo>
                    <a:pt x="885" y="312"/>
                  </a:lnTo>
                  <a:lnTo>
                    <a:pt x="892" y="327"/>
                  </a:lnTo>
                  <a:lnTo>
                    <a:pt x="900" y="349"/>
                  </a:lnTo>
                  <a:lnTo>
                    <a:pt x="900" y="372"/>
                  </a:lnTo>
                  <a:lnTo>
                    <a:pt x="907" y="401"/>
                  </a:lnTo>
                  <a:lnTo>
                    <a:pt x="907" y="439"/>
                  </a:lnTo>
                  <a:lnTo>
                    <a:pt x="907" y="476"/>
                  </a:lnTo>
                  <a:lnTo>
                    <a:pt x="907" y="513"/>
                  </a:lnTo>
                  <a:lnTo>
                    <a:pt x="907" y="558"/>
                  </a:lnTo>
                  <a:lnTo>
                    <a:pt x="907" y="595"/>
                  </a:lnTo>
                  <a:lnTo>
                    <a:pt x="907" y="639"/>
                  </a:lnTo>
                  <a:lnTo>
                    <a:pt x="900" y="677"/>
                  </a:lnTo>
                  <a:lnTo>
                    <a:pt x="900" y="714"/>
                  </a:lnTo>
                  <a:lnTo>
                    <a:pt x="900" y="744"/>
                  </a:lnTo>
                  <a:lnTo>
                    <a:pt x="892" y="773"/>
                  </a:lnTo>
                  <a:lnTo>
                    <a:pt x="892" y="803"/>
                  </a:lnTo>
                  <a:lnTo>
                    <a:pt x="885" y="818"/>
                  </a:lnTo>
                  <a:lnTo>
                    <a:pt x="967" y="654"/>
                  </a:lnTo>
                  <a:lnTo>
                    <a:pt x="967" y="662"/>
                  </a:lnTo>
                  <a:lnTo>
                    <a:pt x="959" y="669"/>
                  </a:lnTo>
                  <a:lnTo>
                    <a:pt x="959" y="677"/>
                  </a:lnTo>
                  <a:lnTo>
                    <a:pt x="959" y="684"/>
                  </a:lnTo>
                  <a:lnTo>
                    <a:pt x="959" y="691"/>
                  </a:lnTo>
                  <a:lnTo>
                    <a:pt x="959" y="706"/>
                  </a:lnTo>
                  <a:lnTo>
                    <a:pt x="959" y="714"/>
                  </a:lnTo>
                  <a:lnTo>
                    <a:pt x="959" y="729"/>
                  </a:lnTo>
                  <a:lnTo>
                    <a:pt x="952" y="744"/>
                  </a:lnTo>
                  <a:lnTo>
                    <a:pt x="952" y="758"/>
                  </a:lnTo>
                  <a:lnTo>
                    <a:pt x="952" y="773"/>
                  </a:lnTo>
                  <a:lnTo>
                    <a:pt x="959" y="788"/>
                  </a:lnTo>
                  <a:lnTo>
                    <a:pt x="959" y="796"/>
                  </a:lnTo>
                  <a:lnTo>
                    <a:pt x="959" y="810"/>
                  </a:lnTo>
                  <a:lnTo>
                    <a:pt x="967" y="825"/>
                  </a:lnTo>
                  <a:lnTo>
                    <a:pt x="967" y="833"/>
                  </a:lnTo>
                  <a:lnTo>
                    <a:pt x="974" y="840"/>
                  </a:lnTo>
                  <a:lnTo>
                    <a:pt x="974" y="855"/>
                  </a:lnTo>
                  <a:lnTo>
                    <a:pt x="981" y="862"/>
                  </a:lnTo>
                  <a:lnTo>
                    <a:pt x="989" y="870"/>
                  </a:lnTo>
                  <a:lnTo>
                    <a:pt x="989" y="877"/>
                  </a:lnTo>
                  <a:lnTo>
                    <a:pt x="996" y="885"/>
                  </a:lnTo>
                  <a:lnTo>
                    <a:pt x="1004" y="892"/>
                  </a:lnTo>
                  <a:lnTo>
                    <a:pt x="1004" y="907"/>
                  </a:lnTo>
                  <a:lnTo>
                    <a:pt x="1011" y="915"/>
                  </a:lnTo>
                  <a:lnTo>
                    <a:pt x="1011" y="929"/>
                  </a:lnTo>
                  <a:lnTo>
                    <a:pt x="1019" y="944"/>
                  </a:lnTo>
                  <a:lnTo>
                    <a:pt x="1019" y="959"/>
                  </a:lnTo>
                  <a:lnTo>
                    <a:pt x="1019" y="974"/>
                  </a:lnTo>
                  <a:lnTo>
                    <a:pt x="1019" y="996"/>
                  </a:lnTo>
                  <a:lnTo>
                    <a:pt x="1019" y="1019"/>
                  </a:lnTo>
                  <a:lnTo>
                    <a:pt x="1011" y="1041"/>
                  </a:lnTo>
                  <a:lnTo>
                    <a:pt x="1011" y="1071"/>
                  </a:lnTo>
                  <a:lnTo>
                    <a:pt x="1011" y="1100"/>
                  </a:lnTo>
                  <a:lnTo>
                    <a:pt x="1011" y="1130"/>
                  </a:lnTo>
                  <a:lnTo>
                    <a:pt x="1011" y="1160"/>
                  </a:lnTo>
                  <a:lnTo>
                    <a:pt x="1011" y="1197"/>
                  </a:lnTo>
                  <a:lnTo>
                    <a:pt x="1019" y="1227"/>
                  </a:lnTo>
                  <a:lnTo>
                    <a:pt x="1019" y="1257"/>
                  </a:lnTo>
                  <a:lnTo>
                    <a:pt x="1026" y="1286"/>
                  </a:lnTo>
                  <a:lnTo>
                    <a:pt x="1033" y="1316"/>
                  </a:lnTo>
                  <a:lnTo>
                    <a:pt x="1041" y="1346"/>
                  </a:lnTo>
                  <a:lnTo>
                    <a:pt x="1048" y="1376"/>
                  </a:lnTo>
                  <a:lnTo>
                    <a:pt x="1056" y="1398"/>
                  </a:lnTo>
                  <a:lnTo>
                    <a:pt x="1071" y="1420"/>
                  </a:lnTo>
                  <a:lnTo>
                    <a:pt x="1085" y="1435"/>
                  </a:lnTo>
                  <a:lnTo>
                    <a:pt x="1100" y="1450"/>
                  </a:lnTo>
                  <a:lnTo>
                    <a:pt x="1100" y="1442"/>
                  </a:lnTo>
                  <a:lnTo>
                    <a:pt x="1108" y="1442"/>
                  </a:lnTo>
                  <a:lnTo>
                    <a:pt x="1108" y="1435"/>
                  </a:lnTo>
                  <a:lnTo>
                    <a:pt x="1108" y="1428"/>
                  </a:lnTo>
                  <a:lnTo>
                    <a:pt x="1115" y="1420"/>
                  </a:lnTo>
                  <a:lnTo>
                    <a:pt x="1115" y="1413"/>
                  </a:lnTo>
                  <a:lnTo>
                    <a:pt x="1115" y="1405"/>
                  </a:lnTo>
                  <a:lnTo>
                    <a:pt x="1123" y="1398"/>
                  </a:lnTo>
                  <a:lnTo>
                    <a:pt x="1123" y="1390"/>
                  </a:lnTo>
                  <a:lnTo>
                    <a:pt x="1123" y="1398"/>
                  </a:lnTo>
                  <a:lnTo>
                    <a:pt x="1123" y="1405"/>
                  </a:lnTo>
                  <a:lnTo>
                    <a:pt x="1123" y="1413"/>
                  </a:lnTo>
                  <a:lnTo>
                    <a:pt x="1123" y="1420"/>
                  </a:lnTo>
                  <a:lnTo>
                    <a:pt x="1123" y="1428"/>
                  </a:lnTo>
                  <a:lnTo>
                    <a:pt x="1130" y="1435"/>
                  </a:lnTo>
                  <a:lnTo>
                    <a:pt x="1130" y="1442"/>
                  </a:lnTo>
                  <a:lnTo>
                    <a:pt x="1130" y="1450"/>
                  </a:lnTo>
                  <a:lnTo>
                    <a:pt x="1137" y="1450"/>
                  </a:lnTo>
                  <a:lnTo>
                    <a:pt x="1137" y="1457"/>
                  </a:lnTo>
                  <a:lnTo>
                    <a:pt x="1145" y="1457"/>
                  </a:lnTo>
                  <a:lnTo>
                    <a:pt x="1145" y="1465"/>
                  </a:lnTo>
                  <a:lnTo>
                    <a:pt x="1152" y="1465"/>
                  </a:lnTo>
                  <a:lnTo>
                    <a:pt x="1160" y="1472"/>
                  </a:lnTo>
                  <a:lnTo>
                    <a:pt x="1167" y="1472"/>
                  </a:lnTo>
                  <a:lnTo>
                    <a:pt x="1175" y="1472"/>
                  </a:lnTo>
                  <a:lnTo>
                    <a:pt x="1175" y="1480"/>
                  </a:lnTo>
                  <a:lnTo>
                    <a:pt x="1182" y="1480"/>
                  </a:lnTo>
                  <a:lnTo>
                    <a:pt x="1189" y="1487"/>
                  </a:lnTo>
                  <a:lnTo>
                    <a:pt x="1197" y="1487"/>
                  </a:lnTo>
                  <a:lnTo>
                    <a:pt x="1204" y="1494"/>
                  </a:lnTo>
                  <a:lnTo>
                    <a:pt x="1212" y="1494"/>
                  </a:lnTo>
                  <a:lnTo>
                    <a:pt x="1219" y="1502"/>
                  </a:lnTo>
                  <a:lnTo>
                    <a:pt x="1227" y="1502"/>
                  </a:lnTo>
                  <a:lnTo>
                    <a:pt x="1234" y="1502"/>
                  </a:lnTo>
                  <a:lnTo>
                    <a:pt x="1241" y="1502"/>
                  </a:lnTo>
                  <a:lnTo>
                    <a:pt x="1256" y="1502"/>
                  </a:lnTo>
                  <a:lnTo>
                    <a:pt x="1264" y="1509"/>
                  </a:lnTo>
                  <a:lnTo>
                    <a:pt x="1271" y="1509"/>
                  </a:lnTo>
                  <a:lnTo>
                    <a:pt x="1279" y="1517"/>
                  </a:lnTo>
                  <a:lnTo>
                    <a:pt x="1286" y="1517"/>
                  </a:lnTo>
                  <a:lnTo>
                    <a:pt x="1293" y="1524"/>
                  </a:lnTo>
                  <a:lnTo>
                    <a:pt x="1301" y="1532"/>
                  </a:lnTo>
                  <a:lnTo>
                    <a:pt x="1308" y="1532"/>
                  </a:lnTo>
                  <a:lnTo>
                    <a:pt x="1316" y="1539"/>
                  </a:lnTo>
                  <a:lnTo>
                    <a:pt x="1323" y="1547"/>
                  </a:lnTo>
                  <a:lnTo>
                    <a:pt x="1323" y="1554"/>
                  </a:lnTo>
                  <a:lnTo>
                    <a:pt x="1331" y="1561"/>
                  </a:lnTo>
                  <a:lnTo>
                    <a:pt x="1331" y="1569"/>
                  </a:lnTo>
                  <a:lnTo>
                    <a:pt x="1338" y="1576"/>
                  </a:lnTo>
                  <a:lnTo>
                    <a:pt x="1338" y="1584"/>
                  </a:lnTo>
                  <a:lnTo>
                    <a:pt x="1338" y="1591"/>
                  </a:lnTo>
                  <a:lnTo>
                    <a:pt x="1338" y="1599"/>
                  </a:lnTo>
                  <a:lnTo>
                    <a:pt x="1331" y="1606"/>
                  </a:lnTo>
                  <a:lnTo>
                    <a:pt x="1331" y="1613"/>
                  </a:lnTo>
                  <a:lnTo>
                    <a:pt x="1323" y="1621"/>
                  </a:lnTo>
                  <a:lnTo>
                    <a:pt x="1316" y="1628"/>
                  </a:lnTo>
                  <a:lnTo>
                    <a:pt x="1308" y="1636"/>
                  </a:lnTo>
                  <a:lnTo>
                    <a:pt x="1301" y="1636"/>
                  </a:lnTo>
                  <a:lnTo>
                    <a:pt x="1293" y="1643"/>
                  </a:lnTo>
                  <a:lnTo>
                    <a:pt x="1286" y="1643"/>
                  </a:lnTo>
                  <a:lnTo>
                    <a:pt x="1279" y="1651"/>
                  </a:lnTo>
                  <a:lnTo>
                    <a:pt x="1271" y="1651"/>
                  </a:lnTo>
                  <a:lnTo>
                    <a:pt x="1271" y="1658"/>
                  </a:lnTo>
                  <a:lnTo>
                    <a:pt x="1264" y="1658"/>
                  </a:lnTo>
                  <a:lnTo>
                    <a:pt x="1256" y="1666"/>
                  </a:lnTo>
                  <a:lnTo>
                    <a:pt x="1249" y="1666"/>
                  </a:lnTo>
                  <a:lnTo>
                    <a:pt x="1249" y="1673"/>
                  </a:lnTo>
                  <a:lnTo>
                    <a:pt x="1241" y="1680"/>
                  </a:lnTo>
                  <a:lnTo>
                    <a:pt x="1234" y="1680"/>
                  </a:lnTo>
                  <a:lnTo>
                    <a:pt x="1227" y="1688"/>
                  </a:lnTo>
                  <a:lnTo>
                    <a:pt x="1212" y="1688"/>
                  </a:lnTo>
                  <a:lnTo>
                    <a:pt x="1204" y="1688"/>
                  </a:lnTo>
                  <a:lnTo>
                    <a:pt x="1197" y="1695"/>
                  </a:lnTo>
                  <a:lnTo>
                    <a:pt x="1182" y="1695"/>
                  </a:lnTo>
                  <a:lnTo>
                    <a:pt x="1175" y="1703"/>
                  </a:lnTo>
                  <a:lnTo>
                    <a:pt x="1167" y="1703"/>
                  </a:lnTo>
                  <a:lnTo>
                    <a:pt x="1152" y="1703"/>
                  </a:lnTo>
                  <a:lnTo>
                    <a:pt x="1145" y="1710"/>
                  </a:lnTo>
                  <a:lnTo>
                    <a:pt x="1137" y="1710"/>
                  </a:lnTo>
                  <a:lnTo>
                    <a:pt x="1130" y="1718"/>
                  </a:lnTo>
                  <a:lnTo>
                    <a:pt x="1130" y="1725"/>
                  </a:lnTo>
                  <a:lnTo>
                    <a:pt x="1123" y="1732"/>
                  </a:lnTo>
                  <a:lnTo>
                    <a:pt x="1123" y="1740"/>
                  </a:lnTo>
                  <a:lnTo>
                    <a:pt x="1123" y="1747"/>
                  </a:lnTo>
                  <a:lnTo>
                    <a:pt x="1123" y="1755"/>
                  </a:lnTo>
                  <a:lnTo>
                    <a:pt x="1123" y="1762"/>
                  </a:lnTo>
                  <a:lnTo>
                    <a:pt x="1123" y="1770"/>
                  </a:lnTo>
                  <a:lnTo>
                    <a:pt x="1130" y="1777"/>
                  </a:lnTo>
                  <a:lnTo>
                    <a:pt x="1130" y="1784"/>
                  </a:lnTo>
                  <a:lnTo>
                    <a:pt x="1130" y="1792"/>
                  </a:lnTo>
                  <a:lnTo>
                    <a:pt x="1123" y="1799"/>
                  </a:lnTo>
                  <a:lnTo>
                    <a:pt x="1115" y="1807"/>
                  </a:lnTo>
                  <a:lnTo>
                    <a:pt x="1108" y="1807"/>
                  </a:lnTo>
                  <a:lnTo>
                    <a:pt x="1100" y="1807"/>
                  </a:lnTo>
                  <a:lnTo>
                    <a:pt x="1093" y="1807"/>
                  </a:lnTo>
                  <a:lnTo>
                    <a:pt x="1085" y="1799"/>
                  </a:lnTo>
                  <a:lnTo>
                    <a:pt x="1085" y="1792"/>
                  </a:lnTo>
                  <a:lnTo>
                    <a:pt x="1078" y="1792"/>
                  </a:lnTo>
                  <a:lnTo>
                    <a:pt x="1078" y="1784"/>
                  </a:lnTo>
                  <a:lnTo>
                    <a:pt x="1078" y="1777"/>
                  </a:lnTo>
                  <a:lnTo>
                    <a:pt x="1085" y="1770"/>
                  </a:lnTo>
                  <a:lnTo>
                    <a:pt x="1085" y="1762"/>
                  </a:lnTo>
                  <a:lnTo>
                    <a:pt x="1085" y="1755"/>
                  </a:lnTo>
                  <a:lnTo>
                    <a:pt x="1085" y="1747"/>
                  </a:lnTo>
                  <a:lnTo>
                    <a:pt x="1085" y="1740"/>
                  </a:lnTo>
                  <a:lnTo>
                    <a:pt x="1093" y="1732"/>
                  </a:lnTo>
                  <a:lnTo>
                    <a:pt x="1093" y="1725"/>
                  </a:lnTo>
                  <a:lnTo>
                    <a:pt x="1093" y="1718"/>
                  </a:lnTo>
                  <a:lnTo>
                    <a:pt x="1093" y="1710"/>
                  </a:lnTo>
                  <a:lnTo>
                    <a:pt x="1100" y="1710"/>
                  </a:lnTo>
                  <a:lnTo>
                    <a:pt x="1100" y="1703"/>
                  </a:lnTo>
                  <a:lnTo>
                    <a:pt x="1100" y="1695"/>
                  </a:lnTo>
                  <a:lnTo>
                    <a:pt x="1108" y="1688"/>
                  </a:lnTo>
                  <a:lnTo>
                    <a:pt x="1115" y="1680"/>
                  </a:lnTo>
                  <a:lnTo>
                    <a:pt x="1123" y="1673"/>
                  </a:lnTo>
                  <a:lnTo>
                    <a:pt x="1130" y="1673"/>
                  </a:lnTo>
                  <a:lnTo>
                    <a:pt x="1137" y="1673"/>
                  </a:lnTo>
                  <a:lnTo>
                    <a:pt x="1145" y="1673"/>
                  </a:lnTo>
                  <a:lnTo>
                    <a:pt x="1145" y="1666"/>
                  </a:lnTo>
                  <a:lnTo>
                    <a:pt x="1160" y="1666"/>
                  </a:lnTo>
                  <a:lnTo>
                    <a:pt x="1167" y="1666"/>
                  </a:lnTo>
                  <a:lnTo>
                    <a:pt x="1175" y="1666"/>
                  </a:lnTo>
                  <a:lnTo>
                    <a:pt x="1189" y="1658"/>
                  </a:lnTo>
                  <a:lnTo>
                    <a:pt x="1197" y="1651"/>
                  </a:lnTo>
                  <a:lnTo>
                    <a:pt x="1212" y="1651"/>
                  </a:lnTo>
                  <a:lnTo>
                    <a:pt x="1227" y="1643"/>
                  </a:lnTo>
                  <a:lnTo>
                    <a:pt x="1241" y="1636"/>
                  </a:lnTo>
                  <a:lnTo>
                    <a:pt x="1249" y="1628"/>
                  </a:lnTo>
                  <a:lnTo>
                    <a:pt x="1264" y="1621"/>
                  </a:lnTo>
                  <a:lnTo>
                    <a:pt x="1271" y="1613"/>
                  </a:lnTo>
                  <a:lnTo>
                    <a:pt x="1279" y="1613"/>
                  </a:lnTo>
                  <a:lnTo>
                    <a:pt x="1286" y="1606"/>
                  </a:lnTo>
                  <a:lnTo>
                    <a:pt x="1293" y="1599"/>
                  </a:lnTo>
                  <a:lnTo>
                    <a:pt x="1301" y="1591"/>
                  </a:lnTo>
                  <a:lnTo>
                    <a:pt x="1301" y="1584"/>
                  </a:lnTo>
                  <a:lnTo>
                    <a:pt x="1293" y="1576"/>
                  </a:lnTo>
                  <a:lnTo>
                    <a:pt x="1293" y="1569"/>
                  </a:lnTo>
                  <a:lnTo>
                    <a:pt x="1286" y="1561"/>
                  </a:lnTo>
                  <a:lnTo>
                    <a:pt x="1279" y="1554"/>
                  </a:lnTo>
                  <a:lnTo>
                    <a:pt x="1271" y="1547"/>
                  </a:lnTo>
                  <a:lnTo>
                    <a:pt x="1264" y="1539"/>
                  </a:lnTo>
                  <a:lnTo>
                    <a:pt x="1249" y="1532"/>
                  </a:lnTo>
                  <a:lnTo>
                    <a:pt x="1241" y="1524"/>
                  </a:lnTo>
                  <a:lnTo>
                    <a:pt x="1234" y="1517"/>
                  </a:lnTo>
                  <a:lnTo>
                    <a:pt x="1219" y="1509"/>
                  </a:lnTo>
                  <a:lnTo>
                    <a:pt x="1212" y="1509"/>
                  </a:lnTo>
                  <a:lnTo>
                    <a:pt x="1197" y="1502"/>
                  </a:lnTo>
                  <a:lnTo>
                    <a:pt x="1189" y="1502"/>
                  </a:lnTo>
                  <a:lnTo>
                    <a:pt x="1182" y="1502"/>
                  </a:lnTo>
                  <a:lnTo>
                    <a:pt x="1175" y="1494"/>
                  </a:lnTo>
                  <a:lnTo>
                    <a:pt x="1167" y="1494"/>
                  </a:lnTo>
                  <a:lnTo>
                    <a:pt x="1160" y="1494"/>
                  </a:lnTo>
                  <a:lnTo>
                    <a:pt x="1145" y="1494"/>
                  </a:lnTo>
                  <a:lnTo>
                    <a:pt x="1137" y="1494"/>
                  </a:lnTo>
                  <a:lnTo>
                    <a:pt x="1130" y="1487"/>
                  </a:lnTo>
                  <a:lnTo>
                    <a:pt x="1123" y="1487"/>
                  </a:lnTo>
                  <a:lnTo>
                    <a:pt x="1108" y="1487"/>
                  </a:lnTo>
                  <a:lnTo>
                    <a:pt x="1100" y="1487"/>
                  </a:lnTo>
                  <a:lnTo>
                    <a:pt x="1093" y="1487"/>
                  </a:lnTo>
                  <a:lnTo>
                    <a:pt x="1085" y="1487"/>
                  </a:lnTo>
                  <a:lnTo>
                    <a:pt x="1078" y="1487"/>
                  </a:lnTo>
                  <a:lnTo>
                    <a:pt x="1071" y="1494"/>
                  </a:lnTo>
                  <a:lnTo>
                    <a:pt x="1063" y="1502"/>
                  </a:lnTo>
                  <a:lnTo>
                    <a:pt x="1063" y="1509"/>
                  </a:lnTo>
                  <a:lnTo>
                    <a:pt x="1063" y="1517"/>
                  </a:lnTo>
                  <a:lnTo>
                    <a:pt x="1056" y="1532"/>
                  </a:lnTo>
                  <a:lnTo>
                    <a:pt x="1056" y="1547"/>
                  </a:lnTo>
                  <a:lnTo>
                    <a:pt x="1048" y="1561"/>
                  </a:lnTo>
                  <a:lnTo>
                    <a:pt x="1048" y="1584"/>
                  </a:lnTo>
                  <a:lnTo>
                    <a:pt x="1041" y="1606"/>
                  </a:lnTo>
                  <a:lnTo>
                    <a:pt x="1033" y="1628"/>
                  </a:lnTo>
                  <a:lnTo>
                    <a:pt x="1026" y="1651"/>
                  </a:lnTo>
                  <a:lnTo>
                    <a:pt x="1019" y="1680"/>
                  </a:lnTo>
                  <a:lnTo>
                    <a:pt x="1011" y="1703"/>
                  </a:lnTo>
                  <a:lnTo>
                    <a:pt x="1004" y="1725"/>
                  </a:lnTo>
                  <a:lnTo>
                    <a:pt x="996" y="1747"/>
                  </a:lnTo>
                  <a:lnTo>
                    <a:pt x="981" y="1770"/>
                  </a:lnTo>
                  <a:lnTo>
                    <a:pt x="974" y="1792"/>
                  </a:lnTo>
                  <a:lnTo>
                    <a:pt x="967" y="1807"/>
                  </a:lnTo>
                  <a:lnTo>
                    <a:pt x="952" y="1829"/>
                  </a:lnTo>
                  <a:lnTo>
                    <a:pt x="944" y="1837"/>
                  </a:lnTo>
                  <a:lnTo>
                    <a:pt x="937" y="1844"/>
                  </a:lnTo>
                  <a:lnTo>
                    <a:pt x="929" y="1851"/>
                  </a:lnTo>
                  <a:lnTo>
                    <a:pt x="922" y="1859"/>
                  </a:lnTo>
                  <a:lnTo>
                    <a:pt x="915" y="1859"/>
                  </a:lnTo>
                  <a:lnTo>
                    <a:pt x="907" y="1859"/>
                  </a:lnTo>
                  <a:lnTo>
                    <a:pt x="900" y="1859"/>
                  </a:lnTo>
                  <a:lnTo>
                    <a:pt x="892" y="1866"/>
                  </a:lnTo>
                  <a:lnTo>
                    <a:pt x="885" y="1866"/>
                  </a:lnTo>
                  <a:lnTo>
                    <a:pt x="877" y="1866"/>
                  </a:lnTo>
                  <a:lnTo>
                    <a:pt x="870" y="1866"/>
                  </a:lnTo>
                  <a:lnTo>
                    <a:pt x="862" y="1866"/>
                  </a:lnTo>
                  <a:lnTo>
                    <a:pt x="855" y="1866"/>
                  </a:lnTo>
                  <a:lnTo>
                    <a:pt x="848" y="1866"/>
                  </a:lnTo>
                  <a:lnTo>
                    <a:pt x="840" y="1874"/>
                  </a:lnTo>
                  <a:lnTo>
                    <a:pt x="833" y="1881"/>
                  </a:lnTo>
                  <a:lnTo>
                    <a:pt x="825" y="1881"/>
                  </a:lnTo>
                  <a:lnTo>
                    <a:pt x="818" y="1889"/>
                  </a:lnTo>
                  <a:lnTo>
                    <a:pt x="810" y="1896"/>
                  </a:lnTo>
                  <a:lnTo>
                    <a:pt x="796" y="1896"/>
                  </a:lnTo>
                  <a:lnTo>
                    <a:pt x="788" y="1896"/>
                  </a:lnTo>
                  <a:lnTo>
                    <a:pt x="781" y="1896"/>
                  </a:lnTo>
                  <a:lnTo>
                    <a:pt x="766" y="1889"/>
                  </a:lnTo>
                  <a:lnTo>
                    <a:pt x="758" y="1889"/>
                  </a:lnTo>
                  <a:lnTo>
                    <a:pt x="751" y="1881"/>
                  </a:lnTo>
                  <a:lnTo>
                    <a:pt x="736" y="1881"/>
                  </a:lnTo>
                  <a:lnTo>
                    <a:pt x="729" y="1874"/>
                  </a:lnTo>
                  <a:lnTo>
                    <a:pt x="714" y="1874"/>
                  </a:lnTo>
                  <a:lnTo>
                    <a:pt x="706" y="1874"/>
                  </a:lnTo>
                  <a:lnTo>
                    <a:pt x="699" y="1866"/>
                  </a:lnTo>
                  <a:lnTo>
                    <a:pt x="684" y="1866"/>
                  </a:lnTo>
                  <a:lnTo>
                    <a:pt x="677" y="1866"/>
                  </a:lnTo>
                  <a:lnTo>
                    <a:pt x="669" y="1866"/>
                  </a:lnTo>
                  <a:lnTo>
                    <a:pt x="662" y="1874"/>
                  </a:lnTo>
                  <a:lnTo>
                    <a:pt x="654" y="1874"/>
                  </a:lnTo>
                  <a:lnTo>
                    <a:pt x="640" y="1881"/>
                  </a:lnTo>
                  <a:lnTo>
                    <a:pt x="632" y="1881"/>
                  </a:lnTo>
                  <a:lnTo>
                    <a:pt x="625" y="1889"/>
                  </a:lnTo>
                  <a:lnTo>
                    <a:pt x="610" y="1889"/>
                  </a:lnTo>
                  <a:lnTo>
                    <a:pt x="602" y="1896"/>
                  </a:lnTo>
                  <a:lnTo>
                    <a:pt x="595" y="1896"/>
                  </a:lnTo>
                  <a:lnTo>
                    <a:pt x="588" y="1896"/>
                  </a:lnTo>
                  <a:lnTo>
                    <a:pt x="573" y="1903"/>
                  </a:lnTo>
                  <a:lnTo>
                    <a:pt x="565" y="1903"/>
                  </a:lnTo>
                  <a:lnTo>
                    <a:pt x="558" y="1903"/>
                  </a:lnTo>
                  <a:lnTo>
                    <a:pt x="550" y="1903"/>
                  </a:lnTo>
                  <a:lnTo>
                    <a:pt x="543" y="1903"/>
                  </a:lnTo>
                  <a:lnTo>
                    <a:pt x="536" y="1903"/>
                  </a:lnTo>
                  <a:lnTo>
                    <a:pt x="528" y="1903"/>
                  </a:lnTo>
                  <a:lnTo>
                    <a:pt x="521" y="1903"/>
                  </a:lnTo>
                  <a:lnTo>
                    <a:pt x="521" y="1896"/>
                  </a:lnTo>
                  <a:lnTo>
                    <a:pt x="513" y="1896"/>
                  </a:lnTo>
                  <a:lnTo>
                    <a:pt x="506" y="1889"/>
                  </a:lnTo>
                  <a:lnTo>
                    <a:pt x="498" y="1889"/>
                  </a:lnTo>
                  <a:lnTo>
                    <a:pt x="498" y="1881"/>
                  </a:lnTo>
                  <a:lnTo>
                    <a:pt x="491" y="1881"/>
                  </a:lnTo>
                  <a:lnTo>
                    <a:pt x="484" y="1874"/>
                  </a:lnTo>
                  <a:lnTo>
                    <a:pt x="476" y="1874"/>
                  </a:lnTo>
                  <a:lnTo>
                    <a:pt x="469" y="1866"/>
                  </a:lnTo>
                  <a:lnTo>
                    <a:pt x="461" y="1866"/>
                  </a:lnTo>
                  <a:lnTo>
                    <a:pt x="454" y="1859"/>
                  </a:lnTo>
                  <a:lnTo>
                    <a:pt x="439" y="1859"/>
                  </a:lnTo>
                  <a:lnTo>
                    <a:pt x="424" y="1851"/>
                  </a:lnTo>
                  <a:lnTo>
                    <a:pt x="409" y="1851"/>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30" name="Freeform 494">
              <a:extLst>
                <a:ext uri="{FF2B5EF4-FFF2-40B4-BE49-F238E27FC236}">
                  <a16:creationId xmlns:a16="http://schemas.microsoft.com/office/drawing/2014/main" id="{8226F66F-BC24-51AF-8549-8F8B55B58A8A}"/>
                </a:ext>
              </a:extLst>
            </p:cNvPr>
            <p:cNvSpPr>
              <a:spLocks/>
            </p:cNvSpPr>
            <p:nvPr/>
          </p:nvSpPr>
          <p:spPr bwMode="auto">
            <a:xfrm>
              <a:off x="2090" y="1386"/>
              <a:ext cx="1323" cy="1889"/>
            </a:xfrm>
            <a:custGeom>
              <a:avLst/>
              <a:gdLst>
                <a:gd name="T0" fmla="*/ 862 w 1323"/>
                <a:gd name="T1" fmla="*/ 276 h 1889"/>
                <a:gd name="T2" fmla="*/ 884 w 1323"/>
                <a:gd name="T3" fmla="*/ 692 h 1889"/>
                <a:gd name="T4" fmla="*/ 944 w 1323"/>
                <a:gd name="T5" fmla="*/ 722 h 1889"/>
                <a:gd name="T6" fmla="*/ 973 w 1323"/>
                <a:gd name="T7" fmla="*/ 878 h 1889"/>
                <a:gd name="T8" fmla="*/ 996 w 1323"/>
                <a:gd name="T9" fmla="*/ 1123 h 1889"/>
                <a:gd name="T10" fmla="*/ 1092 w 1323"/>
                <a:gd name="T11" fmla="*/ 1443 h 1889"/>
                <a:gd name="T12" fmla="*/ 1115 w 1323"/>
                <a:gd name="T13" fmla="*/ 1391 h 1889"/>
                <a:gd name="T14" fmla="*/ 1115 w 1323"/>
                <a:gd name="T15" fmla="*/ 1421 h 1889"/>
                <a:gd name="T16" fmla="*/ 1152 w 1323"/>
                <a:gd name="T17" fmla="*/ 1465 h 1889"/>
                <a:gd name="T18" fmla="*/ 1204 w 1323"/>
                <a:gd name="T19" fmla="*/ 1487 h 1889"/>
                <a:gd name="T20" fmla="*/ 1300 w 1323"/>
                <a:gd name="T21" fmla="*/ 1532 h 1889"/>
                <a:gd name="T22" fmla="*/ 1293 w 1323"/>
                <a:gd name="T23" fmla="*/ 1621 h 1889"/>
                <a:gd name="T24" fmla="*/ 1204 w 1323"/>
                <a:gd name="T25" fmla="*/ 1681 h 1889"/>
                <a:gd name="T26" fmla="*/ 1115 w 1323"/>
                <a:gd name="T27" fmla="*/ 1718 h 1889"/>
                <a:gd name="T28" fmla="*/ 1115 w 1323"/>
                <a:gd name="T29" fmla="*/ 1770 h 1889"/>
                <a:gd name="T30" fmla="*/ 1085 w 1323"/>
                <a:gd name="T31" fmla="*/ 1792 h 1889"/>
                <a:gd name="T32" fmla="*/ 1085 w 1323"/>
                <a:gd name="T33" fmla="*/ 1740 h 1889"/>
                <a:gd name="T34" fmla="*/ 1115 w 1323"/>
                <a:gd name="T35" fmla="*/ 1673 h 1889"/>
                <a:gd name="T36" fmla="*/ 1241 w 1323"/>
                <a:gd name="T37" fmla="*/ 1621 h 1889"/>
                <a:gd name="T38" fmla="*/ 1256 w 1323"/>
                <a:gd name="T39" fmla="*/ 1525 h 1889"/>
                <a:gd name="T40" fmla="*/ 1122 w 1323"/>
                <a:gd name="T41" fmla="*/ 1480 h 1889"/>
                <a:gd name="T42" fmla="*/ 1040 w 1323"/>
                <a:gd name="T43" fmla="*/ 1554 h 1889"/>
                <a:gd name="T44" fmla="*/ 921 w 1323"/>
                <a:gd name="T45" fmla="*/ 1837 h 1889"/>
                <a:gd name="T46" fmla="*/ 825 w 1323"/>
                <a:gd name="T47" fmla="*/ 1867 h 1889"/>
                <a:gd name="T48" fmla="*/ 691 w 1323"/>
                <a:gd name="T49" fmla="*/ 1852 h 1889"/>
                <a:gd name="T50" fmla="*/ 557 w 1323"/>
                <a:gd name="T51" fmla="*/ 1889 h 1889"/>
                <a:gd name="T52" fmla="*/ 483 w 1323"/>
                <a:gd name="T53" fmla="*/ 1859 h 1889"/>
                <a:gd name="T54" fmla="*/ 327 w 1323"/>
                <a:gd name="T55" fmla="*/ 1815 h 1889"/>
                <a:gd name="T56" fmla="*/ 275 w 1323"/>
                <a:gd name="T57" fmla="*/ 1755 h 1889"/>
                <a:gd name="T58" fmla="*/ 253 w 1323"/>
                <a:gd name="T59" fmla="*/ 1592 h 1889"/>
                <a:gd name="T60" fmla="*/ 193 w 1323"/>
                <a:gd name="T61" fmla="*/ 1450 h 1889"/>
                <a:gd name="T62" fmla="*/ 89 w 1323"/>
                <a:gd name="T63" fmla="*/ 1502 h 1889"/>
                <a:gd name="T64" fmla="*/ 30 w 1323"/>
                <a:gd name="T65" fmla="*/ 1562 h 1889"/>
                <a:gd name="T66" fmla="*/ 97 w 1323"/>
                <a:gd name="T67" fmla="*/ 1629 h 1889"/>
                <a:gd name="T68" fmla="*/ 163 w 1323"/>
                <a:gd name="T69" fmla="*/ 1711 h 1889"/>
                <a:gd name="T70" fmla="*/ 134 w 1323"/>
                <a:gd name="T71" fmla="*/ 1807 h 1889"/>
                <a:gd name="T72" fmla="*/ 89 w 1323"/>
                <a:gd name="T73" fmla="*/ 1815 h 1889"/>
                <a:gd name="T74" fmla="*/ 111 w 1323"/>
                <a:gd name="T75" fmla="*/ 1777 h 1889"/>
                <a:gd name="T76" fmla="*/ 141 w 1323"/>
                <a:gd name="T77" fmla="*/ 1755 h 1889"/>
                <a:gd name="T78" fmla="*/ 141 w 1323"/>
                <a:gd name="T79" fmla="*/ 1703 h 1889"/>
                <a:gd name="T80" fmla="*/ 82 w 1323"/>
                <a:gd name="T81" fmla="*/ 1644 h 1889"/>
                <a:gd name="T82" fmla="*/ 0 w 1323"/>
                <a:gd name="T83" fmla="*/ 1592 h 1889"/>
                <a:gd name="T84" fmla="*/ 37 w 1323"/>
                <a:gd name="T85" fmla="*/ 1502 h 1889"/>
                <a:gd name="T86" fmla="*/ 119 w 1323"/>
                <a:gd name="T87" fmla="*/ 1465 h 1889"/>
                <a:gd name="T88" fmla="*/ 215 w 1323"/>
                <a:gd name="T89" fmla="*/ 1391 h 1889"/>
                <a:gd name="T90" fmla="*/ 238 w 1323"/>
                <a:gd name="T91" fmla="*/ 1302 h 1889"/>
                <a:gd name="T92" fmla="*/ 230 w 1323"/>
                <a:gd name="T93" fmla="*/ 1205 h 1889"/>
                <a:gd name="T94" fmla="*/ 297 w 1323"/>
                <a:gd name="T95" fmla="*/ 1108 h 1889"/>
                <a:gd name="T96" fmla="*/ 305 w 1323"/>
                <a:gd name="T97" fmla="*/ 937 h 1889"/>
                <a:gd name="T98" fmla="*/ 327 w 1323"/>
                <a:gd name="T99" fmla="*/ 826 h 1889"/>
                <a:gd name="T100" fmla="*/ 371 w 1323"/>
                <a:gd name="T101" fmla="*/ 841 h 1889"/>
                <a:gd name="T102" fmla="*/ 490 w 1323"/>
                <a:gd name="T103" fmla="*/ 670 h 1889"/>
                <a:gd name="T104" fmla="*/ 535 w 1323"/>
                <a:gd name="T105" fmla="*/ 536 h 1889"/>
                <a:gd name="T106" fmla="*/ 542 w 1323"/>
                <a:gd name="T107" fmla="*/ 499 h 1889"/>
                <a:gd name="T108" fmla="*/ 542 w 1323"/>
                <a:gd name="T109" fmla="*/ 551 h 1889"/>
                <a:gd name="T110" fmla="*/ 528 w 1323"/>
                <a:gd name="T111" fmla="*/ 655 h 1889"/>
                <a:gd name="T112" fmla="*/ 617 w 1323"/>
                <a:gd name="T113" fmla="*/ 521 h 1889"/>
                <a:gd name="T114" fmla="*/ 743 w 1323"/>
                <a:gd name="T115" fmla="*/ 380 h 1889"/>
                <a:gd name="T116" fmla="*/ 832 w 1323"/>
                <a:gd name="T117" fmla="*/ 223 h 1889"/>
                <a:gd name="T118" fmla="*/ 854 w 1323"/>
                <a:gd name="T119" fmla="*/ 112 h 1889"/>
                <a:gd name="T120" fmla="*/ 899 w 1323"/>
                <a:gd name="T121" fmla="*/ 45 h 1889"/>
                <a:gd name="T122" fmla="*/ 929 w 1323"/>
                <a:gd name="T123" fmla="*/ 8 h 1889"/>
                <a:gd name="T124" fmla="*/ 892 w 1323"/>
                <a:gd name="T125" fmla="*/ 82 h 18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23" h="1889">
                  <a:moveTo>
                    <a:pt x="892" y="90"/>
                  </a:moveTo>
                  <a:lnTo>
                    <a:pt x="884" y="97"/>
                  </a:lnTo>
                  <a:lnTo>
                    <a:pt x="884" y="112"/>
                  </a:lnTo>
                  <a:lnTo>
                    <a:pt x="877" y="127"/>
                  </a:lnTo>
                  <a:lnTo>
                    <a:pt x="869" y="142"/>
                  </a:lnTo>
                  <a:lnTo>
                    <a:pt x="869" y="157"/>
                  </a:lnTo>
                  <a:lnTo>
                    <a:pt x="869" y="171"/>
                  </a:lnTo>
                  <a:lnTo>
                    <a:pt x="862" y="186"/>
                  </a:lnTo>
                  <a:lnTo>
                    <a:pt x="862" y="201"/>
                  </a:lnTo>
                  <a:lnTo>
                    <a:pt x="862" y="216"/>
                  </a:lnTo>
                  <a:lnTo>
                    <a:pt x="862" y="231"/>
                  </a:lnTo>
                  <a:lnTo>
                    <a:pt x="862" y="246"/>
                  </a:lnTo>
                  <a:lnTo>
                    <a:pt x="862" y="261"/>
                  </a:lnTo>
                  <a:lnTo>
                    <a:pt x="862" y="276"/>
                  </a:lnTo>
                  <a:lnTo>
                    <a:pt x="862" y="290"/>
                  </a:lnTo>
                  <a:lnTo>
                    <a:pt x="869" y="298"/>
                  </a:lnTo>
                  <a:lnTo>
                    <a:pt x="877" y="313"/>
                  </a:lnTo>
                  <a:lnTo>
                    <a:pt x="877" y="328"/>
                  </a:lnTo>
                  <a:lnTo>
                    <a:pt x="884" y="342"/>
                  </a:lnTo>
                  <a:lnTo>
                    <a:pt x="892" y="372"/>
                  </a:lnTo>
                  <a:lnTo>
                    <a:pt x="892" y="402"/>
                  </a:lnTo>
                  <a:lnTo>
                    <a:pt x="892" y="439"/>
                  </a:lnTo>
                  <a:lnTo>
                    <a:pt x="892" y="476"/>
                  </a:lnTo>
                  <a:lnTo>
                    <a:pt x="892" y="521"/>
                  </a:lnTo>
                  <a:lnTo>
                    <a:pt x="892" y="565"/>
                  </a:lnTo>
                  <a:lnTo>
                    <a:pt x="892" y="603"/>
                  </a:lnTo>
                  <a:lnTo>
                    <a:pt x="892" y="647"/>
                  </a:lnTo>
                  <a:lnTo>
                    <a:pt x="884" y="692"/>
                  </a:lnTo>
                  <a:lnTo>
                    <a:pt x="884" y="729"/>
                  </a:lnTo>
                  <a:lnTo>
                    <a:pt x="884" y="766"/>
                  </a:lnTo>
                  <a:lnTo>
                    <a:pt x="877" y="796"/>
                  </a:lnTo>
                  <a:lnTo>
                    <a:pt x="877" y="818"/>
                  </a:lnTo>
                  <a:lnTo>
                    <a:pt x="869" y="841"/>
                  </a:lnTo>
                  <a:lnTo>
                    <a:pt x="951" y="662"/>
                  </a:lnTo>
                  <a:lnTo>
                    <a:pt x="951" y="670"/>
                  </a:lnTo>
                  <a:lnTo>
                    <a:pt x="951" y="677"/>
                  </a:lnTo>
                  <a:lnTo>
                    <a:pt x="944" y="692"/>
                  </a:lnTo>
                  <a:lnTo>
                    <a:pt x="944" y="699"/>
                  </a:lnTo>
                  <a:lnTo>
                    <a:pt x="944" y="714"/>
                  </a:lnTo>
                  <a:lnTo>
                    <a:pt x="944" y="722"/>
                  </a:lnTo>
                  <a:lnTo>
                    <a:pt x="944" y="737"/>
                  </a:lnTo>
                  <a:lnTo>
                    <a:pt x="944" y="751"/>
                  </a:lnTo>
                  <a:lnTo>
                    <a:pt x="944" y="766"/>
                  </a:lnTo>
                  <a:lnTo>
                    <a:pt x="944" y="774"/>
                  </a:lnTo>
                  <a:lnTo>
                    <a:pt x="944" y="789"/>
                  </a:lnTo>
                  <a:lnTo>
                    <a:pt x="944" y="803"/>
                  </a:lnTo>
                  <a:lnTo>
                    <a:pt x="944" y="818"/>
                  </a:lnTo>
                  <a:lnTo>
                    <a:pt x="951" y="826"/>
                  </a:lnTo>
                  <a:lnTo>
                    <a:pt x="951" y="841"/>
                  </a:lnTo>
                  <a:lnTo>
                    <a:pt x="959" y="848"/>
                  </a:lnTo>
                  <a:lnTo>
                    <a:pt x="959" y="855"/>
                  </a:lnTo>
                  <a:lnTo>
                    <a:pt x="966" y="863"/>
                  </a:lnTo>
                  <a:lnTo>
                    <a:pt x="973" y="870"/>
                  </a:lnTo>
                  <a:lnTo>
                    <a:pt x="973" y="878"/>
                  </a:lnTo>
                  <a:lnTo>
                    <a:pt x="981" y="885"/>
                  </a:lnTo>
                  <a:lnTo>
                    <a:pt x="988" y="893"/>
                  </a:lnTo>
                  <a:lnTo>
                    <a:pt x="988" y="900"/>
                  </a:lnTo>
                  <a:lnTo>
                    <a:pt x="996" y="915"/>
                  </a:lnTo>
                  <a:lnTo>
                    <a:pt x="996" y="922"/>
                  </a:lnTo>
                  <a:lnTo>
                    <a:pt x="1003" y="937"/>
                  </a:lnTo>
                  <a:lnTo>
                    <a:pt x="1003" y="952"/>
                  </a:lnTo>
                  <a:lnTo>
                    <a:pt x="1003" y="967"/>
                  </a:lnTo>
                  <a:lnTo>
                    <a:pt x="1003" y="989"/>
                  </a:lnTo>
                  <a:lnTo>
                    <a:pt x="1003" y="1012"/>
                  </a:lnTo>
                  <a:lnTo>
                    <a:pt x="996" y="1034"/>
                  </a:lnTo>
                  <a:lnTo>
                    <a:pt x="996" y="1064"/>
                  </a:lnTo>
                  <a:lnTo>
                    <a:pt x="996" y="1093"/>
                  </a:lnTo>
                  <a:lnTo>
                    <a:pt x="996" y="1123"/>
                  </a:lnTo>
                  <a:lnTo>
                    <a:pt x="996" y="1160"/>
                  </a:lnTo>
                  <a:lnTo>
                    <a:pt x="996" y="1190"/>
                  </a:lnTo>
                  <a:lnTo>
                    <a:pt x="1003" y="1220"/>
                  </a:lnTo>
                  <a:lnTo>
                    <a:pt x="1003" y="1257"/>
                  </a:lnTo>
                  <a:lnTo>
                    <a:pt x="1011" y="1287"/>
                  </a:lnTo>
                  <a:lnTo>
                    <a:pt x="1018" y="1316"/>
                  </a:lnTo>
                  <a:lnTo>
                    <a:pt x="1025" y="1346"/>
                  </a:lnTo>
                  <a:lnTo>
                    <a:pt x="1040" y="1369"/>
                  </a:lnTo>
                  <a:lnTo>
                    <a:pt x="1048" y="1398"/>
                  </a:lnTo>
                  <a:lnTo>
                    <a:pt x="1063" y="1421"/>
                  </a:lnTo>
                  <a:lnTo>
                    <a:pt x="1077" y="1435"/>
                  </a:lnTo>
                  <a:lnTo>
                    <a:pt x="1092" y="1450"/>
                  </a:lnTo>
                  <a:lnTo>
                    <a:pt x="1092" y="1443"/>
                  </a:lnTo>
                  <a:lnTo>
                    <a:pt x="1100" y="1443"/>
                  </a:lnTo>
                  <a:lnTo>
                    <a:pt x="1100" y="1435"/>
                  </a:lnTo>
                  <a:lnTo>
                    <a:pt x="1100" y="1428"/>
                  </a:lnTo>
                  <a:lnTo>
                    <a:pt x="1107" y="1421"/>
                  </a:lnTo>
                  <a:lnTo>
                    <a:pt x="1107" y="1413"/>
                  </a:lnTo>
                  <a:lnTo>
                    <a:pt x="1107" y="1406"/>
                  </a:lnTo>
                  <a:lnTo>
                    <a:pt x="1115" y="1406"/>
                  </a:lnTo>
                  <a:lnTo>
                    <a:pt x="1115" y="1398"/>
                  </a:lnTo>
                  <a:lnTo>
                    <a:pt x="1115" y="1391"/>
                  </a:lnTo>
                  <a:lnTo>
                    <a:pt x="1115" y="1398"/>
                  </a:lnTo>
                  <a:lnTo>
                    <a:pt x="1115" y="1406"/>
                  </a:lnTo>
                  <a:lnTo>
                    <a:pt x="1115" y="1413"/>
                  </a:lnTo>
                  <a:lnTo>
                    <a:pt x="1115" y="1421"/>
                  </a:lnTo>
                  <a:lnTo>
                    <a:pt x="1115" y="1428"/>
                  </a:lnTo>
                  <a:lnTo>
                    <a:pt x="1115" y="1435"/>
                  </a:lnTo>
                  <a:lnTo>
                    <a:pt x="1122" y="1443"/>
                  </a:lnTo>
                  <a:lnTo>
                    <a:pt x="1122" y="1450"/>
                  </a:lnTo>
                  <a:lnTo>
                    <a:pt x="1129" y="1450"/>
                  </a:lnTo>
                  <a:lnTo>
                    <a:pt x="1137" y="1458"/>
                  </a:lnTo>
                  <a:lnTo>
                    <a:pt x="1144" y="1458"/>
                  </a:lnTo>
                  <a:lnTo>
                    <a:pt x="1144" y="1465"/>
                  </a:lnTo>
                  <a:lnTo>
                    <a:pt x="1152" y="1465"/>
                  </a:lnTo>
                  <a:lnTo>
                    <a:pt x="1159" y="1473"/>
                  </a:lnTo>
                  <a:lnTo>
                    <a:pt x="1167" y="1473"/>
                  </a:lnTo>
                  <a:lnTo>
                    <a:pt x="1174" y="1473"/>
                  </a:lnTo>
                  <a:lnTo>
                    <a:pt x="1174" y="1480"/>
                  </a:lnTo>
                  <a:lnTo>
                    <a:pt x="1181" y="1480"/>
                  </a:lnTo>
                  <a:lnTo>
                    <a:pt x="1189" y="1480"/>
                  </a:lnTo>
                  <a:lnTo>
                    <a:pt x="1189" y="1487"/>
                  </a:lnTo>
                  <a:lnTo>
                    <a:pt x="1196" y="1487"/>
                  </a:lnTo>
                  <a:lnTo>
                    <a:pt x="1204" y="1487"/>
                  </a:lnTo>
                  <a:lnTo>
                    <a:pt x="1204" y="1495"/>
                  </a:lnTo>
                  <a:lnTo>
                    <a:pt x="1211" y="1495"/>
                  </a:lnTo>
                  <a:lnTo>
                    <a:pt x="1219" y="1495"/>
                  </a:lnTo>
                  <a:lnTo>
                    <a:pt x="1226" y="1495"/>
                  </a:lnTo>
                  <a:lnTo>
                    <a:pt x="1233" y="1495"/>
                  </a:lnTo>
                  <a:lnTo>
                    <a:pt x="1241" y="1502"/>
                  </a:lnTo>
                  <a:lnTo>
                    <a:pt x="1248" y="1502"/>
                  </a:lnTo>
                  <a:lnTo>
                    <a:pt x="1263" y="1502"/>
                  </a:lnTo>
                  <a:lnTo>
                    <a:pt x="1271" y="1510"/>
                  </a:lnTo>
                  <a:lnTo>
                    <a:pt x="1278" y="1510"/>
                  </a:lnTo>
                  <a:lnTo>
                    <a:pt x="1285" y="1517"/>
                  </a:lnTo>
                  <a:lnTo>
                    <a:pt x="1293" y="1525"/>
                  </a:lnTo>
                  <a:lnTo>
                    <a:pt x="1293" y="1532"/>
                  </a:lnTo>
                  <a:lnTo>
                    <a:pt x="1300" y="1532"/>
                  </a:lnTo>
                  <a:lnTo>
                    <a:pt x="1308" y="1540"/>
                  </a:lnTo>
                  <a:lnTo>
                    <a:pt x="1315" y="1547"/>
                  </a:lnTo>
                  <a:lnTo>
                    <a:pt x="1315" y="1554"/>
                  </a:lnTo>
                  <a:lnTo>
                    <a:pt x="1323" y="1562"/>
                  </a:lnTo>
                  <a:lnTo>
                    <a:pt x="1323" y="1569"/>
                  </a:lnTo>
                  <a:lnTo>
                    <a:pt x="1323" y="1577"/>
                  </a:lnTo>
                  <a:lnTo>
                    <a:pt x="1323" y="1584"/>
                  </a:lnTo>
                  <a:lnTo>
                    <a:pt x="1323" y="1592"/>
                  </a:lnTo>
                  <a:lnTo>
                    <a:pt x="1323" y="1599"/>
                  </a:lnTo>
                  <a:lnTo>
                    <a:pt x="1315" y="1606"/>
                  </a:lnTo>
                  <a:lnTo>
                    <a:pt x="1315" y="1614"/>
                  </a:lnTo>
                  <a:lnTo>
                    <a:pt x="1308" y="1614"/>
                  </a:lnTo>
                  <a:lnTo>
                    <a:pt x="1300" y="1621"/>
                  </a:lnTo>
                  <a:lnTo>
                    <a:pt x="1293" y="1621"/>
                  </a:lnTo>
                  <a:lnTo>
                    <a:pt x="1293" y="1629"/>
                  </a:lnTo>
                  <a:lnTo>
                    <a:pt x="1285" y="1629"/>
                  </a:lnTo>
                  <a:lnTo>
                    <a:pt x="1278" y="1636"/>
                  </a:lnTo>
                  <a:lnTo>
                    <a:pt x="1271" y="1636"/>
                  </a:lnTo>
                  <a:lnTo>
                    <a:pt x="1263" y="1644"/>
                  </a:lnTo>
                  <a:lnTo>
                    <a:pt x="1256" y="1644"/>
                  </a:lnTo>
                  <a:lnTo>
                    <a:pt x="1248" y="1651"/>
                  </a:lnTo>
                  <a:lnTo>
                    <a:pt x="1248" y="1659"/>
                  </a:lnTo>
                  <a:lnTo>
                    <a:pt x="1241" y="1659"/>
                  </a:lnTo>
                  <a:lnTo>
                    <a:pt x="1241" y="1666"/>
                  </a:lnTo>
                  <a:lnTo>
                    <a:pt x="1233" y="1666"/>
                  </a:lnTo>
                  <a:lnTo>
                    <a:pt x="1226" y="1673"/>
                  </a:lnTo>
                  <a:lnTo>
                    <a:pt x="1211" y="1673"/>
                  </a:lnTo>
                  <a:lnTo>
                    <a:pt x="1204" y="1681"/>
                  </a:lnTo>
                  <a:lnTo>
                    <a:pt x="1196" y="1681"/>
                  </a:lnTo>
                  <a:lnTo>
                    <a:pt x="1189" y="1688"/>
                  </a:lnTo>
                  <a:lnTo>
                    <a:pt x="1174" y="1688"/>
                  </a:lnTo>
                  <a:lnTo>
                    <a:pt x="1167" y="1688"/>
                  </a:lnTo>
                  <a:lnTo>
                    <a:pt x="1152" y="1696"/>
                  </a:lnTo>
                  <a:lnTo>
                    <a:pt x="1144" y="1696"/>
                  </a:lnTo>
                  <a:lnTo>
                    <a:pt x="1137" y="1696"/>
                  </a:lnTo>
                  <a:lnTo>
                    <a:pt x="1129" y="1703"/>
                  </a:lnTo>
                  <a:lnTo>
                    <a:pt x="1122" y="1703"/>
                  </a:lnTo>
                  <a:lnTo>
                    <a:pt x="1122" y="1711"/>
                  </a:lnTo>
                  <a:lnTo>
                    <a:pt x="1115" y="1711"/>
                  </a:lnTo>
                  <a:lnTo>
                    <a:pt x="1115" y="1718"/>
                  </a:lnTo>
                  <a:lnTo>
                    <a:pt x="1115" y="1725"/>
                  </a:lnTo>
                  <a:lnTo>
                    <a:pt x="1115" y="1733"/>
                  </a:lnTo>
                  <a:lnTo>
                    <a:pt x="1115" y="1740"/>
                  </a:lnTo>
                  <a:lnTo>
                    <a:pt x="1115" y="1748"/>
                  </a:lnTo>
                  <a:lnTo>
                    <a:pt x="1115" y="1755"/>
                  </a:lnTo>
                  <a:lnTo>
                    <a:pt x="1115" y="1763"/>
                  </a:lnTo>
                  <a:lnTo>
                    <a:pt x="1115" y="1770"/>
                  </a:lnTo>
                  <a:lnTo>
                    <a:pt x="1122" y="1770"/>
                  </a:lnTo>
                  <a:lnTo>
                    <a:pt x="1122" y="1777"/>
                  </a:lnTo>
                  <a:lnTo>
                    <a:pt x="1122" y="1785"/>
                  </a:lnTo>
                  <a:lnTo>
                    <a:pt x="1115" y="1785"/>
                  </a:lnTo>
                  <a:lnTo>
                    <a:pt x="1115" y="1792"/>
                  </a:lnTo>
                  <a:lnTo>
                    <a:pt x="1107" y="1792"/>
                  </a:lnTo>
                  <a:lnTo>
                    <a:pt x="1100" y="1800"/>
                  </a:lnTo>
                  <a:lnTo>
                    <a:pt x="1092" y="1800"/>
                  </a:lnTo>
                  <a:lnTo>
                    <a:pt x="1085" y="1792"/>
                  </a:lnTo>
                  <a:lnTo>
                    <a:pt x="1077" y="1792"/>
                  </a:lnTo>
                  <a:lnTo>
                    <a:pt x="1077" y="1785"/>
                  </a:lnTo>
                  <a:lnTo>
                    <a:pt x="1077" y="1777"/>
                  </a:lnTo>
                  <a:lnTo>
                    <a:pt x="1077" y="1770"/>
                  </a:lnTo>
                  <a:lnTo>
                    <a:pt x="1077" y="1763"/>
                  </a:lnTo>
                  <a:lnTo>
                    <a:pt x="1077" y="1755"/>
                  </a:lnTo>
                  <a:lnTo>
                    <a:pt x="1077" y="1748"/>
                  </a:lnTo>
                  <a:lnTo>
                    <a:pt x="1085" y="1740"/>
                  </a:lnTo>
                  <a:lnTo>
                    <a:pt x="1085" y="1733"/>
                  </a:lnTo>
                  <a:lnTo>
                    <a:pt x="1085" y="1725"/>
                  </a:lnTo>
                  <a:lnTo>
                    <a:pt x="1085" y="1718"/>
                  </a:lnTo>
                  <a:lnTo>
                    <a:pt x="1085" y="1711"/>
                  </a:lnTo>
                  <a:lnTo>
                    <a:pt x="1092" y="1711"/>
                  </a:lnTo>
                  <a:lnTo>
                    <a:pt x="1092" y="1703"/>
                  </a:lnTo>
                  <a:lnTo>
                    <a:pt x="1092" y="1696"/>
                  </a:lnTo>
                  <a:lnTo>
                    <a:pt x="1100" y="1688"/>
                  </a:lnTo>
                  <a:lnTo>
                    <a:pt x="1100" y="1681"/>
                  </a:lnTo>
                  <a:lnTo>
                    <a:pt x="1107" y="1681"/>
                  </a:lnTo>
                  <a:lnTo>
                    <a:pt x="1107" y="1673"/>
                  </a:lnTo>
                  <a:lnTo>
                    <a:pt x="1115" y="1673"/>
                  </a:lnTo>
                  <a:lnTo>
                    <a:pt x="1122" y="1666"/>
                  </a:lnTo>
                  <a:lnTo>
                    <a:pt x="1129" y="1666"/>
                  </a:lnTo>
                  <a:lnTo>
                    <a:pt x="1137" y="1666"/>
                  </a:lnTo>
                  <a:lnTo>
                    <a:pt x="1144" y="1666"/>
                  </a:lnTo>
                  <a:lnTo>
                    <a:pt x="1152" y="1666"/>
                  </a:lnTo>
                  <a:lnTo>
                    <a:pt x="1159" y="1659"/>
                  </a:lnTo>
                  <a:lnTo>
                    <a:pt x="1167" y="1659"/>
                  </a:lnTo>
                  <a:lnTo>
                    <a:pt x="1181" y="1651"/>
                  </a:lnTo>
                  <a:lnTo>
                    <a:pt x="1196" y="1651"/>
                  </a:lnTo>
                  <a:lnTo>
                    <a:pt x="1204" y="1644"/>
                  </a:lnTo>
                  <a:lnTo>
                    <a:pt x="1219" y="1636"/>
                  </a:lnTo>
                  <a:lnTo>
                    <a:pt x="1233" y="1629"/>
                  </a:lnTo>
                  <a:lnTo>
                    <a:pt x="1241" y="1621"/>
                  </a:lnTo>
                  <a:lnTo>
                    <a:pt x="1256" y="1614"/>
                  </a:lnTo>
                  <a:lnTo>
                    <a:pt x="1263" y="1614"/>
                  </a:lnTo>
                  <a:lnTo>
                    <a:pt x="1278" y="1606"/>
                  </a:lnTo>
                  <a:lnTo>
                    <a:pt x="1285" y="1599"/>
                  </a:lnTo>
                  <a:lnTo>
                    <a:pt x="1293" y="1592"/>
                  </a:lnTo>
                  <a:lnTo>
                    <a:pt x="1293" y="1584"/>
                  </a:lnTo>
                  <a:lnTo>
                    <a:pt x="1293" y="1577"/>
                  </a:lnTo>
                  <a:lnTo>
                    <a:pt x="1293" y="1569"/>
                  </a:lnTo>
                  <a:lnTo>
                    <a:pt x="1285" y="1562"/>
                  </a:lnTo>
                  <a:lnTo>
                    <a:pt x="1278" y="1547"/>
                  </a:lnTo>
                  <a:lnTo>
                    <a:pt x="1271" y="1540"/>
                  </a:lnTo>
                  <a:lnTo>
                    <a:pt x="1263" y="1532"/>
                  </a:lnTo>
                  <a:lnTo>
                    <a:pt x="1256" y="1525"/>
                  </a:lnTo>
                  <a:lnTo>
                    <a:pt x="1248" y="1525"/>
                  </a:lnTo>
                  <a:lnTo>
                    <a:pt x="1233" y="1517"/>
                  </a:lnTo>
                  <a:lnTo>
                    <a:pt x="1226" y="1510"/>
                  </a:lnTo>
                  <a:lnTo>
                    <a:pt x="1211" y="1502"/>
                  </a:lnTo>
                  <a:lnTo>
                    <a:pt x="1204" y="1502"/>
                  </a:lnTo>
                  <a:lnTo>
                    <a:pt x="1196" y="1495"/>
                  </a:lnTo>
                  <a:lnTo>
                    <a:pt x="1181" y="1495"/>
                  </a:lnTo>
                  <a:lnTo>
                    <a:pt x="1174" y="1487"/>
                  </a:lnTo>
                  <a:lnTo>
                    <a:pt x="1167" y="1487"/>
                  </a:lnTo>
                  <a:lnTo>
                    <a:pt x="1159" y="1487"/>
                  </a:lnTo>
                  <a:lnTo>
                    <a:pt x="1152" y="1487"/>
                  </a:lnTo>
                  <a:lnTo>
                    <a:pt x="1144" y="1480"/>
                  </a:lnTo>
                  <a:lnTo>
                    <a:pt x="1129" y="1480"/>
                  </a:lnTo>
                  <a:lnTo>
                    <a:pt x="1122" y="1480"/>
                  </a:lnTo>
                  <a:lnTo>
                    <a:pt x="1115" y="1480"/>
                  </a:lnTo>
                  <a:lnTo>
                    <a:pt x="1100" y="1480"/>
                  </a:lnTo>
                  <a:lnTo>
                    <a:pt x="1092" y="1473"/>
                  </a:lnTo>
                  <a:lnTo>
                    <a:pt x="1085" y="1480"/>
                  </a:lnTo>
                  <a:lnTo>
                    <a:pt x="1077" y="1480"/>
                  </a:lnTo>
                  <a:lnTo>
                    <a:pt x="1070" y="1480"/>
                  </a:lnTo>
                  <a:lnTo>
                    <a:pt x="1063" y="1480"/>
                  </a:lnTo>
                  <a:lnTo>
                    <a:pt x="1055" y="1487"/>
                  </a:lnTo>
                  <a:lnTo>
                    <a:pt x="1055" y="1495"/>
                  </a:lnTo>
                  <a:lnTo>
                    <a:pt x="1048" y="1502"/>
                  </a:lnTo>
                  <a:lnTo>
                    <a:pt x="1048" y="1510"/>
                  </a:lnTo>
                  <a:lnTo>
                    <a:pt x="1048" y="1517"/>
                  </a:lnTo>
                  <a:lnTo>
                    <a:pt x="1048" y="1532"/>
                  </a:lnTo>
                  <a:lnTo>
                    <a:pt x="1040" y="1554"/>
                  </a:lnTo>
                  <a:lnTo>
                    <a:pt x="1033" y="1569"/>
                  </a:lnTo>
                  <a:lnTo>
                    <a:pt x="1033" y="1592"/>
                  </a:lnTo>
                  <a:lnTo>
                    <a:pt x="1025" y="1614"/>
                  </a:lnTo>
                  <a:lnTo>
                    <a:pt x="1018" y="1644"/>
                  </a:lnTo>
                  <a:lnTo>
                    <a:pt x="1011" y="1666"/>
                  </a:lnTo>
                  <a:lnTo>
                    <a:pt x="1003" y="1688"/>
                  </a:lnTo>
                  <a:lnTo>
                    <a:pt x="988" y="1718"/>
                  </a:lnTo>
                  <a:lnTo>
                    <a:pt x="981" y="1740"/>
                  </a:lnTo>
                  <a:lnTo>
                    <a:pt x="973" y="1763"/>
                  </a:lnTo>
                  <a:lnTo>
                    <a:pt x="966" y="1785"/>
                  </a:lnTo>
                  <a:lnTo>
                    <a:pt x="951" y="1800"/>
                  </a:lnTo>
                  <a:lnTo>
                    <a:pt x="944" y="1815"/>
                  </a:lnTo>
                  <a:lnTo>
                    <a:pt x="929" y="1830"/>
                  </a:lnTo>
                  <a:lnTo>
                    <a:pt x="921" y="1837"/>
                  </a:lnTo>
                  <a:lnTo>
                    <a:pt x="914" y="1837"/>
                  </a:lnTo>
                  <a:lnTo>
                    <a:pt x="907" y="1844"/>
                  </a:lnTo>
                  <a:lnTo>
                    <a:pt x="899" y="1844"/>
                  </a:lnTo>
                  <a:lnTo>
                    <a:pt x="892" y="1852"/>
                  </a:lnTo>
                  <a:lnTo>
                    <a:pt x="884" y="1852"/>
                  </a:lnTo>
                  <a:lnTo>
                    <a:pt x="877" y="1852"/>
                  </a:lnTo>
                  <a:lnTo>
                    <a:pt x="869" y="1852"/>
                  </a:lnTo>
                  <a:lnTo>
                    <a:pt x="862" y="1852"/>
                  </a:lnTo>
                  <a:lnTo>
                    <a:pt x="854" y="1852"/>
                  </a:lnTo>
                  <a:lnTo>
                    <a:pt x="847" y="1852"/>
                  </a:lnTo>
                  <a:lnTo>
                    <a:pt x="840" y="1852"/>
                  </a:lnTo>
                  <a:lnTo>
                    <a:pt x="832" y="1859"/>
                  </a:lnTo>
                  <a:lnTo>
                    <a:pt x="825" y="1867"/>
                  </a:lnTo>
                  <a:lnTo>
                    <a:pt x="810" y="1874"/>
                  </a:lnTo>
                  <a:lnTo>
                    <a:pt x="802" y="1874"/>
                  </a:lnTo>
                  <a:lnTo>
                    <a:pt x="795" y="1882"/>
                  </a:lnTo>
                  <a:lnTo>
                    <a:pt x="788" y="1882"/>
                  </a:lnTo>
                  <a:lnTo>
                    <a:pt x="780" y="1882"/>
                  </a:lnTo>
                  <a:lnTo>
                    <a:pt x="765" y="1882"/>
                  </a:lnTo>
                  <a:lnTo>
                    <a:pt x="758" y="1874"/>
                  </a:lnTo>
                  <a:lnTo>
                    <a:pt x="750" y="1874"/>
                  </a:lnTo>
                  <a:lnTo>
                    <a:pt x="736" y="1867"/>
                  </a:lnTo>
                  <a:lnTo>
                    <a:pt x="728" y="1867"/>
                  </a:lnTo>
                  <a:lnTo>
                    <a:pt x="721" y="1859"/>
                  </a:lnTo>
                  <a:lnTo>
                    <a:pt x="706" y="1852"/>
                  </a:lnTo>
                  <a:lnTo>
                    <a:pt x="698" y="1852"/>
                  </a:lnTo>
                  <a:lnTo>
                    <a:pt x="691" y="1852"/>
                  </a:lnTo>
                  <a:lnTo>
                    <a:pt x="676" y="1844"/>
                  </a:lnTo>
                  <a:lnTo>
                    <a:pt x="669" y="1844"/>
                  </a:lnTo>
                  <a:lnTo>
                    <a:pt x="661" y="1852"/>
                  </a:lnTo>
                  <a:lnTo>
                    <a:pt x="654" y="1852"/>
                  </a:lnTo>
                  <a:lnTo>
                    <a:pt x="646" y="1852"/>
                  </a:lnTo>
                  <a:lnTo>
                    <a:pt x="632" y="1859"/>
                  </a:lnTo>
                  <a:lnTo>
                    <a:pt x="624" y="1859"/>
                  </a:lnTo>
                  <a:lnTo>
                    <a:pt x="617" y="1867"/>
                  </a:lnTo>
                  <a:lnTo>
                    <a:pt x="609" y="1867"/>
                  </a:lnTo>
                  <a:lnTo>
                    <a:pt x="594" y="1874"/>
                  </a:lnTo>
                  <a:lnTo>
                    <a:pt x="587" y="1882"/>
                  </a:lnTo>
                  <a:lnTo>
                    <a:pt x="580" y="1882"/>
                  </a:lnTo>
                  <a:lnTo>
                    <a:pt x="565" y="1882"/>
                  </a:lnTo>
                  <a:lnTo>
                    <a:pt x="557" y="1889"/>
                  </a:lnTo>
                  <a:lnTo>
                    <a:pt x="550" y="1889"/>
                  </a:lnTo>
                  <a:lnTo>
                    <a:pt x="542" y="1889"/>
                  </a:lnTo>
                  <a:lnTo>
                    <a:pt x="535" y="1889"/>
                  </a:lnTo>
                  <a:lnTo>
                    <a:pt x="528" y="1889"/>
                  </a:lnTo>
                  <a:lnTo>
                    <a:pt x="520" y="1889"/>
                  </a:lnTo>
                  <a:lnTo>
                    <a:pt x="513" y="1889"/>
                  </a:lnTo>
                  <a:lnTo>
                    <a:pt x="513" y="1882"/>
                  </a:lnTo>
                  <a:lnTo>
                    <a:pt x="505" y="1882"/>
                  </a:lnTo>
                  <a:lnTo>
                    <a:pt x="505" y="1874"/>
                  </a:lnTo>
                  <a:lnTo>
                    <a:pt x="498" y="1874"/>
                  </a:lnTo>
                  <a:lnTo>
                    <a:pt x="498" y="1867"/>
                  </a:lnTo>
                  <a:lnTo>
                    <a:pt x="490" y="1867"/>
                  </a:lnTo>
                  <a:lnTo>
                    <a:pt x="490" y="1859"/>
                  </a:lnTo>
                  <a:lnTo>
                    <a:pt x="483" y="1859"/>
                  </a:lnTo>
                  <a:lnTo>
                    <a:pt x="476" y="1852"/>
                  </a:lnTo>
                  <a:lnTo>
                    <a:pt x="468" y="1852"/>
                  </a:lnTo>
                  <a:lnTo>
                    <a:pt x="461" y="1844"/>
                  </a:lnTo>
                  <a:lnTo>
                    <a:pt x="453" y="1844"/>
                  </a:lnTo>
                  <a:lnTo>
                    <a:pt x="438" y="1837"/>
                  </a:lnTo>
                  <a:lnTo>
                    <a:pt x="423" y="1837"/>
                  </a:lnTo>
                  <a:lnTo>
                    <a:pt x="409" y="1837"/>
                  </a:lnTo>
                  <a:lnTo>
                    <a:pt x="394" y="1830"/>
                  </a:lnTo>
                  <a:lnTo>
                    <a:pt x="379" y="1830"/>
                  </a:lnTo>
                  <a:lnTo>
                    <a:pt x="364" y="1822"/>
                  </a:lnTo>
                  <a:lnTo>
                    <a:pt x="357" y="1822"/>
                  </a:lnTo>
                  <a:lnTo>
                    <a:pt x="342" y="1822"/>
                  </a:lnTo>
                  <a:lnTo>
                    <a:pt x="334" y="1822"/>
                  </a:lnTo>
                  <a:lnTo>
                    <a:pt x="327" y="1815"/>
                  </a:lnTo>
                  <a:lnTo>
                    <a:pt x="319" y="1815"/>
                  </a:lnTo>
                  <a:lnTo>
                    <a:pt x="312" y="1815"/>
                  </a:lnTo>
                  <a:lnTo>
                    <a:pt x="305" y="1807"/>
                  </a:lnTo>
                  <a:lnTo>
                    <a:pt x="297" y="1807"/>
                  </a:lnTo>
                  <a:lnTo>
                    <a:pt x="297" y="1800"/>
                  </a:lnTo>
                  <a:lnTo>
                    <a:pt x="290" y="1800"/>
                  </a:lnTo>
                  <a:lnTo>
                    <a:pt x="290" y="1792"/>
                  </a:lnTo>
                  <a:lnTo>
                    <a:pt x="282" y="1785"/>
                  </a:lnTo>
                  <a:lnTo>
                    <a:pt x="282" y="1777"/>
                  </a:lnTo>
                  <a:lnTo>
                    <a:pt x="282" y="1770"/>
                  </a:lnTo>
                  <a:lnTo>
                    <a:pt x="275" y="1755"/>
                  </a:lnTo>
                  <a:lnTo>
                    <a:pt x="275" y="1748"/>
                  </a:lnTo>
                  <a:lnTo>
                    <a:pt x="267" y="1740"/>
                  </a:lnTo>
                  <a:lnTo>
                    <a:pt x="267" y="1725"/>
                  </a:lnTo>
                  <a:lnTo>
                    <a:pt x="267" y="1718"/>
                  </a:lnTo>
                  <a:lnTo>
                    <a:pt x="260" y="1703"/>
                  </a:lnTo>
                  <a:lnTo>
                    <a:pt x="260" y="1688"/>
                  </a:lnTo>
                  <a:lnTo>
                    <a:pt x="260" y="1681"/>
                  </a:lnTo>
                  <a:lnTo>
                    <a:pt x="260" y="1666"/>
                  </a:lnTo>
                  <a:lnTo>
                    <a:pt x="260" y="1659"/>
                  </a:lnTo>
                  <a:lnTo>
                    <a:pt x="253" y="1651"/>
                  </a:lnTo>
                  <a:lnTo>
                    <a:pt x="253" y="1636"/>
                  </a:lnTo>
                  <a:lnTo>
                    <a:pt x="253" y="1621"/>
                  </a:lnTo>
                  <a:lnTo>
                    <a:pt x="253" y="1606"/>
                  </a:lnTo>
                  <a:lnTo>
                    <a:pt x="253" y="1592"/>
                  </a:lnTo>
                  <a:lnTo>
                    <a:pt x="253" y="1577"/>
                  </a:lnTo>
                  <a:lnTo>
                    <a:pt x="245" y="1562"/>
                  </a:lnTo>
                  <a:lnTo>
                    <a:pt x="245" y="1540"/>
                  </a:lnTo>
                  <a:lnTo>
                    <a:pt x="245" y="1525"/>
                  </a:lnTo>
                  <a:lnTo>
                    <a:pt x="238" y="1510"/>
                  </a:lnTo>
                  <a:lnTo>
                    <a:pt x="238" y="1495"/>
                  </a:lnTo>
                  <a:lnTo>
                    <a:pt x="230" y="1480"/>
                  </a:lnTo>
                  <a:lnTo>
                    <a:pt x="230" y="1465"/>
                  </a:lnTo>
                  <a:lnTo>
                    <a:pt x="223" y="1458"/>
                  </a:lnTo>
                  <a:lnTo>
                    <a:pt x="215" y="1450"/>
                  </a:lnTo>
                  <a:lnTo>
                    <a:pt x="208" y="1450"/>
                  </a:lnTo>
                  <a:lnTo>
                    <a:pt x="201" y="1443"/>
                  </a:lnTo>
                  <a:lnTo>
                    <a:pt x="193" y="1450"/>
                  </a:lnTo>
                  <a:lnTo>
                    <a:pt x="186" y="1450"/>
                  </a:lnTo>
                  <a:lnTo>
                    <a:pt x="178" y="1458"/>
                  </a:lnTo>
                  <a:lnTo>
                    <a:pt x="163" y="1465"/>
                  </a:lnTo>
                  <a:lnTo>
                    <a:pt x="156" y="1473"/>
                  </a:lnTo>
                  <a:lnTo>
                    <a:pt x="149" y="1473"/>
                  </a:lnTo>
                  <a:lnTo>
                    <a:pt x="141" y="1480"/>
                  </a:lnTo>
                  <a:lnTo>
                    <a:pt x="126" y="1487"/>
                  </a:lnTo>
                  <a:lnTo>
                    <a:pt x="119" y="1487"/>
                  </a:lnTo>
                  <a:lnTo>
                    <a:pt x="111" y="1495"/>
                  </a:lnTo>
                  <a:lnTo>
                    <a:pt x="104" y="1495"/>
                  </a:lnTo>
                  <a:lnTo>
                    <a:pt x="97" y="1502"/>
                  </a:lnTo>
                  <a:lnTo>
                    <a:pt x="89" y="1502"/>
                  </a:lnTo>
                  <a:lnTo>
                    <a:pt x="82" y="1502"/>
                  </a:lnTo>
                  <a:lnTo>
                    <a:pt x="82" y="1510"/>
                  </a:lnTo>
                  <a:lnTo>
                    <a:pt x="74" y="1510"/>
                  </a:lnTo>
                  <a:lnTo>
                    <a:pt x="67" y="1510"/>
                  </a:lnTo>
                  <a:lnTo>
                    <a:pt x="67" y="1517"/>
                  </a:lnTo>
                  <a:lnTo>
                    <a:pt x="59" y="1517"/>
                  </a:lnTo>
                  <a:lnTo>
                    <a:pt x="52" y="1525"/>
                  </a:lnTo>
                  <a:lnTo>
                    <a:pt x="45" y="1525"/>
                  </a:lnTo>
                  <a:lnTo>
                    <a:pt x="45" y="1532"/>
                  </a:lnTo>
                  <a:lnTo>
                    <a:pt x="37" y="1540"/>
                  </a:lnTo>
                  <a:lnTo>
                    <a:pt x="37" y="1547"/>
                  </a:lnTo>
                  <a:lnTo>
                    <a:pt x="30" y="1547"/>
                  </a:lnTo>
                  <a:lnTo>
                    <a:pt x="30" y="1554"/>
                  </a:lnTo>
                  <a:lnTo>
                    <a:pt x="30" y="1562"/>
                  </a:lnTo>
                  <a:lnTo>
                    <a:pt x="22" y="1562"/>
                  </a:lnTo>
                  <a:lnTo>
                    <a:pt x="22" y="1569"/>
                  </a:lnTo>
                  <a:lnTo>
                    <a:pt x="30" y="1569"/>
                  </a:lnTo>
                  <a:lnTo>
                    <a:pt x="30" y="1577"/>
                  </a:lnTo>
                  <a:lnTo>
                    <a:pt x="37" y="1577"/>
                  </a:lnTo>
                  <a:lnTo>
                    <a:pt x="37" y="1584"/>
                  </a:lnTo>
                  <a:lnTo>
                    <a:pt x="45" y="1592"/>
                  </a:lnTo>
                  <a:lnTo>
                    <a:pt x="52" y="1592"/>
                  </a:lnTo>
                  <a:lnTo>
                    <a:pt x="59" y="1599"/>
                  </a:lnTo>
                  <a:lnTo>
                    <a:pt x="67" y="1606"/>
                  </a:lnTo>
                  <a:lnTo>
                    <a:pt x="74" y="1614"/>
                  </a:lnTo>
                  <a:lnTo>
                    <a:pt x="82" y="1621"/>
                  </a:lnTo>
                  <a:lnTo>
                    <a:pt x="89" y="1629"/>
                  </a:lnTo>
                  <a:lnTo>
                    <a:pt x="97" y="1629"/>
                  </a:lnTo>
                  <a:lnTo>
                    <a:pt x="104" y="1636"/>
                  </a:lnTo>
                  <a:lnTo>
                    <a:pt x="111" y="1644"/>
                  </a:lnTo>
                  <a:lnTo>
                    <a:pt x="119" y="1651"/>
                  </a:lnTo>
                  <a:lnTo>
                    <a:pt x="126" y="1659"/>
                  </a:lnTo>
                  <a:lnTo>
                    <a:pt x="134" y="1666"/>
                  </a:lnTo>
                  <a:lnTo>
                    <a:pt x="141" y="1673"/>
                  </a:lnTo>
                  <a:lnTo>
                    <a:pt x="149" y="1673"/>
                  </a:lnTo>
                  <a:lnTo>
                    <a:pt x="149" y="1681"/>
                  </a:lnTo>
                  <a:lnTo>
                    <a:pt x="156" y="1688"/>
                  </a:lnTo>
                  <a:lnTo>
                    <a:pt x="156" y="1696"/>
                  </a:lnTo>
                  <a:lnTo>
                    <a:pt x="156" y="1703"/>
                  </a:lnTo>
                  <a:lnTo>
                    <a:pt x="163" y="1711"/>
                  </a:lnTo>
                  <a:lnTo>
                    <a:pt x="163" y="1718"/>
                  </a:lnTo>
                  <a:lnTo>
                    <a:pt x="163" y="1725"/>
                  </a:lnTo>
                  <a:lnTo>
                    <a:pt x="163" y="1733"/>
                  </a:lnTo>
                  <a:lnTo>
                    <a:pt x="163" y="1740"/>
                  </a:lnTo>
                  <a:lnTo>
                    <a:pt x="163" y="1755"/>
                  </a:lnTo>
                  <a:lnTo>
                    <a:pt x="156" y="1763"/>
                  </a:lnTo>
                  <a:lnTo>
                    <a:pt x="156" y="1770"/>
                  </a:lnTo>
                  <a:lnTo>
                    <a:pt x="149" y="1777"/>
                  </a:lnTo>
                  <a:lnTo>
                    <a:pt x="149" y="1785"/>
                  </a:lnTo>
                  <a:lnTo>
                    <a:pt x="141" y="1792"/>
                  </a:lnTo>
                  <a:lnTo>
                    <a:pt x="141" y="1800"/>
                  </a:lnTo>
                  <a:lnTo>
                    <a:pt x="134" y="1807"/>
                  </a:lnTo>
                  <a:lnTo>
                    <a:pt x="126" y="1807"/>
                  </a:lnTo>
                  <a:lnTo>
                    <a:pt x="119" y="1807"/>
                  </a:lnTo>
                  <a:lnTo>
                    <a:pt x="119" y="1815"/>
                  </a:lnTo>
                  <a:lnTo>
                    <a:pt x="111" y="1815"/>
                  </a:lnTo>
                  <a:lnTo>
                    <a:pt x="104" y="1815"/>
                  </a:lnTo>
                  <a:lnTo>
                    <a:pt x="97" y="1815"/>
                  </a:lnTo>
                  <a:lnTo>
                    <a:pt x="97" y="1822"/>
                  </a:lnTo>
                  <a:lnTo>
                    <a:pt x="89" y="1822"/>
                  </a:lnTo>
                  <a:lnTo>
                    <a:pt x="89" y="1815"/>
                  </a:lnTo>
                  <a:lnTo>
                    <a:pt x="89" y="1807"/>
                  </a:lnTo>
                  <a:lnTo>
                    <a:pt x="97" y="1800"/>
                  </a:lnTo>
                  <a:lnTo>
                    <a:pt x="97" y="1792"/>
                  </a:lnTo>
                  <a:lnTo>
                    <a:pt x="104" y="1792"/>
                  </a:lnTo>
                  <a:lnTo>
                    <a:pt x="104" y="1785"/>
                  </a:lnTo>
                  <a:lnTo>
                    <a:pt x="104" y="1777"/>
                  </a:lnTo>
                  <a:lnTo>
                    <a:pt x="111" y="1777"/>
                  </a:lnTo>
                  <a:lnTo>
                    <a:pt x="111" y="1770"/>
                  </a:lnTo>
                  <a:lnTo>
                    <a:pt x="119" y="1770"/>
                  </a:lnTo>
                  <a:lnTo>
                    <a:pt x="126" y="1770"/>
                  </a:lnTo>
                  <a:lnTo>
                    <a:pt x="126" y="1763"/>
                  </a:lnTo>
                  <a:lnTo>
                    <a:pt x="134" y="1763"/>
                  </a:lnTo>
                  <a:lnTo>
                    <a:pt x="141" y="1755"/>
                  </a:lnTo>
                  <a:lnTo>
                    <a:pt x="141" y="1748"/>
                  </a:lnTo>
                  <a:lnTo>
                    <a:pt x="141" y="1740"/>
                  </a:lnTo>
                  <a:lnTo>
                    <a:pt x="141" y="1733"/>
                  </a:lnTo>
                  <a:lnTo>
                    <a:pt x="141" y="1725"/>
                  </a:lnTo>
                  <a:lnTo>
                    <a:pt x="141" y="1718"/>
                  </a:lnTo>
                  <a:lnTo>
                    <a:pt x="141" y="1711"/>
                  </a:lnTo>
                  <a:lnTo>
                    <a:pt x="141" y="1703"/>
                  </a:lnTo>
                  <a:lnTo>
                    <a:pt x="134" y="1703"/>
                  </a:lnTo>
                  <a:lnTo>
                    <a:pt x="134" y="1696"/>
                  </a:lnTo>
                  <a:lnTo>
                    <a:pt x="126" y="1696"/>
                  </a:lnTo>
                  <a:lnTo>
                    <a:pt x="126" y="1688"/>
                  </a:lnTo>
                  <a:lnTo>
                    <a:pt x="119" y="1688"/>
                  </a:lnTo>
                  <a:lnTo>
                    <a:pt x="111" y="1681"/>
                  </a:lnTo>
                  <a:lnTo>
                    <a:pt x="111" y="1673"/>
                  </a:lnTo>
                  <a:lnTo>
                    <a:pt x="104" y="1673"/>
                  </a:lnTo>
                  <a:lnTo>
                    <a:pt x="97" y="1666"/>
                  </a:lnTo>
                  <a:lnTo>
                    <a:pt x="97" y="1659"/>
                  </a:lnTo>
                  <a:lnTo>
                    <a:pt x="89" y="1659"/>
                  </a:lnTo>
                  <a:lnTo>
                    <a:pt x="82" y="1651"/>
                  </a:lnTo>
                  <a:lnTo>
                    <a:pt x="82" y="1644"/>
                  </a:lnTo>
                  <a:lnTo>
                    <a:pt x="74" y="1644"/>
                  </a:lnTo>
                  <a:lnTo>
                    <a:pt x="67" y="1636"/>
                  </a:lnTo>
                  <a:lnTo>
                    <a:pt x="59" y="1636"/>
                  </a:lnTo>
                  <a:lnTo>
                    <a:pt x="52" y="1629"/>
                  </a:lnTo>
                  <a:lnTo>
                    <a:pt x="45" y="1629"/>
                  </a:lnTo>
                  <a:lnTo>
                    <a:pt x="37" y="1621"/>
                  </a:lnTo>
                  <a:lnTo>
                    <a:pt x="30" y="1621"/>
                  </a:lnTo>
                  <a:lnTo>
                    <a:pt x="22" y="1614"/>
                  </a:lnTo>
                  <a:lnTo>
                    <a:pt x="15" y="1614"/>
                  </a:lnTo>
                  <a:lnTo>
                    <a:pt x="15" y="1606"/>
                  </a:lnTo>
                  <a:lnTo>
                    <a:pt x="7" y="1599"/>
                  </a:lnTo>
                  <a:lnTo>
                    <a:pt x="0" y="1592"/>
                  </a:lnTo>
                  <a:lnTo>
                    <a:pt x="0" y="1584"/>
                  </a:lnTo>
                  <a:lnTo>
                    <a:pt x="0" y="1577"/>
                  </a:lnTo>
                  <a:lnTo>
                    <a:pt x="0" y="1569"/>
                  </a:lnTo>
                  <a:lnTo>
                    <a:pt x="0" y="1562"/>
                  </a:lnTo>
                  <a:lnTo>
                    <a:pt x="0" y="1554"/>
                  </a:lnTo>
                  <a:lnTo>
                    <a:pt x="7" y="1547"/>
                  </a:lnTo>
                  <a:lnTo>
                    <a:pt x="7" y="1540"/>
                  </a:lnTo>
                  <a:lnTo>
                    <a:pt x="15" y="1532"/>
                  </a:lnTo>
                  <a:lnTo>
                    <a:pt x="15" y="1525"/>
                  </a:lnTo>
                  <a:lnTo>
                    <a:pt x="22" y="1517"/>
                  </a:lnTo>
                  <a:lnTo>
                    <a:pt x="30" y="1510"/>
                  </a:lnTo>
                  <a:lnTo>
                    <a:pt x="37" y="1502"/>
                  </a:lnTo>
                  <a:lnTo>
                    <a:pt x="45" y="1495"/>
                  </a:lnTo>
                  <a:lnTo>
                    <a:pt x="52" y="1495"/>
                  </a:lnTo>
                  <a:lnTo>
                    <a:pt x="59" y="1495"/>
                  </a:lnTo>
                  <a:lnTo>
                    <a:pt x="59" y="1487"/>
                  </a:lnTo>
                  <a:lnTo>
                    <a:pt x="67" y="1487"/>
                  </a:lnTo>
                  <a:lnTo>
                    <a:pt x="74" y="1487"/>
                  </a:lnTo>
                  <a:lnTo>
                    <a:pt x="82" y="1480"/>
                  </a:lnTo>
                  <a:lnTo>
                    <a:pt x="89" y="1480"/>
                  </a:lnTo>
                  <a:lnTo>
                    <a:pt x="97" y="1473"/>
                  </a:lnTo>
                  <a:lnTo>
                    <a:pt x="111" y="1465"/>
                  </a:lnTo>
                  <a:lnTo>
                    <a:pt x="119" y="1465"/>
                  </a:lnTo>
                  <a:lnTo>
                    <a:pt x="134" y="1458"/>
                  </a:lnTo>
                  <a:lnTo>
                    <a:pt x="141" y="1450"/>
                  </a:lnTo>
                  <a:lnTo>
                    <a:pt x="156" y="1443"/>
                  </a:lnTo>
                  <a:lnTo>
                    <a:pt x="163" y="1435"/>
                  </a:lnTo>
                  <a:lnTo>
                    <a:pt x="171" y="1435"/>
                  </a:lnTo>
                  <a:lnTo>
                    <a:pt x="178" y="1428"/>
                  </a:lnTo>
                  <a:lnTo>
                    <a:pt x="186" y="1421"/>
                  </a:lnTo>
                  <a:lnTo>
                    <a:pt x="193" y="1413"/>
                  </a:lnTo>
                  <a:lnTo>
                    <a:pt x="201" y="1413"/>
                  </a:lnTo>
                  <a:lnTo>
                    <a:pt x="201" y="1406"/>
                  </a:lnTo>
                  <a:lnTo>
                    <a:pt x="208" y="1398"/>
                  </a:lnTo>
                  <a:lnTo>
                    <a:pt x="215" y="1391"/>
                  </a:lnTo>
                  <a:lnTo>
                    <a:pt x="223" y="1383"/>
                  </a:lnTo>
                  <a:lnTo>
                    <a:pt x="223" y="1376"/>
                  </a:lnTo>
                  <a:lnTo>
                    <a:pt x="230" y="1376"/>
                  </a:lnTo>
                  <a:lnTo>
                    <a:pt x="230" y="1369"/>
                  </a:lnTo>
                  <a:lnTo>
                    <a:pt x="238" y="1361"/>
                  </a:lnTo>
                  <a:lnTo>
                    <a:pt x="245" y="1354"/>
                  </a:lnTo>
                  <a:lnTo>
                    <a:pt x="245" y="1346"/>
                  </a:lnTo>
                  <a:lnTo>
                    <a:pt x="245" y="1339"/>
                  </a:lnTo>
                  <a:lnTo>
                    <a:pt x="245" y="1331"/>
                  </a:lnTo>
                  <a:lnTo>
                    <a:pt x="245" y="1324"/>
                  </a:lnTo>
                  <a:lnTo>
                    <a:pt x="245" y="1316"/>
                  </a:lnTo>
                  <a:lnTo>
                    <a:pt x="245" y="1309"/>
                  </a:lnTo>
                  <a:lnTo>
                    <a:pt x="238" y="1302"/>
                  </a:lnTo>
                  <a:lnTo>
                    <a:pt x="238" y="1294"/>
                  </a:lnTo>
                  <a:lnTo>
                    <a:pt x="238" y="1279"/>
                  </a:lnTo>
                  <a:lnTo>
                    <a:pt x="230" y="1272"/>
                  </a:lnTo>
                  <a:lnTo>
                    <a:pt x="230" y="1264"/>
                  </a:lnTo>
                  <a:lnTo>
                    <a:pt x="223" y="1250"/>
                  </a:lnTo>
                  <a:lnTo>
                    <a:pt x="223" y="1235"/>
                  </a:lnTo>
                  <a:lnTo>
                    <a:pt x="215" y="1227"/>
                  </a:lnTo>
                  <a:lnTo>
                    <a:pt x="215" y="1212"/>
                  </a:lnTo>
                  <a:lnTo>
                    <a:pt x="215" y="1198"/>
                  </a:lnTo>
                  <a:lnTo>
                    <a:pt x="215" y="1190"/>
                  </a:lnTo>
                  <a:lnTo>
                    <a:pt x="215" y="1175"/>
                  </a:lnTo>
                  <a:lnTo>
                    <a:pt x="215" y="1160"/>
                  </a:lnTo>
                  <a:lnTo>
                    <a:pt x="215" y="1145"/>
                  </a:lnTo>
                  <a:lnTo>
                    <a:pt x="230" y="1205"/>
                  </a:lnTo>
                  <a:lnTo>
                    <a:pt x="230" y="1198"/>
                  </a:lnTo>
                  <a:lnTo>
                    <a:pt x="238" y="1198"/>
                  </a:lnTo>
                  <a:lnTo>
                    <a:pt x="245" y="1190"/>
                  </a:lnTo>
                  <a:lnTo>
                    <a:pt x="245" y="1183"/>
                  </a:lnTo>
                  <a:lnTo>
                    <a:pt x="253" y="1175"/>
                  </a:lnTo>
                  <a:lnTo>
                    <a:pt x="260" y="1168"/>
                  </a:lnTo>
                  <a:lnTo>
                    <a:pt x="267" y="1160"/>
                  </a:lnTo>
                  <a:lnTo>
                    <a:pt x="275" y="1153"/>
                  </a:lnTo>
                  <a:lnTo>
                    <a:pt x="282" y="1145"/>
                  </a:lnTo>
                  <a:lnTo>
                    <a:pt x="290" y="1131"/>
                  </a:lnTo>
                  <a:lnTo>
                    <a:pt x="290" y="1123"/>
                  </a:lnTo>
                  <a:lnTo>
                    <a:pt x="297" y="1108"/>
                  </a:lnTo>
                  <a:lnTo>
                    <a:pt x="297" y="1101"/>
                  </a:lnTo>
                  <a:lnTo>
                    <a:pt x="305" y="1086"/>
                  </a:lnTo>
                  <a:lnTo>
                    <a:pt x="305" y="1079"/>
                  </a:lnTo>
                  <a:lnTo>
                    <a:pt x="305" y="1071"/>
                  </a:lnTo>
                  <a:lnTo>
                    <a:pt x="305" y="1064"/>
                  </a:lnTo>
                  <a:lnTo>
                    <a:pt x="305" y="1049"/>
                  </a:lnTo>
                  <a:lnTo>
                    <a:pt x="305" y="1041"/>
                  </a:lnTo>
                  <a:lnTo>
                    <a:pt x="305" y="1026"/>
                  </a:lnTo>
                  <a:lnTo>
                    <a:pt x="305" y="1012"/>
                  </a:lnTo>
                  <a:lnTo>
                    <a:pt x="305" y="997"/>
                  </a:lnTo>
                  <a:lnTo>
                    <a:pt x="305" y="982"/>
                  </a:lnTo>
                  <a:lnTo>
                    <a:pt x="305" y="967"/>
                  </a:lnTo>
                  <a:lnTo>
                    <a:pt x="305" y="945"/>
                  </a:lnTo>
                  <a:lnTo>
                    <a:pt x="305" y="937"/>
                  </a:lnTo>
                  <a:lnTo>
                    <a:pt x="305" y="922"/>
                  </a:lnTo>
                  <a:lnTo>
                    <a:pt x="305" y="908"/>
                  </a:lnTo>
                  <a:lnTo>
                    <a:pt x="305" y="900"/>
                  </a:lnTo>
                  <a:lnTo>
                    <a:pt x="305" y="885"/>
                  </a:lnTo>
                  <a:lnTo>
                    <a:pt x="305" y="878"/>
                  </a:lnTo>
                  <a:lnTo>
                    <a:pt x="305" y="870"/>
                  </a:lnTo>
                  <a:lnTo>
                    <a:pt x="312" y="863"/>
                  </a:lnTo>
                  <a:lnTo>
                    <a:pt x="312" y="855"/>
                  </a:lnTo>
                  <a:lnTo>
                    <a:pt x="312" y="848"/>
                  </a:lnTo>
                  <a:lnTo>
                    <a:pt x="319" y="841"/>
                  </a:lnTo>
                  <a:lnTo>
                    <a:pt x="319" y="833"/>
                  </a:lnTo>
                  <a:lnTo>
                    <a:pt x="327" y="826"/>
                  </a:lnTo>
                  <a:lnTo>
                    <a:pt x="327" y="818"/>
                  </a:lnTo>
                  <a:lnTo>
                    <a:pt x="334" y="818"/>
                  </a:lnTo>
                  <a:lnTo>
                    <a:pt x="334" y="811"/>
                  </a:lnTo>
                  <a:lnTo>
                    <a:pt x="327" y="885"/>
                  </a:lnTo>
                  <a:lnTo>
                    <a:pt x="327" y="878"/>
                  </a:lnTo>
                  <a:lnTo>
                    <a:pt x="334" y="878"/>
                  </a:lnTo>
                  <a:lnTo>
                    <a:pt x="334" y="870"/>
                  </a:lnTo>
                  <a:lnTo>
                    <a:pt x="342" y="863"/>
                  </a:lnTo>
                  <a:lnTo>
                    <a:pt x="349" y="855"/>
                  </a:lnTo>
                  <a:lnTo>
                    <a:pt x="364" y="848"/>
                  </a:lnTo>
                  <a:lnTo>
                    <a:pt x="371" y="841"/>
                  </a:lnTo>
                  <a:lnTo>
                    <a:pt x="379" y="826"/>
                  </a:lnTo>
                  <a:lnTo>
                    <a:pt x="394" y="818"/>
                  </a:lnTo>
                  <a:lnTo>
                    <a:pt x="409" y="803"/>
                  </a:lnTo>
                  <a:lnTo>
                    <a:pt x="416" y="796"/>
                  </a:lnTo>
                  <a:lnTo>
                    <a:pt x="431" y="781"/>
                  </a:lnTo>
                  <a:lnTo>
                    <a:pt x="438" y="766"/>
                  </a:lnTo>
                  <a:lnTo>
                    <a:pt x="446" y="759"/>
                  </a:lnTo>
                  <a:lnTo>
                    <a:pt x="453" y="744"/>
                  </a:lnTo>
                  <a:lnTo>
                    <a:pt x="461" y="737"/>
                  </a:lnTo>
                  <a:lnTo>
                    <a:pt x="468" y="722"/>
                  </a:lnTo>
                  <a:lnTo>
                    <a:pt x="476" y="714"/>
                  </a:lnTo>
                  <a:lnTo>
                    <a:pt x="483" y="699"/>
                  </a:lnTo>
                  <a:lnTo>
                    <a:pt x="483" y="684"/>
                  </a:lnTo>
                  <a:lnTo>
                    <a:pt x="490" y="670"/>
                  </a:lnTo>
                  <a:lnTo>
                    <a:pt x="498" y="655"/>
                  </a:lnTo>
                  <a:lnTo>
                    <a:pt x="505" y="640"/>
                  </a:lnTo>
                  <a:lnTo>
                    <a:pt x="505" y="625"/>
                  </a:lnTo>
                  <a:lnTo>
                    <a:pt x="513" y="610"/>
                  </a:lnTo>
                  <a:lnTo>
                    <a:pt x="520" y="595"/>
                  </a:lnTo>
                  <a:lnTo>
                    <a:pt x="520" y="580"/>
                  </a:lnTo>
                  <a:lnTo>
                    <a:pt x="528" y="565"/>
                  </a:lnTo>
                  <a:lnTo>
                    <a:pt x="528" y="558"/>
                  </a:lnTo>
                  <a:lnTo>
                    <a:pt x="528" y="551"/>
                  </a:lnTo>
                  <a:lnTo>
                    <a:pt x="535" y="543"/>
                  </a:lnTo>
                  <a:lnTo>
                    <a:pt x="535" y="536"/>
                  </a:lnTo>
                  <a:lnTo>
                    <a:pt x="535" y="528"/>
                  </a:lnTo>
                  <a:lnTo>
                    <a:pt x="535" y="521"/>
                  </a:lnTo>
                  <a:lnTo>
                    <a:pt x="535" y="513"/>
                  </a:lnTo>
                  <a:lnTo>
                    <a:pt x="535" y="506"/>
                  </a:lnTo>
                  <a:lnTo>
                    <a:pt x="542" y="499"/>
                  </a:lnTo>
                  <a:lnTo>
                    <a:pt x="542" y="506"/>
                  </a:lnTo>
                  <a:lnTo>
                    <a:pt x="542" y="513"/>
                  </a:lnTo>
                  <a:lnTo>
                    <a:pt x="542" y="521"/>
                  </a:lnTo>
                  <a:lnTo>
                    <a:pt x="535" y="528"/>
                  </a:lnTo>
                  <a:lnTo>
                    <a:pt x="535" y="536"/>
                  </a:lnTo>
                  <a:lnTo>
                    <a:pt x="542" y="543"/>
                  </a:lnTo>
                  <a:lnTo>
                    <a:pt x="542" y="551"/>
                  </a:lnTo>
                  <a:lnTo>
                    <a:pt x="542" y="558"/>
                  </a:lnTo>
                  <a:lnTo>
                    <a:pt x="542" y="565"/>
                  </a:lnTo>
                  <a:lnTo>
                    <a:pt x="535" y="580"/>
                  </a:lnTo>
                  <a:lnTo>
                    <a:pt x="535" y="588"/>
                  </a:lnTo>
                  <a:lnTo>
                    <a:pt x="535" y="595"/>
                  </a:lnTo>
                  <a:lnTo>
                    <a:pt x="535" y="603"/>
                  </a:lnTo>
                  <a:lnTo>
                    <a:pt x="535" y="610"/>
                  </a:lnTo>
                  <a:lnTo>
                    <a:pt x="535" y="625"/>
                  </a:lnTo>
                  <a:lnTo>
                    <a:pt x="528" y="632"/>
                  </a:lnTo>
                  <a:lnTo>
                    <a:pt x="528" y="640"/>
                  </a:lnTo>
                  <a:lnTo>
                    <a:pt x="528" y="647"/>
                  </a:lnTo>
                  <a:lnTo>
                    <a:pt x="528" y="655"/>
                  </a:lnTo>
                  <a:lnTo>
                    <a:pt x="528" y="662"/>
                  </a:lnTo>
                  <a:lnTo>
                    <a:pt x="528" y="655"/>
                  </a:lnTo>
                  <a:lnTo>
                    <a:pt x="535" y="647"/>
                  </a:lnTo>
                  <a:lnTo>
                    <a:pt x="542" y="632"/>
                  </a:lnTo>
                  <a:lnTo>
                    <a:pt x="550" y="618"/>
                  </a:lnTo>
                  <a:lnTo>
                    <a:pt x="565" y="603"/>
                  </a:lnTo>
                  <a:lnTo>
                    <a:pt x="572" y="588"/>
                  </a:lnTo>
                  <a:lnTo>
                    <a:pt x="587" y="573"/>
                  </a:lnTo>
                  <a:lnTo>
                    <a:pt x="594" y="558"/>
                  </a:lnTo>
                  <a:lnTo>
                    <a:pt x="609" y="536"/>
                  </a:lnTo>
                  <a:lnTo>
                    <a:pt x="617" y="521"/>
                  </a:lnTo>
                  <a:lnTo>
                    <a:pt x="632" y="506"/>
                  </a:lnTo>
                  <a:lnTo>
                    <a:pt x="639" y="491"/>
                  </a:lnTo>
                  <a:lnTo>
                    <a:pt x="646" y="484"/>
                  </a:lnTo>
                  <a:lnTo>
                    <a:pt x="654" y="476"/>
                  </a:lnTo>
                  <a:lnTo>
                    <a:pt x="661" y="469"/>
                  </a:lnTo>
                  <a:lnTo>
                    <a:pt x="669" y="461"/>
                  </a:lnTo>
                  <a:lnTo>
                    <a:pt x="676" y="461"/>
                  </a:lnTo>
                  <a:lnTo>
                    <a:pt x="684" y="454"/>
                  </a:lnTo>
                  <a:lnTo>
                    <a:pt x="691" y="439"/>
                  </a:lnTo>
                  <a:lnTo>
                    <a:pt x="698" y="432"/>
                  </a:lnTo>
                  <a:lnTo>
                    <a:pt x="713" y="417"/>
                  </a:lnTo>
                  <a:lnTo>
                    <a:pt x="721" y="409"/>
                  </a:lnTo>
                  <a:lnTo>
                    <a:pt x="736" y="394"/>
                  </a:lnTo>
                  <a:lnTo>
                    <a:pt x="743" y="380"/>
                  </a:lnTo>
                  <a:lnTo>
                    <a:pt x="758" y="365"/>
                  </a:lnTo>
                  <a:lnTo>
                    <a:pt x="765" y="350"/>
                  </a:lnTo>
                  <a:lnTo>
                    <a:pt x="780" y="335"/>
                  </a:lnTo>
                  <a:lnTo>
                    <a:pt x="788" y="328"/>
                  </a:lnTo>
                  <a:lnTo>
                    <a:pt x="795" y="313"/>
                  </a:lnTo>
                  <a:lnTo>
                    <a:pt x="802" y="298"/>
                  </a:lnTo>
                  <a:lnTo>
                    <a:pt x="810" y="290"/>
                  </a:lnTo>
                  <a:lnTo>
                    <a:pt x="817" y="276"/>
                  </a:lnTo>
                  <a:lnTo>
                    <a:pt x="817" y="268"/>
                  </a:lnTo>
                  <a:lnTo>
                    <a:pt x="825" y="253"/>
                  </a:lnTo>
                  <a:lnTo>
                    <a:pt x="825" y="246"/>
                  </a:lnTo>
                  <a:lnTo>
                    <a:pt x="825" y="238"/>
                  </a:lnTo>
                  <a:lnTo>
                    <a:pt x="832" y="231"/>
                  </a:lnTo>
                  <a:lnTo>
                    <a:pt x="832" y="223"/>
                  </a:lnTo>
                  <a:lnTo>
                    <a:pt x="832" y="216"/>
                  </a:lnTo>
                  <a:lnTo>
                    <a:pt x="840" y="201"/>
                  </a:lnTo>
                  <a:lnTo>
                    <a:pt x="840" y="194"/>
                  </a:lnTo>
                  <a:lnTo>
                    <a:pt x="840" y="186"/>
                  </a:lnTo>
                  <a:lnTo>
                    <a:pt x="840" y="179"/>
                  </a:lnTo>
                  <a:lnTo>
                    <a:pt x="840" y="171"/>
                  </a:lnTo>
                  <a:lnTo>
                    <a:pt x="840" y="164"/>
                  </a:lnTo>
                  <a:lnTo>
                    <a:pt x="847" y="157"/>
                  </a:lnTo>
                  <a:lnTo>
                    <a:pt x="847" y="142"/>
                  </a:lnTo>
                  <a:lnTo>
                    <a:pt x="847" y="134"/>
                  </a:lnTo>
                  <a:lnTo>
                    <a:pt x="847" y="127"/>
                  </a:lnTo>
                  <a:lnTo>
                    <a:pt x="854" y="119"/>
                  </a:lnTo>
                  <a:lnTo>
                    <a:pt x="854" y="112"/>
                  </a:lnTo>
                  <a:lnTo>
                    <a:pt x="854" y="104"/>
                  </a:lnTo>
                  <a:lnTo>
                    <a:pt x="862" y="97"/>
                  </a:lnTo>
                  <a:lnTo>
                    <a:pt x="869" y="90"/>
                  </a:lnTo>
                  <a:lnTo>
                    <a:pt x="869" y="82"/>
                  </a:lnTo>
                  <a:lnTo>
                    <a:pt x="877" y="75"/>
                  </a:lnTo>
                  <a:lnTo>
                    <a:pt x="877" y="67"/>
                  </a:lnTo>
                  <a:lnTo>
                    <a:pt x="884" y="67"/>
                  </a:lnTo>
                  <a:lnTo>
                    <a:pt x="884" y="60"/>
                  </a:lnTo>
                  <a:lnTo>
                    <a:pt x="892" y="52"/>
                  </a:lnTo>
                  <a:lnTo>
                    <a:pt x="892" y="45"/>
                  </a:lnTo>
                  <a:lnTo>
                    <a:pt x="899" y="45"/>
                  </a:lnTo>
                  <a:lnTo>
                    <a:pt x="899" y="38"/>
                  </a:lnTo>
                  <a:lnTo>
                    <a:pt x="907" y="38"/>
                  </a:lnTo>
                  <a:lnTo>
                    <a:pt x="907" y="30"/>
                  </a:lnTo>
                  <a:lnTo>
                    <a:pt x="914" y="23"/>
                  </a:lnTo>
                  <a:lnTo>
                    <a:pt x="921" y="15"/>
                  </a:lnTo>
                  <a:lnTo>
                    <a:pt x="921" y="8"/>
                  </a:lnTo>
                  <a:lnTo>
                    <a:pt x="929" y="8"/>
                  </a:lnTo>
                  <a:lnTo>
                    <a:pt x="929" y="0"/>
                  </a:lnTo>
                  <a:lnTo>
                    <a:pt x="929" y="8"/>
                  </a:lnTo>
                  <a:lnTo>
                    <a:pt x="921" y="15"/>
                  </a:lnTo>
                  <a:lnTo>
                    <a:pt x="914" y="23"/>
                  </a:lnTo>
                  <a:lnTo>
                    <a:pt x="914" y="30"/>
                  </a:lnTo>
                  <a:lnTo>
                    <a:pt x="914" y="38"/>
                  </a:lnTo>
                  <a:lnTo>
                    <a:pt x="907" y="45"/>
                  </a:lnTo>
                  <a:lnTo>
                    <a:pt x="907" y="52"/>
                  </a:lnTo>
                  <a:lnTo>
                    <a:pt x="899" y="60"/>
                  </a:lnTo>
                  <a:lnTo>
                    <a:pt x="899" y="67"/>
                  </a:lnTo>
                  <a:lnTo>
                    <a:pt x="892" y="75"/>
                  </a:lnTo>
                  <a:lnTo>
                    <a:pt x="892" y="82"/>
                  </a:lnTo>
                  <a:lnTo>
                    <a:pt x="892" y="9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31" name="Freeform 495">
              <a:extLst>
                <a:ext uri="{FF2B5EF4-FFF2-40B4-BE49-F238E27FC236}">
                  <a16:creationId xmlns:a16="http://schemas.microsoft.com/office/drawing/2014/main" id="{1A5D5678-74EF-1B7F-5F29-938339D21F6B}"/>
                </a:ext>
              </a:extLst>
            </p:cNvPr>
            <p:cNvSpPr>
              <a:spLocks/>
            </p:cNvSpPr>
            <p:nvPr/>
          </p:nvSpPr>
          <p:spPr bwMode="auto">
            <a:xfrm>
              <a:off x="2231" y="3342"/>
              <a:ext cx="335" cy="513"/>
            </a:xfrm>
            <a:custGeom>
              <a:avLst/>
              <a:gdLst>
                <a:gd name="T0" fmla="*/ 290 w 335"/>
                <a:gd name="T1" fmla="*/ 22 h 513"/>
                <a:gd name="T2" fmla="*/ 297 w 335"/>
                <a:gd name="T3" fmla="*/ 52 h 513"/>
                <a:gd name="T4" fmla="*/ 297 w 335"/>
                <a:gd name="T5" fmla="*/ 82 h 513"/>
                <a:gd name="T6" fmla="*/ 275 w 335"/>
                <a:gd name="T7" fmla="*/ 126 h 513"/>
                <a:gd name="T8" fmla="*/ 253 w 335"/>
                <a:gd name="T9" fmla="*/ 164 h 513"/>
                <a:gd name="T10" fmla="*/ 238 w 335"/>
                <a:gd name="T11" fmla="*/ 208 h 513"/>
                <a:gd name="T12" fmla="*/ 238 w 335"/>
                <a:gd name="T13" fmla="*/ 268 h 513"/>
                <a:gd name="T14" fmla="*/ 253 w 335"/>
                <a:gd name="T15" fmla="*/ 327 h 513"/>
                <a:gd name="T16" fmla="*/ 282 w 335"/>
                <a:gd name="T17" fmla="*/ 379 h 513"/>
                <a:gd name="T18" fmla="*/ 312 w 335"/>
                <a:gd name="T19" fmla="*/ 416 h 513"/>
                <a:gd name="T20" fmla="*/ 327 w 335"/>
                <a:gd name="T21" fmla="*/ 439 h 513"/>
                <a:gd name="T22" fmla="*/ 335 w 335"/>
                <a:gd name="T23" fmla="*/ 453 h 513"/>
                <a:gd name="T24" fmla="*/ 335 w 335"/>
                <a:gd name="T25" fmla="*/ 468 h 513"/>
                <a:gd name="T26" fmla="*/ 335 w 335"/>
                <a:gd name="T27" fmla="*/ 476 h 513"/>
                <a:gd name="T28" fmla="*/ 320 w 335"/>
                <a:gd name="T29" fmla="*/ 483 h 513"/>
                <a:gd name="T30" fmla="*/ 282 w 335"/>
                <a:gd name="T31" fmla="*/ 491 h 513"/>
                <a:gd name="T32" fmla="*/ 260 w 335"/>
                <a:gd name="T33" fmla="*/ 491 h 513"/>
                <a:gd name="T34" fmla="*/ 245 w 335"/>
                <a:gd name="T35" fmla="*/ 491 h 513"/>
                <a:gd name="T36" fmla="*/ 216 w 335"/>
                <a:gd name="T37" fmla="*/ 498 h 513"/>
                <a:gd name="T38" fmla="*/ 186 w 335"/>
                <a:gd name="T39" fmla="*/ 506 h 513"/>
                <a:gd name="T40" fmla="*/ 156 w 335"/>
                <a:gd name="T41" fmla="*/ 513 h 513"/>
                <a:gd name="T42" fmla="*/ 112 w 335"/>
                <a:gd name="T43" fmla="*/ 513 h 513"/>
                <a:gd name="T44" fmla="*/ 67 w 335"/>
                <a:gd name="T45" fmla="*/ 506 h 513"/>
                <a:gd name="T46" fmla="*/ 45 w 335"/>
                <a:gd name="T47" fmla="*/ 498 h 513"/>
                <a:gd name="T48" fmla="*/ 30 w 335"/>
                <a:gd name="T49" fmla="*/ 483 h 513"/>
                <a:gd name="T50" fmla="*/ 22 w 335"/>
                <a:gd name="T51" fmla="*/ 468 h 513"/>
                <a:gd name="T52" fmla="*/ 8 w 335"/>
                <a:gd name="T53" fmla="*/ 446 h 513"/>
                <a:gd name="T54" fmla="*/ 0 w 335"/>
                <a:gd name="T55" fmla="*/ 431 h 513"/>
                <a:gd name="T56" fmla="*/ 0 w 335"/>
                <a:gd name="T57" fmla="*/ 424 h 513"/>
                <a:gd name="T58" fmla="*/ 8 w 335"/>
                <a:gd name="T59" fmla="*/ 416 h 513"/>
                <a:gd name="T60" fmla="*/ 15 w 335"/>
                <a:gd name="T61" fmla="*/ 409 h 513"/>
                <a:gd name="T62" fmla="*/ 30 w 335"/>
                <a:gd name="T63" fmla="*/ 401 h 513"/>
                <a:gd name="T64" fmla="*/ 45 w 335"/>
                <a:gd name="T65" fmla="*/ 409 h 513"/>
                <a:gd name="T66" fmla="*/ 67 w 335"/>
                <a:gd name="T67" fmla="*/ 409 h 513"/>
                <a:gd name="T68" fmla="*/ 89 w 335"/>
                <a:gd name="T69" fmla="*/ 409 h 513"/>
                <a:gd name="T70" fmla="*/ 119 w 335"/>
                <a:gd name="T71" fmla="*/ 409 h 513"/>
                <a:gd name="T72" fmla="*/ 141 w 335"/>
                <a:gd name="T73" fmla="*/ 416 h 513"/>
                <a:gd name="T74" fmla="*/ 164 w 335"/>
                <a:gd name="T75" fmla="*/ 409 h 513"/>
                <a:gd name="T76" fmla="*/ 186 w 335"/>
                <a:gd name="T77" fmla="*/ 401 h 513"/>
                <a:gd name="T78" fmla="*/ 193 w 335"/>
                <a:gd name="T79" fmla="*/ 387 h 513"/>
                <a:gd name="T80" fmla="*/ 178 w 335"/>
                <a:gd name="T81" fmla="*/ 357 h 513"/>
                <a:gd name="T82" fmla="*/ 164 w 335"/>
                <a:gd name="T83" fmla="*/ 320 h 513"/>
                <a:gd name="T84" fmla="*/ 156 w 335"/>
                <a:gd name="T85" fmla="*/ 268 h 513"/>
                <a:gd name="T86" fmla="*/ 156 w 335"/>
                <a:gd name="T87" fmla="*/ 208 h 513"/>
                <a:gd name="T88" fmla="*/ 164 w 335"/>
                <a:gd name="T89" fmla="*/ 164 h 513"/>
                <a:gd name="T90" fmla="*/ 171 w 335"/>
                <a:gd name="T91" fmla="*/ 141 h 513"/>
                <a:gd name="T92" fmla="*/ 178 w 335"/>
                <a:gd name="T93" fmla="*/ 126 h 513"/>
                <a:gd name="T94" fmla="*/ 186 w 335"/>
                <a:gd name="T95" fmla="*/ 111 h 513"/>
                <a:gd name="T96" fmla="*/ 201 w 335"/>
                <a:gd name="T97" fmla="*/ 89 h 513"/>
                <a:gd name="T98" fmla="*/ 208 w 335"/>
                <a:gd name="T99" fmla="*/ 67 h 513"/>
                <a:gd name="T100" fmla="*/ 208 w 335"/>
                <a:gd name="T101" fmla="*/ 52 h 513"/>
                <a:gd name="T102" fmla="*/ 216 w 335"/>
                <a:gd name="T103" fmla="*/ 37 h 513"/>
                <a:gd name="T104" fmla="*/ 216 w 335"/>
                <a:gd name="T105" fmla="*/ 15 h 513"/>
                <a:gd name="T106" fmla="*/ 230 w 335"/>
                <a:gd name="T107" fmla="*/ 7 h 513"/>
                <a:gd name="T108" fmla="*/ 245 w 335"/>
                <a:gd name="T109" fmla="*/ 0 h 513"/>
                <a:gd name="T110" fmla="*/ 268 w 335"/>
                <a:gd name="T111" fmla="*/ 7 h 5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5" h="513">
                  <a:moveTo>
                    <a:pt x="268" y="7"/>
                  </a:moveTo>
                  <a:lnTo>
                    <a:pt x="275" y="15"/>
                  </a:lnTo>
                  <a:lnTo>
                    <a:pt x="282" y="15"/>
                  </a:lnTo>
                  <a:lnTo>
                    <a:pt x="290" y="22"/>
                  </a:lnTo>
                  <a:lnTo>
                    <a:pt x="290" y="30"/>
                  </a:lnTo>
                  <a:lnTo>
                    <a:pt x="297" y="37"/>
                  </a:lnTo>
                  <a:lnTo>
                    <a:pt x="297" y="45"/>
                  </a:lnTo>
                  <a:lnTo>
                    <a:pt x="297" y="52"/>
                  </a:lnTo>
                  <a:lnTo>
                    <a:pt x="297" y="59"/>
                  </a:lnTo>
                  <a:lnTo>
                    <a:pt x="297" y="67"/>
                  </a:lnTo>
                  <a:lnTo>
                    <a:pt x="297" y="74"/>
                  </a:lnTo>
                  <a:lnTo>
                    <a:pt x="297" y="82"/>
                  </a:lnTo>
                  <a:lnTo>
                    <a:pt x="290" y="97"/>
                  </a:lnTo>
                  <a:lnTo>
                    <a:pt x="290" y="104"/>
                  </a:lnTo>
                  <a:lnTo>
                    <a:pt x="282" y="119"/>
                  </a:lnTo>
                  <a:lnTo>
                    <a:pt x="275" y="126"/>
                  </a:lnTo>
                  <a:lnTo>
                    <a:pt x="268" y="141"/>
                  </a:lnTo>
                  <a:lnTo>
                    <a:pt x="260" y="149"/>
                  </a:lnTo>
                  <a:lnTo>
                    <a:pt x="260" y="156"/>
                  </a:lnTo>
                  <a:lnTo>
                    <a:pt x="253" y="164"/>
                  </a:lnTo>
                  <a:lnTo>
                    <a:pt x="253" y="178"/>
                  </a:lnTo>
                  <a:lnTo>
                    <a:pt x="245" y="186"/>
                  </a:lnTo>
                  <a:lnTo>
                    <a:pt x="245" y="201"/>
                  </a:lnTo>
                  <a:lnTo>
                    <a:pt x="238" y="208"/>
                  </a:lnTo>
                  <a:lnTo>
                    <a:pt x="238" y="223"/>
                  </a:lnTo>
                  <a:lnTo>
                    <a:pt x="238" y="238"/>
                  </a:lnTo>
                  <a:lnTo>
                    <a:pt x="238" y="253"/>
                  </a:lnTo>
                  <a:lnTo>
                    <a:pt x="238" y="268"/>
                  </a:lnTo>
                  <a:lnTo>
                    <a:pt x="238" y="282"/>
                  </a:lnTo>
                  <a:lnTo>
                    <a:pt x="245" y="297"/>
                  </a:lnTo>
                  <a:lnTo>
                    <a:pt x="245" y="312"/>
                  </a:lnTo>
                  <a:lnTo>
                    <a:pt x="253" y="327"/>
                  </a:lnTo>
                  <a:lnTo>
                    <a:pt x="260" y="342"/>
                  </a:lnTo>
                  <a:lnTo>
                    <a:pt x="268" y="357"/>
                  </a:lnTo>
                  <a:lnTo>
                    <a:pt x="275" y="372"/>
                  </a:lnTo>
                  <a:lnTo>
                    <a:pt x="282" y="379"/>
                  </a:lnTo>
                  <a:lnTo>
                    <a:pt x="290" y="394"/>
                  </a:lnTo>
                  <a:lnTo>
                    <a:pt x="297" y="401"/>
                  </a:lnTo>
                  <a:lnTo>
                    <a:pt x="305" y="409"/>
                  </a:lnTo>
                  <a:lnTo>
                    <a:pt x="312" y="416"/>
                  </a:lnTo>
                  <a:lnTo>
                    <a:pt x="312" y="424"/>
                  </a:lnTo>
                  <a:lnTo>
                    <a:pt x="320" y="431"/>
                  </a:lnTo>
                  <a:lnTo>
                    <a:pt x="320" y="439"/>
                  </a:lnTo>
                  <a:lnTo>
                    <a:pt x="327" y="439"/>
                  </a:lnTo>
                  <a:lnTo>
                    <a:pt x="327" y="446"/>
                  </a:lnTo>
                  <a:lnTo>
                    <a:pt x="335" y="453"/>
                  </a:lnTo>
                  <a:lnTo>
                    <a:pt x="335" y="461"/>
                  </a:lnTo>
                  <a:lnTo>
                    <a:pt x="335" y="468"/>
                  </a:lnTo>
                  <a:lnTo>
                    <a:pt x="335" y="476"/>
                  </a:lnTo>
                  <a:lnTo>
                    <a:pt x="327" y="483"/>
                  </a:lnTo>
                  <a:lnTo>
                    <a:pt x="320" y="483"/>
                  </a:lnTo>
                  <a:lnTo>
                    <a:pt x="312" y="491"/>
                  </a:lnTo>
                  <a:lnTo>
                    <a:pt x="305" y="491"/>
                  </a:lnTo>
                  <a:lnTo>
                    <a:pt x="297" y="491"/>
                  </a:lnTo>
                  <a:lnTo>
                    <a:pt x="282" y="491"/>
                  </a:lnTo>
                  <a:lnTo>
                    <a:pt x="268" y="491"/>
                  </a:lnTo>
                  <a:lnTo>
                    <a:pt x="260" y="491"/>
                  </a:lnTo>
                  <a:lnTo>
                    <a:pt x="253" y="491"/>
                  </a:lnTo>
                  <a:lnTo>
                    <a:pt x="245" y="491"/>
                  </a:lnTo>
                  <a:lnTo>
                    <a:pt x="238" y="498"/>
                  </a:lnTo>
                  <a:lnTo>
                    <a:pt x="230" y="498"/>
                  </a:lnTo>
                  <a:lnTo>
                    <a:pt x="223" y="498"/>
                  </a:lnTo>
                  <a:lnTo>
                    <a:pt x="216" y="498"/>
                  </a:lnTo>
                  <a:lnTo>
                    <a:pt x="208" y="498"/>
                  </a:lnTo>
                  <a:lnTo>
                    <a:pt x="201" y="506"/>
                  </a:lnTo>
                  <a:lnTo>
                    <a:pt x="193" y="506"/>
                  </a:lnTo>
                  <a:lnTo>
                    <a:pt x="186" y="506"/>
                  </a:lnTo>
                  <a:lnTo>
                    <a:pt x="178" y="513"/>
                  </a:lnTo>
                  <a:lnTo>
                    <a:pt x="171" y="513"/>
                  </a:lnTo>
                  <a:lnTo>
                    <a:pt x="164" y="513"/>
                  </a:lnTo>
                  <a:lnTo>
                    <a:pt x="156" y="513"/>
                  </a:lnTo>
                  <a:lnTo>
                    <a:pt x="141" y="513"/>
                  </a:lnTo>
                  <a:lnTo>
                    <a:pt x="134" y="513"/>
                  </a:lnTo>
                  <a:lnTo>
                    <a:pt x="119" y="513"/>
                  </a:lnTo>
                  <a:lnTo>
                    <a:pt x="112" y="513"/>
                  </a:lnTo>
                  <a:lnTo>
                    <a:pt x="97" y="513"/>
                  </a:lnTo>
                  <a:lnTo>
                    <a:pt x="89" y="513"/>
                  </a:lnTo>
                  <a:lnTo>
                    <a:pt x="82" y="506"/>
                  </a:lnTo>
                  <a:lnTo>
                    <a:pt x="67" y="506"/>
                  </a:lnTo>
                  <a:lnTo>
                    <a:pt x="60" y="506"/>
                  </a:lnTo>
                  <a:lnTo>
                    <a:pt x="52" y="498"/>
                  </a:lnTo>
                  <a:lnTo>
                    <a:pt x="45" y="498"/>
                  </a:lnTo>
                  <a:lnTo>
                    <a:pt x="37" y="491"/>
                  </a:lnTo>
                  <a:lnTo>
                    <a:pt x="30" y="483"/>
                  </a:lnTo>
                  <a:lnTo>
                    <a:pt x="30" y="476"/>
                  </a:lnTo>
                  <a:lnTo>
                    <a:pt x="22" y="468"/>
                  </a:lnTo>
                  <a:lnTo>
                    <a:pt x="22" y="461"/>
                  </a:lnTo>
                  <a:lnTo>
                    <a:pt x="15" y="453"/>
                  </a:lnTo>
                  <a:lnTo>
                    <a:pt x="15" y="446"/>
                  </a:lnTo>
                  <a:lnTo>
                    <a:pt x="8" y="446"/>
                  </a:lnTo>
                  <a:lnTo>
                    <a:pt x="8" y="439"/>
                  </a:lnTo>
                  <a:lnTo>
                    <a:pt x="8" y="431"/>
                  </a:lnTo>
                  <a:lnTo>
                    <a:pt x="0" y="431"/>
                  </a:lnTo>
                  <a:lnTo>
                    <a:pt x="0" y="424"/>
                  </a:lnTo>
                  <a:lnTo>
                    <a:pt x="0" y="416"/>
                  </a:lnTo>
                  <a:lnTo>
                    <a:pt x="8" y="416"/>
                  </a:lnTo>
                  <a:lnTo>
                    <a:pt x="8" y="409"/>
                  </a:lnTo>
                  <a:lnTo>
                    <a:pt x="15" y="409"/>
                  </a:lnTo>
                  <a:lnTo>
                    <a:pt x="15" y="401"/>
                  </a:lnTo>
                  <a:lnTo>
                    <a:pt x="22" y="401"/>
                  </a:lnTo>
                  <a:lnTo>
                    <a:pt x="30" y="401"/>
                  </a:lnTo>
                  <a:lnTo>
                    <a:pt x="37" y="409"/>
                  </a:lnTo>
                  <a:lnTo>
                    <a:pt x="45" y="409"/>
                  </a:lnTo>
                  <a:lnTo>
                    <a:pt x="52" y="409"/>
                  </a:lnTo>
                  <a:lnTo>
                    <a:pt x="60" y="409"/>
                  </a:lnTo>
                  <a:lnTo>
                    <a:pt x="67" y="409"/>
                  </a:lnTo>
                  <a:lnTo>
                    <a:pt x="74" y="409"/>
                  </a:lnTo>
                  <a:lnTo>
                    <a:pt x="82" y="409"/>
                  </a:lnTo>
                  <a:lnTo>
                    <a:pt x="89" y="409"/>
                  </a:lnTo>
                  <a:lnTo>
                    <a:pt x="97" y="409"/>
                  </a:lnTo>
                  <a:lnTo>
                    <a:pt x="104" y="409"/>
                  </a:lnTo>
                  <a:lnTo>
                    <a:pt x="112" y="409"/>
                  </a:lnTo>
                  <a:lnTo>
                    <a:pt x="119" y="409"/>
                  </a:lnTo>
                  <a:lnTo>
                    <a:pt x="126" y="409"/>
                  </a:lnTo>
                  <a:lnTo>
                    <a:pt x="134" y="416"/>
                  </a:lnTo>
                  <a:lnTo>
                    <a:pt x="141" y="416"/>
                  </a:lnTo>
                  <a:lnTo>
                    <a:pt x="149" y="416"/>
                  </a:lnTo>
                  <a:lnTo>
                    <a:pt x="156" y="416"/>
                  </a:lnTo>
                  <a:lnTo>
                    <a:pt x="164" y="409"/>
                  </a:lnTo>
                  <a:lnTo>
                    <a:pt x="171" y="409"/>
                  </a:lnTo>
                  <a:lnTo>
                    <a:pt x="178" y="409"/>
                  </a:lnTo>
                  <a:lnTo>
                    <a:pt x="178" y="401"/>
                  </a:lnTo>
                  <a:lnTo>
                    <a:pt x="186" y="401"/>
                  </a:lnTo>
                  <a:lnTo>
                    <a:pt x="186" y="394"/>
                  </a:lnTo>
                  <a:lnTo>
                    <a:pt x="193" y="394"/>
                  </a:lnTo>
                  <a:lnTo>
                    <a:pt x="193" y="387"/>
                  </a:lnTo>
                  <a:lnTo>
                    <a:pt x="186" y="379"/>
                  </a:lnTo>
                  <a:lnTo>
                    <a:pt x="186" y="372"/>
                  </a:lnTo>
                  <a:lnTo>
                    <a:pt x="186" y="364"/>
                  </a:lnTo>
                  <a:lnTo>
                    <a:pt x="178" y="357"/>
                  </a:lnTo>
                  <a:lnTo>
                    <a:pt x="178" y="349"/>
                  </a:lnTo>
                  <a:lnTo>
                    <a:pt x="171" y="342"/>
                  </a:lnTo>
                  <a:lnTo>
                    <a:pt x="171" y="327"/>
                  </a:lnTo>
                  <a:lnTo>
                    <a:pt x="164" y="320"/>
                  </a:lnTo>
                  <a:lnTo>
                    <a:pt x="164" y="305"/>
                  </a:lnTo>
                  <a:lnTo>
                    <a:pt x="156" y="290"/>
                  </a:lnTo>
                  <a:lnTo>
                    <a:pt x="156" y="282"/>
                  </a:lnTo>
                  <a:lnTo>
                    <a:pt x="156" y="268"/>
                  </a:lnTo>
                  <a:lnTo>
                    <a:pt x="156" y="253"/>
                  </a:lnTo>
                  <a:lnTo>
                    <a:pt x="156" y="238"/>
                  </a:lnTo>
                  <a:lnTo>
                    <a:pt x="156" y="223"/>
                  </a:lnTo>
                  <a:lnTo>
                    <a:pt x="156" y="208"/>
                  </a:lnTo>
                  <a:lnTo>
                    <a:pt x="156" y="193"/>
                  </a:lnTo>
                  <a:lnTo>
                    <a:pt x="156" y="178"/>
                  </a:lnTo>
                  <a:lnTo>
                    <a:pt x="156" y="171"/>
                  </a:lnTo>
                  <a:lnTo>
                    <a:pt x="164" y="164"/>
                  </a:lnTo>
                  <a:lnTo>
                    <a:pt x="164" y="156"/>
                  </a:lnTo>
                  <a:lnTo>
                    <a:pt x="164" y="149"/>
                  </a:lnTo>
                  <a:lnTo>
                    <a:pt x="171" y="141"/>
                  </a:lnTo>
                  <a:lnTo>
                    <a:pt x="171" y="134"/>
                  </a:lnTo>
                  <a:lnTo>
                    <a:pt x="178" y="126"/>
                  </a:lnTo>
                  <a:lnTo>
                    <a:pt x="178" y="119"/>
                  </a:lnTo>
                  <a:lnTo>
                    <a:pt x="186" y="119"/>
                  </a:lnTo>
                  <a:lnTo>
                    <a:pt x="186" y="111"/>
                  </a:lnTo>
                  <a:lnTo>
                    <a:pt x="193" y="104"/>
                  </a:lnTo>
                  <a:lnTo>
                    <a:pt x="193" y="97"/>
                  </a:lnTo>
                  <a:lnTo>
                    <a:pt x="193" y="89"/>
                  </a:lnTo>
                  <a:lnTo>
                    <a:pt x="201" y="89"/>
                  </a:lnTo>
                  <a:lnTo>
                    <a:pt x="201" y="82"/>
                  </a:lnTo>
                  <a:lnTo>
                    <a:pt x="201" y="74"/>
                  </a:lnTo>
                  <a:lnTo>
                    <a:pt x="208" y="74"/>
                  </a:lnTo>
                  <a:lnTo>
                    <a:pt x="208" y="67"/>
                  </a:lnTo>
                  <a:lnTo>
                    <a:pt x="208" y="59"/>
                  </a:lnTo>
                  <a:lnTo>
                    <a:pt x="208" y="52"/>
                  </a:lnTo>
                  <a:lnTo>
                    <a:pt x="216" y="45"/>
                  </a:lnTo>
                  <a:lnTo>
                    <a:pt x="216" y="37"/>
                  </a:lnTo>
                  <a:lnTo>
                    <a:pt x="216" y="30"/>
                  </a:lnTo>
                  <a:lnTo>
                    <a:pt x="216" y="22"/>
                  </a:lnTo>
                  <a:lnTo>
                    <a:pt x="216" y="15"/>
                  </a:lnTo>
                  <a:lnTo>
                    <a:pt x="223" y="15"/>
                  </a:lnTo>
                  <a:lnTo>
                    <a:pt x="223" y="7"/>
                  </a:lnTo>
                  <a:lnTo>
                    <a:pt x="230" y="7"/>
                  </a:lnTo>
                  <a:lnTo>
                    <a:pt x="230" y="0"/>
                  </a:lnTo>
                  <a:lnTo>
                    <a:pt x="238" y="0"/>
                  </a:lnTo>
                  <a:lnTo>
                    <a:pt x="245" y="0"/>
                  </a:lnTo>
                  <a:lnTo>
                    <a:pt x="253" y="0"/>
                  </a:lnTo>
                  <a:lnTo>
                    <a:pt x="253" y="7"/>
                  </a:lnTo>
                  <a:lnTo>
                    <a:pt x="260" y="7"/>
                  </a:lnTo>
                  <a:lnTo>
                    <a:pt x="268" y="7"/>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32" name="Freeform 496">
              <a:extLst>
                <a:ext uri="{FF2B5EF4-FFF2-40B4-BE49-F238E27FC236}">
                  <a16:creationId xmlns:a16="http://schemas.microsoft.com/office/drawing/2014/main" id="{01F49906-E15A-942B-82B6-5BDA252CA3C2}"/>
                </a:ext>
              </a:extLst>
            </p:cNvPr>
            <p:cNvSpPr>
              <a:spLocks/>
            </p:cNvSpPr>
            <p:nvPr/>
          </p:nvSpPr>
          <p:spPr bwMode="auto">
            <a:xfrm>
              <a:off x="2246" y="3349"/>
              <a:ext cx="312" cy="506"/>
            </a:xfrm>
            <a:custGeom>
              <a:avLst/>
              <a:gdLst>
                <a:gd name="T0" fmla="*/ 230 w 312"/>
                <a:gd name="T1" fmla="*/ 157 h 506"/>
                <a:gd name="T2" fmla="*/ 215 w 312"/>
                <a:gd name="T3" fmla="*/ 201 h 506"/>
                <a:gd name="T4" fmla="*/ 215 w 312"/>
                <a:gd name="T5" fmla="*/ 253 h 506"/>
                <a:gd name="T6" fmla="*/ 230 w 312"/>
                <a:gd name="T7" fmla="*/ 320 h 506"/>
                <a:gd name="T8" fmla="*/ 260 w 312"/>
                <a:gd name="T9" fmla="*/ 372 h 506"/>
                <a:gd name="T10" fmla="*/ 282 w 312"/>
                <a:gd name="T11" fmla="*/ 402 h 506"/>
                <a:gd name="T12" fmla="*/ 305 w 312"/>
                <a:gd name="T13" fmla="*/ 424 h 506"/>
                <a:gd name="T14" fmla="*/ 312 w 312"/>
                <a:gd name="T15" fmla="*/ 439 h 506"/>
                <a:gd name="T16" fmla="*/ 312 w 312"/>
                <a:gd name="T17" fmla="*/ 454 h 506"/>
                <a:gd name="T18" fmla="*/ 312 w 312"/>
                <a:gd name="T19" fmla="*/ 461 h 506"/>
                <a:gd name="T20" fmla="*/ 297 w 312"/>
                <a:gd name="T21" fmla="*/ 476 h 506"/>
                <a:gd name="T22" fmla="*/ 267 w 312"/>
                <a:gd name="T23" fmla="*/ 476 h 506"/>
                <a:gd name="T24" fmla="*/ 245 w 312"/>
                <a:gd name="T25" fmla="*/ 476 h 506"/>
                <a:gd name="T26" fmla="*/ 223 w 312"/>
                <a:gd name="T27" fmla="*/ 484 h 506"/>
                <a:gd name="T28" fmla="*/ 201 w 312"/>
                <a:gd name="T29" fmla="*/ 484 h 506"/>
                <a:gd name="T30" fmla="*/ 171 w 312"/>
                <a:gd name="T31" fmla="*/ 499 h 506"/>
                <a:gd name="T32" fmla="*/ 141 w 312"/>
                <a:gd name="T33" fmla="*/ 506 h 506"/>
                <a:gd name="T34" fmla="*/ 97 w 312"/>
                <a:gd name="T35" fmla="*/ 499 h 506"/>
                <a:gd name="T36" fmla="*/ 59 w 312"/>
                <a:gd name="T37" fmla="*/ 499 h 506"/>
                <a:gd name="T38" fmla="*/ 37 w 312"/>
                <a:gd name="T39" fmla="*/ 484 h 506"/>
                <a:gd name="T40" fmla="*/ 30 w 312"/>
                <a:gd name="T41" fmla="*/ 476 h 506"/>
                <a:gd name="T42" fmla="*/ 15 w 312"/>
                <a:gd name="T43" fmla="*/ 461 h 506"/>
                <a:gd name="T44" fmla="*/ 7 w 312"/>
                <a:gd name="T45" fmla="*/ 439 h 506"/>
                <a:gd name="T46" fmla="*/ 0 w 312"/>
                <a:gd name="T47" fmla="*/ 424 h 506"/>
                <a:gd name="T48" fmla="*/ 0 w 312"/>
                <a:gd name="T49" fmla="*/ 417 h 506"/>
                <a:gd name="T50" fmla="*/ 0 w 312"/>
                <a:gd name="T51" fmla="*/ 409 h 506"/>
                <a:gd name="T52" fmla="*/ 7 w 312"/>
                <a:gd name="T53" fmla="*/ 402 h 506"/>
                <a:gd name="T54" fmla="*/ 15 w 312"/>
                <a:gd name="T55" fmla="*/ 402 h 506"/>
                <a:gd name="T56" fmla="*/ 37 w 312"/>
                <a:gd name="T57" fmla="*/ 402 h 506"/>
                <a:gd name="T58" fmla="*/ 52 w 312"/>
                <a:gd name="T59" fmla="*/ 402 h 506"/>
                <a:gd name="T60" fmla="*/ 74 w 312"/>
                <a:gd name="T61" fmla="*/ 402 h 506"/>
                <a:gd name="T62" fmla="*/ 104 w 312"/>
                <a:gd name="T63" fmla="*/ 409 h 506"/>
                <a:gd name="T64" fmla="*/ 126 w 312"/>
                <a:gd name="T65" fmla="*/ 409 h 506"/>
                <a:gd name="T66" fmla="*/ 156 w 312"/>
                <a:gd name="T67" fmla="*/ 409 h 506"/>
                <a:gd name="T68" fmla="*/ 178 w 312"/>
                <a:gd name="T69" fmla="*/ 402 h 506"/>
                <a:gd name="T70" fmla="*/ 186 w 312"/>
                <a:gd name="T71" fmla="*/ 380 h 506"/>
                <a:gd name="T72" fmla="*/ 171 w 312"/>
                <a:gd name="T73" fmla="*/ 357 h 506"/>
                <a:gd name="T74" fmla="*/ 156 w 312"/>
                <a:gd name="T75" fmla="*/ 313 h 506"/>
                <a:gd name="T76" fmla="*/ 141 w 312"/>
                <a:gd name="T77" fmla="*/ 261 h 506"/>
                <a:gd name="T78" fmla="*/ 141 w 312"/>
                <a:gd name="T79" fmla="*/ 209 h 506"/>
                <a:gd name="T80" fmla="*/ 149 w 312"/>
                <a:gd name="T81" fmla="*/ 164 h 506"/>
                <a:gd name="T82" fmla="*/ 156 w 312"/>
                <a:gd name="T83" fmla="*/ 142 h 506"/>
                <a:gd name="T84" fmla="*/ 163 w 312"/>
                <a:gd name="T85" fmla="*/ 127 h 506"/>
                <a:gd name="T86" fmla="*/ 171 w 312"/>
                <a:gd name="T87" fmla="*/ 112 h 506"/>
                <a:gd name="T88" fmla="*/ 186 w 312"/>
                <a:gd name="T89" fmla="*/ 90 h 506"/>
                <a:gd name="T90" fmla="*/ 193 w 312"/>
                <a:gd name="T91" fmla="*/ 67 h 506"/>
                <a:gd name="T92" fmla="*/ 201 w 312"/>
                <a:gd name="T93" fmla="*/ 52 h 506"/>
                <a:gd name="T94" fmla="*/ 201 w 312"/>
                <a:gd name="T95" fmla="*/ 38 h 506"/>
                <a:gd name="T96" fmla="*/ 208 w 312"/>
                <a:gd name="T97" fmla="*/ 15 h 506"/>
                <a:gd name="T98" fmla="*/ 215 w 312"/>
                <a:gd name="T99" fmla="*/ 8 h 506"/>
                <a:gd name="T100" fmla="*/ 230 w 312"/>
                <a:gd name="T101" fmla="*/ 0 h 506"/>
                <a:gd name="T102" fmla="*/ 245 w 312"/>
                <a:gd name="T103" fmla="*/ 8 h 506"/>
                <a:gd name="T104" fmla="*/ 267 w 312"/>
                <a:gd name="T105" fmla="*/ 23 h 506"/>
                <a:gd name="T106" fmla="*/ 275 w 312"/>
                <a:gd name="T107" fmla="*/ 45 h 506"/>
                <a:gd name="T108" fmla="*/ 275 w 312"/>
                <a:gd name="T109" fmla="*/ 75 h 506"/>
                <a:gd name="T110" fmla="*/ 253 w 312"/>
                <a:gd name="T111" fmla="*/ 119 h 5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2" h="506">
                  <a:moveTo>
                    <a:pt x="245" y="134"/>
                  </a:moveTo>
                  <a:lnTo>
                    <a:pt x="245" y="142"/>
                  </a:lnTo>
                  <a:lnTo>
                    <a:pt x="238" y="149"/>
                  </a:lnTo>
                  <a:lnTo>
                    <a:pt x="230" y="157"/>
                  </a:lnTo>
                  <a:lnTo>
                    <a:pt x="230" y="164"/>
                  </a:lnTo>
                  <a:lnTo>
                    <a:pt x="223" y="179"/>
                  </a:lnTo>
                  <a:lnTo>
                    <a:pt x="223" y="186"/>
                  </a:lnTo>
                  <a:lnTo>
                    <a:pt x="215" y="201"/>
                  </a:lnTo>
                  <a:lnTo>
                    <a:pt x="215" y="216"/>
                  </a:lnTo>
                  <a:lnTo>
                    <a:pt x="215" y="231"/>
                  </a:lnTo>
                  <a:lnTo>
                    <a:pt x="215" y="246"/>
                  </a:lnTo>
                  <a:lnTo>
                    <a:pt x="215" y="253"/>
                  </a:lnTo>
                  <a:lnTo>
                    <a:pt x="215" y="268"/>
                  </a:lnTo>
                  <a:lnTo>
                    <a:pt x="223" y="290"/>
                  </a:lnTo>
                  <a:lnTo>
                    <a:pt x="223" y="305"/>
                  </a:lnTo>
                  <a:lnTo>
                    <a:pt x="230" y="320"/>
                  </a:lnTo>
                  <a:lnTo>
                    <a:pt x="238" y="335"/>
                  </a:lnTo>
                  <a:lnTo>
                    <a:pt x="245" y="350"/>
                  </a:lnTo>
                  <a:lnTo>
                    <a:pt x="253" y="357"/>
                  </a:lnTo>
                  <a:lnTo>
                    <a:pt x="260" y="372"/>
                  </a:lnTo>
                  <a:lnTo>
                    <a:pt x="267" y="380"/>
                  </a:lnTo>
                  <a:lnTo>
                    <a:pt x="275" y="387"/>
                  </a:lnTo>
                  <a:lnTo>
                    <a:pt x="282" y="402"/>
                  </a:lnTo>
                  <a:lnTo>
                    <a:pt x="290" y="409"/>
                  </a:lnTo>
                  <a:lnTo>
                    <a:pt x="297" y="417"/>
                  </a:lnTo>
                  <a:lnTo>
                    <a:pt x="297" y="424"/>
                  </a:lnTo>
                  <a:lnTo>
                    <a:pt x="305" y="424"/>
                  </a:lnTo>
                  <a:lnTo>
                    <a:pt x="305" y="432"/>
                  </a:lnTo>
                  <a:lnTo>
                    <a:pt x="305" y="439"/>
                  </a:lnTo>
                  <a:lnTo>
                    <a:pt x="312" y="439"/>
                  </a:lnTo>
                  <a:lnTo>
                    <a:pt x="312" y="446"/>
                  </a:lnTo>
                  <a:lnTo>
                    <a:pt x="312" y="454"/>
                  </a:lnTo>
                  <a:lnTo>
                    <a:pt x="312" y="461"/>
                  </a:lnTo>
                  <a:lnTo>
                    <a:pt x="312" y="469"/>
                  </a:lnTo>
                  <a:lnTo>
                    <a:pt x="305" y="469"/>
                  </a:lnTo>
                  <a:lnTo>
                    <a:pt x="297" y="476"/>
                  </a:lnTo>
                  <a:lnTo>
                    <a:pt x="282" y="476"/>
                  </a:lnTo>
                  <a:lnTo>
                    <a:pt x="275" y="476"/>
                  </a:lnTo>
                  <a:lnTo>
                    <a:pt x="267" y="476"/>
                  </a:lnTo>
                  <a:lnTo>
                    <a:pt x="253" y="476"/>
                  </a:lnTo>
                  <a:lnTo>
                    <a:pt x="245" y="476"/>
                  </a:lnTo>
                  <a:lnTo>
                    <a:pt x="238" y="476"/>
                  </a:lnTo>
                  <a:lnTo>
                    <a:pt x="230" y="484"/>
                  </a:lnTo>
                  <a:lnTo>
                    <a:pt x="223" y="484"/>
                  </a:lnTo>
                  <a:lnTo>
                    <a:pt x="215" y="484"/>
                  </a:lnTo>
                  <a:lnTo>
                    <a:pt x="208" y="484"/>
                  </a:lnTo>
                  <a:lnTo>
                    <a:pt x="201" y="484"/>
                  </a:lnTo>
                  <a:lnTo>
                    <a:pt x="193" y="491"/>
                  </a:lnTo>
                  <a:lnTo>
                    <a:pt x="186" y="491"/>
                  </a:lnTo>
                  <a:lnTo>
                    <a:pt x="178" y="491"/>
                  </a:lnTo>
                  <a:lnTo>
                    <a:pt x="171" y="499"/>
                  </a:lnTo>
                  <a:lnTo>
                    <a:pt x="163" y="499"/>
                  </a:lnTo>
                  <a:lnTo>
                    <a:pt x="156" y="499"/>
                  </a:lnTo>
                  <a:lnTo>
                    <a:pt x="149" y="506"/>
                  </a:lnTo>
                  <a:lnTo>
                    <a:pt x="141" y="506"/>
                  </a:lnTo>
                  <a:lnTo>
                    <a:pt x="126" y="506"/>
                  </a:lnTo>
                  <a:lnTo>
                    <a:pt x="119" y="506"/>
                  </a:lnTo>
                  <a:lnTo>
                    <a:pt x="111" y="506"/>
                  </a:lnTo>
                  <a:lnTo>
                    <a:pt x="97" y="499"/>
                  </a:lnTo>
                  <a:lnTo>
                    <a:pt x="89" y="499"/>
                  </a:lnTo>
                  <a:lnTo>
                    <a:pt x="82" y="499"/>
                  </a:lnTo>
                  <a:lnTo>
                    <a:pt x="67" y="499"/>
                  </a:lnTo>
                  <a:lnTo>
                    <a:pt x="59" y="499"/>
                  </a:lnTo>
                  <a:lnTo>
                    <a:pt x="52" y="491"/>
                  </a:lnTo>
                  <a:lnTo>
                    <a:pt x="45" y="491"/>
                  </a:lnTo>
                  <a:lnTo>
                    <a:pt x="37" y="491"/>
                  </a:lnTo>
                  <a:lnTo>
                    <a:pt x="37" y="484"/>
                  </a:lnTo>
                  <a:lnTo>
                    <a:pt x="30" y="484"/>
                  </a:lnTo>
                  <a:lnTo>
                    <a:pt x="30" y="476"/>
                  </a:lnTo>
                  <a:lnTo>
                    <a:pt x="22" y="469"/>
                  </a:lnTo>
                  <a:lnTo>
                    <a:pt x="22" y="461"/>
                  </a:lnTo>
                  <a:lnTo>
                    <a:pt x="15" y="461"/>
                  </a:lnTo>
                  <a:lnTo>
                    <a:pt x="15" y="454"/>
                  </a:lnTo>
                  <a:lnTo>
                    <a:pt x="7" y="446"/>
                  </a:lnTo>
                  <a:lnTo>
                    <a:pt x="7" y="439"/>
                  </a:lnTo>
                  <a:lnTo>
                    <a:pt x="0" y="439"/>
                  </a:lnTo>
                  <a:lnTo>
                    <a:pt x="0" y="432"/>
                  </a:lnTo>
                  <a:lnTo>
                    <a:pt x="0" y="424"/>
                  </a:lnTo>
                  <a:lnTo>
                    <a:pt x="0" y="417"/>
                  </a:lnTo>
                  <a:lnTo>
                    <a:pt x="0" y="409"/>
                  </a:lnTo>
                  <a:lnTo>
                    <a:pt x="7" y="402"/>
                  </a:lnTo>
                  <a:lnTo>
                    <a:pt x="15" y="402"/>
                  </a:lnTo>
                  <a:lnTo>
                    <a:pt x="22" y="402"/>
                  </a:lnTo>
                  <a:lnTo>
                    <a:pt x="30" y="402"/>
                  </a:lnTo>
                  <a:lnTo>
                    <a:pt x="37" y="402"/>
                  </a:lnTo>
                  <a:lnTo>
                    <a:pt x="45" y="402"/>
                  </a:lnTo>
                  <a:lnTo>
                    <a:pt x="52" y="402"/>
                  </a:lnTo>
                  <a:lnTo>
                    <a:pt x="59" y="402"/>
                  </a:lnTo>
                  <a:lnTo>
                    <a:pt x="67" y="402"/>
                  </a:lnTo>
                  <a:lnTo>
                    <a:pt x="74" y="402"/>
                  </a:lnTo>
                  <a:lnTo>
                    <a:pt x="82" y="402"/>
                  </a:lnTo>
                  <a:lnTo>
                    <a:pt x="89" y="409"/>
                  </a:lnTo>
                  <a:lnTo>
                    <a:pt x="97" y="409"/>
                  </a:lnTo>
                  <a:lnTo>
                    <a:pt x="104" y="409"/>
                  </a:lnTo>
                  <a:lnTo>
                    <a:pt x="111" y="409"/>
                  </a:lnTo>
                  <a:lnTo>
                    <a:pt x="119" y="409"/>
                  </a:lnTo>
                  <a:lnTo>
                    <a:pt x="126" y="409"/>
                  </a:lnTo>
                  <a:lnTo>
                    <a:pt x="134" y="409"/>
                  </a:lnTo>
                  <a:lnTo>
                    <a:pt x="141" y="409"/>
                  </a:lnTo>
                  <a:lnTo>
                    <a:pt x="149" y="409"/>
                  </a:lnTo>
                  <a:lnTo>
                    <a:pt x="156" y="409"/>
                  </a:lnTo>
                  <a:lnTo>
                    <a:pt x="163" y="409"/>
                  </a:lnTo>
                  <a:lnTo>
                    <a:pt x="163" y="402"/>
                  </a:lnTo>
                  <a:lnTo>
                    <a:pt x="171" y="402"/>
                  </a:lnTo>
                  <a:lnTo>
                    <a:pt x="178" y="402"/>
                  </a:lnTo>
                  <a:lnTo>
                    <a:pt x="178" y="394"/>
                  </a:lnTo>
                  <a:lnTo>
                    <a:pt x="186" y="387"/>
                  </a:lnTo>
                  <a:lnTo>
                    <a:pt x="186" y="380"/>
                  </a:lnTo>
                  <a:lnTo>
                    <a:pt x="178" y="380"/>
                  </a:lnTo>
                  <a:lnTo>
                    <a:pt x="178" y="372"/>
                  </a:lnTo>
                  <a:lnTo>
                    <a:pt x="178" y="365"/>
                  </a:lnTo>
                  <a:lnTo>
                    <a:pt x="171" y="357"/>
                  </a:lnTo>
                  <a:lnTo>
                    <a:pt x="171" y="350"/>
                  </a:lnTo>
                  <a:lnTo>
                    <a:pt x="163" y="335"/>
                  </a:lnTo>
                  <a:lnTo>
                    <a:pt x="163" y="328"/>
                  </a:lnTo>
                  <a:lnTo>
                    <a:pt x="156" y="313"/>
                  </a:lnTo>
                  <a:lnTo>
                    <a:pt x="156" y="305"/>
                  </a:lnTo>
                  <a:lnTo>
                    <a:pt x="149" y="290"/>
                  </a:lnTo>
                  <a:lnTo>
                    <a:pt x="149" y="275"/>
                  </a:lnTo>
                  <a:lnTo>
                    <a:pt x="141" y="261"/>
                  </a:lnTo>
                  <a:lnTo>
                    <a:pt x="141" y="253"/>
                  </a:lnTo>
                  <a:lnTo>
                    <a:pt x="141" y="238"/>
                  </a:lnTo>
                  <a:lnTo>
                    <a:pt x="141" y="223"/>
                  </a:lnTo>
                  <a:lnTo>
                    <a:pt x="141" y="209"/>
                  </a:lnTo>
                  <a:lnTo>
                    <a:pt x="141" y="194"/>
                  </a:lnTo>
                  <a:lnTo>
                    <a:pt x="149" y="179"/>
                  </a:lnTo>
                  <a:lnTo>
                    <a:pt x="149" y="171"/>
                  </a:lnTo>
                  <a:lnTo>
                    <a:pt x="149" y="164"/>
                  </a:lnTo>
                  <a:lnTo>
                    <a:pt x="149" y="157"/>
                  </a:lnTo>
                  <a:lnTo>
                    <a:pt x="149" y="149"/>
                  </a:lnTo>
                  <a:lnTo>
                    <a:pt x="156" y="149"/>
                  </a:lnTo>
                  <a:lnTo>
                    <a:pt x="156" y="142"/>
                  </a:lnTo>
                  <a:lnTo>
                    <a:pt x="156" y="134"/>
                  </a:lnTo>
                  <a:lnTo>
                    <a:pt x="163" y="134"/>
                  </a:lnTo>
                  <a:lnTo>
                    <a:pt x="163" y="127"/>
                  </a:lnTo>
                  <a:lnTo>
                    <a:pt x="171" y="119"/>
                  </a:lnTo>
                  <a:lnTo>
                    <a:pt x="171" y="112"/>
                  </a:lnTo>
                  <a:lnTo>
                    <a:pt x="178" y="104"/>
                  </a:lnTo>
                  <a:lnTo>
                    <a:pt x="178" y="97"/>
                  </a:lnTo>
                  <a:lnTo>
                    <a:pt x="186" y="90"/>
                  </a:lnTo>
                  <a:lnTo>
                    <a:pt x="186" y="82"/>
                  </a:lnTo>
                  <a:lnTo>
                    <a:pt x="186" y="75"/>
                  </a:lnTo>
                  <a:lnTo>
                    <a:pt x="193" y="75"/>
                  </a:lnTo>
                  <a:lnTo>
                    <a:pt x="193" y="67"/>
                  </a:lnTo>
                  <a:lnTo>
                    <a:pt x="193" y="60"/>
                  </a:lnTo>
                  <a:lnTo>
                    <a:pt x="201" y="52"/>
                  </a:lnTo>
                  <a:lnTo>
                    <a:pt x="201" y="45"/>
                  </a:lnTo>
                  <a:lnTo>
                    <a:pt x="201" y="38"/>
                  </a:lnTo>
                  <a:lnTo>
                    <a:pt x="201" y="30"/>
                  </a:lnTo>
                  <a:lnTo>
                    <a:pt x="201" y="23"/>
                  </a:lnTo>
                  <a:lnTo>
                    <a:pt x="208" y="15"/>
                  </a:lnTo>
                  <a:lnTo>
                    <a:pt x="208" y="8"/>
                  </a:lnTo>
                  <a:lnTo>
                    <a:pt x="215" y="8"/>
                  </a:lnTo>
                  <a:lnTo>
                    <a:pt x="223" y="0"/>
                  </a:lnTo>
                  <a:lnTo>
                    <a:pt x="230" y="0"/>
                  </a:lnTo>
                  <a:lnTo>
                    <a:pt x="238" y="0"/>
                  </a:lnTo>
                  <a:lnTo>
                    <a:pt x="245" y="8"/>
                  </a:lnTo>
                  <a:lnTo>
                    <a:pt x="253" y="8"/>
                  </a:lnTo>
                  <a:lnTo>
                    <a:pt x="260" y="15"/>
                  </a:lnTo>
                  <a:lnTo>
                    <a:pt x="267" y="23"/>
                  </a:lnTo>
                  <a:lnTo>
                    <a:pt x="275" y="30"/>
                  </a:lnTo>
                  <a:lnTo>
                    <a:pt x="275" y="38"/>
                  </a:lnTo>
                  <a:lnTo>
                    <a:pt x="275" y="45"/>
                  </a:lnTo>
                  <a:lnTo>
                    <a:pt x="282" y="52"/>
                  </a:lnTo>
                  <a:lnTo>
                    <a:pt x="275" y="60"/>
                  </a:lnTo>
                  <a:lnTo>
                    <a:pt x="275" y="67"/>
                  </a:lnTo>
                  <a:lnTo>
                    <a:pt x="275" y="75"/>
                  </a:lnTo>
                  <a:lnTo>
                    <a:pt x="275" y="90"/>
                  </a:lnTo>
                  <a:lnTo>
                    <a:pt x="267" y="97"/>
                  </a:lnTo>
                  <a:lnTo>
                    <a:pt x="260" y="104"/>
                  </a:lnTo>
                  <a:lnTo>
                    <a:pt x="253" y="119"/>
                  </a:lnTo>
                  <a:lnTo>
                    <a:pt x="245" y="134"/>
                  </a:lnTo>
                  <a:close/>
                </a:path>
              </a:pathLst>
            </a:custGeom>
            <a:solidFill>
              <a:srgbClr val="FF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33" name="Freeform 497">
              <a:extLst>
                <a:ext uri="{FF2B5EF4-FFF2-40B4-BE49-F238E27FC236}">
                  <a16:creationId xmlns:a16="http://schemas.microsoft.com/office/drawing/2014/main" id="{8C739B0C-A94A-2042-732D-2B54D08548AA}"/>
                </a:ext>
              </a:extLst>
            </p:cNvPr>
            <p:cNvSpPr>
              <a:spLocks/>
            </p:cNvSpPr>
            <p:nvPr/>
          </p:nvSpPr>
          <p:spPr bwMode="auto">
            <a:xfrm>
              <a:off x="2253" y="3357"/>
              <a:ext cx="298" cy="491"/>
            </a:xfrm>
            <a:custGeom>
              <a:avLst/>
              <a:gdLst>
                <a:gd name="T0" fmla="*/ 223 w 298"/>
                <a:gd name="T1" fmla="*/ 149 h 491"/>
                <a:gd name="T2" fmla="*/ 208 w 298"/>
                <a:gd name="T3" fmla="*/ 193 h 491"/>
                <a:gd name="T4" fmla="*/ 201 w 298"/>
                <a:gd name="T5" fmla="*/ 245 h 491"/>
                <a:gd name="T6" fmla="*/ 216 w 298"/>
                <a:gd name="T7" fmla="*/ 312 h 491"/>
                <a:gd name="T8" fmla="*/ 246 w 298"/>
                <a:gd name="T9" fmla="*/ 357 h 491"/>
                <a:gd name="T10" fmla="*/ 268 w 298"/>
                <a:gd name="T11" fmla="*/ 394 h 491"/>
                <a:gd name="T12" fmla="*/ 283 w 298"/>
                <a:gd name="T13" fmla="*/ 416 h 491"/>
                <a:gd name="T14" fmla="*/ 290 w 298"/>
                <a:gd name="T15" fmla="*/ 431 h 491"/>
                <a:gd name="T16" fmla="*/ 298 w 298"/>
                <a:gd name="T17" fmla="*/ 438 h 491"/>
                <a:gd name="T18" fmla="*/ 298 w 298"/>
                <a:gd name="T19" fmla="*/ 453 h 491"/>
                <a:gd name="T20" fmla="*/ 290 w 298"/>
                <a:gd name="T21" fmla="*/ 461 h 491"/>
                <a:gd name="T22" fmla="*/ 253 w 298"/>
                <a:gd name="T23" fmla="*/ 461 h 491"/>
                <a:gd name="T24" fmla="*/ 238 w 298"/>
                <a:gd name="T25" fmla="*/ 468 h 491"/>
                <a:gd name="T26" fmla="*/ 216 w 298"/>
                <a:gd name="T27" fmla="*/ 468 h 491"/>
                <a:gd name="T28" fmla="*/ 194 w 298"/>
                <a:gd name="T29" fmla="*/ 476 h 491"/>
                <a:gd name="T30" fmla="*/ 164 w 298"/>
                <a:gd name="T31" fmla="*/ 483 h 491"/>
                <a:gd name="T32" fmla="*/ 134 w 298"/>
                <a:gd name="T33" fmla="*/ 491 h 491"/>
                <a:gd name="T34" fmla="*/ 97 w 298"/>
                <a:gd name="T35" fmla="*/ 491 h 491"/>
                <a:gd name="T36" fmla="*/ 60 w 298"/>
                <a:gd name="T37" fmla="*/ 483 h 491"/>
                <a:gd name="T38" fmla="*/ 38 w 298"/>
                <a:gd name="T39" fmla="*/ 476 h 491"/>
                <a:gd name="T40" fmla="*/ 30 w 298"/>
                <a:gd name="T41" fmla="*/ 461 h 491"/>
                <a:gd name="T42" fmla="*/ 15 w 298"/>
                <a:gd name="T43" fmla="*/ 446 h 491"/>
                <a:gd name="T44" fmla="*/ 8 w 298"/>
                <a:gd name="T45" fmla="*/ 431 h 491"/>
                <a:gd name="T46" fmla="*/ 0 w 298"/>
                <a:gd name="T47" fmla="*/ 424 h 491"/>
                <a:gd name="T48" fmla="*/ 0 w 298"/>
                <a:gd name="T49" fmla="*/ 416 h 491"/>
                <a:gd name="T50" fmla="*/ 0 w 298"/>
                <a:gd name="T51" fmla="*/ 409 h 491"/>
                <a:gd name="T52" fmla="*/ 8 w 298"/>
                <a:gd name="T53" fmla="*/ 401 h 491"/>
                <a:gd name="T54" fmla="*/ 15 w 298"/>
                <a:gd name="T55" fmla="*/ 394 h 491"/>
                <a:gd name="T56" fmla="*/ 30 w 298"/>
                <a:gd name="T57" fmla="*/ 401 h 491"/>
                <a:gd name="T58" fmla="*/ 52 w 298"/>
                <a:gd name="T59" fmla="*/ 401 h 491"/>
                <a:gd name="T60" fmla="*/ 75 w 298"/>
                <a:gd name="T61" fmla="*/ 401 h 491"/>
                <a:gd name="T62" fmla="*/ 97 w 298"/>
                <a:gd name="T63" fmla="*/ 409 h 491"/>
                <a:gd name="T64" fmla="*/ 119 w 298"/>
                <a:gd name="T65" fmla="*/ 409 h 491"/>
                <a:gd name="T66" fmla="*/ 149 w 298"/>
                <a:gd name="T67" fmla="*/ 409 h 491"/>
                <a:gd name="T68" fmla="*/ 171 w 298"/>
                <a:gd name="T69" fmla="*/ 394 h 491"/>
                <a:gd name="T70" fmla="*/ 179 w 298"/>
                <a:gd name="T71" fmla="*/ 379 h 491"/>
                <a:gd name="T72" fmla="*/ 171 w 298"/>
                <a:gd name="T73" fmla="*/ 349 h 491"/>
                <a:gd name="T74" fmla="*/ 156 w 298"/>
                <a:gd name="T75" fmla="*/ 312 h 491"/>
                <a:gd name="T76" fmla="*/ 142 w 298"/>
                <a:gd name="T77" fmla="*/ 260 h 491"/>
                <a:gd name="T78" fmla="*/ 134 w 298"/>
                <a:gd name="T79" fmla="*/ 208 h 491"/>
                <a:gd name="T80" fmla="*/ 142 w 298"/>
                <a:gd name="T81" fmla="*/ 163 h 491"/>
                <a:gd name="T82" fmla="*/ 149 w 298"/>
                <a:gd name="T83" fmla="*/ 141 h 491"/>
                <a:gd name="T84" fmla="*/ 156 w 298"/>
                <a:gd name="T85" fmla="*/ 126 h 491"/>
                <a:gd name="T86" fmla="*/ 164 w 298"/>
                <a:gd name="T87" fmla="*/ 111 h 491"/>
                <a:gd name="T88" fmla="*/ 179 w 298"/>
                <a:gd name="T89" fmla="*/ 89 h 491"/>
                <a:gd name="T90" fmla="*/ 186 w 298"/>
                <a:gd name="T91" fmla="*/ 74 h 491"/>
                <a:gd name="T92" fmla="*/ 194 w 298"/>
                <a:gd name="T93" fmla="*/ 52 h 491"/>
                <a:gd name="T94" fmla="*/ 194 w 298"/>
                <a:gd name="T95" fmla="*/ 37 h 491"/>
                <a:gd name="T96" fmla="*/ 201 w 298"/>
                <a:gd name="T97" fmla="*/ 15 h 491"/>
                <a:gd name="T98" fmla="*/ 208 w 298"/>
                <a:gd name="T99" fmla="*/ 7 h 491"/>
                <a:gd name="T100" fmla="*/ 223 w 298"/>
                <a:gd name="T101" fmla="*/ 0 h 491"/>
                <a:gd name="T102" fmla="*/ 238 w 298"/>
                <a:gd name="T103" fmla="*/ 7 h 491"/>
                <a:gd name="T104" fmla="*/ 253 w 298"/>
                <a:gd name="T105" fmla="*/ 22 h 491"/>
                <a:gd name="T106" fmla="*/ 268 w 298"/>
                <a:gd name="T107" fmla="*/ 44 h 491"/>
                <a:gd name="T108" fmla="*/ 260 w 298"/>
                <a:gd name="T109" fmla="*/ 67 h 491"/>
                <a:gd name="T110" fmla="*/ 246 w 298"/>
                <a:gd name="T111" fmla="*/ 111 h 4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8" h="491">
                  <a:moveTo>
                    <a:pt x="238" y="119"/>
                  </a:moveTo>
                  <a:lnTo>
                    <a:pt x="231" y="126"/>
                  </a:lnTo>
                  <a:lnTo>
                    <a:pt x="223" y="141"/>
                  </a:lnTo>
                  <a:lnTo>
                    <a:pt x="223" y="149"/>
                  </a:lnTo>
                  <a:lnTo>
                    <a:pt x="216" y="156"/>
                  </a:lnTo>
                  <a:lnTo>
                    <a:pt x="216" y="171"/>
                  </a:lnTo>
                  <a:lnTo>
                    <a:pt x="208" y="178"/>
                  </a:lnTo>
                  <a:lnTo>
                    <a:pt x="208" y="193"/>
                  </a:lnTo>
                  <a:lnTo>
                    <a:pt x="201" y="208"/>
                  </a:lnTo>
                  <a:lnTo>
                    <a:pt x="201" y="223"/>
                  </a:lnTo>
                  <a:lnTo>
                    <a:pt x="201" y="230"/>
                  </a:lnTo>
                  <a:lnTo>
                    <a:pt x="201" y="245"/>
                  </a:lnTo>
                  <a:lnTo>
                    <a:pt x="201" y="260"/>
                  </a:lnTo>
                  <a:lnTo>
                    <a:pt x="208" y="275"/>
                  </a:lnTo>
                  <a:lnTo>
                    <a:pt x="208" y="297"/>
                  </a:lnTo>
                  <a:lnTo>
                    <a:pt x="216" y="312"/>
                  </a:lnTo>
                  <a:lnTo>
                    <a:pt x="223" y="327"/>
                  </a:lnTo>
                  <a:lnTo>
                    <a:pt x="231" y="334"/>
                  </a:lnTo>
                  <a:lnTo>
                    <a:pt x="238" y="349"/>
                  </a:lnTo>
                  <a:lnTo>
                    <a:pt x="246" y="357"/>
                  </a:lnTo>
                  <a:lnTo>
                    <a:pt x="253" y="372"/>
                  </a:lnTo>
                  <a:lnTo>
                    <a:pt x="260" y="379"/>
                  </a:lnTo>
                  <a:lnTo>
                    <a:pt x="268" y="386"/>
                  </a:lnTo>
                  <a:lnTo>
                    <a:pt x="268" y="394"/>
                  </a:lnTo>
                  <a:lnTo>
                    <a:pt x="275" y="401"/>
                  </a:lnTo>
                  <a:lnTo>
                    <a:pt x="283" y="409"/>
                  </a:lnTo>
                  <a:lnTo>
                    <a:pt x="283" y="416"/>
                  </a:lnTo>
                  <a:lnTo>
                    <a:pt x="290" y="416"/>
                  </a:lnTo>
                  <a:lnTo>
                    <a:pt x="290" y="424"/>
                  </a:lnTo>
                  <a:lnTo>
                    <a:pt x="290" y="431"/>
                  </a:lnTo>
                  <a:lnTo>
                    <a:pt x="298" y="431"/>
                  </a:lnTo>
                  <a:lnTo>
                    <a:pt x="298" y="438"/>
                  </a:lnTo>
                  <a:lnTo>
                    <a:pt x="298" y="446"/>
                  </a:lnTo>
                  <a:lnTo>
                    <a:pt x="298" y="453"/>
                  </a:lnTo>
                  <a:lnTo>
                    <a:pt x="290" y="461"/>
                  </a:lnTo>
                  <a:lnTo>
                    <a:pt x="283" y="461"/>
                  </a:lnTo>
                  <a:lnTo>
                    <a:pt x="275" y="461"/>
                  </a:lnTo>
                  <a:lnTo>
                    <a:pt x="268" y="461"/>
                  </a:lnTo>
                  <a:lnTo>
                    <a:pt x="253" y="461"/>
                  </a:lnTo>
                  <a:lnTo>
                    <a:pt x="238" y="461"/>
                  </a:lnTo>
                  <a:lnTo>
                    <a:pt x="238" y="468"/>
                  </a:lnTo>
                  <a:lnTo>
                    <a:pt x="231" y="468"/>
                  </a:lnTo>
                  <a:lnTo>
                    <a:pt x="223" y="468"/>
                  </a:lnTo>
                  <a:lnTo>
                    <a:pt x="216" y="468"/>
                  </a:lnTo>
                  <a:lnTo>
                    <a:pt x="208" y="468"/>
                  </a:lnTo>
                  <a:lnTo>
                    <a:pt x="201" y="476"/>
                  </a:lnTo>
                  <a:lnTo>
                    <a:pt x="194" y="476"/>
                  </a:lnTo>
                  <a:lnTo>
                    <a:pt x="186" y="476"/>
                  </a:lnTo>
                  <a:lnTo>
                    <a:pt x="179" y="476"/>
                  </a:lnTo>
                  <a:lnTo>
                    <a:pt x="171" y="483"/>
                  </a:lnTo>
                  <a:lnTo>
                    <a:pt x="164" y="483"/>
                  </a:lnTo>
                  <a:lnTo>
                    <a:pt x="156" y="483"/>
                  </a:lnTo>
                  <a:lnTo>
                    <a:pt x="149" y="491"/>
                  </a:lnTo>
                  <a:lnTo>
                    <a:pt x="142" y="491"/>
                  </a:lnTo>
                  <a:lnTo>
                    <a:pt x="134" y="491"/>
                  </a:lnTo>
                  <a:lnTo>
                    <a:pt x="127" y="491"/>
                  </a:lnTo>
                  <a:lnTo>
                    <a:pt x="112" y="491"/>
                  </a:lnTo>
                  <a:lnTo>
                    <a:pt x="104" y="491"/>
                  </a:lnTo>
                  <a:lnTo>
                    <a:pt x="97" y="491"/>
                  </a:lnTo>
                  <a:lnTo>
                    <a:pt x="90" y="491"/>
                  </a:lnTo>
                  <a:lnTo>
                    <a:pt x="75" y="483"/>
                  </a:lnTo>
                  <a:lnTo>
                    <a:pt x="67" y="483"/>
                  </a:lnTo>
                  <a:lnTo>
                    <a:pt x="60" y="483"/>
                  </a:lnTo>
                  <a:lnTo>
                    <a:pt x="52" y="483"/>
                  </a:lnTo>
                  <a:lnTo>
                    <a:pt x="45" y="476"/>
                  </a:lnTo>
                  <a:lnTo>
                    <a:pt x="38" y="476"/>
                  </a:lnTo>
                  <a:lnTo>
                    <a:pt x="38" y="468"/>
                  </a:lnTo>
                  <a:lnTo>
                    <a:pt x="30" y="468"/>
                  </a:lnTo>
                  <a:lnTo>
                    <a:pt x="30" y="461"/>
                  </a:lnTo>
                  <a:lnTo>
                    <a:pt x="23" y="453"/>
                  </a:lnTo>
                  <a:lnTo>
                    <a:pt x="15" y="446"/>
                  </a:lnTo>
                  <a:lnTo>
                    <a:pt x="15" y="438"/>
                  </a:lnTo>
                  <a:lnTo>
                    <a:pt x="8" y="438"/>
                  </a:lnTo>
                  <a:lnTo>
                    <a:pt x="8" y="431"/>
                  </a:lnTo>
                  <a:lnTo>
                    <a:pt x="0" y="424"/>
                  </a:lnTo>
                  <a:lnTo>
                    <a:pt x="0" y="416"/>
                  </a:lnTo>
                  <a:lnTo>
                    <a:pt x="0" y="409"/>
                  </a:lnTo>
                  <a:lnTo>
                    <a:pt x="0" y="401"/>
                  </a:lnTo>
                  <a:lnTo>
                    <a:pt x="8" y="401"/>
                  </a:lnTo>
                  <a:lnTo>
                    <a:pt x="8" y="394"/>
                  </a:lnTo>
                  <a:lnTo>
                    <a:pt x="15" y="394"/>
                  </a:lnTo>
                  <a:lnTo>
                    <a:pt x="23" y="401"/>
                  </a:lnTo>
                  <a:lnTo>
                    <a:pt x="30" y="401"/>
                  </a:lnTo>
                  <a:lnTo>
                    <a:pt x="38" y="401"/>
                  </a:lnTo>
                  <a:lnTo>
                    <a:pt x="45" y="401"/>
                  </a:lnTo>
                  <a:lnTo>
                    <a:pt x="52" y="401"/>
                  </a:lnTo>
                  <a:lnTo>
                    <a:pt x="60" y="401"/>
                  </a:lnTo>
                  <a:lnTo>
                    <a:pt x="67" y="401"/>
                  </a:lnTo>
                  <a:lnTo>
                    <a:pt x="75" y="401"/>
                  </a:lnTo>
                  <a:lnTo>
                    <a:pt x="82" y="401"/>
                  </a:lnTo>
                  <a:lnTo>
                    <a:pt x="90" y="401"/>
                  </a:lnTo>
                  <a:lnTo>
                    <a:pt x="97" y="409"/>
                  </a:lnTo>
                  <a:lnTo>
                    <a:pt x="104" y="409"/>
                  </a:lnTo>
                  <a:lnTo>
                    <a:pt x="112" y="409"/>
                  </a:lnTo>
                  <a:lnTo>
                    <a:pt x="119" y="409"/>
                  </a:lnTo>
                  <a:lnTo>
                    <a:pt x="127" y="409"/>
                  </a:lnTo>
                  <a:lnTo>
                    <a:pt x="134" y="409"/>
                  </a:lnTo>
                  <a:lnTo>
                    <a:pt x="142" y="409"/>
                  </a:lnTo>
                  <a:lnTo>
                    <a:pt x="149" y="409"/>
                  </a:lnTo>
                  <a:lnTo>
                    <a:pt x="156" y="401"/>
                  </a:lnTo>
                  <a:lnTo>
                    <a:pt x="164" y="401"/>
                  </a:lnTo>
                  <a:lnTo>
                    <a:pt x="171" y="401"/>
                  </a:lnTo>
                  <a:lnTo>
                    <a:pt x="171" y="394"/>
                  </a:lnTo>
                  <a:lnTo>
                    <a:pt x="179" y="394"/>
                  </a:lnTo>
                  <a:lnTo>
                    <a:pt x="179" y="386"/>
                  </a:lnTo>
                  <a:lnTo>
                    <a:pt x="179" y="379"/>
                  </a:lnTo>
                  <a:lnTo>
                    <a:pt x="179" y="372"/>
                  </a:lnTo>
                  <a:lnTo>
                    <a:pt x="179" y="364"/>
                  </a:lnTo>
                  <a:lnTo>
                    <a:pt x="171" y="349"/>
                  </a:lnTo>
                  <a:lnTo>
                    <a:pt x="171" y="342"/>
                  </a:lnTo>
                  <a:lnTo>
                    <a:pt x="164" y="334"/>
                  </a:lnTo>
                  <a:lnTo>
                    <a:pt x="156" y="320"/>
                  </a:lnTo>
                  <a:lnTo>
                    <a:pt x="156" y="312"/>
                  </a:lnTo>
                  <a:lnTo>
                    <a:pt x="149" y="297"/>
                  </a:lnTo>
                  <a:lnTo>
                    <a:pt x="149" y="290"/>
                  </a:lnTo>
                  <a:lnTo>
                    <a:pt x="142" y="275"/>
                  </a:lnTo>
                  <a:lnTo>
                    <a:pt x="142" y="260"/>
                  </a:lnTo>
                  <a:lnTo>
                    <a:pt x="142" y="245"/>
                  </a:lnTo>
                  <a:lnTo>
                    <a:pt x="142" y="230"/>
                  </a:lnTo>
                  <a:lnTo>
                    <a:pt x="134" y="223"/>
                  </a:lnTo>
                  <a:lnTo>
                    <a:pt x="134" y="208"/>
                  </a:lnTo>
                  <a:lnTo>
                    <a:pt x="142" y="193"/>
                  </a:lnTo>
                  <a:lnTo>
                    <a:pt x="142" y="178"/>
                  </a:lnTo>
                  <a:lnTo>
                    <a:pt x="142" y="171"/>
                  </a:lnTo>
                  <a:lnTo>
                    <a:pt x="142" y="163"/>
                  </a:lnTo>
                  <a:lnTo>
                    <a:pt x="142" y="156"/>
                  </a:lnTo>
                  <a:lnTo>
                    <a:pt x="149" y="156"/>
                  </a:lnTo>
                  <a:lnTo>
                    <a:pt x="149" y="149"/>
                  </a:lnTo>
                  <a:lnTo>
                    <a:pt x="149" y="141"/>
                  </a:lnTo>
                  <a:lnTo>
                    <a:pt x="156" y="134"/>
                  </a:lnTo>
                  <a:lnTo>
                    <a:pt x="156" y="126"/>
                  </a:lnTo>
                  <a:lnTo>
                    <a:pt x="164" y="119"/>
                  </a:lnTo>
                  <a:lnTo>
                    <a:pt x="164" y="111"/>
                  </a:lnTo>
                  <a:lnTo>
                    <a:pt x="171" y="104"/>
                  </a:lnTo>
                  <a:lnTo>
                    <a:pt x="171" y="96"/>
                  </a:lnTo>
                  <a:lnTo>
                    <a:pt x="179" y="89"/>
                  </a:lnTo>
                  <a:lnTo>
                    <a:pt x="179" y="82"/>
                  </a:lnTo>
                  <a:lnTo>
                    <a:pt x="186" y="74"/>
                  </a:lnTo>
                  <a:lnTo>
                    <a:pt x="186" y="67"/>
                  </a:lnTo>
                  <a:lnTo>
                    <a:pt x="186" y="59"/>
                  </a:lnTo>
                  <a:lnTo>
                    <a:pt x="194" y="52"/>
                  </a:lnTo>
                  <a:lnTo>
                    <a:pt x="194" y="44"/>
                  </a:lnTo>
                  <a:lnTo>
                    <a:pt x="194" y="37"/>
                  </a:lnTo>
                  <a:lnTo>
                    <a:pt x="194" y="30"/>
                  </a:lnTo>
                  <a:lnTo>
                    <a:pt x="194" y="22"/>
                  </a:lnTo>
                  <a:lnTo>
                    <a:pt x="201" y="15"/>
                  </a:lnTo>
                  <a:lnTo>
                    <a:pt x="201" y="7"/>
                  </a:lnTo>
                  <a:lnTo>
                    <a:pt x="208" y="7"/>
                  </a:lnTo>
                  <a:lnTo>
                    <a:pt x="216" y="0"/>
                  </a:lnTo>
                  <a:lnTo>
                    <a:pt x="223" y="0"/>
                  </a:lnTo>
                  <a:lnTo>
                    <a:pt x="231" y="0"/>
                  </a:lnTo>
                  <a:lnTo>
                    <a:pt x="231" y="7"/>
                  </a:lnTo>
                  <a:lnTo>
                    <a:pt x="238" y="7"/>
                  </a:lnTo>
                  <a:lnTo>
                    <a:pt x="246" y="7"/>
                  </a:lnTo>
                  <a:lnTo>
                    <a:pt x="246" y="15"/>
                  </a:lnTo>
                  <a:lnTo>
                    <a:pt x="253" y="15"/>
                  </a:lnTo>
                  <a:lnTo>
                    <a:pt x="253" y="22"/>
                  </a:lnTo>
                  <a:lnTo>
                    <a:pt x="260" y="22"/>
                  </a:lnTo>
                  <a:lnTo>
                    <a:pt x="260" y="30"/>
                  </a:lnTo>
                  <a:lnTo>
                    <a:pt x="268" y="37"/>
                  </a:lnTo>
                  <a:lnTo>
                    <a:pt x="268" y="44"/>
                  </a:lnTo>
                  <a:lnTo>
                    <a:pt x="268" y="52"/>
                  </a:lnTo>
                  <a:lnTo>
                    <a:pt x="260" y="59"/>
                  </a:lnTo>
                  <a:lnTo>
                    <a:pt x="260" y="67"/>
                  </a:lnTo>
                  <a:lnTo>
                    <a:pt x="260" y="82"/>
                  </a:lnTo>
                  <a:lnTo>
                    <a:pt x="253" y="89"/>
                  </a:lnTo>
                  <a:lnTo>
                    <a:pt x="246" y="96"/>
                  </a:lnTo>
                  <a:lnTo>
                    <a:pt x="246" y="111"/>
                  </a:lnTo>
                  <a:lnTo>
                    <a:pt x="238" y="119"/>
                  </a:lnTo>
                  <a:close/>
                </a:path>
              </a:pathLst>
            </a:custGeom>
            <a:solidFill>
              <a:srgbClr val="FF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34" name="Freeform 498">
              <a:extLst>
                <a:ext uri="{FF2B5EF4-FFF2-40B4-BE49-F238E27FC236}">
                  <a16:creationId xmlns:a16="http://schemas.microsoft.com/office/drawing/2014/main" id="{CB888598-C6DA-7B23-8A00-AB8E00F91E52}"/>
                </a:ext>
              </a:extLst>
            </p:cNvPr>
            <p:cNvSpPr>
              <a:spLocks/>
            </p:cNvSpPr>
            <p:nvPr/>
          </p:nvSpPr>
          <p:spPr bwMode="auto">
            <a:xfrm>
              <a:off x="2261" y="3364"/>
              <a:ext cx="282" cy="476"/>
            </a:xfrm>
            <a:custGeom>
              <a:avLst/>
              <a:gdLst>
                <a:gd name="T0" fmla="*/ 208 w 282"/>
                <a:gd name="T1" fmla="*/ 142 h 476"/>
                <a:gd name="T2" fmla="*/ 193 w 282"/>
                <a:gd name="T3" fmla="*/ 186 h 476"/>
                <a:gd name="T4" fmla="*/ 186 w 282"/>
                <a:gd name="T5" fmla="*/ 238 h 476"/>
                <a:gd name="T6" fmla="*/ 200 w 282"/>
                <a:gd name="T7" fmla="*/ 305 h 476"/>
                <a:gd name="T8" fmla="*/ 230 w 282"/>
                <a:gd name="T9" fmla="*/ 350 h 476"/>
                <a:gd name="T10" fmla="*/ 252 w 282"/>
                <a:gd name="T11" fmla="*/ 379 h 476"/>
                <a:gd name="T12" fmla="*/ 267 w 282"/>
                <a:gd name="T13" fmla="*/ 402 h 476"/>
                <a:gd name="T14" fmla="*/ 275 w 282"/>
                <a:gd name="T15" fmla="*/ 417 h 476"/>
                <a:gd name="T16" fmla="*/ 282 w 282"/>
                <a:gd name="T17" fmla="*/ 424 h 476"/>
                <a:gd name="T18" fmla="*/ 282 w 282"/>
                <a:gd name="T19" fmla="*/ 439 h 476"/>
                <a:gd name="T20" fmla="*/ 275 w 282"/>
                <a:gd name="T21" fmla="*/ 446 h 476"/>
                <a:gd name="T22" fmla="*/ 245 w 282"/>
                <a:gd name="T23" fmla="*/ 454 h 476"/>
                <a:gd name="T24" fmla="*/ 230 w 282"/>
                <a:gd name="T25" fmla="*/ 454 h 476"/>
                <a:gd name="T26" fmla="*/ 208 w 282"/>
                <a:gd name="T27" fmla="*/ 454 h 476"/>
                <a:gd name="T28" fmla="*/ 186 w 282"/>
                <a:gd name="T29" fmla="*/ 461 h 476"/>
                <a:gd name="T30" fmla="*/ 156 w 282"/>
                <a:gd name="T31" fmla="*/ 469 h 476"/>
                <a:gd name="T32" fmla="*/ 126 w 282"/>
                <a:gd name="T33" fmla="*/ 476 h 476"/>
                <a:gd name="T34" fmla="*/ 89 w 282"/>
                <a:gd name="T35" fmla="*/ 476 h 476"/>
                <a:gd name="T36" fmla="*/ 59 w 282"/>
                <a:gd name="T37" fmla="*/ 469 h 476"/>
                <a:gd name="T38" fmla="*/ 37 w 282"/>
                <a:gd name="T39" fmla="*/ 461 h 476"/>
                <a:gd name="T40" fmla="*/ 30 w 282"/>
                <a:gd name="T41" fmla="*/ 454 h 476"/>
                <a:gd name="T42" fmla="*/ 22 w 282"/>
                <a:gd name="T43" fmla="*/ 439 h 476"/>
                <a:gd name="T44" fmla="*/ 7 w 282"/>
                <a:gd name="T45" fmla="*/ 431 h 476"/>
                <a:gd name="T46" fmla="*/ 0 w 282"/>
                <a:gd name="T47" fmla="*/ 417 h 476"/>
                <a:gd name="T48" fmla="*/ 0 w 282"/>
                <a:gd name="T49" fmla="*/ 409 h 476"/>
                <a:gd name="T50" fmla="*/ 0 w 282"/>
                <a:gd name="T51" fmla="*/ 402 h 476"/>
                <a:gd name="T52" fmla="*/ 0 w 282"/>
                <a:gd name="T53" fmla="*/ 394 h 476"/>
                <a:gd name="T54" fmla="*/ 15 w 282"/>
                <a:gd name="T55" fmla="*/ 394 h 476"/>
                <a:gd name="T56" fmla="*/ 30 w 282"/>
                <a:gd name="T57" fmla="*/ 402 h 476"/>
                <a:gd name="T58" fmla="*/ 44 w 282"/>
                <a:gd name="T59" fmla="*/ 402 h 476"/>
                <a:gd name="T60" fmla="*/ 67 w 282"/>
                <a:gd name="T61" fmla="*/ 402 h 476"/>
                <a:gd name="T62" fmla="*/ 89 w 282"/>
                <a:gd name="T63" fmla="*/ 402 h 476"/>
                <a:gd name="T64" fmla="*/ 119 w 282"/>
                <a:gd name="T65" fmla="*/ 409 h 476"/>
                <a:gd name="T66" fmla="*/ 148 w 282"/>
                <a:gd name="T67" fmla="*/ 402 h 476"/>
                <a:gd name="T68" fmla="*/ 171 w 282"/>
                <a:gd name="T69" fmla="*/ 394 h 476"/>
                <a:gd name="T70" fmla="*/ 178 w 282"/>
                <a:gd name="T71" fmla="*/ 379 h 476"/>
                <a:gd name="T72" fmla="*/ 171 w 282"/>
                <a:gd name="T73" fmla="*/ 350 h 476"/>
                <a:gd name="T74" fmla="*/ 156 w 282"/>
                <a:gd name="T75" fmla="*/ 305 h 476"/>
                <a:gd name="T76" fmla="*/ 141 w 282"/>
                <a:gd name="T77" fmla="*/ 260 h 476"/>
                <a:gd name="T78" fmla="*/ 134 w 282"/>
                <a:gd name="T79" fmla="*/ 208 h 476"/>
                <a:gd name="T80" fmla="*/ 134 w 282"/>
                <a:gd name="T81" fmla="*/ 171 h 476"/>
                <a:gd name="T82" fmla="*/ 141 w 282"/>
                <a:gd name="T83" fmla="*/ 149 h 476"/>
                <a:gd name="T84" fmla="*/ 148 w 282"/>
                <a:gd name="T85" fmla="*/ 134 h 476"/>
                <a:gd name="T86" fmla="*/ 156 w 282"/>
                <a:gd name="T87" fmla="*/ 112 h 476"/>
                <a:gd name="T88" fmla="*/ 171 w 282"/>
                <a:gd name="T89" fmla="*/ 89 h 476"/>
                <a:gd name="T90" fmla="*/ 178 w 282"/>
                <a:gd name="T91" fmla="*/ 75 h 476"/>
                <a:gd name="T92" fmla="*/ 186 w 282"/>
                <a:gd name="T93" fmla="*/ 52 h 476"/>
                <a:gd name="T94" fmla="*/ 186 w 282"/>
                <a:gd name="T95" fmla="*/ 37 h 476"/>
                <a:gd name="T96" fmla="*/ 193 w 282"/>
                <a:gd name="T97" fmla="*/ 15 h 476"/>
                <a:gd name="T98" fmla="*/ 200 w 282"/>
                <a:gd name="T99" fmla="*/ 8 h 476"/>
                <a:gd name="T100" fmla="*/ 215 w 282"/>
                <a:gd name="T101" fmla="*/ 0 h 476"/>
                <a:gd name="T102" fmla="*/ 230 w 282"/>
                <a:gd name="T103" fmla="*/ 8 h 476"/>
                <a:gd name="T104" fmla="*/ 245 w 282"/>
                <a:gd name="T105" fmla="*/ 23 h 476"/>
                <a:gd name="T106" fmla="*/ 252 w 282"/>
                <a:gd name="T107" fmla="*/ 37 h 476"/>
                <a:gd name="T108" fmla="*/ 245 w 282"/>
                <a:gd name="T109" fmla="*/ 67 h 476"/>
                <a:gd name="T110" fmla="*/ 230 w 282"/>
                <a:gd name="T111" fmla="*/ 104 h 4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2" h="476">
                  <a:moveTo>
                    <a:pt x="223" y="112"/>
                  </a:moveTo>
                  <a:lnTo>
                    <a:pt x="215" y="119"/>
                  </a:lnTo>
                  <a:lnTo>
                    <a:pt x="208" y="127"/>
                  </a:lnTo>
                  <a:lnTo>
                    <a:pt x="208" y="142"/>
                  </a:lnTo>
                  <a:lnTo>
                    <a:pt x="200" y="149"/>
                  </a:lnTo>
                  <a:lnTo>
                    <a:pt x="200" y="156"/>
                  </a:lnTo>
                  <a:lnTo>
                    <a:pt x="193" y="171"/>
                  </a:lnTo>
                  <a:lnTo>
                    <a:pt x="193" y="186"/>
                  </a:lnTo>
                  <a:lnTo>
                    <a:pt x="186" y="201"/>
                  </a:lnTo>
                  <a:lnTo>
                    <a:pt x="186" y="208"/>
                  </a:lnTo>
                  <a:lnTo>
                    <a:pt x="186" y="223"/>
                  </a:lnTo>
                  <a:lnTo>
                    <a:pt x="186" y="238"/>
                  </a:lnTo>
                  <a:lnTo>
                    <a:pt x="193" y="253"/>
                  </a:lnTo>
                  <a:lnTo>
                    <a:pt x="193" y="268"/>
                  </a:lnTo>
                  <a:lnTo>
                    <a:pt x="200" y="290"/>
                  </a:lnTo>
                  <a:lnTo>
                    <a:pt x="200" y="305"/>
                  </a:lnTo>
                  <a:lnTo>
                    <a:pt x="215" y="320"/>
                  </a:lnTo>
                  <a:lnTo>
                    <a:pt x="215" y="327"/>
                  </a:lnTo>
                  <a:lnTo>
                    <a:pt x="223" y="342"/>
                  </a:lnTo>
                  <a:lnTo>
                    <a:pt x="230" y="350"/>
                  </a:lnTo>
                  <a:lnTo>
                    <a:pt x="238" y="357"/>
                  </a:lnTo>
                  <a:lnTo>
                    <a:pt x="245" y="365"/>
                  </a:lnTo>
                  <a:lnTo>
                    <a:pt x="245" y="372"/>
                  </a:lnTo>
                  <a:lnTo>
                    <a:pt x="252" y="379"/>
                  </a:lnTo>
                  <a:lnTo>
                    <a:pt x="260" y="387"/>
                  </a:lnTo>
                  <a:lnTo>
                    <a:pt x="260" y="394"/>
                  </a:lnTo>
                  <a:lnTo>
                    <a:pt x="267" y="394"/>
                  </a:lnTo>
                  <a:lnTo>
                    <a:pt x="267" y="402"/>
                  </a:lnTo>
                  <a:lnTo>
                    <a:pt x="275" y="409"/>
                  </a:lnTo>
                  <a:lnTo>
                    <a:pt x="275" y="417"/>
                  </a:lnTo>
                  <a:lnTo>
                    <a:pt x="282" y="417"/>
                  </a:lnTo>
                  <a:lnTo>
                    <a:pt x="282" y="424"/>
                  </a:lnTo>
                  <a:lnTo>
                    <a:pt x="282" y="431"/>
                  </a:lnTo>
                  <a:lnTo>
                    <a:pt x="282" y="439"/>
                  </a:lnTo>
                  <a:lnTo>
                    <a:pt x="282" y="446"/>
                  </a:lnTo>
                  <a:lnTo>
                    <a:pt x="275" y="446"/>
                  </a:lnTo>
                  <a:lnTo>
                    <a:pt x="267" y="446"/>
                  </a:lnTo>
                  <a:lnTo>
                    <a:pt x="260" y="454"/>
                  </a:lnTo>
                  <a:lnTo>
                    <a:pt x="252" y="454"/>
                  </a:lnTo>
                  <a:lnTo>
                    <a:pt x="245" y="454"/>
                  </a:lnTo>
                  <a:lnTo>
                    <a:pt x="230" y="454"/>
                  </a:lnTo>
                  <a:lnTo>
                    <a:pt x="223" y="454"/>
                  </a:lnTo>
                  <a:lnTo>
                    <a:pt x="215" y="454"/>
                  </a:lnTo>
                  <a:lnTo>
                    <a:pt x="208" y="454"/>
                  </a:lnTo>
                  <a:lnTo>
                    <a:pt x="200" y="454"/>
                  </a:lnTo>
                  <a:lnTo>
                    <a:pt x="200" y="461"/>
                  </a:lnTo>
                  <a:lnTo>
                    <a:pt x="193" y="461"/>
                  </a:lnTo>
                  <a:lnTo>
                    <a:pt x="186" y="461"/>
                  </a:lnTo>
                  <a:lnTo>
                    <a:pt x="178" y="461"/>
                  </a:lnTo>
                  <a:lnTo>
                    <a:pt x="171" y="469"/>
                  </a:lnTo>
                  <a:lnTo>
                    <a:pt x="163" y="469"/>
                  </a:lnTo>
                  <a:lnTo>
                    <a:pt x="156" y="469"/>
                  </a:lnTo>
                  <a:lnTo>
                    <a:pt x="148" y="476"/>
                  </a:lnTo>
                  <a:lnTo>
                    <a:pt x="141" y="476"/>
                  </a:lnTo>
                  <a:lnTo>
                    <a:pt x="134" y="476"/>
                  </a:lnTo>
                  <a:lnTo>
                    <a:pt x="126" y="476"/>
                  </a:lnTo>
                  <a:lnTo>
                    <a:pt x="119" y="476"/>
                  </a:lnTo>
                  <a:lnTo>
                    <a:pt x="111" y="476"/>
                  </a:lnTo>
                  <a:lnTo>
                    <a:pt x="104" y="476"/>
                  </a:lnTo>
                  <a:lnTo>
                    <a:pt x="89" y="476"/>
                  </a:lnTo>
                  <a:lnTo>
                    <a:pt x="82" y="476"/>
                  </a:lnTo>
                  <a:lnTo>
                    <a:pt x="74" y="476"/>
                  </a:lnTo>
                  <a:lnTo>
                    <a:pt x="67" y="476"/>
                  </a:lnTo>
                  <a:lnTo>
                    <a:pt x="59" y="469"/>
                  </a:lnTo>
                  <a:lnTo>
                    <a:pt x="52" y="469"/>
                  </a:lnTo>
                  <a:lnTo>
                    <a:pt x="44" y="469"/>
                  </a:lnTo>
                  <a:lnTo>
                    <a:pt x="37" y="461"/>
                  </a:lnTo>
                  <a:lnTo>
                    <a:pt x="30" y="454"/>
                  </a:lnTo>
                  <a:lnTo>
                    <a:pt x="22" y="446"/>
                  </a:lnTo>
                  <a:lnTo>
                    <a:pt x="22" y="439"/>
                  </a:lnTo>
                  <a:lnTo>
                    <a:pt x="15" y="439"/>
                  </a:lnTo>
                  <a:lnTo>
                    <a:pt x="15" y="431"/>
                  </a:lnTo>
                  <a:lnTo>
                    <a:pt x="7" y="431"/>
                  </a:lnTo>
                  <a:lnTo>
                    <a:pt x="7" y="424"/>
                  </a:lnTo>
                  <a:lnTo>
                    <a:pt x="0" y="424"/>
                  </a:lnTo>
                  <a:lnTo>
                    <a:pt x="0" y="417"/>
                  </a:lnTo>
                  <a:lnTo>
                    <a:pt x="0" y="409"/>
                  </a:lnTo>
                  <a:lnTo>
                    <a:pt x="0" y="402"/>
                  </a:lnTo>
                  <a:lnTo>
                    <a:pt x="0" y="394"/>
                  </a:lnTo>
                  <a:lnTo>
                    <a:pt x="7" y="394"/>
                  </a:lnTo>
                  <a:lnTo>
                    <a:pt x="15" y="394"/>
                  </a:lnTo>
                  <a:lnTo>
                    <a:pt x="22" y="394"/>
                  </a:lnTo>
                  <a:lnTo>
                    <a:pt x="30" y="402"/>
                  </a:lnTo>
                  <a:lnTo>
                    <a:pt x="37" y="402"/>
                  </a:lnTo>
                  <a:lnTo>
                    <a:pt x="44" y="402"/>
                  </a:lnTo>
                  <a:lnTo>
                    <a:pt x="52" y="402"/>
                  </a:lnTo>
                  <a:lnTo>
                    <a:pt x="59" y="402"/>
                  </a:lnTo>
                  <a:lnTo>
                    <a:pt x="67" y="402"/>
                  </a:lnTo>
                  <a:lnTo>
                    <a:pt x="74" y="402"/>
                  </a:lnTo>
                  <a:lnTo>
                    <a:pt x="82" y="402"/>
                  </a:lnTo>
                  <a:lnTo>
                    <a:pt x="89" y="402"/>
                  </a:lnTo>
                  <a:lnTo>
                    <a:pt x="96" y="402"/>
                  </a:lnTo>
                  <a:lnTo>
                    <a:pt x="104" y="409"/>
                  </a:lnTo>
                  <a:lnTo>
                    <a:pt x="111" y="409"/>
                  </a:lnTo>
                  <a:lnTo>
                    <a:pt x="119" y="409"/>
                  </a:lnTo>
                  <a:lnTo>
                    <a:pt x="126" y="409"/>
                  </a:lnTo>
                  <a:lnTo>
                    <a:pt x="134" y="409"/>
                  </a:lnTo>
                  <a:lnTo>
                    <a:pt x="141" y="402"/>
                  </a:lnTo>
                  <a:lnTo>
                    <a:pt x="148" y="402"/>
                  </a:lnTo>
                  <a:lnTo>
                    <a:pt x="156" y="402"/>
                  </a:lnTo>
                  <a:lnTo>
                    <a:pt x="163" y="402"/>
                  </a:lnTo>
                  <a:lnTo>
                    <a:pt x="163" y="394"/>
                  </a:lnTo>
                  <a:lnTo>
                    <a:pt x="171" y="394"/>
                  </a:lnTo>
                  <a:lnTo>
                    <a:pt x="178" y="387"/>
                  </a:lnTo>
                  <a:lnTo>
                    <a:pt x="178" y="379"/>
                  </a:lnTo>
                  <a:lnTo>
                    <a:pt x="178" y="372"/>
                  </a:lnTo>
                  <a:lnTo>
                    <a:pt x="178" y="365"/>
                  </a:lnTo>
                  <a:lnTo>
                    <a:pt x="171" y="357"/>
                  </a:lnTo>
                  <a:lnTo>
                    <a:pt x="171" y="350"/>
                  </a:lnTo>
                  <a:lnTo>
                    <a:pt x="163" y="342"/>
                  </a:lnTo>
                  <a:lnTo>
                    <a:pt x="163" y="327"/>
                  </a:lnTo>
                  <a:lnTo>
                    <a:pt x="156" y="320"/>
                  </a:lnTo>
                  <a:lnTo>
                    <a:pt x="156" y="305"/>
                  </a:lnTo>
                  <a:lnTo>
                    <a:pt x="148" y="298"/>
                  </a:lnTo>
                  <a:lnTo>
                    <a:pt x="148" y="283"/>
                  </a:lnTo>
                  <a:lnTo>
                    <a:pt x="141" y="275"/>
                  </a:lnTo>
                  <a:lnTo>
                    <a:pt x="141" y="260"/>
                  </a:lnTo>
                  <a:lnTo>
                    <a:pt x="134" y="246"/>
                  </a:lnTo>
                  <a:lnTo>
                    <a:pt x="134" y="231"/>
                  </a:lnTo>
                  <a:lnTo>
                    <a:pt x="134" y="216"/>
                  </a:lnTo>
                  <a:lnTo>
                    <a:pt x="134" y="208"/>
                  </a:lnTo>
                  <a:lnTo>
                    <a:pt x="134" y="194"/>
                  </a:lnTo>
                  <a:lnTo>
                    <a:pt x="134" y="186"/>
                  </a:lnTo>
                  <a:lnTo>
                    <a:pt x="134" y="179"/>
                  </a:lnTo>
                  <a:lnTo>
                    <a:pt x="134" y="171"/>
                  </a:lnTo>
                  <a:lnTo>
                    <a:pt x="141" y="164"/>
                  </a:lnTo>
                  <a:lnTo>
                    <a:pt x="141" y="156"/>
                  </a:lnTo>
                  <a:lnTo>
                    <a:pt x="141" y="149"/>
                  </a:lnTo>
                  <a:lnTo>
                    <a:pt x="141" y="142"/>
                  </a:lnTo>
                  <a:lnTo>
                    <a:pt x="148" y="142"/>
                  </a:lnTo>
                  <a:lnTo>
                    <a:pt x="148" y="134"/>
                  </a:lnTo>
                  <a:lnTo>
                    <a:pt x="148" y="127"/>
                  </a:lnTo>
                  <a:lnTo>
                    <a:pt x="156" y="127"/>
                  </a:lnTo>
                  <a:lnTo>
                    <a:pt x="156" y="119"/>
                  </a:lnTo>
                  <a:lnTo>
                    <a:pt x="156" y="112"/>
                  </a:lnTo>
                  <a:lnTo>
                    <a:pt x="163" y="112"/>
                  </a:lnTo>
                  <a:lnTo>
                    <a:pt x="163" y="104"/>
                  </a:lnTo>
                  <a:lnTo>
                    <a:pt x="163" y="97"/>
                  </a:lnTo>
                  <a:lnTo>
                    <a:pt x="171" y="89"/>
                  </a:lnTo>
                  <a:lnTo>
                    <a:pt x="171" y="82"/>
                  </a:lnTo>
                  <a:lnTo>
                    <a:pt x="178" y="75"/>
                  </a:lnTo>
                  <a:lnTo>
                    <a:pt x="178" y="67"/>
                  </a:lnTo>
                  <a:lnTo>
                    <a:pt x="186" y="60"/>
                  </a:lnTo>
                  <a:lnTo>
                    <a:pt x="186" y="52"/>
                  </a:lnTo>
                  <a:lnTo>
                    <a:pt x="186" y="45"/>
                  </a:lnTo>
                  <a:lnTo>
                    <a:pt x="186" y="37"/>
                  </a:lnTo>
                  <a:lnTo>
                    <a:pt x="186" y="30"/>
                  </a:lnTo>
                  <a:lnTo>
                    <a:pt x="193" y="23"/>
                  </a:lnTo>
                  <a:lnTo>
                    <a:pt x="193" y="15"/>
                  </a:lnTo>
                  <a:lnTo>
                    <a:pt x="200" y="8"/>
                  </a:lnTo>
                  <a:lnTo>
                    <a:pt x="208" y="8"/>
                  </a:lnTo>
                  <a:lnTo>
                    <a:pt x="208" y="0"/>
                  </a:lnTo>
                  <a:lnTo>
                    <a:pt x="215" y="0"/>
                  </a:lnTo>
                  <a:lnTo>
                    <a:pt x="223" y="0"/>
                  </a:lnTo>
                  <a:lnTo>
                    <a:pt x="223" y="8"/>
                  </a:lnTo>
                  <a:lnTo>
                    <a:pt x="230" y="8"/>
                  </a:lnTo>
                  <a:lnTo>
                    <a:pt x="238" y="15"/>
                  </a:lnTo>
                  <a:lnTo>
                    <a:pt x="245" y="23"/>
                  </a:lnTo>
                  <a:lnTo>
                    <a:pt x="252" y="30"/>
                  </a:lnTo>
                  <a:lnTo>
                    <a:pt x="252" y="37"/>
                  </a:lnTo>
                  <a:lnTo>
                    <a:pt x="252" y="45"/>
                  </a:lnTo>
                  <a:lnTo>
                    <a:pt x="252" y="52"/>
                  </a:lnTo>
                  <a:lnTo>
                    <a:pt x="245" y="67"/>
                  </a:lnTo>
                  <a:lnTo>
                    <a:pt x="245" y="75"/>
                  </a:lnTo>
                  <a:lnTo>
                    <a:pt x="238" y="82"/>
                  </a:lnTo>
                  <a:lnTo>
                    <a:pt x="238" y="89"/>
                  </a:lnTo>
                  <a:lnTo>
                    <a:pt x="230" y="104"/>
                  </a:lnTo>
                  <a:lnTo>
                    <a:pt x="223" y="112"/>
                  </a:lnTo>
                  <a:close/>
                </a:path>
              </a:pathLst>
            </a:custGeom>
            <a:solidFill>
              <a:srgbClr val="FF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35" name="Freeform 499">
              <a:extLst>
                <a:ext uri="{FF2B5EF4-FFF2-40B4-BE49-F238E27FC236}">
                  <a16:creationId xmlns:a16="http://schemas.microsoft.com/office/drawing/2014/main" id="{E05AC312-463F-DD03-CA16-E6FAAFDB5012}"/>
                </a:ext>
              </a:extLst>
            </p:cNvPr>
            <p:cNvSpPr>
              <a:spLocks/>
            </p:cNvSpPr>
            <p:nvPr/>
          </p:nvSpPr>
          <p:spPr bwMode="auto">
            <a:xfrm>
              <a:off x="2268" y="3372"/>
              <a:ext cx="268" cy="468"/>
            </a:xfrm>
            <a:custGeom>
              <a:avLst/>
              <a:gdLst>
                <a:gd name="T0" fmla="*/ 193 w 268"/>
                <a:gd name="T1" fmla="*/ 126 h 468"/>
                <a:gd name="T2" fmla="*/ 179 w 268"/>
                <a:gd name="T3" fmla="*/ 178 h 468"/>
                <a:gd name="T4" fmla="*/ 171 w 268"/>
                <a:gd name="T5" fmla="*/ 230 h 468"/>
                <a:gd name="T6" fmla="*/ 193 w 268"/>
                <a:gd name="T7" fmla="*/ 297 h 468"/>
                <a:gd name="T8" fmla="*/ 216 w 268"/>
                <a:gd name="T9" fmla="*/ 334 h 468"/>
                <a:gd name="T10" fmla="*/ 238 w 268"/>
                <a:gd name="T11" fmla="*/ 364 h 468"/>
                <a:gd name="T12" fmla="*/ 253 w 268"/>
                <a:gd name="T13" fmla="*/ 386 h 468"/>
                <a:gd name="T14" fmla="*/ 260 w 268"/>
                <a:gd name="T15" fmla="*/ 401 h 468"/>
                <a:gd name="T16" fmla="*/ 268 w 268"/>
                <a:gd name="T17" fmla="*/ 416 h 468"/>
                <a:gd name="T18" fmla="*/ 268 w 268"/>
                <a:gd name="T19" fmla="*/ 423 h 468"/>
                <a:gd name="T20" fmla="*/ 260 w 268"/>
                <a:gd name="T21" fmla="*/ 438 h 468"/>
                <a:gd name="T22" fmla="*/ 231 w 268"/>
                <a:gd name="T23" fmla="*/ 438 h 468"/>
                <a:gd name="T24" fmla="*/ 216 w 268"/>
                <a:gd name="T25" fmla="*/ 438 h 468"/>
                <a:gd name="T26" fmla="*/ 201 w 268"/>
                <a:gd name="T27" fmla="*/ 446 h 468"/>
                <a:gd name="T28" fmla="*/ 179 w 268"/>
                <a:gd name="T29" fmla="*/ 446 h 468"/>
                <a:gd name="T30" fmla="*/ 149 w 268"/>
                <a:gd name="T31" fmla="*/ 461 h 468"/>
                <a:gd name="T32" fmla="*/ 119 w 268"/>
                <a:gd name="T33" fmla="*/ 468 h 468"/>
                <a:gd name="T34" fmla="*/ 89 w 268"/>
                <a:gd name="T35" fmla="*/ 468 h 468"/>
                <a:gd name="T36" fmla="*/ 60 w 268"/>
                <a:gd name="T37" fmla="*/ 461 h 468"/>
                <a:gd name="T38" fmla="*/ 45 w 268"/>
                <a:gd name="T39" fmla="*/ 453 h 468"/>
                <a:gd name="T40" fmla="*/ 30 w 268"/>
                <a:gd name="T41" fmla="*/ 438 h 468"/>
                <a:gd name="T42" fmla="*/ 23 w 268"/>
                <a:gd name="T43" fmla="*/ 431 h 468"/>
                <a:gd name="T44" fmla="*/ 8 w 268"/>
                <a:gd name="T45" fmla="*/ 423 h 468"/>
                <a:gd name="T46" fmla="*/ 0 w 268"/>
                <a:gd name="T47" fmla="*/ 416 h 468"/>
                <a:gd name="T48" fmla="*/ 0 w 268"/>
                <a:gd name="T49" fmla="*/ 409 h 468"/>
                <a:gd name="T50" fmla="*/ 0 w 268"/>
                <a:gd name="T51" fmla="*/ 401 h 468"/>
                <a:gd name="T52" fmla="*/ 0 w 268"/>
                <a:gd name="T53" fmla="*/ 394 h 468"/>
                <a:gd name="T54" fmla="*/ 15 w 268"/>
                <a:gd name="T55" fmla="*/ 394 h 468"/>
                <a:gd name="T56" fmla="*/ 30 w 268"/>
                <a:gd name="T57" fmla="*/ 394 h 468"/>
                <a:gd name="T58" fmla="*/ 45 w 268"/>
                <a:gd name="T59" fmla="*/ 394 h 468"/>
                <a:gd name="T60" fmla="*/ 60 w 268"/>
                <a:gd name="T61" fmla="*/ 394 h 468"/>
                <a:gd name="T62" fmla="*/ 82 w 268"/>
                <a:gd name="T63" fmla="*/ 401 h 468"/>
                <a:gd name="T64" fmla="*/ 112 w 268"/>
                <a:gd name="T65" fmla="*/ 401 h 468"/>
                <a:gd name="T66" fmla="*/ 141 w 268"/>
                <a:gd name="T67" fmla="*/ 401 h 468"/>
                <a:gd name="T68" fmla="*/ 171 w 268"/>
                <a:gd name="T69" fmla="*/ 386 h 468"/>
                <a:gd name="T70" fmla="*/ 179 w 268"/>
                <a:gd name="T71" fmla="*/ 371 h 468"/>
                <a:gd name="T72" fmla="*/ 171 w 268"/>
                <a:gd name="T73" fmla="*/ 349 h 468"/>
                <a:gd name="T74" fmla="*/ 149 w 268"/>
                <a:gd name="T75" fmla="*/ 305 h 468"/>
                <a:gd name="T76" fmla="*/ 134 w 268"/>
                <a:gd name="T77" fmla="*/ 252 h 468"/>
                <a:gd name="T78" fmla="*/ 127 w 268"/>
                <a:gd name="T79" fmla="*/ 208 h 468"/>
                <a:gd name="T80" fmla="*/ 134 w 268"/>
                <a:gd name="T81" fmla="*/ 171 h 468"/>
                <a:gd name="T82" fmla="*/ 134 w 268"/>
                <a:gd name="T83" fmla="*/ 148 h 468"/>
                <a:gd name="T84" fmla="*/ 141 w 268"/>
                <a:gd name="T85" fmla="*/ 134 h 468"/>
                <a:gd name="T86" fmla="*/ 149 w 268"/>
                <a:gd name="T87" fmla="*/ 119 h 468"/>
                <a:gd name="T88" fmla="*/ 164 w 268"/>
                <a:gd name="T89" fmla="*/ 96 h 468"/>
                <a:gd name="T90" fmla="*/ 171 w 268"/>
                <a:gd name="T91" fmla="*/ 74 h 468"/>
                <a:gd name="T92" fmla="*/ 179 w 268"/>
                <a:gd name="T93" fmla="*/ 59 h 468"/>
                <a:gd name="T94" fmla="*/ 179 w 268"/>
                <a:gd name="T95" fmla="*/ 37 h 468"/>
                <a:gd name="T96" fmla="*/ 186 w 268"/>
                <a:gd name="T97" fmla="*/ 22 h 468"/>
                <a:gd name="T98" fmla="*/ 193 w 268"/>
                <a:gd name="T99" fmla="*/ 7 h 468"/>
                <a:gd name="T100" fmla="*/ 208 w 268"/>
                <a:gd name="T101" fmla="*/ 0 h 468"/>
                <a:gd name="T102" fmla="*/ 216 w 268"/>
                <a:gd name="T103" fmla="*/ 7 h 468"/>
                <a:gd name="T104" fmla="*/ 231 w 268"/>
                <a:gd name="T105" fmla="*/ 15 h 468"/>
                <a:gd name="T106" fmla="*/ 238 w 268"/>
                <a:gd name="T107" fmla="*/ 29 h 468"/>
                <a:gd name="T108" fmla="*/ 238 w 268"/>
                <a:gd name="T109" fmla="*/ 59 h 468"/>
                <a:gd name="T110" fmla="*/ 216 w 268"/>
                <a:gd name="T111" fmla="*/ 89 h 4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68" h="468">
                  <a:moveTo>
                    <a:pt x="208" y="104"/>
                  </a:moveTo>
                  <a:lnTo>
                    <a:pt x="201" y="111"/>
                  </a:lnTo>
                  <a:lnTo>
                    <a:pt x="201" y="119"/>
                  </a:lnTo>
                  <a:lnTo>
                    <a:pt x="193" y="126"/>
                  </a:lnTo>
                  <a:lnTo>
                    <a:pt x="186" y="141"/>
                  </a:lnTo>
                  <a:lnTo>
                    <a:pt x="186" y="148"/>
                  </a:lnTo>
                  <a:lnTo>
                    <a:pt x="179" y="163"/>
                  </a:lnTo>
                  <a:lnTo>
                    <a:pt x="179" y="178"/>
                  </a:lnTo>
                  <a:lnTo>
                    <a:pt x="179" y="186"/>
                  </a:lnTo>
                  <a:lnTo>
                    <a:pt x="171" y="200"/>
                  </a:lnTo>
                  <a:lnTo>
                    <a:pt x="171" y="215"/>
                  </a:lnTo>
                  <a:lnTo>
                    <a:pt x="171" y="230"/>
                  </a:lnTo>
                  <a:lnTo>
                    <a:pt x="179" y="245"/>
                  </a:lnTo>
                  <a:lnTo>
                    <a:pt x="179" y="260"/>
                  </a:lnTo>
                  <a:lnTo>
                    <a:pt x="186" y="275"/>
                  </a:lnTo>
                  <a:lnTo>
                    <a:pt x="193" y="297"/>
                  </a:lnTo>
                  <a:lnTo>
                    <a:pt x="201" y="312"/>
                  </a:lnTo>
                  <a:lnTo>
                    <a:pt x="201" y="319"/>
                  </a:lnTo>
                  <a:lnTo>
                    <a:pt x="208" y="327"/>
                  </a:lnTo>
                  <a:lnTo>
                    <a:pt x="216" y="334"/>
                  </a:lnTo>
                  <a:lnTo>
                    <a:pt x="223" y="349"/>
                  </a:lnTo>
                  <a:lnTo>
                    <a:pt x="223" y="357"/>
                  </a:lnTo>
                  <a:lnTo>
                    <a:pt x="231" y="364"/>
                  </a:lnTo>
                  <a:lnTo>
                    <a:pt x="238" y="364"/>
                  </a:lnTo>
                  <a:lnTo>
                    <a:pt x="238" y="371"/>
                  </a:lnTo>
                  <a:lnTo>
                    <a:pt x="245" y="379"/>
                  </a:lnTo>
                  <a:lnTo>
                    <a:pt x="245" y="386"/>
                  </a:lnTo>
                  <a:lnTo>
                    <a:pt x="253" y="386"/>
                  </a:lnTo>
                  <a:lnTo>
                    <a:pt x="253" y="394"/>
                  </a:lnTo>
                  <a:lnTo>
                    <a:pt x="260" y="394"/>
                  </a:lnTo>
                  <a:lnTo>
                    <a:pt x="260" y="401"/>
                  </a:lnTo>
                  <a:lnTo>
                    <a:pt x="260" y="409"/>
                  </a:lnTo>
                  <a:lnTo>
                    <a:pt x="268" y="409"/>
                  </a:lnTo>
                  <a:lnTo>
                    <a:pt x="268" y="416"/>
                  </a:lnTo>
                  <a:lnTo>
                    <a:pt x="268" y="423"/>
                  </a:lnTo>
                  <a:lnTo>
                    <a:pt x="268" y="431"/>
                  </a:lnTo>
                  <a:lnTo>
                    <a:pt x="260" y="438"/>
                  </a:lnTo>
                  <a:lnTo>
                    <a:pt x="253" y="438"/>
                  </a:lnTo>
                  <a:lnTo>
                    <a:pt x="245" y="438"/>
                  </a:lnTo>
                  <a:lnTo>
                    <a:pt x="231" y="438"/>
                  </a:lnTo>
                  <a:lnTo>
                    <a:pt x="223" y="438"/>
                  </a:lnTo>
                  <a:lnTo>
                    <a:pt x="216" y="438"/>
                  </a:lnTo>
                  <a:lnTo>
                    <a:pt x="208" y="438"/>
                  </a:lnTo>
                  <a:lnTo>
                    <a:pt x="201" y="446"/>
                  </a:lnTo>
                  <a:lnTo>
                    <a:pt x="193" y="446"/>
                  </a:lnTo>
                  <a:lnTo>
                    <a:pt x="186" y="446"/>
                  </a:lnTo>
                  <a:lnTo>
                    <a:pt x="179" y="446"/>
                  </a:lnTo>
                  <a:lnTo>
                    <a:pt x="171" y="453"/>
                  </a:lnTo>
                  <a:lnTo>
                    <a:pt x="164" y="453"/>
                  </a:lnTo>
                  <a:lnTo>
                    <a:pt x="156" y="453"/>
                  </a:lnTo>
                  <a:lnTo>
                    <a:pt x="149" y="461"/>
                  </a:lnTo>
                  <a:lnTo>
                    <a:pt x="141" y="461"/>
                  </a:lnTo>
                  <a:lnTo>
                    <a:pt x="134" y="461"/>
                  </a:lnTo>
                  <a:lnTo>
                    <a:pt x="127" y="461"/>
                  </a:lnTo>
                  <a:lnTo>
                    <a:pt x="119" y="468"/>
                  </a:lnTo>
                  <a:lnTo>
                    <a:pt x="112" y="468"/>
                  </a:lnTo>
                  <a:lnTo>
                    <a:pt x="104" y="468"/>
                  </a:lnTo>
                  <a:lnTo>
                    <a:pt x="97" y="468"/>
                  </a:lnTo>
                  <a:lnTo>
                    <a:pt x="89" y="468"/>
                  </a:lnTo>
                  <a:lnTo>
                    <a:pt x="82" y="461"/>
                  </a:lnTo>
                  <a:lnTo>
                    <a:pt x="75" y="461"/>
                  </a:lnTo>
                  <a:lnTo>
                    <a:pt x="67" y="461"/>
                  </a:lnTo>
                  <a:lnTo>
                    <a:pt x="60" y="461"/>
                  </a:lnTo>
                  <a:lnTo>
                    <a:pt x="52" y="461"/>
                  </a:lnTo>
                  <a:lnTo>
                    <a:pt x="52" y="453"/>
                  </a:lnTo>
                  <a:lnTo>
                    <a:pt x="45" y="453"/>
                  </a:lnTo>
                  <a:lnTo>
                    <a:pt x="37" y="446"/>
                  </a:lnTo>
                  <a:lnTo>
                    <a:pt x="30" y="438"/>
                  </a:lnTo>
                  <a:lnTo>
                    <a:pt x="23" y="438"/>
                  </a:lnTo>
                  <a:lnTo>
                    <a:pt x="23" y="431"/>
                  </a:lnTo>
                  <a:lnTo>
                    <a:pt x="15" y="431"/>
                  </a:lnTo>
                  <a:lnTo>
                    <a:pt x="15" y="423"/>
                  </a:lnTo>
                  <a:lnTo>
                    <a:pt x="8" y="423"/>
                  </a:lnTo>
                  <a:lnTo>
                    <a:pt x="8" y="416"/>
                  </a:lnTo>
                  <a:lnTo>
                    <a:pt x="0" y="416"/>
                  </a:lnTo>
                  <a:lnTo>
                    <a:pt x="0" y="409"/>
                  </a:lnTo>
                  <a:lnTo>
                    <a:pt x="0" y="401"/>
                  </a:lnTo>
                  <a:lnTo>
                    <a:pt x="0" y="394"/>
                  </a:lnTo>
                  <a:lnTo>
                    <a:pt x="8" y="394"/>
                  </a:lnTo>
                  <a:lnTo>
                    <a:pt x="15" y="394"/>
                  </a:lnTo>
                  <a:lnTo>
                    <a:pt x="23" y="394"/>
                  </a:lnTo>
                  <a:lnTo>
                    <a:pt x="30" y="394"/>
                  </a:lnTo>
                  <a:lnTo>
                    <a:pt x="37" y="394"/>
                  </a:lnTo>
                  <a:lnTo>
                    <a:pt x="45" y="394"/>
                  </a:lnTo>
                  <a:lnTo>
                    <a:pt x="52" y="394"/>
                  </a:lnTo>
                  <a:lnTo>
                    <a:pt x="60" y="394"/>
                  </a:lnTo>
                  <a:lnTo>
                    <a:pt x="67" y="401"/>
                  </a:lnTo>
                  <a:lnTo>
                    <a:pt x="75" y="401"/>
                  </a:lnTo>
                  <a:lnTo>
                    <a:pt x="82" y="401"/>
                  </a:lnTo>
                  <a:lnTo>
                    <a:pt x="89" y="401"/>
                  </a:lnTo>
                  <a:lnTo>
                    <a:pt x="97" y="401"/>
                  </a:lnTo>
                  <a:lnTo>
                    <a:pt x="104" y="401"/>
                  </a:lnTo>
                  <a:lnTo>
                    <a:pt x="112" y="401"/>
                  </a:lnTo>
                  <a:lnTo>
                    <a:pt x="119" y="401"/>
                  </a:lnTo>
                  <a:lnTo>
                    <a:pt x="127" y="401"/>
                  </a:lnTo>
                  <a:lnTo>
                    <a:pt x="134" y="401"/>
                  </a:lnTo>
                  <a:lnTo>
                    <a:pt x="141" y="401"/>
                  </a:lnTo>
                  <a:lnTo>
                    <a:pt x="149" y="401"/>
                  </a:lnTo>
                  <a:lnTo>
                    <a:pt x="156" y="394"/>
                  </a:lnTo>
                  <a:lnTo>
                    <a:pt x="164" y="394"/>
                  </a:lnTo>
                  <a:lnTo>
                    <a:pt x="171" y="386"/>
                  </a:lnTo>
                  <a:lnTo>
                    <a:pt x="179" y="379"/>
                  </a:lnTo>
                  <a:lnTo>
                    <a:pt x="179" y="371"/>
                  </a:lnTo>
                  <a:lnTo>
                    <a:pt x="179" y="364"/>
                  </a:lnTo>
                  <a:lnTo>
                    <a:pt x="171" y="357"/>
                  </a:lnTo>
                  <a:lnTo>
                    <a:pt x="171" y="349"/>
                  </a:lnTo>
                  <a:lnTo>
                    <a:pt x="164" y="334"/>
                  </a:lnTo>
                  <a:lnTo>
                    <a:pt x="164" y="327"/>
                  </a:lnTo>
                  <a:lnTo>
                    <a:pt x="156" y="319"/>
                  </a:lnTo>
                  <a:lnTo>
                    <a:pt x="149" y="305"/>
                  </a:lnTo>
                  <a:lnTo>
                    <a:pt x="149" y="290"/>
                  </a:lnTo>
                  <a:lnTo>
                    <a:pt x="141" y="282"/>
                  </a:lnTo>
                  <a:lnTo>
                    <a:pt x="141" y="267"/>
                  </a:lnTo>
                  <a:lnTo>
                    <a:pt x="134" y="252"/>
                  </a:lnTo>
                  <a:lnTo>
                    <a:pt x="134" y="245"/>
                  </a:lnTo>
                  <a:lnTo>
                    <a:pt x="134" y="230"/>
                  </a:lnTo>
                  <a:lnTo>
                    <a:pt x="127" y="215"/>
                  </a:lnTo>
                  <a:lnTo>
                    <a:pt x="127" y="208"/>
                  </a:lnTo>
                  <a:lnTo>
                    <a:pt x="127" y="193"/>
                  </a:lnTo>
                  <a:lnTo>
                    <a:pt x="127" y="186"/>
                  </a:lnTo>
                  <a:lnTo>
                    <a:pt x="134" y="178"/>
                  </a:lnTo>
                  <a:lnTo>
                    <a:pt x="134" y="171"/>
                  </a:lnTo>
                  <a:lnTo>
                    <a:pt x="134" y="163"/>
                  </a:lnTo>
                  <a:lnTo>
                    <a:pt x="134" y="156"/>
                  </a:lnTo>
                  <a:lnTo>
                    <a:pt x="134" y="148"/>
                  </a:lnTo>
                  <a:lnTo>
                    <a:pt x="141" y="148"/>
                  </a:lnTo>
                  <a:lnTo>
                    <a:pt x="141" y="141"/>
                  </a:lnTo>
                  <a:lnTo>
                    <a:pt x="141" y="134"/>
                  </a:lnTo>
                  <a:lnTo>
                    <a:pt x="149" y="126"/>
                  </a:lnTo>
                  <a:lnTo>
                    <a:pt x="149" y="119"/>
                  </a:lnTo>
                  <a:lnTo>
                    <a:pt x="156" y="111"/>
                  </a:lnTo>
                  <a:lnTo>
                    <a:pt x="156" y="104"/>
                  </a:lnTo>
                  <a:lnTo>
                    <a:pt x="156" y="96"/>
                  </a:lnTo>
                  <a:lnTo>
                    <a:pt x="164" y="96"/>
                  </a:lnTo>
                  <a:lnTo>
                    <a:pt x="164" y="89"/>
                  </a:lnTo>
                  <a:lnTo>
                    <a:pt x="164" y="81"/>
                  </a:lnTo>
                  <a:lnTo>
                    <a:pt x="171" y="81"/>
                  </a:lnTo>
                  <a:lnTo>
                    <a:pt x="171" y="74"/>
                  </a:lnTo>
                  <a:lnTo>
                    <a:pt x="171" y="67"/>
                  </a:lnTo>
                  <a:lnTo>
                    <a:pt x="179" y="59"/>
                  </a:lnTo>
                  <a:lnTo>
                    <a:pt x="179" y="52"/>
                  </a:lnTo>
                  <a:lnTo>
                    <a:pt x="179" y="44"/>
                  </a:lnTo>
                  <a:lnTo>
                    <a:pt x="179" y="37"/>
                  </a:lnTo>
                  <a:lnTo>
                    <a:pt x="186" y="29"/>
                  </a:lnTo>
                  <a:lnTo>
                    <a:pt x="186" y="22"/>
                  </a:lnTo>
                  <a:lnTo>
                    <a:pt x="186" y="15"/>
                  </a:lnTo>
                  <a:lnTo>
                    <a:pt x="193" y="15"/>
                  </a:lnTo>
                  <a:lnTo>
                    <a:pt x="193" y="7"/>
                  </a:lnTo>
                  <a:lnTo>
                    <a:pt x="201" y="7"/>
                  </a:lnTo>
                  <a:lnTo>
                    <a:pt x="201" y="0"/>
                  </a:lnTo>
                  <a:lnTo>
                    <a:pt x="208" y="0"/>
                  </a:lnTo>
                  <a:lnTo>
                    <a:pt x="216" y="0"/>
                  </a:lnTo>
                  <a:lnTo>
                    <a:pt x="216" y="7"/>
                  </a:lnTo>
                  <a:lnTo>
                    <a:pt x="223" y="7"/>
                  </a:lnTo>
                  <a:lnTo>
                    <a:pt x="231" y="15"/>
                  </a:lnTo>
                  <a:lnTo>
                    <a:pt x="238" y="22"/>
                  </a:lnTo>
                  <a:lnTo>
                    <a:pt x="238" y="29"/>
                  </a:lnTo>
                  <a:lnTo>
                    <a:pt x="238" y="37"/>
                  </a:lnTo>
                  <a:lnTo>
                    <a:pt x="238" y="44"/>
                  </a:lnTo>
                  <a:lnTo>
                    <a:pt x="238" y="52"/>
                  </a:lnTo>
                  <a:lnTo>
                    <a:pt x="238" y="59"/>
                  </a:lnTo>
                  <a:lnTo>
                    <a:pt x="231" y="67"/>
                  </a:lnTo>
                  <a:lnTo>
                    <a:pt x="231" y="74"/>
                  </a:lnTo>
                  <a:lnTo>
                    <a:pt x="223" y="81"/>
                  </a:lnTo>
                  <a:lnTo>
                    <a:pt x="216" y="89"/>
                  </a:lnTo>
                  <a:lnTo>
                    <a:pt x="208" y="104"/>
                  </a:lnTo>
                  <a:close/>
                </a:path>
              </a:pathLst>
            </a:custGeom>
            <a:solidFill>
              <a:srgbClr val="FF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36" name="Freeform 500">
              <a:extLst>
                <a:ext uri="{FF2B5EF4-FFF2-40B4-BE49-F238E27FC236}">
                  <a16:creationId xmlns:a16="http://schemas.microsoft.com/office/drawing/2014/main" id="{11CC84BC-34AE-B2FB-77D4-2C7A08306F5E}"/>
                </a:ext>
              </a:extLst>
            </p:cNvPr>
            <p:cNvSpPr>
              <a:spLocks/>
            </p:cNvSpPr>
            <p:nvPr/>
          </p:nvSpPr>
          <p:spPr bwMode="auto">
            <a:xfrm>
              <a:off x="2276" y="3379"/>
              <a:ext cx="252" cy="454"/>
            </a:xfrm>
            <a:custGeom>
              <a:avLst/>
              <a:gdLst>
                <a:gd name="T0" fmla="*/ 178 w 252"/>
                <a:gd name="T1" fmla="*/ 119 h 454"/>
                <a:gd name="T2" fmla="*/ 163 w 252"/>
                <a:gd name="T3" fmla="*/ 164 h 454"/>
                <a:gd name="T4" fmla="*/ 163 w 252"/>
                <a:gd name="T5" fmla="*/ 223 h 454"/>
                <a:gd name="T6" fmla="*/ 178 w 252"/>
                <a:gd name="T7" fmla="*/ 290 h 454"/>
                <a:gd name="T8" fmla="*/ 200 w 252"/>
                <a:gd name="T9" fmla="*/ 327 h 454"/>
                <a:gd name="T10" fmla="*/ 215 w 252"/>
                <a:gd name="T11" fmla="*/ 357 h 454"/>
                <a:gd name="T12" fmla="*/ 237 w 252"/>
                <a:gd name="T13" fmla="*/ 379 h 454"/>
                <a:gd name="T14" fmla="*/ 245 w 252"/>
                <a:gd name="T15" fmla="*/ 394 h 454"/>
                <a:gd name="T16" fmla="*/ 252 w 252"/>
                <a:gd name="T17" fmla="*/ 402 h 454"/>
                <a:gd name="T18" fmla="*/ 252 w 252"/>
                <a:gd name="T19" fmla="*/ 416 h 454"/>
                <a:gd name="T20" fmla="*/ 252 w 252"/>
                <a:gd name="T21" fmla="*/ 424 h 454"/>
                <a:gd name="T22" fmla="*/ 223 w 252"/>
                <a:gd name="T23" fmla="*/ 424 h 454"/>
                <a:gd name="T24" fmla="*/ 208 w 252"/>
                <a:gd name="T25" fmla="*/ 424 h 454"/>
                <a:gd name="T26" fmla="*/ 193 w 252"/>
                <a:gd name="T27" fmla="*/ 431 h 454"/>
                <a:gd name="T28" fmla="*/ 171 w 252"/>
                <a:gd name="T29" fmla="*/ 439 h 454"/>
                <a:gd name="T30" fmla="*/ 141 w 252"/>
                <a:gd name="T31" fmla="*/ 446 h 454"/>
                <a:gd name="T32" fmla="*/ 111 w 252"/>
                <a:gd name="T33" fmla="*/ 454 h 454"/>
                <a:gd name="T34" fmla="*/ 81 w 252"/>
                <a:gd name="T35" fmla="*/ 454 h 454"/>
                <a:gd name="T36" fmla="*/ 59 w 252"/>
                <a:gd name="T37" fmla="*/ 446 h 454"/>
                <a:gd name="T38" fmla="*/ 44 w 252"/>
                <a:gd name="T39" fmla="*/ 439 h 454"/>
                <a:gd name="T40" fmla="*/ 37 w 252"/>
                <a:gd name="T41" fmla="*/ 431 h 454"/>
                <a:gd name="T42" fmla="*/ 22 w 252"/>
                <a:gd name="T43" fmla="*/ 424 h 454"/>
                <a:gd name="T44" fmla="*/ 7 w 252"/>
                <a:gd name="T45" fmla="*/ 416 h 454"/>
                <a:gd name="T46" fmla="*/ 0 w 252"/>
                <a:gd name="T47" fmla="*/ 409 h 454"/>
                <a:gd name="T48" fmla="*/ 0 w 252"/>
                <a:gd name="T49" fmla="*/ 402 h 454"/>
                <a:gd name="T50" fmla="*/ 0 w 252"/>
                <a:gd name="T51" fmla="*/ 394 h 454"/>
                <a:gd name="T52" fmla="*/ 0 w 252"/>
                <a:gd name="T53" fmla="*/ 387 h 454"/>
                <a:gd name="T54" fmla="*/ 7 w 252"/>
                <a:gd name="T55" fmla="*/ 387 h 454"/>
                <a:gd name="T56" fmla="*/ 22 w 252"/>
                <a:gd name="T57" fmla="*/ 394 h 454"/>
                <a:gd name="T58" fmla="*/ 37 w 252"/>
                <a:gd name="T59" fmla="*/ 394 h 454"/>
                <a:gd name="T60" fmla="*/ 59 w 252"/>
                <a:gd name="T61" fmla="*/ 394 h 454"/>
                <a:gd name="T62" fmla="*/ 74 w 252"/>
                <a:gd name="T63" fmla="*/ 402 h 454"/>
                <a:gd name="T64" fmla="*/ 104 w 252"/>
                <a:gd name="T65" fmla="*/ 402 h 454"/>
                <a:gd name="T66" fmla="*/ 141 w 252"/>
                <a:gd name="T67" fmla="*/ 402 h 454"/>
                <a:gd name="T68" fmla="*/ 171 w 252"/>
                <a:gd name="T69" fmla="*/ 387 h 454"/>
                <a:gd name="T70" fmla="*/ 178 w 252"/>
                <a:gd name="T71" fmla="*/ 372 h 454"/>
                <a:gd name="T72" fmla="*/ 171 w 252"/>
                <a:gd name="T73" fmla="*/ 342 h 454"/>
                <a:gd name="T74" fmla="*/ 148 w 252"/>
                <a:gd name="T75" fmla="*/ 305 h 454"/>
                <a:gd name="T76" fmla="*/ 133 w 252"/>
                <a:gd name="T77" fmla="*/ 253 h 454"/>
                <a:gd name="T78" fmla="*/ 126 w 252"/>
                <a:gd name="T79" fmla="*/ 201 h 454"/>
                <a:gd name="T80" fmla="*/ 126 w 252"/>
                <a:gd name="T81" fmla="*/ 171 h 454"/>
                <a:gd name="T82" fmla="*/ 126 w 252"/>
                <a:gd name="T83" fmla="*/ 156 h 454"/>
                <a:gd name="T84" fmla="*/ 133 w 252"/>
                <a:gd name="T85" fmla="*/ 134 h 454"/>
                <a:gd name="T86" fmla="*/ 141 w 252"/>
                <a:gd name="T87" fmla="*/ 119 h 454"/>
                <a:gd name="T88" fmla="*/ 156 w 252"/>
                <a:gd name="T89" fmla="*/ 97 h 454"/>
                <a:gd name="T90" fmla="*/ 163 w 252"/>
                <a:gd name="T91" fmla="*/ 74 h 454"/>
                <a:gd name="T92" fmla="*/ 171 w 252"/>
                <a:gd name="T93" fmla="*/ 60 h 454"/>
                <a:gd name="T94" fmla="*/ 178 w 252"/>
                <a:gd name="T95" fmla="*/ 37 h 454"/>
                <a:gd name="T96" fmla="*/ 178 w 252"/>
                <a:gd name="T97" fmla="*/ 22 h 454"/>
                <a:gd name="T98" fmla="*/ 185 w 252"/>
                <a:gd name="T99" fmla="*/ 8 h 454"/>
                <a:gd name="T100" fmla="*/ 200 w 252"/>
                <a:gd name="T101" fmla="*/ 0 h 454"/>
                <a:gd name="T102" fmla="*/ 208 w 252"/>
                <a:gd name="T103" fmla="*/ 8 h 454"/>
                <a:gd name="T104" fmla="*/ 223 w 252"/>
                <a:gd name="T105" fmla="*/ 15 h 454"/>
                <a:gd name="T106" fmla="*/ 223 w 252"/>
                <a:gd name="T107" fmla="*/ 30 h 454"/>
                <a:gd name="T108" fmla="*/ 223 w 252"/>
                <a:gd name="T109" fmla="*/ 52 h 454"/>
                <a:gd name="T110" fmla="*/ 200 w 252"/>
                <a:gd name="T111" fmla="*/ 82 h 4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2" h="454">
                  <a:moveTo>
                    <a:pt x="193" y="97"/>
                  </a:moveTo>
                  <a:lnTo>
                    <a:pt x="185" y="104"/>
                  </a:lnTo>
                  <a:lnTo>
                    <a:pt x="185" y="112"/>
                  </a:lnTo>
                  <a:lnTo>
                    <a:pt x="178" y="119"/>
                  </a:lnTo>
                  <a:lnTo>
                    <a:pt x="178" y="134"/>
                  </a:lnTo>
                  <a:lnTo>
                    <a:pt x="171" y="141"/>
                  </a:lnTo>
                  <a:lnTo>
                    <a:pt x="171" y="156"/>
                  </a:lnTo>
                  <a:lnTo>
                    <a:pt x="163" y="164"/>
                  </a:lnTo>
                  <a:lnTo>
                    <a:pt x="163" y="179"/>
                  </a:lnTo>
                  <a:lnTo>
                    <a:pt x="163" y="193"/>
                  </a:lnTo>
                  <a:lnTo>
                    <a:pt x="163" y="208"/>
                  </a:lnTo>
                  <a:lnTo>
                    <a:pt x="163" y="223"/>
                  </a:lnTo>
                  <a:lnTo>
                    <a:pt x="163" y="238"/>
                  </a:lnTo>
                  <a:lnTo>
                    <a:pt x="163" y="253"/>
                  </a:lnTo>
                  <a:lnTo>
                    <a:pt x="171" y="268"/>
                  </a:lnTo>
                  <a:lnTo>
                    <a:pt x="178" y="290"/>
                  </a:lnTo>
                  <a:lnTo>
                    <a:pt x="185" y="305"/>
                  </a:lnTo>
                  <a:lnTo>
                    <a:pt x="185" y="312"/>
                  </a:lnTo>
                  <a:lnTo>
                    <a:pt x="193" y="320"/>
                  </a:lnTo>
                  <a:lnTo>
                    <a:pt x="200" y="327"/>
                  </a:lnTo>
                  <a:lnTo>
                    <a:pt x="200" y="335"/>
                  </a:lnTo>
                  <a:lnTo>
                    <a:pt x="208" y="342"/>
                  </a:lnTo>
                  <a:lnTo>
                    <a:pt x="215" y="350"/>
                  </a:lnTo>
                  <a:lnTo>
                    <a:pt x="215" y="357"/>
                  </a:lnTo>
                  <a:lnTo>
                    <a:pt x="223" y="364"/>
                  </a:lnTo>
                  <a:lnTo>
                    <a:pt x="230" y="364"/>
                  </a:lnTo>
                  <a:lnTo>
                    <a:pt x="230" y="372"/>
                  </a:lnTo>
                  <a:lnTo>
                    <a:pt x="237" y="379"/>
                  </a:lnTo>
                  <a:lnTo>
                    <a:pt x="245" y="387"/>
                  </a:lnTo>
                  <a:lnTo>
                    <a:pt x="245" y="394"/>
                  </a:lnTo>
                  <a:lnTo>
                    <a:pt x="252" y="394"/>
                  </a:lnTo>
                  <a:lnTo>
                    <a:pt x="252" y="402"/>
                  </a:lnTo>
                  <a:lnTo>
                    <a:pt x="252" y="409"/>
                  </a:lnTo>
                  <a:lnTo>
                    <a:pt x="252" y="416"/>
                  </a:lnTo>
                  <a:lnTo>
                    <a:pt x="252" y="424"/>
                  </a:lnTo>
                  <a:lnTo>
                    <a:pt x="245" y="424"/>
                  </a:lnTo>
                  <a:lnTo>
                    <a:pt x="237" y="424"/>
                  </a:lnTo>
                  <a:lnTo>
                    <a:pt x="230" y="424"/>
                  </a:lnTo>
                  <a:lnTo>
                    <a:pt x="223" y="424"/>
                  </a:lnTo>
                  <a:lnTo>
                    <a:pt x="215" y="424"/>
                  </a:lnTo>
                  <a:lnTo>
                    <a:pt x="208" y="424"/>
                  </a:lnTo>
                  <a:lnTo>
                    <a:pt x="200" y="431"/>
                  </a:lnTo>
                  <a:lnTo>
                    <a:pt x="193" y="431"/>
                  </a:lnTo>
                  <a:lnTo>
                    <a:pt x="185" y="431"/>
                  </a:lnTo>
                  <a:lnTo>
                    <a:pt x="178" y="439"/>
                  </a:lnTo>
                  <a:lnTo>
                    <a:pt x="171" y="439"/>
                  </a:lnTo>
                  <a:lnTo>
                    <a:pt x="163" y="439"/>
                  </a:lnTo>
                  <a:lnTo>
                    <a:pt x="156" y="439"/>
                  </a:lnTo>
                  <a:lnTo>
                    <a:pt x="148" y="446"/>
                  </a:lnTo>
                  <a:lnTo>
                    <a:pt x="141" y="446"/>
                  </a:lnTo>
                  <a:lnTo>
                    <a:pt x="133" y="446"/>
                  </a:lnTo>
                  <a:lnTo>
                    <a:pt x="126" y="454"/>
                  </a:lnTo>
                  <a:lnTo>
                    <a:pt x="119" y="454"/>
                  </a:lnTo>
                  <a:lnTo>
                    <a:pt x="111" y="454"/>
                  </a:lnTo>
                  <a:lnTo>
                    <a:pt x="104" y="454"/>
                  </a:lnTo>
                  <a:lnTo>
                    <a:pt x="96" y="454"/>
                  </a:lnTo>
                  <a:lnTo>
                    <a:pt x="89" y="454"/>
                  </a:lnTo>
                  <a:lnTo>
                    <a:pt x="81" y="454"/>
                  </a:lnTo>
                  <a:lnTo>
                    <a:pt x="74" y="454"/>
                  </a:lnTo>
                  <a:lnTo>
                    <a:pt x="67" y="454"/>
                  </a:lnTo>
                  <a:lnTo>
                    <a:pt x="59" y="446"/>
                  </a:lnTo>
                  <a:lnTo>
                    <a:pt x="52" y="446"/>
                  </a:lnTo>
                  <a:lnTo>
                    <a:pt x="44" y="439"/>
                  </a:lnTo>
                  <a:lnTo>
                    <a:pt x="37" y="439"/>
                  </a:lnTo>
                  <a:lnTo>
                    <a:pt x="37" y="431"/>
                  </a:lnTo>
                  <a:lnTo>
                    <a:pt x="29" y="431"/>
                  </a:lnTo>
                  <a:lnTo>
                    <a:pt x="22" y="424"/>
                  </a:lnTo>
                  <a:lnTo>
                    <a:pt x="15" y="424"/>
                  </a:lnTo>
                  <a:lnTo>
                    <a:pt x="15" y="416"/>
                  </a:lnTo>
                  <a:lnTo>
                    <a:pt x="7" y="416"/>
                  </a:lnTo>
                  <a:lnTo>
                    <a:pt x="0" y="409"/>
                  </a:lnTo>
                  <a:lnTo>
                    <a:pt x="0" y="402"/>
                  </a:lnTo>
                  <a:lnTo>
                    <a:pt x="0" y="394"/>
                  </a:lnTo>
                  <a:lnTo>
                    <a:pt x="0" y="387"/>
                  </a:lnTo>
                  <a:lnTo>
                    <a:pt x="7" y="387"/>
                  </a:lnTo>
                  <a:lnTo>
                    <a:pt x="15" y="387"/>
                  </a:lnTo>
                  <a:lnTo>
                    <a:pt x="15" y="394"/>
                  </a:lnTo>
                  <a:lnTo>
                    <a:pt x="22" y="394"/>
                  </a:lnTo>
                  <a:lnTo>
                    <a:pt x="29" y="394"/>
                  </a:lnTo>
                  <a:lnTo>
                    <a:pt x="37" y="394"/>
                  </a:lnTo>
                  <a:lnTo>
                    <a:pt x="44" y="394"/>
                  </a:lnTo>
                  <a:lnTo>
                    <a:pt x="52" y="394"/>
                  </a:lnTo>
                  <a:lnTo>
                    <a:pt x="59" y="394"/>
                  </a:lnTo>
                  <a:lnTo>
                    <a:pt x="67" y="394"/>
                  </a:lnTo>
                  <a:lnTo>
                    <a:pt x="74" y="394"/>
                  </a:lnTo>
                  <a:lnTo>
                    <a:pt x="74" y="402"/>
                  </a:lnTo>
                  <a:lnTo>
                    <a:pt x="81" y="402"/>
                  </a:lnTo>
                  <a:lnTo>
                    <a:pt x="89" y="402"/>
                  </a:lnTo>
                  <a:lnTo>
                    <a:pt x="96" y="402"/>
                  </a:lnTo>
                  <a:lnTo>
                    <a:pt x="104" y="402"/>
                  </a:lnTo>
                  <a:lnTo>
                    <a:pt x="111" y="402"/>
                  </a:lnTo>
                  <a:lnTo>
                    <a:pt x="119" y="402"/>
                  </a:lnTo>
                  <a:lnTo>
                    <a:pt x="126" y="402"/>
                  </a:lnTo>
                  <a:lnTo>
                    <a:pt x="141" y="402"/>
                  </a:lnTo>
                  <a:lnTo>
                    <a:pt x="148" y="394"/>
                  </a:lnTo>
                  <a:lnTo>
                    <a:pt x="156" y="394"/>
                  </a:lnTo>
                  <a:lnTo>
                    <a:pt x="163" y="394"/>
                  </a:lnTo>
                  <a:lnTo>
                    <a:pt x="171" y="387"/>
                  </a:lnTo>
                  <a:lnTo>
                    <a:pt x="178" y="379"/>
                  </a:lnTo>
                  <a:lnTo>
                    <a:pt x="178" y="372"/>
                  </a:lnTo>
                  <a:lnTo>
                    <a:pt x="178" y="364"/>
                  </a:lnTo>
                  <a:lnTo>
                    <a:pt x="178" y="357"/>
                  </a:lnTo>
                  <a:lnTo>
                    <a:pt x="171" y="350"/>
                  </a:lnTo>
                  <a:lnTo>
                    <a:pt x="171" y="342"/>
                  </a:lnTo>
                  <a:lnTo>
                    <a:pt x="163" y="335"/>
                  </a:lnTo>
                  <a:lnTo>
                    <a:pt x="163" y="327"/>
                  </a:lnTo>
                  <a:lnTo>
                    <a:pt x="156" y="312"/>
                  </a:lnTo>
                  <a:lnTo>
                    <a:pt x="148" y="305"/>
                  </a:lnTo>
                  <a:lnTo>
                    <a:pt x="148" y="290"/>
                  </a:lnTo>
                  <a:lnTo>
                    <a:pt x="141" y="275"/>
                  </a:lnTo>
                  <a:lnTo>
                    <a:pt x="133" y="268"/>
                  </a:lnTo>
                  <a:lnTo>
                    <a:pt x="133" y="253"/>
                  </a:lnTo>
                  <a:lnTo>
                    <a:pt x="126" y="238"/>
                  </a:lnTo>
                  <a:lnTo>
                    <a:pt x="126" y="231"/>
                  </a:lnTo>
                  <a:lnTo>
                    <a:pt x="126" y="216"/>
                  </a:lnTo>
                  <a:lnTo>
                    <a:pt x="126" y="201"/>
                  </a:lnTo>
                  <a:lnTo>
                    <a:pt x="126" y="193"/>
                  </a:lnTo>
                  <a:lnTo>
                    <a:pt x="126" y="186"/>
                  </a:lnTo>
                  <a:lnTo>
                    <a:pt x="126" y="179"/>
                  </a:lnTo>
                  <a:lnTo>
                    <a:pt x="126" y="171"/>
                  </a:lnTo>
                  <a:lnTo>
                    <a:pt x="126" y="164"/>
                  </a:lnTo>
                  <a:lnTo>
                    <a:pt x="126" y="156"/>
                  </a:lnTo>
                  <a:lnTo>
                    <a:pt x="133" y="149"/>
                  </a:lnTo>
                  <a:lnTo>
                    <a:pt x="133" y="141"/>
                  </a:lnTo>
                  <a:lnTo>
                    <a:pt x="133" y="134"/>
                  </a:lnTo>
                  <a:lnTo>
                    <a:pt x="141" y="127"/>
                  </a:lnTo>
                  <a:lnTo>
                    <a:pt x="141" y="119"/>
                  </a:lnTo>
                  <a:lnTo>
                    <a:pt x="148" y="112"/>
                  </a:lnTo>
                  <a:lnTo>
                    <a:pt x="148" y="104"/>
                  </a:lnTo>
                  <a:lnTo>
                    <a:pt x="156" y="97"/>
                  </a:lnTo>
                  <a:lnTo>
                    <a:pt x="156" y="89"/>
                  </a:lnTo>
                  <a:lnTo>
                    <a:pt x="156" y="82"/>
                  </a:lnTo>
                  <a:lnTo>
                    <a:pt x="163" y="82"/>
                  </a:lnTo>
                  <a:lnTo>
                    <a:pt x="163" y="74"/>
                  </a:lnTo>
                  <a:lnTo>
                    <a:pt x="171" y="67"/>
                  </a:lnTo>
                  <a:lnTo>
                    <a:pt x="171" y="60"/>
                  </a:lnTo>
                  <a:lnTo>
                    <a:pt x="171" y="52"/>
                  </a:lnTo>
                  <a:lnTo>
                    <a:pt x="171" y="45"/>
                  </a:lnTo>
                  <a:lnTo>
                    <a:pt x="178" y="37"/>
                  </a:lnTo>
                  <a:lnTo>
                    <a:pt x="178" y="30"/>
                  </a:lnTo>
                  <a:lnTo>
                    <a:pt x="178" y="22"/>
                  </a:lnTo>
                  <a:lnTo>
                    <a:pt x="178" y="15"/>
                  </a:lnTo>
                  <a:lnTo>
                    <a:pt x="185" y="15"/>
                  </a:lnTo>
                  <a:lnTo>
                    <a:pt x="185" y="8"/>
                  </a:lnTo>
                  <a:lnTo>
                    <a:pt x="193" y="8"/>
                  </a:lnTo>
                  <a:lnTo>
                    <a:pt x="193" y="0"/>
                  </a:lnTo>
                  <a:lnTo>
                    <a:pt x="200" y="0"/>
                  </a:lnTo>
                  <a:lnTo>
                    <a:pt x="208" y="0"/>
                  </a:lnTo>
                  <a:lnTo>
                    <a:pt x="208" y="8"/>
                  </a:lnTo>
                  <a:lnTo>
                    <a:pt x="215" y="8"/>
                  </a:lnTo>
                  <a:lnTo>
                    <a:pt x="215" y="15"/>
                  </a:lnTo>
                  <a:lnTo>
                    <a:pt x="223" y="15"/>
                  </a:lnTo>
                  <a:lnTo>
                    <a:pt x="223" y="22"/>
                  </a:lnTo>
                  <a:lnTo>
                    <a:pt x="223" y="30"/>
                  </a:lnTo>
                  <a:lnTo>
                    <a:pt x="223" y="37"/>
                  </a:lnTo>
                  <a:lnTo>
                    <a:pt x="223" y="45"/>
                  </a:lnTo>
                  <a:lnTo>
                    <a:pt x="223" y="52"/>
                  </a:lnTo>
                  <a:lnTo>
                    <a:pt x="215" y="60"/>
                  </a:lnTo>
                  <a:lnTo>
                    <a:pt x="215" y="67"/>
                  </a:lnTo>
                  <a:lnTo>
                    <a:pt x="208" y="74"/>
                  </a:lnTo>
                  <a:lnTo>
                    <a:pt x="200" y="82"/>
                  </a:lnTo>
                  <a:lnTo>
                    <a:pt x="193" y="97"/>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37" name="Freeform 501">
              <a:extLst>
                <a:ext uri="{FF2B5EF4-FFF2-40B4-BE49-F238E27FC236}">
                  <a16:creationId xmlns:a16="http://schemas.microsoft.com/office/drawing/2014/main" id="{134B4AF8-B0AE-7984-D268-F07B8DC43C51}"/>
                </a:ext>
              </a:extLst>
            </p:cNvPr>
            <p:cNvSpPr>
              <a:spLocks/>
            </p:cNvSpPr>
            <p:nvPr/>
          </p:nvSpPr>
          <p:spPr bwMode="auto">
            <a:xfrm>
              <a:off x="2283" y="3387"/>
              <a:ext cx="245" cy="438"/>
            </a:xfrm>
            <a:custGeom>
              <a:avLst/>
              <a:gdLst>
                <a:gd name="T0" fmla="*/ 164 w 245"/>
                <a:gd name="T1" fmla="*/ 111 h 438"/>
                <a:gd name="T2" fmla="*/ 149 w 245"/>
                <a:gd name="T3" fmla="*/ 156 h 438"/>
                <a:gd name="T4" fmla="*/ 149 w 245"/>
                <a:gd name="T5" fmla="*/ 215 h 438"/>
                <a:gd name="T6" fmla="*/ 164 w 245"/>
                <a:gd name="T7" fmla="*/ 275 h 438"/>
                <a:gd name="T8" fmla="*/ 186 w 245"/>
                <a:gd name="T9" fmla="*/ 312 h 438"/>
                <a:gd name="T10" fmla="*/ 201 w 245"/>
                <a:gd name="T11" fmla="*/ 342 h 438"/>
                <a:gd name="T12" fmla="*/ 216 w 245"/>
                <a:gd name="T13" fmla="*/ 364 h 438"/>
                <a:gd name="T14" fmla="*/ 230 w 245"/>
                <a:gd name="T15" fmla="*/ 379 h 438"/>
                <a:gd name="T16" fmla="*/ 238 w 245"/>
                <a:gd name="T17" fmla="*/ 386 h 438"/>
                <a:gd name="T18" fmla="*/ 245 w 245"/>
                <a:gd name="T19" fmla="*/ 401 h 438"/>
                <a:gd name="T20" fmla="*/ 238 w 245"/>
                <a:gd name="T21" fmla="*/ 408 h 438"/>
                <a:gd name="T22" fmla="*/ 216 w 245"/>
                <a:gd name="T23" fmla="*/ 416 h 438"/>
                <a:gd name="T24" fmla="*/ 201 w 245"/>
                <a:gd name="T25" fmla="*/ 416 h 438"/>
                <a:gd name="T26" fmla="*/ 186 w 245"/>
                <a:gd name="T27" fmla="*/ 416 h 438"/>
                <a:gd name="T28" fmla="*/ 164 w 245"/>
                <a:gd name="T29" fmla="*/ 423 h 438"/>
                <a:gd name="T30" fmla="*/ 134 w 245"/>
                <a:gd name="T31" fmla="*/ 431 h 438"/>
                <a:gd name="T32" fmla="*/ 112 w 245"/>
                <a:gd name="T33" fmla="*/ 438 h 438"/>
                <a:gd name="T34" fmla="*/ 82 w 245"/>
                <a:gd name="T35" fmla="*/ 438 h 438"/>
                <a:gd name="T36" fmla="*/ 60 w 245"/>
                <a:gd name="T37" fmla="*/ 438 h 438"/>
                <a:gd name="T38" fmla="*/ 45 w 245"/>
                <a:gd name="T39" fmla="*/ 431 h 438"/>
                <a:gd name="T40" fmla="*/ 37 w 245"/>
                <a:gd name="T41" fmla="*/ 423 h 438"/>
                <a:gd name="T42" fmla="*/ 22 w 245"/>
                <a:gd name="T43" fmla="*/ 416 h 438"/>
                <a:gd name="T44" fmla="*/ 15 w 245"/>
                <a:gd name="T45" fmla="*/ 408 h 438"/>
                <a:gd name="T46" fmla="*/ 8 w 245"/>
                <a:gd name="T47" fmla="*/ 408 h 438"/>
                <a:gd name="T48" fmla="*/ 0 w 245"/>
                <a:gd name="T49" fmla="*/ 401 h 438"/>
                <a:gd name="T50" fmla="*/ 0 w 245"/>
                <a:gd name="T51" fmla="*/ 394 h 438"/>
                <a:gd name="T52" fmla="*/ 0 w 245"/>
                <a:gd name="T53" fmla="*/ 386 h 438"/>
                <a:gd name="T54" fmla="*/ 8 w 245"/>
                <a:gd name="T55" fmla="*/ 386 h 438"/>
                <a:gd name="T56" fmla="*/ 22 w 245"/>
                <a:gd name="T57" fmla="*/ 386 h 438"/>
                <a:gd name="T58" fmla="*/ 37 w 245"/>
                <a:gd name="T59" fmla="*/ 394 h 438"/>
                <a:gd name="T60" fmla="*/ 52 w 245"/>
                <a:gd name="T61" fmla="*/ 394 h 438"/>
                <a:gd name="T62" fmla="*/ 67 w 245"/>
                <a:gd name="T63" fmla="*/ 394 h 438"/>
                <a:gd name="T64" fmla="*/ 97 w 245"/>
                <a:gd name="T65" fmla="*/ 401 h 438"/>
                <a:gd name="T66" fmla="*/ 134 w 245"/>
                <a:gd name="T67" fmla="*/ 394 h 438"/>
                <a:gd name="T68" fmla="*/ 164 w 245"/>
                <a:gd name="T69" fmla="*/ 386 h 438"/>
                <a:gd name="T70" fmla="*/ 178 w 245"/>
                <a:gd name="T71" fmla="*/ 371 h 438"/>
                <a:gd name="T72" fmla="*/ 171 w 245"/>
                <a:gd name="T73" fmla="*/ 342 h 438"/>
                <a:gd name="T74" fmla="*/ 149 w 245"/>
                <a:gd name="T75" fmla="*/ 297 h 438"/>
                <a:gd name="T76" fmla="*/ 126 w 245"/>
                <a:gd name="T77" fmla="*/ 252 h 438"/>
                <a:gd name="T78" fmla="*/ 119 w 245"/>
                <a:gd name="T79" fmla="*/ 200 h 438"/>
                <a:gd name="T80" fmla="*/ 119 w 245"/>
                <a:gd name="T81" fmla="*/ 171 h 438"/>
                <a:gd name="T82" fmla="*/ 126 w 245"/>
                <a:gd name="T83" fmla="*/ 156 h 438"/>
                <a:gd name="T84" fmla="*/ 126 w 245"/>
                <a:gd name="T85" fmla="*/ 141 h 438"/>
                <a:gd name="T86" fmla="*/ 134 w 245"/>
                <a:gd name="T87" fmla="*/ 119 h 438"/>
                <a:gd name="T88" fmla="*/ 149 w 245"/>
                <a:gd name="T89" fmla="*/ 96 h 438"/>
                <a:gd name="T90" fmla="*/ 156 w 245"/>
                <a:gd name="T91" fmla="*/ 74 h 438"/>
                <a:gd name="T92" fmla="*/ 164 w 245"/>
                <a:gd name="T93" fmla="*/ 59 h 438"/>
                <a:gd name="T94" fmla="*/ 171 w 245"/>
                <a:gd name="T95" fmla="*/ 37 h 438"/>
                <a:gd name="T96" fmla="*/ 171 w 245"/>
                <a:gd name="T97" fmla="*/ 22 h 438"/>
                <a:gd name="T98" fmla="*/ 178 w 245"/>
                <a:gd name="T99" fmla="*/ 7 h 438"/>
                <a:gd name="T100" fmla="*/ 193 w 245"/>
                <a:gd name="T101" fmla="*/ 0 h 438"/>
                <a:gd name="T102" fmla="*/ 201 w 245"/>
                <a:gd name="T103" fmla="*/ 7 h 438"/>
                <a:gd name="T104" fmla="*/ 208 w 245"/>
                <a:gd name="T105" fmla="*/ 14 h 438"/>
                <a:gd name="T106" fmla="*/ 216 w 245"/>
                <a:gd name="T107" fmla="*/ 22 h 438"/>
                <a:gd name="T108" fmla="*/ 208 w 245"/>
                <a:gd name="T109" fmla="*/ 44 h 438"/>
                <a:gd name="T110" fmla="*/ 186 w 245"/>
                <a:gd name="T111" fmla="*/ 74 h 4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5" h="438">
                  <a:moveTo>
                    <a:pt x="178" y="89"/>
                  </a:moveTo>
                  <a:lnTo>
                    <a:pt x="178" y="96"/>
                  </a:lnTo>
                  <a:lnTo>
                    <a:pt x="171" y="104"/>
                  </a:lnTo>
                  <a:lnTo>
                    <a:pt x="164" y="111"/>
                  </a:lnTo>
                  <a:lnTo>
                    <a:pt x="164" y="119"/>
                  </a:lnTo>
                  <a:lnTo>
                    <a:pt x="156" y="133"/>
                  </a:lnTo>
                  <a:lnTo>
                    <a:pt x="156" y="148"/>
                  </a:lnTo>
                  <a:lnTo>
                    <a:pt x="149" y="156"/>
                  </a:lnTo>
                  <a:lnTo>
                    <a:pt x="149" y="171"/>
                  </a:lnTo>
                  <a:lnTo>
                    <a:pt x="149" y="185"/>
                  </a:lnTo>
                  <a:lnTo>
                    <a:pt x="149" y="200"/>
                  </a:lnTo>
                  <a:lnTo>
                    <a:pt x="149" y="215"/>
                  </a:lnTo>
                  <a:lnTo>
                    <a:pt x="149" y="230"/>
                  </a:lnTo>
                  <a:lnTo>
                    <a:pt x="149" y="245"/>
                  </a:lnTo>
                  <a:lnTo>
                    <a:pt x="156" y="260"/>
                  </a:lnTo>
                  <a:lnTo>
                    <a:pt x="164" y="275"/>
                  </a:lnTo>
                  <a:lnTo>
                    <a:pt x="171" y="297"/>
                  </a:lnTo>
                  <a:lnTo>
                    <a:pt x="171" y="304"/>
                  </a:lnTo>
                  <a:lnTo>
                    <a:pt x="178" y="312"/>
                  </a:lnTo>
                  <a:lnTo>
                    <a:pt x="186" y="312"/>
                  </a:lnTo>
                  <a:lnTo>
                    <a:pt x="186" y="319"/>
                  </a:lnTo>
                  <a:lnTo>
                    <a:pt x="193" y="327"/>
                  </a:lnTo>
                  <a:lnTo>
                    <a:pt x="201" y="334"/>
                  </a:lnTo>
                  <a:lnTo>
                    <a:pt x="201" y="342"/>
                  </a:lnTo>
                  <a:lnTo>
                    <a:pt x="208" y="349"/>
                  </a:lnTo>
                  <a:lnTo>
                    <a:pt x="208" y="356"/>
                  </a:lnTo>
                  <a:lnTo>
                    <a:pt x="216" y="356"/>
                  </a:lnTo>
                  <a:lnTo>
                    <a:pt x="216" y="364"/>
                  </a:lnTo>
                  <a:lnTo>
                    <a:pt x="223" y="371"/>
                  </a:lnTo>
                  <a:lnTo>
                    <a:pt x="230" y="379"/>
                  </a:lnTo>
                  <a:lnTo>
                    <a:pt x="230" y="386"/>
                  </a:lnTo>
                  <a:lnTo>
                    <a:pt x="238" y="386"/>
                  </a:lnTo>
                  <a:lnTo>
                    <a:pt x="238" y="394"/>
                  </a:lnTo>
                  <a:lnTo>
                    <a:pt x="238" y="401"/>
                  </a:lnTo>
                  <a:lnTo>
                    <a:pt x="245" y="401"/>
                  </a:lnTo>
                  <a:lnTo>
                    <a:pt x="238" y="401"/>
                  </a:lnTo>
                  <a:lnTo>
                    <a:pt x="238" y="408"/>
                  </a:lnTo>
                  <a:lnTo>
                    <a:pt x="230" y="408"/>
                  </a:lnTo>
                  <a:lnTo>
                    <a:pt x="223" y="416"/>
                  </a:lnTo>
                  <a:lnTo>
                    <a:pt x="216" y="416"/>
                  </a:lnTo>
                  <a:lnTo>
                    <a:pt x="208" y="416"/>
                  </a:lnTo>
                  <a:lnTo>
                    <a:pt x="201" y="416"/>
                  </a:lnTo>
                  <a:lnTo>
                    <a:pt x="193" y="416"/>
                  </a:lnTo>
                  <a:lnTo>
                    <a:pt x="186" y="416"/>
                  </a:lnTo>
                  <a:lnTo>
                    <a:pt x="178" y="416"/>
                  </a:lnTo>
                  <a:lnTo>
                    <a:pt x="171" y="423"/>
                  </a:lnTo>
                  <a:lnTo>
                    <a:pt x="164" y="423"/>
                  </a:lnTo>
                  <a:lnTo>
                    <a:pt x="156" y="423"/>
                  </a:lnTo>
                  <a:lnTo>
                    <a:pt x="149" y="431"/>
                  </a:lnTo>
                  <a:lnTo>
                    <a:pt x="141" y="431"/>
                  </a:lnTo>
                  <a:lnTo>
                    <a:pt x="134" y="431"/>
                  </a:lnTo>
                  <a:lnTo>
                    <a:pt x="126" y="438"/>
                  </a:lnTo>
                  <a:lnTo>
                    <a:pt x="119" y="438"/>
                  </a:lnTo>
                  <a:lnTo>
                    <a:pt x="112" y="438"/>
                  </a:lnTo>
                  <a:lnTo>
                    <a:pt x="104" y="438"/>
                  </a:lnTo>
                  <a:lnTo>
                    <a:pt x="97" y="438"/>
                  </a:lnTo>
                  <a:lnTo>
                    <a:pt x="89" y="438"/>
                  </a:lnTo>
                  <a:lnTo>
                    <a:pt x="82" y="438"/>
                  </a:lnTo>
                  <a:lnTo>
                    <a:pt x="74" y="438"/>
                  </a:lnTo>
                  <a:lnTo>
                    <a:pt x="67" y="438"/>
                  </a:lnTo>
                  <a:lnTo>
                    <a:pt x="60" y="438"/>
                  </a:lnTo>
                  <a:lnTo>
                    <a:pt x="52" y="431"/>
                  </a:lnTo>
                  <a:lnTo>
                    <a:pt x="45" y="431"/>
                  </a:lnTo>
                  <a:lnTo>
                    <a:pt x="45" y="423"/>
                  </a:lnTo>
                  <a:lnTo>
                    <a:pt x="37" y="423"/>
                  </a:lnTo>
                  <a:lnTo>
                    <a:pt x="30" y="416"/>
                  </a:lnTo>
                  <a:lnTo>
                    <a:pt x="22" y="416"/>
                  </a:lnTo>
                  <a:lnTo>
                    <a:pt x="15" y="416"/>
                  </a:lnTo>
                  <a:lnTo>
                    <a:pt x="15" y="408"/>
                  </a:lnTo>
                  <a:lnTo>
                    <a:pt x="8" y="408"/>
                  </a:lnTo>
                  <a:lnTo>
                    <a:pt x="0" y="401"/>
                  </a:lnTo>
                  <a:lnTo>
                    <a:pt x="0" y="394"/>
                  </a:lnTo>
                  <a:lnTo>
                    <a:pt x="0" y="386"/>
                  </a:lnTo>
                  <a:lnTo>
                    <a:pt x="8" y="386"/>
                  </a:lnTo>
                  <a:lnTo>
                    <a:pt x="15" y="386"/>
                  </a:lnTo>
                  <a:lnTo>
                    <a:pt x="22" y="386"/>
                  </a:lnTo>
                  <a:lnTo>
                    <a:pt x="30" y="386"/>
                  </a:lnTo>
                  <a:lnTo>
                    <a:pt x="30" y="394"/>
                  </a:lnTo>
                  <a:lnTo>
                    <a:pt x="37" y="394"/>
                  </a:lnTo>
                  <a:lnTo>
                    <a:pt x="45" y="394"/>
                  </a:lnTo>
                  <a:lnTo>
                    <a:pt x="52" y="394"/>
                  </a:lnTo>
                  <a:lnTo>
                    <a:pt x="60" y="394"/>
                  </a:lnTo>
                  <a:lnTo>
                    <a:pt x="67" y="394"/>
                  </a:lnTo>
                  <a:lnTo>
                    <a:pt x="74" y="394"/>
                  </a:lnTo>
                  <a:lnTo>
                    <a:pt x="82" y="401"/>
                  </a:lnTo>
                  <a:lnTo>
                    <a:pt x="89" y="401"/>
                  </a:lnTo>
                  <a:lnTo>
                    <a:pt x="97" y="401"/>
                  </a:lnTo>
                  <a:lnTo>
                    <a:pt x="104" y="401"/>
                  </a:lnTo>
                  <a:lnTo>
                    <a:pt x="119" y="401"/>
                  </a:lnTo>
                  <a:lnTo>
                    <a:pt x="126" y="394"/>
                  </a:lnTo>
                  <a:lnTo>
                    <a:pt x="134" y="394"/>
                  </a:lnTo>
                  <a:lnTo>
                    <a:pt x="141" y="394"/>
                  </a:lnTo>
                  <a:lnTo>
                    <a:pt x="149" y="394"/>
                  </a:lnTo>
                  <a:lnTo>
                    <a:pt x="156" y="386"/>
                  </a:lnTo>
                  <a:lnTo>
                    <a:pt x="164" y="386"/>
                  </a:lnTo>
                  <a:lnTo>
                    <a:pt x="171" y="379"/>
                  </a:lnTo>
                  <a:lnTo>
                    <a:pt x="178" y="379"/>
                  </a:lnTo>
                  <a:lnTo>
                    <a:pt x="178" y="371"/>
                  </a:lnTo>
                  <a:lnTo>
                    <a:pt x="178" y="364"/>
                  </a:lnTo>
                  <a:lnTo>
                    <a:pt x="178" y="356"/>
                  </a:lnTo>
                  <a:lnTo>
                    <a:pt x="171" y="349"/>
                  </a:lnTo>
                  <a:lnTo>
                    <a:pt x="171" y="342"/>
                  </a:lnTo>
                  <a:lnTo>
                    <a:pt x="164" y="334"/>
                  </a:lnTo>
                  <a:lnTo>
                    <a:pt x="156" y="319"/>
                  </a:lnTo>
                  <a:lnTo>
                    <a:pt x="156" y="312"/>
                  </a:lnTo>
                  <a:lnTo>
                    <a:pt x="149" y="297"/>
                  </a:lnTo>
                  <a:lnTo>
                    <a:pt x="141" y="290"/>
                  </a:lnTo>
                  <a:lnTo>
                    <a:pt x="141" y="275"/>
                  </a:lnTo>
                  <a:lnTo>
                    <a:pt x="134" y="260"/>
                  </a:lnTo>
                  <a:lnTo>
                    <a:pt x="126" y="252"/>
                  </a:lnTo>
                  <a:lnTo>
                    <a:pt x="126" y="237"/>
                  </a:lnTo>
                  <a:lnTo>
                    <a:pt x="126" y="230"/>
                  </a:lnTo>
                  <a:lnTo>
                    <a:pt x="119" y="215"/>
                  </a:lnTo>
                  <a:lnTo>
                    <a:pt x="119" y="200"/>
                  </a:lnTo>
                  <a:lnTo>
                    <a:pt x="119" y="193"/>
                  </a:lnTo>
                  <a:lnTo>
                    <a:pt x="119" y="185"/>
                  </a:lnTo>
                  <a:lnTo>
                    <a:pt x="119" y="178"/>
                  </a:lnTo>
                  <a:lnTo>
                    <a:pt x="119" y="171"/>
                  </a:lnTo>
                  <a:lnTo>
                    <a:pt x="119" y="163"/>
                  </a:lnTo>
                  <a:lnTo>
                    <a:pt x="119" y="156"/>
                  </a:lnTo>
                  <a:lnTo>
                    <a:pt x="126" y="156"/>
                  </a:lnTo>
                  <a:lnTo>
                    <a:pt x="126" y="148"/>
                  </a:lnTo>
                  <a:lnTo>
                    <a:pt x="126" y="141"/>
                  </a:lnTo>
                  <a:lnTo>
                    <a:pt x="126" y="133"/>
                  </a:lnTo>
                  <a:lnTo>
                    <a:pt x="134" y="133"/>
                  </a:lnTo>
                  <a:lnTo>
                    <a:pt x="134" y="126"/>
                  </a:lnTo>
                  <a:lnTo>
                    <a:pt x="134" y="119"/>
                  </a:lnTo>
                  <a:lnTo>
                    <a:pt x="141" y="119"/>
                  </a:lnTo>
                  <a:lnTo>
                    <a:pt x="141" y="111"/>
                  </a:lnTo>
                  <a:lnTo>
                    <a:pt x="141" y="104"/>
                  </a:lnTo>
                  <a:lnTo>
                    <a:pt x="149" y="96"/>
                  </a:lnTo>
                  <a:lnTo>
                    <a:pt x="149" y="89"/>
                  </a:lnTo>
                  <a:lnTo>
                    <a:pt x="156" y="81"/>
                  </a:lnTo>
                  <a:lnTo>
                    <a:pt x="156" y="74"/>
                  </a:lnTo>
                  <a:lnTo>
                    <a:pt x="164" y="66"/>
                  </a:lnTo>
                  <a:lnTo>
                    <a:pt x="164" y="59"/>
                  </a:lnTo>
                  <a:lnTo>
                    <a:pt x="164" y="52"/>
                  </a:lnTo>
                  <a:lnTo>
                    <a:pt x="171" y="44"/>
                  </a:lnTo>
                  <a:lnTo>
                    <a:pt x="171" y="37"/>
                  </a:lnTo>
                  <a:lnTo>
                    <a:pt x="171" y="29"/>
                  </a:lnTo>
                  <a:lnTo>
                    <a:pt x="171" y="22"/>
                  </a:lnTo>
                  <a:lnTo>
                    <a:pt x="178" y="14"/>
                  </a:lnTo>
                  <a:lnTo>
                    <a:pt x="178" y="7"/>
                  </a:lnTo>
                  <a:lnTo>
                    <a:pt x="186" y="7"/>
                  </a:lnTo>
                  <a:lnTo>
                    <a:pt x="186" y="0"/>
                  </a:lnTo>
                  <a:lnTo>
                    <a:pt x="193" y="0"/>
                  </a:lnTo>
                  <a:lnTo>
                    <a:pt x="201" y="0"/>
                  </a:lnTo>
                  <a:lnTo>
                    <a:pt x="201" y="7"/>
                  </a:lnTo>
                  <a:lnTo>
                    <a:pt x="208" y="14"/>
                  </a:lnTo>
                  <a:lnTo>
                    <a:pt x="208" y="22"/>
                  </a:lnTo>
                  <a:lnTo>
                    <a:pt x="216" y="22"/>
                  </a:lnTo>
                  <a:lnTo>
                    <a:pt x="216" y="29"/>
                  </a:lnTo>
                  <a:lnTo>
                    <a:pt x="208" y="29"/>
                  </a:lnTo>
                  <a:lnTo>
                    <a:pt x="208" y="37"/>
                  </a:lnTo>
                  <a:lnTo>
                    <a:pt x="208" y="44"/>
                  </a:lnTo>
                  <a:lnTo>
                    <a:pt x="201" y="52"/>
                  </a:lnTo>
                  <a:lnTo>
                    <a:pt x="201" y="59"/>
                  </a:lnTo>
                  <a:lnTo>
                    <a:pt x="193" y="66"/>
                  </a:lnTo>
                  <a:lnTo>
                    <a:pt x="186" y="74"/>
                  </a:lnTo>
                  <a:lnTo>
                    <a:pt x="178" y="89"/>
                  </a:lnTo>
                  <a:close/>
                </a:path>
              </a:pathLst>
            </a:custGeom>
            <a:solidFill>
              <a:srgbClr val="FFC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38" name="Freeform 502">
              <a:extLst>
                <a:ext uri="{FF2B5EF4-FFF2-40B4-BE49-F238E27FC236}">
                  <a16:creationId xmlns:a16="http://schemas.microsoft.com/office/drawing/2014/main" id="{33844819-CA83-DFEC-6C51-C16A54D24AED}"/>
                </a:ext>
              </a:extLst>
            </p:cNvPr>
            <p:cNvSpPr>
              <a:spLocks/>
            </p:cNvSpPr>
            <p:nvPr/>
          </p:nvSpPr>
          <p:spPr bwMode="auto">
            <a:xfrm>
              <a:off x="2291" y="3394"/>
              <a:ext cx="230" cy="431"/>
            </a:xfrm>
            <a:custGeom>
              <a:avLst/>
              <a:gdLst>
                <a:gd name="T0" fmla="*/ 193 w 230"/>
                <a:gd name="T1" fmla="*/ 15 h 431"/>
                <a:gd name="T2" fmla="*/ 200 w 230"/>
                <a:gd name="T3" fmla="*/ 22 h 431"/>
                <a:gd name="T4" fmla="*/ 193 w 230"/>
                <a:gd name="T5" fmla="*/ 37 h 431"/>
                <a:gd name="T6" fmla="*/ 170 w 230"/>
                <a:gd name="T7" fmla="*/ 67 h 431"/>
                <a:gd name="T8" fmla="*/ 156 w 230"/>
                <a:gd name="T9" fmla="*/ 104 h 431"/>
                <a:gd name="T10" fmla="*/ 141 w 230"/>
                <a:gd name="T11" fmla="*/ 149 h 431"/>
                <a:gd name="T12" fmla="*/ 133 w 230"/>
                <a:gd name="T13" fmla="*/ 208 h 431"/>
                <a:gd name="T14" fmla="*/ 148 w 230"/>
                <a:gd name="T15" fmla="*/ 268 h 431"/>
                <a:gd name="T16" fmla="*/ 170 w 230"/>
                <a:gd name="T17" fmla="*/ 305 h 431"/>
                <a:gd name="T18" fmla="*/ 185 w 230"/>
                <a:gd name="T19" fmla="*/ 327 h 431"/>
                <a:gd name="T20" fmla="*/ 200 w 230"/>
                <a:gd name="T21" fmla="*/ 349 h 431"/>
                <a:gd name="T22" fmla="*/ 215 w 230"/>
                <a:gd name="T23" fmla="*/ 364 h 431"/>
                <a:gd name="T24" fmla="*/ 222 w 230"/>
                <a:gd name="T25" fmla="*/ 379 h 431"/>
                <a:gd name="T26" fmla="*/ 230 w 230"/>
                <a:gd name="T27" fmla="*/ 387 h 431"/>
                <a:gd name="T28" fmla="*/ 222 w 230"/>
                <a:gd name="T29" fmla="*/ 394 h 431"/>
                <a:gd name="T30" fmla="*/ 200 w 230"/>
                <a:gd name="T31" fmla="*/ 401 h 431"/>
                <a:gd name="T32" fmla="*/ 193 w 230"/>
                <a:gd name="T33" fmla="*/ 401 h 431"/>
                <a:gd name="T34" fmla="*/ 178 w 230"/>
                <a:gd name="T35" fmla="*/ 401 h 431"/>
                <a:gd name="T36" fmla="*/ 156 w 230"/>
                <a:gd name="T37" fmla="*/ 409 h 431"/>
                <a:gd name="T38" fmla="*/ 126 w 230"/>
                <a:gd name="T39" fmla="*/ 424 h 431"/>
                <a:gd name="T40" fmla="*/ 104 w 230"/>
                <a:gd name="T41" fmla="*/ 431 h 431"/>
                <a:gd name="T42" fmla="*/ 81 w 230"/>
                <a:gd name="T43" fmla="*/ 431 h 431"/>
                <a:gd name="T44" fmla="*/ 59 w 230"/>
                <a:gd name="T45" fmla="*/ 424 h 431"/>
                <a:gd name="T46" fmla="*/ 44 w 230"/>
                <a:gd name="T47" fmla="*/ 416 h 431"/>
                <a:gd name="T48" fmla="*/ 37 w 230"/>
                <a:gd name="T49" fmla="*/ 409 h 431"/>
                <a:gd name="T50" fmla="*/ 22 w 230"/>
                <a:gd name="T51" fmla="*/ 409 h 431"/>
                <a:gd name="T52" fmla="*/ 14 w 230"/>
                <a:gd name="T53" fmla="*/ 409 h 431"/>
                <a:gd name="T54" fmla="*/ 7 w 230"/>
                <a:gd name="T55" fmla="*/ 401 h 431"/>
                <a:gd name="T56" fmla="*/ 0 w 230"/>
                <a:gd name="T57" fmla="*/ 394 h 431"/>
                <a:gd name="T58" fmla="*/ 0 w 230"/>
                <a:gd name="T59" fmla="*/ 387 h 431"/>
                <a:gd name="T60" fmla="*/ 0 w 230"/>
                <a:gd name="T61" fmla="*/ 387 h 431"/>
                <a:gd name="T62" fmla="*/ 7 w 230"/>
                <a:gd name="T63" fmla="*/ 379 h 431"/>
                <a:gd name="T64" fmla="*/ 22 w 230"/>
                <a:gd name="T65" fmla="*/ 387 h 431"/>
                <a:gd name="T66" fmla="*/ 29 w 230"/>
                <a:gd name="T67" fmla="*/ 387 h 431"/>
                <a:gd name="T68" fmla="*/ 44 w 230"/>
                <a:gd name="T69" fmla="*/ 387 h 431"/>
                <a:gd name="T70" fmla="*/ 66 w 230"/>
                <a:gd name="T71" fmla="*/ 394 h 431"/>
                <a:gd name="T72" fmla="*/ 89 w 230"/>
                <a:gd name="T73" fmla="*/ 394 h 431"/>
                <a:gd name="T74" fmla="*/ 126 w 230"/>
                <a:gd name="T75" fmla="*/ 394 h 431"/>
                <a:gd name="T76" fmla="*/ 163 w 230"/>
                <a:gd name="T77" fmla="*/ 379 h 431"/>
                <a:gd name="T78" fmla="*/ 178 w 230"/>
                <a:gd name="T79" fmla="*/ 364 h 431"/>
                <a:gd name="T80" fmla="*/ 163 w 230"/>
                <a:gd name="T81" fmla="*/ 335 h 431"/>
                <a:gd name="T82" fmla="*/ 148 w 230"/>
                <a:gd name="T83" fmla="*/ 297 h 431"/>
                <a:gd name="T84" fmla="*/ 126 w 230"/>
                <a:gd name="T85" fmla="*/ 245 h 431"/>
                <a:gd name="T86" fmla="*/ 118 w 230"/>
                <a:gd name="T87" fmla="*/ 201 h 431"/>
                <a:gd name="T88" fmla="*/ 111 w 230"/>
                <a:gd name="T89" fmla="*/ 178 h 431"/>
                <a:gd name="T90" fmla="*/ 118 w 230"/>
                <a:gd name="T91" fmla="*/ 156 h 431"/>
                <a:gd name="T92" fmla="*/ 118 w 230"/>
                <a:gd name="T93" fmla="*/ 141 h 431"/>
                <a:gd name="T94" fmla="*/ 126 w 230"/>
                <a:gd name="T95" fmla="*/ 126 h 431"/>
                <a:gd name="T96" fmla="*/ 141 w 230"/>
                <a:gd name="T97" fmla="*/ 97 h 431"/>
                <a:gd name="T98" fmla="*/ 148 w 230"/>
                <a:gd name="T99" fmla="*/ 82 h 431"/>
                <a:gd name="T100" fmla="*/ 156 w 230"/>
                <a:gd name="T101" fmla="*/ 59 h 431"/>
                <a:gd name="T102" fmla="*/ 163 w 230"/>
                <a:gd name="T103" fmla="*/ 37 h 431"/>
                <a:gd name="T104" fmla="*/ 163 w 230"/>
                <a:gd name="T105" fmla="*/ 22 h 431"/>
                <a:gd name="T106" fmla="*/ 170 w 230"/>
                <a:gd name="T107" fmla="*/ 7 h 431"/>
                <a:gd name="T108" fmla="*/ 185 w 230"/>
                <a:gd name="T109" fmla="*/ 0 h 431"/>
                <a:gd name="T110" fmla="*/ 193 w 230"/>
                <a:gd name="T111" fmla="*/ 7 h 4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0" h="431">
                  <a:moveTo>
                    <a:pt x="193" y="7"/>
                  </a:moveTo>
                  <a:lnTo>
                    <a:pt x="193" y="7"/>
                  </a:lnTo>
                  <a:lnTo>
                    <a:pt x="193" y="15"/>
                  </a:lnTo>
                  <a:lnTo>
                    <a:pt x="200" y="15"/>
                  </a:lnTo>
                  <a:lnTo>
                    <a:pt x="200" y="22"/>
                  </a:lnTo>
                  <a:lnTo>
                    <a:pt x="200" y="30"/>
                  </a:lnTo>
                  <a:lnTo>
                    <a:pt x="193" y="30"/>
                  </a:lnTo>
                  <a:lnTo>
                    <a:pt x="193" y="37"/>
                  </a:lnTo>
                  <a:lnTo>
                    <a:pt x="185" y="45"/>
                  </a:lnTo>
                  <a:lnTo>
                    <a:pt x="178" y="59"/>
                  </a:lnTo>
                  <a:lnTo>
                    <a:pt x="170" y="67"/>
                  </a:lnTo>
                  <a:lnTo>
                    <a:pt x="163" y="74"/>
                  </a:lnTo>
                  <a:lnTo>
                    <a:pt x="163" y="82"/>
                  </a:lnTo>
                  <a:lnTo>
                    <a:pt x="156" y="97"/>
                  </a:lnTo>
                  <a:lnTo>
                    <a:pt x="156" y="104"/>
                  </a:lnTo>
                  <a:lnTo>
                    <a:pt x="148" y="112"/>
                  </a:lnTo>
                  <a:lnTo>
                    <a:pt x="141" y="126"/>
                  </a:lnTo>
                  <a:lnTo>
                    <a:pt x="141" y="134"/>
                  </a:lnTo>
                  <a:lnTo>
                    <a:pt x="141" y="149"/>
                  </a:lnTo>
                  <a:lnTo>
                    <a:pt x="133" y="164"/>
                  </a:lnTo>
                  <a:lnTo>
                    <a:pt x="133" y="178"/>
                  </a:lnTo>
                  <a:lnTo>
                    <a:pt x="133" y="193"/>
                  </a:lnTo>
                  <a:lnTo>
                    <a:pt x="133" y="208"/>
                  </a:lnTo>
                  <a:lnTo>
                    <a:pt x="133" y="223"/>
                  </a:lnTo>
                  <a:lnTo>
                    <a:pt x="141" y="238"/>
                  </a:lnTo>
                  <a:lnTo>
                    <a:pt x="141" y="253"/>
                  </a:lnTo>
                  <a:lnTo>
                    <a:pt x="148" y="268"/>
                  </a:lnTo>
                  <a:lnTo>
                    <a:pt x="156" y="290"/>
                  </a:lnTo>
                  <a:lnTo>
                    <a:pt x="163" y="297"/>
                  </a:lnTo>
                  <a:lnTo>
                    <a:pt x="170" y="305"/>
                  </a:lnTo>
                  <a:lnTo>
                    <a:pt x="170" y="312"/>
                  </a:lnTo>
                  <a:lnTo>
                    <a:pt x="178" y="320"/>
                  </a:lnTo>
                  <a:lnTo>
                    <a:pt x="178" y="327"/>
                  </a:lnTo>
                  <a:lnTo>
                    <a:pt x="185" y="327"/>
                  </a:lnTo>
                  <a:lnTo>
                    <a:pt x="193" y="335"/>
                  </a:lnTo>
                  <a:lnTo>
                    <a:pt x="193" y="342"/>
                  </a:lnTo>
                  <a:lnTo>
                    <a:pt x="200" y="349"/>
                  </a:lnTo>
                  <a:lnTo>
                    <a:pt x="208" y="357"/>
                  </a:lnTo>
                  <a:lnTo>
                    <a:pt x="208" y="364"/>
                  </a:lnTo>
                  <a:lnTo>
                    <a:pt x="215" y="364"/>
                  </a:lnTo>
                  <a:lnTo>
                    <a:pt x="215" y="372"/>
                  </a:lnTo>
                  <a:lnTo>
                    <a:pt x="222" y="372"/>
                  </a:lnTo>
                  <a:lnTo>
                    <a:pt x="222" y="379"/>
                  </a:lnTo>
                  <a:lnTo>
                    <a:pt x="222" y="387"/>
                  </a:lnTo>
                  <a:lnTo>
                    <a:pt x="230" y="387"/>
                  </a:lnTo>
                  <a:lnTo>
                    <a:pt x="230" y="394"/>
                  </a:lnTo>
                  <a:lnTo>
                    <a:pt x="222" y="394"/>
                  </a:lnTo>
                  <a:lnTo>
                    <a:pt x="222" y="401"/>
                  </a:lnTo>
                  <a:lnTo>
                    <a:pt x="215" y="401"/>
                  </a:lnTo>
                  <a:lnTo>
                    <a:pt x="208" y="401"/>
                  </a:lnTo>
                  <a:lnTo>
                    <a:pt x="200" y="401"/>
                  </a:lnTo>
                  <a:lnTo>
                    <a:pt x="193" y="401"/>
                  </a:lnTo>
                  <a:lnTo>
                    <a:pt x="185" y="401"/>
                  </a:lnTo>
                  <a:lnTo>
                    <a:pt x="178" y="401"/>
                  </a:lnTo>
                  <a:lnTo>
                    <a:pt x="170" y="409"/>
                  </a:lnTo>
                  <a:lnTo>
                    <a:pt x="163" y="409"/>
                  </a:lnTo>
                  <a:lnTo>
                    <a:pt x="156" y="409"/>
                  </a:lnTo>
                  <a:lnTo>
                    <a:pt x="148" y="416"/>
                  </a:lnTo>
                  <a:lnTo>
                    <a:pt x="141" y="416"/>
                  </a:lnTo>
                  <a:lnTo>
                    <a:pt x="133" y="416"/>
                  </a:lnTo>
                  <a:lnTo>
                    <a:pt x="126" y="424"/>
                  </a:lnTo>
                  <a:lnTo>
                    <a:pt x="118" y="424"/>
                  </a:lnTo>
                  <a:lnTo>
                    <a:pt x="111" y="424"/>
                  </a:lnTo>
                  <a:lnTo>
                    <a:pt x="111" y="431"/>
                  </a:lnTo>
                  <a:lnTo>
                    <a:pt x="104" y="431"/>
                  </a:lnTo>
                  <a:lnTo>
                    <a:pt x="96" y="431"/>
                  </a:lnTo>
                  <a:lnTo>
                    <a:pt x="89" y="431"/>
                  </a:lnTo>
                  <a:lnTo>
                    <a:pt x="81" y="431"/>
                  </a:lnTo>
                  <a:lnTo>
                    <a:pt x="74" y="431"/>
                  </a:lnTo>
                  <a:lnTo>
                    <a:pt x="66" y="431"/>
                  </a:lnTo>
                  <a:lnTo>
                    <a:pt x="66" y="424"/>
                  </a:lnTo>
                  <a:lnTo>
                    <a:pt x="59" y="424"/>
                  </a:lnTo>
                  <a:lnTo>
                    <a:pt x="52" y="424"/>
                  </a:lnTo>
                  <a:lnTo>
                    <a:pt x="52" y="416"/>
                  </a:lnTo>
                  <a:lnTo>
                    <a:pt x="44" y="416"/>
                  </a:lnTo>
                  <a:lnTo>
                    <a:pt x="37" y="409"/>
                  </a:lnTo>
                  <a:lnTo>
                    <a:pt x="29" y="409"/>
                  </a:lnTo>
                  <a:lnTo>
                    <a:pt x="22" y="409"/>
                  </a:lnTo>
                  <a:lnTo>
                    <a:pt x="14" y="409"/>
                  </a:lnTo>
                  <a:lnTo>
                    <a:pt x="7" y="409"/>
                  </a:lnTo>
                  <a:lnTo>
                    <a:pt x="7" y="401"/>
                  </a:lnTo>
                  <a:lnTo>
                    <a:pt x="0" y="394"/>
                  </a:lnTo>
                  <a:lnTo>
                    <a:pt x="0" y="387"/>
                  </a:lnTo>
                  <a:lnTo>
                    <a:pt x="0" y="379"/>
                  </a:lnTo>
                  <a:lnTo>
                    <a:pt x="7" y="379"/>
                  </a:lnTo>
                  <a:lnTo>
                    <a:pt x="7" y="387"/>
                  </a:lnTo>
                  <a:lnTo>
                    <a:pt x="14" y="387"/>
                  </a:lnTo>
                  <a:lnTo>
                    <a:pt x="22" y="387"/>
                  </a:lnTo>
                  <a:lnTo>
                    <a:pt x="29" y="387"/>
                  </a:lnTo>
                  <a:lnTo>
                    <a:pt x="37" y="387"/>
                  </a:lnTo>
                  <a:lnTo>
                    <a:pt x="44" y="387"/>
                  </a:lnTo>
                  <a:lnTo>
                    <a:pt x="52" y="394"/>
                  </a:lnTo>
                  <a:lnTo>
                    <a:pt x="59" y="394"/>
                  </a:lnTo>
                  <a:lnTo>
                    <a:pt x="66" y="394"/>
                  </a:lnTo>
                  <a:lnTo>
                    <a:pt x="74" y="394"/>
                  </a:lnTo>
                  <a:lnTo>
                    <a:pt x="81" y="394"/>
                  </a:lnTo>
                  <a:lnTo>
                    <a:pt x="89" y="394"/>
                  </a:lnTo>
                  <a:lnTo>
                    <a:pt x="104" y="394"/>
                  </a:lnTo>
                  <a:lnTo>
                    <a:pt x="111" y="394"/>
                  </a:lnTo>
                  <a:lnTo>
                    <a:pt x="118" y="394"/>
                  </a:lnTo>
                  <a:lnTo>
                    <a:pt x="126" y="394"/>
                  </a:lnTo>
                  <a:lnTo>
                    <a:pt x="141" y="394"/>
                  </a:lnTo>
                  <a:lnTo>
                    <a:pt x="148" y="387"/>
                  </a:lnTo>
                  <a:lnTo>
                    <a:pt x="156" y="387"/>
                  </a:lnTo>
                  <a:lnTo>
                    <a:pt x="163" y="379"/>
                  </a:lnTo>
                  <a:lnTo>
                    <a:pt x="170" y="379"/>
                  </a:lnTo>
                  <a:lnTo>
                    <a:pt x="170" y="372"/>
                  </a:lnTo>
                  <a:lnTo>
                    <a:pt x="178" y="372"/>
                  </a:lnTo>
                  <a:lnTo>
                    <a:pt x="178" y="364"/>
                  </a:lnTo>
                  <a:lnTo>
                    <a:pt x="178" y="357"/>
                  </a:lnTo>
                  <a:lnTo>
                    <a:pt x="170" y="349"/>
                  </a:lnTo>
                  <a:lnTo>
                    <a:pt x="163" y="335"/>
                  </a:lnTo>
                  <a:lnTo>
                    <a:pt x="163" y="327"/>
                  </a:lnTo>
                  <a:lnTo>
                    <a:pt x="156" y="320"/>
                  </a:lnTo>
                  <a:lnTo>
                    <a:pt x="156" y="305"/>
                  </a:lnTo>
                  <a:lnTo>
                    <a:pt x="148" y="297"/>
                  </a:lnTo>
                  <a:lnTo>
                    <a:pt x="141" y="283"/>
                  </a:lnTo>
                  <a:lnTo>
                    <a:pt x="133" y="275"/>
                  </a:lnTo>
                  <a:lnTo>
                    <a:pt x="133" y="260"/>
                  </a:lnTo>
                  <a:lnTo>
                    <a:pt x="126" y="245"/>
                  </a:lnTo>
                  <a:lnTo>
                    <a:pt x="126" y="238"/>
                  </a:lnTo>
                  <a:lnTo>
                    <a:pt x="118" y="223"/>
                  </a:lnTo>
                  <a:lnTo>
                    <a:pt x="118" y="216"/>
                  </a:lnTo>
                  <a:lnTo>
                    <a:pt x="118" y="201"/>
                  </a:lnTo>
                  <a:lnTo>
                    <a:pt x="111" y="193"/>
                  </a:lnTo>
                  <a:lnTo>
                    <a:pt x="111" y="186"/>
                  </a:lnTo>
                  <a:lnTo>
                    <a:pt x="111" y="178"/>
                  </a:lnTo>
                  <a:lnTo>
                    <a:pt x="118" y="171"/>
                  </a:lnTo>
                  <a:lnTo>
                    <a:pt x="118" y="164"/>
                  </a:lnTo>
                  <a:lnTo>
                    <a:pt x="118" y="156"/>
                  </a:lnTo>
                  <a:lnTo>
                    <a:pt x="118" y="149"/>
                  </a:lnTo>
                  <a:lnTo>
                    <a:pt x="118" y="141"/>
                  </a:lnTo>
                  <a:lnTo>
                    <a:pt x="126" y="134"/>
                  </a:lnTo>
                  <a:lnTo>
                    <a:pt x="126" y="126"/>
                  </a:lnTo>
                  <a:lnTo>
                    <a:pt x="133" y="119"/>
                  </a:lnTo>
                  <a:lnTo>
                    <a:pt x="133" y="112"/>
                  </a:lnTo>
                  <a:lnTo>
                    <a:pt x="133" y="104"/>
                  </a:lnTo>
                  <a:lnTo>
                    <a:pt x="141" y="97"/>
                  </a:lnTo>
                  <a:lnTo>
                    <a:pt x="141" y="89"/>
                  </a:lnTo>
                  <a:lnTo>
                    <a:pt x="148" y="82"/>
                  </a:lnTo>
                  <a:lnTo>
                    <a:pt x="148" y="74"/>
                  </a:lnTo>
                  <a:lnTo>
                    <a:pt x="156" y="67"/>
                  </a:lnTo>
                  <a:lnTo>
                    <a:pt x="156" y="59"/>
                  </a:lnTo>
                  <a:lnTo>
                    <a:pt x="156" y="52"/>
                  </a:lnTo>
                  <a:lnTo>
                    <a:pt x="163" y="52"/>
                  </a:lnTo>
                  <a:lnTo>
                    <a:pt x="163" y="45"/>
                  </a:lnTo>
                  <a:lnTo>
                    <a:pt x="163" y="37"/>
                  </a:lnTo>
                  <a:lnTo>
                    <a:pt x="163" y="30"/>
                  </a:lnTo>
                  <a:lnTo>
                    <a:pt x="163" y="22"/>
                  </a:lnTo>
                  <a:lnTo>
                    <a:pt x="170" y="15"/>
                  </a:lnTo>
                  <a:lnTo>
                    <a:pt x="170" y="7"/>
                  </a:lnTo>
                  <a:lnTo>
                    <a:pt x="178" y="7"/>
                  </a:lnTo>
                  <a:lnTo>
                    <a:pt x="178" y="0"/>
                  </a:lnTo>
                  <a:lnTo>
                    <a:pt x="185" y="0"/>
                  </a:lnTo>
                  <a:lnTo>
                    <a:pt x="193" y="7"/>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39" name="Freeform 503">
              <a:extLst>
                <a:ext uri="{FF2B5EF4-FFF2-40B4-BE49-F238E27FC236}">
                  <a16:creationId xmlns:a16="http://schemas.microsoft.com/office/drawing/2014/main" id="{8BC1C97A-A9C4-DDA4-9212-8DC6755D2FC9}"/>
                </a:ext>
              </a:extLst>
            </p:cNvPr>
            <p:cNvSpPr>
              <a:spLocks/>
            </p:cNvSpPr>
            <p:nvPr/>
          </p:nvSpPr>
          <p:spPr bwMode="auto">
            <a:xfrm>
              <a:off x="2848" y="3334"/>
              <a:ext cx="357" cy="499"/>
            </a:xfrm>
            <a:custGeom>
              <a:avLst/>
              <a:gdLst>
                <a:gd name="T0" fmla="*/ 52 w 357"/>
                <a:gd name="T1" fmla="*/ 23 h 499"/>
                <a:gd name="T2" fmla="*/ 37 w 357"/>
                <a:gd name="T3" fmla="*/ 45 h 499"/>
                <a:gd name="T4" fmla="*/ 44 w 357"/>
                <a:gd name="T5" fmla="*/ 75 h 499"/>
                <a:gd name="T6" fmla="*/ 67 w 357"/>
                <a:gd name="T7" fmla="*/ 112 h 499"/>
                <a:gd name="T8" fmla="*/ 96 w 357"/>
                <a:gd name="T9" fmla="*/ 149 h 499"/>
                <a:gd name="T10" fmla="*/ 111 w 357"/>
                <a:gd name="T11" fmla="*/ 186 h 499"/>
                <a:gd name="T12" fmla="*/ 111 w 357"/>
                <a:gd name="T13" fmla="*/ 246 h 499"/>
                <a:gd name="T14" fmla="*/ 89 w 357"/>
                <a:gd name="T15" fmla="*/ 313 h 499"/>
                <a:gd name="T16" fmla="*/ 44 w 357"/>
                <a:gd name="T17" fmla="*/ 380 h 499"/>
                <a:gd name="T18" fmla="*/ 22 w 357"/>
                <a:gd name="T19" fmla="*/ 409 h 499"/>
                <a:gd name="T20" fmla="*/ 7 w 357"/>
                <a:gd name="T21" fmla="*/ 432 h 499"/>
                <a:gd name="T22" fmla="*/ 0 w 357"/>
                <a:gd name="T23" fmla="*/ 447 h 499"/>
                <a:gd name="T24" fmla="*/ 0 w 357"/>
                <a:gd name="T25" fmla="*/ 461 h 499"/>
                <a:gd name="T26" fmla="*/ 0 w 357"/>
                <a:gd name="T27" fmla="*/ 476 h 499"/>
                <a:gd name="T28" fmla="*/ 22 w 357"/>
                <a:gd name="T29" fmla="*/ 491 h 499"/>
                <a:gd name="T30" fmla="*/ 59 w 357"/>
                <a:gd name="T31" fmla="*/ 491 h 499"/>
                <a:gd name="T32" fmla="*/ 89 w 357"/>
                <a:gd name="T33" fmla="*/ 491 h 499"/>
                <a:gd name="T34" fmla="*/ 134 w 357"/>
                <a:gd name="T35" fmla="*/ 491 h 499"/>
                <a:gd name="T36" fmla="*/ 193 w 357"/>
                <a:gd name="T37" fmla="*/ 491 h 499"/>
                <a:gd name="T38" fmla="*/ 245 w 357"/>
                <a:gd name="T39" fmla="*/ 491 h 499"/>
                <a:gd name="T40" fmla="*/ 275 w 357"/>
                <a:gd name="T41" fmla="*/ 499 h 499"/>
                <a:gd name="T42" fmla="*/ 305 w 357"/>
                <a:gd name="T43" fmla="*/ 491 h 499"/>
                <a:gd name="T44" fmla="*/ 319 w 357"/>
                <a:gd name="T45" fmla="*/ 484 h 499"/>
                <a:gd name="T46" fmla="*/ 334 w 357"/>
                <a:gd name="T47" fmla="*/ 476 h 499"/>
                <a:gd name="T48" fmla="*/ 342 w 357"/>
                <a:gd name="T49" fmla="*/ 469 h 499"/>
                <a:gd name="T50" fmla="*/ 349 w 357"/>
                <a:gd name="T51" fmla="*/ 454 h 499"/>
                <a:gd name="T52" fmla="*/ 357 w 357"/>
                <a:gd name="T53" fmla="*/ 439 h 499"/>
                <a:gd name="T54" fmla="*/ 357 w 357"/>
                <a:gd name="T55" fmla="*/ 432 h 499"/>
                <a:gd name="T56" fmla="*/ 357 w 357"/>
                <a:gd name="T57" fmla="*/ 424 h 499"/>
                <a:gd name="T58" fmla="*/ 349 w 357"/>
                <a:gd name="T59" fmla="*/ 409 h 499"/>
                <a:gd name="T60" fmla="*/ 334 w 357"/>
                <a:gd name="T61" fmla="*/ 395 h 499"/>
                <a:gd name="T62" fmla="*/ 319 w 357"/>
                <a:gd name="T63" fmla="*/ 395 h 499"/>
                <a:gd name="T64" fmla="*/ 297 w 357"/>
                <a:gd name="T65" fmla="*/ 395 h 499"/>
                <a:gd name="T66" fmla="*/ 275 w 357"/>
                <a:gd name="T67" fmla="*/ 395 h 499"/>
                <a:gd name="T68" fmla="*/ 253 w 357"/>
                <a:gd name="T69" fmla="*/ 395 h 499"/>
                <a:gd name="T70" fmla="*/ 230 w 357"/>
                <a:gd name="T71" fmla="*/ 395 h 499"/>
                <a:gd name="T72" fmla="*/ 201 w 357"/>
                <a:gd name="T73" fmla="*/ 402 h 499"/>
                <a:gd name="T74" fmla="*/ 171 w 357"/>
                <a:gd name="T75" fmla="*/ 402 h 499"/>
                <a:gd name="T76" fmla="*/ 141 w 357"/>
                <a:gd name="T77" fmla="*/ 402 h 499"/>
                <a:gd name="T78" fmla="*/ 134 w 357"/>
                <a:gd name="T79" fmla="*/ 402 h 499"/>
                <a:gd name="T80" fmla="*/ 141 w 357"/>
                <a:gd name="T81" fmla="*/ 372 h 499"/>
                <a:gd name="T82" fmla="*/ 163 w 357"/>
                <a:gd name="T83" fmla="*/ 313 h 499"/>
                <a:gd name="T84" fmla="*/ 186 w 357"/>
                <a:gd name="T85" fmla="*/ 246 h 499"/>
                <a:gd name="T86" fmla="*/ 193 w 357"/>
                <a:gd name="T87" fmla="*/ 179 h 499"/>
                <a:gd name="T88" fmla="*/ 186 w 357"/>
                <a:gd name="T89" fmla="*/ 134 h 499"/>
                <a:gd name="T90" fmla="*/ 178 w 357"/>
                <a:gd name="T91" fmla="*/ 112 h 499"/>
                <a:gd name="T92" fmla="*/ 163 w 357"/>
                <a:gd name="T93" fmla="*/ 97 h 499"/>
                <a:gd name="T94" fmla="*/ 156 w 357"/>
                <a:gd name="T95" fmla="*/ 82 h 499"/>
                <a:gd name="T96" fmla="*/ 149 w 357"/>
                <a:gd name="T97" fmla="*/ 60 h 499"/>
                <a:gd name="T98" fmla="*/ 134 w 357"/>
                <a:gd name="T99" fmla="*/ 53 h 499"/>
                <a:gd name="T100" fmla="*/ 126 w 357"/>
                <a:gd name="T101" fmla="*/ 45 h 499"/>
                <a:gd name="T102" fmla="*/ 119 w 357"/>
                <a:gd name="T103" fmla="*/ 30 h 499"/>
                <a:gd name="T104" fmla="*/ 111 w 357"/>
                <a:gd name="T105" fmla="*/ 15 h 499"/>
                <a:gd name="T106" fmla="*/ 104 w 357"/>
                <a:gd name="T107" fmla="*/ 0 h 499"/>
                <a:gd name="T108" fmla="*/ 89 w 357"/>
                <a:gd name="T109" fmla="*/ 0 h 499"/>
                <a:gd name="T110" fmla="*/ 67 w 357"/>
                <a:gd name="T111" fmla="*/ 8 h 4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7" h="499">
                  <a:moveTo>
                    <a:pt x="67" y="15"/>
                  </a:moveTo>
                  <a:lnTo>
                    <a:pt x="59" y="15"/>
                  </a:lnTo>
                  <a:lnTo>
                    <a:pt x="52" y="23"/>
                  </a:lnTo>
                  <a:lnTo>
                    <a:pt x="44" y="30"/>
                  </a:lnTo>
                  <a:lnTo>
                    <a:pt x="44" y="38"/>
                  </a:lnTo>
                  <a:lnTo>
                    <a:pt x="37" y="45"/>
                  </a:lnTo>
                  <a:lnTo>
                    <a:pt x="44" y="53"/>
                  </a:lnTo>
                  <a:lnTo>
                    <a:pt x="44" y="60"/>
                  </a:lnTo>
                  <a:lnTo>
                    <a:pt x="44" y="67"/>
                  </a:lnTo>
                  <a:lnTo>
                    <a:pt x="44" y="75"/>
                  </a:lnTo>
                  <a:lnTo>
                    <a:pt x="52" y="82"/>
                  </a:lnTo>
                  <a:lnTo>
                    <a:pt x="59" y="97"/>
                  </a:lnTo>
                  <a:lnTo>
                    <a:pt x="67" y="105"/>
                  </a:lnTo>
                  <a:lnTo>
                    <a:pt x="67" y="112"/>
                  </a:lnTo>
                  <a:lnTo>
                    <a:pt x="82" y="127"/>
                  </a:lnTo>
                  <a:lnTo>
                    <a:pt x="82" y="134"/>
                  </a:lnTo>
                  <a:lnTo>
                    <a:pt x="89" y="142"/>
                  </a:lnTo>
                  <a:lnTo>
                    <a:pt x="96" y="149"/>
                  </a:lnTo>
                  <a:lnTo>
                    <a:pt x="96" y="157"/>
                  </a:lnTo>
                  <a:lnTo>
                    <a:pt x="104" y="164"/>
                  </a:lnTo>
                  <a:lnTo>
                    <a:pt x="111" y="179"/>
                  </a:lnTo>
                  <a:lnTo>
                    <a:pt x="111" y="186"/>
                  </a:lnTo>
                  <a:lnTo>
                    <a:pt x="111" y="201"/>
                  </a:lnTo>
                  <a:lnTo>
                    <a:pt x="119" y="216"/>
                  </a:lnTo>
                  <a:lnTo>
                    <a:pt x="119" y="231"/>
                  </a:lnTo>
                  <a:lnTo>
                    <a:pt x="111" y="246"/>
                  </a:lnTo>
                  <a:lnTo>
                    <a:pt x="111" y="261"/>
                  </a:lnTo>
                  <a:lnTo>
                    <a:pt x="104" y="276"/>
                  </a:lnTo>
                  <a:lnTo>
                    <a:pt x="96" y="298"/>
                  </a:lnTo>
                  <a:lnTo>
                    <a:pt x="89" y="313"/>
                  </a:lnTo>
                  <a:lnTo>
                    <a:pt x="74" y="335"/>
                  </a:lnTo>
                  <a:lnTo>
                    <a:pt x="59" y="350"/>
                  </a:lnTo>
                  <a:lnTo>
                    <a:pt x="52" y="365"/>
                  </a:lnTo>
                  <a:lnTo>
                    <a:pt x="44" y="380"/>
                  </a:lnTo>
                  <a:lnTo>
                    <a:pt x="37" y="387"/>
                  </a:lnTo>
                  <a:lnTo>
                    <a:pt x="30" y="395"/>
                  </a:lnTo>
                  <a:lnTo>
                    <a:pt x="30" y="402"/>
                  </a:lnTo>
                  <a:lnTo>
                    <a:pt x="22" y="409"/>
                  </a:lnTo>
                  <a:lnTo>
                    <a:pt x="15" y="417"/>
                  </a:lnTo>
                  <a:lnTo>
                    <a:pt x="15" y="424"/>
                  </a:lnTo>
                  <a:lnTo>
                    <a:pt x="7" y="432"/>
                  </a:lnTo>
                  <a:lnTo>
                    <a:pt x="7" y="439"/>
                  </a:lnTo>
                  <a:lnTo>
                    <a:pt x="0" y="447"/>
                  </a:lnTo>
                  <a:lnTo>
                    <a:pt x="0" y="454"/>
                  </a:lnTo>
                  <a:lnTo>
                    <a:pt x="0" y="461"/>
                  </a:lnTo>
                  <a:lnTo>
                    <a:pt x="0" y="469"/>
                  </a:lnTo>
                  <a:lnTo>
                    <a:pt x="0" y="476"/>
                  </a:lnTo>
                  <a:lnTo>
                    <a:pt x="7" y="476"/>
                  </a:lnTo>
                  <a:lnTo>
                    <a:pt x="7" y="484"/>
                  </a:lnTo>
                  <a:lnTo>
                    <a:pt x="15" y="484"/>
                  </a:lnTo>
                  <a:lnTo>
                    <a:pt x="22" y="491"/>
                  </a:lnTo>
                  <a:lnTo>
                    <a:pt x="30" y="491"/>
                  </a:lnTo>
                  <a:lnTo>
                    <a:pt x="37" y="491"/>
                  </a:lnTo>
                  <a:lnTo>
                    <a:pt x="52" y="491"/>
                  </a:lnTo>
                  <a:lnTo>
                    <a:pt x="59" y="491"/>
                  </a:lnTo>
                  <a:lnTo>
                    <a:pt x="82" y="491"/>
                  </a:lnTo>
                  <a:lnTo>
                    <a:pt x="89" y="491"/>
                  </a:lnTo>
                  <a:lnTo>
                    <a:pt x="96" y="491"/>
                  </a:lnTo>
                  <a:lnTo>
                    <a:pt x="111" y="491"/>
                  </a:lnTo>
                  <a:lnTo>
                    <a:pt x="119" y="491"/>
                  </a:lnTo>
                  <a:lnTo>
                    <a:pt x="134" y="491"/>
                  </a:lnTo>
                  <a:lnTo>
                    <a:pt x="149" y="491"/>
                  </a:lnTo>
                  <a:lnTo>
                    <a:pt x="163" y="491"/>
                  </a:lnTo>
                  <a:lnTo>
                    <a:pt x="178" y="491"/>
                  </a:lnTo>
                  <a:lnTo>
                    <a:pt x="193" y="491"/>
                  </a:lnTo>
                  <a:lnTo>
                    <a:pt x="208" y="491"/>
                  </a:lnTo>
                  <a:lnTo>
                    <a:pt x="215" y="491"/>
                  </a:lnTo>
                  <a:lnTo>
                    <a:pt x="230" y="491"/>
                  </a:lnTo>
                  <a:lnTo>
                    <a:pt x="245" y="491"/>
                  </a:lnTo>
                  <a:lnTo>
                    <a:pt x="253" y="499"/>
                  </a:lnTo>
                  <a:lnTo>
                    <a:pt x="260" y="499"/>
                  </a:lnTo>
                  <a:lnTo>
                    <a:pt x="267" y="499"/>
                  </a:lnTo>
                  <a:lnTo>
                    <a:pt x="275" y="499"/>
                  </a:lnTo>
                  <a:lnTo>
                    <a:pt x="282" y="499"/>
                  </a:lnTo>
                  <a:lnTo>
                    <a:pt x="290" y="499"/>
                  </a:lnTo>
                  <a:lnTo>
                    <a:pt x="297" y="491"/>
                  </a:lnTo>
                  <a:lnTo>
                    <a:pt x="305" y="491"/>
                  </a:lnTo>
                  <a:lnTo>
                    <a:pt x="312" y="491"/>
                  </a:lnTo>
                  <a:lnTo>
                    <a:pt x="319" y="484"/>
                  </a:lnTo>
                  <a:lnTo>
                    <a:pt x="327" y="484"/>
                  </a:lnTo>
                  <a:lnTo>
                    <a:pt x="334" y="476"/>
                  </a:lnTo>
                  <a:lnTo>
                    <a:pt x="342" y="476"/>
                  </a:lnTo>
                  <a:lnTo>
                    <a:pt x="342" y="469"/>
                  </a:lnTo>
                  <a:lnTo>
                    <a:pt x="342" y="461"/>
                  </a:lnTo>
                  <a:lnTo>
                    <a:pt x="349" y="461"/>
                  </a:lnTo>
                  <a:lnTo>
                    <a:pt x="349" y="454"/>
                  </a:lnTo>
                  <a:lnTo>
                    <a:pt x="349" y="447"/>
                  </a:lnTo>
                  <a:lnTo>
                    <a:pt x="357" y="439"/>
                  </a:lnTo>
                  <a:lnTo>
                    <a:pt x="357" y="432"/>
                  </a:lnTo>
                  <a:lnTo>
                    <a:pt x="357" y="424"/>
                  </a:lnTo>
                  <a:lnTo>
                    <a:pt x="357" y="417"/>
                  </a:lnTo>
                  <a:lnTo>
                    <a:pt x="349" y="409"/>
                  </a:lnTo>
                  <a:lnTo>
                    <a:pt x="342" y="402"/>
                  </a:lnTo>
                  <a:lnTo>
                    <a:pt x="334" y="402"/>
                  </a:lnTo>
                  <a:lnTo>
                    <a:pt x="334" y="395"/>
                  </a:lnTo>
                  <a:lnTo>
                    <a:pt x="327" y="395"/>
                  </a:lnTo>
                  <a:lnTo>
                    <a:pt x="319" y="395"/>
                  </a:lnTo>
                  <a:lnTo>
                    <a:pt x="312" y="395"/>
                  </a:lnTo>
                  <a:lnTo>
                    <a:pt x="305" y="395"/>
                  </a:lnTo>
                  <a:lnTo>
                    <a:pt x="297" y="395"/>
                  </a:lnTo>
                  <a:lnTo>
                    <a:pt x="290" y="395"/>
                  </a:lnTo>
                  <a:lnTo>
                    <a:pt x="282" y="395"/>
                  </a:lnTo>
                  <a:lnTo>
                    <a:pt x="275" y="395"/>
                  </a:lnTo>
                  <a:lnTo>
                    <a:pt x="267" y="395"/>
                  </a:lnTo>
                  <a:lnTo>
                    <a:pt x="260" y="395"/>
                  </a:lnTo>
                  <a:lnTo>
                    <a:pt x="253" y="395"/>
                  </a:lnTo>
                  <a:lnTo>
                    <a:pt x="245" y="395"/>
                  </a:lnTo>
                  <a:lnTo>
                    <a:pt x="238" y="395"/>
                  </a:lnTo>
                  <a:lnTo>
                    <a:pt x="230" y="395"/>
                  </a:lnTo>
                  <a:lnTo>
                    <a:pt x="223" y="395"/>
                  </a:lnTo>
                  <a:lnTo>
                    <a:pt x="215" y="402"/>
                  </a:lnTo>
                  <a:lnTo>
                    <a:pt x="208" y="402"/>
                  </a:lnTo>
                  <a:lnTo>
                    <a:pt x="201" y="402"/>
                  </a:lnTo>
                  <a:lnTo>
                    <a:pt x="193" y="402"/>
                  </a:lnTo>
                  <a:lnTo>
                    <a:pt x="186" y="402"/>
                  </a:lnTo>
                  <a:lnTo>
                    <a:pt x="178" y="402"/>
                  </a:lnTo>
                  <a:lnTo>
                    <a:pt x="171" y="402"/>
                  </a:lnTo>
                  <a:lnTo>
                    <a:pt x="163" y="402"/>
                  </a:lnTo>
                  <a:lnTo>
                    <a:pt x="156" y="402"/>
                  </a:lnTo>
                  <a:lnTo>
                    <a:pt x="149" y="402"/>
                  </a:lnTo>
                  <a:lnTo>
                    <a:pt x="141" y="402"/>
                  </a:lnTo>
                  <a:lnTo>
                    <a:pt x="134" y="402"/>
                  </a:lnTo>
                  <a:lnTo>
                    <a:pt x="134" y="395"/>
                  </a:lnTo>
                  <a:lnTo>
                    <a:pt x="134" y="380"/>
                  </a:lnTo>
                  <a:lnTo>
                    <a:pt x="141" y="372"/>
                  </a:lnTo>
                  <a:lnTo>
                    <a:pt x="149" y="357"/>
                  </a:lnTo>
                  <a:lnTo>
                    <a:pt x="156" y="350"/>
                  </a:lnTo>
                  <a:lnTo>
                    <a:pt x="156" y="335"/>
                  </a:lnTo>
                  <a:lnTo>
                    <a:pt x="163" y="313"/>
                  </a:lnTo>
                  <a:lnTo>
                    <a:pt x="171" y="298"/>
                  </a:lnTo>
                  <a:lnTo>
                    <a:pt x="178" y="283"/>
                  </a:lnTo>
                  <a:lnTo>
                    <a:pt x="178" y="268"/>
                  </a:lnTo>
                  <a:lnTo>
                    <a:pt x="186" y="246"/>
                  </a:lnTo>
                  <a:lnTo>
                    <a:pt x="186" y="231"/>
                  </a:lnTo>
                  <a:lnTo>
                    <a:pt x="193" y="209"/>
                  </a:lnTo>
                  <a:lnTo>
                    <a:pt x="193" y="194"/>
                  </a:lnTo>
                  <a:lnTo>
                    <a:pt x="193" y="179"/>
                  </a:lnTo>
                  <a:lnTo>
                    <a:pt x="193" y="164"/>
                  </a:lnTo>
                  <a:lnTo>
                    <a:pt x="186" y="149"/>
                  </a:lnTo>
                  <a:lnTo>
                    <a:pt x="186" y="142"/>
                  </a:lnTo>
                  <a:lnTo>
                    <a:pt x="186" y="134"/>
                  </a:lnTo>
                  <a:lnTo>
                    <a:pt x="186" y="127"/>
                  </a:lnTo>
                  <a:lnTo>
                    <a:pt x="178" y="119"/>
                  </a:lnTo>
                  <a:lnTo>
                    <a:pt x="178" y="112"/>
                  </a:lnTo>
                  <a:lnTo>
                    <a:pt x="171" y="105"/>
                  </a:lnTo>
                  <a:lnTo>
                    <a:pt x="171" y="97"/>
                  </a:lnTo>
                  <a:lnTo>
                    <a:pt x="163" y="97"/>
                  </a:lnTo>
                  <a:lnTo>
                    <a:pt x="163" y="90"/>
                  </a:lnTo>
                  <a:lnTo>
                    <a:pt x="156" y="90"/>
                  </a:lnTo>
                  <a:lnTo>
                    <a:pt x="156" y="82"/>
                  </a:lnTo>
                  <a:lnTo>
                    <a:pt x="156" y="75"/>
                  </a:lnTo>
                  <a:lnTo>
                    <a:pt x="149" y="67"/>
                  </a:lnTo>
                  <a:lnTo>
                    <a:pt x="149" y="60"/>
                  </a:lnTo>
                  <a:lnTo>
                    <a:pt x="141" y="60"/>
                  </a:lnTo>
                  <a:lnTo>
                    <a:pt x="141" y="53"/>
                  </a:lnTo>
                  <a:lnTo>
                    <a:pt x="134" y="53"/>
                  </a:lnTo>
                  <a:lnTo>
                    <a:pt x="134" y="45"/>
                  </a:lnTo>
                  <a:lnTo>
                    <a:pt x="126" y="45"/>
                  </a:lnTo>
                  <a:lnTo>
                    <a:pt x="126" y="38"/>
                  </a:lnTo>
                  <a:lnTo>
                    <a:pt x="119" y="38"/>
                  </a:lnTo>
                  <a:lnTo>
                    <a:pt x="119" y="30"/>
                  </a:lnTo>
                  <a:lnTo>
                    <a:pt x="119" y="23"/>
                  </a:lnTo>
                  <a:lnTo>
                    <a:pt x="119" y="15"/>
                  </a:lnTo>
                  <a:lnTo>
                    <a:pt x="111" y="15"/>
                  </a:lnTo>
                  <a:lnTo>
                    <a:pt x="111" y="8"/>
                  </a:lnTo>
                  <a:lnTo>
                    <a:pt x="104" y="8"/>
                  </a:lnTo>
                  <a:lnTo>
                    <a:pt x="104" y="0"/>
                  </a:lnTo>
                  <a:lnTo>
                    <a:pt x="96" y="0"/>
                  </a:lnTo>
                  <a:lnTo>
                    <a:pt x="89" y="0"/>
                  </a:lnTo>
                  <a:lnTo>
                    <a:pt x="82" y="8"/>
                  </a:lnTo>
                  <a:lnTo>
                    <a:pt x="74" y="8"/>
                  </a:lnTo>
                  <a:lnTo>
                    <a:pt x="67" y="8"/>
                  </a:lnTo>
                  <a:lnTo>
                    <a:pt x="67" y="15"/>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40" name="Freeform 504">
              <a:extLst>
                <a:ext uri="{FF2B5EF4-FFF2-40B4-BE49-F238E27FC236}">
                  <a16:creationId xmlns:a16="http://schemas.microsoft.com/office/drawing/2014/main" id="{555E316F-C839-21FD-BE3D-5E97C1C92732}"/>
                </a:ext>
              </a:extLst>
            </p:cNvPr>
            <p:cNvSpPr>
              <a:spLocks/>
            </p:cNvSpPr>
            <p:nvPr/>
          </p:nvSpPr>
          <p:spPr bwMode="auto">
            <a:xfrm>
              <a:off x="2855" y="3342"/>
              <a:ext cx="342" cy="483"/>
            </a:xfrm>
            <a:custGeom>
              <a:avLst/>
              <a:gdLst>
                <a:gd name="T0" fmla="*/ 52 w 342"/>
                <a:gd name="T1" fmla="*/ 89 h 483"/>
                <a:gd name="T2" fmla="*/ 45 w 342"/>
                <a:gd name="T3" fmla="*/ 52 h 483"/>
                <a:gd name="T4" fmla="*/ 37 w 342"/>
                <a:gd name="T5" fmla="*/ 30 h 483"/>
                <a:gd name="T6" fmla="*/ 52 w 342"/>
                <a:gd name="T7" fmla="*/ 15 h 483"/>
                <a:gd name="T8" fmla="*/ 75 w 342"/>
                <a:gd name="T9" fmla="*/ 7 h 483"/>
                <a:gd name="T10" fmla="*/ 89 w 342"/>
                <a:gd name="T11" fmla="*/ 0 h 483"/>
                <a:gd name="T12" fmla="*/ 104 w 342"/>
                <a:gd name="T13" fmla="*/ 7 h 483"/>
                <a:gd name="T14" fmla="*/ 112 w 342"/>
                <a:gd name="T15" fmla="*/ 22 h 483"/>
                <a:gd name="T16" fmla="*/ 112 w 342"/>
                <a:gd name="T17" fmla="*/ 37 h 483"/>
                <a:gd name="T18" fmla="*/ 119 w 342"/>
                <a:gd name="T19" fmla="*/ 45 h 483"/>
                <a:gd name="T20" fmla="*/ 134 w 342"/>
                <a:gd name="T21" fmla="*/ 59 h 483"/>
                <a:gd name="T22" fmla="*/ 142 w 342"/>
                <a:gd name="T23" fmla="*/ 74 h 483"/>
                <a:gd name="T24" fmla="*/ 156 w 342"/>
                <a:gd name="T25" fmla="*/ 97 h 483"/>
                <a:gd name="T26" fmla="*/ 164 w 342"/>
                <a:gd name="T27" fmla="*/ 104 h 483"/>
                <a:gd name="T28" fmla="*/ 171 w 342"/>
                <a:gd name="T29" fmla="*/ 126 h 483"/>
                <a:gd name="T30" fmla="*/ 179 w 342"/>
                <a:gd name="T31" fmla="*/ 156 h 483"/>
                <a:gd name="T32" fmla="*/ 179 w 342"/>
                <a:gd name="T33" fmla="*/ 216 h 483"/>
                <a:gd name="T34" fmla="*/ 164 w 342"/>
                <a:gd name="T35" fmla="*/ 282 h 483"/>
                <a:gd name="T36" fmla="*/ 142 w 342"/>
                <a:gd name="T37" fmla="*/ 342 h 483"/>
                <a:gd name="T38" fmla="*/ 119 w 342"/>
                <a:gd name="T39" fmla="*/ 387 h 483"/>
                <a:gd name="T40" fmla="*/ 127 w 342"/>
                <a:gd name="T41" fmla="*/ 394 h 483"/>
                <a:gd name="T42" fmla="*/ 142 w 342"/>
                <a:gd name="T43" fmla="*/ 401 h 483"/>
                <a:gd name="T44" fmla="*/ 171 w 342"/>
                <a:gd name="T45" fmla="*/ 401 h 483"/>
                <a:gd name="T46" fmla="*/ 208 w 342"/>
                <a:gd name="T47" fmla="*/ 394 h 483"/>
                <a:gd name="T48" fmla="*/ 231 w 342"/>
                <a:gd name="T49" fmla="*/ 394 h 483"/>
                <a:gd name="T50" fmla="*/ 253 w 342"/>
                <a:gd name="T51" fmla="*/ 394 h 483"/>
                <a:gd name="T52" fmla="*/ 275 w 342"/>
                <a:gd name="T53" fmla="*/ 394 h 483"/>
                <a:gd name="T54" fmla="*/ 298 w 342"/>
                <a:gd name="T55" fmla="*/ 394 h 483"/>
                <a:gd name="T56" fmla="*/ 312 w 342"/>
                <a:gd name="T57" fmla="*/ 394 h 483"/>
                <a:gd name="T58" fmla="*/ 327 w 342"/>
                <a:gd name="T59" fmla="*/ 401 h 483"/>
                <a:gd name="T60" fmla="*/ 335 w 342"/>
                <a:gd name="T61" fmla="*/ 409 h 483"/>
                <a:gd name="T62" fmla="*/ 342 w 342"/>
                <a:gd name="T63" fmla="*/ 424 h 483"/>
                <a:gd name="T64" fmla="*/ 335 w 342"/>
                <a:gd name="T65" fmla="*/ 431 h 483"/>
                <a:gd name="T66" fmla="*/ 335 w 342"/>
                <a:gd name="T67" fmla="*/ 439 h 483"/>
                <a:gd name="T68" fmla="*/ 327 w 342"/>
                <a:gd name="T69" fmla="*/ 453 h 483"/>
                <a:gd name="T70" fmla="*/ 320 w 342"/>
                <a:gd name="T71" fmla="*/ 461 h 483"/>
                <a:gd name="T72" fmla="*/ 305 w 342"/>
                <a:gd name="T73" fmla="*/ 468 h 483"/>
                <a:gd name="T74" fmla="*/ 290 w 342"/>
                <a:gd name="T75" fmla="*/ 476 h 483"/>
                <a:gd name="T76" fmla="*/ 268 w 342"/>
                <a:gd name="T77" fmla="*/ 483 h 483"/>
                <a:gd name="T78" fmla="*/ 238 w 342"/>
                <a:gd name="T79" fmla="*/ 483 h 483"/>
                <a:gd name="T80" fmla="*/ 201 w 342"/>
                <a:gd name="T81" fmla="*/ 483 h 483"/>
                <a:gd name="T82" fmla="*/ 149 w 342"/>
                <a:gd name="T83" fmla="*/ 476 h 483"/>
                <a:gd name="T84" fmla="*/ 97 w 342"/>
                <a:gd name="T85" fmla="*/ 476 h 483"/>
                <a:gd name="T86" fmla="*/ 75 w 342"/>
                <a:gd name="T87" fmla="*/ 476 h 483"/>
                <a:gd name="T88" fmla="*/ 37 w 342"/>
                <a:gd name="T89" fmla="*/ 476 h 483"/>
                <a:gd name="T90" fmla="*/ 8 w 342"/>
                <a:gd name="T91" fmla="*/ 468 h 483"/>
                <a:gd name="T92" fmla="*/ 0 w 342"/>
                <a:gd name="T93" fmla="*/ 453 h 483"/>
                <a:gd name="T94" fmla="*/ 0 w 342"/>
                <a:gd name="T95" fmla="*/ 439 h 483"/>
                <a:gd name="T96" fmla="*/ 8 w 342"/>
                <a:gd name="T97" fmla="*/ 431 h 483"/>
                <a:gd name="T98" fmla="*/ 15 w 342"/>
                <a:gd name="T99" fmla="*/ 409 h 483"/>
                <a:gd name="T100" fmla="*/ 37 w 342"/>
                <a:gd name="T101" fmla="*/ 387 h 483"/>
                <a:gd name="T102" fmla="*/ 60 w 342"/>
                <a:gd name="T103" fmla="*/ 342 h 483"/>
                <a:gd name="T104" fmla="*/ 104 w 342"/>
                <a:gd name="T105" fmla="*/ 268 h 483"/>
                <a:gd name="T106" fmla="*/ 112 w 342"/>
                <a:gd name="T107" fmla="*/ 208 h 483"/>
                <a:gd name="T108" fmla="*/ 97 w 342"/>
                <a:gd name="T109" fmla="*/ 156 h 483"/>
                <a:gd name="T110" fmla="*/ 82 w 342"/>
                <a:gd name="T111" fmla="*/ 126 h 4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42" h="483">
                  <a:moveTo>
                    <a:pt x="75" y="119"/>
                  </a:moveTo>
                  <a:lnTo>
                    <a:pt x="67" y="104"/>
                  </a:lnTo>
                  <a:lnTo>
                    <a:pt x="60" y="97"/>
                  </a:lnTo>
                  <a:lnTo>
                    <a:pt x="52" y="89"/>
                  </a:lnTo>
                  <a:lnTo>
                    <a:pt x="52" y="74"/>
                  </a:lnTo>
                  <a:lnTo>
                    <a:pt x="45" y="67"/>
                  </a:lnTo>
                  <a:lnTo>
                    <a:pt x="45" y="59"/>
                  </a:lnTo>
                  <a:lnTo>
                    <a:pt x="45" y="52"/>
                  </a:lnTo>
                  <a:lnTo>
                    <a:pt x="37" y="45"/>
                  </a:lnTo>
                  <a:lnTo>
                    <a:pt x="37" y="37"/>
                  </a:lnTo>
                  <a:lnTo>
                    <a:pt x="37" y="30"/>
                  </a:lnTo>
                  <a:lnTo>
                    <a:pt x="45" y="30"/>
                  </a:lnTo>
                  <a:lnTo>
                    <a:pt x="45" y="22"/>
                  </a:lnTo>
                  <a:lnTo>
                    <a:pt x="52" y="15"/>
                  </a:lnTo>
                  <a:lnTo>
                    <a:pt x="60" y="7"/>
                  </a:lnTo>
                  <a:lnTo>
                    <a:pt x="67" y="7"/>
                  </a:lnTo>
                  <a:lnTo>
                    <a:pt x="75" y="7"/>
                  </a:lnTo>
                  <a:lnTo>
                    <a:pt x="82" y="0"/>
                  </a:lnTo>
                  <a:lnTo>
                    <a:pt x="89" y="0"/>
                  </a:lnTo>
                  <a:lnTo>
                    <a:pt x="97" y="0"/>
                  </a:lnTo>
                  <a:lnTo>
                    <a:pt x="97" y="7"/>
                  </a:lnTo>
                  <a:lnTo>
                    <a:pt x="104" y="7"/>
                  </a:lnTo>
                  <a:lnTo>
                    <a:pt x="104" y="15"/>
                  </a:lnTo>
                  <a:lnTo>
                    <a:pt x="112" y="15"/>
                  </a:lnTo>
                  <a:lnTo>
                    <a:pt x="112" y="22"/>
                  </a:lnTo>
                  <a:lnTo>
                    <a:pt x="112" y="30"/>
                  </a:lnTo>
                  <a:lnTo>
                    <a:pt x="112" y="37"/>
                  </a:lnTo>
                  <a:lnTo>
                    <a:pt x="119" y="37"/>
                  </a:lnTo>
                  <a:lnTo>
                    <a:pt x="119" y="45"/>
                  </a:lnTo>
                  <a:lnTo>
                    <a:pt x="127" y="52"/>
                  </a:lnTo>
                  <a:lnTo>
                    <a:pt x="134" y="59"/>
                  </a:lnTo>
                  <a:lnTo>
                    <a:pt x="142" y="67"/>
                  </a:lnTo>
                  <a:lnTo>
                    <a:pt x="142" y="74"/>
                  </a:lnTo>
                  <a:lnTo>
                    <a:pt x="149" y="82"/>
                  </a:lnTo>
                  <a:lnTo>
                    <a:pt x="149" y="89"/>
                  </a:lnTo>
                  <a:lnTo>
                    <a:pt x="156" y="97"/>
                  </a:lnTo>
                  <a:lnTo>
                    <a:pt x="156" y="104"/>
                  </a:lnTo>
                  <a:lnTo>
                    <a:pt x="164" y="104"/>
                  </a:lnTo>
                  <a:lnTo>
                    <a:pt x="164" y="111"/>
                  </a:lnTo>
                  <a:lnTo>
                    <a:pt x="164" y="119"/>
                  </a:lnTo>
                  <a:lnTo>
                    <a:pt x="171" y="119"/>
                  </a:lnTo>
                  <a:lnTo>
                    <a:pt x="171" y="126"/>
                  </a:lnTo>
                  <a:lnTo>
                    <a:pt x="171" y="134"/>
                  </a:lnTo>
                  <a:lnTo>
                    <a:pt x="171" y="141"/>
                  </a:lnTo>
                  <a:lnTo>
                    <a:pt x="171" y="149"/>
                  </a:lnTo>
                  <a:lnTo>
                    <a:pt x="179" y="156"/>
                  </a:lnTo>
                  <a:lnTo>
                    <a:pt x="179" y="164"/>
                  </a:lnTo>
                  <a:lnTo>
                    <a:pt x="179" y="178"/>
                  </a:lnTo>
                  <a:lnTo>
                    <a:pt x="179" y="193"/>
                  </a:lnTo>
                  <a:lnTo>
                    <a:pt x="179" y="216"/>
                  </a:lnTo>
                  <a:lnTo>
                    <a:pt x="179" y="230"/>
                  </a:lnTo>
                  <a:lnTo>
                    <a:pt x="171" y="245"/>
                  </a:lnTo>
                  <a:lnTo>
                    <a:pt x="171" y="260"/>
                  </a:lnTo>
                  <a:lnTo>
                    <a:pt x="164" y="282"/>
                  </a:lnTo>
                  <a:lnTo>
                    <a:pt x="156" y="297"/>
                  </a:lnTo>
                  <a:lnTo>
                    <a:pt x="149" y="312"/>
                  </a:lnTo>
                  <a:lnTo>
                    <a:pt x="149" y="327"/>
                  </a:lnTo>
                  <a:lnTo>
                    <a:pt x="142" y="342"/>
                  </a:lnTo>
                  <a:lnTo>
                    <a:pt x="134" y="357"/>
                  </a:lnTo>
                  <a:lnTo>
                    <a:pt x="127" y="364"/>
                  </a:lnTo>
                  <a:lnTo>
                    <a:pt x="127" y="379"/>
                  </a:lnTo>
                  <a:lnTo>
                    <a:pt x="119" y="387"/>
                  </a:lnTo>
                  <a:lnTo>
                    <a:pt x="119" y="394"/>
                  </a:lnTo>
                  <a:lnTo>
                    <a:pt x="127" y="394"/>
                  </a:lnTo>
                  <a:lnTo>
                    <a:pt x="134" y="394"/>
                  </a:lnTo>
                  <a:lnTo>
                    <a:pt x="134" y="401"/>
                  </a:lnTo>
                  <a:lnTo>
                    <a:pt x="142" y="401"/>
                  </a:lnTo>
                  <a:lnTo>
                    <a:pt x="149" y="401"/>
                  </a:lnTo>
                  <a:lnTo>
                    <a:pt x="156" y="401"/>
                  </a:lnTo>
                  <a:lnTo>
                    <a:pt x="164" y="401"/>
                  </a:lnTo>
                  <a:lnTo>
                    <a:pt x="171" y="401"/>
                  </a:lnTo>
                  <a:lnTo>
                    <a:pt x="179" y="401"/>
                  </a:lnTo>
                  <a:lnTo>
                    <a:pt x="194" y="401"/>
                  </a:lnTo>
                  <a:lnTo>
                    <a:pt x="201" y="394"/>
                  </a:lnTo>
                  <a:lnTo>
                    <a:pt x="208" y="394"/>
                  </a:lnTo>
                  <a:lnTo>
                    <a:pt x="216" y="394"/>
                  </a:lnTo>
                  <a:lnTo>
                    <a:pt x="223" y="394"/>
                  </a:lnTo>
                  <a:lnTo>
                    <a:pt x="231" y="394"/>
                  </a:lnTo>
                  <a:lnTo>
                    <a:pt x="238" y="394"/>
                  </a:lnTo>
                  <a:lnTo>
                    <a:pt x="246" y="394"/>
                  </a:lnTo>
                  <a:lnTo>
                    <a:pt x="253" y="394"/>
                  </a:lnTo>
                  <a:lnTo>
                    <a:pt x="260" y="394"/>
                  </a:lnTo>
                  <a:lnTo>
                    <a:pt x="268" y="394"/>
                  </a:lnTo>
                  <a:lnTo>
                    <a:pt x="275" y="394"/>
                  </a:lnTo>
                  <a:lnTo>
                    <a:pt x="283" y="394"/>
                  </a:lnTo>
                  <a:lnTo>
                    <a:pt x="290" y="394"/>
                  </a:lnTo>
                  <a:lnTo>
                    <a:pt x="298" y="394"/>
                  </a:lnTo>
                  <a:lnTo>
                    <a:pt x="305" y="394"/>
                  </a:lnTo>
                  <a:lnTo>
                    <a:pt x="312" y="394"/>
                  </a:lnTo>
                  <a:lnTo>
                    <a:pt x="320" y="394"/>
                  </a:lnTo>
                  <a:lnTo>
                    <a:pt x="327" y="401"/>
                  </a:lnTo>
                  <a:lnTo>
                    <a:pt x="335" y="401"/>
                  </a:lnTo>
                  <a:lnTo>
                    <a:pt x="335" y="409"/>
                  </a:lnTo>
                  <a:lnTo>
                    <a:pt x="335" y="416"/>
                  </a:lnTo>
                  <a:lnTo>
                    <a:pt x="342" y="416"/>
                  </a:lnTo>
                  <a:lnTo>
                    <a:pt x="342" y="424"/>
                  </a:lnTo>
                  <a:lnTo>
                    <a:pt x="335" y="424"/>
                  </a:lnTo>
                  <a:lnTo>
                    <a:pt x="335" y="431"/>
                  </a:lnTo>
                  <a:lnTo>
                    <a:pt x="335" y="439"/>
                  </a:lnTo>
                  <a:lnTo>
                    <a:pt x="327" y="446"/>
                  </a:lnTo>
                  <a:lnTo>
                    <a:pt x="327" y="453"/>
                  </a:lnTo>
                  <a:lnTo>
                    <a:pt x="320" y="453"/>
                  </a:lnTo>
                  <a:lnTo>
                    <a:pt x="320" y="461"/>
                  </a:lnTo>
                  <a:lnTo>
                    <a:pt x="312" y="468"/>
                  </a:lnTo>
                  <a:lnTo>
                    <a:pt x="305" y="468"/>
                  </a:lnTo>
                  <a:lnTo>
                    <a:pt x="305" y="476"/>
                  </a:lnTo>
                  <a:lnTo>
                    <a:pt x="298" y="476"/>
                  </a:lnTo>
                  <a:lnTo>
                    <a:pt x="290" y="476"/>
                  </a:lnTo>
                  <a:lnTo>
                    <a:pt x="283" y="483"/>
                  </a:lnTo>
                  <a:lnTo>
                    <a:pt x="275" y="483"/>
                  </a:lnTo>
                  <a:lnTo>
                    <a:pt x="268" y="483"/>
                  </a:lnTo>
                  <a:lnTo>
                    <a:pt x="260" y="483"/>
                  </a:lnTo>
                  <a:lnTo>
                    <a:pt x="253" y="483"/>
                  </a:lnTo>
                  <a:lnTo>
                    <a:pt x="246" y="483"/>
                  </a:lnTo>
                  <a:lnTo>
                    <a:pt x="238" y="483"/>
                  </a:lnTo>
                  <a:lnTo>
                    <a:pt x="231" y="483"/>
                  </a:lnTo>
                  <a:lnTo>
                    <a:pt x="223" y="483"/>
                  </a:lnTo>
                  <a:lnTo>
                    <a:pt x="208" y="483"/>
                  </a:lnTo>
                  <a:lnTo>
                    <a:pt x="201" y="483"/>
                  </a:lnTo>
                  <a:lnTo>
                    <a:pt x="186" y="483"/>
                  </a:lnTo>
                  <a:lnTo>
                    <a:pt x="171" y="483"/>
                  </a:lnTo>
                  <a:lnTo>
                    <a:pt x="156" y="483"/>
                  </a:lnTo>
                  <a:lnTo>
                    <a:pt x="149" y="476"/>
                  </a:lnTo>
                  <a:lnTo>
                    <a:pt x="134" y="476"/>
                  </a:lnTo>
                  <a:lnTo>
                    <a:pt x="119" y="476"/>
                  </a:lnTo>
                  <a:lnTo>
                    <a:pt x="112" y="476"/>
                  </a:lnTo>
                  <a:lnTo>
                    <a:pt x="97" y="476"/>
                  </a:lnTo>
                  <a:lnTo>
                    <a:pt x="89" y="476"/>
                  </a:lnTo>
                  <a:lnTo>
                    <a:pt x="82" y="476"/>
                  </a:lnTo>
                  <a:lnTo>
                    <a:pt x="75" y="476"/>
                  </a:lnTo>
                  <a:lnTo>
                    <a:pt x="60" y="476"/>
                  </a:lnTo>
                  <a:lnTo>
                    <a:pt x="45" y="476"/>
                  </a:lnTo>
                  <a:lnTo>
                    <a:pt x="37" y="476"/>
                  </a:lnTo>
                  <a:lnTo>
                    <a:pt x="23" y="476"/>
                  </a:lnTo>
                  <a:lnTo>
                    <a:pt x="15" y="476"/>
                  </a:lnTo>
                  <a:lnTo>
                    <a:pt x="15" y="468"/>
                  </a:lnTo>
                  <a:lnTo>
                    <a:pt x="8" y="468"/>
                  </a:lnTo>
                  <a:lnTo>
                    <a:pt x="0" y="461"/>
                  </a:lnTo>
                  <a:lnTo>
                    <a:pt x="0" y="453"/>
                  </a:lnTo>
                  <a:lnTo>
                    <a:pt x="0" y="446"/>
                  </a:lnTo>
                  <a:lnTo>
                    <a:pt x="0" y="439"/>
                  </a:lnTo>
                  <a:lnTo>
                    <a:pt x="0" y="431"/>
                  </a:lnTo>
                  <a:lnTo>
                    <a:pt x="8" y="431"/>
                  </a:lnTo>
                  <a:lnTo>
                    <a:pt x="8" y="424"/>
                  </a:lnTo>
                  <a:lnTo>
                    <a:pt x="15" y="416"/>
                  </a:lnTo>
                  <a:lnTo>
                    <a:pt x="15" y="409"/>
                  </a:lnTo>
                  <a:lnTo>
                    <a:pt x="23" y="409"/>
                  </a:lnTo>
                  <a:lnTo>
                    <a:pt x="23" y="401"/>
                  </a:lnTo>
                  <a:lnTo>
                    <a:pt x="30" y="394"/>
                  </a:lnTo>
                  <a:lnTo>
                    <a:pt x="37" y="387"/>
                  </a:lnTo>
                  <a:lnTo>
                    <a:pt x="37" y="372"/>
                  </a:lnTo>
                  <a:lnTo>
                    <a:pt x="45" y="364"/>
                  </a:lnTo>
                  <a:lnTo>
                    <a:pt x="52" y="357"/>
                  </a:lnTo>
                  <a:lnTo>
                    <a:pt x="60" y="342"/>
                  </a:lnTo>
                  <a:lnTo>
                    <a:pt x="75" y="327"/>
                  </a:lnTo>
                  <a:lnTo>
                    <a:pt x="82" y="305"/>
                  </a:lnTo>
                  <a:lnTo>
                    <a:pt x="97" y="290"/>
                  </a:lnTo>
                  <a:lnTo>
                    <a:pt x="104" y="268"/>
                  </a:lnTo>
                  <a:lnTo>
                    <a:pt x="104" y="253"/>
                  </a:lnTo>
                  <a:lnTo>
                    <a:pt x="112" y="238"/>
                  </a:lnTo>
                  <a:lnTo>
                    <a:pt x="112" y="223"/>
                  </a:lnTo>
                  <a:lnTo>
                    <a:pt x="112" y="208"/>
                  </a:lnTo>
                  <a:lnTo>
                    <a:pt x="112" y="193"/>
                  </a:lnTo>
                  <a:lnTo>
                    <a:pt x="112" y="178"/>
                  </a:lnTo>
                  <a:lnTo>
                    <a:pt x="104" y="171"/>
                  </a:lnTo>
                  <a:lnTo>
                    <a:pt x="97" y="156"/>
                  </a:lnTo>
                  <a:lnTo>
                    <a:pt x="97" y="149"/>
                  </a:lnTo>
                  <a:lnTo>
                    <a:pt x="89" y="141"/>
                  </a:lnTo>
                  <a:lnTo>
                    <a:pt x="82" y="134"/>
                  </a:lnTo>
                  <a:lnTo>
                    <a:pt x="82" y="126"/>
                  </a:lnTo>
                  <a:lnTo>
                    <a:pt x="75" y="119"/>
                  </a:lnTo>
                  <a:close/>
                </a:path>
              </a:pathLst>
            </a:custGeom>
            <a:solidFill>
              <a:srgbClr val="FF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41" name="Freeform 505">
              <a:extLst>
                <a:ext uri="{FF2B5EF4-FFF2-40B4-BE49-F238E27FC236}">
                  <a16:creationId xmlns:a16="http://schemas.microsoft.com/office/drawing/2014/main" id="{9DDFF4BE-9C02-07A9-CADC-01E0DE2B2A23}"/>
                </a:ext>
              </a:extLst>
            </p:cNvPr>
            <p:cNvSpPr>
              <a:spLocks/>
            </p:cNvSpPr>
            <p:nvPr/>
          </p:nvSpPr>
          <p:spPr bwMode="auto">
            <a:xfrm>
              <a:off x="2863" y="3349"/>
              <a:ext cx="319" cy="476"/>
            </a:xfrm>
            <a:custGeom>
              <a:avLst/>
              <a:gdLst>
                <a:gd name="T0" fmla="*/ 52 w 319"/>
                <a:gd name="T1" fmla="*/ 82 h 476"/>
                <a:gd name="T2" fmla="*/ 37 w 319"/>
                <a:gd name="T3" fmla="*/ 52 h 476"/>
                <a:gd name="T4" fmla="*/ 37 w 319"/>
                <a:gd name="T5" fmla="*/ 30 h 476"/>
                <a:gd name="T6" fmla="*/ 52 w 319"/>
                <a:gd name="T7" fmla="*/ 15 h 476"/>
                <a:gd name="T8" fmla="*/ 67 w 319"/>
                <a:gd name="T9" fmla="*/ 0 h 476"/>
                <a:gd name="T10" fmla="*/ 81 w 319"/>
                <a:gd name="T11" fmla="*/ 0 h 476"/>
                <a:gd name="T12" fmla="*/ 96 w 319"/>
                <a:gd name="T13" fmla="*/ 8 h 476"/>
                <a:gd name="T14" fmla="*/ 104 w 319"/>
                <a:gd name="T15" fmla="*/ 23 h 476"/>
                <a:gd name="T16" fmla="*/ 104 w 319"/>
                <a:gd name="T17" fmla="*/ 38 h 476"/>
                <a:gd name="T18" fmla="*/ 111 w 319"/>
                <a:gd name="T19" fmla="*/ 45 h 476"/>
                <a:gd name="T20" fmla="*/ 126 w 319"/>
                <a:gd name="T21" fmla="*/ 60 h 476"/>
                <a:gd name="T22" fmla="*/ 134 w 319"/>
                <a:gd name="T23" fmla="*/ 75 h 476"/>
                <a:gd name="T24" fmla="*/ 141 w 319"/>
                <a:gd name="T25" fmla="*/ 97 h 476"/>
                <a:gd name="T26" fmla="*/ 148 w 319"/>
                <a:gd name="T27" fmla="*/ 112 h 476"/>
                <a:gd name="T28" fmla="*/ 156 w 319"/>
                <a:gd name="T29" fmla="*/ 134 h 476"/>
                <a:gd name="T30" fmla="*/ 163 w 319"/>
                <a:gd name="T31" fmla="*/ 164 h 476"/>
                <a:gd name="T32" fmla="*/ 163 w 319"/>
                <a:gd name="T33" fmla="*/ 216 h 476"/>
                <a:gd name="T34" fmla="*/ 148 w 319"/>
                <a:gd name="T35" fmla="*/ 283 h 476"/>
                <a:gd name="T36" fmla="*/ 126 w 319"/>
                <a:gd name="T37" fmla="*/ 335 h 476"/>
                <a:gd name="T38" fmla="*/ 111 w 319"/>
                <a:gd name="T39" fmla="*/ 380 h 476"/>
                <a:gd name="T40" fmla="*/ 111 w 319"/>
                <a:gd name="T41" fmla="*/ 394 h 476"/>
                <a:gd name="T42" fmla="*/ 134 w 319"/>
                <a:gd name="T43" fmla="*/ 394 h 476"/>
                <a:gd name="T44" fmla="*/ 163 w 319"/>
                <a:gd name="T45" fmla="*/ 394 h 476"/>
                <a:gd name="T46" fmla="*/ 193 w 319"/>
                <a:gd name="T47" fmla="*/ 394 h 476"/>
                <a:gd name="T48" fmla="*/ 223 w 319"/>
                <a:gd name="T49" fmla="*/ 387 h 476"/>
                <a:gd name="T50" fmla="*/ 245 w 319"/>
                <a:gd name="T51" fmla="*/ 387 h 476"/>
                <a:gd name="T52" fmla="*/ 260 w 319"/>
                <a:gd name="T53" fmla="*/ 394 h 476"/>
                <a:gd name="T54" fmla="*/ 282 w 319"/>
                <a:gd name="T55" fmla="*/ 387 h 476"/>
                <a:gd name="T56" fmla="*/ 297 w 319"/>
                <a:gd name="T57" fmla="*/ 387 h 476"/>
                <a:gd name="T58" fmla="*/ 304 w 319"/>
                <a:gd name="T59" fmla="*/ 394 h 476"/>
                <a:gd name="T60" fmla="*/ 319 w 319"/>
                <a:gd name="T61" fmla="*/ 409 h 476"/>
                <a:gd name="T62" fmla="*/ 319 w 319"/>
                <a:gd name="T63" fmla="*/ 417 h 476"/>
                <a:gd name="T64" fmla="*/ 319 w 319"/>
                <a:gd name="T65" fmla="*/ 424 h 476"/>
                <a:gd name="T66" fmla="*/ 312 w 319"/>
                <a:gd name="T67" fmla="*/ 432 h 476"/>
                <a:gd name="T68" fmla="*/ 304 w 319"/>
                <a:gd name="T69" fmla="*/ 446 h 476"/>
                <a:gd name="T70" fmla="*/ 297 w 319"/>
                <a:gd name="T71" fmla="*/ 454 h 476"/>
                <a:gd name="T72" fmla="*/ 282 w 319"/>
                <a:gd name="T73" fmla="*/ 461 h 476"/>
                <a:gd name="T74" fmla="*/ 267 w 319"/>
                <a:gd name="T75" fmla="*/ 469 h 476"/>
                <a:gd name="T76" fmla="*/ 245 w 319"/>
                <a:gd name="T77" fmla="*/ 476 h 476"/>
                <a:gd name="T78" fmla="*/ 215 w 319"/>
                <a:gd name="T79" fmla="*/ 476 h 476"/>
                <a:gd name="T80" fmla="*/ 178 w 319"/>
                <a:gd name="T81" fmla="*/ 469 h 476"/>
                <a:gd name="T82" fmla="*/ 134 w 319"/>
                <a:gd name="T83" fmla="*/ 469 h 476"/>
                <a:gd name="T84" fmla="*/ 89 w 319"/>
                <a:gd name="T85" fmla="*/ 469 h 476"/>
                <a:gd name="T86" fmla="*/ 67 w 319"/>
                <a:gd name="T87" fmla="*/ 469 h 476"/>
                <a:gd name="T88" fmla="*/ 29 w 319"/>
                <a:gd name="T89" fmla="*/ 461 h 476"/>
                <a:gd name="T90" fmla="*/ 7 w 319"/>
                <a:gd name="T91" fmla="*/ 454 h 476"/>
                <a:gd name="T92" fmla="*/ 0 w 319"/>
                <a:gd name="T93" fmla="*/ 446 h 476"/>
                <a:gd name="T94" fmla="*/ 0 w 319"/>
                <a:gd name="T95" fmla="*/ 432 h 476"/>
                <a:gd name="T96" fmla="*/ 7 w 319"/>
                <a:gd name="T97" fmla="*/ 417 h 476"/>
                <a:gd name="T98" fmla="*/ 15 w 319"/>
                <a:gd name="T99" fmla="*/ 402 h 476"/>
                <a:gd name="T100" fmla="*/ 37 w 319"/>
                <a:gd name="T101" fmla="*/ 372 h 476"/>
                <a:gd name="T102" fmla="*/ 59 w 319"/>
                <a:gd name="T103" fmla="*/ 335 h 476"/>
                <a:gd name="T104" fmla="*/ 96 w 319"/>
                <a:gd name="T105" fmla="*/ 261 h 476"/>
                <a:gd name="T106" fmla="*/ 111 w 319"/>
                <a:gd name="T107" fmla="*/ 201 h 476"/>
                <a:gd name="T108" fmla="*/ 96 w 319"/>
                <a:gd name="T109" fmla="*/ 149 h 476"/>
                <a:gd name="T110" fmla="*/ 74 w 319"/>
                <a:gd name="T111" fmla="*/ 119 h 4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9" h="476">
                  <a:moveTo>
                    <a:pt x="74" y="112"/>
                  </a:moveTo>
                  <a:lnTo>
                    <a:pt x="67" y="97"/>
                  </a:lnTo>
                  <a:lnTo>
                    <a:pt x="59" y="90"/>
                  </a:lnTo>
                  <a:lnTo>
                    <a:pt x="52" y="82"/>
                  </a:lnTo>
                  <a:lnTo>
                    <a:pt x="52" y="67"/>
                  </a:lnTo>
                  <a:lnTo>
                    <a:pt x="44" y="60"/>
                  </a:lnTo>
                  <a:lnTo>
                    <a:pt x="44" y="52"/>
                  </a:lnTo>
                  <a:lnTo>
                    <a:pt x="37" y="52"/>
                  </a:lnTo>
                  <a:lnTo>
                    <a:pt x="37" y="45"/>
                  </a:lnTo>
                  <a:lnTo>
                    <a:pt x="37" y="38"/>
                  </a:lnTo>
                  <a:lnTo>
                    <a:pt x="37" y="30"/>
                  </a:lnTo>
                  <a:lnTo>
                    <a:pt x="37" y="23"/>
                  </a:lnTo>
                  <a:lnTo>
                    <a:pt x="44" y="23"/>
                  </a:lnTo>
                  <a:lnTo>
                    <a:pt x="44" y="15"/>
                  </a:lnTo>
                  <a:lnTo>
                    <a:pt x="52" y="15"/>
                  </a:lnTo>
                  <a:lnTo>
                    <a:pt x="59" y="8"/>
                  </a:lnTo>
                  <a:lnTo>
                    <a:pt x="67" y="8"/>
                  </a:lnTo>
                  <a:lnTo>
                    <a:pt x="67" y="0"/>
                  </a:lnTo>
                  <a:lnTo>
                    <a:pt x="74" y="0"/>
                  </a:lnTo>
                  <a:lnTo>
                    <a:pt x="81" y="0"/>
                  </a:lnTo>
                  <a:lnTo>
                    <a:pt x="89" y="0"/>
                  </a:lnTo>
                  <a:lnTo>
                    <a:pt x="96" y="8"/>
                  </a:lnTo>
                  <a:lnTo>
                    <a:pt x="104" y="15"/>
                  </a:lnTo>
                  <a:lnTo>
                    <a:pt x="104" y="23"/>
                  </a:lnTo>
                  <a:lnTo>
                    <a:pt x="104" y="30"/>
                  </a:lnTo>
                  <a:lnTo>
                    <a:pt x="104" y="38"/>
                  </a:lnTo>
                  <a:lnTo>
                    <a:pt x="111" y="45"/>
                  </a:lnTo>
                  <a:lnTo>
                    <a:pt x="119" y="52"/>
                  </a:lnTo>
                  <a:lnTo>
                    <a:pt x="126" y="60"/>
                  </a:lnTo>
                  <a:lnTo>
                    <a:pt x="126" y="67"/>
                  </a:lnTo>
                  <a:lnTo>
                    <a:pt x="134" y="67"/>
                  </a:lnTo>
                  <a:lnTo>
                    <a:pt x="134" y="75"/>
                  </a:lnTo>
                  <a:lnTo>
                    <a:pt x="141" y="82"/>
                  </a:lnTo>
                  <a:lnTo>
                    <a:pt x="141" y="90"/>
                  </a:lnTo>
                  <a:lnTo>
                    <a:pt x="141" y="97"/>
                  </a:lnTo>
                  <a:lnTo>
                    <a:pt x="148" y="97"/>
                  </a:lnTo>
                  <a:lnTo>
                    <a:pt x="148" y="104"/>
                  </a:lnTo>
                  <a:lnTo>
                    <a:pt x="148" y="112"/>
                  </a:lnTo>
                  <a:lnTo>
                    <a:pt x="156" y="119"/>
                  </a:lnTo>
                  <a:lnTo>
                    <a:pt x="156" y="127"/>
                  </a:lnTo>
                  <a:lnTo>
                    <a:pt x="156" y="134"/>
                  </a:lnTo>
                  <a:lnTo>
                    <a:pt x="163" y="142"/>
                  </a:lnTo>
                  <a:lnTo>
                    <a:pt x="163" y="149"/>
                  </a:lnTo>
                  <a:lnTo>
                    <a:pt x="163" y="164"/>
                  </a:lnTo>
                  <a:lnTo>
                    <a:pt x="163" y="171"/>
                  </a:lnTo>
                  <a:lnTo>
                    <a:pt x="163" y="186"/>
                  </a:lnTo>
                  <a:lnTo>
                    <a:pt x="163" y="201"/>
                  </a:lnTo>
                  <a:lnTo>
                    <a:pt x="163" y="216"/>
                  </a:lnTo>
                  <a:lnTo>
                    <a:pt x="163" y="231"/>
                  </a:lnTo>
                  <a:lnTo>
                    <a:pt x="156" y="246"/>
                  </a:lnTo>
                  <a:lnTo>
                    <a:pt x="156" y="261"/>
                  </a:lnTo>
                  <a:lnTo>
                    <a:pt x="148" y="283"/>
                  </a:lnTo>
                  <a:lnTo>
                    <a:pt x="141" y="298"/>
                  </a:lnTo>
                  <a:lnTo>
                    <a:pt x="141" y="313"/>
                  </a:lnTo>
                  <a:lnTo>
                    <a:pt x="134" y="328"/>
                  </a:lnTo>
                  <a:lnTo>
                    <a:pt x="126" y="335"/>
                  </a:lnTo>
                  <a:lnTo>
                    <a:pt x="119" y="350"/>
                  </a:lnTo>
                  <a:lnTo>
                    <a:pt x="119" y="365"/>
                  </a:lnTo>
                  <a:lnTo>
                    <a:pt x="111" y="372"/>
                  </a:lnTo>
                  <a:lnTo>
                    <a:pt x="111" y="380"/>
                  </a:lnTo>
                  <a:lnTo>
                    <a:pt x="104" y="387"/>
                  </a:lnTo>
                  <a:lnTo>
                    <a:pt x="111" y="394"/>
                  </a:lnTo>
                  <a:lnTo>
                    <a:pt x="119" y="394"/>
                  </a:lnTo>
                  <a:lnTo>
                    <a:pt x="126" y="394"/>
                  </a:lnTo>
                  <a:lnTo>
                    <a:pt x="134" y="394"/>
                  </a:lnTo>
                  <a:lnTo>
                    <a:pt x="141" y="394"/>
                  </a:lnTo>
                  <a:lnTo>
                    <a:pt x="148" y="394"/>
                  </a:lnTo>
                  <a:lnTo>
                    <a:pt x="156" y="394"/>
                  </a:lnTo>
                  <a:lnTo>
                    <a:pt x="163" y="394"/>
                  </a:lnTo>
                  <a:lnTo>
                    <a:pt x="171" y="394"/>
                  </a:lnTo>
                  <a:lnTo>
                    <a:pt x="178" y="394"/>
                  </a:lnTo>
                  <a:lnTo>
                    <a:pt x="186" y="394"/>
                  </a:lnTo>
                  <a:lnTo>
                    <a:pt x="193" y="394"/>
                  </a:lnTo>
                  <a:lnTo>
                    <a:pt x="200" y="394"/>
                  </a:lnTo>
                  <a:lnTo>
                    <a:pt x="208" y="394"/>
                  </a:lnTo>
                  <a:lnTo>
                    <a:pt x="215" y="387"/>
                  </a:lnTo>
                  <a:lnTo>
                    <a:pt x="223" y="387"/>
                  </a:lnTo>
                  <a:lnTo>
                    <a:pt x="230" y="387"/>
                  </a:lnTo>
                  <a:lnTo>
                    <a:pt x="238" y="387"/>
                  </a:lnTo>
                  <a:lnTo>
                    <a:pt x="245" y="387"/>
                  </a:lnTo>
                  <a:lnTo>
                    <a:pt x="252" y="387"/>
                  </a:lnTo>
                  <a:lnTo>
                    <a:pt x="260" y="394"/>
                  </a:lnTo>
                  <a:lnTo>
                    <a:pt x="267" y="394"/>
                  </a:lnTo>
                  <a:lnTo>
                    <a:pt x="275" y="394"/>
                  </a:lnTo>
                  <a:lnTo>
                    <a:pt x="282" y="387"/>
                  </a:lnTo>
                  <a:lnTo>
                    <a:pt x="290" y="387"/>
                  </a:lnTo>
                  <a:lnTo>
                    <a:pt x="297" y="387"/>
                  </a:lnTo>
                  <a:lnTo>
                    <a:pt x="304" y="394"/>
                  </a:lnTo>
                  <a:lnTo>
                    <a:pt x="312" y="402"/>
                  </a:lnTo>
                  <a:lnTo>
                    <a:pt x="319" y="409"/>
                  </a:lnTo>
                  <a:lnTo>
                    <a:pt x="319" y="417"/>
                  </a:lnTo>
                  <a:lnTo>
                    <a:pt x="319" y="424"/>
                  </a:lnTo>
                  <a:lnTo>
                    <a:pt x="312" y="424"/>
                  </a:lnTo>
                  <a:lnTo>
                    <a:pt x="312" y="432"/>
                  </a:lnTo>
                  <a:lnTo>
                    <a:pt x="312" y="439"/>
                  </a:lnTo>
                  <a:lnTo>
                    <a:pt x="304" y="439"/>
                  </a:lnTo>
                  <a:lnTo>
                    <a:pt x="304" y="446"/>
                  </a:lnTo>
                  <a:lnTo>
                    <a:pt x="297" y="446"/>
                  </a:lnTo>
                  <a:lnTo>
                    <a:pt x="297" y="454"/>
                  </a:lnTo>
                  <a:lnTo>
                    <a:pt x="290" y="454"/>
                  </a:lnTo>
                  <a:lnTo>
                    <a:pt x="290" y="461"/>
                  </a:lnTo>
                  <a:lnTo>
                    <a:pt x="282" y="461"/>
                  </a:lnTo>
                  <a:lnTo>
                    <a:pt x="275" y="461"/>
                  </a:lnTo>
                  <a:lnTo>
                    <a:pt x="267" y="469"/>
                  </a:lnTo>
                  <a:lnTo>
                    <a:pt x="260" y="469"/>
                  </a:lnTo>
                  <a:lnTo>
                    <a:pt x="252" y="469"/>
                  </a:lnTo>
                  <a:lnTo>
                    <a:pt x="245" y="476"/>
                  </a:lnTo>
                  <a:lnTo>
                    <a:pt x="238" y="476"/>
                  </a:lnTo>
                  <a:lnTo>
                    <a:pt x="230" y="476"/>
                  </a:lnTo>
                  <a:lnTo>
                    <a:pt x="223" y="476"/>
                  </a:lnTo>
                  <a:lnTo>
                    <a:pt x="215" y="476"/>
                  </a:lnTo>
                  <a:lnTo>
                    <a:pt x="208" y="476"/>
                  </a:lnTo>
                  <a:lnTo>
                    <a:pt x="200" y="476"/>
                  </a:lnTo>
                  <a:lnTo>
                    <a:pt x="193" y="469"/>
                  </a:lnTo>
                  <a:lnTo>
                    <a:pt x="178" y="469"/>
                  </a:lnTo>
                  <a:lnTo>
                    <a:pt x="171" y="469"/>
                  </a:lnTo>
                  <a:lnTo>
                    <a:pt x="156" y="469"/>
                  </a:lnTo>
                  <a:lnTo>
                    <a:pt x="141" y="469"/>
                  </a:lnTo>
                  <a:lnTo>
                    <a:pt x="134" y="469"/>
                  </a:lnTo>
                  <a:lnTo>
                    <a:pt x="119" y="469"/>
                  </a:lnTo>
                  <a:lnTo>
                    <a:pt x="104" y="469"/>
                  </a:lnTo>
                  <a:lnTo>
                    <a:pt x="96" y="469"/>
                  </a:lnTo>
                  <a:lnTo>
                    <a:pt x="89" y="469"/>
                  </a:lnTo>
                  <a:lnTo>
                    <a:pt x="81" y="469"/>
                  </a:lnTo>
                  <a:lnTo>
                    <a:pt x="74" y="469"/>
                  </a:lnTo>
                  <a:lnTo>
                    <a:pt x="67" y="469"/>
                  </a:lnTo>
                  <a:lnTo>
                    <a:pt x="52" y="469"/>
                  </a:lnTo>
                  <a:lnTo>
                    <a:pt x="37" y="461"/>
                  </a:lnTo>
                  <a:lnTo>
                    <a:pt x="29" y="461"/>
                  </a:lnTo>
                  <a:lnTo>
                    <a:pt x="22" y="461"/>
                  </a:lnTo>
                  <a:lnTo>
                    <a:pt x="15" y="461"/>
                  </a:lnTo>
                  <a:lnTo>
                    <a:pt x="7" y="461"/>
                  </a:lnTo>
                  <a:lnTo>
                    <a:pt x="7" y="454"/>
                  </a:lnTo>
                  <a:lnTo>
                    <a:pt x="0" y="454"/>
                  </a:lnTo>
                  <a:lnTo>
                    <a:pt x="0" y="446"/>
                  </a:lnTo>
                  <a:lnTo>
                    <a:pt x="0" y="439"/>
                  </a:lnTo>
                  <a:lnTo>
                    <a:pt x="0" y="432"/>
                  </a:lnTo>
                  <a:lnTo>
                    <a:pt x="0" y="424"/>
                  </a:lnTo>
                  <a:lnTo>
                    <a:pt x="7" y="424"/>
                  </a:lnTo>
                  <a:lnTo>
                    <a:pt x="7" y="417"/>
                  </a:lnTo>
                  <a:lnTo>
                    <a:pt x="7" y="409"/>
                  </a:lnTo>
                  <a:lnTo>
                    <a:pt x="15" y="402"/>
                  </a:lnTo>
                  <a:lnTo>
                    <a:pt x="22" y="394"/>
                  </a:lnTo>
                  <a:lnTo>
                    <a:pt x="29" y="387"/>
                  </a:lnTo>
                  <a:lnTo>
                    <a:pt x="29" y="380"/>
                  </a:lnTo>
                  <a:lnTo>
                    <a:pt x="37" y="372"/>
                  </a:lnTo>
                  <a:lnTo>
                    <a:pt x="44" y="365"/>
                  </a:lnTo>
                  <a:lnTo>
                    <a:pt x="52" y="357"/>
                  </a:lnTo>
                  <a:lnTo>
                    <a:pt x="52" y="342"/>
                  </a:lnTo>
                  <a:lnTo>
                    <a:pt x="59" y="335"/>
                  </a:lnTo>
                  <a:lnTo>
                    <a:pt x="67" y="320"/>
                  </a:lnTo>
                  <a:lnTo>
                    <a:pt x="81" y="305"/>
                  </a:lnTo>
                  <a:lnTo>
                    <a:pt x="89" y="283"/>
                  </a:lnTo>
                  <a:lnTo>
                    <a:pt x="96" y="261"/>
                  </a:lnTo>
                  <a:lnTo>
                    <a:pt x="104" y="246"/>
                  </a:lnTo>
                  <a:lnTo>
                    <a:pt x="104" y="231"/>
                  </a:lnTo>
                  <a:lnTo>
                    <a:pt x="111" y="216"/>
                  </a:lnTo>
                  <a:lnTo>
                    <a:pt x="111" y="201"/>
                  </a:lnTo>
                  <a:lnTo>
                    <a:pt x="104" y="186"/>
                  </a:lnTo>
                  <a:lnTo>
                    <a:pt x="104" y="171"/>
                  </a:lnTo>
                  <a:lnTo>
                    <a:pt x="104" y="164"/>
                  </a:lnTo>
                  <a:lnTo>
                    <a:pt x="96" y="149"/>
                  </a:lnTo>
                  <a:lnTo>
                    <a:pt x="89" y="142"/>
                  </a:lnTo>
                  <a:lnTo>
                    <a:pt x="89" y="134"/>
                  </a:lnTo>
                  <a:lnTo>
                    <a:pt x="81" y="127"/>
                  </a:lnTo>
                  <a:lnTo>
                    <a:pt x="74" y="119"/>
                  </a:lnTo>
                  <a:lnTo>
                    <a:pt x="74" y="112"/>
                  </a:lnTo>
                  <a:close/>
                </a:path>
              </a:pathLst>
            </a:custGeom>
            <a:solidFill>
              <a:srgbClr val="FF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42" name="Freeform 506">
              <a:extLst>
                <a:ext uri="{FF2B5EF4-FFF2-40B4-BE49-F238E27FC236}">
                  <a16:creationId xmlns:a16="http://schemas.microsoft.com/office/drawing/2014/main" id="{1E21F790-18CD-C28E-88D8-E68270E5B89C}"/>
                </a:ext>
              </a:extLst>
            </p:cNvPr>
            <p:cNvSpPr>
              <a:spLocks/>
            </p:cNvSpPr>
            <p:nvPr/>
          </p:nvSpPr>
          <p:spPr bwMode="auto">
            <a:xfrm>
              <a:off x="2870" y="3357"/>
              <a:ext cx="297" cy="461"/>
            </a:xfrm>
            <a:custGeom>
              <a:avLst/>
              <a:gdLst>
                <a:gd name="T0" fmla="*/ 52 w 297"/>
                <a:gd name="T1" fmla="*/ 74 h 461"/>
                <a:gd name="T2" fmla="*/ 37 w 297"/>
                <a:gd name="T3" fmla="*/ 44 h 461"/>
                <a:gd name="T4" fmla="*/ 37 w 297"/>
                <a:gd name="T5" fmla="*/ 22 h 461"/>
                <a:gd name="T6" fmla="*/ 45 w 297"/>
                <a:gd name="T7" fmla="*/ 7 h 461"/>
                <a:gd name="T8" fmla="*/ 60 w 297"/>
                <a:gd name="T9" fmla="*/ 0 h 461"/>
                <a:gd name="T10" fmla="*/ 74 w 297"/>
                <a:gd name="T11" fmla="*/ 0 h 461"/>
                <a:gd name="T12" fmla="*/ 89 w 297"/>
                <a:gd name="T13" fmla="*/ 7 h 461"/>
                <a:gd name="T14" fmla="*/ 97 w 297"/>
                <a:gd name="T15" fmla="*/ 15 h 461"/>
                <a:gd name="T16" fmla="*/ 97 w 297"/>
                <a:gd name="T17" fmla="*/ 37 h 461"/>
                <a:gd name="T18" fmla="*/ 104 w 297"/>
                <a:gd name="T19" fmla="*/ 44 h 461"/>
                <a:gd name="T20" fmla="*/ 119 w 297"/>
                <a:gd name="T21" fmla="*/ 59 h 461"/>
                <a:gd name="T22" fmla="*/ 127 w 297"/>
                <a:gd name="T23" fmla="*/ 74 h 461"/>
                <a:gd name="T24" fmla="*/ 134 w 297"/>
                <a:gd name="T25" fmla="*/ 96 h 461"/>
                <a:gd name="T26" fmla="*/ 141 w 297"/>
                <a:gd name="T27" fmla="*/ 119 h 461"/>
                <a:gd name="T28" fmla="*/ 149 w 297"/>
                <a:gd name="T29" fmla="*/ 134 h 461"/>
                <a:gd name="T30" fmla="*/ 149 w 297"/>
                <a:gd name="T31" fmla="*/ 163 h 461"/>
                <a:gd name="T32" fmla="*/ 149 w 297"/>
                <a:gd name="T33" fmla="*/ 215 h 461"/>
                <a:gd name="T34" fmla="*/ 134 w 297"/>
                <a:gd name="T35" fmla="*/ 275 h 461"/>
                <a:gd name="T36" fmla="*/ 112 w 297"/>
                <a:gd name="T37" fmla="*/ 334 h 461"/>
                <a:gd name="T38" fmla="*/ 97 w 297"/>
                <a:gd name="T39" fmla="*/ 372 h 461"/>
                <a:gd name="T40" fmla="*/ 97 w 297"/>
                <a:gd name="T41" fmla="*/ 386 h 461"/>
                <a:gd name="T42" fmla="*/ 119 w 297"/>
                <a:gd name="T43" fmla="*/ 394 h 461"/>
                <a:gd name="T44" fmla="*/ 156 w 297"/>
                <a:gd name="T45" fmla="*/ 394 h 461"/>
                <a:gd name="T46" fmla="*/ 186 w 297"/>
                <a:gd name="T47" fmla="*/ 394 h 461"/>
                <a:gd name="T48" fmla="*/ 208 w 297"/>
                <a:gd name="T49" fmla="*/ 386 h 461"/>
                <a:gd name="T50" fmla="*/ 231 w 297"/>
                <a:gd name="T51" fmla="*/ 386 h 461"/>
                <a:gd name="T52" fmla="*/ 245 w 297"/>
                <a:gd name="T53" fmla="*/ 386 h 461"/>
                <a:gd name="T54" fmla="*/ 268 w 297"/>
                <a:gd name="T55" fmla="*/ 386 h 461"/>
                <a:gd name="T56" fmla="*/ 283 w 297"/>
                <a:gd name="T57" fmla="*/ 386 h 461"/>
                <a:gd name="T58" fmla="*/ 290 w 297"/>
                <a:gd name="T59" fmla="*/ 394 h 461"/>
                <a:gd name="T60" fmla="*/ 297 w 297"/>
                <a:gd name="T61" fmla="*/ 401 h 461"/>
                <a:gd name="T62" fmla="*/ 297 w 297"/>
                <a:gd name="T63" fmla="*/ 416 h 461"/>
                <a:gd name="T64" fmla="*/ 297 w 297"/>
                <a:gd name="T65" fmla="*/ 416 h 461"/>
                <a:gd name="T66" fmla="*/ 290 w 297"/>
                <a:gd name="T67" fmla="*/ 431 h 461"/>
                <a:gd name="T68" fmla="*/ 283 w 297"/>
                <a:gd name="T69" fmla="*/ 438 h 461"/>
                <a:gd name="T70" fmla="*/ 275 w 297"/>
                <a:gd name="T71" fmla="*/ 446 h 461"/>
                <a:gd name="T72" fmla="*/ 260 w 297"/>
                <a:gd name="T73" fmla="*/ 453 h 461"/>
                <a:gd name="T74" fmla="*/ 245 w 297"/>
                <a:gd name="T75" fmla="*/ 453 h 461"/>
                <a:gd name="T76" fmla="*/ 223 w 297"/>
                <a:gd name="T77" fmla="*/ 461 h 461"/>
                <a:gd name="T78" fmla="*/ 193 w 297"/>
                <a:gd name="T79" fmla="*/ 461 h 461"/>
                <a:gd name="T80" fmla="*/ 156 w 297"/>
                <a:gd name="T81" fmla="*/ 461 h 461"/>
                <a:gd name="T82" fmla="*/ 119 w 297"/>
                <a:gd name="T83" fmla="*/ 453 h 461"/>
                <a:gd name="T84" fmla="*/ 74 w 297"/>
                <a:gd name="T85" fmla="*/ 453 h 461"/>
                <a:gd name="T86" fmla="*/ 60 w 297"/>
                <a:gd name="T87" fmla="*/ 453 h 461"/>
                <a:gd name="T88" fmla="*/ 22 w 297"/>
                <a:gd name="T89" fmla="*/ 453 h 461"/>
                <a:gd name="T90" fmla="*/ 0 w 297"/>
                <a:gd name="T91" fmla="*/ 438 h 461"/>
                <a:gd name="T92" fmla="*/ 0 w 297"/>
                <a:gd name="T93" fmla="*/ 431 h 461"/>
                <a:gd name="T94" fmla="*/ 0 w 297"/>
                <a:gd name="T95" fmla="*/ 416 h 461"/>
                <a:gd name="T96" fmla="*/ 8 w 297"/>
                <a:gd name="T97" fmla="*/ 409 h 461"/>
                <a:gd name="T98" fmla="*/ 22 w 297"/>
                <a:gd name="T99" fmla="*/ 386 h 461"/>
                <a:gd name="T100" fmla="*/ 37 w 297"/>
                <a:gd name="T101" fmla="*/ 357 h 461"/>
                <a:gd name="T102" fmla="*/ 60 w 297"/>
                <a:gd name="T103" fmla="*/ 327 h 461"/>
                <a:gd name="T104" fmla="*/ 97 w 297"/>
                <a:gd name="T105" fmla="*/ 260 h 461"/>
                <a:gd name="T106" fmla="*/ 104 w 297"/>
                <a:gd name="T107" fmla="*/ 193 h 461"/>
                <a:gd name="T108" fmla="*/ 97 w 297"/>
                <a:gd name="T109" fmla="*/ 141 h 461"/>
                <a:gd name="T110" fmla="*/ 74 w 297"/>
                <a:gd name="T111" fmla="*/ 104 h 4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7" h="461">
                  <a:moveTo>
                    <a:pt x="67" y="96"/>
                  </a:moveTo>
                  <a:lnTo>
                    <a:pt x="60" y="89"/>
                  </a:lnTo>
                  <a:lnTo>
                    <a:pt x="60" y="82"/>
                  </a:lnTo>
                  <a:lnTo>
                    <a:pt x="52" y="74"/>
                  </a:lnTo>
                  <a:lnTo>
                    <a:pt x="45" y="67"/>
                  </a:lnTo>
                  <a:lnTo>
                    <a:pt x="45" y="59"/>
                  </a:lnTo>
                  <a:lnTo>
                    <a:pt x="37" y="52"/>
                  </a:lnTo>
                  <a:lnTo>
                    <a:pt x="37" y="44"/>
                  </a:lnTo>
                  <a:lnTo>
                    <a:pt x="37" y="37"/>
                  </a:lnTo>
                  <a:lnTo>
                    <a:pt x="37" y="30"/>
                  </a:lnTo>
                  <a:lnTo>
                    <a:pt x="37" y="22"/>
                  </a:lnTo>
                  <a:lnTo>
                    <a:pt x="45" y="15"/>
                  </a:lnTo>
                  <a:lnTo>
                    <a:pt x="45" y="7"/>
                  </a:lnTo>
                  <a:lnTo>
                    <a:pt x="52" y="7"/>
                  </a:lnTo>
                  <a:lnTo>
                    <a:pt x="60" y="0"/>
                  </a:lnTo>
                  <a:lnTo>
                    <a:pt x="67" y="0"/>
                  </a:lnTo>
                  <a:lnTo>
                    <a:pt x="74" y="0"/>
                  </a:lnTo>
                  <a:lnTo>
                    <a:pt x="82" y="0"/>
                  </a:lnTo>
                  <a:lnTo>
                    <a:pt x="89" y="7"/>
                  </a:lnTo>
                  <a:lnTo>
                    <a:pt x="89" y="15"/>
                  </a:lnTo>
                  <a:lnTo>
                    <a:pt x="97" y="15"/>
                  </a:lnTo>
                  <a:lnTo>
                    <a:pt x="97" y="22"/>
                  </a:lnTo>
                  <a:lnTo>
                    <a:pt x="97" y="30"/>
                  </a:lnTo>
                  <a:lnTo>
                    <a:pt x="97" y="37"/>
                  </a:lnTo>
                  <a:lnTo>
                    <a:pt x="104" y="44"/>
                  </a:lnTo>
                  <a:lnTo>
                    <a:pt x="104" y="52"/>
                  </a:lnTo>
                  <a:lnTo>
                    <a:pt x="112" y="52"/>
                  </a:lnTo>
                  <a:lnTo>
                    <a:pt x="112" y="59"/>
                  </a:lnTo>
                  <a:lnTo>
                    <a:pt x="119" y="59"/>
                  </a:lnTo>
                  <a:lnTo>
                    <a:pt x="119" y="67"/>
                  </a:lnTo>
                  <a:lnTo>
                    <a:pt x="127" y="74"/>
                  </a:lnTo>
                  <a:lnTo>
                    <a:pt x="127" y="82"/>
                  </a:lnTo>
                  <a:lnTo>
                    <a:pt x="134" y="89"/>
                  </a:lnTo>
                  <a:lnTo>
                    <a:pt x="134" y="96"/>
                  </a:lnTo>
                  <a:lnTo>
                    <a:pt x="141" y="104"/>
                  </a:lnTo>
                  <a:lnTo>
                    <a:pt x="141" y="111"/>
                  </a:lnTo>
                  <a:lnTo>
                    <a:pt x="141" y="119"/>
                  </a:lnTo>
                  <a:lnTo>
                    <a:pt x="141" y="126"/>
                  </a:lnTo>
                  <a:lnTo>
                    <a:pt x="149" y="134"/>
                  </a:lnTo>
                  <a:lnTo>
                    <a:pt x="149" y="141"/>
                  </a:lnTo>
                  <a:lnTo>
                    <a:pt x="149" y="149"/>
                  </a:lnTo>
                  <a:lnTo>
                    <a:pt x="149" y="156"/>
                  </a:lnTo>
                  <a:lnTo>
                    <a:pt x="149" y="163"/>
                  </a:lnTo>
                  <a:lnTo>
                    <a:pt x="149" y="178"/>
                  </a:lnTo>
                  <a:lnTo>
                    <a:pt x="156" y="186"/>
                  </a:lnTo>
                  <a:lnTo>
                    <a:pt x="149" y="201"/>
                  </a:lnTo>
                  <a:lnTo>
                    <a:pt x="149" y="215"/>
                  </a:lnTo>
                  <a:lnTo>
                    <a:pt x="149" y="230"/>
                  </a:lnTo>
                  <a:lnTo>
                    <a:pt x="141" y="245"/>
                  </a:lnTo>
                  <a:lnTo>
                    <a:pt x="141" y="260"/>
                  </a:lnTo>
                  <a:lnTo>
                    <a:pt x="134" y="275"/>
                  </a:lnTo>
                  <a:lnTo>
                    <a:pt x="134" y="290"/>
                  </a:lnTo>
                  <a:lnTo>
                    <a:pt x="127" y="305"/>
                  </a:lnTo>
                  <a:lnTo>
                    <a:pt x="119" y="320"/>
                  </a:lnTo>
                  <a:lnTo>
                    <a:pt x="112" y="334"/>
                  </a:lnTo>
                  <a:lnTo>
                    <a:pt x="112" y="342"/>
                  </a:lnTo>
                  <a:lnTo>
                    <a:pt x="104" y="357"/>
                  </a:lnTo>
                  <a:lnTo>
                    <a:pt x="97" y="364"/>
                  </a:lnTo>
                  <a:lnTo>
                    <a:pt x="97" y="372"/>
                  </a:lnTo>
                  <a:lnTo>
                    <a:pt x="97" y="379"/>
                  </a:lnTo>
                  <a:lnTo>
                    <a:pt x="97" y="386"/>
                  </a:lnTo>
                  <a:lnTo>
                    <a:pt x="104" y="386"/>
                  </a:lnTo>
                  <a:lnTo>
                    <a:pt x="112" y="394"/>
                  </a:lnTo>
                  <a:lnTo>
                    <a:pt x="119" y="394"/>
                  </a:lnTo>
                  <a:lnTo>
                    <a:pt x="127" y="394"/>
                  </a:lnTo>
                  <a:lnTo>
                    <a:pt x="134" y="394"/>
                  </a:lnTo>
                  <a:lnTo>
                    <a:pt x="141" y="394"/>
                  </a:lnTo>
                  <a:lnTo>
                    <a:pt x="156" y="394"/>
                  </a:lnTo>
                  <a:lnTo>
                    <a:pt x="164" y="394"/>
                  </a:lnTo>
                  <a:lnTo>
                    <a:pt x="171" y="394"/>
                  </a:lnTo>
                  <a:lnTo>
                    <a:pt x="179" y="394"/>
                  </a:lnTo>
                  <a:lnTo>
                    <a:pt x="186" y="394"/>
                  </a:lnTo>
                  <a:lnTo>
                    <a:pt x="193" y="386"/>
                  </a:lnTo>
                  <a:lnTo>
                    <a:pt x="201" y="386"/>
                  </a:lnTo>
                  <a:lnTo>
                    <a:pt x="208" y="386"/>
                  </a:lnTo>
                  <a:lnTo>
                    <a:pt x="216" y="386"/>
                  </a:lnTo>
                  <a:lnTo>
                    <a:pt x="223" y="386"/>
                  </a:lnTo>
                  <a:lnTo>
                    <a:pt x="231" y="386"/>
                  </a:lnTo>
                  <a:lnTo>
                    <a:pt x="238" y="386"/>
                  </a:lnTo>
                  <a:lnTo>
                    <a:pt x="245" y="386"/>
                  </a:lnTo>
                  <a:lnTo>
                    <a:pt x="253" y="386"/>
                  </a:lnTo>
                  <a:lnTo>
                    <a:pt x="260" y="386"/>
                  </a:lnTo>
                  <a:lnTo>
                    <a:pt x="268" y="386"/>
                  </a:lnTo>
                  <a:lnTo>
                    <a:pt x="275" y="386"/>
                  </a:lnTo>
                  <a:lnTo>
                    <a:pt x="283" y="386"/>
                  </a:lnTo>
                  <a:lnTo>
                    <a:pt x="290" y="386"/>
                  </a:lnTo>
                  <a:lnTo>
                    <a:pt x="290" y="394"/>
                  </a:lnTo>
                  <a:lnTo>
                    <a:pt x="297" y="401"/>
                  </a:lnTo>
                  <a:lnTo>
                    <a:pt x="297" y="409"/>
                  </a:lnTo>
                  <a:lnTo>
                    <a:pt x="297" y="416"/>
                  </a:lnTo>
                  <a:lnTo>
                    <a:pt x="297" y="424"/>
                  </a:lnTo>
                  <a:lnTo>
                    <a:pt x="290" y="424"/>
                  </a:lnTo>
                  <a:lnTo>
                    <a:pt x="290" y="431"/>
                  </a:lnTo>
                  <a:lnTo>
                    <a:pt x="283" y="431"/>
                  </a:lnTo>
                  <a:lnTo>
                    <a:pt x="283" y="438"/>
                  </a:lnTo>
                  <a:lnTo>
                    <a:pt x="275" y="438"/>
                  </a:lnTo>
                  <a:lnTo>
                    <a:pt x="275" y="446"/>
                  </a:lnTo>
                  <a:lnTo>
                    <a:pt x="268" y="446"/>
                  </a:lnTo>
                  <a:lnTo>
                    <a:pt x="260" y="446"/>
                  </a:lnTo>
                  <a:lnTo>
                    <a:pt x="260" y="453"/>
                  </a:lnTo>
                  <a:lnTo>
                    <a:pt x="253" y="453"/>
                  </a:lnTo>
                  <a:lnTo>
                    <a:pt x="245" y="453"/>
                  </a:lnTo>
                  <a:lnTo>
                    <a:pt x="238" y="461"/>
                  </a:lnTo>
                  <a:lnTo>
                    <a:pt x="231" y="461"/>
                  </a:lnTo>
                  <a:lnTo>
                    <a:pt x="223" y="461"/>
                  </a:lnTo>
                  <a:lnTo>
                    <a:pt x="216" y="461"/>
                  </a:lnTo>
                  <a:lnTo>
                    <a:pt x="208" y="461"/>
                  </a:lnTo>
                  <a:lnTo>
                    <a:pt x="201" y="461"/>
                  </a:lnTo>
                  <a:lnTo>
                    <a:pt x="193" y="461"/>
                  </a:lnTo>
                  <a:lnTo>
                    <a:pt x="186" y="461"/>
                  </a:lnTo>
                  <a:lnTo>
                    <a:pt x="179" y="461"/>
                  </a:lnTo>
                  <a:lnTo>
                    <a:pt x="171" y="461"/>
                  </a:lnTo>
                  <a:lnTo>
                    <a:pt x="156" y="461"/>
                  </a:lnTo>
                  <a:lnTo>
                    <a:pt x="149" y="461"/>
                  </a:lnTo>
                  <a:lnTo>
                    <a:pt x="134" y="461"/>
                  </a:lnTo>
                  <a:lnTo>
                    <a:pt x="127" y="453"/>
                  </a:lnTo>
                  <a:lnTo>
                    <a:pt x="119" y="453"/>
                  </a:lnTo>
                  <a:lnTo>
                    <a:pt x="104" y="453"/>
                  </a:lnTo>
                  <a:lnTo>
                    <a:pt x="97" y="453"/>
                  </a:lnTo>
                  <a:lnTo>
                    <a:pt x="89" y="453"/>
                  </a:lnTo>
                  <a:lnTo>
                    <a:pt x="74" y="453"/>
                  </a:lnTo>
                  <a:lnTo>
                    <a:pt x="67" y="453"/>
                  </a:lnTo>
                  <a:lnTo>
                    <a:pt x="60" y="453"/>
                  </a:lnTo>
                  <a:lnTo>
                    <a:pt x="45" y="453"/>
                  </a:lnTo>
                  <a:lnTo>
                    <a:pt x="30" y="453"/>
                  </a:lnTo>
                  <a:lnTo>
                    <a:pt x="22" y="453"/>
                  </a:lnTo>
                  <a:lnTo>
                    <a:pt x="15" y="446"/>
                  </a:lnTo>
                  <a:lnTo>
                    <a:pt x="8" y="446"/>
                  </a:lnTo>
                  <a:lnTo>
                    <a:pt x="0" y="438"/>
                  </a:lnTo>
                  <a:lnTo>
                    <a:pt x="0" y="431"/>
                  </a:lnTo>
                  <a:lnTo>
                    <a:pt x="0" y="424"/>
                  </a:lnTo>
                  <a:lnTo>
                    <a:pt x="0" y="416"/>
                  </a:lnTo>
                  <a:lnTo>
                    <a:pt x="8" y="409"/>
                  </a:lnTo>
                  <a:lnTo>
                    <a:pt x="8" y="401"/>
                  </a:lnTo>
                  <a:lnTo>
                    <a:pt x="15" y="394"/>
                  </a:lnTo>
                  <a:lnTo>
                    <a:pt x="22" y="386"/>
                  </a:lnTo>
                  <a:lnTo>
                    <a:pt x="22" y="379"/>
                  </a:lnTo>
                  <a:lnTo>
                    <a:pt x="30" y="372"/>
                  </a:lnTo>
                  <a:lnTo>
                    <a:pt x="37" y="357"/>
                  </a:lnTo>
                  <a:lnTo>
                    <a:pt x="45" y="349"/>
                  </a:lnTo>
                  <a:lnTo>
                    <a:pt x="52" y="342"/>
                  </a:lnTo>
                  <a:lnTo>
                    <a:pt x="60" y="334"/>
                  </a:lnTo>
                  <a:lnTo>
                    <a:pt x="60" y="327"/>
                  </a:lnTo>
                  <a:lnTo>
                    <a:pt x="67" y="312"/>
                  </a:lnTo>
                  <a:lnTo>
                    <a:pt x="82" y="297"/>
                  </a:lnTo>
                  <a:lnTo>
                    <a:pt x="89" y="275"/>
                  </a:lnTo>
                  <a:lnTo>
                    <a:pt x="97" y="260"/>
                  </a:lnTo>
                  <a:lnTo>
                    <a:pt x="97" y="238"/>
                  </a:lnTo>
                  <a:lnTo>
                    <a:pt x="104" y="223"/>
                  </a:lnTo>
                  <a:lnTo>
                    <a:pt x="104" y="208"/>
                  </a:lnTo>
                  <a:lnTo>
                    <a:pt x="104" y="193"/>
                  </a:lnTo>
                  <a:lnTo>
                    <a:pt x="104" y="178"/>
                  </a:lnTo>
                  <a:lnTo>
                    <a:pt x="104" y="171"/>
                  </a:lnTo>
                  <a:lnTo>
                    <a:pt x="97" y="156"/>
                  </a:lnTo>
                  <a:lnTo>
                    <a:pt x="97" y="141"/>
                  </a:lnTo>
                  <a:lnTo>
                    <a:pt x="89" y="134"/>
                  </a:lnTo>
                  <a:lnTo>
                    <a:pt x="82" y="126"/>
                  </a:lnTo>
                  <a:lnTo>
                    <a:pt x="82" y="111"/>
                  </a:lnTo>
                  <a:lnTo>
                    <a:pt x="74" y="104"/>
                  </a:lnTo>
                  <a:lnTo>
                    <a:pt x="67" y="96"/>
                  </a:lnTo>
                  <a:close/>
                </a:path>
              </a:pathLst>
            </a:custGeom>
            <a:solidFill>
              <a:srgbClr val="FF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43" name="Freeform 507">
              <a:extLst>
                <a:ext uri="{FF2B5EF4-FFF2-40B4-BE49-F238E27FC236}">
                  <a16:creationId xmlns:a16="http://schemas.microsoft.com/office/drawing/2014/main" id="{E90DE9C3-C1DF-E45A-3B53-3AF28BFFB555}"/>
                </a:ext>
              </a:extLst>
            </p:cNvPr>
            <p:cNvSpPr>
              <a:spLocks/>
            </p:cNvSpPr>
            <p:nvPr/>
          </p:nvSpPr>
          <p:spPr bwMode="auto">
            <a:xfrm>
              <a:off x="2878" y="3364"/>
              <a:ext cx="282" cy="454"/>
            </a:xfrm>
            <a:custGeom>
              <a:avLst/>
              <a:gdLst>
                <a:gd name="T0" fmla="*/ 52 w 282"/>
                <a:gd name="T1" fmla="*/ 67 h 454"/>
                <a:gd name="T2" fmla="*/ 37 w 282"/>
                <a:gd name="T3" fmla="*/ 37 h 454"/>
                <a:gd name="T4" fmla="*/ 37 w 282"/>
                <a:gd name="T5" fmla="*/ 23 h 454"/>
                <a:gd name="T6" fmla="*/ 44 w 282"/>
                <a:gd name="T7" fmla="*/ 8 h 454"/>
                <a:gd name="T8" fmla="*/ 59 w 282"/>
                <a:gd name="T9" fmla="*/ 0 h 454"/>
                <a:gd name="T10" fmla="*/ 66 w 282"/>
                <a:gd name="T11" fmla="*/ 0 h 454"/>
                <a:gd name="T12" fmla="*/ 81 w 282"/>
                <a:gd name="T13" fmla="*/ 0 h 454"/>
                <a:gd name="T14" fmla="*/ 89 w 282"/>
                <a:gd name="T15" fmla="*/ 15 h 454"/>
                <a:gd name="T16" fmla="*/ 89 w 282"/>
                <a:gd name="T17" fmla="*/ 37 h 454"/>
                <a:gd name="T18" fmla="*/ 96 w 282"/>
                <a:gd name="T19" fmla="*/ 45 h 454"/>
                <a:gd name="T20" fmla="*/ 104 w 282"/>
                <a:gd name="T21" fmla="*/ 60 h 454"/>
                <a:gd name="T22" fmla="*/ 119 w 282"/>
                <a:gd name="T23" fmla="*/ 82 h 454"/>
                <a:gd name="T24" fmla="*/ 126 w 282"/>
                <a:gd name="T25" fmla="*/ 104 h 454"/>
                <a:gd name="T26" fmla="*/ 133 w 282"/>
                <a:gd name="T27" fmla="*/ 119 h 454"/>
                <a:gd name="T28" fmla="*/ 133 w 282"/>
                <a:gd name="T29" fmla="*/ 142 h 454"/>
                <a:gd name="T30" fmla="*/ 141 w 282"/>
                <a:gd name="T31" fmla="*/ 171 h 454"/>
                <a:gd name="T32" fmla="*/ 133 w 282"/>
                <a:gd name="T33" fmla="*/ 223 h 454"/>
                <a:gd name="T34" fmla="*/ 119 w 282"/>
                <a:gd name="T35" fmla="*/ 275 h 454"/>
                <a:gd name="T36" fmla="*/ 104 w 282"/>
                <a:gd name="T37" fmla="*/ 327 h 454"/>
                <a:gd name="T38" fmla="*/ 81 w 282"/>
                <a:gd name="T39" fmla="*/ 365 h 454"/>
                <a:gd name="T40" fmla="*/ 89 w 282"/>
                <a:gd name="T41" fmla="*/ 379 h 454"/>
                <a:gd name="T42" fmla="*/ 111 w 282"/>
                <a:gd name="T43" fmla="*/ 387 h 454"/>
                <a:gd name="T44" fmla="*/ 141 w 282"/>
                <a:gd name="T45" fmla="*/ 394 h 454"/>
                <a:gd name="T46" fmla="*/ 178 w 282"/>
                <a:gd name="T47" fmla="*/ 387 h 454"/>
                <a:gd name="T48" fmla="*/ 200 w 282"/>
                <a:gd name="T49" fmla="*/ 387 h 454"/>
                <a:gd name="T50" fmla="*/ 215 w 282"/>
                <a:gd name="T51" fmla="*/ 387 h 454"/>
                <a:gd name="T52" fmla="*/ 237 w 282"/>
                <a:gd name="T53" fmla="*/ 387 h 454"/>
                <a:gd name="T54" fmla="*/ 252 w 282"/>
                <a:gd name="T55" fmla="*/ 387 h 454"/>
                <a:gd name="T56" fmla="*/ 267 w 282"/>
                <a:gd name="T57" fmla="*/ 387 h 454"/>
                <a:gd name="T58" fmla="*/ 275 w 282"/>
                <a:gd name="T59" fmla="*/ 394 h 454"/>
                <a:gd name="T60" fmla="*/ 275 w 282"/>
                <a:gd name="T61" fmla="*/ 402 h 454"/>
                <a:gd name="T62" fmla="*/ 275 w 282"/>
                <a:gd name="T63" fmla="*/ 409 h 454"/>
                <a:gd name="T64" fmla="*/ 275 w 282"/>
                <a:gd name="T65" fmla="*/ 417 h 454"/>
                <a:gd name="T66" fmla="*/ 267 w 282"/>
                <a:gd name="T67" fmla="*/ 424 h 454"/>
                <a:gd name="T68" fmla="*/ 260 w 282"/>
                <a:gd name="T69" fmla="*/ 431 h 454"/>
                <a:gd name="T70" fmla="*/ 252 w 282"/>
                <a:gd name="T71" fmla="*/ 439 h 454"/>
                <a:gd name="T72" fmla="*/ 237 w 282"/>
                <a:gd name="T73" fmla="*/ 439 h 454"/>
                <a:gd name="T74" fmla="*/ 215 w 282"/>
                <a:gd name="T75" fmla="*/ 446 h 454"/>
                <a:gd name="T76" fmla="*/ 200 w 282"/>
                <a:gd name="T77" fmla="*/ 454 h 454"/>
                <a:gd name="T78" fmla="*/ 171 w 282"/>
                <a:gd name="T79" fmla="*/ 454 h 454"/>
                <a:gd name="T80" fmla="*/ 141 w 282"/>
                <a:gd name="T81" fmla="*/ 446 h 454"/>
                <a:gd name="T82" fmla="*/ 96 w 282"/>
                <a:gd name="T83" fmla="*/ 446 h 454"/>
                <a:gd name="T84" fmla="*/ 66 w 282"/>
                <a:gd name="T85" fmla="*/ 439 h 454"/>
                <a:gd name="T86" fmla="*/ 52 w 282"/>
                <a:gd name="T87" fmla="*/ 439 h 454"/>
                <a:gd name="T88" fmla="*/ 22 w 282"/>
                <a:gd name="T89" fmla="*/ 439 h 454"/>
                <a:gd name="T90" fmla="*/ 0 w 282"/>
                <a:gd name="T91" fmla="*/ 431 h 454"/>
                <a:gd name="T92" fmla="*/ 0 w 282"/>
                <a:gd name="T93" fmla="*/ 417 h 454"/>
                <a:gd name="T94" fmla="*/ 0 w 282"/>
                <a:gd name="T95" fmla="*/ 402 h 454"/>
                <a:gd name="T96" fmla="*/ 7 w 282"/>
                <a:gd name="T97" fmla="*/ 394 h 454"/>
                <a:gd name="T98" fmla="*/ 22 w 282"/>
                <a:gd name="T99" fmla="*/ 372 h 454"/>
                <a:gd name="T100" fmla="*/ 37 w 282"/>
                <a:gd name="T101" fmla="*/ 350 h 454"/>
                <a:gd name="T102" fmla="*/ 59 w 282"/>
                <a:gd name="T103" fmla="*/ 313 h 454"/>
                <a:gd name="T104" fmla="*/ 89 w 282"/>
                <a:gd name="T105" fmla="*/ 253 h 454"/>
                <a:gd name="T106" fmla="*/ 104 w 282"/>
                <a:gd name="T107" fmla="*/ 186 h 454"/>
                <a:gd name="T108" fmla="*/ 89 w 282"/>
                <a:gd name="T109" fmla="*/ 134 h 454"/>
                <a:gd name="T110" fmla="*/ 74 w 282"/>
                <a:gd name="T111" fmla="*/ 97 h 4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2" h="454">
                  <a:moveTo>
                    <a:pt x="66" y="89"/>
                  </a:moveTo>
                  <a:lnTo>
                    <a:pt x="59" y="82"/>
                  </a:lnTo>
                  <a:lnTo>
                    <a:pt x="52" y="75"/>
                  </a:lnTo>
                  <a:lnTo>
                    <a:pt x="52" y="67"/>
                  </a:lnTo>
                  <a:lnTo>
                    <a:pt x="44" y="60"/>
                  </a:lnTo>
                  <a:lnTo>
                    <a:pt x="44" y="52"/>
                  </a:lnTo>
                  <a:lnTo>
                    <a:pt x="37" y="45"/>
                  </a:lnTo>
                  <a:lnTo>
                    <a:pt x="37" y="37"/>
                  </a:lnTo>
                  <a:lnTo>
                    <a:pt x="37" y="30"/>
                  </a:lnTo>
                  <a:lnTo>
                    <a:pt x="37" y="23"/>
                  </a:lnTo>
                  <a:lnTo>
                    <a:pt x="37" y="15"/>
                  </a:lnTo>
                  <a:lnTo>
                    <a:pt x="44" y="8"/>
                  </a:lnTo>
                  <a:lnTo>
                    <a:pt x="52" y="0"/>
                  </a:lnTo>
                  <a:lnTo>
                    <a:pt x="59" y="0"/>
                  </a:lnTo>
                  <a:lnTo>
                    <a:pt x="66" y="0"/>
                  </a:lnTo>
                  <a:lnTo>
                    <a:pt x="74" y="0"/>
                  </a:lnTo>
                  <a:lnTo>
                    <a:pt x="81" y="0"/>
                  </a:lnTo>
                  <a:lnTo>
                    <a:pt x="81" y="8"/>
                  </a:lnTo>
                  <a:lnTo>
                    <a:pt x="81" y="15"/>
                  </a:lnTo>
                  <a:lnTo>
                    <a:pt x="89" y="15"/>
                  </a:lnTo>
                  <a:lnTo>
                    <a:pt x="89" y="23"/>
                  </a:lnTo>
                  <a:lnTo>
                    <a:pt x="89" y="30"/>
                  </a:lnTo>
                  <a:lnTo>
                    <a:pt x="89" y="37"/>
                  </a:lnTo>
                  <a:lnTo>
                    <a:pt x="96" y="45"/>
                  </a:lnTo>
                  <a:lnTo>
                    <a:pt x="96" y="52"/>
                  </a:lnTo>
                  <a:lnTo>
                    <a:pt x="104" y="52"/>
                  </a:lnTo>
                  <a:lnTo>
                    <a:pt x="104" y="60"/>
                  </a:lnTo>
                  <a:lnTo>
                    <a:pt x="111" y="67"/>
                  </a:lnTo>
                  <a:lnTo>
                    <a:pt x="119" y="75"/>
                  </a:lnTo>
                  <a:lnTo>
                    <a:pt x="119" y="82"/>
                  </a:lnTo>
                  <a:lnTo>
                    <a:pt x="126" y="89"/>
                  </a:lnTo>
                  <a:lnTo>
                    <a:pt x="126" y="97"/>
                  </a:lnTo>
                  <a:lnTo>
                    <a:pt x="126" y="104"/>
                  </a:lnTo>
                  <a:lnTo>
                    <a:pt x="133" y="112"/>
                  </a:lnTo>
                  <a:lnTo>
                    <a:pt x="133" y="119"/>
                  </a:lnTo>
                  <a:lnTo>
                    <a:pt x="133" y="127"/>
                  </a:lnTo>
                  <a:lnTo>
                    <a:pt x="133" y="134"/>
                  </a:lnTo>
                  <a:lnTo>
                    <a:pt x="133" y="142"/>
                  </a:lnTo>
                  <a:lnTo>
                    <a:pt x="133" y="149"/>
                  </a:lnTo>
                  <a:lnTo>
                    <a:pt x="133" y="156"/>
                  </a:lnTo>
                  <a:lnTo>
                    <a:pt x="133" y="164"/>
                  </a:lnTo>
                  <a:lnTo>
                    <a:pt x="141" y="171"/>
                  </a:lnTo>
                  <a:lnTo>
                    <a:pt x="141" y="179"/>
                  </a:lnTo>
                  <a:lnTo>
                    <a:pt x="141" y="194"/>
                  </a:lnTo>
                  <a:lnTo>
                    <a:pt x="141" y="208"/>
                  </a:lnTo>
                  <a:lnTo>
                    <a:pt x="133" y="223"/>
                  </a:lnTo>
                  <a:lnTo>
                    <a:pt x="133" y="231"/>
                  </a:lnTo>
                  <a:lnTo>
                    <a:pt x="133" y="246"/>
                  </a:lnTo>
                  <a:lnTo>
                    <a:pt x="126" y="260"/>
                  </a:lnTo>
                  <a:lnTo>
                    <a:pt x="119" y="275"/>
                  </a:lnTo>
                  <a:lnTo>
                    <a:pt x="119" y="290"/>
                  </a:lnTo>
                  <a:lnTo>
                    <a:pt x="111" y="305"/>
                  </a:lnTo>
                  <a:lnTo>
                    <a:pt x="104" y="320"/>
                  </a:lnTo>
                  <a:lnTo>
                    <a:pt x="104" y="327"/>
                  </a:lnTo>
                  <a:lnTo>
                    <a:pt x="96" y="342"/>
                  </a:lnTo>
                  <a:lnTo>
                    <a:pt x="89" y="350"/>
                  </a:lnTo>
                  <a:lnTo>
                    <a:pt x="89" y="357"/>
                  </a:lnTo>
                  <a:lnTo>
                    <a:pt x="81" y="365"/>
                  </a:lnTo>
                  <a:lnTo>
                    <a:pt x="81" y="372"/>
                  </a:lnTo>
                  <a:lnTo>
                    <a:pt x="81" y="379"/>
                  </a:lnTo>
                  <a:lnTo>
                    <a:pt x="89" y="379"/>
                  </a:lnTo>
                  <a:lnTo>
                    <a:pt x="89" y="387"/>
                  </a:lnTo>
                  <a:lnTo>
                    <a:pt x="96" y="387"/>
                  </a:lnTo>
                  <a:lnTo>
                    <a:pt x="104" y="387"/>
                  </a:lnTo>
                  <a:lnTo>
                    <a:pt x="111" y="387"/>
                  </a:lnTo>
                  <a:lnTo>
                    <a:pt x="119" y="394"/>
                  </a:lnTo>
                  <a:lnTo>
                    <a:pt x="126" y="394"/>
                  </a:lnTo>
                  <a:lnTo>
                    <a:pt x="133" y="394"/>
                  </a:lnTo>
                  <a:lnTo>
                    <a:pt x="141" y="394"/>
                  </a:lnTo>
                  <a:lnTo>
                    <a:pt x="148" y="394"/>
                  </a:lnTo>
                  <a:lnTo>
                    <a:pt x="163" y="394"/>
                  </a:lnTo>
                  <a:lnTo>
                    <a:pt x="171" y="394"/>
                  </a:lnTo>
                  <a:lnTo>
                    <a:pt x="178" y="387"/>
                  </a:lnTo>
                  <a:lnTo>
                    <a:pt x="185" y="387"/>
                  </a:lnTo>
                  <a:lnTo>
                    <a:pt x="193" y="387"/>
                  </a:lnTo>
                  <a:lnTo>
                    <a:pt x="200" y="387"/>
                  </a:lnTo>
                  <a:lnTo>
                    <a:pt x="208" y="387"/>
                  </a:lnTo>
                  <a:lnTo>
                    <a:pt x="215" y="387"/>
                  </a:lnTo>
                  <a:lnTo>
                    <a:pt x="223" y="387"/>
                  </a:lnTo>
                  <a:lnTo>
                    <a:pt x="230" y="387"/>
                  </a:lnTo>
                  <a:lnTo>
                    <a:pt x="237" y="387"/>
                  </a:lnTo>
                  <a:lnTo>
                    <a:pt x="245" y="387"/>
                  </a:lnTo>
                  <a:lnTo>
                    <a:pt x="252" y="387"/>
                  </a:lnTo>
                  <a:lnTo>
                    <a:pt x="260" y="387"/>
                  </a:lnTo>
                  <a:lnTo>
                    <a:pt x="267" y="387"/>
                  </a:lnTo>
                  <a:lnTo>
                    <a:pt x="275" y="387"/>
                  </a:lnTo>
                  <a:lnTo>
                    <a:pt x="275" y="394"/>
                  </a:lnTo>
                  <a:lnTo>
                    <a:pt x="275" y="402"/>
                  </a:lnTo>
                  <a:lnTo>
                    <a:pt x="282" y="402"/>
                  </a:lnTo>
                  <a:lnTo>
                    <a:pt x="282" y="409"/>
                  </a:lnTo>
                  <a:lnTo>
                    <a:pt x="275" y="409"/>
                  </a:lnTo>
                  <a:lnTo>
                    <a:pt x="275" y="417"/>
                  </a:lnTo>
                  <a:lnTo>
                    <a:pt x="267" y="424"/>
                  </a:lnTo>
                  <a:lnTo>
                    <a:pt x="260" y="424"/>
                  </a:lnTo>
                  <a:lnTo>
                    <a:pt x="260" y="431"/>
                  </a:lnTo>
                  <a:lnTo>
                    <a:pt x="252" y="431"/>
                  </a:lnTo>
                  <a:lnTo>
                    <a:pt x="252" y="439"/>
                  </a:lnTo>
                  <a:lnTo>
                    <a:pt x="245" y="439"/>
                  </a:lnTo>
                  <a:lnTo>
                    <a:pt x="237" y="439"/>
                  </a:lnTo>
                  <a:lnTo>
                    <a:pt x="230" y="439"/>
                  </a:lnTo>
                  <a:lnTo>
                    <a:pt x="230" y="446"/>
                  </a:lnTo>
                  <a:lnTo>
                    <a:pt x="223" y="446"/>
                  </a:lnTo>
                  <a:lnTo>
                    <a:pt x="215" y="446"/>
                  </a:lnTo>
                  <a:lnTo>
                    <a:pt x="208" y="446"/>
                  </a:lnTo>
                  <a:lnTo>
                    <a:pt x="200" y="454"/>
                  </a:lnTo>
                  <a:lnTo>
                    <a:pt x="193" y="454"/>
                  </a:lnTo>
                  <a:lnTo>
                    <a:pt x="185" y="454"/>
                  </a:lnTo>
                  <a:lnTo>
                    <a:pt x="178" y="454"/>
                  </a:lnTo>
                  <a:lnTo>
                    <a:pt x="171" y="454"/>
                  </a:lnTo>
                  <a:lnTo>
                    <a:pt x="163" y="454"/>
                  </a:lnTo>
                  <a:lnTo>
                    <a:pt x="156" y="454"/>
                  </a:lnTo>
                  <a:lnTo>
                    <a:pt x="148" y="454"/>
                  </a:lnTo>
                  <a:lnTo>
                    <a:pt x="141" y="446"/>
                  </a:lnTo>
                  <a:lnTo>
                    <a:pt x="126" y="446"/>
                  </a:lnTo>
                  <a:lnTo>
                    <a:pt x="119" y="446"/>
                  </a:lnTo>
                  <a:lnTo>
                    <a:pt x="111" y="446"/>
                  </a:lnTo>
                  <a:lnTo>
                    <a:pt x="96" y="446"/>
                  </a:lnTo>
                  <a:lnTo>
                    <a:pt x="89" y="446"/>
                  </a:lnTo>
                  <a:lnTo>
                    <a:pt x="81" y="439"/>
                  </a:lnTo>
                  <a:lnTo>
                    <a:pt x="74" y="439"/>
                  </a:lnTo>
                  <a:lnTo>
                    <a:pt x="66" y="439"/>
                  </a:lnTo>
                  <a:lnTo>
                    <a:pt x="59" y="439"/>
                  </a:lnTo>
                  <a:lnTo>
                    <a:pt x="52" y="439"/>
                  </a:lnTo>
                  <a:lnTo>
                    <a:pt x="37" y="439"/>
                  </a:lnTo>
                  <a:lnTo>
                    <a:pt x="29" y="439"/>
                  </a:lnTo>
                  <a:lnTo>
                    <a:pt x="22" y="439"/>
                  </a:lnTo>
                  <a:lnTo>
                    <a:pt x="14" y="439"/>
                  </a:lnTo>
                  <a:lnTo>
                    <a:pt x="7" y="431"/>
                  </a:lnTo>
                  <a:lnTo>
                    <a:pt x="0" y="431"/>
                  </a:lnTo>
                  <a:lnTo>
                    <a:pt x="0" y="424"/>
                  </a:lnTo>
                  <a:lnTo>
                    <a:pt x="0" y="417"/>
                  </a:lnTo>
                  <a:lnTo>
                    <a:pt x="0" y="409"/>
                  </a:lnTo>
                  <a:lnTo>
                    <a:pt x="0" y="402"/>
                  </a:lnTo>
                  <a:lnTo>
                    <a:pt x="7" y="402"/>
                  </a:lnTo>
                  <a:lnTo>
                    <a:pt x="7" y="394"/>
                  </a:lnTo>
                  <a:lnTo>
                    <a:pt x="14" y="387"/>
                  </a:lnTo>
                  <a:lnTo>
                    <a:pt x="14" y="379"/>
                  </a:lnTo>
                  <a:lnTo>
                    <a:pt x="22" y="372"/>
                  </a:lnTo>
                  <a:lnTo>
                    <a:pt x="29" y="365"/>
                  </a:lnTo>
                  <a:lnTo>
                    <a:pt x="37" y="357"/>
                  </a:lnTo>
                  <a:lnTo>
                    <a:pt x="37" y="350"/>
                  </a:lnTo>
                  <a:lnTo>
                    <a:pt x="44" y="342"/>
                  </a:lnTo>
                  <a:lnTo>
                    <a:pt x="52" y="335"/>
                  </a:lnTo>
                  <a:lnTo>
                    <a:pt x="59" y="327"/>
                  </a:lnTo>
                  <a:lnTo>
                    <a:pt x="59" y="313"/>
                  </a:lnTo>
                  <a:lnTo>
                    <a:pt x="66" y="305"/>
                  </a:lnTo>
                  <a:lnTo>
                    <a:pt x="81" y="290"/>
                  </a:lnTo>
                  <a:lnTo>
                    <a:pt x="89" y="268"/>
                  </a:lnTo>
                  <a:lnTo>
                    <a:pt x="89" y="253"/>
                  </a:lnTo>
                  <a:lnTo>
                    <a:pt x="96" y="238"/>
                  </a:lnTo>
                  <a:lnTo>
                    <a:pt x="96" y="216"/>
                  </a:lnTo>
                  <a:lnTo>
                    <a:pt x="104" y="201"/>
                  </a:lnTo>
                  <a:lnTo>
                    <a:pt x="104" y="186"/>
                  </a:lnTo>
                  <a:lnTo>
                    <a:pt x="96" y="171"/>
                  </a:lnTo>
                  <a:lnTo>
                    <a:pt x="96" y="164"/>
                  </a:lnTo>
                  <a:lnTo>
                    <a:pt x="96" y="149"/>
                  </a:lnTo>
                  <a:lnTo>
                    <a:pt x="89" y="134"/>
                  </a:lnTo>
                  <a:lnTo>
                    <a:pt x="89" y="127"/>
                  </a:lnTo>
                  <a:lnTo>
                    <a:pt x="81" y="112"/>
                  </a:lnTo>
                  <a:lnTo>
                    <a:pt x="74" y="104"/>
                  </a:lnTo>
                  <a:lnTo>
                    <a:pt x="74" y="97"/>
                  </a:lnTo>
                  <a:lnTo>
                    <a:pt x="66" y="89"/>
                  </a:lnTo>
                  <a:close/>
                </a:path>
              </a:pathLst>
            </a:custGeom>
            <a:solidFill>
              <a:srgbClr val="FF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44" name="Freeform 508">
              <a:extLst>
                <a:ext uri="{FF2B5EF4-FFF2-40B4-BE49-F238E27FC236}">
                  <a16:creationId xmlns:a16="http://schemas.microsoft.com/office/drawing/2014/main" id="{DA84ACD8-A99F-71D8-606B-738A60B40B02}"/>
                </a:ext>
              </a:extLst>
            </p:cNvPr>
            <p:cNvSpPr>
              <a:spLocks/>
            </p:cNvSpPr>
            <p:nvPr/>
          </p:nvSpPr>
          <p:spPr bwMode="auto">
            <a:xfrm>
              <a:off x="2885" y="3372"/>
              <a:ext cx="260" cy="438"/>
            </a:xfrm>
            <a:custGeom>
              <a:avLst/>
              <a:gdLst>
                <a:gd name="T0" fmla="*/ 45 w 260"/>
                <a:gd name="T1" fmla="*/ 59 h 438"/>
                <a:gd name="T2" fmla="*/ 37 w 260"/>
                <a:gd name="T3" fmla="*/ 37 h 438"/>
                <a:gd name="T4" fmla="*/ 37 w 260"/>
                <a:gd name="T5" fmla="*/ 22 h 438"/>
                <a:gd name="T6" fmla="*/ 37 w 260"/>
                <a:gd name="T7" fmla="*/ 7 h 438"/>
                <a:gd name="T8" fmla="*/ 52 w 260"/>
                <a:gd name="T9" fmla="*/ 0 h 438"/>
                <a:gd name="T10" fmla="*/ 59 w 260"/>
                <a:gd name="T11" fmla="*/ 0 h 438"/>
                <a:gd name="T12" fmla="*/ 74 w 260"/>
                <a:gd name="T13" fmla="*/ 0 h 438"/>
                <a:gd name="T14" fmla="*/ 74 w 260"/>
                <a:gd name="T15" fmla="*/ 15 h 438"/>
                <a:gd name="T16" fmla="*/ 82 w 260"/>
                <a:gd name="T17" fmla="*/ 37 h 438"/>
                <a:gd name="T18" fmla="*/ 89 w 260"/>
                <a:gd name="T19" fmla="*/ 52 h 438"/>
                <a:gd name="T20" fmla="*/ 97 w 260"/>
                <a:gd name="T21" fmla="*/ 59 h 438"/>
                <a:gd name="T22" fmla="*/ 112 w 260"/>
                <a:gd name="T23" fmla="*/ 81 h 438"/>
                <a:gd name="T24" fmla="*/ 119 w 260"/>
                <a:gd name="T25" fmla="*/ 104 h 438"/>
                <a:gd name="T26" fmla="*/ 126 w 260"/>
                <a:gd name="T27" fmla="*/ 126 h 438"/>
                <a:gd name="T28" fmla="*/ 126 w 260"/>
                <a:gd name="T29" fmla="*/ 148 h 438"/>
                <a:gd name="T30" fmla="*/ 126 w 260"/>
                <a:gd name="T31" fmla="*/ 178 h 438"/>
                <a:gd name="T32" fmla="*/ 126 w 260"/>
                <a:gd name="T33" fmla="*/ 223 h 438"/>
                <a:gd name="T34" fmla="*/ 112 w 260"/>
                <a:gd name="T35" fmla="*/ 275 h 438"/>
                <a:gd name="T36" fmla="*/ 89 w 260"/>
                <a:gd name="T37" fmla="*/ 327 h 438"/>
                <a:gd name="T38" fmla="*/ 74 w 260"/>
                <a:gd name="T39" fmla="*/ 364 h 438"/>
                <a:gd name="T40" fmla="*/ 74 w 260"/>
                <a:gd name="T41" fmla="*/ 379 h 438"/>
                <a:gd name="T42" fmla="*/ 97 w 260"/>
                <a:gd name="T43" fmla="*/ 386 h 438"/>
                <a:gd name="T44" fmla="*/ 134 w 260"/>
                <a:gd name="T45" fmla="*/ 386 h 438"/>
                <a:gd name="T46" fmla="*/ 164 w 260"/>
                <a:gd name="T47" fmla="*/ 386 h 438"/>
                <a:gd name="T48" fmla="*/ 186 w 260"/>
                <a:gd name="T49" fmla="*/ 386 h 438"/>
                <a:gd name="T50" fmla="*/ 208 w 260"/>
                <a:gd name="T51" fmla="*/ 386 h 438"/>
                <a:gd name="T52" fmla="*/ 223 w 260"/>
                <a:gd name="T53" fmla="*/ 386 h 438"/>
                <a:gd name="T54" fmla="*/ 238 w 260"/>
                <a:gd name="T55" fmla="*/ 386 h 438"/>
                <a:gd name="T56" fmla="*/ 253 w 260"/>
                <a:gd name="T57" fmla="*/ 379 h 438"/>
                <a:gd name="T58" fmla="*/ 260 w 260"/>
                <a:gd name="T59" fmla="*/ 386 h 438"/>
                <a:gd name="T60" fmla="*/ 260 w 260"/>
                <a:gd name="T61" fmla="*/ 394 h 438"/>
                <a:gd name="T62" fmla="*/ 260 w 260"/>
                <a:gd name="T63" fmla="*/ 401 h 438"/>
                <a:gd name="T64" fmla="*/ 253 w 260"/>
                <a:gd name="T65" fmla="*/ 409 h 438"/>
                <a:gd name="T66" fmla="*/ 245 w 260"/>
                <a:gd name="T67" fmla="*/ 416 h 438"/>
                <a:gd name="T68" fmla="*/ 238 w 260"/>
                <a:gd name="T69" fmla="*/ 423 h 438"/>
                <a:gd name="T70" fmla="*/ 223 w 260"/>
                <a:gd name="T71" fmla="*/ 423 h 438"/>
                <a:gd name="T72" fmla="*/ 216 w 260"/>
                <a:gd name="T73" fmla="*/ 431 h 438"/>
                <a:gd name="T74" fmla="*/ 193 w 260"/>
                <a:gd name="T75" fmla="*/ 438 h 438"/>
                <a:gd name="T76" fmla="*/ 178 w 260"/>
                <a:gd name="T77" fmla="*/ 438 h 438"/>
                <a:gd name="T78" fmla="*/ 149 w 260"/>
                <a:gd name="T79" fmla="*/ 438 h 438"/>
                <a:gd name="T80" fmla="*/ 119 w 260"/>
                <a:gd name="T81" fmla="*/ 438 h 438"/>
                <a:gd name="T82" fmla="*/ 82 w 260"/>
                <a:gd name="T83" fmla="*/ 431 h 438"/>
                <a:gd name="T84" fmla="*/ 59 w 260"/>
                <a:gd name="T85" fmla="*/ 423 h 438"/>
                <a:gd name="T86" fmla="*/ 45 w 260"/>
                <a:gd name="T87" fmla="*/ 423 h 438"/>
                <a:gd name="T88" fmla="*/ 15 w 260"/>
                <a:gd name="T89" fmla="*/ 423 h 438"/>
                <a:gd name="T90" fmla="*/ 0 w 260"/>
                <a:gd name="T91" fmla="*/ 416 h 438"/>
                <a:gd name="T92" fmla="*/ 0 w 260"/>
                <a:gd name="T93" fmla="*/ 401 h 438"/>
                <a:gd name="T94" fmla="*/ 0 w 260"/>
                <a:gd name="T95" fmla="*/ 394 h 438"/>
                <a:gd name="T96" fmla="*/ 7 w 260"/>
                <a:gd name="T97" fmla="*/ 379 h 438"/>
                <a:gd name="T98" fmla="*/ 22 w 260"/>
                <a:gd name="T99" fmla="*/ 364 h 438"/>
                <a:gd name="T100" fmla="*/ 45 w 260"/>
                <a:gd name="T101" fmla="*/ 334 h 438"/>
                <a:gd name="T102" fmla="*/ 59 w 260"/>
                <a:gd name="T103" fmla="*/ 305 h 438"/>
                <a:gd name="T104" fmla="*/ 89 w 260"/>
                <a:gd name="T105" fmla="*/ 245 h 438"/>
                <a:gd name="T106" fmla="*/ 97 w 260"/>
                <a:gd name="T107" fmla="*/ 178 h 438"/>
                <a:gd name="T108" fmla="*/ 89 w 260"/>
                <a:gd name="T109" fmla="*/ 126 h 438"/>
                <a:gd name="T110" fmla="*/ 67 w 260"/>
                <a:gd name="T111" fmla="*/ 89 h 4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60" h="438">
                  <a:moveTo>
                    <a:pt x="67" y="81"/>
                  </a:moveTo>
                  <a:lnTo>
                    <a:pt x="59" y="74"/>
                  </a:lnTo>
                  <a:lnTo>
                    <a:pt x="52" y="67"/>
                  </a:lnTo>
                  <a:lnTo>
                    <a:pt x="45" y="59"/>
                  </a:lnTo>
                  <a:lnTo>
                    <a:pt x="45" y="52"/>
                  </a:lnTo>
                  <a:lnTo>
                    <a:pt x="37" y="44"/>
                  </a:lnTo>
                  <a:lnTo>
                    <a:pt x="37" y="37"/>
                  </a:lnTo>
                  <a:lnTo>
                    <a:pt x="37" y="29"/>
                  </a:lnTo>
                  <a:lnTo>
                    <a:pt x="30" y="22"/>
                  </a:lnTo>
                  <a:lnTo>
                    <a:pt x="37" y="22"/>
                  </a:lnTo>
                  <a:lnTo>
                    <a:pt x="37" y="15"/>
                  </a:lnTo>
                  <a:lnTo>
                    <a:pt x="37" y="7"/>
                  </a:lnTo>
                  <a:lnTo>
                    <a:pt x="45" y="7"/>
                  </a:lnTo>
                  <a:lnTo>
                    <a:pt x="45" y="0"/>
                  </a:lnTo>
                  <a:lnTo>
                    <a:pt x="52" y="0"/>
                  </a:lnTo>
                  <a:lnTo>
                    <a:pt x="59" y="0"/>
                  </a:lnTo>
                  <a:lnTo>
                    <a:pt x="67" y="0"/>
                  </a:lnTo>
                  <a:lnTo>
                    <a:pt x="74" y="0"/>
                  </a:lnTo>
                  <a:lnTo>
                    <a:pt x="74" y="7"/>
                  </a:lnTo>
                  <a:lnTo>
                    <a:pt x="74" y="15"/>
                  </a:lnTo>
                  <a:lnTo>
                    <a:pt x="82" y="22"/>
                  </a:lnTo>
                  <a:lnTo>
                    <a:pt x="82" y="29"/>
                  </a:lnTo>
                  <a:lnTo>
                    <a:pt x="82" y="37"/>
                  </a:lnTo>
                  <a:lnTo>
                    <a:pt x="82" y="44"/>
                  </a:lnTo>
                  <a:lnTo>
                    <a:pt x="89" y="44"/>
                  </a:lnTo>
                  <a:lnTo>
                    <a:pt x="89" y="52"/>
                  </a:lnTo>
                  <a:lnTo>
                    <a:pt x="97" y="52"/>
                  </a:lnTo>
                  <a:lnTo>
                    <a:pt x="97" y="59"/>
                  </a:lnTo>
                  <a:lnTo>
                    <a:pt x="104" y="67"/>
                  </a:lnTo>
                  <a:lnTo>
                    <a:pt x="104" y="74"/>
                  </a:lnTo>
                  <a:lnTo>
                    <a:pt x="112" y="81"/>
                  </a:lnTo>
                  <a:lnTo>
                    <a:pt x="112" y="89"/>
                  </a:lnTo>
                  <a:lnTo>
                    <a:pt x="119" y="89"/>
                  </a:lnTo>
                  <a:lnTo>
                    <a:pt x="119" y="96"/>
                  </a:lnTo>
                  <a:lnTo>
                    <a:pt x="119" y="104"/>
                  </a:lnTo>
                  <a:lnTo>
                    <a:pt x="119" y="111"/>
                  </a:lnTo>
                  <a:lnTo>
                    <a:pt x="119" y="119"/>
                  </a:lnTo>
                  <a:lnTo>
                    <a:pt x="126" y="126"/>
                  </a:lnTo>
                  <a:lnTo>
                    <a:pt x="126" y="134"/>
                  </a:lnTo>
                  <a:lnTo>
                    <a:pt x="126" y="141"/>
                  </a:lnTo>
                  <a:lnTo>
                    <a:pt x="126" y="148"/>
                  </a:lnTo>
                  <a:lnTo>
                    <a:pt x="126" y="156"/>
                  </a:lnTo>
                  <a:lnTo>
                    <a:pt x="126" y="163"/>
                  </a:lnTo>
                  <a:lnTo>
                    <a:pt x="126" y="171"/>
                  </a:lnTo>
                  <a:lnTo>
                    <a:pt x="126" y="178"/>
                  </a:lnTo>
                  <a:lnTo>
                    <a:pt x="126" y="186"/>
                  </a:lnTo>
                  <a:lnTo>
                    <a:pt x="126" y="193"/>
                  </a:lnTo>
                  <a:lnTo>
                    <a:pt x="126" y="208"/>
                  </a:lnTo>
                  <a:lnTo>
                    <a:pt x="126" y="223"/>
                  </a:lnTo>
                  <a:lnTo>
                    <a:pt x="119" y="238"/>
                  </a:lnTo>
                  <a:lnTo>
                    <a:pt x="119" y="245"/>
                  </a:lnTo>
                  <a:lnTo>
                    <a:pt x="112" y="260"/>
                  </a:lnTo>
                  <a:lnTo>
                    <a:pt x="112" y="275"/>
                  </a:lnTo>
                  <a:lnTo>
                    <a:pt x="104" y="290"/>
                  </a:lnTo>
                  <a:lnTo>
                    <a:pt x="97" y="297"/>
                  </a:lnTo>
                  <a:lnTo>
                    <a:pt x="97" y="312"/>
                  </a:lnTo>
                  <a:lnTo>
                    <a:pt x="89" y="327"/>
                  </a:lnTo>
                  <a:lnTo>
                    <a:pt x="82" y="334"/>
                  </a:lnTo>
                  <a:lnTo>
                    <a:pt x="82" y="342"/>
                  </a:lnTo>
                  <a:lnTo>
                    <a:pt x="74" y="357"/>
                  </a:lnTo>
                  <a:lnTo>
                    <a:pt x="74" y="364"/>
                  </a:lnTo>
                  <a:lnTo>
                    <a:pt x="67" y="371"/>
                  </a:lnTo>
                  <a:lnTo>
                    <a:pt x="74" y="379"/>
                  </a:lnTo>
                  <a:lnTo>
                    <a:pt x="82" y="386"/>
                  </a:lnTo>
                  <a:lnTo>
                    <a:pt x="89" y="386"/>
                  </a:lnTo>
                  <a:lnTo>
                    <a:pt x="97" y="386"/>
                  </a:lnTo>
                  <a:lnTo>
                    <a:pt x="104" y="386"/>
                  </a:lnTo>
                  <a:lnTo>
                    <a:pt x="112" y="386"/>
                  </a:lnTo>
                  <a:lnTo>
                    <a:pt x="126" y="386"/>
                  </a:lnTo>
                  <a:lnTo>
                    <a:pt x="134" y="386"/>
                  </a:lnTo>
                  <a:lnTo>
                    <a:pt x="141" y="386"/>
                  </a:lnTo>
                  <a:lnTo>
                    <a:pt x="149" y="386"/>
                  </a:lnTo>
                  <a:lnTo>
                    <a:pt x="156" y="386"/>
                  </a:lnTo>
                  <a:lnTo>
                    <a:pt x="164" y="386"/>
                  </a:lnTo>
                  <a:lnTo>
                    <a:pt x="171" y="386"/>
                  </a:lnTo>
                  <a:lnTo>
                    <a:pt x="178" y="386"/>
                  </a:lnTo>
                  <a:lnTo>
                    <a:pt x="186" y="386"/>
                  </a:lnTo>
                  <a:lnTo>
                    <a:pt x="193" y="386"/>
                  </a:lnTo>
                  <a:lnTo>
                    <a:pt x="201" y="386"/>
                  </a:lnTo>
                  <a:lnTo>
                    <a:pt x="208" y="386"/>
                  </a:lnTo>
                  <a:lnTo>
                    <a:pt x="216" y="386"/>
                  </a:lnTo>
                  <a:lnTo>
                    <a:pt x="223" y="386"/>
                  </a:lnTo>
                  <a:lnTo>
                    <a:pt x="230" y="386"/>
                  </a:lnTo>
                  <a:lnTo>
                    <a:pt x="238" y="386"/>
                  </a:lnTo>
                  <a:lnTo>
                    <a:pt x="245" y="386"/>
                  </a:lnTo>
                  <a:lnTo>
                    <a:pt x="245" y="379"/>
                  </a:lnTo>
                  <a:lnTo>
                    <a:pt x="253" y="379"/>
                  </a:lnTo>
                  <a:lnTo>
                    <a:pt x="253" y="386"/>
                  </a:lnTo>
                  <a:lnTo>
                    <a:pt x="260" y="386"/>
                  </a:lnTo>
                  <a:lnTo>
                    <a:pt x="260" y="394"/>
                  </a:lnTo>
                  <a:lnTo>
                    <a:pt x="260" y="401"/>
                  </a:lnTo>
                  <a:lnTo>
                    <a:pt x="260" y="409"/>
                  </a:lnTo>
                  <a:lnTo>
                    <a:pt x="253" y="409"/>
                  </a:lnTo>
                  <a:lnTo>
                    <a:pt x="253" y="416"/>
                  </a:lnTo>
                  <a:lnTo>
                    <a:pt x="245" y="416"/>
                  </a:lnTo>
                  <a:lnTo>
                    <a:pt x="245" y="423"/>
                  </a:lnTo>
                  <a:lnTo>
                    <a:pt x="238" y="423"/>
                  </a:lnTo>
                  <a:lnTo>
                    <a:pt x="230" y="423"/>
                  </a:lnTo>
                  <a:lnTo>
                    <a:pt x="223" y="423"/>
                  </a:lnTo>
                  <a:lnTo>
                    <a:pt x="223" y="431"/>
                  </a:lnTo>
                  <a:lnTo>
                    <a:pt x="216" y="431"/>
                  </a:lnTo>
                  <a:lnTo>
                    <a:pt x="208" y="431"/>
                  </a:lnTo>
                  <a:lnTo>
                    <a:pt x="201" y="431"/>
                  </a:lnTo>
                  <a:lnTo>
                    <a:pt x="193" y="438"/>
                  </a:lnTo>
                  <a:lnTo>
                    <a:pt x="186" y="438"/>
                  </a:lnTo>
                  <a:lnTo>
                    <a:pt x="178" y="438"/>
                  </a:lnTo>
                  <a:lnTo>
                    <a:pt x="171" y="438"/>
                  </a:lnTo>
                  <a:lnTo>
                    <a:pt x="164" y="438"/>
                  </a:lnTo>
                  <a:lnTo>
                    <a:pt x="156" y="438"/>
                  </a:lnTo>
                  <a:lnTo>
                    <a:pt x="149" y="438"/>
                  </a:lnTo>
                  <a:lnTo>
                    <a:pt x="141" y="438"/>
                  </a:lnTo>
                  <a:lnTo>
                    <a:pt x="134" y="438"/>
                  </a:lnTo>
                  <a:lnTo>
                    <a:pt x="126" y="438"/>
                  </a:lnTo>
                  <a:lnTo>
                    <a:pt x="119" y="438"/>
                  </a:lnTo>
                  <a:lnTo>
                    <a:pt x="112" y="438"/>
                  </a:lnTo>
                  <a:lnTo>
                    <a:pt x="104" y="438"/>
                  </a:lnTo>
                  <a:lnTo>
                    <a:pt x="97" y="431"/>
                  </a:lnTo>
                  <a:lnTo>
                    <a:pt x="82" y="431"/>
                  </a:lnTo>
                  <a:lnTo>
                    <a:pt x="74" y="431"/>
                  </a:lnTo>
                  <a:lnTo>
                    <a:pt x="67" y="431"/>
                  </a:lnTo>
                  <a:lnTo>
                    <a:pt x="59" y="431"/>
                  </a:lnTo>
                  <a:lnTo>
                    <a:pt x="59" y="423"/>
                  </a:lnTo>
                  <a:lnTo>
                    <a:pt x="52" y="423"/>
                  </a:lnTo>
                  <a:lnTo>
                    <a:pt x="45" y="423"/>
                  </a:lnTo>
                  <a:lnTo>
                    <a:pt x="30" y="423"/>
                  </a:lnTo>
                  <a:lnTo>
                    <a:pt x="22" y="423"/>
                  </a:lnTo>
                  <a:lnTo>
                    <a:pt x="15" y="423"/>
                  </a:lnTo>
                  <a:lnTo>
                    <a:pt x="7" y="423"/>
                  </a:lnTo>
                  <a:lnTo>
                    <a:pt x="7" y="416"/>
                  </a:lnTo>
                  <a:lnTo>
                    <a:pt x="0" y="416"/>
                  </a:lnTo>
                  <a:lnTo>
                    <a:pt x="0" y="409"/>
                  </a:lnTo>
                  <a:lnTo>
                    <a:pt x="0" y="401"/>
                  </a:lnTo>
                  <a:lnTo>
                    <a:pt x="0" y="394"/>
                  </a:lnTo>
                  <a:lnTo>
                    <a:pt x="7" y="386"/>
                  </a:lnTo>
                  <a:lnTo>
                    <a:pt x="7" y="379"/>
                  </a:lnTo>
                  <a:lnTo>
                    <a:pt x="15" y="379"/>
                  </a:lnTo>
                  <a:lnTo>
                    <a:pt x="15" y="371"/>
                  </a:lnTo>
                  <a:lnTo>
                    <a:pt x="22" y="364"/>
                  </a:lnTo>
                  <a:lnTo>
                    <a:pt x="30" y="357"/>
                  </a:lnTo>
                  <a:lnTo>
                    <a:pt x="30" y="349"/>
                  </a:lnTo>
                  <a:lnTo>
                    <a:pt x="37" y="342"/>
                  </a:lnTo>
                  <a:lnTo>
                    <a:pt x="45" y="334"/>
                  </a:lnTo>
                  <a:lnTo>
                    <a:pt x="45" y="327"/>
                  </a:lnTo>
                  <a:lnTo>
                    <a:pt x="52" y="319"/>
                  </a:lnTo>
                  <a:lnTo>
                    <a:pt x="59" y="312"/>
                  </a:lnTo>
                  <a:lnTo>
                    <a:pt x="59" y="305"/>
                  </a:lnTo>
                  <a:lnTo>
                    <a:pt x="67" y="297"/>
                  </a:lnTo>
                  <a:lnTo>
                    <a:pt x="74" y="282"/>
                  </a:lnTo>
                  <a:lnTo>
                    <a:pt x="82" y="260"/>
                  </a:lnTo>
                  <a:lnTo>
                    <a:pt x="89" y="245"/>
                  </a:lnTo>
                  <a:lnTo>
                    <a:pt x="97" y="230"/>
                  </a:lnTo>
                  <a:lnTo>
                    <a:pt x="97" y="215"/>
                  </a:lnTo>
                  <a:lnTo>
                    <a:pt x="97" y="193"/>
                  </a:lnTo>
                  <a:lnTo>
                    <a:pt x="97" y="178"/>
                  </a:lnTo>
                  <a:lnTo>
                    <a:pt x="97" y="171"/>
                  </a:lnTo>
                  <a:lnTo>
                    <a:pt x="97" y="156"/>
                  </a:lnTo>
                  <a:lnTo>
                    <a:pt x="89" y="141"/>
                  </a:lnTo>
                  <a:lnTo>
                    <a:pt x="89" y="126"/>
                  </a:lnTo>
                  <a:lnTo>
                    <a:pt x="82" y="119"/>
                  </a:lnTo>
                  <a:lnTo>
                    <a:pt x="82" y="104"/>
                  </a:lnTo>
                  <a:lnTo>
                    <a:pt x="74" y="96"/>
                  </a:lnTo>
                  <a:lnTo>
                    <a:pt x="67" y="89"/>
                  </a:lnTo>
                  <a:lnTo>
                    <a:pt x="67" y="81"/>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45" name="Freeform 509">
              <a:extLst>
                <a:ext uri="{FF2B5EF4-FFF2-40B4-BE49-F238E27FC236}">
                  <a16:creationId xmlns:a16="http://schemas.microsoft.com/office/drawing/2014/main" id="{A0C38AE9-285C-987D-A479-B980E934AD17}"/>
                </a:ext>
              </a:extLst>
            </p:cNvPr>
            <p:cNvSpPr>
              <a:spLocks/>
            </p:cNvSpPr>
            <p:nvPr/>
          </p:nvSpPr>
          <p:spPr bwMode="auto">
            <a:xfrm>
              <a:off x="2885" y="3372"/>
              <a:ext cx="253" cy="438"/>
            </a:xfrm>
            <a:custGeom>
              <a:avLst/>
              <a:gdLst>
                <a:gd name="T0" fmla="*/ 52 w 253"/>
                <a:gd name="T1" fmla="*/ 59 h 438"/>
                <a:gd name="T2" fmla="*/ 45 w 253"/>
                <a:gd name="T3" fmla="*/ 37 h 438"/>
                <a:gd name="T4" fmla="*/ 37 w 253"/>
                <a:gd name="T5" fmla="*/ 22 h 438"/>
                <a:gd name="T6" fmla="*/ 45 w 253"/>
                <a:gd name="T7" fmla="*/ 15 h 438"/>
                <a:gd name="T8" fmla="*/ 52 w 253"/>
                <a:gd name="T9" fmla="*/ 7 h 438"/>
                <a:gd name="T10" fmla="*/ 59 w 253"/>
                <a:gd name="T11" fmla="*/ 0 h 438"/>
                <a:gd name="T12" fmla="*/ 74 w 253"/>
                <a:gd name="T13" fmla="*/ 7 h 438"/>
                <a:gd name="T14" fmla="*/ 74 w 253"/>
                <a:gd name="T15" fmla="*/ 22 h 438"/>
                <a:gd name="T16" fmla="*/ 82 w 253"/>
                <a:gd name="T17" fmla="*/ 44 h 438"/>
                <a:gd name="T18" fmla="*/ 89 w 253"/>
                <a:gd name="T19" fmla="*/ 59 h 438"/>
                <a:gd name="T20" fmla="*/ 97 w 253"/>
                <a:gd name="T21" fmla="*/ 74 h 438"/>
                <a:gd name="T22" fmla="*/ 112 w 253"/>
                <a:gd name="T23" fmla="*/ 89 h 438"/>
                <a:gd name="T24" fmla="*/ 119 w 253"/>
                <a:gd name="T25" fmla="*/ 111 h 438"/>
                <a:gd name="T26" fmla="*/ 119 w 253"/>
                <a:gd name="T27" fmla="*/ 141 h 438"/>
                <a:gd name="T28" fmla="*/ 119 w 253"/>
                <a:gd name="T29" fmla="*/ 163 h 438"/>
                <a:gd name="T30" fmla="*/ 119 w 253"/>
                <a:gd name="T31" fmla="*/ 193 h 438"/>
                <a:gd name="T32" fmla="*/ 119 w 253"/>
                <a:gd name="T33" fmla="*/ 230 h 438"/>
                <a:gd name="T34" fmla="*/ 104 w 253"/>
                <a:gd name="T35" fmla="*/ 282 h 438"/>
                <a:gd name="T36" fmla="*/ 82 w 253"/>
                <a:gd name="T37" fmla="*/ 327 h 438"/>
                <a:gd name="T38" fmla="*/ 67 w 253"/>
                <a:gd name="T39" fmla="*/ 364 h 438"/>
                <a:gd name="T40" fmla="*/ 67 w 253"/>
                <a:gd name="T41" fmla="*/ 379 h 438"/>
                <a:gd name="T42" fmla="*/ 97 w 253"/>
                <a:gd name="T43" fmla="*/ 394 h 438"/>
                <a:gd name="T44" fmla="*/ 126 w 253"/>
                <a:gd name="T45" fmla="*/ 394 h 438"/>
                <a:gd name="T46" fmla="*/ 164 w 253"/>
                <a:gd name="T47" fmla="*/ 394 h 438"/>
                <a:gd name="T48" fmla="*/ 186 w 253"/>
                <a:gd name="T49" fmla="*/ 386 h 438"/>
                <a:gd name="T50" fmla="*/ 201 w 253"/>
                <a:gd name="T51" fmla="*/ 386 h 438"/>
                <a:gd name="T52" fmla="*/ 216 w 253"/>
                <a:gd name="T53" fmla="*/ 394 h 438"/>
                <a:gd name="T54" fmla="*/ 230 w 253"/>
                <a:gd name="T55" fmla="*/ 386 h 438"/>
                <a:gd name="T56" fmla="*/ 245 w 253"/>
                <a:gd name="T57" fmla="*/ 386 h 438"/>
                <a:gd name="T58" fmla="*/ 253 w 253"/>
                <a:gd name="T59" fmla="*/ 394 h 438"/>
                <a:gd name="T60" fmla="*/ 245 w 253"/>
                <a:gd name="T61" fmla="*/ 401 h 438"/>
                <a:gd name="T62" fmla="*/ 245 w 253"/>
                <a:gd name="T63" fmla="*/ 409 h 438"/>
                <a:gd name="T64" fmla="*/ 245 w 253"/>
                <a:gd name="T65" fmla="*/ 416 h 438"/>
                <a:gd name="T66" fmla="*/ 230 w 253"/>
                <a:gd name="T67" fmla="*/ 416 h 438"/>
                <a:gd name="T68" fmla="*/ 223 w 253"/>
                <a:gd name="T69" fmla="*/ 423 h 438"/>
                <a:gd name="T70" fmla="*/ 208 w 253"/>
                <a:gd name="T71" fmla="*/ 423 h 438"/>
                <a:gd name="T72" fmla="*/ 201 w 253"/>
                <a:gd name="T73" fmla="*/ 431 h 438"/>
                <a:gd name="T74" fmla="*/ 178 w 253"/>
                <a:gd name="T75" fmla="*/ 431 h 438"/>
                <a:gd name="T76" fmla="*/ 156 w 253"/>
                <a:gd name="T77" fmla="*/ 438 h 438"/>
                <a:gd name="T78" fmla="*/ 134 w 253"/>
                <a:gd name="T79" fmla="*/ 438 h 438"/>
                <a:gd name="T80" fmla="*/ 104 w 253"/>
                <a:gd name="T81" fmla="*/ 438 h 438"/>
                <a:gd name="T82" fmla="*/ 74 w 253"/>
                <a:gd name="T83" fmla="*/ 431 h 438"/>
                <a:gd name="T84" fmla="*/ 52 w 253"/>
                <a:gd name="T85" fmla="*/ 423 h 438"/>
                <a:gd name="T86" fmla="*/ 45 w 253"/>
                <a:gd name="T87" fmla="*/ 416 h 438"/>
                <a:gd name="T88" fmla="*/ 15 w 253"/>
                <a:gd name="T89" fmla="*/ 416 h 438"/>
                <a:gd name="T90" fmla="*/ 7 w 253"/>
                <a:gd name="T91" fmla="*/ 409 h 438"/>
                <a:gd name="T92" fmla="*/ 7 w 253"/>
                <a:gd name="T93" fmla="*/ 401 h 438"/>
                <a:gd name="T94" fmla="*/ 7 w 253"/>
                <a:gd name="T95" fmla="*/ 386 h 438"/>
                <a:gd name="T96" fmla="*/ 22 w 253"/>
                <a:gd name="T97" fmla="*/ 379 h 438"/>
                <a:gd name="T98" fmla="*/ 30 w 253"/>
                <a:gd name="T99" fmla="*/ 357 h 438"/>
                <a:gd name="T100" fmla="*/ 52 w 253"/>
                <a:gd name="T101" fmla="*/ 334 h 438"/>
                <a:gd name="T102" fmla="*/ 67 w 253"/>
                <a:gd name="T103" fmla="*/ 305 h 438"/>
                <a:gd name="T104" fmla="*/ 97 w 253"/>
                <a:gd name="T105" fmla="*/ 245 h 438"/>
                <a:gd name="T106" fmla="*/ 104 w 253"/>
                <a:gd name="T107" fmla="*/ 186 h 438"/>
                <a:gd name="T108" fmla="*/ 89 w 253"/>
                <a:gd name="T109" fmla="*/ 126 h 438"/>
                <a:gd name="T110" fmla="*/ 74 w 253"/>
                <a:gd name="T111" fmla="*/ 89 h 4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3" h="438">
                  <a:moveTo>
                    <a:pt x="67" y="81"/>
                  </a:moveTo>
                  <a:lnTo>
                    <a:pt x="67" y="74"/>
                  </a:lnTo>
                  <a:lnTo>
                    <a:pt x="59" y="67"/>
                  </a:lnTo>
                  <a:lnTo>
                    <a:pt x="52" y="59"/>
                  </a:lnTo>
                  <a:lnTo>
                    <a:pt x="52" y="52"/>
                  </a:lnTo>
                  <a:lnTo>
                    <a:pt x="45" y="44"/>
                  </a:lnTo>
                  <a:lnTo>
                    <a:pt x="45" y="37"/>
                  </a:lnTo>
                  <a:lnTo>
                    <a:pt x="37" y="29"/>
                  </a:lnTo>
                  <a:lnTo>
                    <a:pt x="37" y="22"/>
                  </a:lnTo>
                  <a:lnTo>
                    <a:pt x="45" y="15"/>
                  </a:lnTo>
                  <a:lnTo>
                    <a:pt x="45" y="7"/>
                  </a:lnTo>
                  <a:lnTo>
                    <a:pt x="52" y="7"/>
                  </a:lnTo>
                  <a:lnTo>
                    <a:pt x="52" y="0"/>
                  </a:lnTo>
                  <a:lnTo>
                    <a:pt x="59" y="0"/>
                  </a:lnTo>
                  <a:lnTo>
                    <a:pt x="67" y="7"/>
                  </a:lnTo>
                  <a:lnTo>
                    <a:pt x="74" y="7"/>
                  </a:lnTo>
                  <a:lnTo>
                    <a:pt x="74" y="15"/>
                  </a:lnTo>
                  <a:lnTo>
                    <a:pt x="74" y="22"/>
                  </a:lnTo>
                  <a:lnTo>
                    <a:pt x="82" y="29"/>
                  </a:lnTo>
                  <a:lnTo>
                    <a:pt x="82" y="37"/>
                  </a:lnTo>
                  <a:lnTo>
                    <a:pt x="82" y="44"/>
                  </a:lnTo>
                  <a:lnTo>
                    <a:pt x="82" y="52"/>
                  </a:lnTo>
                  <a:lnTo>
                    <a:pt x="89" y="52"/>
                  </a:lnTo>
                  <a:lnTo>
                    <a:pt x="89" y="59"/>
                  </a:lnTo>
                  <a:lnTo>
                    <a:pt x="97" y="67"/>
                  </a:lnTo>
                  <a:lnTo>
                    <a:pt x="97" y="74"/>
                  </a:lnTo>
                  <a:lnTo>
                    <a:pt x="104" y="74"/>
                  </a:lnTo>
                  <a:lnTo>
                    <a:pt x="104" y="81"/>
                  </a:lnTo>
                  <a:lnTo>
                    <a:pt x="112" y="89"/>
                  </a:lnTo>
                  <a:lnTo>
                    <a:pt x="112" y="96"/>
                  </a:lnTo>
                  <a:lnTo>
                    <a:pt x="112" y="104"/>
                  </a:lnTo>
                  <a:lnTo>
                    <a:pt x="119" y="111"/>
                  </a:lnTo>
                  <a:lnTo>
                    <a:pt x="119" y="119"/>
                  </a:lnTo>
                  <a:lnTo>
                    <a:pt x="119" y="126"/>
                  </a:lnTo>
                  <a:lnTo>
                    <a:pt x="119" y="134"/>
                  </a:lnTo>
                  <a:lnTo>
                    <a:pt x="119" y="141"/>
                  </a:lnTo>
                  <a:lnTo>
                    <a:pt x="119" y="148"/>
                  </a:lnTo>
                  <a:lnTo>
                    <a:pt x="119" y="156"/>
                  </a:lnTo>
                  <a:lnTo>
                    <a:pt x="119" y="163"/>
                  </a:lnTo>
                  <a:lnTo>
                    <a:pt x="119" y="171"/>
                  </a:lnTo>
                  <a:lnTo>
                    <a:pt x="119" y="178"/>
                  </a:lnTo>
                  <a:lnTo>
                    <a:pt x="119" y="186"/>
                  </a:lnTo>
                  <a:lnTo>
                    <a:pt x="119" y="193"/>
                  </a:lnTo>
                  <a:lnTo>
                    <a:pt x="119" y="200"/>
                  </a:lnTo>
                  <a:lnTo>
                    <a:pt x="119" y="208"/>
                  </a:lnTo>
                  <a:lnTo>
                    <a:pt x="119" y="223"/>
                  </a:lnTo>
                  <a:lnTo>
                    <a:pt x="119" y="230"/>
                  </a:lnTo>
                  <a:lnTo>
                    <a:pt x="112" y="245"/>
                  </a:lnTo>
                  <a:lnTo>
                    <a:pt x="112" y="252"/>
                  </a:lnTo>
                  <a:lnTo>
                    <a:pt x="104" y="267"/>
                  </a:lnTo>
                  <a:lnTo>
                    <a:pt x="104" y="282"/>
                  </a:lnTo>
                  <a:lnTo>
                    <a:pt x="97" y="290"/>
                  </a:lnTo>
                  <a:lnTo>
                    <a:pt x="89" y="305"/>
                  </a:lnTo>
                  <a:lnTo>
                    <a:pt x="89" y="319"/>
                  </a:lnTo>
                  <a:lnTo>
                    <a:pt x="82" y="327"/>
                  </a:lnTo>
                  <a:lnTo>
                    <a:pt x="82" y="334"/>
                  </a:lnTo>
                  <a:lnTo>
                    <a:pt x="74" y="349"/>
                  </a:lnTo>
                  <a:lnTo>
                    <a:pt x="67" y="357"/>
                  </a:lnTo>
                  <a:lnTo>
                    <a:pt x="67" y="364"/>
                  </a:lnTo>
                  <a:lnTo>
                    <a:pt x="67" y="371"/>
                  </a:lnTo>
                  <a:lnTo>
                    <a:pt x="67" y="379"/>
                  </a:lnTo>
                  <a:lnTo>
                    <a:pt x="74" y="386"/>
                  </a:lnTo>
                  <a:lnTo>
                    <a:pt x="82" y="386"/>
                  </a:lnTo>
                  <a:lnTo>
                    <a:pt x="97" y="394"/>
                  </a:lnTo>
                  <a:lnTo>
                    <a:pt x="104" y="394"/>
                  </a:lnTo>
                  <a:lnTo>
                    <a:pt x="112" y="394"/>
                  </a:lnTo>
                  <a:lnTo>
                    <a:pt x="119" y="394"/>
                  </a:lnTo>
                  <a:lnTo>
                    <a:pt x="126" y="394"/>
                  </a:lnTo>
                  <a:lnTo>
                    <a:pt x="141" y="394"/>
                  </a:lnTo>
                  <a:lnTo>
                    <a:pt x="149" y="394"/>
                  </a:lnTo>
                  <a:lnTo>
                    <a:pt x="156" y="394"/>
                  </a:lnTo>
                  <a:lnTo>
                    <a:pt x="164" y="394"/>
                  </a:lnTo>
                  <a:lnTo>
                    <a:pt x="171" y="394"/>
                  </a:lnTo>
                  <a:lnTo>
                    <a:pt x="178" y="386"/>
                  </a:lnTo>
                  <a:lnTo>
                    <a:pt x="186" y="386"/>
                  </a:lnTo>
                  <a:lnTo>
                    <a:pt x="193" y="386"/>
                  </a:lnTo>
                  <a:lnTo>
                    <a:pt x="201" y="386"/>
                  </a:lnTo>
                  <a:lnTo>
                    <a:pt x="208" y="386"/>
                  </a:lnTo>
                  <a:lnTo>
                    <a:pt x="216" y="386"/>
                  </a:lnTo>
                  <a:lnTo>
                    <a:pt x="216" y="394"/>
                  </a:lnTo>
                  <a:lnTo>
                    <a:pt x="223" y="394"/>
                  </a:lnTo>
                  <a:lnTo>
                    <a:pt x="230" y="386"/>
                  </a:lnTo>
                  <a:lnTo>
                    <a:pt x="238" y="386"/>
                  </a:lnTo>
                  <a:lnTo>
                    <a:pt x="245" y="386"/>
                  </a:lnTo>
                  <a:lnTo>
                    <a:pt x="253" y="394"/>
                  </a:lnTo>
                  <a:lnTo>
                    <a:pt x="245" y="401"/>
                  </a:lnTo>
                  <a:lnTo>
                    <a:pt x="245" y="409"/>
                  </a:lnTo>
                  <a:lnTo>
                    <a:pt x="245" y="416"/>
                  </a:lnTo>
                  <a:lnTo>
                    <a:pt x="238" y="416"/>
                  </a:lnTo>
                  <a:lnTo>
                    <a:pt x="230" y="416"/>
                  </a:lnTo>
                  <a:lnTo>
                    <a:pt x="230" y="423"/>
                  </a:lnTo>
                  <a:lnTo>
                    <a:pt x="223" y="423"/>
                  </a:lnTo>
                  <a:lnTo>
                    <a:pt x="216" y="423"/>
                  </a:lnTo>
                  <a:lnTo>
                    <a:pt x="208" y="423"/>
                  </a:lnTo>
                  <a:lnTo>
                    <a:pt x="201" y="431"/>
                  </a:lnTo>
                  <a:lnTo>
                    <a:pt x="193" y="431"/>
                  </a:lnTo>
                  <a:lnTo>
                    <a:pt x="186" y="431"/>
                  </a:lnTo>
                  <a:lnTo>
                    <a:pt x="178" y="431"/>
                  </a:lnTo>
                  <a:lnTo>
                    <a:pt x="171" y="431"/>
                  </a:lnTo>
                  <a:lnTo>
                    <a:pt x="164" y="438"/>
                  </a:lnTo>
                  <a:lnTo>
                    <a:pt x="156" y="438"/>
                  </a:lnTo>
                  <a:lnTo>
                    <a:pt x="149" y="438"/>
                  </a:lnTo>
                  <a:lnTo>
                    <a:pt x="141" y="438"/>
                  </a:lnTo>
                  <a:lnTo>
                    <a:pt x="134" y="438"/>
                  </a:lnTo>
                  <a:lnTo>
                    <a:pt x="119" y="438"/>
                  </a:lnTo>
                  <a:lnTo>
                    <a:pt x="112" y="438"/>
                  </a:lnTo>
                  <a:lnTo>
                    <a:pt x="104" y="438"/>
                  </a:lnTo>
                  <a:lnTo>
                    <a:pt x="97" y="431"/>
                  </a:lnTo>
                  <a:lnTo>
                    <a:pt x="89" y="431"/>
                  </a:lnTo>
                  <a:lnTo>
                    <a:pt x="82" y="431"/>
                  </a:lnTo>
                  <a:lnTo>
                    <a:pt x="74" y="431"/>
                  </a:lnTo>
                  <a:lnTo>
                    <a:pt x="67" y="423"/>
                  </a:lnTo>
                  <a:lnTo>
                    <a:pt x="59" y="423"/>
                  </a:lnTo>
                  <a:lnTo>
                    <a:pt x="52" y="423"/>
                  </a:lnTo>
                  <a:lnTo>
                    <a:pt x="45" y="416"/>
                  </a:lnTo>
                  <a:lnTo>
                    <a:pt x="30" y="416"/>
                  </a:lnTo>
                  <a:lnTo>
                    <a:pt x="22" y="416"/>
                  </a:lnTo>
                  <a:lnTo>
                    <a:pt x="15" y="416"/>
                  </a:lnTo>
                  <a:lnTo>
                    <a:pt x="7" y="416"/>
                  </a:lnTo>
                  <a:lnTo>
                    <a:pt x="7" y="409"/>
                  </a:lnTo>
                  <a:lnTo>
                    <a:pt x="0" y="401"/>
                  </a:lnTo>
                  <a:lnTo>
                    <a:pt x="7" y="401"/>
                  </a:lnTo>
                  <a:lnTo>
                    <a:pt x="7" y="394"/>
                  </a:lnTo>
                  <a:lnTo>
                    <a:pt x="7" y="386"/>
                  </a:lnTo>
                  <a:lnTo>
                    <a:pt x="15" y="386"/>
                  </a:lnTo>
                  <a:lnTo>
                    <a:pt x="15" y="379"/>
                  </a:lnTo>
                  <a:lnTo>
                    <a:pt x="22" y="379"/>
                  </a:lnTo>
                  <a:lnTo>
                    <a:pt x="22" y="371"/>
                  </a:lnTo>
                  <a:lnTo>
                    <a:pt x="22" y="364"/>
                  </a:lnTo>
                  <a:lnTo>
                    <a:pt x="30" y="364"/>
                  </a:lnTo>
                  <a:lnTo>
                    <a:pt x="30" y="357"/>
                  </a:lnTo>
                  <a:lnTo>
                    <a:pt x="37" y="349"/>
                  </a:lnTo>
                  <a:lnTo>
                    <a:pt x="45" y="342"/>
                  </a:lnTo>
                  <a:lnTo>
                    <a:pt x="52" y="334"/>
                  </a:lnTo>
                  <a:lnTo>
                    <a:pt x="59" y="327"/>
                  </a:lnTo>
                  <a:lnTo>
                    <a:pt x="59" y="319"/>
                  </a:lnTo>
                  <a:lnTo>
                    <a:pt x="67" y="312"/>
                  </a:lnTo>
                  <a:lnTo>
                    <a:pt x="67" y="305"/>
                  </a:lnTo>
                  <a:lnTo>
                    <a:pt x="74" y="297"/>
                  </a:lnTo>
                  <a:lnTo>
                    <a:pt x="82" y="282"/>
                  </a:lnTo>
                  <a:lnTo>
                    <a:pt x="89" y="260"/>
                  </a:lnTo>
                  <a:lnTo>
                    <a:pt x="97" y="245"/>
                  </a:lnTo>
                  <a:lnTo>
                    <a:pt x="97" y="230"/>
                  </a:lnTo>
                  <a:lnTo>
                    <a:pt x="104" y="215"/>
                  </a:lnTo>
                  <a:lnTo>
                    <a:pt x="104" y="200"/>
                  </a:lnTo>
                  <a:lnTo>
                    <a:pt x="104" y="186"/>
                  </a:lnTo>
                  <a:lnTo>
                    <a:pt x="97" y="171"/>
                  </a:lnTo>
                  <a:lnTo>
                    <a:pt x="97" y="156"/>
                  </a:lnTo>
                  <a:lnTo>
                    <a:pt x="97" y="141"/>
                  </a:lnTo>
                  <a:lnTo>
                    <a:pt x="89" y="126"/>
                  </a:lnTo>
                  <a:lnTo>
                    <a:pt x="89" y="119"/>
                  </a:lnTo>
                  <a:lnTo>
                    <a:pt x="82" y="104"/>
                  </a:lnTo>
                  <a:lnTo>
                    <a:pt x="82" y="96"/>
                  </a:lnTo>
                  <a:lnTo>
                    <a:pt x="74" y="89"/>
                  </a:lnTo>
                  <a:lnTo>
                    <a:pt x="67" y="81"/>
                  </a:lnTo>
                  <a:close/>
                </a:path>
              </a:pathLst>
            </a:custGeom>
            <a:solidFill>
              <a:srgbClr val="FFC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46" name="Freeform 510">
              <a:extLst>
                <a:ext uri="{FF2B5EF4-FFF2-40B4-BE49-F238E27FC236}">
                  <a16:creationId xmlns:a16="http://schemas.microsoft.com/office/drawing/2014/main" id="{9AA6C688-EA77-59A3-3725-E4A5FF849947}"/>
                </a:ext>
              </a:extLst>
            </p:cNvPr>
            <p:cNvSpPr>
              <a:spLocks/>
            </p:cNvSpPr>
            <p:nvPr/>
          </p:nvSpPr>
          <p:spPr bwMode="auto">
            <a:xfrm>
              <a:off x="2892" y="3379"/>
              <a:ext cx="231" cy="424"/>
            </a:xfrm>
            <a:custGeom>
              <a:avLst/>
              <a:gdLst>
                <a:gd name="T0" fmla="*/ 38 w 231"/>
                <a:gd name="T1" fmla="*/ 15 h 424"/>
                <a:gd name="T2" fmla="*/ 38 w 231"/>
                <a:gd name="T3" fmla="*/ 30 h 424"/>
                <a:gd name="T4" fmla="*/ 45 w 231"/>
                <a:gd name="T5" fmla="*/ 37 h 424"/>
                <a:gd name="T6" fmla="*/ 60 w 231"/>
                <a:gd name="T7" fmla="*/ 60 h 424"/>
                <a:gd name="T8" fmla="*/ 82 w 231"/>
                <a:gd name="T9" fmla="*/ 97 h 424"/>
                <a:gd name="T10" fmla="*/ 97 w 231"/>
                <a:gd name="T11" fmla="*/ 149 h 424"/>
                <a:gd name="T12" fmla="*/ 97 w 231"/>
                <a:gd name="T13" fmla="*/ 208 h 424"/>
                <a:gd name="T14" fmla="*/ 82 w 231"/>
                <a:gd name="T15" fmla="*/ 275 h 424"/>
                <a:gd name="T16" fmla="*/ 60 w 231"/>
                <a:gd name="T17" fmla="*/ 305 h 424"/>
                <a:gd name="T18" fmla="*/ 45 w 231"/>
                <a:gd name="T19" fmla="*/ 335 h 424"/>
                <a:gd name="T20" fmla="*/ 30 w 231"/>
                <a:gd name="T21" fmla="*/ 357 h 424"/>
                <a:gd name="T22" fmla="*/ 15 w 231"/>
                <a:gd name="T23" fmla="*/ 372 h 424"/>
                <a:gd name="T24" fmla="*/ 8 w 231"/>
                <a:gd name="T25" fmla="*/ 379 h 424"/>
                <a:gd name="T26" fmla="*/ 0 w 231"/>
                <a:gd name="T27" fmla="*/ 394 h 424"/>
                <a:gd name="T28" fmla="*/ 8 w 231"/>
                <a:gd name="T29" fmla="*/ 402 h 424"/>
                <a:gd name="T30" fmla="*/ 23 w 231"/>
                <a:gd name="T31" fmla="*/ 402 h 424"/>
                <a:gd name="T32" fmla="*/ 38 w 231"/>
                <a:gd name="T33" fmla="*/ 409 h 424"/>
                <a:gd name="T34" fmla="*/ 52 w 231"/>
                <a:gd name="T35" fmla="*/ 416 h 424"/>
                <a:gd name="T36" fmla="*/ 75 w 231"/>
                <a:gd name="T37" fmla="*/ 424 h 424"/>
                <a:gd name="T38" fmla="*/ 105 w 231"/>
                <a:gd name="T39" fmla="*/ 424 h 424"/>
                <a:gd name="T40" fmla="*/ 127 w 231"/>
                <a:gd name="T41" fmla="*/ 424 h 424"/>
                <a:gd name="T42" fmla="*/ 149 w 231"/>
                <a:gd name="T43" fmla="*/ 424 h 424"/>
                <a:gd name="T44" fmla="*/ 164 w 231"/>
                <a:gd name="T45" fmla="*/ 424 h 424"/>
                <a:gd name="T46" fmla="*/ 179 w 231"/>
                <a:gd name="T47" fmla="*/ 416 h 424"/>
                <a:gd name="T48" fmla="*/ 194 w 231"/>
                <a:gd name="T49" fmla="*/ 416 h 424"/>
                <a:gd name="T50" fmla="*/ 209 w 231"/>
                <a:gd name="T51" fmla="*/ 416 h 424"/>
                <a:gd name="T52" fmla="*/ 216 w 231"/>
                <a:gd name="T53" fmla="*/ 409 h 424"/>
                <a:gd name="T54" fmla="*/ 223 w 231"/>
                <a:gd name="T55" fmla="*/ 409 h 424"/>
                <a:gd name="T56" fmla="*/ 231 w 231"/>
                <a:gd name="T57" fmla="*/ 402 h 424"/>
                <a:gd name="T58" fmla="*/ 231 w 231"/>
                <a:gd name="T59" fmla="*/ 394 h 424"/>
                <a:gd name="T60" fmla="*/ 231 w 231"/>
                <a:gd name="T61" fmla="*/ 387 h 424"/>
                <a:gd name="T62" fmla="*/ 223 w 231"/>
                <a:gd name="T63" fmla="*/ 387 h 424"/>
                <a:gd name="T64" fmla="*/ 209 w 231"/>
                <a:gd name="T65" fmla="*/ 387 h 424"/>
                <a:gd name="T66" fmla="*/ 201 w 231"/>
                <a:gd name="T67" fmla="*/ 387 h 424"/>
                <a:gd name="T68" fmla="*/ 186 w 231"/>
                <a:gd name="T69" fmla="*/ 387 h 424"/>
                <a:gd name="T70" fmla="*/ 164 w 231"/>
                <a:gd name="T71" fmla="*/ 387 h 424"/>
                <a:gd name="T72" fmla="*/ 134 w 231"/>
                <a:gd name="T73" fmla="*/ 394 h 424"/>
                <a:gd name="T74" fmla="*/ 97 w 231"/>
                <a:gd name="T75" fmla="*/ 394 h 424"/>
                <a:gd name="T76" fmla="*/ 67 w 231"/>
                <a:gd name="T77" fmla="*/ 387 h 424"/>
                <a:gd name="T78" fmla="*/ 52 w 231"/>
                <a:gd name="T79" fmla="*/ 372 h 424"/>
                <a:gd name="T80" fmla="*/ 60 w 231"/>
                <a:gd name="T81" fmla="*/ 342 h 424"/>
                <a:gd name="T82" fmla="*/ 82 w 231"/>
                <a:gd name="T83" fmla="*/ 305 h 424"/>
                <a:gd name="T84" fmla="*/ 97 w 231"/>
                <a:gd name="T85" fmla="*/ 253 h 424"/>
                <a:gd name="T86" fmla="*/ 105 w 231"/>
                <a:gd name="T87" fmla="*/ 216 h 424"/>
                <a:gd name="T88" fmla="*/ 112 w 231"/>
                <a:gd name="T89" fmla="*/ 186 h 424"/>
                <a:gd name="T90" fmla="*/ 112 w 231"/>
                <a:gd name="T91" fmla="*/ 156 h 424"/>
                <a:gd name="T92" fmla="*/ 112 w 231"/>
                <a:gd name="T93" fmla="*/ 127 h 424"/>
                <a:gd name="T94" fmla="*/ 105 w 231"/>
                <a:gd name="T95" fmla="*/ 104 h 424"/>
                <a:gd name="T96" fmla="*/ 97 w 231"/>
                <a:gd name="T97" fmla="*/ 82 h 424"/>
                <a:gd name="T98" fmla="*/ 82 w 231"/>
                <a:gd name="T99" fmla="*/ 67 h 424"/>
                <a:gd name="T100" fmla="*/ 75 w 231"/>
                <a:gd name="T101" fmla="*/ 52 h 424"/>
                <a:gd name="T102" fmla="*/ 75 w 231"/>
                <a:gd name="T103" fmla="*/ 30 h 424"/>
                <a:gd name="T104" fmla="*/ 67 w 231"/>
                <a:gd name="T105" fmla="*/ 15 h 424"/>
                <a:gd name="T106" fmla="*/ 60 w 231"/>
                <a:gd name="T107" fmla="*/ 8 h 424"/>
                <a:gd name="T108" fmla="*/ 52 w 231"/>
                <a:gd name="T109" fmla="*/ 0 h 424"/>
                <a:gd name="T110" fmla="*/ 45 w 231"/>
                <a:gd name="T111" fmla="*/ 8 h 4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1" h="424">
                  <a:moveTo>
                    <a:pt x="45" y="8"/>
                  </a:moveTo>
                  <a:lnTo>
                    <a:pt x="38" y="15"/>
                  </a:lnTo>
                  <a:lnTo>
                    <a:pt x="38" y="22"/>
                  </a:lnTo>
                  <a:lnTo>
                    <a:pt x="38" y="30"/>
                  </a:lnTo>
                  <a:lnTo>
                    <a:pt x="45" y="37"/>
                  </a:lnTo>
                  <a:lnTo>
                    <a:pt x="52" y="45"/>
                  </a:lnTo>
                  <a:lnTo>
                    <a:pt x="52" y="52"/>
                  </a:lnTo>
                  <a:lnTo>
                    <a:pt x="60" y="52"/>
                  </a:lnTo>
                  <a:lnTo>
                    <a:pt x="60" y="60"/>
                  </a:lnTo>
                  <a:lnTo>
                    <a:pt x="67" y="67"/>
                  </a:lnTo>
                  <a:lnTo>
                    <a:pt x="75" y="74"/>
                  </a:lnTo>
                  <a:lnTo>
                    <a:pt x="75" y="89"/>
                  </a:lnTo>
                  <a:lnTo>
                    <a:pt x="82" y="97"/>
                  </a:lnTo>
                  <a:lnTo>
                    <a:pt x="82" y="104"/>
                  </a:lnTo>
                  <a:lnTo>
                    <a:pt x="90" y="119"/>
                  </a:lnTo>
                  <a:lnTo>
                    <a:pt x="90" y="134"/>
                  </a:lnTo>
                  <a:lnTo>
                    <a:pt x="97" y="149"/>
                  </a:lnTo>
                  <a:lnTo>
                    <a:pt x="97" y="164"/>
                  </a:lnTo>
                  <a:lnTo>
                    <a:pt x="97" y="179"/>
                  </a:lnTo>
                  <a:lnTo>
                    <a:pt x="97" y="193"/>
                  </a:lnTo>
                  <a:lnTo>
                    <a:pt x="97" y="208"/>
                  </a:lnTo>
                  <a:lnTo>
                    <a:pt x="97" y="223"/>
                  </a:lnTo>
                  <a:lnTo>
                    <a:pt x="90" y="238"/>
                  </a:lnTo>
                  <a:lnTo>
                    <a:pt x="90" y="260"/>
                  </a:lnTo>
                  <a:lnTo>
                    <a:pt x="82" y="275"/>
                  </a:lnTo>
                  <a:lnTo>
                    <a:pt x="75" y="290"/>
                  </a:lnTo>
                  <a:lnTo>
                    <a:pt x="67" y="298"/>
                  </a:lnTo>
                  <a:lnTo>
                    <a:pt x="67" y="305"/>
                  </a:lnTo>
                  <a:lnTo>
                    <a:pt x="60" y="305"/>
                  </a:lnTo>
                  <a:lnTo>
                    <a:pt x="60" y="312"/>
                  </a:lnTo>
                  <a:lnTo>
                    <a:pt x="52" y="320"/>
                  </a:lnTo>
                  <a:lnTo>
                    <a:pt x="52" y="327"/>
                  </a:lnTo>
                  <a:lnTo>
                    <a:pt x="45" y="335"/>
                  </a:lnTo>
                  <a:lnTo>
                    <a:pt x="38" y="342"/>
                  </a:lnTo>
                  <a:lnTo>
                    <a:pt x="30" y="350"/>
                  </a:lnTo>
                  <a:lnTo>
                    <a:pt x="30" y="357"/>
                  </a:lnTo>
                  <a:lnTo>
                    <a:pt x="23" y="357"/>
                  </a:lnTo>
                  <a:lnTo>
                    <a:pt x="23" y="364"/>
                  </a:lnTo>
                  <a:lnTo>
                    <a:pt x="15" y="364"/>
                  </a:lnTo>
                  <a:lnTo>
                    <a:pt x="15" y="372"/>
                  </a:lnTo>
                  <a:lnTo>
                    <a:pt x="8" y="372"/>
                  </a:lnTo>
                  <a:lnTo>
                    <a:pt x="8" y="379"/>
                  </a:lnTo>
                  <a:lnTo>
                    <a:pt x="8" y="387"/>
                  </a:lnTo>
                  <a:lnTo>
                    <a:pt x="0" y="387"/>
                  </a:lnTo>
                  <a:lnTo>
                    <a:pt x="0" y="394"/>
                  </a:lnTo>
                  <a:lnTo>
                    <a:pt x="8" y="402"/>
                  </a:lnTo>
                  <a:lnTo>
                    <a:pt x="15" y="402"/>
                  </a:lnTo>
                  <a:lnTo>
                    <a:pt x="23" y="402"/>
                  </a:lnTo>
                  <a:lnTo>
                    <a:pt x="38" y="402"/>
                  </a:lnTo>
                  <a:lnTo>
                    <a:pt x="38" y="409"/>
                  </a:lnTo>
                  <a:lnTo>
                    <a:pt x="45" y="409"/>
                  </a:lnTo>
                  <a:lnTo>
                    <a:pt x="52" y="416"/>
                  </a:lnTo>
                  <a:lnTo>
                    <a:pt x="60" y="416"/>
                  </a:lnTo>
                  <a:lnTo>
                    <a:pt x="67" y="416"/>
                  </a:lnTo>
                  <a:lnTo>
                    <a:pt x="75" y="424"/>
                  </a:lnTo>
                  <a:lnTo>
                    <a:pt x="82" y="424"/>
                  </a:lnTo>
                  <a:lnTo>
                    <a:pt x="90" y="424"/>
                  </a:lnTo>
                  <a:lnTo>
                    <a:pt x="97" y="424"/>
                  </a:lnTo>
                  <a:lnTo>
                    <a:pt x="105" y="424"/>
                  </a:lnTo>
                  <a:lnTo>
                    <a:pt x="112" y="424"/>
                  </a:lnTo>
                  <a:lnTo>
                    <a:pt x="119" y="424"/>
                  </a:lnTo>
                  <a:lnTo>
                    <a:pt x="127" y="424"/>
                  </a:lnTo>
                  <a:lnTo>
                    <a:pt x="134" y="424"/>
                  </a:lnTo>
                  <a:lnTo>
                    <a:pt x="142" y="424"/>
                  </a:lnTo>
                  <a:lnTo>
                    <a:pt x="149" y="424"/>
                  </a:lnTo>
                  <a:lnTo>
                    <a:pt x="157" y="424"/>
                  </a:lnTo>
                  <a:lnTo>
                    <a:pt x="164" y="424"/>
                  </a:lnTo>
                  <a:lnTo>
                    <a:pt x="171" y="416"/>
                  </a:lnTo>
                  <a:lnTo>
                    <a:pt x="179" y="416"/>
                  </a:lnTo>
                  <a:lnTo>
                    <a:pt x="186" y="416"/>
                  </a:lnTo>
                  <a:lnTo>
                    <a:pt x="194" y="416"/>
                  </a:lnTo>
                  <a:lnTo>
                    <a:pt x="201" y="416"/>
                  </a:lnTo>
                  <a:lnTo>
                    <a:pt x="209" y="416"/>
                  </a:lnTo>
                  <a:lnTo>
                    <a:pt x="216" y="416"/>
                  </a:lnTo>
                  <a:lnTo>
                    <a:pt x="216" y="409"/>
                  </a:lnTo>
                  <a:lnTo>
                    <a:pt x="223" y="409"/>
                  </a:lnTo>
                  <a:lnTo>
                    <a:pt x="223" y="402"/>
                  </a:lnTo>
                  <a:lnTo>
                    <a:pt x="231" y="402"/>
                  </a:lnTo>
                  <a:lnTo>
                    <a:pt x="231" y="394"/>
                  </a:lnTo>
                  <a:lnTo>
                    <a:pt x="231" y="387"/>
                  </a:lnTo>
                  <a:lnTo>
                    <a:pt x="223" y="387"/>
                  </a:lnTo>
                  <a:lnTo>
                    <a:pt x="216" y="387"/>
                  </a:lnTo>
                  <a:lnTo>
                    <a:pt x="209" y="387"/>
                  </a:lnTo>
                  <a:lnTo>
                    <a:pt x="201" y="387"/>
                  </a:lnTo>
                  <a:lnTo>
                    <a:pt x="194" y="387"/>
                  </a:lnTo>
                  <a:lnTo>
                    <a:pt x="186" y="387"/>
                  </a:lnTo>
                  <a:lnTo>
                    <a:pt x="179" y="387"/>
                  </a:lnTo>
                  <a:lnTo>
                    <a:pt x="171" y="387"/>
                  </a:lnTo>
                  <a:lnTo>
                    <a:pt x="164" y="387"/>
                  </a:lnTo>
                  <a:lnTo>
                    <a:pt x="157" y="394"/>
                  </a:lnTo>
                  <a:lnTo>
                    <a:pt x="149" y="394"/>
                  </a:lnTo>
                  <a:lnTo>
                    <a:pt x="134" y="394"/>
                  </a:lnTo>
                  <a:lnTo>
                    <a:pt x="127" y="394"/>
                  </a:lnTo>
                  <a:lnTo>
                    <a:pt x="119" y="394"/>
                  </a:lnTo>
                  <a:lnTo>
                    <a:pt x="112" y="394"/>
                  </a:lnTo>
                  <a:lnTo>
                    <a:pt x="97" y="394"/>
                  </a:lnTo>
                  <a:lnTo>
                    <a:pt x="90" y="387"/>
                  </a:lnTo>
                  <a:lnTo>
                    <a:pt x="82" y="387"/>
                  </a:lnTo>
                  <a:lnTo>
                    <a:pt x="75" y="387"/>
                  </a:lnTo>
                  <a:lnTo>
                    <a:pt x="67" y="387"/>
                  </a:lnTo>
                  <a:lnTo>
                    <a:pt x="60" y="379"/>
                  </a:lnTo>
                  <a:lnTo>
                    <a:pt x="52" y="379"/>
                  </a:lnTo>
                  <a:lnTo>
                    <a:pt x="52" y="372"/>
                  </a:lnTo>
                  <a:lnTo>
                    <a:pt x="52" y="364"/>
                  </a:lnTo>
                  <a:lnTo>
                    <a:pt x="52" y="357"/>
                  </a:lnTo>
                  <a:lnTo>
                    <a:pt x="60" y="350"/>
                  </a:lnTo>
                  <a:lnTo>
                    <a:pt x="60" y="342"/>
                  </a:lnTo>
                  <a:lnTo>
                    <a:pt x="67" y="335"/>
                  </a:lnTo>
                  <a:lnTo>
                    <a:pt x="67" y="320"/>
                  </a:lnTo>
                  <a:lnTo>
                    <a:pt x="75" y="312"/>
                  </a:lnTo>
                  <a:lnTo>
                    <a:pt x="82" y="305"/>
                  </a:lnTo>
                  <a:lnTo>
                    <a:pt x="82" y="290"/>
                  </a:lnTo>
                  <a:lnTo>
                    <a:pt x="90" y="283"/>
                  </a:lnTo>
                  <a:lnTo>
                    <a:pt x="90" y="268"/>
                  </a:lnTo>
                  <a:lnTo>
                    <a:pt x="97" y="253"/>
                  </a:lnTo>
                  <a:lnTo>
                    <a:pt x="97" y="245"/>
                  </a:lnTo>
                  <a:lnTo>
                    <a:pt x="105" y="231"/>
                  </a:lnTo>
                  <a:lnTo>
                    <a:pt x="105" y="223"/>
                  </a:lnTo>
                  <a:lnTo>
                    <a:pt x="105" y="216"/>
                  </a:lnTo>
                  <a:lnTo>
                    <a:pt x="105" y="201"/>
                  </a:lnTo>
                  <a:lnTo>
                    <a:pt x="105" y="193"/>
                  </a:lnTo>
                  <a:lnTo>
                    <a:pt x="105" y="186"/>
                  </a:lnTo>
                  <a:lnTo>
                    <a:pt x="112" y="186"/>
                  </a:lnTo>
                  <a:lnTo>
                    <a:pt x="112" y="179"/>
                  </a:lnTo>
                  <a:lnTo>
                    <a:pt x="112" y="171"/>
                  </a:lnTo>
                  <a:lnTo>
                    <a:pt x="112" y="164"/>
                  </a:lnTo>
                  <a:lnTo>
                    <a:pt x="112" y="156"/>
                  </a:lnTo>
                  <a:lnTo>
                    <a:pt x="112" y="149"/>
                  </a:lnTo>
                  <a:lnTo>
                    <a:pt x="112" y="141"/>
                  </a:lnTo>
                  <a:lnTo>
                    <a:pt x="112" y="134"/>
                  </a:lnTo>
                  <a:lnTo>
                    <a:pt x="112" y="127"/>
                  </a:lnTo>
                  <a:lnTo>
                    <a:pt x="112" y="119"/>
                  </a:lnTo>
                  <a:lnTo>
                    <a:pt x="112" y="112"/>
                  </a:lnTo>
                  <a:lnTo>
                    <a:pt x="105" y="104"/>
                  </a:lnTo>
                  <a:lnTo>
                    <a:pt x="105" y="97"/>
                  </a:lnTo>
                  <a:lnTo>
                    <a:pt x="105" y="89"/>
                  </a:lnTo>
                  <a:lnTo>
                    <a:pt x="97" y="89"/>
                  </a:lnTo>
                  <a:lnTo>
                    <a:pt x="97" y="82"/>
                  </a:lnTo>
                  <a:lnTo>
                    <a:pt x="97" y="74"/>
                  </a:lnTo>
                  <a:lnTo>
                    <a:pt x="90" y="74"/>
                  </a:lnTo>
                  <a:lnTo>
                    <a:pt x="90" y="67"/>
                  </a:lnTo>
                  <a:lnTo>
                    <a:pt x="82" y="67"/>
                  </a:lnTo>
                  <a:lnTo>
                    <a:pt x="82" y="60"/>
                  </a:lnTo>
                  <a:lnTo>
                    <a:pt x="82" y="52"/>
                  </a:lnTo>
                  <a:lnTo>
                    <a:pt x="75" y="52"/>
                  </a:lnTo>
                  <a:lnTo>
                    <a:pt x="75" y="45"/>
                  </a:lnTo>
                  <a:lnTo>
                    <a:pt x="75" y="37"/>
                  </a:lnTo>
                  <a:lnTo>
                    <a:pt x="75" y="30"/>
                  </a:lnTo>
                  <a:lnTo>
                    <a:pt x="67" y="30"/>
                  </a:lnTo>
                  <a:lnTo>
                    <a:pt x="67" y="22"/>
                  </a:lnTo>
                  <a:lnTo>
                    <a:pt x="67" y="15"/>
                  </a:lnTo>
                  <a:lnTo>
                    <a:pt x="60" y="8"/>
                  </a:lnTo>
                  <a:lnTo>
                    <a:pt x="60" y="0"/>
                  </a:lnTo>
                  <a:lnTo>
                    <a:pt x="52" y="0"/>
                  </a:lnTo>
                  <a:lnTo>
                    <a:pt x="45" y="0"/>
                  </a:lnTo>
                  <a:lnTo>
                    <a:pt x="45" y="8"/>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47" name="Freeform 511">
              <a:extLst>
                <a:ext uri="{FF2B5EF4-FFF2-40B4-BE49-F238E27FC236}">
                  <a16:creationId xmlns:a16="http://schemas.microsoft.com/office/drawing/2014/main" id="{B7AB9083-5D35-A22D-9CFB-97C7B91DCB42}"/>
                </a:ext>
              </a:extLst>
            </p:cNvPr>
            <p:cNvSpPr>
              <a:spLocks/>
            </p:cNvSpPr>
            <p:nvPr/>
          </p:nvSpPr>
          <p:spPr bwMode="auto">
            <a:xfrm>
              <a:off x="2744" y="2465"/>
              <a:ext cx="297" cy="223"/>
            </a:xfrm>
            <a:custGeom>
              <a:avLst/>
              <a:gdLst>
                <a:gd name="T0" fmla="*/ 7 w 297"/>
                <a:gd name="T1" fmla="*/ 52 h 223"/>
                <a:gd name="T2" fmla="*/ 7 w 297"/>
                <a:gd name="T3" fmla="*/ 74 h 223"/>
                <a:gd name="T4" fmla="*/ 15 w 297"/>
                <a:gd name="T5" fmla="*/ 104 h 223"/>
                <a:gd name="T6" fmla="*/ 22 w 297"/>
                <a:gd name="T7" fmla="*/ 119 h 223"/>
                <a:gd name="T8" fmla="*/ 44 w 297"/>
                <a:gd name="T9" fmla="*/ 126 h 223"/>
                <a:gd name="T10" fmla="*/ 59 w 297"/>
                <a:gd name="T11" fmla="*/ 119 h 223"/>
                <a:gd name="T12" fmla="*/ 96 w 297"/>
                <a:gd name="T13" fmla="*/ 104 h 223"/>
                <a:gd name="T14" fmla="*/ 141 w 297"/>
                <a:gd name="T15" fmla="*/ 89 h 223"/>
                <a:gd name="T16" fmla="*/ 186 w 297"/>
                <a:gd name="T17" fmla="*/ 74 h 223"/>
                <a:gd name="T18" fmla="*/ 230 w 297"/>
                <a:gd name="T19" fmla="*/ 59 h 223"/>
                <a:gd name="T20" fmla="*/ 260 w 297"/>
                <a:gd name="T21" fmla="*/ 37 h 223"/>
                <a:gd name="T22" fmla="*/ 290 w 297"/>
                <a:gd name="T23" fmla="*/ 7 h 223"/>
                <a:gd name="T24" fmla="*/ 297 w 297"/>
                <a:gd name="T25" fmla="*/ 0 h 223"/>
                <a:gd name="T26" fmla="*/ 297 w 297"/>
                <a:gd name="T27" fmla="*/ 7 h 223"/>
                <a:gd name="T28" fmla="*/ 282 w 297"/>
                <a:gd name="T29" fmla="*/ 22 h 223"/>
                <a:gd name="T30" fmla="*/ 267 w 297"/>
                <a:gd name="T31" fmla="*/ 37 h 223"/>
                <a:gd name="T32" fmla="*/ 267 w 297"/>
                <a:gd name="T33" fmla="*/ 44 h 223"/>
                <a:gd name="T34" fmla="*/ 260 w 297"/>
                <a:gd name="T35" fmla="*/ 52 h 223"/>
                <a:gd name="T36" fmla="*/ 260 w 297"/>
                <a:gd name="T37" fmla="*/ 59 h 223"/>
                <a:gd name="T38" fmla="*/ 253 w 297"/>
                <a:gd name="T39" fmla="*/ 81 h 223"/>
                <a:gd name="T40" fmla="*/ 245 w 297"/>
                <a:gd name="T41" fmla="*/ 96 h 223"/>
                <a:gd name="T42" fmla="*/ 245 w 297"/>
                <a:gd name="T43" fmla="*/ 126 h 223"/>
                <a:gd name="T44" fmla="*/ 238 w 297"/>
                <a:gd name="T45" fmla="*/ 156 h 223"/>
                <a:gd name="T46" fmla="*/ 230 w 297"/>
                <a:gd name="T47" fmla="*/ 178 h 223"/>
                <a:gd name="T48" fmla="*/ 215 w 297"/>
                <a:gd name="T49" fmla="*/ 193 h 223"/>
                <a:gd name="T50" fmla="*/ 200 w 297"/>
                <a:gd name="T51" fmla="*/ 208 h 223"/>
                <a:gd name="T52" fmla="*/ 193 w 297"/>
                <a:gd name="T53" fmla="*/ 215 h 223"/>
                <a:gd name="T54" fmla="*/ 178 w 297"/>
                <a:gd name="T55" fmla="*/ 215 h 223"/>
                <a:gd name="T56" fmla="*/ 156 w 297"/>
                <a:gd name="T57" fmla="*/ 223 h 223"/>
                <a:gd name="T58" fmla="*/ 134 w 297"/>
                <a:gd name="T59" fmla="*/ 223 h 223"/>
                <a:gd name="T60" fmla="*/ 111 w 297"/>
                <a:gd name="T61" fmla="*/ 215 h 223"/>
                <a:gd name="T62" fmla="*/ 96 w 297"/>
                <a:gd name="T63" fmla="*/ 200 h 223"/>
                <a:gd name="T64" fmla="*/ 74 w 297"/>
                <a:gd name="T65" fmla="*/ 185 h 223"/>
                <a:gd name="T66" fmla="*/ 67 w 297"/>
                <a:gd name="T67" fmla="*/ 171 h 223"/>
                <a:gd name="T68" fmla="*/ 59 w 297"/>
                <a:gd name="T69" fmla="*/ 156 h 223"/>
                <a:gd name="T70" fmla="*/ 52 w 297"/>
                <a:gd name="T71" fmla="*/ 141 h 223"/>
                <a:gd name="T72" fmla="*/ 44 w 297"/>
                <a:gd name="T73" fmla="*/ 141 h 223"/>
                <a:gd name="T74" fmla="*/ 37 w 297"/>
                <a:gd name="T75" fmla="*/ 133 h 223"/>
                <a:gd name="T76" fmla="*/ 22 w 297"/>
                <a:gd name="T77" fmla="*/ 133 h 223"/>
                <a:gd name="T78" fmla="*/ 15 w 297"/>
                <a:gd name="T79" fmla="*/ 133 h 223"/>
                <a:gd name="T80" fmla="*/ 15 w 297"/>
                <a:gd name="T81" fmla="*/ 126 h 223"/>
                <a:gd name="T82" fmla="*/ 7 w 297"/>
                <a:gd name="T83" fmla="*/ 111 h 223"/>
                <a:gd name="T84" fmla="*/ 7 w 297"/>
                <a:gd name="T85" fmla="*/ 104 h 223"/>
                <a:gd name="T86" fmla="*/ 0 w 297"/>
                <a:gd name="T87" fmla="*/ 89 h 223"/>
                <a:gd name="T88" fmla="*/ 0 w 297"/>
                <a:gd name="T89" fmla="*/ 66 h 223"/>
                <a:gd name="T90" fmla="*/ 0 w 297"/>
                <a:gd name="T91" fmla="*/ 52 h 223"/>
                <a:gd name="T92" fmla="*/ 0 w 297"/>
                <a:gd name="T93" fmla="*/ 44 h 223"/>
                <a:gd name="T94" fmla="*/ 7 w 297"/>
                <a:gd name="T95" fmla="*/ 37 h 2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7" h="223">
                  <a:moveTo>
                    <a:pt x="7" y="37"/>
                  </a:moveTo>
                  <a:lnTo>
                    <a:pt x="7" y="44"/>
                  </a:lnTo>
                  <a:lnTo>
                    <a:pt x="7" y="52"/>
                  </a:lnTo>
                  <a:lnTo>
                    <a:pt x="7" y="59"/>
                  </a:lnTo>
                  <a:lnTo>
                    <a:pt x="7" y="66"/>
                  </a:lnTo>
                  <a:lnTo>
                    <a:pt x="7" y="74"/>
                  </a:lnTo>
                  <a:lnTo>
                    <a:pt x="7" y="81"/>
                  </a:lnTo>
                  <a:lnTo>
                    <a:pt x="15" y="96"/>
                  </a:lnTo>
                  <a:lnTo>
                    <a:pt x="15" y="104"/>
                  </a:lnTo>
                  <a:lnTo>
                    <a:pt x="15" y="111"/>
                  </a:lnTo>
                  <a:lnTo>
                    <a:pt x="22" y="119"/>
                  </a:lnTo>
                  <a:lnTo>
                    <a:pt x="30" y="126"/>
                  </a:lnTo>
                  <a:lnTo>
                    <a:pt x="37" y="126"/>
                  </a:lnTo>
                  <a:lnTo>
                    <a:pt x="44" y="126"/>
                  </a:lnTo>
                  <a:lnTo>
                    <a:pt x="52" y="126"/>
                  </a:lnTo>
                  <a:lnTo>
                    <a:pt x="59" y="119"/>
                  </a:lnTo>
                  <a:lnTo>
                    <a:pt x="74" y="111"/>
                  </a:lnTo>
                  <a:lnTo>
                    <a:pt x="82" y="111"/>
                  </a:lnTo>
                  <a:lnTo>
                    <a:pt x="96" y="104"/>
                  </a:lnTo>
                  <a:lnTo>
                    <a:pt x="111" y="96"/>
                  </a:lnTo>
                  <a:lnTo>
                    <a:pt x="126" y="96"/>
                  </a:lnTo>
                  <a:lnTo>
                    <a:pt x="141" y="89"/>
                  </a:lnTo>
                  <a:lnTo>
                    <a:pt x="156" y="81"/>
                  </a:lnTo>
                  <a:lnTo>
                    <a:pt x="171" y="81"/>
                  </a:lnTo>
                  <a:lnTo>
                    <a:pt x="186" y="74"/>
                  </a:lnTo>
                  <a:lnTo>
                    <a:pt x="208" y="66"/>
                  </a:lnTo>
                  <a:lnTo>
                    <a:pt x="215" y="66"/>
                  </a:lnTo>
                  <a:lnTo>
                    <a:pt x="230" y="59"/>
                  </a:lnTo>
                  <a:lnTo>
                    <a:pt x="245" y="52"/>
                  </a:lnTo>
                  <a:lnTo>
                    <a:pt x="253" y="44"/>
                  </a:lnTo>
                  <a:lnTo>
                    <a:pt x="260" y="37"/>
                  </a:lnTo>
                  <a:lnTo>
                    <a:pt x="275" y="22"/>
                  </a:lnTo>
                  <a:lnTo>
                    <a:pt x="282" y="14"/>
                  </a:lnTo>
                  <a:lnTo>
                    <a:pt x="290" y="7"/>
                  </a:lnTo>
                  <a:lnTo>
                    <a:pt x="297" y="7"/>
                  </a:lnTo>
                  <a:lnTo>
                    <a:pt x="297" y="0"/>
                  </a:lnTo>
                  <a:lnTo>
                    <a:pt x="297" y="7"/>
                  </a:lnTo>
                  <a:lnTo>
                    <a:pt x="290" y="7"/>
                  </a:lnTo>
                  <a:lnTo>
                    <a:pt x="290" y="14"/>
                  </a:lnTo>
                  <a:lnTo>
                    <a:pt x="282" y="22"/>
                  </a:lnTo>
                  <a:lnTo>
                    <a:pt x="282" y="29"/>
                  </a:lnTo>
                  <a:lnTo>
                    <a:pt x="275" y="37"/>
                  </a:lnTo>
                  <a:lnTo>
                    <a:pt x="267" y="37"/>
                  </a:lnTo>
                  <a:lnTo>
                    <a:pt x="267" y="44"/>
                  </a:lnTo>
                  <a:lnTo>
                    <a:pt x="267" y="52"/>
                  </a:lnTo>
                  <a:lnTo>
                    <a:pt x="260" y="52"/>
                  </a:lnTo>
                  <a:lnTo>
                    <a:pt x="260" y="59"/>
                  </a:lnTo>
                  <a:lnTo>
                    <a:pt x="260" y="66"/>
                  </a:lnTo>
                  <a:lnTo>
                    <a:pt x="253" y="74"/>
                  </a:lnTo>
                  <a:lnTo>
                    <a:pt x="253" y="81"/>
                  </a:lnTo>
                  <a:lnTo>
                    <a:pt x="253" y="89"/>
                  </a:lnTo>
                  <a:lnTo>
                    <a:pt x="245" y="96"/>
                  </a:lnTo>
                  <a:lnTo>
                    <a:pt x="245" y="111"/>
                  </a:lnTo>
                  <a:lnTo>
                    <a:pt x="245" y="119"/>
                  </a:lnTo>
                  <a:lnTo>
                    <a:pt x="245" y="126"/>
                  </a:lnTo>
                  <a:lnTo>
                    <a:pt x="245" y="141"/>
                  </a:lnTo>
                  <a:lnTo>
                    <a:pt x="238" y="148"/>
                  </a:lnTo>
                  <a:lnTo>
                    <a:pt x="238" y="156"/>
                  </a:lnTo>
                  <a:lnTo>
                    <a:pt x="230" y="163"/>
                  </a:lnTo>
                  <a:lnTo>
                    <a:pt x="230" y="171"/>
                  </a:lnTo>
                  <a:lnTo>
                    <a:pt x="230" y="178"/>
                  </a:lnTo>
                  <a:lnTo>
                    <a:pt x="223" y="185"/>
                  </a:lnTo>
                  <a:lnTo>
                    <a:pt x="223" y="193"/>
                  </a:lnTo>
                  <a:lnTo>
                    <a:pt x="215" y="193"/>
                  </a:lnTo>
                  <a:lnTo>
                    <a:pt x="208" y="200"/>
                  </a:lnTo>
                  <a:lnTo>
                    <a:pt x="200" y="208"/>
                  </a:lnTo>
                  <a:lnTo>
                    <a:pt x="193" y="215"/>
                  </a:lnTo>
                  <a:lnTo>
                    <a:pt x="186" y="215"/>
                  </a:lnTo>
                  <a:lnTo>
                    <a:pt x="178" y="215"/>
                  </a:lnTo>
                  <a:lnTo>
                    <a:pt x="171" y="215"/>
                  </a:lnTo>
                  <a:lnTo>
                    <a:pt x="163" y="223"/>
                  </a:lnTo>
                  <a:lnTo>
                    <a:pt x="156" y="223"/>
                  </a:lnTo>
                  <a:lnTo>
                    <a:pt x="148" y="223"/>
                  </a:lnTo>
                  <a:lnTo>
                    <a:pt x="141" y="223"/>
                  </a:lnTo>
                  <a:lnTo>
                    <a:pt x="134" y="223"/>
                  </a:lnTo>
                  <a:lnTo>
                    <a:pt x="126" y="215"/>
                  </a:lnTo>
                  <a:lnTo>
                    <a:pt x="119" y="215"/>
                  </a:lnTo>
                  <a:lnTo>
                    <a:pt x="111" y="215"/>
                  </a:lnTo>
                  <a:lnTo>
                    <a:pt x="104" y="208"/>
                  </a:lnTo>
                  <a:lnTo>
                    <a:pt x="96" y="200"/>
                  </a:lnTo>
                  <a:lnTo>
                    <a:pt x="89" y="193"/>
                  </a:lnTo>
                  <a:lnTo>
                    <a:pt x="82" y="193"/>
                  </a:lnTo>
                  <a:lnTo>
                    <a:pt x="74" y="185"/>
                  </a:lnTo>
                  <a:lnTo>
                    <a:pt x="74" y="178"/>
                  </a:lnTo>
                  <a:lnTo>
                    <a:pt x="67" y="171"/>
                  </a:lnTo>
                  <a:lnTo>
                    <a:pt x="59" y="163"/>
                  </a:lnTo>
                  <a:lnTo>
                    <a:pt x="59" y="156"/>
                  </a:lnTo>
                  <a:lnTo>
                    <a:pt x="59" y="148"/>
                  </a:lnTo>
                  <a:lnTo>
                    <a:pt x="52" y="148"/>
                  </a:lnTo>
                  <a:lnTo>
                    <a:pt x="52" y="141"/>
                  </a:lnTo>
                  <a:lnTo>
                    <a:pt x="44" y="141"/>
                  </a:lnTo>
                  <a:lnTo>
                    <a:pt x="37" y="133"/>
                  </a:lnTo>
                  <a:lnTo>
                    <a:pt x="30" y="133"/>
                  </a:lnTo>
                  <a:lnTo>
                    <a:pt x="22" y="133"/>
                  </a:lnTo>
                  <a:lnTo>
                    <a:pt x="15" y="133"/>
                  </a:lnTo>
                  <a:lnTo>
                    <a:pt x="15" y="126"/>
                  </a:lnTo>
                  <a:lnTo>
                    <a:pt x="15" y="119"/>
                  </a:lnTo>
                  <a:lnTo>
                    <a:pt x="7" y="119"/>
                  </a:lnTo>
                  <a:lnTo>
                    <a:pt x="7" y="111"/>
                  </a:lnTo>
                  <a:lnTo>
                    <a:pt x="7" y="104"/>
                  </a:lnTo>
                  <a:lnTo>
                    <a:pt x="7" y="96"/>
                  </a:lnTo>
                  <a:lnTo>
                    <a:pt x="7" y="89"/>
                  </a:lnTo>
                  <a:lnTo>
                    <a:pt x="0" y="89"/>
                  </a:lnTo>
                  <a:lnTo>
                    <a:pt x="0" y="81"/>
                  </a:lnTo>
                  <a:lnTo>
                    <a:pt x="0" y="74"/>
                  </a:lnTo>
                  <a:lnTo>
                    <a:pt x="0" y="66"/>
                  </a:lnTo>
                  <a:lnTo>
                    <a:pt x="0" y="59"/>
                  </a:lnTo>
                  <a:lnTo>
                    <a:pt x="0" y="52"/>
                  </a:lnTo>
                  <a:lnTo>
                    <a:pt x="0" y="44"/>
                  </a:lnTo>
                  <a:lnTo>
                    <a:pt x="7" y="37"/>
                  </a:lnTo>
                  <a:close/>
                </a:path>
              </a:pathLst>
            </a:custGeom>
            <a:solidFill>
              <a:srgbClr val="D8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48" name="Freeform 512">
              <a:extLst>
                <a:ext uri="{FF2B5EF4-FFF2-40B4-BE49-F238E27FC236}">
                  <a16:creationId xmlns:a16="http://schemas.microsoft.com/office/drawing/2014/main" id="{D3A53B6B-C5BA-73FD-8B12-7204CBD236D8}"/>
                </a:ext>
              </a:extLst>
            </p:cNvPr>
            <p:cNvSpPr>
              <a:spLocks/>
            </p:cNvSpPr>
            <p:nvPr/>
          </p:nvSpPr>
          <p:spPr bwMode="auto">
            <a:xfrm>
              <a:off x="2811" y="2531"/>
              <a:ext cx="171" cy="142"/>
            </a:xfrm>
            <a:custGeom>
              <a:avLst/>
              <a:gdLst>
                <a:gd name="T0" fmla="*/ 0 w 171"/>
                <a:gd name="T1" fmla="*/ 75 h 142"/>
                <a:gd name="T2" fmla="*/ 0 w 171"/>
                <a:gd name="T3" fmla="*/ 82 h 142"/>
                <a:gd name="T4" fmla="*/ 7 w 171"/>
                <a:gd name="T5" fmla="*/ 97 h 142"/>
                <a:gd name="T6" fmla="*/ 22 w 171"/>
                <a:gd name="T7" fmla="*/ 112 h 142"/>
                <a:gd name="T8" fmla="*/ 37 w 171"/>
                <a:gd name="T9" fmla="*/ 127 h 142"/>
                <a:gd name="T10" fmla="*/ 52 w 171"/>
                <a:gd name="T11" fmla="*/ 142 h 142"/>
                <a:gd name="T12" fmla="*/ 74 w 171"/>
                <a:gd name="T13" fmla="*/ 142 h 142"/>
                <a:gd name="T14" fmla="*/ 96 w 171"/>
                <a:gd name="T15" fmla="*/ 142 h 142"/>
                <a:gd name="T16" fmla="*/ 119 w 171"/>
                <a:gd name="T17" fmla="*/ 134 h 142"/>
                <a:gd name="T18" fmla="*/ 133 w 171"/>
                <a:gd name="T19" fmla="*/ 127 h 142"/>
                <a:gd name="T20" fmla="*/ 148 w 171"/>
                <a:gd name="T21" fmla="*/ 112 h 142"/>
                <a:gd name="T22" fmla="*/ 156 w 171"/>
                <a:gd name="T23" fmla="*/ 97 h 142"/>
                <a:gd name="T24" fmla="*/ 163 w 171"/>
                <a:gd name="T25" fmla="*/ 82 h 142"/>
                <a:gd name="T26" fmla="*/ 163 w 171"/>
                <a:gd name="T27" fmla="*/ 75 h 142"/>
                <a:gd name="T28" fmla="*/ 171 w 171"/>
                <a:gd name="T29" fmla="*/ 60 h 142"/>
                <a:gd name="T30" fmla="*/ 171 w 171"/>
                <a:gd name="T31" fmla="*/ 53 h 142"/>
                <a:gd name="T32" fmla="*/ 171 w 171"/>
                <a:gd name="T33" fmla="*/ 45 h 142"/>
                <a:gd name="T34" fmla="*/ 171 w 171"/>
                <a:gd name="T35" fmla="*/ 38 h 142"/>
                <a:gd name="T36" fmla="*/ 171 w 171"/>
                <a:gd name="T37" fmla="*/ 30 h 142"/>
                <a:gd name="T38" fmla="*/ 171 w 171"/>
                <a:gd name="T39" fmla="*/ 23 h 142"/>
                <a:gd name="T40" fmla="*/ 171 w 171"/>
                <a:gd name="T41" fmla="*/ 15 h 142"/>
                <a:gd name="T42" fmla="*/ 171 w 171"/>
                <a:gd name="T43" fmla="*/ 8 h 142"/>
                <a:gd name="T44" fmla="*/ 171 w 171"/>
                <a:gd name="T45" fmla="*/ 0 h 142"/>
                <a:gd name="T46" fmla="*/ 163 w 171"/>
                <a:gd name="T47" fmla="*/ 0 h 142"/>
                <a:gd name="T48" fmla="*/ 156 w 171"/>
                <a:gd name="T49" fmla="*/ 8 h 142"/>
                <a:gd name="T50" fmla="*/ 141 w 171"/>
                <a:gd name="T51" fmla="*/ 8 h 142"/>
                <a:gd name="T52" fmla="*/ 133 w 171"/>
                <a:gd name="T53" fmla="*/ 15 h 142"/>
                <a:gd name="T54" fmla="*/ 119 w 171"/>
                <a:gd name="T55" fmla="*/ 23 h 142"/>
                <a:gd name="T56" fmla="*/ 104 w 171"/>
                <a:gd name="T57" fmla="*/ 23 h 142"/>
                <a:gd name="T58" fmla="*/ 89 w 171"/>
                <a:gd name="T59" fmla="*/ 30 h 142"/>
                <a:gd name="T60" fmla="*/ 74 w 171"/>
                <a:gd name="T61" fmla="*/ 30 h 142"/>
                <a:gd name="T62" fmla="*/ 59 w 171"/>
                <a:gd name="T63" fmla="*/ 38 h 142"/>
                <a:gd name="T64" fmla="*/ 52 w 171"/>
                <a:gd name="T65" fmla="*/ 45 h 142"/>
                <a:gd name="T66" fmla="*/ 37 w 171"/>
                <a:gd name="T67" fmla="*/ 45 h 142"/>
                <a:gd name="T68" fmla="*/ 29 w 171"/>
                <a:gd name="T69" fmla="*/ 53 h 142"/>
                <a:gd name="T70" fmla="*/ 15 w 171"/>
                <a:gd name="T71" fmla="*/ 53 h 142"/>
                <a:gd name="T72" fmla="*/ 7 w 171"/>
                <a:gd name="T73" fmla="*/ 60 h 142"/>
                <a:gd name="T74" fmla="*/ 0 w 171"/>
                <a:gd name="T75" fmla="*/ 60 h 142"/>
                <a:gd name="T76" fmla="*/ 0 w 171"/>
                <a:gd name="T77" fmla="*/ 67 h 142"/>
                <a:gd name="T78" fmla="*/ 0 w 171"/>
                <a:gd name="T79" fmla="*/ 67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1" h="142">
                  <a:moveTo>
                    <a:pt x="0" y="67"/>
                  </a:moveTo>
                  <a:lnTo>
                    <a:pt x="0" y="75"/>
                  </a:lnTo>
                  <a:lnTo>
                    <a:pt x="0" y="82"/>
                  </a:lnTo>
                  <a:lnTo>
                    <a:pt x="7" y="90"/>
                  </a:lnTo>
                  <a:lnTo>
                    <a:pt x="7" y="97"/>
                  </a:lnTo>
                  <a:lnTo>
                    <a:pt x="15" y="105"/>
                  </a:lnTo>
                  <a:lnTo>
                    <a:pt x="22" y="112"/>
                  </a:lnTo>
                  <a:lnTo>
                    <a:pt x="29" y="119"/>
                  </a:lnTo>
                  <a:lnTo>
                    <a:pt x="37" y="127"/>
                  </a:lnTo>
                  <a:lnTo>
                    <a:pt x="44" y="134"/>
                  </a:lnTo>
                  <a:lnTo>
                    <a:pt x="52" y="142"/>
                  </a:lnTo>
                  <a:lnTo>
                    <a:pt x="67" y="142"/>
                  </a:lnTo>
                  <a:lnTo>
                    <a:pt x="74" y="142"/>
                  </a:lnTo>
                  <a:lnTo>
                    <a:pt x="81" y="142"/>
                  </a:lnTo>
                  <a:lnTo>
                    <a:pt x="96" y="142"/>
                  </a:lnTo>
                  <a:lnTo>
                    <a:pt x="111" y="142"/>
                  </a:lnTo>
                  <a:lnTo>
                    <a:pt x="119" y="134"/>
                  </a:lnTo>
                  <a:lnTo>
                    <a:pt x="126" y="127"/>
                  </a:lnTo>
                  <a:lnTo>
                    <a:pt x="133" y="127"/>
                  </a:lnTo>
                  <a:lnTo>
                    <a:pt x="141" y="119"/>
                  </a:lnTo>
                  <a:lnTo>
                    <a:pt x="148" y="112"/>
                  </a:lnTo>
                  <a:lnTo>
                    <a:pt x="148" y="105"/>
                  </a:lnTo>
                  <a:lnTo>
                    <a:pt x="156" y="97"/>
                  </a:lnTo>
                  <a:lnTo>
                    <a:pt x="156" y="90"/>
                  </a:lnTo>
                  <a:lnTo>
                    <a:pt x="163" y="82"/>
                  </a:lnTo>
                  <a:lnTo>
                    <a:pt x="163" y="75"/>
                  </a:lnTo>
                  <a:lnTo>
                    <a:pt x="163" y="67"/>
                  </a:lnTo>
                  <a:lnTo>
                    <a:pt x="171" y="60"/>
                  </a:lnTo>
                  <a:lnTo>
                    <a:pt x="171" y="53"/>
                  </a:lnTo>
                  <a:lnTo>
                    <a:pt x="171" y="45"/>
                  </a:lnTo>
                  <a:lnTo>
                    <a:pt x="171" y="38"/>
                  </a:lnTo>
                  <a:lnTo>
                    <a:pt x="171" y="30"/>
                  </a:lnTo>
                  <a:lnTo>
                    <a:pt x="171" y="23"/>
                  </a:lnTo>
                  <a:lnTo>
                    <a:pt x="171" y="15"/>
                  </a:lnTo>
                  <a:lnTo>
                    <a:pt x="171" y="8"/>
                  </a:lnTo>
                  <a:lnTo>
                    <a:pt x="171" y="0"/>
                  </a:lnTo>
                  <a:lnTo>
                    <a:pt x="163" y="0"/>
                  </a:lnTo>
                  <a:lnTo>
                    <a:pt x="156" y="8"/>
                  </a:lnTo>
                  <a:lnTo>
                    <a:pt x="148" y="8"/>
                  </a:lnTo>
                  <a:lnTo>
                    <a:pt x="141" y="8"/>
                  </a:lnTo>
                  <a:lnTo>
                    <a:pt x="133" y="15"/>
                  </a:lnTo>
                  <a:lnTo>
                    <a:pt x="126" y="15"/>
                  </a:lnTo>
                  <a:lnTo>
                    <a:pt x="119" y="23"/>
                  </a:lnTo>
                  <a:lnTo>
                    <a:pt x="111" y="23"/>
                  </a:lnTo>
                  <a:lnTo>
                    <a:pt x="104" y="23"/>
                  </a:lnTo>
                  <a:lnTo>
                    <a:pt x="96" y="30"/>
                  </a:lnTo>
                  <a:lnTo>
                    <a:pt x="89" y="30"/>
                  </a:lnTo>
                  <a:lnTo>
                    <a:pt x="81" y="30"/>
                  </a:lnTo>
                  <a:lnTo>
                    <a:pt x="74" y="30"/>
                  </a:lnTo>
                  <a:lnTo>
                    <a:pt x="67" y="38"/>
                  </a:lnTo>
                  <a:lnTo>
                    <a:pt x="59" y="38"/>
                  </a:lnTo>
                  <a:lnTo>
                    <a:pt x="52" y="38"/>
                  </a:lnTo>
                  <a:lnTo>
                    <a:pt x="52" y="45"/>
                  </a:lnTo>
                  <a:lnTo>
                    <a:pt x="44" y="45"/>
                  </a:lnTo>
                  <a:lnTo>
                    <a:pt x="37" y="45"/>
                  </a:lnTo>
                  <a:lnTo>
                    <a:pt x="29" y="53"/>
                  </a:lnTo>
                  <a:lnTo>
                    <a:pt x="22" y="53"/>
                  </a:lnTo>
                  <a:lnTo>
                    <a:pt x="15" y="53"/>
                  </a:lnTo>
                  <a:lnTo>
                    <a:pt x="15" y="60"/>
                  </a:lnTo>
                  <a:lnTo>
                    <a:pt x="7" y="60"/>
                  </a:lnTo>
                  <a:lnTo>
                    <a:pt x="0" y="60"/>
                  </a:lnTo>
                  <a:lnTo>
                    <a:pt x="0" y="67"/>
                  </a:lnTo>
                  <a:close/>
                </a:path>
              </a:pathLst>
            </a:custGeom>
            <a:solidFill>
              <a:srgbClr val="FFFFFF"/>
            </a:solidFill>
            <a:ln w="0">
              <a:solidFill>
                <a:srgbClr val="000000"/>
              </a:solidFill>
              <a:prstDash val="solid"/>
              <a:round/>
              <a:headEnd/>
              <a:tailEnd/>
            </a:ln>
          </p:spPr>
          <p:txBody>
            <a:bodyPr/>
            <a:lstStyle/>
            <a:p>
              <a:endParaRPr lang="fr-FR"/>
            </a:p>
          </p:txBody>
        </p:sp>
        <p:sp>
          <p:nvSpPr>
            <p:cNvPr id="40449" name="Freeform 513">
              <a:extLst>
                <a:ext uri="{FF2B5EF4-FFF2-40B4-BE49-F238E27FC236}">
                  <a16:creationId xmlns:a16="http://schemas.microsoft.com/office/drawing/2014/main" id="{3D49B0A3-5728-3FBE-37BE-CEC794D11360}"/>
                </a:ext>
              </a:extLst>
            </p:cNvPr>
            <p:cNvSpPr>
              <a:spLocks/>
            </p:cNvSpPr>
            <p:nvPr/>
          </p:nvSpPr>
          <p:spPr bwMode="auto">
            <a:xfrm>
              <a:off x="2811" y="2531"/>
              <a:ext cx="171" cy="142"/>
            </a:xfrm>
            <a:custGeom>
              <a:avLst/>
              <a:gdLst>
                <a:gd name="T0" fmla="*/ 0 w 171"/>
                <a:gd name="T1" fmla="*/ 75 h 142"/>
                <a:gd name="T2" fmla="*/ 0 w 171"/>
                <a:gd name="T3" fmla="*/ 82 h 142"/>
                <a:gd name="T4" fmla="*/ 7 w 171"/>
                <a:gd name="T5" fmla="*/ 97 h 142"/>
                <a:gd name="T6" fmla="*/ 22 w 171"/>
                <a:gd name="T7" fmla="*/ 112 h 142"/>
                <a:gd name="T8" fmla="*/ 37 w 171"/>
                <a:gd name="T9" fmla="*/ 127 h 142"/>
                <a:gd name="T10" fmla="*/ 52 w 171"/>
                <a:gd name="T11" fmla="*/ 142 h 142"/>
                <a:gd name="T12" fmla="*/ 74 w 171"/>
                <a:gd name="T13" fmla="*/ 142 h 142"/>
                <a:gd name="T14" fmla="*/ 96 w 171"/>
                <a:gd name="T15" fmla="*/ 142 h 142"/>
                <a:gd name="T16" fmla="*/ 119 w 171"/>
                <a:gd name="T17" fmla="*/ 134 h 142"/>
                <a:gd name="T18" fmla="*/ 133 w 171"/>
                <a:gd name="T19" fmla="*/ 127 h 142"/>
                <a:gd name="T20" fmla="*/ 148 w 171"/>
                <a:gd name="T21" fmla="*/ 112 h 142"/>
                <a:gd name="T22" fmla="*/ 156 w 171"/>
                <a:gd name="T23" fmla="*/ 97 h 142"/>
                <a:gd name="T24" fmla="*/ 163 w 171"/>
                <a:gd name="T25" fmla="*/ 82 h 142"/>
                <a:gd name="T26" fmla="*/ 163 w 171"/>
                <a:gd name="T27" fmla="*/ 75 h 142"/>
                <a:gd name="T28" fmla="*/ 171 w 171"/>
                <a:gd name="T29" fmla="*/ 60 h 142"/>
                <a:gd name="T30" fmla="*/ 171 w 171"/>
                <a:gd name="T31" fmla="*/ 53 h 142"/>
                <a:gd name="T32" fmla="*/ 171 w 171"/>
                <a:gd name="T33" fmla="*/ 45 h 142"/>
                <a:gd name="T34" fmla="*/ 171 w 171"/>
                <a:gd name="T35" fmla="*/ 38 h 142"/>
                <a:gd name="T36" fmla="*/ 171 w 171"/>
                <a:gd name="T37" fmla="*/ 30 h 142"/>
                <a:gd name="T38" fmla="*/ 171 w 171"/>
                <a:gd name="T39" fmla="*/ 23 h 142"/>
                <a:gd name="T40" fmla="*/ 171 w 171"/>
                <a:gd name="T41" fmla="*/ 15 h 142"/>
                <a:gd name="T42" fmla="*/ 171 w 171"/>
                <a:gd name="T43" fmla="*/ 8 h 142"/>
                <a:gd name="T44" fmla="*/ 171 w 171"/>
                <a:gd name="T45" fmla="*/ 0 h 142"/>
                <a:gd name="T46" fmla="*/ 163 w 171"/>
                <a:gd name="T47" fmla="*/ 0 h 142"/>
                <a:gd name="T48" fmla="*/ 156 w 171"/>
                <a:gd name="T49" fmla="*/ 8 h 142"/>
                <a:gd name="T50" fmla="*/ 141 w 171"/>
                <a:gd name="T51" fmla="*/ 8 h 142"/>
                <a:gd name="T52" fmla="*/ 133 w 171"/>
                <a:gd name="T53" fmla="*/ 15 h 142"/>
                <a:gd name="T54" fmla="*/ 119 w 171"/>
                <a:gd name="T55" fmla="*/ 23 h 142"/>
                <a:gd name="T56" fmla="*/ 104 w 171"/>
                <a:gd name="T57" fmla="*/ 23 h 142"/>
                <a:gd name="T58" fmla="*/ 89 w 171"/>
                <a:gd name="T59" fmla="*/ 30 h 142"/>
                <a:gd name="T60" fmla="*/ 74 w 171"/>
                <a:gd name="T61" fmla="*/ 30 h 142"/>
                <a:gd name="T62" fmla="*/ 59 w 171"/>
                <a:gd name="T63" fmla="*/ 38 h 142"/>
                <a:gd name="T64" fmla="*/ 52 w 171"/>
                <a:gd name="T65" fmla="*/ 45 h 142"/>
                <a:gd name="T66" fmla="*/ 37 w 171"/>
                <a:gd name="T67" fmla="*/ 45 h 142"/>
                <a:gd name="T68" fmla="*/ 29 w 171"/>
                <a:gd name="T69" fmla="*/ 53 h 142"/>
                <a:gd name="T70" fmla="*/ 15 w 171"/>
                <a:gd name="T71" fmla="*/ 53 h 142"/>
                <a:gd name="T72" fmla="*/ 7 w 171"/>
                <a:gd name="T73" fmla="*/ 60 h 142"/>
                <a:gd name="T74" fmla="*/ 0 w 171"/>
                <a:gd name="T75" fmla="*/ 60 h 142"/>
                <a:gd name="T76" fmla="*/ 0 w 171"/>
                <a:gd name="T77" fmla="*/ 67 h 142"/>
                <a:gd name="T78" fmla="*/ 0 w 171"/>
                <a:gd name="T79" fmla="*/ 67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1" h="142">
                  <a:moveTo>
                    <a:pt x="0" y="67"/>
                  </a:moveTo>
                  <a:lnTo>
                    <a:pt x="0" y="75"/>
                  </a:lnTo>
                  <a:lnTo>
                    <a:pt x="0" y="82"/>
                  </a:lnTo>
                  <a:lnTo>
                    <a:pt x="7" y="90"/>
                  </a:lnTo>
                  <a:lnTo>
                    <a:pt x="7" y="97"/>
                  </a:lnTo>
                  <a:lnTo>
                    <a:pt x="15" y="105"/>
                  </a:lnTo>
                  <a:lnTo>
                    <a:pt x="22" y="112"/>
                  </a:lnTo>
                  <a:lnTo>
                    <a:pt x="29" y="119"/>
                  </a:lnTo>
                  <a:lnTo>
                    <a:pt x="37" y="127"/>
                  </a:lnTo>
                  <a:lnTo>
                    <a:pt x="44" y="134"/>
                  </a:lnTo>
                  <a:lnTo>
                    <a:pt x="52" y="142"/>
                  </a:lnTo>
                  <a:lnTo>
                    <a:pt x="67" y="142"/>
                  </a:lnTo>
                  <a:lnTo>
                    <a:pt x="74" y="142"/>
                  </a:lnTo>
                  <a:lnTo>
                    <a:pt x="81" y="142"/>
                  </a:lnTo>
                  <a:lnTo>
                    <a:pt x="96" y="142"/>
                  </a:lnTo>
                  <a:lnTo>
                    <a:pt x="111" y="142"/>
                  </a:lnTo>
                  <a:lnTo>
                    <a:pt x="119" y="134"/>
                  </a:lnTo>
                  <a:lnTo>
                    <a:pt x="126" y="127"/>
                  </a:lnTo>
                  <a:lnTo>
                    <a:pt x="133" y="127"/>
                  </a:lnTo>
                  <a:lnTo>
                    <a:pt x="141" y="119"/>
                  </a:lnTo>
                  <a:lnTo>
                    <a:pt x="148" y="112"/>
                  </a:lnTo>
                  <a:lnTo>
                    <a:pt x="148" y="105"/>
                  </a:lnTo>
                  <a:lnTo>
                    <a:pt x="156" y="97"/>
                  </a:lnTo>
                  <a:lnTo>
                    <a:pt x="156" y="90"/>
                  </a:lnTo>
                  <a:lnTo>
                    <a:pt x="163" y="82"/>
                  </a:lnTo>
                  <a:lnTo>
                    <a:pt x="163" y="75"/>
                  </a:lnTo>
                  <a:lnTo>
                    <a:pt x="163" y="67"/>
                  </a:lnTo>
                  <a:lnTo>
                    <a:pt x="171" y="60"/>
                  </a:lnTo>
                  <a:lnTo>
                    <a:pt x="171" y="53"/>
                  </a:lnTo>
                  <a:lnTo>
                    <a:pt x="171" y="45"/>
                  </a:lnTo>
                  <a:lnTo>
                    <a:pt x="171" y="38"/>
                  </a:lnTo>
                  <a:lnTo>
                    <a:pt x="171" y="30"/>
                  </a:lnTo>
                  <a:lnTo>
                    <a:pt x="171" y="23"/>
                  </a:lnTo>
                  <a:lnTo>
                    <a:pt x="171" y="15"/>
                  </a:lnTo>
                  <a:lnTo>
                    <a:pt x="171" y="8"/>
                  </a:lnTo>
                  <a:lnTo>
                    <a:pt x="171" y="0"/>
                  </a:lnTo>
                  <a:lnTo>
                    <a:pt x="163" y="0"/>
                  </a:lnTo>
                  <a:lnTo>
                    <a:pt x="156" y="8"/>
                  </a:lnTo>
                  <a:lnTo>
                    <a:pt x="148" y="8"/>
                  </a:lnTo>
                  <a:lnTo>
                    <a:pt x="141" y="8"/>
                  </a:lnTo>
                  <a:lnTo>
                    <a:pt x="133" y="15"/>
                  </a:lnTo>
                  <a:lnTo>
                    <a:pt x="126" y="15"/>
                  </a:lnTo>
                  <a:lnTo>
                    <a:pt x="119" y="23"/>
                  </a:lnTo>
                  <a:lnTo>
                    <a:pt x="111" y="23"/>
                  </a:lnTo>
                  <a:lnTo>
                    <a:pt x="104" y="23"/>
                  </a:lnTo>
                  <a:lnTo>
                    <a:pt x="96" y="30"/>
                  </a:lnTo>
                  <a:lnTo>
                    <a:pt x="89" y="30"/>
                  </a:lnTo>
                  <a:lnTo>
                    <a:pt x="81" y="30"/>
                  </a:lnTo>
                  <a:lnTo>
                    <a:pt x="74" y="30"/>
                  </a:lnTo>
                  <a:lnTo>
                    <a:pt x="67" y="38"/>
                  </a:lnTo>
                  <a:lnTo>
                    <a:pt x="59" y="38"/>
                  </a:lnTo>
                  <a:lnTo>
                    <a:pt x="52" y="38"/>
                  </a:lnTo>
                  <a:lnTo>
                    <a:pt x="52" y="45"/>
                  </a:lnTo>
                  <a:lnTo>
                    <a:pt x="44" y="45"/>
                  </a:lnTo>
                  <a:lnTo>
                    <a:pt x="37" y="45"/>
                  </a:lnTo>
                  <a:lnTo>
                    <a:pt x="29" y="53"/>
                  </a:lnTo>
                  <a:lnTo>
                    <a:pt x="22" y="53"/>
                  </a:lnTo>
                  <a:lnTo>
                    <a:pt x="15" y="53"/>
                  </a:lnTo>
                  <a:lnTo>
                    <a:pt x="15" y="60"/>
                  </a:lnTo>
                  <a:lnTo>
                    <a:pt x="7" y="60"/>
                  </a:lnTo>
                  <a:lnTo>
                    <a:pt x="0" y="60"/>
                  </a:lnTo>
                  <a:lnTo>
                    <a:pt x="0" y="6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50" name="Freeform 514">
              <a:extLst>
                <a:ext uri="{FF2B5EF4-FFF2-40B4-BE49-F238E27FC236}">
                  <a16:creationId xmlns:a16="http://schemas.microsoft.com/office/drawing/2014/main" id="{F0546A9E-86C0-BB49-A47A-8F83DBF11D6F}"/>
                </a:ext>
              </a:extLst>
            </p:cNvPr>
            <p:cNvSpPr>
              <a:spLocks/>
            </p:cNvSpPr>
            <p:nvPr/>
          </p:nvSpPr>
          <p:spPr bwMode="auto">
            <a:xfrm>
              <a:off x="2380" y="2702"/>
              <a:ext cx="698" cy="409"/>
            </a:xfrm>
            <a:custGeom>
              <a:avLst/>
              <a:gdLst>
                <a:gd name="T0" fmla="*/ 490 w 698"/>
                <a:gd name="T1" fmla="*/ 15 h 409"/>
                <a:gd name="T2" fmla="*/ 498 w 698"/>
                <a:gd name="T3" fmla="*/ 23 h 409"/>
                <a:gd name="T4" fmla="*/ 535 w 698"/>
                <a:gd name="T5" fmla="*/ 38 h 409"/>
                <a:gd name="T6" fmla="*/ 579 w 698"/>
                <a:gd name="T7" fmla="*/ 23 h 409"/>
                <a:gd name="T8" fmla="*/ 609 w 698"/>
                <a:gd name="T9" fmla="*/ 0 h 409"/>
                <a:gd name="T10" fmla="*/ 639 w 698"/>
                <a:gd name="T11" fmla="*/ 0 h 409"/>
                <a:gd name="T12" fmla="*/ 661 w 698"/>
                <a:gd name="T13" fmla="*/ 8 h 409"/>
                <a:gd name="T14" fmla="*/ 676 w 698"/>
                <a:gd name="T15" fmla="*/ 23 h 409"/>
                <a:gd name="T16" fmla="*/ 691 w 698"/>
                <a:gd name="T17" fmla="*/ 45 h 409"/>
                <a:gd name="T18" fmla="*/ 698 w 698"/>
                <a:gd name="T19" fmla="*/ 60 h 409"/>
                <a:gd name="T20" fmla="*/ 698 w 698"/>
                <a:gd name="T21" fmla="*/ 67 h 409"/>
                <a:gd name="T22" fmla="*/ 698 w 698"/>
                <a:gd name="T23" fmla="*/ 60 h 409"/>
                <a:gd name="T24" fmla="*/ 676 w 698"/>
                <a:gd name="T25" fmla="*/ 38 h 409"/>
                <a:gd name="T26" fmla="*/ 654 w 698"/>
                <a:gd name="T27" fmla="*/ 23 h 409"/>
                <a:gd name="T28" fmla="*/ 624 w 698"/>
                <a:gd name="T29" fmla="*/ 15 h 409"/>
                <a:gd name="T30" fmla="*/ 609 w 698"/>
                <a:gd name="T31" fmla="*/ 23 h 409"/>
                <a:gd name="T32" fmla="*/ 594 w 698"/>
                <a:gd name="T33" fmla="*/ 60 h 409"/>
                <a:gd name="T34" fmla="*/ 557 w 698"/>
                <a:gd name="T35" fmla="*/ 157 h 409"/>
                <a:gd name="T36" fmla="*/ 505 w 698"/>
                <a:gd name="T37" fmla="*/ 268 h 409"/>
                <a:gd name="T38" fmla="*/ 431 w 698"/>
                <a:gd name="T39" fmla="*/ 365 h 409"/>
                <a:gd name="T40" fmla="*/ 349 w 698"/>
                <a:gd name="T41" fmla="*/ 409 h 409"/>
                <a:gd name="T42" fmla="*/ 275 w 698"/>
                <a:gd name="T43" fmla="*/ 387 h 409"/>
                <a:gd name="T44" fmla="*/ 215 w 698"/>
                <a:gd name="T45" fmla="*/ 320 h 409"/>
                <a:gd name="T46" fmla="*/ 156 w 698"/>
                <a:gd name="T47" fmla="*/ 216 h 409"/>
                <a:gd name="T48" fmla="*/ 126 w 698"/>
                <a:gd name="T49" fmla="*/ 149 h 409"/>
                <a:gd name="T50" fmla="*/ 111 w 698"/>
                <a:gd name="T51" fmla="*/ 105 h 409"/>
                <a:gd name="T52" fmla="*/ 96 w 698"/>
                <a:gd name="T53" fmla="*/ 60 h 409"/>
                <a:gd name="T54" fmla="*/ 89 w 698"/>
                <a:gd name="T55" fmla="*/ 30 h 409"/>
                <a:gd name="T56" fmla="*/ 81 w 698"/>
                <a:gd name="T57" fmla="*/ 30 h 409"/>
                <a:gd name="T58" fmla="*/ 67 w 698"/>
                <a:gd name="T59" fmla="*/ 30 h 409"/>
                <a:gd name="T60" fmla="*/ 44 w 698"/>
                <a:gd name="T61" fmla="*/ 38 h 409"/>
                <a:gd name="T62" fmla="*/ 22 w 698"/>
                <a:gd name="T63" fmla="*/ 53 h 409"/>
                <a:gd name="T64" fmla="*/ 15 w 698"/>
                <a:gd name="T65" fmla="*/ 60 h 409"/>
                <a:gd name="T66" fmla="*/ 7 w 698"/>
                <a:gd name="T67" fmla="*/ 67 h 409"/>
                <a:gd name="T68" fmla="*/ 0 w 698"/>
                <a:gd name="T69" fmla="*/ 67 h 409"/>
                <a:gd name="T70" fmla="*/ 15 w 698"/>
                <a:gd name="T71" fmla="*/ 53 h 409"/>
                <a:gd name="T72" fmla="*/ 37 w 698"/>
                <a:gd name="T73" fmla="*/ 30 h 409"/>
                <a:gd name="T74" fmla="*/ 67 w 698"/>
                <a:gd name="T75" fmla="*/ 15 h 409"/>
                <a:gd name="T76" fmla="*/ 89 w 698"/>
                <a:gd name="T77" fmla="*/ 8 h 409"/>
                <a:gd name="T78" fmla="*/ 104 w 698"/>
                <a:gd name="T79" fmla="*/ 15 h 409"/>
                <a:gd name="T80" fmla="*/ 126 w 698"/>
                <a:gd name="T81" fmla="*/ 23 h 409"/>
                <a:gd name="T82" fmla="*/ 148 w 698"/>
                <a:gd name="T83" fmla="*/ 30 h 409"/>
                <a:gd name="T84" fmla="*/ 186 w 698"/>
                <a:gd name="T85" fmla="*/ 30 h 409"/>
                <a:gd name="T86" fmla="*/ 223 w 698"/>
                <a:gd name="T87" fmla="*/ 15 h 409"/>
                <a:gd name="T88" fmla="*/ 230 w 698"/>
                <a:gd name="T89" fmla="*/ 15 h 409"/>
                <a:gd name="T90" fmla="*/ 215 w 698"/>
                <a:gd name="T91" fmla="*/ 30 h 409"/>
                <a:gd name="T92" fmla="*/ 186 w 698"/>
                <a:gd name="T93" fmla="*/ 45 h 409"/>
                <a:gd name="T94" fmla="*/ 141 w 698"/>
                <a:gd name="T95" fmla="*/ 45 h 409"/>
                <a:gd name="T96" fmla="*/ 126 w 698"/>
                <a:gd name="T97" fmla="*/ 53 h 409"/>
                <a:gd name="T98" fmla="*/ 141 w 698"/>
                <a:gd name="T99" fmla="*/ 67 h 409"/>
                <a:gd name="T100" fmla="*/ 163 w 698"/>
                <a:gd name="T101" fmla="*/ 82 h 409"/>
                <a:gd name="T102" fmla="*/ 186 w 698"/>
                <a:gd name="T103" fmla="*/ 97 h 409"/>
                <a:gd name="T104" fmla="*/ 230 w 698"/>
                <a:gd name="T105" fmla="*/ 105 h 409"/>
                <a:gd name="T106" fmla="*/ 319 w 698"/>
                <a:gd name="T107" fmla="*/ 119 h 409"/>
                <a:gd name="T108" fmla="*/ 438 w 698"/>
                <a:gd name="T109" fmla="*/ 112 h 409"/>
                <a:gd name="T110" fmla="*/ 542 w 698"/>
                <a:gd name="T111" fmla="*/ 67 h 409"/>
                <a:gd name="T112" fmla="*/ 564 w 698"/>
                <a:gd name="T113" fmla="*/ 45 h 409"/>
                <a:gd name="T114" fmla="*/ 542 w 698"/>
                <a:gd name="T115" fmla="*/ 45 h 409"/>
                <a:gd name="T116" fmla="*/ 512 w 698"/>
                <a:gd name="T117" fmla="*/ 45 h 409"/>
                <a:gd name="T118" fmla="*/ 490 w 698"/>
                <a:gd name="T119" fmla="*/ 30 h 4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98" h="409">
                  <a:moveTo>
                    <a:pt x="490" y="23"/>
                  </a:moveTo>
                  <a:lnTo>
                    <a:pt x="490" y="15"/>
                  </a:lnTo>
                  <a:lnTo>
                    <a:pt x="498" y="15"/>
                  </a:lnTo>
                  <a:lnTo>
                    <a:pt x="498" y="23"/>
                  </a:lnTo>
                  <a:lnTo>
                    <a:pt x="505" y="23"/>
                  </a:lnTo>
                  <a:lnTo>
                    <a:pt x="512" y="30"/>
                  </a:lnTo>
                  <a:lnTo>
                    <a:pt x="520" y="30"/>
                  </a:lnTo>
                  <a:lnTo>
                    <a:pt x="535" y="38"/>
                  </a:lnTo>
                  <a:lnTo>
                    <a:pt x="542" y="38"/>
                  </a:lnTo>
                  <a:lnTo>
                    <a:pt x="550" y="30"/>
                  </a:lnTo>
                  <a:lnTo>
                    <a:pt x="564" y="30"/>
                  </a:lnTo>
                  <a:lnTo>
                    <a:pt x="579" y="23"/>
                  </a:lnTo>
                  <a:lnTo>
                    <a:pt x="594" y="15"/>
                  </a:lnTo>
                  <a:lnTo>
                    <a:pt x="602" y="8"/>
                  </a:lnTo>
                  <a:lnTo>
                    <a:pt x="609" y="0"/>
                  </a:lnTo>
                  <a:lnTo>
                    <a:pt x="617" y="0"/>
                  </a:lnTo>
                  <a:lnTo>
                    <a:pt x="624" y="0"/>
                  </a:lnTo>
                  <a:lnTo>
                    <a:pt x="631" y="0"/>
                  </a:lnTo>
                  <a:lnTo>
                    <a:pt x="639" y="0"/>
                  </a:lnTo>
                  <a:lnTo>
                    <a:pt x="646" y="0"/>
                  </a:lnTo>
                  <a:lnTo>
                    <a:pt x="654" y="0"/>
                  </a:lnTo>
                  <a:lnTo>
                    <a:pt x="654" y="8"/>
                  </a:lnTo>
                  <a:lnTo>
                    <a:pt x="661" y="8"/>
                  </a:lnTo>
                  <a:lnTo>
                    <a:pt x="669" y="15"/>
                  </a:lnTo>
                  <a:lnTo>
                    <a:pt x="676" y="15"/>
                  </a:lnTo>
                  <a:lnTo>
                    <a:pt x="676" y="23"/>
                  </a:lnTo>
                  <a:lnTo>
                    <a:pt x="683" y="30"/>
                  </a:lnTo>
                  <a:lnTo>
                    <a:pt x="683" y="38"/>
                  </a:lnTo>
                  <a:lnTo>
                    <a:pt x="691" y="45"/>
                  </a:lnTo>
                  <a:lnTo>
                    <a:pt x="691" y="53"/>
                  </a:lnTo>
                  <a:lnTo>
                    <a:pt x="698" y="53"/>
                  </a:lnTo>
                  <a:lnTo>
                    <a:pt x="698" y="60"/>
                  </a:lnTo>
                  <a:lnTo>
                    <a:pt x="698" y="67"/>
                  </a:lnTo>
                  <a:lnTo>
                    <a:pt x="698" y="60"/>
                  </a:lnTo>
                  <a:lnTo>
                    <a:pt x="691" y="53"/>
                  </a:lnTo>
                  <a:lnTo>
                    <a:pt x="683" y="53"/>
                  </a:lnTo>
                  <a:lnTo>
                    <a:pt x="683" y="45"/>
                  </a:lnTo>
                  <a:lnTo>
                    <a:pt x="676" y="38"/>
                  </a:lnTo>
                  <a:lnTo>
                    <a:pt x="669" y="38"/>
                  </a:lnTo>
                  <a:lnTo>
                    <a:pt x="661" y="30"/>
                  </a:lnTo>
                  <a:lnTo>
                    <a:pt x="654" y="30"/>
                  </a:lnTo>
                  <a:lnTo>
                    <a:pt x="654" y="23"/>
                  </a:lnTo>
                  <a:lnTo>
                    <a:pt x="646" y="23"/>
                  </a:lnTo>
                  <a:lnTo>
                    <a:pt x="639" y="15"/>
                  </a:lnTo>
                  <a:lnTo>
                    <a:pt x="631" y="15"/>
                  </a:lnTo>
                  <a:lnTo>
                    <a:pt x="624" y="15"/>
                  </a:lnTo>
                  <a:lnTo>
                    <a:pt x="617" y="15"/>
                  </a:lnTo>
                  <a:lnTo>
                    <a:pt x="609" y="15"/>
                  </a:lnTo>
                  <a:lnTo>
                    <a:pt x="609" y="23"/>
                  </a:lnTo>
                  <a:lnTo>
                    <a:pt x="602" y="23"/>
                  </a:lnTo>
                  <a:lnTo>
                    <a:pt x="602" y="30"/>
                  </a:lnTo>
                  <a:lnTo>
                    <a:pt x="594" y="45"/>
                  </a:lnTo>
                  <a:lnTo>
                    <a:pt x="594" y="60"/>
                  </a:lnTo>
                  <a:lnTo>
                    <a:pt x="587" y="82"/>
                  </a:lnTo>
                  <a:lnTo>
                    <a:pt x="579" y="105"/>
                  </a:lnTo>
                  <a:lnTo>
                    <a:pt x="572" y="127"/>
                  </a:lnTo>
                  <a:lnTo>
                    <a:pt x="557" y="157"/>
                  </a:lnTo>
                  <a:lnTo>
                    <a:pt x="550" y="186"/>
                  </a:lnTo>
                  <a:lnTo>
                    <a:pt x="535" y="209"/>
                  </a:lnTo>
                  <a:lnTo>
                    <a:pt x="520" y="238"/>
                  </a:lnTo>
                  <a:lnTo>
                    <a:pt x="505" y="268"/>
                  </a:lnTo>
                  <a:lnTo>
                    <a:pt x="490" y="298"/>
                  </a:lnTo>
                  <a:lnTo>
                    <a:pt x="475" y="320"/>
                  </a:lnTo>
                  <a:lnTo>
                    <a:pt x="453" y="350"/>
                  </a:lnTo>
                  <a:lnTo>
                    <a:pt x="431" y="365"/>
                  </a:lnTo>
                  <a:lnTo>
                    <a:pt x="416" y="387"/>
                  </a:lnTo>
                  <a:lnTo>
                    <a:pt x="394" y="402"/>
                  </a:lnTo>
                  <a:lnTo>
                    <a:pt x="371" y="409"/>
                  </a:lnTo>
                  <a:lnTo>
                    <a:pt x="349" y="409"/>
                  </a:lnTo>
                  <a:lnTo>
                    <a:pt x="334" y="409"/>
                  </a:lnTo>
                  <a:lnTo>
                    <a:pt x="312" y="409"/>
                  </a:lnTo>
                  <a:lnTo>
                    <a:pt x="297" y="402"/>
                  </a:lnTo>
                  <a:lnTo>
                    <a:pt x="275" y="387"/>
                  </a:lnTo>
                  <a:lnTo>
                    <a:pt x="260" y="380"/>
                  </a:lnTo>
                  <a:lnTo>
                    <a:pt x="245" y="357"/>
                  </a:lnTo>
                  <a:lnTo>
                    <a:pt x="230" y="343"/>
                  </a:lnTo>
                  <a:lnTo>
                    <a:pt x="215" y="320"/>
                  </a:lnTo>
                  <a:lnTo>
                    <a:pt x="200" y="298"/>
                  </a:lnTo>
                  <a:lnTo>
                    <a:pt x="178" y="268"/>
                  </a:lnTo>
                  <a:lnTo>
                    <a:pt x="163" y="238"/>
                  </a:lnTo>
                  <a:lnTo>
                    <a:pt x="156" y="216"/>
                  </a:lnTo>
                  <a:lnTo>
                    <a:pt x="141" y="179"/>
                  </a:lnTo>
                  <a:lnTo>
                    <a:pt x="133" y="171"/>
                  </a:lnTo>
                  <a:lnTo>
                    <a:pt x="133" y="164"/>
                  </a:lnTo>
                  <a:lnTo>
                    <a:pt x="126" y="149"/>
                  </a:lnTo>
                  <a:lnTo>
                    <a:pt x="119" y="142"/>
                  </a:lnTo>
                  <a:lnTo>
                    <a:pt x="119" y="127"/>
                  </a:lnTo>
                  <a:lnTo>
                    <a:pt x="111" y="112"/>
                  </a:lnTo>
                  <a:lnTo>
                    <a:pt x="111" y="105"/>
                  </a:lnTo>
                  <a:lnTo>
                    <a:pt x="104" y="90"/>
                  </a:lnTo>
                  <a:lnTo>
                    <a:pt x="104" y="75"/>
                  </a:lnTo>
                  <a:lnTo>
                    <a:pt x="96" y="67"/>
                  </a:lnTo>
                  <a:lnTo>
                    <a:pt x="96" y="60"/>
                  </a:lnTo>
                  <a:lnTo>
                    <a:pt x="96" y="45"/>
                  </a:lnTo>
                  <a:lnTo>
                    <a:pt x="89" y="45"/>
                  </a:lnTo>
                  <a:lnTo>
                    <a:pt x="89" y="38"/>
                  </a:lnTo>
                  <a:lnTo>
                    <a:pt x="89" y="30"/>
                  </a:lnTo>
                  <a:lnTo>
                    <a:pt x="81" y="30"/>
                  </a:lnTo>
                  <a:lnTo>
                    <a:pt x="74" y="30"/>
                  </a:lnTo>
                  <a:lnTo>
                    <a:pt x="67" y="30"/>
                  </a:lnTo>
                  <a:lnTo>
                    <a:pt x="59" y="30"/>
                  </a:lnTo>
                  <a:lnTo>
                    <a:pt x="52" y="30"/>
                  </a:lnTo>
                  <a:lnTo>
                    <a:pt x="44" y="38"/>
                  </a:lnTo>
                  <a:lnTo>
                    <a:pt x="37" y="45"/>
                  </a:lnTo>
                  <a:lnTo>
                    <a:pt x="29" y="45"/>
                  </a:lnTo>
                  <a:lnTo>
                    <a:pt x="22" y="53"/>
                  </a:lnTo>
                  <a:lnTo>
                    <a:pt x="15" y="60"/>
                  </a:lnTo>
                  <a:lnTo>
                    <a:pt x="7" y="67"/>
                  </a:lnTo>
                  <a:lnTo>
                    <a:pt x="0" y="67"/>
                  </a:lnTo>
                  <a:lnTo>
                    <a:pt x="0" y="60"/>
                  </a:lnTo>
                  <a:lnTo>
                    <a:pt x="7" y="60"/>
                  </a:lnTo>
                  <a:lnTo>
                    <a:pt x="7" y="53"/>
                  </a:lnTo>
                  <a:lnTo>
                    <a:pt x="15" y="53"/>
                  </a:lnTo>
                  <a:lnTo>
                    <a:pt x="22" y="45"/>
                  </a:lnTo>
                  <a:lnTo>
                    <a:pt x="22" y="38"/>
                  </a:lnTo>
                  <a:lnTo>
                    <a:pt x="29" y="30"/>
                  </a:lnTo>
                  <a:lnTo>
                    <a:pt x="37" y="30"/>
                  </a:lnTo>
                  <a:lnTo>
                    <a:pt x="44" y="23"/>
                  </a:lnTo>
                  <a:lnTo>
                    <a:pt x="52" y="23"/>
                  </a:lnTo>
                  <a:lnTo>
                    <a:pt x="59" y="15"/>
                  </a:lnTo>
                  <a:lnTo>
                    <a:pt x="67" y="15"/>
                  </a:lnTo>
                  <a:lnTo>
                    <a:pt x="74" y="15"/>
                  </a:lnTo>
                  <a:lnTo>
                    <a:pt x="74" y="8"/>
                  </a:lnTo>
                  <a:lnTo>
                    <a:pt x="81" y="8"/>
                  </a:lnTo>
                  <a:lnTo>
                    <a:pt x="89" y="8"/>
                  </a:lnTo>
                  <a:lnTo>
                    <a:pt x="96" y="8"/>
                  </a:lnTo>
                  <a:lnTo>
                    <a:pt x="104" y="15"/>
                  </a:lnTo>
                  <a:lnTo>
                    <a:pt x="111" y="15"/>
                  </a:lnTo>
                  <a:lnTo>
                    <a:pt x="119" y="15"/>
                  </a:lnTo>
                  <a:lnTo>
                    <a:pt x="126" y="23"/>
                  </a:lnTo>
                  <a:lnTo>
                    <a:pt x="133" y="23"/>
                  </a:lnTo>
                  <a:lnTo>
                    <a:pt x="141" y="30"/>
                  </a:lnTo>
                  <a:lnTo>
                    <a:pt x="148" y="30"/>
                  </a:lnTo>
                  <a:lnTo>
                    <a:pt x="156" y="30"/>
                  </a:lnTo>
                  <a:lnTo>
                    <a:pt x="163" y="30"/>
                  </a:lnTo>
                  <a:lnTo>
                    <a:pt x="178" y="30"/>
                  </a:lnTo>
                  <a:lnTo>
                    <a:pt x="186" y="30"/>
                  </a:lnTo>
                  <a:lnTo>
                    <a:pt x="193" y="30"/>
                  </a:lnTo>
                  <a:lnTo>
                    <a:pt x="200" y="23"/>
                  </a:lnTo>
                  <a:lnTo>
                    <a:pt x="215" y="23"/>
                  </a:lnTo>
                  <a:lnTo>
                    <a:pt x="223" y="15"/>
                  </a:lnTo>
                  <a:lnTo>
                    <a:pt x="238" y="8"/>
                  </a:lnTo>
                  <a:lnTo>
                    <a:pt x="230" y="8"/>
                  </a:lnTo>
                  <a:lnTo>
                    <a:pt x="230" y="15"/>
                  </a:lnTo>
                  <a:lnTo>
                    <a:pt x="223" y="15"/>
                  </a:lnTo>
                  <a:lnTo>
                    <a:pt x="223" y="23"/>
                  </a:lnTo>
                  <a:lnTo>
                    <a:pt x="215" y="30"/>
                  </a:lnTo>
                  <a:lnTo>
                    <a:pt x="208" y="30"/>
                  </a:lnTo>
                  <a:lnTo>
                    <a:pt x="208" y="38"/>
                  </a:lnTo>
                  <a:lnTo>
                    <a:pt x="200" y="38"/>
                  </a:lnTo>
                  <a:lnTo>
                    <a:pt x="186" y="45"/>
                  </a:lnTo>
                  <a:lnTo>
                    <a:pt x="178" y="45"/>
                  </a:lnTo>
                  <a:lnTo>
                    <a:pt x="163" y="45"/>
                  </a:lnTo>
                  <a:lnTo>
                    <a:pt x="156" y="45"/>
                  </a:lnTo>
                  <a:lnTo>
                    <a:pt x="141" y="45"/>
                  </a:lnTo>
                  <a:lnTo>
                    <a:pt x="126" y="45"/>
                  </a:lnTo>
                  <a:lnTo>
                    <a:pt x="126" y="53"/>
                  </a:lnTo>
                  <a:lnTo>
                    <a:pt x="133" y="53"/>
                  </a:lnTo>
                  <a:lnTo>
                    <a:pt x="133" y="60"/>
                  </a:lnTo>
                  <a:lnTo>
                    <a:pt x="141" y="60"/>
                  </a:lnTo>
                  <a:lnTo>
                    <a:pt x="141" y="67"/>
                  </a:lnTo>
                  <a:lnTo>
                    <a:pt x="148" y="67"/>
                  </a:lnTo>
                  <a:lnTo>
                    <a:pt x="148" y="75"/>
                  </a:lnTo>
                  <a:lnTo>
                    <a:pt x="156" y="75"/>
                  </a:lnTo>
                  <a:lnTo>
                    <a:pt x="163" y="82"/>
                  </a:lnTo>
                  <a:lnTo>
                    <a:pt x="171" y="82"/>
                  </a:lnTo>
                  <a:lnTo>
                    <a:pt x="178" y="90"/>
                  </a:lnTo>
                  <a:lnTo>
                    <a:pt x="186" y="97"/>
                  </a:lnTo>
                  <a:lnTo>
                    <a:pt x="193" y="97"/>
                  </a:lnTo>
                  <a:lnTo>
                    <a:pt x="200" y="97"/>
                  </a:lnTo>
                  <a:lnTo>
                    <a:pt x="215" y="105"/>
                  </a:lnTo>
                  <a:lnTo>
                    <a:pt x="230" y="105"/>
                  </a:lnTo>
                  <a:lnTo>
                    <a:pt x="245" y="112"/>
                  </a:lnTo>
                  <a:lnTo>
                    <a:pt x="267" y="112"/>
                  </a:lnTo>
                  <a:lnTo>
                    <a:pt x="297" y="119"/>
                  </a:lnTo>
                  <a:lnTo>
                    <a:pt x="319" y="119"/>
                  </a:lnTo>
                  <a:lnTo>
                    <a:pt x="349" y="119"/>
                  </a:lnTo>
                  <a:lnTo>
                    <a:pt x="379" y="119"/>
                  </a:lnTo>
                  <a:lnTo>
                    <a:pt x="408" y="119"/>
                  </a:lnTo>
                  <a:lnTo>
                    <a:pt x="438" y="112"/>
                  </a:lnTo>
                  <a:lnTo>
                    <a:pt x="468" y="105"/>
                  </a:lnTo>
                  <a:lnTo>
                    <a:pt x="498" y="97"/>
                  </a:lnTo>
                  <a:lnTo>
                    <a:pt x="520" y="82"/>
                  </a:lnTo>
                  <a:lnTo>
                    <a:pt x="542" y="67"/>
                  </a:lnTo>
                  <a:lnTo>
                    <a:pt x="564" y="45"/>
                  </a:lnTo>
                  <a:lnTo>
                    <a:pt x="557" y="45"/>
                  </a:lnTo>
                  <a:lnTo>
                    <a:pt x="550" y="45"/>
                  </a:lnTo>
                  <a:lnTo>
                    <a:pt x="542" y="45"/>
                  </a:lnTo>
                  <a:lnTo>
                    <a:pt x="535" y="45"/>
                  </a:lnTo>
                  <a:lnTo>
                    <a:pt x="527" y="45"/>
                  </a:lnTo>
                  <a:lnTo>
                    <a:pt x="520" y="45"/>
                  </a:lnTo>
                  <a:lnTo>
                    <a:pt x="512" y="45"/>
                  </a:lnTo>
                  <a:lnTo>
                    <a:pt x="505" y="38"/>
                  </a:lnTo>
                  <a:lnTo>
                    <a:pt x="498" y="30"/>
                  </a:lnTo>
                  <a:lnTo>
                    <a:pt x="490" y="30"/>
                  </a:lnTo>
                  <a:lnTo>
                    <a:pt x="490" y="23"/>
                  </a:lnTo>
                  <a:close/>
                </a:path>
              </a:pathLst>
            </a:custGeom>
            <a:solidFill>
              <a:srgbClr val="D8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51" name="Freeform 515">
              <a:extLst>
                <a:ext uri="{FF2B5EF4-FFF2-40B4-BE49-F238E27FC236}">
                  <a16:creationId xmlns:a16="http://schemas.microsoft.com/office/drawing/2014/main" id="{51BFE37B-698C-C676-B55F-0A3A4736EFDD}"/>
                </a:ext>
              </a:extLst>
            </p:cNvPr>
            <p:cNvSpPr>
              <a:spLocks/>
            </p:cNvSpPr>
            <p:nvPr/>
          </p:nvSpPr>
          <p:spPr bwMode="auto">
            <a:xfrm>
              <a:off x="2506" y="2769"/>
              <a:ext cx="438" cy="328"/>
            </a:xfrm>
            <a:custGeom>
              <a:avLst/>
              <a:gdLst>
                <a:gd name="T0" fmla="*/ 431 w 438"/>
                <a:gd name="T1" fmla="*/ 15 h 328"/>
                <a:gd name="T2" fmla="*/ 416 w 438"/>
                <a:gd name="T3" fmla="*/ 30 h 328"/>
                <a:gd name="T4" fmla="*/ 394 w 438"/>
                <a:gd name="T5" fmla="*/ 38 h 328"/>
                <a:gd name="T6" fmla="*/ 372 w 438"/>
                <a:gd name="T7" fmla="*/ 52 h 328"/>
                <a:gd name="T8" fmla="*/ 349 w 438"/>
                <a:gd name="T9" fmla="*/ 60 h 328"/>
                <a:gd name="T10" fmla="*/ 320 w 438"/>
                <a:gd name="T11" fmla="*/ 67 h 328"/>
                <a:gd name="T12" fmla="*/ 290 w 438"/>
                <a:gd name="T13" fmla="*/ 67 h 328"/>
                <a:gd name="T14" fmla="*/ 253 w 438"/>
                <a:gd name="T15" fmla="*/ 75 h 328"/>
                <a:gd name="T16" fmla="*/ 216 w 438"/>
                <a:gd name="T17" fmla="*/ 75 h 328"/>
                <a:gd name="T18" fmla="*/ 171 w 438"/>
                <a:gd name="T19" fmla="*/ 75 h 328"/>
                <a:gd name="T20" fmla="*/ 134 w 438"/>
                <a:gd name="T21" fmla="*/ 67 h 328"/>
                <a:gd name="T22" fmla="*/ 104 w 438"/>
                <a:gd name="T23" fmla="*/ 60 h 328"/>
                <a:gd name="T24" fmla="*/ 74 w 438"/>
                <a:gd name="T25" fmla="*/ 52 h 328"/>
                <a:gd name="T26" fmla="*/ 45 w 438"/>
                <a:gd name="T27" fmla="*/ 45 h 328"/>
                <a:gd name="T28" fmla="*/ 22 w 438"/>
                <a:gd name="T29" fmla="*/ 30 h 328"/>
                <a:gd name="T30" fmla="*/ 7 w 438"/>
                <a:gd name="T31" fmla="*/ 15 h 328"/>
                <a:gd name="T32" fmla="*/ 0 w 438"/>
                <a:gd name="T33" fmla="*/ 8 h 328"/>
                <a:gd name="T34" fmla="*/ 7 w 438"/>
                <a:gd name="T35" fmla="*/ 38 h 328"/>
                <a:gd name="T36" fmla="*/ 22 w 438"/>
                <a:gd name="T37" fmla="*/ 82 h 328"/>
                <a:gd name="T38" fmla="*/ 45 w 438"/>
                <a:gd name="T39" fmla="*/ 134 h 328"/>
                <a:gd name="T40" fmla="*/ 67 w 438"/>
                <a:gd name="T41" fmla="*/ 194 h 328"/>
                <a:gd name="T42" fmla="*/ 104 w 438"/>
                <a:gd name="T43" fmla="*/ 253 h 328"/>
                <a:gd name="T44" fmla="*/ 141 w 438"/>
                <a:gd name="T45" fmla="*/ 298 h 328"/>
                <a:gd name="T46" fmla="*/ 186 w 438"/>
                <a:gd name="T47" fmla="*/ 320 h 328"/>
                <a:gd name="T48" fmla="*/ 238 w 438"/>
                <a:gd name="T49" fmla="*/ 320 h 328"/>
                <a:gd name="T50" fmla="*/ 282 w 438"/>
                <a:gd name="T51" fmla="*/ 298 h 328"/>
                <a:gd name="T52" fmla="*/ 327 w 438"/>
                <a:gd name="T53" fmla="*/ 253 h 328"/>
                <a:gd name="T54" fmla="*/ 364 w 438"/>
                <a:gd name="T55" fmla="*/ 194 h 328"/>
                <a:gd name="T56" fmla="*/ 394 w 438"/>
                <a:gd name="T57" fmla="*/ 134 h 328"/>
                <a:gd name="T58" fmla="*/ 416 w 438"/>
                <a:gd name="T59" fmla="*/ 82 h 328"/>
                <a:gd name="T60" fmla="*/ 431 w 438"/>
                <a:gd name="T61" fmla="*/ 38 h 328"/>
                <a:gd name="T62" fmla="*/ 438 w 438"/>
                <a:gd name="T63" fmla="*/ 8 h 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8" h="328">
                  <a:moveTo>
                    <a:pt x="438" y="8"/>
                  </a:moveTo>
                  <a:lnTo>
                    <a:pt x="431" y="15"/>
                  </a:lnTo>
                  <a:lnTo>
                    <a:pt x="424" y="23"/>
                  </a:lnTo>
                  <a:lnTo>
                    <a:pt x="416" y="30"/>
                  </a:lnTo>
                  <a:lnTo>
                    <a:pt x="401" y="30"/>
                  </a:lnTo>
                  <a:lnTo>
                    <a:pt x="394" y="38"/>
                  </a:lnTo>
                  <a:lnTo>
                    <a:pt x="386" y="45"/>
                  </a:lnTo>
                  <a:lnTo>
                    <a:pt x="372" y="52"/>
                  </a:lnTo>
                  <a:lnTo>
                    <a:pt x="364" y="52"/>
                  </a:lnTo>
                  <a:lnTo>
                    <a:pt x="349" y="60"/>
                  </a:lnTo>
                  <a:lnTo>
                    <a:pt x="334" y="60"/>
                  </a:lnTo>
                  <a:lnTo>
                    <a:pt x="320" y="67"/>
                  </a:lnTo>
                  <a:lnTo>
                    <a:pt x="305" y="67"/>
                  </a:lnTo>
                  <a:lnTo>
                    <a:pt x="290" y="67"/>
                  </a:lnTo>
                  <a:lnTo>
                    <a:pt x="268" y="75"/>
                  </a:lnTo>
                  <a:lnTo>
                    <a:pt x="253" y="75"/>
                  </a:lnTo>
                  <a:lnTo>
                    <a:pt x="230" y="75"/>
                  </a:lnTo>
                  <a:lnTo>
                    <a:pt x="216" y="75"/>
                  </a:lnTo>
                  <a:lnTo>
                    <a:pt x="193" y="75"/>
                  </a:lnTo>
                  <a:lnTo>
                    <a:pt x="171" y="75"/>
                  </a:lnTo>
                  <a:lnTo>
                    <a:pt x="156" y="67"/>
                  </a:lnTo>
                  <a:lnTo>
                    <a:pt x="134" y="67"/>
                  </a:lnTo>
                  <a:lnTo>
                    <a:pt x="119" y="67"/>
                  </a:lnTo>
                  <a:lnTo>
                    <a:pt x="104" y="60"/>
                  </a:lnTo>
                  <a:lnTo>
                    <a:pt x="89" y="60"/>
                  </a:lnTo>
                  <a:lnTo>
                    <a:pt x="74" y="52"/>
                  </a:lnTo>
                  <a:lnTo>
                    <a:pt x="60" y="52"/>
                  </a:lnTo>
                  <a:lnTo>
                    <a:pt x="45" y="45"/>
                  </a:lnTo>
                  <a:lnTo>
                    <a:pt x="37" y="38"/>
                  </a:lnTo>
                  <a:lnTo>
                    <a:pt x="22" y="30"/>
                  </a:lnTo>
                  <a:lnTo>
                    <a:pt x="15" y="23"/>
                  </a:lnTo>
                  <a:lnTo>
                    <a:pt x="7" y="15"/>
                  </a:lnTo>
                  <a:lnTo>
                    <a:pt x="0" y="0"/>
                  </a:lnTo>
                  <a:lnTo>
                    <a:pt x="0" y="8"/>
                  </a:lnTo>
                  <a:lnTo>
                    <a:pt x="0" y="15"/>
                  </a:lnTo>
                  <a:lnTo>
                    <a:pt x="7" y="38"/>
                  </a:lnTo>
                  <a:lnTo>
                    <a:pt x="15" y="52"/>
                  </a:lnTo>
                  <a:lnTo>
                    <a:pt x="22" y="82"/>
                  </a:lnTo>
                  <a:lnTo>
                    <a:pt x="30" y="104"/>
                  </a:lnTo>
                  <a:lnTo>
                    <a:pt x="45" y="134"/>
                  </a:lnTo>
                  <a:lnTo>
                    <a:pt x="52" y="164"/>
                  </a:lnTo>
                  <a:lnTo>
                    <a:pt x="67" y="194"/>
                  </a:lnTo>
                  <a:lnTo>
                    <a:pt x="89" y="223"/>
                  </a:lnTo>
                  <a:lnTo>
                    <a:pt x="104" y="253"/>
                  </a:lnTo>
                  <a:lnTo>
                    <a:pt x="126" y="276"/>
                  </a:lnTo>
                  <a:lnTo>
                    <a:pt x="141" y="298"/>
                  </a:lnTo>
                  <a:lnTo>
                    <a:pt x="164" y="313"/>
                  </a:lnTo>
                  <a:lnTo>
                    <a:pt x="186" y="320"/>
                  </a:lnTo>
                  <a:lnTo>
                    <a:pt x="216" y="328"/>
                  </a:lnTo>
                  <a:lnTo>
                    <a:pt x="238" y="320"/>
                  </a:lnTo>
                  <a:lnTo>
                    <a:pt x="260" y="313"/>
                  </a:lnTo>
                  <a:lnTo>
                    <a:pt x="282" y="298"/>
                  </a:lnTo>
                  <a:lnTo>
                    <a:pt x="305" y="276"/>
                  </a:lnTo>
                  <a:lnTo>
                    <a:pt x="327" y="253"/>
                  </a:lnTo>
                  <a:lnTo>
                    <a:pt x="342" y="223"/>
                  </a:lnTo>
                  <a:lnTo>
                    <a:pt x="364" y="194"/>
                  </a:lnTo>
                  <a:lnTo>
                    <a:pt x="379" y="164"/>
                  </a:lnTo>
                  <a:lnTo>
                    <a:pt x="394" y="134"/>
                  </a:lnTo>
                  <a:lnTo>
                    <a:pt x="401" y="104"/>
                  </a:lnTo>
                  <a:lnTo>
                    <a:pt x="416" y="82"/>
                  </a:lnTo>
                  <a:lnTo>
                    <a:pt x="424" y="52"/>
                  </a:lnTo>
                  <a:lnTo>
                    <a:pt x="431" y="38"/>
                  </a:lnTo>
                  <a:lnTo>
                    <a:pt x="431" y="23"/>
                  </a:lnTo>
                  <a:lnTo>
                    <a:pt x="438" y="8"/>
                  </a:lnTo>
                  <a:close/>
                </a:path>
              </a:pathLst>
            </a:custGeom>
            <a:solidFill>
              <a:srgbClr val="D8D8D8"/>
            </a:solidFill>
            <a:ln w="0">
              <a:solidFill>
                <a:srgbClr val="000000"/>
              </a:solidFill>
              <a:prstDash val="solid"/>
              <a:round/>
              <a:headEnd/>
              <a:tailEnd/>
            </a:ln>
          </p:spPr>
          <p:txBody>
            <a:bodyPr/>
            <a:lstStyle/>
            <a:p>
              <a:endParaRPr lang="fr-FR"/>
            </a:p>
          </p:txBody>
        </p:sp>
        <p:sp>
          <p:nvSpPr>
            <p:cNvPr id="40452" name="Freeform 516">
              <a:extLst>
                <a:ext uri="{FF2B5EF4-FFF2-40B4-BE49-F238E27FC236}">
                  <a16:creationId xmlns:a16="http://schemas.microsoft.com/office/drawing/2014/main" id="{110A7802-9421-07AA-03E1-79877C711BC8}"/>
                </a:ext>
              </a:extLst>
            </p:cNvPr>
            <p:cNvSpPr>
              <a:spLocks/>
            </p:cNvSpPr>
            <p:nvPr/>
          </p:nvSpPr>
          <p:spPr bwMode="auto">
            <a:xfrm>
              <a:off x="2506" y="2769"/>
              <a:ext cx="438" cy="328"/>
            </a:xfrm>
            <a:custGeom>
              <a:avLst/>
              <a:gdLst>
                <a:gd name="T0" fmla="*/ 431 w 438"/>
                <a:gd name="T1" fmla="*/ 15 h 328"/>
                <a:gd name="T2" fmla="*/ 416 w 438"/>
                <a:gd name="T3" fmla="*/ 30 h 328"/>
                <a:gd name="T4" fmla="*/ 394 w 438"/>
                <a:gd name="T5" fmla="*/ 38 h 328"/>
                <a:gd name="T6" fmla="*/ 372 w 438"/>
                <a:gd name="T7" fmla="*/ 52 h 328"/>
                <a:gd name="T8" fmla="*/ 349 w 438"/>
                <a:gd name="T9" fmla="*/ 60 h 328"/>
                <a:gd name="T10" fmla="*/ 320 w 438"/>
                <a:gd name="T11" fmla="*/ 67 h 328"/>
                <a:gd name="T12" fmla="*/ 290 w 438"/>
                <a:gd name="T13" fmla="*/ 67 h 328"/>
                <a:gd name="T14" fmla="*/ 253 w 438"/>
                <a:gd name="T15" fmla="*/ 75 h 328"/>
                <a:gd name="T16" fmla="*/ 216 w 438"/>
                <a:gd name="T17" fmla="*/ 75 h 328"/>
                <a:gd name="T18" fmla="*/ 171 w 438"/>
                <a:gd name="T19" fmla="*/ 75 h 328"/>
                <a:gd name="T20" fmla="*/ 134 w 438"/>
                <a:gd name="T21" fmla="*/ 67 h 328"/>
                <a:gd name="T22" fmla="*/ 104 w 438"/>
                <a:gd name="T23" fmla="*/ 60 h 328"/>
                <a:gd name="T24" fmla="*/ 74 w 438"/>
                <a:gd name="T25" fmla="*/ 52 h 328"/>
                <a:gd name="T26" fmla="*/ 45 w 438"/>
                <a:gd name="T27" fmla="*/ 45 h 328"/>
                <a:gd name="T28" fmla="*/ 22 w 438"/>
                <a:gd name="T29" fmla="*/ 30 h 328"/>
                <a:gd name="T30" fmla="*/ 7 w 438"/>
                <a:gd name="T31" fmla="*/ 15 h 328"/>
                <a:gd name="T32" fmla="*/ 0 w 438"/>
                <a:gd name="T33" fmla="*/ 8 h 328"/>
                <a:gd name="T34" fmla="*/ 7 w 438"/>
                <a:gd name="T35" fmla="*/ 38 h 328"/>
                <a:gd name="T36" fmla="*/ 22 w 438"/>
                <a:gd name="T37" fmla="*/ 82 h 328"/>
                <a:gd name="T38" fmla="*/ 45 w 438"/>
                <a:gd name="T39" fmla="*/ 134 h 328"/>
                <a:gd name="T40" fmla="*/ 67 w 438"/>
                <a:gd name="T41" fmla="*/ 194 h 328"/>
                <a:gd name="T42" fmla="*/ 104 w 438"/>
                <a:gd name="T43" fmla="*/ 253 h 328"/>
                <a:gd name="T44" fmla="*/ 141 w 438"/>
                <a:gd name="T45" fmla="*/ 298 h 328"/>
                <a:gd name="T46" fmla="*/ 186 w 438"/>
                <a:gd name="T47" fmla="*/ 320 h 328"/>
                <a:gd name="T48" fmla="*/ 238 w 438"/>
                <a:gd name="T49" fmla="*/ 320 h 328"/>
                <a:gd name="T50" fmla="*/ 282 w 438"/>
                <a:gd name="T51" fmla="*/ 298 h 328"/>
                <a:gd name="T52" fmla="*/ 327 w 438"/>
                <a:gd name="T53" fmla="*/ 253 h 328"/>
                <a:gd name="T54" fmla="*/ 364 w 438"/>
                <a:gd name="T55" fmla="*/ 194 h 328"/>
                <a:gd name="T56" fmla="*/ 394 w 438"/>
                <a:gd name="T57" fmla="*/ 134 h 328"/>
                <a:gd name="T58" fmla="*/ 416 w 438"/>
                <a:gd name="T59" fmla="*/ 82 h 328"/>
                <a:gd name="T60" fmla="*/ 431 w 438"/>
                <a:gd name="T61" fmla="*/ 38 h 328"/>
                <a:gd name="T62" fmla="*/ 438 w 438"/>
                <a:gd name="T63" fmla="*/ 8 h 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8" h="328">
                  <a:moveTo>
                    <a:pt x="438" y="8"/>
                  </a:moveTo>
                  <a:lnTo>
                    <a:pt x="431" y="15"/>
                  </a:lnTo>
                  <a:lnTo>
                    <a:pt x="424" y="23"/>
                  </a:lnTo>
                  <a:lnTo>
                    <a:pt x="416" y="30"/>
                  </a:lnTo>
                  <a:lnTo>
                    <a:pt x="401" y="30"/>
                  </a:lnTo>
                  <a:lnTo>
                    <a:pt x="394" y="38"/>
                  </a:lnTo>
                  <a:lnTo>
                    <a:pt x="386" y="45"/>
                  </a:lnTo>
                  <a:lnTo>
                    <a:pt x="372" y="52"/>
                  </a:lnTo>
                  <a:lnTo>
                    <a:pt x="364" y="52"/>
                  </a:lnTo>
                  <a:lnTo>
                    <a:pt x="349" y="60"/>
                  </a:lnTo>
                  <a:lnTo>
                    <a:pt x="334" y="60"/>
                  </a:lnTo>
                  <a:lnTo>
                    <a:pt x="320" y="67"/>
                  </a:lnTo>
                  <a:lnTo>
                    <a:pt x="305" y="67"/>
                  </a:lnTo>
                  <a:lnTo>
                    <a:pt x="290" y="67"/>
                  </a:lnTo>
                  <a:lnTo>
                    <a:pt x="268" y="75"/>
                  </a:lnTo>
                  <a:lnTo>
                    <a:pt x="253" y="75"/>
                  </a:lnTo>
                  <a:lnTo>
                    <a:pt x="230" y="75"/>
                  </a:lnTo>
                  <a:lnTo>
                    <a:pt x="216" y="75"/>
                  </a:lnTo>
                  <a:lnTo>
                    <a:pt x="193" y="75"/>
                  </a:lnTo>
                  <a:lnTo>
                    <a:pt x="171" y="75"/>
                  </a:lnTo>
                  <a:lnTo>
                    <a:pt x="156" y="67"/>
                  </a:lnTo>
                  <a:lnTo>
                    <a:pt x="134" y="67"/>
                  </a:lnTo>
                  <a:lnTo>
                    <a:pt x="119" y="67"/>
                  </a:lnTo>
                  <a:lnTo>
                    <a:pt x="104" y="60"/>
                  </a:lnTo>
                  <a:lnTo>
                    <a:pt x="89" y="60"/>
                  </a:lnTo>
                  <a:lnTo>
                    <a:pt x="74" y="52"/>
                  </a:lnTo>
                  <a:lnTo>
                    <a:pt x="60" y="52"/>
                  </a:lnTo>
                  <a:lnTo>
                    <a:pt x="45" y="45"/>
                  </a:lnTo>
                  <a:lnTo>
                    <a:pt x="37" y="38"/>
                  </a:lnTo>
                  <a:lnTo>
                    <a:pt x="22" y="30"/>
                  </a:lnTo>
                  <a:lnTo>
                    <a:pt x="15" y="23"/>
                  </a:lnTo>
                  <a:lnTo>
                    <a:pt x="7" y="15"/>
                  </a:lnTo>
                  <a:lnTo>
                    <a:pt x="0" y="0"/>
                  </a:lnTo>
                  <a:lnTo>
                    <a:pt x="0" y="8"/>
                  </a:lnTo>
                  <a:lnTo>
                    <a:pt x="0" y="15"/>
                  </a:lnTo>
                  <a:lnTo>
                    <a:pt x="7" y="38"/>
                  </a:lnTo>
                  <a:lnTo>
                    <a:pt x="15" y="52"/>
                  </a:lnTo>
                  <a:lnTo>
                    <a:pt x="22" y="82"/>
                  </a:lnTo>
                  <a:lnTo>
                    <a:pt x="30" y="104"/>
                  </a:lnTo>
                  <a:lnTo>
                    <a:pt x="45" y="134"/>
                  </a:lnTo>
                  <a:lnTo>
                    <a:pt x="52" y="164"/>
                  </a:lnTo>
                  <a:lnTo>
                    <a:pt x="67" y="194"/>
                  </a:lnTo>
                  <a:lnTo>
                    <a:pt x="89" y="223"/>
                  </a:lnTo>
                  <a:lnTo>
                    <a:pt x="104" y="253"/>
                  </a:lnTo>
                  <a:lnTo>
                    <a:pt x="126" y="276"/>
                  </a:lnTo>
                  <a:lnTo>
                    <a:pt x="141" y="298"/>
                  </a:lnTo>
                  <a:lnTo>
                    <a:pt x="164" y="313"/>
                  </a:lnTo>
                  <a:lnTo>
                    <a:pt x="186" y="320"/>
                  </a:lnTo>
                  <a:lnTo>
                    <a:pt x="216" y="328"/>
                  </a:lnTo>
                  <a:lnTo>
                    <a:pt x="238" y="320"/>
                  </a:lnTo>
                  <a:lnTo>
                    <a:pt x="260" y="313"/>
                  </a:lnTo>
                  <a:lnTo>
                    <a:pt x="282" y="298"/>
                  </a:lnTo>
                  <a:lnTo>
                    <a:pt x="305" y="276"/>
                  </a:lnTo>
                  <a:lnTo>
                    <a:pt x="327" y="253"/>
                  </a:lnTo>
                  <a:lnTo>
                    <a:pt x="342" y="223"/>
                  </a:lnTo>
                  <a:lnTo>
                    <a:pt x="364" y="194"/>
                  </a:lnTo>
                  <a:lnTo>
                    <a:pt x="379" y="164"/>
                  </a:lnTo>
                  <a:lnTo>
                    <a:pt x="394" y="134"/>
                  </a:lnTo>
                  <a:lnTo>
                    <a:pt x="401" y="104"/>
                  </a:lnTo>
                  <a:lnTo>
                    <a:pt x="416" y="82"/>
                  </a:lnTo>
                  <a:lnTo>
                    <a:pt x="424" y="52"/>
                  </a:lnTo>
                  <a:lnTo>
                    <a:pt x="431" y="38"/>
                  </a:lnTo>
                  <a:lnTo>
                    <a:pt x="431" y="23"/>
                  </a:lnTo>
                  <a:lnTo>
                    <a:pt x="438" y="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53" name="Line 517">
              <a:extLst>
                <a:ext uri="{FF2B5EF4-FFF2-40B4-BE49-F238E27FC236}">
                  <a16:creationId xmlns:a16="http://schemas.microsoft.com/office/drawing/2014/main" id="{1814E482-BB6B-BC93-FB54-E4DC7833BFF7}"/>
                </a:ext>
              </a:extLst>
            </p:cNvPr>
            <p:cNvSpPr>
              <a:spLocks noChangeShapeType="1"/>
            </p:cNvSpPr>
            <p:nvPr/>
          </p:nvSpPr>
          <p:spPr bwMode="auto">
            <a:xfrm flipH="1" flipV="1">
              <a:off x="2907" y="2814"/>
              <a:ext cx="15"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454" name="Freeform 518">
              <a:extLst>
                <a:ext uri="{FF2B5EF4-FFF2-40B4-BE49-F238E27FC236}">
                  <a16:creationId xmlns:a16="http://schemas.microsoft.com/office/drawing/2014/main" id="{4E8147ED-C27F-9A48-78AA-9E031E27BD26}"/>
                </a:ext>
              </a:extLst>
            </p:cNvPr>
            <p:cNvSpPr>
              <a:spLocks/>
            </p:cNvSpPr>
            <p:nvPr/>
          </p:nvSpPr>
          <p:spPr bwMode="auto">
            <a:xfrm>
              <a:off x="2885" y="2814"/>
              <a:ext cx="22" cy="89"/>
            </a:xfrm>
            <a:custGeom>
              <a:avLst/>
              <a:gdLst>
                <a:gd name="T0" fmla="*/ 22 w 22"/>
                <a:gd name="T1" fmla="*/ 0 h 89"/>
                <a:gd name="T2" fmla="*/ 15 w 22"/>
                <a:gd name="T3" fmla="*/ 7 h 89"/>
                <a:gd name="T4" fmla="*/ 15 w 22"/>
                <a:gd name="T5" fmla="*/ 15 h 89"/>
                <a:gd name="T6" fmla="*/ 15 w 22"/>
                <a:gd name="T7" fmla="*/ 22 h 89"/>
                <a:gd name="T8" fmla="*/ 7 w 22"/>
                <a:gd name="T9" fmla="*/ 30 h 89"/>
                <a:gd name="T10" fmla="*/ 7 w 22"/>
                <a:gd name="T11" fmla="*/ 37 h 89"/>
                <a:gd name="T12" fmla="*/ 7 w 22"/>
                <a:gd name="T13" fmla="*/ 45 h 89"/>
                <a:gd name="T14" fmla="*/ 7 w 22"/>
                <a:gd name="T15" fmla="*/ 52 h 89"/>
                <a:gd name="T16" fmla="*/ 0 w 22"/>
                <a:gd name="T17" fmla="*/ 59 h 89"/>
                <a:gd name="T18" fmla="*/ 0 w 22"/>
                <a:gd name="T19" fmla="*/ 67 h 89"/>
                <a:gd name="T20" fmla="*/ 0 w 22"/>
                <a:gd name="T21" fmla="*/ 67 h 89"/>
                <a:gd name="T22" fmla="*/ 0 w 22"/>
                <a:gd name="T23" fmla="*/ 74 h 89"/>
                <a:gd name="T24" fmla="*/ 0 w 22"/>
                <a:gd name="T25" fmla="*/ 82 h 89"/>
                <a:gd name="T26" fmla="*/ 0 w 22"/>
                <a:gd name="T27" fmla="*/ 82 h 89"/>
                <a:gd name="T28" fmla="*/ 0 w 22"/>
                <a:gd name="T29" fmla="*/ 82 h 89"/>
                <a:gd name="T30" fmla="*/ 0 w 22"/>
                <a:gd name="T31" fmla="*/ 89 h 89"/>
                <a:gd name="T32" fmla="*/ 0 w 22"/>
                <a:gd name="T33" fmla="*/ 89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89">
                  <a:moveTo>
                    <a:pt x="22" y="0"/>
                  </a:moveTo>
                  <a:lnTo>
                    <a:pt x="15" y="7"/>
                  </a:lnTo>
                  <a:lnTo>
                    <a:pt x="15" y="15"/>
                  </a:lnTo>
                  <a:lnTo>
                    <a:pt x="15" y="22"/>
                  </a:lnTo>
                  <a:lnTo>
                    <a:pt x="7" y="30"/>
                  </a:lnTo>
                  <a:lnTo>
                    <a:pt x="7" y="37"/>
                  </a:lnTo>
                  <a:lnTo>
                    <a:pt x="7" y="45"/>
                  </a:lnTo>
                  <a:lnTo>
                    <a:pt x="7" y="52"/>
                  </a:lnTo>
                  <a:lnTo>
                    <a:pt x="0" y="59"/>
                  </a:lnTo>
                  <a:lnTo>
                    <a:pt x="0" y="67"/>
                  </a:lnTo>
                  <a:lnTo>
                    <a:pt x="0" y="74"/>
                  </a:lnTo>
                  <a:lnTo>
                    <a:pt x="0" y="82"/>
                  </a:lnTo>
                  <a:lnTo>
                    <a:pt x="0" y="8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55" name="Freeform 519">
              <a:extLst>
                <a:ext uri="{FF2B5EF4-FFF2-40B4-BE49-F238E27FC236}">
                  <a16:creationId xmlns:a16="http://schemas.microsoft.com/office/drawing/2014/main" id="{A8EDA112-842E-E676-FA50-5A9A7FFCAB44}"/>
                </a:ext>
              </a:extLst>
            </p:cNvPr>
            <p:cNvSpPr>
              <a:spLocks/>
            </p:cNvSpPr>
            <p:nvPr/>
          </p:nvSpPr>
          <p:spPr bwMode="auto">
            <a:xfrm>
              <a:off x="2907" y="281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56" name="Freeform 520">
              <a:extLst>
                <a:ext uri="{FF2B5EF4-FFF2-40B4-BE49-F238E27FC236}">
                  <a16:creationId xmlns:a16="http://schemas.microsoft.com/office/drawing/2014/main" id="{CF5116A2-CD37-BE48-9957-4526A91322E0}"/>
                </a:ext>
              </a:extLst>
            </p:cNvPr>
            <p:cNvSpPr>
              <a:spLocks/>
            </p:cNvSpPr>
            <p:nvPr/>
          </p:nvSpPr>
          <p:spPr bwMode="auto">
            <a:xfrm>
              <a:off x="2878" y="2903"/>
              <a:ext cx="7" cy="1"/>
            </a:xfrm>
            <a:custGeom>
              <a:avLst/>
              <a:gdLst>
                <a:gd name="T0" fmla="*/ 7 w 7"/>
                <a:gd name="T1" fmla="*/ 0 h 1"/>
                <a:gd name="T2" fmla="*/ 0 w 7"/>
                <a:gd name="T3" fmla="*/ 0 h 1"/>
                <a:gd name="T4" fmla="*/ 7 w 7"/>
                <a:gd name="T5" fmla="*/ 0 h 1"/>
                <a:gd name="T6" fmla="*/ 0 60000 65536"/>
                <a:gd name="T7" fmla="*/ 0 60000 65536"/>
                <a:gd name="T8" fmla="*/ 0 60000 65536"/>
              </a:gdLst>
              <a:ahLst/>
              <a:cxnLst>
                <a:cxn ang="T6">
                  <a:pos x="T0" y="T1"/>
                </a:cxn>
                <a:cxn ang="T7">
                  <a:pos x="T2" y="T3"/>
                </a:cxn>
                <a:cxn ang="T8">
                  <a:pos x="T4" y="T5"/>
                </a:cxn>
              </a:cxnLst>
              <a:rect l="0" t="0" r="r" b="b"/>
              <a:pathLst>
                <a:path w="7" h="1">
                  <a:moveTo>
                    <a:pt x="7" y="0"/>
                  </a:moveTo>
                  <a:lnTo>
                    <a:pt x="0"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57" name="Freeform 521">
              <a:extLst>
                <a:ext uri="{FF2B5EF4-FFF2-40B4-BE49-F238E27FC236}">
                  <a16:creationId xmlns:a16="http://schemas.microsoft.com/office/drawing/2014/main" id="{46E67F91-2442-ABE7-3024-3C869F021F78}"/>
                </a:ext>
              </a:extLst>
            </p:cNvPr>
            <p:cNvSpPr>
              <a:spLocks/>
            </p:cNvSpPr>
            <p:nvPr/>
          </p:nvSpPr>
          <p:spPr bwMode="auto">
            <a:xfrm>
              <a:off x="2536" y="2836"/>
              <a:ext cx="349" cy="238"/>
            </a:xfrm>
            <a:custGeom>
              <a:avLst/>
              <a:gdLst>
                <a:gd name="T0" fmla="*/ 349 w 349"/>
                <a:gd name="T1" fmla="*/ 67 h 238"/>
                <a:gd name="T2" fmla="*/ 319 w 349"/>
                <a:gd name="T3" fmla="*/ 8 h 238"/>
                <a:gd name="T4" fmla="*/ 290 w 349"/>
                <a:gd name="T5" fmla="*/ 164 h 238"/>
                <a:gd name="T6" fmla="*/ 245 w 349"/>
                <a:gd name="T7" fmla="*/ 30 h 238"/>
                <a:gd name="T8" fmla="*/ 193 w 349"/>
                <a:gd name="T9" fmla="*/ 238 h 238"/>
                <a:gd name="T10" fmla="*/ 141 w 349"/>
                <a:gd name="T11" fmla="*/ 30 h 238"/>
                <a:gd name="T12" fmla="*/ 96 w 349"/>
                <a:gd name="T13" fmla="*/ 186 h 238"/>
                <a:gd name="T14" fmla="*/ 67 w 349"/>
                <a:gd name="T15" fmla="*/ 15 h 238"/>
                <a:gd name="T16" fmla="*/ 37 w 349"/>
                <a:gd name="T17" fmla="*/ 90 h 238"/>
                <a:gd name="T18" fmla="*/ 22 w 349"/>
                <a:gd name="T19" fmla="*/ 0 h 238"/>
                <a:gd name="T20" fmla="*/ 0 w 349"/>
                <a:gd name="T21" fmla="*/ 23 h 2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9" h="238">
                  <a:moveTo>
                    <a:pt x="349" y="67"/>
                  </a:moveTo>
                  <a:lnTo>
                    <a:pt x="319" y="8"/>
                  </a:lnTo>
                  <a:lnTo>
                    <a:pt x="290" y="164"/>
                  </a:lnTo>
                  <a:lnTo>
                    <a:pt x="245" y="30"/>
                  </a:lnTo>
                  <a:lnTo>
                    <a:pt x="193" y="238"/>
                  </a:lnTo>
                  <a:lnTo>
                    <a:pt x="141" y="30"/>
                  </a:lnTo>
                  <a:lnTo>
                    <a:pt x="96" y="186"/>
                  </a:lnTo>
                  <a:lnTo>
                    <a:pt x="67" y="15"/>
                  </a:lnTo>
                  <a:lnTo>
                    <a:pt x="37" y="90"/>
                  </a:lnTo>
                  <a:lnTo>
                    <a:pt x="22" y="0"/>
                  </a:lnTo>
                  <a:lnTo>
                    <a:pt x="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58" name="Freeform 522">
              <a:extLst>
                <a:ext uri="{FF2B5EF4-FFF2-40B4-BE49-F238E27FC236}">
                  <a16:creationId xmlns:a16="http://schemas.microsoft.com/office/drawing/2014/main" id="{9F1ED2FD-BC40-6B6A-9D14-A82535944DC8}"/>
                </a:ext>
              </a:extLst>
            </p:cNvPr>
            <p:cNvSpPr>
              <a:spLocks/>
            </p:cNvSpPr>
            <p:nvPr/>
          </p:nvSpPr>
          <p:spPr bwMode="auto">
            <a:xfrm>
              <a:off x="2692" y="2859"/>
              <a:ext cx="67" cy="148"/>
            </a:xfrm>
            <a:custGeom>
              <a:avLst/>
              <a:gdLst>
                <a:gd name="T0" fmla="*/ 67 w 67"/>
                <a:gd name="T1" fmla="*/ 0 h 148"/>
                <a:gd name="T2" fmla="*/ 37 w 67"/>
                <a:gd name="T3" fmla="*/ 148 h 148"/>
                <a:gd name="T4" fmla="*/ 0 w 67"/>
                <a:gd name="T5" fmla="*/ 0 h 148"/>
                <a:gd name="T6" fmla="*/ 0 w 67"/>
                <a:gd name="T7" fmla="*/ 0 h 148"/>
                <a:gd name="T8" fmla="*/ 7 w 67"/>
                <a:gd name="T9" fmla="*/ 0 h 148"/>
                <a:gd name="T10" fmla="*/ 7 w 67"/>
                <a:gd name="T11" fmla="*/ 0 h 148"/>
                <a:gd name="T12" fmla="*/ 7 w 67"/>
                <a:gd name="T13" fmla="*/ 0 h 148"/>
                <a:gd name="T14" fmla="*/ 15 w 67"/>
                <a:gd name="T15" fmla="*/ 0 h 148"/>
                <a:gd name="T16" fmla="*/ 15 w 67"/>
                <a:gd name="T17" fmla="*/ 0 h 148"/>
                <a:gd name="T18" fmla="*/ 22 w 67"/>
                <a:gd name="T19" fmla="*/ 0 h 148"/>
                <a:gd name="T20" fmla="*/ 22 w 67"/>
                <a:gd name="T21" fmla="*/ 0 h 148"/>
                <a:gd name="T22" fmla="*/ 30 w 67"/>
                <a:gd name="T23" fmla="*/ 0 h 148"/>
                <a:gd name="T24" fmla="*/ 37 w 67"/>
                <a:gd name="T25" fmla="*/ 0 h 148"/>
                <a:gd name="T26" fmla="*/ 37 w 67"/>
                <a:gd name="T27" fmla="*/ 0 h 148"/>
                <a:gd name="T28" fmla="*/ 44 w 67"/>
                <a:gd name="T29" fmla="*/ 0 h 148"/>
                <a:gd name="T30" fmla="*/ 52 w 67"/>
                <a:gd name="T31" fmla="*/ 0 h 148"/>
                <a:gd name="T32" fmla="*/ 59 w 67"/>
                <a:gd name="T33" fmla="*/ 0 h 148"/>
                <a:gd name="T34" fmla="*/ 67 w 67"/>
                <a:gd name="T35" fmla="*/ 0 h 148"/>
                <a:gd name="T36" fmla="*/ 67 w 67"/>
                <a:gd name="T37" fmla="*/ 0 h 1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7" h="148">
                  <a:moveTo>
                    <a:pt x="67" y="0"/>
                  </a:moveTo>
                  <a:lnTo>
                    <a:pt x="37" y="148"/>
                  </a:lnTo>
                  <a:lnTo>
                    <a:pt x="0" y="0"/>
                  </a:lnTo>
                  <a:lnTo>
                    <a:pt x="7" y="0"/>
                  </a:lnTo>
                  <a:lnTo>
                    <a:pt x="15" y="0"/>
                  </a:lnTo>
                  <a:lnTo>
                    <a:pt x="22" y="0"/>
                  </a:lnTo>
                  <a:lnTo>
                    <a:pt x="30" y="0"/>
                  </a:lnTo>
                  <a:lnTo>
                    <a:pt x="37" y="0"/>
                  </a:lnTo>
                  <a:lnTo>
                    <a:pt x="44" y="0"/>
                  </a:lnTo>
                  <a:lnTo>
                    <a:pt x="52" y="0"/>
                  </a:lnTo>
                  <a:lnTo>
                    <a:pt x="59" y="0"/>
                  </a:lnTo>
                  <a:lnTo>
                    <a:pt x="67" y="0"/>
                  </a:lnTo>
                  <a:close/>
                </a:path>
              </a:pathLst>
            </a:custGeom>
            <a:solidFill>
              <a:srgbClr val="FFFFFF"/>
            </a:solidFill>
            <a:ln w="11113">
              <a:solidFill>
                <a:srgbClr val="F7F7F7"/>
              </a:solidFill>
              <a:prstDash val="solid"/>
              <a:round/>
              <a:headEnd/>
              <a:tailEnd/>
            </a:ln>
          </p:spPr>
          <p:txBody>
            <a:bodyPr/>
            <a:lstStyle/>
            <a:p>
              <a:endParaRPr lang="fr-FR"/>
            </a:p>
          </p:txBody>
        </p:sp>
        <p:sp>
          <p:nvSpPr>
            <p:cNvPr id="40459" name="Freeform 523">
              <a:extLst>
                <a:ext uri="{FF2B5EF4-FFF2-40B4-BE49-F238E27FC236}">
                  <a16:creationId xmlns:a16="http://schemas.microsoft.com/office/drawing/2014/main" id="{85AA1EB7-B82E-4071-13B1-30A5E65B6F04}"/>
                </a:ext>
              </a:extLst>
            </p:cNvPr>
            <p:cNvSpPr>
              <a:spLocks/>
            </p:cNvSpPr>
            <p:nvPr/>
          </p:nvSpPr>
          <p:spPr bwMode="auto">
            <a:xfrm>
              <a:off x="2692" y="2859"/>
              <a:ext cx="67" cy="148"/>
            </a:xfrm>
            <a:custGeom>
              <a:avLst/>
              <a:gdLst>
                <a:gd name="T0" fmla="*/ 67 w 67"/>
                <a:gd name="T1" fmla="*/ 0 h 148"/>
                <a:gd name="T2" fmla="*/ 37 w 67"/>
                <a:gd name="T3" fmla="*/ 148 h 148"/>
                <a:gd name="T4" fmla="*/ 0 w 67"/>
                <a:gd name="T5" fmla="*/ 0 h 148"/>
                <a:gd name="T6" fmla="*/ 0 w 67"/>
                <a:gd name="T7" fmla="*/ 0 h 148"/>
                <a:gd name="T8" fmla="*/ 7 w 67"/>
                <a:gd name="T9" fmla="*/ 0 h 148"/>
                <a:gd name="T10" fmla="*/ 7 w 67"/>
                <a:gd name="T11" fmla="*/ 0 h 148"/>
                <a:gd name="T12" fmla="*/ 7 w 67"/>
                <a:gd name="T13" fmla="*/ 0 h 148"/>
                <a:gd name="T14" fmla="*/ 15 w 67"/>
                <a:gd name="T15" fmla="*/ 0 h 148"/>
                <a:gd name="T16" fmla="*/ 15 w 67"/>
                <a:gd name="T17" fmla="*/ 0 h 148"/>
                <a:gd name="T18" fmla="*/ 22 w 67"/>
                <a:gd name="T19" fmla="*/ 0 h 148"/>
                <a:gd name="T20" fmla="*/ 22 w 67"/>
                <a:gd name="T21" fmla="*/ 0 h 148"/>
                <a:gd name="T22" fmla="*/ 30 w 67"/>
                <a:gd name="T23" fmla="*/ 0 h 148"/>
                <a:gd name="T24" fmla="*/ 37 w 67"/>
                <a:gd name="T25" fmla="*/ 0 h 148"/>
                <a:gd name="T26" fmla="*/ 37 w 67"/>
                <a:gd name="T27" fmla="*/ 0 h 148"/>
                <a:gd name="T28" fmla="*/ 44 w 67"/>
                <a:gd name="T29" fmla="*/ 0 h 148"/>
                <a:gd name="T30" fmla="*/ 52 w 67"/>
                <a:gd name="T31" fmla="*/ 0 h 148"/>
                <a:gd name="T32" fmla="*/ 59 w 67"/>
                <a:gd name="T33" fmla="*/ 0 h 148"/>
                <a:gd name="T34" fmla="*/ 67 w 67"/>
                <a:gd name="T35" fmla="*/ 0 h 148"/>
                <a:gd name="T36" fmla="*/ 67 w 67"/>
                <a:gd name="T37" fmla="*/ 0 h 1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7" h="148">
                  <a:moveTo>
                    <a:pt x="67" y="0"/>
                  </a:moveTo>
                  <a:lnTo>
                    <a:pt x="37" y="148"/>
                  </a:lnTo>
                  <a:lnTo>
                    <a:pt x="0" y="0"/>
                  </a:lnTo>
                  <a:lnTo>
                    <a:pt x="7" y="0"/>
                  </a:lnTo>
                  <a:lnTo>
                    <a:pt x="15" y="0"/>
                  </a:lnTo>
                  <a:lnTo>
                    <a:pt x="22" y="0"/>
                  </a:lnTo>
                  <a:lnTo>
                    <a:pt x="30" y="0"/>
                  </a:lnTo>
                  <a:lnTo>
                    <a:pt x="37" y="0"/>
                  </a:lnTo>
                  <a:lnTo>
                    <a:pt x="44" y="0"/>
                  </a:lnTo>
                  <a:lnTo>
                    <a:pt x="52" y="0"/>
                  </a:lnTo>
                  <a:lnTo>
                    <a:pt x="59" y="0"/>
                  </a:lnTo>
                  <a:lnTo>
                    <a:pt x="67" y="0"/>
                  </a:lnTo>
                </a:path>
              </a:pathLst>
            </a:custGeom>
            <a:noFill/>
            <a:ln w="11113">
              <a:solidFill>
                <a:srgbClr val="F7F7F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60" name="Freeform 524">
              <a:extLst>
                <a:ext uri="{FF2B5EF4-FFF2-40B4-BE49-F238E27FC236}">
                  <a16:creationId xmlns:a16="http://schemas.microsoft.com/office/drawing/2014/main" id="{798C68D2-5EEE-F089-2D6C-63DBA83715C6}"/>
                </a:ext>
              </a:extLst>
            </p:cNvPr>
            <p:cNvSpPr>
              <a:spLocks/>
            </p:cNvSpPr>
            <p:nvPr/>
          </p:nvSpPr>
          <p:spPr bwMode="auto">
            <a:xfrm>
              <a:off x="2796" y="2844"/>
              <a:ext cx="44" cy="111"/>
            </a:xfrm>
            <a:custGeom>
              <a:avLst/>
              <a:gdLst>
                <a:gd name="T0" fmla="*/ 0 w 44"/>
                <a:gd name="T1" fmla="*/ 7 h 111"/>
                <a:gd name="T2" fmla="*/ 30 w 44"/>
                <a:gd name="T3" fmla="*/ 111 h 111"/>
                <a:gd name="T4" fmla="*/ 44 w 44"/>
                <a:gd name="T5" fmla="*/ 0 h 111"/>
                <a:gd name="T6" fmla="*/ 44 w 44"/>
                <a:gd name="T7" fmla="*/ 0 h 111"/>
                <a:gd name="T8" fmla="*/ 44 w 44"/>
                <a:gd name="T9" fmla="*/ 0 h 111"/>
                <a:gd name="T10" fmla="*/ 44 w 44"/>
                <a:gd name="T11" fmla="*/ 0 h 111"/>
                <a:gd name="T12" fmla="*/ 37 w 44"/>
                <a:gd name="T13" fmla="*/ 0 h 111"/>
                <a:gd name="T14" fmla="*/ 37 w 44"/>
                <a:gd name="T15" fmla="*/ 0 h 111"/>
                <a:gd name="T16" fmla="*/ 37 w 44"/>
                <a:gd name="T17" fmla="*/ 0 h 111"/>
                <a:gd name="T18" fmla="*/ 30 w 44"/>
                <a:gd name="T19" fmla="*/ 0 h 111"/>
                <a:gd name="T20" fmla="*/ 30 w 44"/>
                <a:gd name="T21" fmla="*/ 0 h 111"/>
                <a:gd name="T22" fmla="*/ 30 w 44"/>
                <a:gd name="T23" fmla="*/ 0 h 111"/>
                <a:gd name="T24" fmla="*/ 22 w 44"/>
                <a:gd name="T25" fmla="*/ 0 h 111"/>
                <a:gd name="T26" fmla="*/ 22 w 44"/>
                <a:gd name="T27" fmla="*/ 7 h 111"/>
                <a:gd name="T28" fmla="*/ 15 w 44"/>
                <a:gd name="T29" fmla="*/ 7 h 111"/>
                <a:gd name="T30" fmla="*/ 15 w 44"/>
                <a:gd name="T31" fmla="*/ 7 h 111"/>
                <a:gd name="T32" fmla="*/ 7 w 44"/>
                <a:gd name="T33" fmla="*/ 7 h 111"/>
                <a:gd name="T34" fmla="*/ 7 w 44"/>
                <a:gd name="T35" fmla="*/ 7 h 111"/>
                <a:gd name="T36" fmla="*/ 0 w 44"/>
                <a:gd name="T37" fmla="*/ 7 h 1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111">
                  <a:moveTo>
                    <a:pt x="0" y="7"/>
                  </a:moveTo>
                  <a:lnTo>
                    <a:pt x="30" y="111"/>
                  </a:lnTo>
                  <a:lnTo>
                    <a:pt x="44" y="0"/>
                  </a:lnTo>
                  <a:lnTo>
                    <a:pt x="37" y="0"/>
                  </a:lnTo>
                  <a:lnTo>
                    <a:pt x="30" y="0"/>
                  </a:lnTo>
                  <a:lnTo>
                    <a:pt x="22" y="0"/>
                  </a:lnTo>
                  <a:lnTo>
                    <a:pt x="22" y="7"/>
                  </a:lnTo>
                  <a:lnTo>
                    <a:pt x="15" y="7"/>
                  </a:lnTo>
                  <a:lnTo>
                    <a:pt x="7" y="7"/>
                  </a:lnTo>
                  <a:lnTo>
                    <a:pt x="0" y="7"/>
                  </a:lnTo>
                  <a:close/>
                </a:path>
              </a:pathLst>
            </a:custGeom>
            <a:solidFill>
              <a:srgbClr val="FFFFFF"/>
            </a:solidFill>
            <a:ln w="11113">
              <a:solidFill>
                <a:srgbClr val="F7F7F7"/>
              </a:solidFill>
              <a:prstDash val="solid"/>
              <a:round/>
              <a:headEnd/>
              <a:tailEnd/>
            </a:ln>
          </p:spPr>
          <p:txBody>
            <a:bodyPr/>
            <a:lstStyle/>
            <a:p>
              <a:endParaRPr lang="fr-FR"/>
            </a:p>
          </p:txBody>
        </p:sp>
        <p:sp>
          <p:nvSpPr>
            <p:cNvPr id="40461" name="Freeform 525">
              <a:extLst>
                <a:ext uri="{FF2B5EF4-FFF2-40B4-BE49-F238E27FC236}">
                  <a16:creationId xmlns:a16="http://schemas.microsoft.com/office/drawing/2014/main" id="{A6DDD5AF-17A6-5234-AB5F-441FA6AF914C}"/>
                </a:ext>
              </a:extLst>
            </p:cNvPr>
            <p:cNvSpPr>
              <a:spLocks/>
            </p:cNvSpPr>
            <p:nvPr/>
          </p:nvSpPr>
          <p:spPr bwMode="auto">
            <a:xfrm>
              <a:off x="2796" y="2844"/>
              <a:ext cx="44" cy="111"/>
            </a:xfrm>
            <a:custGeom>
              <a:avLst/>
              <a:gdLst>
                <a:gd name="T0" fmla="*/ 0 w 44"/>
                <a:gd name="T1" fmla="*/ 7 h 111"/>
                <a:gd name="T2" fmla="*/ 30 w 44"/>
                <a:gd name="T3" fmla="*/ 111 h 111"/>
                <a:gd name="T4" fmla="*/ 44 w 44"/>
                <a:gd name="T5" fmla="*/ 0 h 111"/>
                <a:gd name="T6" fmla="*/ 44 w 44"/>
                <a:gd name="T7" fmla="*/ 0 h 111"/>
                <a:gd name="T8" fmla="*/ 44 w 44"/>
                <a:gd name="T9" fmla="*/ 0 h 111"/>
                <a:gd name="T10" fmla="*/ 44 w 44"/>
                <a:gd name="T11" fmla="*/ 0 h 111"/>
                <a:gd name="T12" fmla="*/ 37 w 44"/>
                <a:gd name="T13" fmla="*/ 0 h 111"/>
                <a:gd name="T14" fmla="*/ 37 w 44"/>
                <a:gd name="T15" fmla="*/ 0 h 111"/>
                <a:gd name="T16" fmla="*/ 37 w 44"/>
                <a:gd name="T17" fmla="*/ 0 h 111"/>
                <a:gd name="T18" fmla="*/ 30 w 44"/>
                <a:gd name="T19" fmla="*/ 0 h 111"/>
                <a:gd name="T20" fmla="*/ 30 w 44"/>
                <a:gd name="T21" fmla="*/ 0 h 111"/>
                <a:gd name="T22" fmla="*/ 30 w 44"/>
                <a:gd name="T23" fmla="*/ 0 h 111"/>
                <a:gd name="T24" fmla="*/ 22 w 44"/>
                <a:gd name="T25" fmla="*/ 0 h 111"/>
                <a:gd name="T26" fmla="*/ 22 w 44"/>
                <a:gd name="T27" fmla="*/ 7 h 111"/>
                <a:gd name="T28" fmla="*/ 15 w 44"/>
                <a:gd name="T29" fmla="*/ 7 h 111"/>
                <a:gd name="T30" fmla="*/ 15 w 44"/>
                <a:gd name="T31" fmla="*/ 7 h 111"/>
                <a:gd name="T32" fmla="*/ 7 w 44"/>
                <a:gd name="T33" fmla="*/ 7 h 111"/>
                <a:gd name="T34" fmla="*/ 7 w 44"/>
                <a:gd name="T35" fmla="*/ 7 h 111"/>
                <a:gd name="T36" fmla="*/ 0 w 44"/>
                <a:gd name="T37" fmla="*/ 7 h 1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111">
                  <a:moveTo>
                    <a:pt x="0" y="7"/>
                  </a:moveTo>
                  <a:lnTo>
                    <a:pt x="30" y="111"/>
                  </a:lnTo>
                  <a:lnTo>
                    <a:pt x="44" y="0"/>
                  </a:lnTo>
                  <a:lnTo>
                    <a:pt x="37" y="0"/>
                  </a:lnTo>
                  <a:lnTo>
                    <a:pt x="30" y="0"/>
                  </a:lnTo>
                  <a:lnTo>
                    <a:pt x="22" y="0"/>
                  </a:lnTo>
                  <a:lnTo>
                    <a:pt x="22" y="7"/>
                  </a:lnTo>
                  <a:lnTo>
                    <a:pt x="15" y="7"/>
                  </a:lnTo>
                  <a:lnTo>
                    <a:pt x="7" y="7"/>
                  </a:lnTo>
                  <a:lnTo>
                    <a:pt x="0" y="7"/>
                  </a:lnTo>
                </a:path>
              </a:pathLst>
            </a:custGeom>
            <a:noFill/>
            <a:ln w="11113">
              <a:solidFill>
                <a:srgbClr val="F7F7F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62" name="Freeform 526">
              <a:extLst>
                <a:ext uri="{FF2B5EF4-FFF2-40B4-BE49-F238E27FC236}">
                  <a16:creationId xmlns:a16="http://schemas.microsoft.com/office/drawing/2014/main" id="{94DCDE18-BF2A-D5FE-E26C-D2C58A62BA40}"/>
                </a:ext>
              </a:extLst>
            </p:cNvPr>
            <p:cNvSpPr>
              <a:spLocks/>
            </p:cNvSpPr>
            <p:nvPr/>
          </p:nvSpPr>
          <p:spPr bwMode="auto">
            <a:xfrm>
              <a:off x="2870" y="2821"/>
              <a:ext cx="22" cy="45"/>
            </a:xfrm>
            <a:custGeom>
              <a:avLst/>
              <a:gdLst>
                <a:gd name="T0" fmla="*/ 0 w 22"/>
                <a:gd name="T1" fmla="*/ 15 h 45"/>
                <a:gd name="T2" fmla="*/ 8 w 22"/>
                <a:gd name="T3" fmla="*/ 45 h 45"/>
                <a:gd name="T4" fmla="*/ 22 w 22"/>
                <a:gd name="T5" fmla="*/ 0 h 45"/>
                <a:gd name="T6" fmla="*/ 22 w 22"/>
                <a:gd name="T7" fmla="*/ 0 h 45"/>
                <a:gd name="T8" fmla="*/ 22 w 22"/>
                <a:gd name="T9" fmla="*/ 0 h 45"/>
                <a:gd name="T10" fmla="*/ 22 w 22"/>
                <a:gd name="T11" fmla="*/ 0 h 45"/>
                <a:gd name="T12" fmla="*/ 15 w 22"/>
                <a:gd name="T13" fmla="*/ 0 h 45"/>
                <a:gd name="T14" fmla="*/ 15 w 22"/>
                <a:gd name="T15" fmla="*/ 0 h 45"/>
                <a:gd name="T16" fmla="*/ 15 w 22"/>
                <a:gd name="T17" fmla="*/ 8 h 45"/>
                <a:gd name="T18" fmla="*/ 15 w 22"/>
                <a:gd name="T19" fmla="*/ 8 h 45"/>
                <a:gd name="T20" fmla="*/ 15 w 22"/>
                <a:gd name="T21" fmla="*/ 8 h 45"/>
                <a:gd name="T22" fmla="*/ 8 w 22"/>
                <a:gd name="T23" fmla="*/ 8 h 45"/>
                <a:gd name="T24" fmla="*/ 8 w 22"/>
                <a:gd name="T25" fmla="*/ 8 h 45"/>
                <a:gd name="T26" fmla="*/ 8 w 22"/>
                <a:gd name="T27" fmla="*/ 8 h 45"/>
                <a:gd name="T28" fmla="*/ 8 w 22"/>
                <a:gd name="T29" fmla="*/ 8 h 45"/>
                <a:gd name="T30" fmla="*/ 0 w 22"/>
                <a:gd name="T31" fmla="*/ 15 h 45"/>
                <a:gd name="T32" fmla="*/ 0 w 22"/>
                <a:gd name="T33" fmla="*/ 15 h 45"/>
                <a:gd name="T34" fmla="*/ 0 w 22"/>
                <a:gd name="T35" fmla="*/ 15 h 45"/>
                <a:gd name="T36" fmla="*/ 0 w 22"/>
                <a:gd name="T37" fmla="*/ 15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 h="45">
                  <a:moveTo>
                    <a:pt x="0" y="15"/>
                  </a:moveTo>
                  <a:lnTo>
                    <a:pt x="8" y="45"/>
                  </a:lnTo>
                  <a:lnTo>
                    <a:pt x="22" y="0"/>
                  </a:lnTo>
                  <a:lnTo>
                    <a:pt x="15" y="0"/>
                  </a:lnTo>
                  <a:lnTo>
                    <a:pt x="15" y="8"/>
                  </a:lnTo>
                  <a:lnTo>
                    <a:pt x="8" y="8"/>
                  </a:lnTo>
                  <a:lnTo>
                    <a:pt x="0" y="15"/>
                  </a:lnTo>
                  <a:close/>
                </a:path>
              </a:pathLst>
            </a:custGeom>
            <a:solidFill>
              <a:srgbClr val="FFFFFF"/>
            </a:solidFill>
            <a:ln w="11113">
              <a:solidFill>
                <a:srgbClr val="F7F7F7"/>
              </a:solidFill>
              <a:prstDash val="solid"/>
              <a:round/>
              <a:headEnd/>
              <a:tailEnd/>
            </a:ln>
          </p:spPr>
          <p:txBody>
            <a:bodyPr/>
            <a:lstStyle/>
            <a:p>
              <a:endParaRPr lang="fr-FR"/>
            </a:p>
          </p:txBody>
        </p:sp>
        <p:sp>
          <p:nvSpPr>
            <p:cNvPr id="40463" name="Freeform 527">
              <a:extLst>
                <a:ext uri="{FF2B5EF4-FFF2-40B4-BE49-F238E27FC236}">
                  <a16:creationId xmlns:a16="http://schemas.microsoft.com/office/drawing/2014/main" id="{ADEF81F9-E95A-89DA-95C1-1C656777D8F2}"/>
                </a:ext>
              </a:extLst>
            </p:cNvPr>
            <p:cNvSpPr>
              <a:spLocks/>
            </p:cNvSpPr>
            <p:nvPr/>
          </p:nvSpPr>
          <p:spPr bwMode="auto">
            <a:xfrm>
              <a:off x="2870" y="2821"/>
              <a:ext cx="22" cy="45"/>
            </a:xfrm>
            <a:custGeom>
              <a:avLst/>
              <a:gdLst>
                <a:gd name="T0" fmla="*/ 0 w 22"/>
                <a:gd name="T1" fmla="*/ 15 h 45"/>
                <a:gd name="T2" fmla="*/ 8 w 22"/>
                <a:gd name="T3" fmla="*/ 45 h 45"/>
                <a:gd name="T4" fmla="*/ 22 w 22"/>
                <a:gd name="T5" fmla="*/ 0 h 45"/>
                <a:gd name="T6" fmla="*/ 22 w 22"/>
                <a:gd name="T7" fmla="*/ 0 h 45"/>
                <a:gd name="T8" fmla="*/ 22 w 22"/>
                <a:gd name="T9" fmla="*/ 0 h 45"/>
                <a:gd name="T10" fmla="*/ 22 w 22"/>
                <a:gd name="T11" fmla="*/ 0 h 45"/>
                <a:gd name="T12" fmla="*/ 15 w 22"/>
                <a:gd name="T13" fmla="*/ 0 h 45"/>
                <a:gd name="T14" fmla="*/ 15 w 22"/>
                <a:gd name="T15" fmla="*/ 0 h 45"/>
                <a:gd name="T16" fmla="*/ 15 w 22"/>
                <a:gd name="T17" fmla="*/ 8 h 45"/>
                <a:gd name="T18" fmla="*/ 15 w 22"/>
                <a:gd name="T19" fmla="*/ 8 h 45"/>
                <a:gd name="T20" fmla="*/ 15 w 22"/>
                <a:gd name="T21" fmla="*/ 8 h 45"/>
                <a:gd name="T22" fmla="*/ 8 w 22"/>
                <a:gd name="T23" fmla="*/ 8 h 45"/>
                <a:gd name="T24" fmla="*/ 8 w 22"/>
                <a:gd name="T25" fmla="*/ 8 h 45"/>
                <a:gd name="T26" fmla="*/ 8 w 22"/>
                <a:gd name="T27" fmla="*/ 8 h 45"/>
                <a:gd name="T28" fmla="*/ 8 w 22"/>
                <a:gd name="T29" fmla="*/ 8 h 45"/>
                <a:gd name="T30" fmla="*/ 0 w 22"/>
                <a:gd name="T31" fmla="*/ 15 h 45"/>
                <a:gd name="T32" fmla="*/ 0 w 22"/>
                <a:gd name="T33" fmla="*/ 15 h 45"/>
                <a:gd name="T34" fmla="*/ 0 w 22"/>
                <a:gd name="T35" fmla="*/ 15 h 45"/>
                <a:gd name="T36" fmla="*/ 0 w 22"/>
                <a:gd name="T37" fmla="*/ 15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 h="45">
                  <a:moveTo>
                    <a:pt x="0" y="15"/>
                  </a:moveTo>
                  <a:lnTo>
                    <a:pt x="8" y="45"/>
                  </a:lnTo>
                  <a:lnTo>
                    <a:pt x="22" y="0"/>
                  </a:lnTo>
                  <a:lnTo>
                    <a:pt x="15" y="0"/>
                  </a:lnTo>
                  <a:lnTo>
                    <a:pt x="15" y="8"/>
                  </a:lnTo>
                  <a:lnTo>
                    <a:pt x="8" y="8"/>
                  </a:lnTo>
                  <a:lnTo>
                    <a:pt x="0" y="15"/>
                  </a:lnTo>
                </a:path>
              </a:pathLst>
            </a:custGeom>
            <a:noFill/>
            <a:ln w="11113">
              <a:solidFill>
                <a:srgbClr val="F7F7F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64" name="Freeform 528">
              <a:extLst>
                <a:ext uri="{FF2B5EF4-FFF2-40B4-BE49-F238E27FC236}">
                  <a16:creationId xmlns:a16="http://schemas.microsoft.com/office/drawing/2014/main" id="{8D337B06-9BB6-AFC5-1058-677FA55C7F61}"/>
                </a:ext>
              </a:extLst>
            </p:cNvPr>
            <p:cNvSpPr>
              <a:spLocks/>
            </p:cNvSpPr>
            <p:nvPr/>
          </p:nvSpPr>
          <p:spPr bwMode="auto">
            <a:xfrm>
              <a:off x="2618" y="2844"/>
              <a:ext cx="37" cy="119"/>
            </a:xfrm>
            <a:custGeom>
              <a:avLst/>
              <a:gdLst>
                <a:gd name="T0" fmla="*/ 37 w 37"/>
                <a:gd name="T1" fmla="*/ 7 h 119"/>
                <a:gd name="T2" fmla="*/ 22 w 37"/>
                <a:gd name="T3" fmla="*/ 119 h 119"/>
                <a:gd name="T4" fmla="*/ 0 w 37"/>
                <a:gd name="T5" fmla="*/ 0 h 119"/>
                <a:gd name="T6" fmla="*/ 0 w 37"/>
                <a:gd name="T7" fmla="*/ 0 h 119"/>
                <a:gd name="T8" fmla="*/ 0 w 37"/>
                <a:gd name="T9" fmla="*/ 0 h 119"/>
                <a:gd name="T10" fmla="*/ 0 w 37"/>
                <a:gd name="T11" fmla="*/ 0 h 119"/>
                <a:gd name="T12" fmla="*/ 7 w 37"/>
                <a:gd name="T13" fmla="*/ 0 h 119"/>
                <a:gd name="T14" fmla="*/ 7 w 37"/>
                <a:gd name="T15" fmla="*/ 7 h 119"/>
                <a:gd name="T16" fmla="*/ 7 w 37"/>
                <a:gd name="T17" fmla="*/ 7 h 119"/>
                <a:gd name="T18" fmla="*/ 7 w 37"/>
                <a:gd name="T19" fmla="*/ 7 h 119"/>
                <a:gd name="T20" fmla="*/ 14 w 37"/>
                <a:gd name="T21" fmla="*/ 7 h 119"/>
                <a:gd name="T22" fmla="*/ 14 w 37"/>
                <a:gd name="T23" fmla="*/ 7 h 119"/>
                <a:gd name="T24" fmla="*/ 22 w 37"/>
                <a:gd name="T25" fmla="*/ 7 h 119"/>
                <a:gd name="T26" fmla="*/ 22 w 37"/>
                <a:gd name="T27" fmla="*/ 7 h 119"/>
                <a:gd name="T28" fmla="*/ 22 w 37"/>
                <a:gd name="T29" fmla="*/ 7 h 119"/>
                <a:gd name="T30" fmla="*/ 29 w 37"/>
                <a:gd name="T31" fmla="*/ 7 h 119"/>
                <a:gd name="T32" fmla="*/ 29 w 37"/>
                <a:gd name="T33" fmla="*/ 7 h 119"/>
                <a:gd name="T34" fmla="*/ 37 w 37"/>
                <a:gd name="T35" fmla="*/ 7 h 119"/>
                <a:gd name="T36" fmla="*/ 37 w 37"/>
                <a:gd name="T37" fmla="*/ 7 h 1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119">
                  <a:moveTo>
                    <a:pt x="37" y="7"/>
                  </a:moveTo>
                  <a:lnTo>
                    <a:pt x="22" y="119"/>
                  </a:lnTo>
                  <a:lnTo>
                    <a:pt x="0" y="0"/>
                  </a:lnTo>
                  <a:lnTo>
                    <a:pt x="7" y="0"/>
                  </a:lnTo>
                  <a:lnTo>
                    <a:pt x="7" y="7"/>
                  </a:lnTo>
                  <a:lnTo>
                    <a:pt x="14" y="7"/>
                  </a:lnTo>
                  <a:lnTo>
                    <a:pt x="22" y="7"/>
                  </a:lnTo>
                  <a:lnTo>
                    <a:pt x="29" y="7"/>
                  </a:lnTo>
                  <a:lnTo>
                    <a:pt x="37" y="7"/>
                  </a:lnTo>
                  <a:close/>
                </a:path>
              </a:pathLst>
            </a:custGeom>
            <a:solidFill>
              <a:srgbClr val="FFFFFF"/>
            </a:solidFill>
            <a:ln w="11113">
              <a:solidFill>
                <a:srgbClr val="F7F7F7"/>
              </a:solidFill>
              <a:prstDash val="solid"/>
              <a:round/>
              <a:headEnd/>
              <a:tailEnd/>
            </a:ln>
          </p:spPr>
          <p:txBody>
            <a:bodyPr/>
            <a:lstStyle/>
            <a:p>
              <a:endParaRPr lang="fr-FR"/>
            </a:p>
          </p:txBody>
        </p:sp>
        <p:sp>
          <p:nvSpPr>
            <p:cNvPr id="40465" name="Freeform 529">
              <a:extLst>
                <a:ext uri="{FF2B5EF4-FFF2-40B4-BE49-F238E27FC236}">
                  <a16:creationId xmlns:a16="http://schemas.microsoft.com/office/drawing/2014/main" id="{A57A0209-DC9C-C61A-88B2-DB0CBE5FE8F0}"/>
                </a:ext>
              </a:extLst>
            </p:cNvPr>
            <p:cNvSpPr>
              <a:spLocks/>
            </p:cNvSpPr>
            <p:nvPr/>
          </p:nvSpPr>
          <p:spPr bwMode="auto">
            <a:xfrm>
              <a:off x="2618" y="2844"/>
              <a:ext cx="37" cy="119"/>
            </a:xfrm>
            <a:custGeom>
              <a:avLst/>
              <a:gdLst>
                <a:gd name="T0" fmla="*/ 37 w 37"/>
                <a:gd name="T1" fmla="*/ 7 h 119"/>
                <a:gd name="T2" fmla="*/ 22 w 37"/>
                <a:gd name="T3" fmla="*/ 119 h 119"/>
                <a:gd name="T4" fmla="*/ 0 w 37"/>
                <a:gd name="T5" fmla="*/ 0 h 119"/>
                <a:gd name="T6" fmla="*/ 0 w 37"/>
                <a:gd name="T7" fmla="*/ 0 h 119"/>
                <a:gd name="T8" fmla="*/ 0 w 37"/>
                <a:gd name="T9" fmla="*/ 0 h 119"/>
                <a:gd name="T10" fmla="*/ 0 w 37"/>
                <a:gd name="T11" fmla="*/ 0 h 119"/>
                <a:gd name="T12" fmla="*/ 7 w 37"/>
                <a:gd name="T13" fmla="*/ 0 h 119"/>
                <a:gd name="T14" fmla="*/ 7 w 37"/>
                <a:gd name="T15" fmla="*/ 7 h 119"/>
                <a:gd name="T16" fmla="*/ 7 w 37"/>
                <a:gd name="T17" fmla="*/ 7 h 119"/>
                <a:gd name="T18" fmla="*/ 7 w 37"/>
                <a:gd name="T19" fmla="*/ 7 h 119"/>
                <a:gd name="T20" fmla="*/ 14 w 37"/>
                <a:gd name="T21" fmla="*/ 7 h 119"/>
                <a:gd name="T22" fmla="*/ 14 w 37"/>
                <a:gd name="T23" fmla="*/ 7 h 119"/>
                <a:gd name="T24" fmla="*/ 22 w 37"/>
                <a:gd name="T25" fmla="*/ 7 h 119"/>
                <a:gd name="T26" fmla="*/ 22 w 37"/>
                <a:gd name="T27" fmla="*/ 7 h 119"/>
                <a:gd name="T28" fmla="*/ 22 w 37"/>
                <a:gd name="T29" fmla="*/ 7 h 119"/>
                <a:gd name="T30" fmla="*/ 29 w 37"/>
                <a:gd name="T31" fmla="*/ 7 h 119"/>
                <a:gd name="T32" fmla="*/ 29 w 37"/>
                <a:gd name="T33" fmla="*/ 7 h 119"/>
                <a:gd name="T34" fmla="*/ 37 w 37"/>
                <a:gd name="T35" fmla="*/ 7 h 119"/>
                <a:gd name="T36" fmla="*/ 37 w 37"/>
                <a:gd name="T37" fmla="*/ 7 h 1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119">
                  <a:moveTo>
                    <a:pt x="37" y="7"/>
                  </a:moveTo>
                  <a:lnTo>
                    <a:pt x="22" y="119"/>
                  </a:lnTo>
                  <a:lnTo>
                    <a:pt x="0" y="0"/>
                  </a:lnTo>
                  <a:lnTo>
                    <a:pt x="7" y="0"/>
                  </a:lnTo>
                  <a:lnTo>
                    <a:pt x="7" y="7"/>
                  </a:lnTo>
                  <a:lnTo>
                    <a:pt x="14" y="7"/>
                  </a:lnTo>
                  <a:lnTo>
                    <a:pt x="22" y="7"/>
                  </a:lnTo>
                  <a:lnTo>
                    <a:pt x="29" y="7"/>
                  </a:lnTo>
                  <a:lnTo>
                    <a:pt x="37" y="7"/>
                  </a:lnTo>
                </a:path>
              </a:pathLst>
            </a:custGeom>
            <a:noFill/>
            <a:ln w="11113">
              <a:solidFill>
                <a:srgbClr val="F7F7F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66" name="Freeform 530">
              <a:extLst>
                <a:ext uri="{FF2B5EF4-FFF2-40B4-BE49-F238E27FC236}">
                  <a16:creationId xmlns:a16="http://schemas.microsoft.com/office/drawing/2014/main" id="{AE856125-C6BE-044A-15B6-16160AA30A96}"/>
                </a:ext>
              </a:extLst>
            </p:cNvPr>
            <p:cNvSpPr>
              <a:spLocks/>
            </p:cNvSpPr>
            <p:nvPr/>
          </p:nvSpPr>
          <p:spPr bwMode="auto">
            <a:xfrm>
              <a:off x="2573" y="2829"/>
              <a:ext cx="22" cy="67"/>
            </a:xfrm>
            <a:custGeom>
              <a:avLst/>
              <a:gdLst>
                <a:gd name="T0" fmla="*/ 22 w 22"/>
                <a:gd name="T1" fmla="*/ 15 h 67"/>
                <a:gd name="T2" fmla="*/ 0 w 22"/>
                <a:gd name="T3" fmla="*/ 67 h 67"/>
                <a:gd name="T4" fmla="*/ 0 w 22"/>
                <a:gd name="T5" fmla="*/ 0 h 67"/>
                <a:gd name="T6" fmla="*/ 0 w 22"/>
                <a:gd name="T7" fmla="*/ 7 h 67"/>
                <a:gd name="T8" fmla="*/ 0 w 22"/>
                <a:gd name="T9" fmla="*/ 7 h 67"/>
                <a:gd name="T10" fmla="*/ 0 w 22"/>
                <a:gd name="T11" fmla="*/ 7 h 67"/>
                <a:gd name="T12" fmla="*/ 0 w 22"/>
                <a:gd name="T13" fmla="*/ 7 h 67"/>
                <a:gd name="T14" fmla="*/ 0 w 22"/>
                <a:gd name="T15" fmla="*/ 7 h 67"/>
                <a:gd name="T16" fmla="*/ 0 w 22"/>
                <a:gd name="T17" fmla="*/ 7 h 67"/>
                <a:gd name="T18" fmla="*/ 0 w 22"/>
                <a:gd name="T19" fmla="*/ 7 h 67"/>
                <a:gd name="T20" fmla="*/ 7 w 22"/>
                <a:gd name="T21" fmla="*/ 7 h 67"/>
                <a:gd name="T22" fmla="*/ 7 w 22"/>
                <a:gd name="T23" fmla="*/ 7 h 67"/>
                <a:gd name="T24" fmla="*/ 7 w 22"/>
                <a:gd name="T25" fmla="*/ 7 h 67"/>
                <a:gd name="T26" fmla="*/ 7 w 22"/>
                <a:gd name="T27" fmla="*/ 7 h 67"/>
                <a:gd name="T28" fmla="*/ 15 w 22"/>
                <a:gd name="T29" fmla="*/ 7 h 67"/>
                <a:gd name="T30" fmla="*/ 15 w 22"/>
                <a:gd name="T31" fmla="*/ 15 h 67"/>
                <a:gd name="T32" fmla="*/ 15 w 22"/>
                <a:gd name="T33" fmla="*/ 15 h 67"/>
                <a:gd name="T34" fmla="*/ 22 w 22"/>
                <a:gd name="T35" fmla="*/ 15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67">
                  <a:moveTo>
                    <a:pt x="22" y="15"/>
                  </a:moveTo>
                  <a:lnTo>
                    <a:pt x="0" y="67"/>
                  </a:lnTo>
                  <a:lnTo>
                    <a:pt x="0" y="0"/>
                  </a:lnTo>
                  <a:lnTo>
                    <a:pt x="0" y="7"/>
                  </a:lnTo>
                  <a:lnTo>
                    <a:pt x="7" y="7"/>
                  </a:lnTo>
                  <a:lnTo>
                    <a:pt x="15" y="7"/>
                  </a:lnTo>
                  <a:lnTo>
                    <a:pt x="15" y="15"/>
                  </a:lnTo>
                  <a:lnTo>
                    <a:pt x="22" y="15"/>
                  </a:lnTo>
                  <a:close/>
                </a:path>
              </a:pathLst>
            </a:custGeom>
            <a:solidFill>
              <a:srgbClr val="FFFFFF"/>
            </a:solidFill>
            <a:ln w="11113">
              <a:solidFill>
                <a:srgbClr val="F7F7F7"/>
              </a:solidFill>
              <a:prstDash val="solid"/>
              <a:round/>
              <a:headEnd/>
              <a:tailEnd/>
            </a:ln>
          </p:spPr>
          <p:txBody>
            <a:bodyPr/>
            <a:lstStyle/>
            <a:p>
              <a:endParaRPr lang="fr-FR"/>
            </a:p>
          </p:txBody>
        </p:sp>
        <p:sp>
          <p:nvSpPr>
            <p:cNvPr id="40467" name="Freeform 531">
              <a:extLst>
                <a:ext uri="{FF2B5EF4-FFF2-40B4-BE49-F238E27FC236}">
                  <a16:creationId xmlns:a16="http://schemas.microsoft.com/office/drawing/2014/main" id="{63BC9D23-68DC-72A4-6BC9-5C2B8EC5C3DA}"/>
                </a:ext>
              </a:extLst>
            </p:cNvPr>
            <p:cNvSpPr>
              <a:spLocks/>
            </p:cNvSpPr>
            <p:nvPr/>
          </p:nvSpPr>
          <p:spPr bwMode="auto">
            <a:xfrm>
              <a:off x="2573" y="2829"/>
              <a:ext cx="22" cy="67"/>
            </a:xfrm>
            <a:custGeom>
              <a:avLst/>
              <a:gdLst>
                <a:gd name="T0" fmla="*/ 22 w 22"/>
                <a:gd name="T1" fmla="*/ 15 h 67"/>
                <a:gd name="T2" fmla="*/ 0 w 22"/>
                <a:gd name="T3" fmla="*/ 67 h 67"/>
                <a:gd name="T4" fmla="*/ 0 w 22"/>
                <a:gd name="T5" fmla="*/ 0 h 67"/>
                <a:gd name="T6" fmla="*/ 0 w 22"/>
                <a:gd name="T7" fmla="*/ 7 h 67"/>
                <a:gd name="T8" fmla="*/ 0 w 22"/>
                <a:gd name="T9" fmla="*/ 7 h 67"/>
                <a:gd name="T10" fmla="*/ 0 w 22"/>
                <a:gd name="T11" fmla="*/ 7 h 67"/>
                <a:gd name="T12" fmla="*/ 0 w 22"/>
                <a:gd name="T13" fmla="*/ 7 h 67"/>
                <a:gd name="T14" fmla="*/ 0 w 22"/>
                <a:gd name="T15" fmla="*/ 7 h 67"/>
                <a:gd name="T16" fmla="*/ 0 w 22"/>
                <a:gd name="T17" fmla="*/ 7 h 67"/>
                <a:gd name="T18" fmla="*/ 0 w 22"/>
                <a:gd name="T19" fmla="*/ 7 h 67"/>
                <a:gd name="T20" fmla="*/ 7 w 22"/>
                <a:gd name="T21" fmla="*/ 7 h 67"/>
                <a:gd name="T22" fmla="*/ 7 w 22"/>
                <a:gd name="T23" fmla="*/ 7 h 67"/>
                <a:gd name="T24" fmla="*/ 7 w 22"/>
                <a:gd name="T25" fmla="*/ 7 h 67"/>
                <a:gd name="T26" fmla="*/ 7 w 22"/>
                <a:gd name="T27" fmla="*/ 7 h 67"/>
                <a:gd name="T28" fmla="*/ 15 w 22"/>
                <a:gd name="T29" fmla="*/ 7 h 67"/>
                <a:gd name="T30" fmla="*/ 15 w 22"/>
                <a:gd name="T31" fmla="*/ 15 h 67"/>
                <a:gd name="T32" fmla="*/ 15 w 22"/>
                <a:gd name="T33" fmla="*/ 15 h 67"/>
                <a:gd name="T34" fmla="*/ 22 w 22"/>
                <a:gd name="T35" fmla="*/ 15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67">
                  <a:moveTo>
                    <a:pt x="22" y="15"/>
                  </a:moveTo>
                  <a:lnTo>
                    <a:pt x="0" y="67"/>
                  </a:lnTo>
                  <a:lnTo>
                    <a:pt x="0" y="0"/>
                  </a:lnTo>
                  <a:lnTo>
                    <a:pt x="0" y="7"/>
                  </a:lnTo>
                  <a:lnTo>
                    <a:pt x="7" y="7"/>
                  </a:lnTo>
                  <a:lnTo>
                    <a:pt x="15" y="7"/>
                  </a:lnTo>
                  <a:lnTo>
                    <a:pt x="15" y="15"/>
                  </a:lnTo>
                  <a:lnTo>
                    <a:pt x="22" y="15"/>
                  </a:lnTo>
                </a:path>
              </a:pathLst>
            </a:custGeom>
            <a:noFill/>
            <a:ln w="11113">
              <a:solidFill>
                <a:srgbClr val="F7F7F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68" name="Freeform 532">
              <a:extLst>
                <a:ext uri="{FF2B5EF4-FFF2-40B4-BE49-F238E27FC236}">
                  <a16:creationId xmlns:a16="http://schemas.microsoft.com/office/drawing/2014/main" id="{845C3798-113C-6A63-4262-D3D8DF995DC4}"/>
                </a:ext>
              </a:extLst>
            </p:cNvPr>
            <p:cNvSpPr>
              <a:spLocks/>
            </p:cNvSpPr>
            <p:nvPr/>
          </p:nvSpPr>
          <p:spPr bwMode="auto">
            <a:xfrm>
              <a:off x="2840" y="2888"/>
              <a:ext cx="30" cy="90"/>
            </a:xfrm>
            <a:custGeom>
              <a:avLst/>
              <a:gdLst>
                <a:gd name="T0" fmla="*/ 23 w 30"/>
                <a:gd name="T1" fmla="*/ 0 h 90"/>
                <a:gd name="T2" fmla="*/ 30 w 30"/>
                <a:gd name="T3" fmla="*/ 38 h 90"/>
                <a:gd name="T4" fmla="*/ 30 w 30"/>
                <a:gd name="T5" fmla="*/ 38 h 90"/>
                <a:gd name="T6" fmla="*/ 30 w 30"/>
                <a:gd name="T7" fmla="*/ 38 h 90"/>
                <a:gd name="T8" fmla="*/ 30 w 30"/>
                <a:gd name="T9" fmla="*/ 45 h 90"/>
                <a:gd name="T10" fmla="*/ 30 w 30"/>
                <a:gd name="T11" fmla="*/ 45 h 90"/>
                <a:gd name="T12" fmla="*/ 30 w 30"/>
                <a:gd name="T13" fmla="*/ 45 h 90"/>
                <a:gd name="T14" fmla="*/ 30 w 30"/>
                <a:gd name="T15" fmla="*/ 52 h 90"/>
                <a:gd name="T16" fmla="*/ 23 w 30"/>
                <a:gd name="T17" fmla="*/ 52 h 90"/>
                <a:gd name="T18" fmla="*/ 23 w 30"/>
                <a:gd name="T19" fmla="*/ 52 h 90"/>
                <a:gd name="T20" fmla="*/ 23 w 30"/>
                <a:gd name="T21" fmla="*/ 60 h 90"/>
                <a:gd name="T22" fmla="*/ 23 w 30"/>
                <a:gd name="T23" fmla="*/ 60 h 90"/>
                <a:gd name="T24" fmla="*/ 15 w 30"/>
                <a:gd name="T25" fmla="*/ 67 h 90"/>
                <a:gd name="T26" fmla="*/ 15 w 30"/>
                <a:gd name="T27" fmla="*/ 75 h 90"/>
                <a:gd name="T28" fmla="*/ 15 w 30"/>
                <a:gd name="T29" fmla="*/ 75 h 90"/>
                <a:gd name="T30" fmla="*/ 8 w 30"/>
                <a:gd name="T31" fmla="*/ 82 h 90"/>
                <a:gd name="T32" fmla="*/ 8 w 30"/>
                <a:gd name="T33" fmla="*/ 82 h 90"/>
                <a:gd name="T34" fmla="*/ 0 w 30"/>
                <a:gd name="T35" fmla="*/ 90 h 90"/>
                <a:gd name="T36" fmla="*/ 23 w 30"/>
                <a:gd name="T37" fmla="*/ 0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90">
                  <a:moveTo>
                    <a:pt x="23" y="0"/>
                  </a:moveTo>
                  <a:lnTo>
                    <a:pt x="30" y="38"/>
                  </a:lnTo>
                  <a:lnTo>
                    <a:pt x="30" y="45"/>
                  </a:lnTo>
                  <a:lnTo>
                    <a:pt x="30" y="52"/>
                  </a:lnTo>
                  <a:lnTo>
                    <a:pt x="23" y="52"/>
                  </a:lnTo>
                  <a:lnTo>
                    <a:pt x="23" y="60"/>
                  </a:lnTo>
                  <a:lnTo>
                    <a:pt x="15" y="67"/>
                  </a:lnTo>
                  <a:lnTo>
                    <a:pt x="15" y="75"/>
                  </a:lnTo>
                  <a:lnTo>
                    <a:pt x="8" y="82"/>
                  </a:lnTo>
                  <a:lnTo>
                    <a:pt x="0" y="90"/>
                  </a:lnTo>
                  <a:lnTo>
                    <a:pt x="23" y="0"/>
                  </a:lnTo>
                  <a:close/>
                </a:path>
              </a:pathLst>
            </a:custGeom>
            <a:solidFill>
              <a:srgbClr val="FFFFFF"/>
            </a:solidFill>
            <a:ln w="11113">
              <a:solidFill>
                <a:srgbClr val="F7F7F7"/>
              </a:solidFill>
              <a:prstDash val="solid"/>
              <a:round/>
              <a:headEnd/>
              <a:tailEnd/>
            </a:ln>
          </p:spPr>
          <p:txBody>
            <a:bodyPr/>
            <a:lstStyle/>
            <a:p>
              <a:endParaRPr lang="fr-FR"/>
            </a:p>
          </p:txBody>
        </p:sp>
        <p:sp>
          <p:nvSpPr>
            <p:cNvPr id="40469" name="Freeform 533">
              <a:extLst>
                <a:ext uri="{FF2B5EF4-FFF2-40B4-BE49-F238E27FC236}">
                  <a16:creationId xmlns:a16="http://schemas.microsoft.com/office/drawing/2014/main" id="{F28DC124-7FB1-F7B6-8FC6-A619422FE321}"/>
                </a:ext>
              </a:extLst>
            </p:cNvPr>
            <p:cNvSpPr>
              <a:spLocks/>
            </p:cNvSpPr>
            <p:nvPr/>
          </p:nvSpPr>
          <p:spPr bwMode="auto">
            <a:xfrm>
              <a:off x="2840" y="2888"/>
              <a:ext cx="30" cy="90"/>
            </a:xfrm>
            <a:custGeom>
              <a:avLst/>
              <a:gdLst>
                <a:gd name="T0" fmla="*/ 23 w 30"/>
                <a:gd name="T1" fmla="*/ 0 h 90"/>
                <a:gd name="T2" fmla="*/ 30 w 30"/>
                <a:gd name="T3" fmla="*/ 38 h 90"/>
                <a:gd name="T4" fmla="*/ 30 w 30"/>
                <a:gd name="T5" fmla="*/ 38 h 90"/>
                <a:gd name="T6" fmla="*/ 30 w 30"/>
                <a:gd name="T7" fmla="*/ 38 h 90"/>
                <a:gd name="T8" fmla="*/ 30 w 30"/>
                <a:gd name="T9" fmla="*/ 45 h 90"/>
                <a:gd name="T10" fmla="*/ 30 w 30"/>
                <a:gd name="T11" fmla="*/ 45 h 90"/>
                <a:gd name="T12" fmla="*/ 30 w 30"/>
                <a:gd name="T13" fmla="*/ 45 h 90"/>
                <a:gd name="T14" fmla="*/ 30 w 30"/>
                <a:gd name="T15" fmla="*/ 52 h 90"/>
                <a:gd name="T16" fmla="*/ 23 w 30"/>
                <a:gd name="T17" fmla="*/ 52 h 90"/>
                <a:gd name="T18" fmla="*/ 23 w 30"/>
                <a:gd name="T19" fmla="*/ 52 h 90"/>
                <a:gd name="T20" fmla="*/ 23 w 30"/>
                <a:gd name="T21" fmla="*/ 60 h 90"/>
                <a:gd name="T22" fmla="*/ 23 w 30"/>
                <a:gd name="T23" fmla="*/ 60 h 90"/>
                <a:gd name="T24" fmla="*/ 15 w 30"/>
                <a:gd name="T25" fmla="*/ 67 h 90"/>
                <a:gd name="T26" fmla="*/ 15 w 30"/>
                <a:gd name="T27" fmla="*/ 75 h 90"/>
                <a:gd name="T28" fmla="*/ 15 w 30"/>
                <a:gd name="T29" fmla="*/ 75 h 90"/>
                <a:gd name="T30" fmla="*/ 8 w 30"/>
                <a:gd name="T31" fmla="*/ 82 h 90"/>
                <a:gd name="T32" fmla="*/ 8 w 30"/>
                <a:gd name="T33" fmla="*/ 82 h 90"/>
                <a:gd name="T34" fmla="*/ 0 w 30"/>
                <a:gd name="T35" fmla="*/ 90 h 90"/>
                <a:gd name="T36" fmla="*/ 23 w 30"/>
                <a:gd name="T37" fmla="*/ 0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90">
                  <a:moveTo>
                    <a:pt x="23" y="0"/>
                  </a:moveTo>
                  <a:lnTo>
                    <a:pt x="30" y="38"/>
                  </a:lnTo>
                  <a:lnTo>
                    <a:pt x="30" y="45"/>
                  </a:lnTo>
                  <a:lnTo>
                    <a:pt x="30" y="52"/>
                  </a:lnTo>
                  <a:lnTo>
                    <a:pt x="23" y="52"/>
                  </a:lnTo>
                  <a:lnTo>
                    <a:pt x="23" y="60"/>
                  </a:lnTo>
                  <a:lnTo>
                    <a:pt x="15" y="67"/>
                  </a:lnTo>
                  <a:lnTo>
                    <a:pt x="15" y="75"/>
                  </a:lnTo>
                  <a:lnTo>
                    <a:pt x="8" y="82"/>
                  </a:lnTo>
                  <a:lnTo>
                    <a:pt x="0" y="90"/>
                  </a:lnTo>
                  <a:lnTo>
                    <a:pt x="23" y="0"/>
                  </a:lnTo>
                </a:path>
              </a:pathLst>
            </a:custGeom>
            <a:noFill/>
            <a:ln w="11113">
              <a:solidFill>
                <a:srgbClr val="F7F7F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70" name="Freeform 534">
              <a:extLst>
                <a:ext uri="{FF2B5EF4-FFF2-40B4-BE49-F238E27FC236}">
                  <a16:creationId xmlns:a16="http://schemas.microsoft.com/office/drawing/2014/main" id="{2B4FA257-EEEE-D462-E4C4-71DCF25D831E}"/>
                </a:ext>
              </a:extLst>
            </p:cNvPr>
            <p:cNvSpPr>
              <a:spLocks/>
            </p:cNvSpPr>
            <p:nvPr/>
          </p:nvSpPr>
          <p:spPr bwMode="auto">
            <a:xfrm>
              <a:off x="2744" y="2926"/>
              <a:ext cx="67" cy="148"/>
            </a:xfrm>
            <a:custGeom>
              <a:avLst/>
              <a:gdLst>
                <a:gd name="T0" fmla="*/ 37 w 67"/>
                <a:gd name="T1" fmla="*/ 0 h 148"/>
                <a:gd name="T2" fmla="*/ 67 w 67"/>
                <a:gd name="T3" fmla="*/ 89 h 148"/>
                <a:gd name="T4" fmla="*/ 67 w 67"/>
                <a:gd name="T5" fmla="*/ 89 h 148"/>
                <a:gd name="T6" fmla="*/ 67 w 67"/>
                <a:gd name="T7" fmla="*/ 96 h 148"/>
                <a:gd name="T8" fmla="*/ 67 w 67"/>
                <a:gd name="T9" fmla="*/ 96 h 148"/>
                <a:gd name="T10" fmla="*/ 59 w 67"/>
                <a:gd name="T11" fmla="*/ 96 h 148"/>
                <a:gd name="T12" fmla="*/ 59 w 67"/>
                <a:gd name="T13" fmla="*/ 104 h 148"/>
                <a:gd name="T14" fmla="*/ 59 w 67"/>
                <a:gd name="T15" fmla="*/ 111 h 148"/>
                <a:gd name="T16" fmla="*/ 52 w 67"/>
                <a:gd name="T17" fmla="*/ 111 h 148"/>
                <a:gd name="T18" fmla="*/ 52 w 67"/>
                <a:gd name="T19" fmla="*/ 119 h 148"/>
                <a:gd name="T20" fmla="*/ 44 w 67"/>
                <a:gd name="T21" fmla="*/ 126 h 148"/>
                <a:gd name="T22" fmla="*/ 37 w 67"/>
                <a:gd name="T23" fmla="*/ 126 h 148"/>
                <a:gd name="T24" fmla="*/ 30 w 67"/>
                <a:gd name="T25" fmla="*/ 133 h 148"/>
                <a:gd name="T26" fmla="*/ 30 w 67"/>
                <a:gd name="T27" fmla="*/ 141 h 148"/>
                <a:gd name="T28" fmla="*/ 22 w 67"/>
                <a:gd name="T29" fmla="*/ 141 h 148"/>
                <a:gd name="T30" fmla="*/ 15 w 67"/>
                <a:gd name="T31" fmla="*/ 148 h 148"/>
                <a:gd name="T32" fmla="*/ 7 w 67"/>
                <a:gd name="T33" fmla="*/ 148 h 148"/>
                <a:gd name="T34" fmla="*/ 0 w 67"/>
                <a:gd name="T35" fmla="*/ 148 h 148"/>
                <a:gd name="T36" fmla="*/ 37 w 67"/>
                <a:gd name="T37" fmla="*/ 0 h 1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7" h="148">
                  <a:moveTo>
                    <a:pt x="37" y="0"/>
                  </a:moveTo>
                  <a:lnTo>
                    <a:pt x="67" y="89"/>
                  </a:lnTo>
                  <a:lnTo>
                    <a:pt x="67" y="96"/>
                  </a:lnTo>
                  <a:lnTo>
                    <a:pt x="59" y="96"/>
                  </a:lnTo>
                  <a:lnTo>
                    <a:pt x="59" y="104"/>
                  </a:lnTo>
                  <a:lnTo>
                    <a:pt x="59" y="111"/>
                  </a:lnTo>
                  <a:lnTo>
                    <a:pt x="52" y="111"/>
                  </a:lnTo>
                  <a:lnTo>
                    <a:pt x="52" y="119"/>
                  </a:lnTo>
                  <a:lnTo>
                    <a:pt x="44" y="126"/>
                  </a:lnTo>
                  <a:lnTo>
                    <a:pt x="37" y="126"/>
                  </a:lnTo>
                  <a:lnTo>
                    <a:pt x="30" y="133"/>
                  </a:lnTo>
                  <a:lnTo>
                    <a:pt x="30" y="141"/>
                  </a:lnTo>
                  <a:lnTo>
                    <a:pt x="22" y="141"/>
                  </a:lnTo>
                  <a:lnTo>
                    <a:pt x="15" y="148"/>
                  </a:lnTo>
                  <a:lnTo>
                    <a:pt x="7" y="148"/>
                  </a:lnTo>
                  <a:lnTo>
                    <a:pt x="0" y="148"/>
                  </a:lnTo>
                  <a:lnTo>
                    <a:pt x="37" y="0"/>
                  </a:lnTo>
                  <a:close/>
                </a:path>
              </a:pathLst>
            </a:custGeom>
            <a:solidFill>
              <a:srgbClr val="FFFFFF"/>
            </a:solidFill>
            <a:ln w="11113">
              <a:solidFill>
                <a:srgbClr val="F7F7F7"/>
              </a:solidFill>
              <a:prstDash val="solid"/>
              <a:round/>
              <a:headEnd/>
              <a:tailEnd/>
            </a:ln>
          </p:spPr>
          <p:txBody>
            <a:bodyPr/>
            <a:lstStyle/>
            <a:p>
              <a:endParaRPr lang="fr-FR"/>
            </a:p>
          </p:txBody>
        </p:sp>
        <p:sp>
          <p:nvSpPr>
            <p:cNvPr id="40471" name="Freeform 535">
              <a:extLst>
                <a:ext uri="{FF2B5EF4-FFF2-40B4-BE49-F238E27FC236}">
                  <a16:creationId xmlns:a16="http://schemas.microsoft.com/office/drawing/2014/main" id="{0DCBA2B5-3D74-0329-4892-22ADD7832BB9}"/>
                </a:ext>
              </a:extLst>
            </p:cNvPr>
            <p:cNvSpPr>
              <a:spLocks/>
            </p:cNvSpPr>
            <p:nvPr/>
          </p:nvSpPr>
          <p:spPr bwMode="auto">
            <a:xfrm>
              <a:off x="2744" y="2926"/>
              <a:ext cx="67" cy="148"/>
            </a:xfrm>
            <a:custGeom>
              <a:avLst/>
              <a:gdLst>
                <a:gd name="T0" fmla="*/ 37 w 67"/>
                <a:gd name="T1" fmla="*/ 0 h 148"/>
                <a:gd name="T2" fmla="*/ 67 w 67"/>
                <a:gd name="T3" fmla="*/ 89 h 148"/>
                <a:gd name="T4" fmla="*/ 67 w 67"/>
                <a:gd name="T5" fmla="*/ 89 h 148"/>
                <a:gd name="T6" fmla="*/ 67 w 67"/>
                <a:gd name="T7" fmla="*/ 96 h 148"/>
                <a:gd name="T8" fmla="*/ 67 w 67"/>
                <a:gd name="T9" fmla="*/ 96 h 148"/>
                <a:gd name="T10" fmla="*/ 59 w 67"/>
                <a:gd name="T11" fmla="*/ 96 h 148"/>
                <a:gd name="T12" fmla="*/ 59 w 67"/>
                <a:gd name="T13" fmla="*/ 104 h 148"/>
                <a:gd name="T14" fmla="*/ 59 w 67"/>
                <a:gd name="T15" fmla="*/ 111 h 148"/>
                <a:gd name="T16" fmla="*/ 52 w 67"/>
                <a:gd name="T17" fmla="*/ 111 h 148"/>
                <a:gd name="T18" fmla="*/ 52 w 67"/>
                <a:gd name="T19" fmla="*/ 119 h 148"/>
                <a:gd name="T20" fmla="*/ 44 w 67"/>
                <a:gd name="T21" fmla="*/ 126 h 148"/>
                <a:gd name="T22" fmla="*/ 37 w 67"/>
                <a:gd name="T23" fmla="*/ 126 h 148"/>
                <a:gd name="T24" fmla="*/ 30 w 67"/>
                <a:gd name="T25" fmla="*/ 133 h 148"/>
                <a:gd name="T26" fmla="*/ 30 w 67"/>
                <a:gd name="T27" fmla="*/ 141 h 148"/>
                <a:gd name="T28" fmla="*/ 22 w 67"/>
                <a:gd name="T29" fmla="*/ 141 h 148"/>
                <a:gd name="T30" fmla="*/ 15 w 67"/>
                <a:gd name="T31" fmla="*/ 148 h 148"/>
                <a:gd name="T32" fmla="*/ 7 w 67"/>
                <a:gd name="T33" fmla="*/ 148 h 148"/>
                <a:gd name="T34" fmla="*/ 0 w 67"/>
                <a:gd name="T35" fmla="*/ 148 h 148"/>
                <a:gd name="T36" fmla="*/ 37 w 67"/>
                <a:gd name="T37" fmla="*/ 0 h 1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7" h="148">
                  <a:moveTo>
                    <a:pt x="37" y="0"/>
                  </a:moveTo>
                  <a:lnTo>
                    <a:pt x="67" y="89"/>
                  </a:lnTo>
                  <a:lnTo>
                    <a:pt x="67" y="96"/>
                  </a:lnTo>
                  <a:lnTo>
                    <a:pt x="59" y="96"/>
                  </a:lnTo>
                  <a:lnTo>
                    <a:pt x="59" y="104"/>
                  </a:lnTo>
                  <a:lnTo>
                    <a:pt x="59" y="111"/>
                  </a:lnTo>
                  <a:lnTo>
                    <a:pt x="52" y="111"/>
                  </a:lnTo>
                  <a:lnTo>
                    <a:pt x="52" y="119"/>
                  </a:lnTo>
                  <a:lnTo>
                    <a:pt x="44" y="126"/>
                  </a:lnTo>
                  <a:lnTo>
                    <a:pt x="37" y="126"/>
                  </a:lnTo>
                  <a:lnTo>
                    <a:pt x="30" y="133"/>
                  </a:lnTo>
                  <a:lnTo>
                    <a:pt x="30" y="141"/>
                  </a:lnTo>
                  <a:lnTo>
                    <a:pt x="22" y="141"/>
                  </a:lnTo>
                  <a:lnTo>
                    <a:pt x="15" y="148"/>
                  </a:lnTo>
                  <a:lnTo>
                    <a:pt x="7" y="148"/>
                  </a:lnTo>
                  <a:lnTo>
                    <a:pt x="0" y="148"/>
                  </a:lnTo>
                  <a:lnTo>
                    <a:pt x="37" y="0"/>
                  </a:lnTo>
                </a:path>
              </a:pathLst>
            </a:custGeom>
            <a:noFill/>
            <a:ln w="11113">
              <a:solidFill>
                <a:srgbClr val="F7F7F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72" name="Freeform 536">
              <a:extLst>
                <a:ext uri="{FF2B5EF4-FFF2-40B4-BE49-F238E27FC236}">
                  <a16:creationId xmlns:a16="http://schemas.microsoft.com/office/drawing/2014/main" id="{8255EB97-9190-8814-F2C5-681A47E17C5D}"/>
                </a:ext>
              </a:extLst>
            </p:cNvPr>
            <p:cNvSpPr>
              <a:spLocks/>
            </p:cNvSpPr>
            <p:nvPr/>
          </p:nvSpPr>
          <p:spPr bwMode="auto">
            <a:xfrm>
              <a:off x="2647" y="2926"/>
              <a:ext cx="60" cy="148"/>
            </a:xfrm>
            <a:custGeom>
              <a:avLst/>
              <a:gdLst>
                <a:gd name="T0" fmla="*/ 30 w 60"/>
                <a:gd name="T1" fmla="*/ 0 h 148"/>
                <a:gd name="T2" fmla="*/ 60 w 60"/>
                <a:gd name="T3" fmla="*/ 148 h 148"/>
                <a:gd name="T4" fmla="*/ 60 w 60"/>
                <a:gd name="T5" fmla="*/ 148 h 148"/>
                <a:gd name="T6" fmla="*/ 60 w 60"/>
                <a:gd name="T7" fmla="*/ 148 h 148"/>
                <a:gd name="T8" fmla="*/ 52 w 60"/>
                <a:gd name="T9" fmla="*/ 148 h 148"/>
                <a:gd name="T10" fmla="*/ 52 w 60"/>
                <a:gd name="T11" fmla="*/ 148 h 148"/>
                <a:gd name="T12" fmla="*/ 45 w 60"/>
                <a:gd name="T13" fmla="*/ 148 h 148"/>
                <a:gd name="T14" fmla="*/ 45 w 60"/>
                <a:gd name="T15" fmla="*/ 141 h 148"/>
                <a:gd name="T16" fmla="*/ 37 w 60"/>
                <a:gd name="T17" fmla="*/ 141 h 148"/>
                <a:gd name="T18" fmla="*/ 37 w 60"/>
                <a:gd name="T19" fmla="*/ 141 h 148"/>
                <a:gd name="T20" fmla="*/ 30 w 60"/>
                <a:gd name="T21" fmla="*/ 133 h 148"/>
                <a:gd name="T22" fmla="*/ 23 w 60"/>
                <a:gd name="T23" fmla="*/ 133 h 148"/>
                <a:gd name="T24" fmla="*/ 23 w 60"/>
                <a:gd name="T25" fmla="*/ 133 h 148"/>
                <a:gd name="T26" fmla="*/ 15 w 60"/>
                <a:gd name="T27" fmla="*/ 126 h 148"/>
                <a:gd name="T28" fmla="*/ 8 w 60"/>
                <a:gd name="T29" fmla="*/ 126 h 148"/>
                <a:gd name="T30" fmla="*/ 8 w 60"/>
                <a:gd name="T31" fmla="*/ 119 h 148"/>
                <a:gd name="T32" fmla="*/ 0 w 60"/>
                <a:gd name="T33" fmla="*/ 111 h 148"/>
                <a:gd name="T34" fmla="*/ 0 w 60"/>
                <a:gd name="T35" fmla="*/ 104 h 148"/>
                <a:gd name="T36" fmla="*/ 30 w 60"/>
                <a:gd name="T37" fmla="*/ 0 h 1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148">
                  <a:moveTo>
                    <a:pt x="30" y="0"/>
                  </a:moveTo>
                  <a:lnTo>
                    <a:pt x="60" y="148"/>
                  </a:lnTo>
                  <a:lnTo>
                    <a:pt x="52" y="148"/>
                  </a:lnTo>
                  <a:lnTo>
                    <a:pt x="45" y="148"/>
                  </a:lnTo>
                  <a:lnTo>
                    <a:pt x="45" y="141"/>
                  </a:lnTo>
                  <a:lnTo>
                    <a:pt x="37" y="141"/>
                  </a:lnTo>
                  <a:lnTo>
                    <a:pt x="30" y="133"/>
                  </a:lnTo>
                  <a:lnTo>
                    <a:pt x="23" y="133"/>
                  </a:lnTo>
                  <a:lnTo>
                    <a:pt x="15" y="126"/>
                  </a:lnTo>
                  <a:lnTo>
                    <a:pt x="8" y="126"/>
                  </a:lnTo>
                  <a:lnTo>
                    <a:pt x="8" y="119"/>
                  </a:lnTo>
                  <a:lnTo>
                    <a:pt x="0" y="111"/>
                  </a:lnTo>
                  <a:lnTo>
                    <a:pt x="0" y="104"/>
                  </a:lnTo>
                  <a:lnTo>
                    <a:pt x="30" y="0"/>
                  </a:lnTo>
                  <a:close/>
                </a:path>
              </a:pathLst>
            </a:custGeom>
            <a:solidFill>
              <a:srgbClr val="FFFFFF"/>
            </a:solidFill>
            <a:ln w="11113">
              <a:solidFill>
                <a:srgbClr val="F7F7F7"/>
              </a:solidFill>
              <a:prstDash val="solid"/>
              <a:round/>
              <a:headEnd/>
              <a:tailEnd/>
            </a:ln>
          </p:spPr>
          <p:txBody>
            <a:bodyPr/>
            <a:lstStyle/>
            <a:p>
              <a:endParaRPr lang="fr-FR"/>
            </a:p>
          </p:txBody>
        </p:sp>
        <p:sp>
          <p:nvSpPr>
            <p:cNvPr id="40473" name="Freeform 537">
              <a:extLst>
                <a:ext uri="{FF2B5EF4-FFF2-40B4-BE49-F238E27FC236}">
                  <a16:creationId xmlns:a16="http://schemas.microsoft.com/office/drawing/2014/main" id="{73CC5AC1-DB02-05C4-A5F9-743AB4B7D125}"/>
                </a:ext>
              </a:extLst>
            </p:cNvPr>
            <p:cNvSpPr>
              <a:spLocks/>
            </p:cNvSpPr>
            <p:nvPr/>
          </p:nvSpPr>
          <p:spPr bwMode="auto">
            <a:xfrm>
              <a:off x="2647" y="2926"/>
              <a:ext cx="60" cy="148"/>
            </a:xfrm>
            <a:custGeom>
              <a:avLst/>
              <a:gdLst>
                <a:gd name="T0" fmla="*/ 30 w 60"/>
                <a:gd name="T1" fmla="*/ 0 h 148"/>
                <a:gd name="T2" fmla="*/ 60 w 60"/>
                <a:gd name="T3" fmla="*/ 148 h 148"/>
                <a:gd name="T4" fmla="*/ 60 w 60"/>
                <a:gd name="T5" fmla="*/ 148 h 148"/>
                <a:gd name="T6" fmla="*/ 60 w 60"/>
                <a:gd name="T7" fmla="*/ 148 h 148"/>
                <a:gd name="T8" fmla="*/ 52 w 60"/>
                <a:gd name="T9" fmla="*/ 148 h 148"/>
                <a:gd name="T10" fmla="*/ 52 w 60"/>
                <a:gd name="T11" fmla="*/ 148 h 148"/>
                <a:gd name="T12" fmla="*/ 45 w 60"/>
                <a:gd name="T13" fmla="*/ 148 h 148"/>
                <a:gd name="T14" fmla="*/ 45 w 60"/>
                <a:gd name="T15" fmla="*/ 141 h 148"/>
                <a:gd name="T16" fmla="*/ 37 w 60"/>
                <a:gd name="T17" fmla="*/ 141 h 148"/>
                <a:gd name="T18" fmla="*/ 37 w 60"/>
                <a:gd name="T19" fmla="*/ 141 h 148"/>
                <a:gd name="T20" fmla="*/ 30 w 60"/>
                <a:gd name="T21" fmla="*/ 133 h 148"/>
                <a:gd name="T22" fmla="*/ 23 w 60"/>
                <a:gd name="T23" fmla="*/ 133 h 148"/>
                <a:gd name="T24" fmla="*/ 23 w 60"/>
                <a:gd name="T25" fmla="*/ 133 h 148"/>
                <a:gd name="T26" fmla="*/ 15 w 60"/>
                <a:gd name="T27" fmla="*/ 126 h 148"/>
                <a:gd name="T28" fmla="*/ 8 w 60"/>
                <a:gd name="T29" fmla="*/ 126 h 148"/>
                <a:gd name="T30" fmla="*/ 8 w 60"/>
                <a:gd name="T31" fmla="*/ 119 h 148"/>
                <a:gd name="T32" fmla="*/ 0 w 60"/>
                <a:gd name="T33" fmla="*/ 111 h 148"/>
                <a:gd name="T34" fmla="*/ 0 w 60"/>
                <a:gd name="T35" fmla="*/ 104 h 148"/>
                <a:gd name="T36" fmla="*/ 30 w 60"/>
                <a:gd name="T37" fmla="*/ 0 h 1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148">
                  <a:moveTo>
                    <a:pt x="30" y="0"/>
                  </a:moveTo>
                  <a:lnTo>
                    <a:pt x="60" y="148"/>
                  </a:lnTo>
                  <a:lnTo>
                    <a:pt x="52" y="148"/>
                  </a:lnTo>
                  <a:lnTo>
                    <a:pt x="45" y="148"/>
                  </a:lnTo>
                  <a:lnTo>
                    <a:pt x="45" y="141"/>
                  </a:lnTo>
                  <a:lnTo>
                    <a:pt x="37" y="141"/>
                  </a:lnTo>
                  <a:lnTo>
                    <a:pt x="30" y="133"/>
                  </a:lnTo>
                  <a:lnTo>
                    <a:pt x="23" y="133"/>
                  </a:lnTo>
                  <a:lnTo>
                    <a:pt x="15" y="126"/>
                  </a:lnTo>
                  <a:lnTo>
                    <a:pt x="8" y="126"/>
                  </a:lnTo>
                  <a:lnTo>
                    <a:pt x="8" y="119"/>
                  </a:lnTo>
                  <a:lnTo>
                    <a:pt x="0" y="111"/>
                  </a:lnTo>
                  <a:lnTo>
                    <a:pt x="0" y="104"/>
                  </a:lnTo>
                  <a:lnTo>
                    <a:pt x="30" y="0"/>
                  </a:lnTo>
                </a:path>
              </a:pathLst>
            </a:custGeom>
            <a:noFill/>
            <a:ln w="11113">
              <a:solidFill>
                <a:srgbClr val="F7F7F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74" name="Freeform 538">
              <a:extLst>
                <a:ext uri="{FF2B5EF4-FFF2-40B4-BE49-F238E27FC236}">
                  <a16:creationId xmlns:a16="http://schemas.microsoft.com/office/drawing/2014/main" id="{70990DD8-5F13-B43D-B308-F6EB26D783A4}"/>
                </a:ext>
              </a:extLst>
            </p:cNvPr>
            <p:cNvSpPr>
              <a:spLocks/>
            </p:cNvSpPr>
            <p:nvPr/>
          </p:nvSpPr>
          <p:spPr bwMode="auto">
            <a:xfrm>
              <a:off x="2588" y="2903"/>
              <a:ext cx="22" cy="75"/>
            </a:xfrm>
            <a:custGeom>
              <a:avLst/>
              <a:gdLst>
                <a:gd name="T0" fmla="*/ 15 w 22"/>
                <a:gd name="T1" fmla="*/ 0 h 75"/>
                <a:gd name="T2" fmla="*/ 22 w 22"/>
                <a:gd name="T3" fmla="*/ 75 h 75"/>
                <a:gd name="T4" fmla="*/ 22 w 22"/>
                <a:gd name="T5" fmla="*/ 75 h 75"/>
                <a:gd name="T6" fmla="*/ 15 w 22"/>
                <a:gd name="T7" fmla="*/ 67 h 75"/>
                <a:gd name="T8" fmla="*/ 15 w 22"/>
                <a:gd name="T9" fmla="*/ 67 h 75"/>
                <a:gd name="T10" fmla="*/ 15 w 22"/>
                <a:gd name="T11" fmla="*/ 67 h 75"/>
                <a:gd name="T12" fmla="*/ 15 w 22"/>
                <a:gd name="T13" fmla="*/ 67 h 75"/>
                <a:gd name="T14" fmla="*/ 15 w 22"/>
                <a:gd name="T15" fmla="*/ 67 h 75"/>
                <a:gd name="T16" fmla="*/ 15 w 22"/>
                <a:gd name="T17" fmla="*/ 67 h 75"/>
                <a:gd name="T18" fmla="*/ 7 w 22"/>
                <a:gd name="T19" fmla="*/ 60 h 75"/>
                <a:gd name="T20" fmla="*/ 7 w 22"/>
                <a:gd name="T21" fmla="*/ 60 h 75"/>
                <a:gd name="T22" fmla="*/ 7 w 22"/>
                <a:gd name="T23" fmla="*/ 60 h 75"/>
                <a:gd name="T24" fmla="*/ 7 w 22"/>
                <a:gd name="T25" fmla="*/ 52 h 75"/>
                <a:gd name="T26" fmla="*/ 7 w 22"/>
                <a:gd name="T27" fmla="*/ 52 h 75"/>
                <a:gd name="T28" fmla="*/ 0 w 22"/>
                <a:gd name="T29" fmla="*/ 45 h 75"/>
                <a:gd name="T30" fmla="*/ 0 w 22"/>
                <a:gd name="T31" fmla="*/ 45 h 75"/>
                <a:gd name="T32" fmla="*/ 0 w 22"/>
                <a:gd name="T33" fmla="*/ 37 h 75"/>
                <a:gd name="T34" fmla="*/ 0 w 22"/>
                <a:gd name="T35" fmla="*/ 37 h 75"/>
                <a:gd name="T36" fmla="*/ 15 w 22"/>
                <a:gd name="T37" fmla="*/ 0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 h="75">
                  <a:moveTo>
                    <a:pt x="15" y="0"/>
                  </a:moveTo>
                  <a:lnTo>
                    <a:pt x="22" y="75"/>
                  </a:lnTo>
                  <a:lnTo>
                    <a:pt x="15" y="67"/>
                  </a:lnTo>
                  <a:lnTo>
                    <a:pt x="7" y="60"/>
                  </a:lnTo>
                  <a:lnTo>
                    <a:pt x="7" y="52"/>
                  </a:lnTo>
                  <a:lnTo>
                    <a:pt x="0" y="45"/>
                  </a:lnTo>
                  <a:lnTo>
                    <a:pt x="0" y="37"/>
                  </a:lnTo>
                  <a:lnTo>
                    <a:pt x="15" y="0"/>
                  </a:lnTo>
                  <a:close/>
                </a:path>
              </a:pathLst>
            </a:custGeom>
            <a:solidFill>
              <a:srgbClr val="FFFFFF"/>
            </a:solidFill>
            <a:ln w="11113">
              <a:solidFill>
                <a:srgbClr val="F7F7F7"/>
              </a:solidFill>
              <a:prstDash val="solid"/>
              <a:round/>
              <a:headEnd/>
              <a:tailEnd/>
            </a:ln>
          </p:spPr>
          <p:txBody>
            <a:bodyPr/>
            <a:lstStyle/>
            <a:p>
              <a:endParaRPr lang="fr-FR"/>
            </a:p>
          </p:txBody>
        </p:sp>
        <p:sp>
          <p:nvSpPr>
            <p:cNvPr id="40475" name="Freeform 539">
              <a:extLst>
                <a:ext uri="{FF2B5EF4-FFF2-40B4-BE49-F238E27FC236}">
                  <a16:creationId xmlns:a16="http://schemas.microsoft.com/office/drawing/2014/main" id="{9F860E60-E35A-C3D1-35D0-7DEB9ACD0DCB}"/>
                </a:ext>
              </a:extLst>
            </p:cNvPr>
            <p:cNvSpPr>
              <a:spLocks/>
            </p:cNvSpPr>
            <p:nvPr/>
          </p:nvSpPr>
          <p:spPr bwMode="auto">
            <a:xfrm>
              <a:off x="2588" y="2903"/>
              <a:ext cx="22" cy="75"/>
            </a:xfrm>
            <a:custGeom>
              <a:avLst/>
              <a:gdLst>
                <a:gd name="T0" fmla="*/ 15 w 22"/>
                <a:gd name="T1" fmla="*/ 0 h 75"/>
                <a:gd name="T2" fmla="*/ 22 w 22"/>
                <a:gd name="T3" fmla="*/ 75 h 75"/>
                <a:gd name="T4" fmla="*/ 22 w 22"/>
                <a:gd name="T5" fmla="*/ 75 h 75"/>
                <a:gd name="T6" fmla="*/ 15 w 22"/>
                <a:gd name="T7" fmla="*/ 67 h 75"/>
                <a:gd name="T8" fmla="*/ 15 w 22"/>
                <a:gd name="T9" fmla="*/ 67 h 75"/>
                <a:gd name="T10" fmla="*/ 15 w 22"/>
                <a:gd name="T11" fmla="*/ 67 h 75"/>
                <a:gd name="T12" fmla="*/ 15 w 22"/>
                <a:gd name="T13" fmla="*/ 67 h 75"/>
                <a:gd name="T14" fmla="*/ 15 w 22"/>
                <a:gd name="T15" fmla="*/ 67 h 75"/>
                <a:gd name="T16" fmla="*/ 15 w 22"/>
                <a:gd name="T17" fmla="*/ 67 h 75"/>
                <a:gd name="T18" fmla="*/ 7 w 22"/>
                <a:gd name="T19" fmla="*/ 60 h 75"/>
                <a:gd name="T20" fmla="*/ 7 w 22"/>
                <a:gd name="T21" fmla="*/ 60 h 75"/>
                <a:gd name="T22" fmla="*/ 7 w 22"/>
                <a:gd name="T23" fmla="*/ 60 h 75"/>
                <a:gd name="T24" fmla="*/ 7 w 22"/>
                <a:gd name="T25" fmla="*/ 52 h 75"/>
                <a:gd name="T26" fmla="*/ 7 w 22"/>
                <a:gd name="T27" fmla="*/ 52 h 75"/>
                <a:gd name="T28" fmla="*/ 0 w 22"/>
                <a:gd name="T29" fmla="*/ 45 h 75"/>
                <a:gd name="T30" fmla="*/ 0 w 22"/>
                <a:gd name="T31" fmla="*/ 45 h 75"/>
                <a:gd name="T32" fmla="*/ 0 w 22"/>
                <a:gd name="T33" fmla="*/ 37 h 75"/>
                <a:gd name="T34" fmla="*/ 0 w 22"/>
                <a:gd name="T35" fmla="*/ 37 h 75"/>
                <a:gd name="T36" fmla="*/ 15 w 22"/>
                <a:gd name="T37" fmla="*/ 0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 h="75">
                  <a:moveTo>
                    <a:pt x="15" y="0"/>
                  </a:moveTo>
                  <a:lnTo>
                    <a:pt x="22" y="75"/>
                  </a:lnTo>
                  <a:lnTo>
                    <a:pt x="15" y="67"/>
                  </a:lnTo>
                  <a:lnTo>
                    <a:pt x="7" y="60"/>
                  </a:lnTo>
                  <a:lnTo>
                    <a:pt x="7" y="52"/>
                  </a:lnTo>
                  <a:lnTo>
                    <a:pt x="0" y="45"/>
                  </a:lnTo>
                  <a:lnTo>
                    <a:pt x="0" y="37"/>
                  </a:lnTo>
                  <a:lnTo>
                    <a:pt x="15" y="0"/>
                  </a:lnTo>
                </a:path>
              </a:pathLst>
            </a:custGeom>
            <a:noFill/>
            <a:ln w="11113">
              <a:solidFill>
                <a:srgbClr val="F7F7F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76" name="Freeform 540">
              <a:extLst>
                <a:ext uri="{FF2B5EF4-FFF2-40B4-BE49-F238E27FC236}">
                  <a16:creationId xmlns:a16="http://schemas.microsoft.com/office/drawing/2014/main" id="{C412DC3A-A7A0-8606-6BD2-1869381ADE18}"/>
                </a:ext>
              </a:extLst>
            </p:cNvPr>
            <p:cNvSpPr>
              <a:spLocks/>
            </p:cNvSpPr>
            <p:nvPr/>
          </p:nvSpPr>
          <p:spPr bwMode="auto">
            <a:xfrm>
              <a:off x="2848" y="2569"/>
              <a:ext cx="96" cy="89"/>
            </a:xfrm>
            <a:custGeom>
              <a:avLst/>
              <a:gdLst>
                <a:gd name="T0" fmla="*/ 52 w 96"/>
                <a:gd name="T1" fmla="*/ 89 h 89"/>
                <a:gd name="T2" fmla="*/ 59 w 96"/>
                <a:gd name="T3" fmla="*/ 89 h 89"/>
                <a:gd name="T4" fmla="*/ 67 w 96"/>
                <a:gd name="T5" fmla="*/ 89 h 89"/>
                <a:gd name="T6" fmla="*/ 74 w 96"/>
                <a:gd name="T7" fmla="*/ 81 h 89"/>
                <a:gd name="T8" fmla="*/ 82 w 96"/>
                <a:gd name="T9" fmla="*/ 74 h 89"/>
                <a:gd name="T10" fmla="*/ 89 w 96"/>
                <a:gd name="T11" fmla="*/ 67 h 89"/>
                <a:gd name="T12" fmla="*/ 89 w 96"/>
                <a:gd name="T13" fmla="*/ 59 h 89"/>
                <a:gd name="T14" fmla="*/ 96 w 96"/>
                <a:gd name="T15" fmla="*/ 52 h 89"/>
                <a:gd name="T16" fmla="*/ 96 w 96"/>
                <a:gd name="T17" fmla="*/ 44 h 89"/>
                <a:gd name="T18" fmla="*/ 89 w 96"/>
                <a:gd name="T19" fmla="*/ 37 h 89"/>
                <a:gd name="T20" fmla="*/ 89 w 96"/>
                <a:gd name="T21" fmla="*/ 29 h 89"/>
                <a:gd name="T22" fmla="*/ 89 w 96"/>
                <a:gd name="T23" fmla="*/ 29 h 89"/>
                <a:gd name="T24" fmla="*/ 89 w 96"/>
                <a:gd name="T25" fmla="*/ 22 h 89"/>
                <a:gd name="T26" fmla="*/ 82 w 96"/>
                <a:gd name="T27" fmla="*/ 22 h 89"/>
                <a:gd name="T28" fmla="*/ 82 w 96"/>
                <a:gd name="T29" fmla="*/ 15 h 89"/>
                <a:gd name="T30" fmla="*/ 82 w 96"/>
                <a:gd name="T31" fmla="*/ 15 h 89"/>
                <a:gd name="T32" fmla="*/ 74 w 96"/>
                <a:gd name="T33" fmla="*/ 7 h 89"/>
                <a:gd name="T34" fmla="*/ 74 w 96"/>
                <a:gd name="T35" fmla="*/ 7 h 89"/>
                <a:gd name="T36" fmla="*/ 67 w 96"/>
                <a:gd name="T37" fmla="*/ 7 h 89"/>
                <a:gd name="T38" fmla="*/ 67 w 96"/>
                <a:gd name="T39" fmla="*/ 0 h 89"/>
                <a:gd name="T40" fmla="*/ 59 w 96"/>
                <a:gd name="T41" fmla="*/ 0 h 89"/>
                <a:gd name="T42" fmla="*/ 59 w 96"/>
                <a:gd name="T43" fmla="*/ 0 h 89"/>
                <a:gd name="T44" fmla="*/ 52 w 96"/>
                <a:gd name="T45" fmla="*/ 0 h 89"/>
                <a:gd name="T46" fmla="*/ 52 w 96"/>
                <a:gd name="T47" fmla="*/ 0 h 89"/>
                <a:gd name="T48" fmla="*/ 44 w 96"/>
                <a:gd name="T49" fmla="*/ 0 h 89"/>
                <a:gd name="T50" fmla="*/ 30 w 96"/>
                <a:gd name="T51" fmla="*/ 0 h 89"/>
                <a:gd name="T52" fmla="*/ 22 w 96"/>
                <a:gd name="T53" fmla="*/ 7 h 89"/>
                <a:gd name="T54" fmla="*/ 15 w 96"/>
                <a:gd name="T55" fmla="*/ 7 h 89"/>
                <a:gd name="T56" fmla="*/ 7 w 96"/>
                <a:gd name="T57" fmla="*/ 15 h 89"/>
                <a:gd name="T58" fmla="*/ 7 w 96"/>
                <a:gd name="T59" fmla="*/ 22 h 89"/>
                <a:gd name="T60" fmla="*/ 0 w 96"/>
                <a:gd name="T61" fmla="*/ 29 h 89"/>
                <a:gd name="T62" fmla="*/ 0 w 96"/>
                <a:gd name="T63" fmla="*/ 37 h 89"/>
                <a:gd name="T64" fmla="*/ 0 w 96"/>
                <a:gd name="T65" fmla="*/ 52 h 89"/>
                <a:gd name="T66" fmla="*/ 0 w 96"/>
                <a:gd name="T67" fmla="*/ 59 h 89"/>
                <a:gd name="T68" fmla="*/ 7 w 96"/>
                <a:gd name="T69" fmla="*/ 67 h 89"/>
                <a:gd name="T70" fmla="*/ 7 w 96"/>
                <a:gd name="T71" fmla="*/ 74 h 89"/>
                <a:gd name="T72" fmla="*/ 15 w 96"/>
                <a:gd name="T73" fmla="*/ 81 h 89"/>
                <a:gd name="T74" fmla="*/ 22 w 96"/>
                <a:gd name="T75" fmla="*/ 89 h 89"/>
                <a:gd name="T76" fmla="*/ 30 w 96"/>
                <a:gd name="T77" fmla="*/ 89 h 89"/>
                <a:gd name="T78" fmla="*/ 44 w 96"/>
                <a:gd name="T79" fmla="*/ 89 h 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6" h="89">
                  <a:moveTo>
                    <a:pt x="44" y="89"/>
                  </a:moveTo>
                  <a:lnTo>
                    <a:pt x="52" y="89"/>
                  </a:lnTo>
                  <a:lnTo>
                    <a:pt x="59" y="89"/>
                  </a:lnTo>
                  <a:lnTo>
                    <a:pt x="67" y="89"/>
                  </a:lnTo>
                  <a:lnTo>
                    <a:pt x="74" y="81"/>
                  </a:lnTo>
                  <a:lnTo>
                    <a:pt x="82" y="81"/>
                  </a:lnTo>
                  <a:lnTo>
                    <a:pt x="82" y="74"/>
                  </a:lnTo>
                  <a:lnTo>
                    <a:pt x="89" y="67"/>
                  </a:lnTo>
                  <a:lnTo>
                    <a:pt x="89" y="59"/>
                  </a:lnTo>
                  <a:lnTo>
                    <a:pt x="89" y="52"/>
                  </a:lnTo>
                  <a:lnTo>
                    <a:pt x="96" y="52"/>
                  </a:lnTo>
                  <a:lnTo>
                    <a:pt x="96" y="44"/>
                  </a:lnTo>
                  <a:lnTo>
                    <a:pt x="96" y="37"/>
                  </a:lnTo>
                  <a:lnTo>
                    <a:pt x="89" y="37"/>
                  </a:lnTo>
                  <a:lnTo>
                    <a:pt x="89" y="29"/>
                  </a:lnTo>
                  <a:lnTo>
                    <a:pt x="89" y="22"/>
                  </a:lnTo>
                  <a:lnTo>
                    <a:pt x="82" y="22"/>
                  </a:lnTo>
                  <a:lnTo>
                    <a:pt x="82" y="15"/>
                  </a:lnTo>
                  <a:lnTo>
                    <a:pt x="74" y="7"/>
                  </a:lnTo>
                  <a:lnTo>
                    <a:pt x="67" y="7"/>
                  </a:lnTo>
                  <a:lnTo>
                    <a:pt x="67" y="0"/>
                  </a:lnTo>
                  <a:lnTo>
                    <a:pt x="59" y="0"/>
                  </a:lnTo>
                  <a:lnTo>
                    <a:pt x="52" y="0"/>
                  </a:lnTo>
                  <a:lnTo>
                    <a:pt x="44" y="0"/>
                  </a:lnTo>
                  <a:lnTo>
                    <a:pt x="37" y="0"/>
                  </a:lnTo>
                  <a:lnTo>
                    <a:pt x="30" y="0"/>
                  </a:lnTo>
                  <a:lnTo>
                    <a:pt x="22" y="7"/>
                  </a:lnTo>
                  <a:lnTo>
                    <a:pt x="15" y="7"/>
                  </a:lnTo>
                  <a:lnTo>
                    <a:pt x="15" y="15"/>
                  </a:lnTo>
                  <a:lnTo>
                    <a:pt x="7" y="15"/>
                  </a:lnTo>
                  <a:lnTo>
                    <a:pt x="7" y="22"/>
                  </a:lnTo>
                  <a:lnTo>
                    <a:pt x="0" y="29"/>
                  </a:lnTo>
                  <a:lnTo>
                    <a:pt x="0" y="37"/>
                  </a:lnTo>
                  <a:lnTo>
                    <a:pt x="0" y="44"/>
                  </a:lnTo>
                  <a:lnTo>
                    <a:pt x="0" y="52"/>
                  </a:lnTo>
                  <a:lnTo>
                    <a:pt x="0" y="59"/>
                  </a:lnTo>
                  <a:lnTo>
                    <a:pt x="0" y="67"/>
                  </a:lnTo>
                  <a:lnTo>
                    <a:pt x="7" y="67"/>
                  </a:lnTo>
                  <a:lnTo>
                    <a:pt x="7" y="74"/>
                  </a:lnTo>
                  <a:lnTo>
                    <a:pt x="15" y="81"/>
                  </a:lnTo>
                  <a:lnTo>
                    <a:pt x="22" y="81"/>
                  </a:lnTo>
                  <a:lnTo>
                    <a:pt x="22" y="89"/>
                  </a:lnTo>
                  <a:lnTo>
                    <a:pt x="30" y="89"/>
                  </a:lnTo>
                  <a:lnTo>
                    <a:pt x="37" y="89"/>
                  </a:lnTo>
                  <a:lnTo>
                    <a:pt x="44" y="89"/>
                  </a:lnTo>
                  <a:close/>
                </a:path>
              </a:pathLst>
            </a:custGeom>
            <a:solidFill>
              <a:srgbClr val="FF0032"/>
            </a:solidFill>
            <a:ln w="0">
              <a:solidFill>
                <a:srgbClr val="000000"/>
              </a:solidFill>
              <a:prstDash val="solid"/>
              <a:round/>
              <a:headEnd/>
              <a:tailEnd/>
            </a:ln>
          </p:spPr>
          <p:txBody>
            <a:bodyPr/>
            <a:lstStyle/>
            <a:p>
              <a:endParaRPr lang="fr-FR"/>
            </a:p>
          </p:txBody>
        </p:sp>
        <p:sp>
          <p:nvSpPr>
            <p:cNvPr id="40477" name="Freeform 541">
              <a:extLst>
                <a:ext uri="{FF2B5EF4-FFF2-40B4-BE49-F238E27FC236}">
                  <a16:creationId xmlns:a16="http://schemas.microsoft.com/office/drawing/2014/main" id="{7D76B59F-AD54-90FD-D55E-35828B519060}"/>
                </a:ext>
              </a:extLst>
            </p:cNvPr>
            <p:cNvSpPr>
              <a:spLocks/>
            </p:cNvSpPr>
            <p:nvPr/>
          </p:nvSpPr>
          <p:spPr bwMode="auto">
            <a:xfrm>
              <a:off x="2848" y="2569"/>
              <a:ext cx="96" cy="89"/>
            </a:xfrm>
            <a:custGeom>
              <a:avLst/>
              <a:gdLst>
                <a:gd name="T0" fmla="*/ 52 w 96"/>
                <a:gd name="T1" fmla="*/ 89 h 89"/>
                <a:gd name="T2" fmla="*/ 59 w 96"/>
                <a:gd name="T3" fmla="*/ 89 h 89"/>
                <a:gd name="T4" fmla="*/ 67 w 96"/>
                <a:gd name="T5" fmla="*/ 89 h 89"/>
                <a:gd name="T6" fmla="*/ 74 w 96"/>
                <a:gd name="T7" fmla="*/ 81 h 89"/>
                <a:gd name="T8" fmla="*/ 82 w 96"/>
                <a:gd name="T9" fmla="*/ 74 h 89"/>
                <a:gd name="T10" fmla="*/ 89 w 96"/>
                <a:gd name="T11" fmla="*/ 67 h 89"/>
                <a:gd name="T12" fmla="*/ 89 w 96"/>
                <a:gd name="T13" fmla="*/ 59 h 89"/>
                <a:gd name="T14" fmla="*/ 96 w 96"/>
                <a:gd name="T15" fmla="*/ 52 h 89"/>
                <a:gd name="T16" fmla="*/ 96 w 96"/>
                <a:gd name="T17" fmla="*/ 44 h 89"/>
                <a:gd name="T18" fmla="*/ 89 w 96"/>
                <a:gd name="T19" fmla="*/ 37 h 89"/>
                <a:gd name="T20" fmla="*/ 89 w 96"/>
                <a:gd name="T21" fmla="*/ 29 h 89"/>
                <a:gd name="T22" fmla="*/ 89 w 96"/>
                <a:gd name="T23" fmla="*/ 29 h 89"/>
                <a:gd name="T24" fmla="*/ 89 w 96"/>
                <a:gd name="T25" fmla="*/ 22 h 89"/>
                <a:gd name="T26" fmla="*/ 82 w 96"/>
                <a:gd name="T27" fmla="*/ 22 h 89"/>
                <a:gd name="T28" fmla="*/ 82 w 96"/>
                <a:gd name="T29" fmla="*/ 15 h 89"/>
                <a:gd name="T30" fmla="*/ 82 w 96"/>
                <a:gd name="T31" fmla="*/ 15 h 89"/>
                <a:gd name="T32" fmla="*/ 74 w 96"/>
                <a:gd name="T33" fmla="*/ 7 h 89"/>
                <a:gd name="T34" fmla="*/ 74 w 96"/>
                <a:gd name="T35" fmla="*/ 7 h 89"/>
                <a:gd name="T36" fmla="*/ 67 w 96"/>
                <a:gd name="T37" fmla="*/ 7 h 89"/>
                <a:gd name="T38" fmla="*/ 67 w 96"/>
                <a:gd name="T39" fmla="*/ 0 h 89"/>
                <a:gd name="T40" fmla="*/ 59 w 96"/>
                <a:gd name="T41" fmla="*/ 0 h 89"/>
                <a:gd name="T42" fmla="*/ 59 w 96"/>
                <a:gd name="T43" fmla="*/ 0 h 89"/>
                <a:gd name="T44" fmla="*/ 52 w 96"/>
                <a:gd name="T45" fmla="*/ 0 h 89"/>
                <a:gd name="T46" fmla="*/ 52 w 96"/>
                <a:gd name="T47" fmla="*/ 0 h 89"/>
                <a:gd name="T48" fmla="*/ 44 w 96"/>
                <a:gd name="T49" fmla="*/ 0 h 89"/>
                <a:gd name="T50" fmla="*/ 30 w 96"/>
                <a:gd name="T51" fmla="*/ 0 h 89"/>
                <a:gd name="T52" fmla="*/ 22 w 96"/>
                <a:gd name="T53" fmla="*/ 7 h 89"/>
                <a:gd name="T54" fmla="*/ 15 w 96"/>
                <a:gd name="T55" fmla="*/ 7 h 89"/>
                <a:gd name="T56" fmla="*/ 7 w 96"/>
                <a:gd name="T57" fmla="*/ 15 h 89"/>
                <a:gd name="T58" fmla="*/ 7 w 96"/>
                <a:gd name="T59" fmla="*/ 22 h 89"/>
                <a:gd name="T60" fmla="*/ 0 w 96"/>
                <a:gd name="T61" fmla="*/ 29 h 89"/>
                <a:gd name="T62" fmla="*/ 0 w 96"/>
                <a:gd name="T63" fmla="*/ 37 h 89"/>
                <a:gd name="T64" fmla="*/ 0 w 96"/>
                <a:gd name="T65" fmla="*/ 52 h 89"/>
                <a:gd name="T66" fmla="*/ 0 w 96"/>
                <a:gd name="T67" fmla="*/ 59 h 89"/>
                <a:gd name="T68" fmla="*/ 7 w 96"/>
                <a:gd name="T69" fmla="*/ 67 h 89"/>
                <a:gd name="T70" fmla="*/ 7 w 96"/>
                <a:gd name="T71" fmla="*/ 74 h 89"/>
                <a:gd name="T72" fmla="*/ 15 w 96"/>
                <a:gd name="T73" fmla="*/ 81 h 89"/>
                <a:gd name="T74" fmla="*/ 22 w 96"/>
                <a:gd name="T75" fmla="*/ 89 h 89"/>
                <a:gd name="T76" fmla="*/ 30 w 96"/>
                <a:gd name="T77" fmla="*/ 89 h 89"/>
                <a:gd name="T78" fmla="*/ 44 w 96"/>
                <a:gd name="T79" fmla="*/ 89 h 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6" h="89">
                  <a:moveTo>
                    <a:pt x="44" y="89"/>
                  </a:moveTo>
                  <a:lnTo>
                    <a:pt x="52" y="89"/>
                  </a:lnTo>
                  <a:lnTo>
                    <a:pt x="59" y="89"/>
                  </a:lnTo>
                  <a:lnTo>
                    <a:pt x="67" y="89"/>
                  </a:lnTo>
                  <a:lnTo>
                    <a:pt x="74" y="81"/>
                  </a:lnTo>
                  <a:lnTo>
                    <a:pt x="82" y="81"/>
                  </a:lnTo>
                  <a:lnTo>
                    <a:pt x="82" y="74"/>
                  </a:lnTo>
                  <a:lnTo>
                    <a:pt x="89" y="67"/>
                  </a:lnTo>
                  <a:lnTo>
                    <a:pt x="89" y="59"/>
                  </a:lnTo>
                  <a:lnTo>
                    <a:pt x="89" y="52"/>
                  </a:lnTo>
                  <a:lnTo>
                    <a:pt x="96" y="52"/>
                  </a:lnTo>
                  <a:lnTo>
                    <a:pt x="96" y="44"/>
                  </a:lnTo>
                  <a:lnTo>
                    <a:pt x="96" y="37"/>
                  </a:lnTo>
                  <a:lnTo>
                    <a:pt x="89" y="37"/>
                  </a:lnTo>
                  <a:lnTo>
                    <a:pt x="89" y="29"/>
                  </a:lnTo>
                  <a:lnTo>
                    <a:pt x="89" y="22"/>
                  </a:lnTo>
                  <a:lnTo>
                    <a:pt x="82" y="22"/>
                  </a:lnTo>
                  <a:lnTo>
                    <a:pt x="82" y="15"/>
                  </a:lnTo>
                  <a:lnTo>
                    <a:pt x="74" y="7"/>
                  </a:lnTo>
                  <a:lnTo>
                    <a:pt x="67" y="7"/>
                  </a:lnTo>
                  <a:lnTo>
                    <a:pt x="67" y="0"/>
                  </a:lnTo>
                  <a:lnTo>
                    <a:pt x="59" y="0"/>
                  </a:lnTo>
                  <a:lnTo>
                    <a:pt x="52" y="0"/>
                  </a:lnTo>
                  <a:lnTo>
                    <a:pt x="44" y="0"/>
                  </a:lnTo>
                  <a:lnTo>
                    <a:pt x="37" y="0"/>
                  </a:lnTo>
                  <a:lnTo>
                    <a:pt x="30" y="0"/>
                  </a:lnTo>
                  <a:lnTo>
                    <a:pt x="22" y="7"/>
                  </a:lnTo>
                  <a:lnTo>
                    <a:pt x="15" y="7"/>
                  </a:lnTo>
                  <a:lnTo>
                    <a:pt x="15" y="15"/>
                  </a:lnTo>
                  <a:lnTo>
                    <a:pt x="7" y="15"/>
                  </a:lnTo>
                  <a:lnTo>
                    <a:pt x="7" y="22"/>
                  </a:lnTo>
                  <a:lnTo>
                    <a:pt x="0" y="29"/>
                  </a:lnTo>
                  <a:lnTo>
                    <a:pt x="0" y="37"/>
                  </a:lnTo>
                  <a:lnTo>
                    <a:pt x="0" y="44"/>
                  </a:lnTo>
                  <a:lnTo>
                    <a:pt x="0" y="52"/>
                  </a:lnTo>
                  <a:lnTo>
                    <a:pt x="0" y="59"/>
                  </a:lnTo>
                  <a:lnTo>
                    <a:pt x="0" y="67"/>
                  </a:lnTo>
                  <a:lnTo>
                    <a:pt x="7" y="67"/>
                  </a:lnTo>
                  <a:lnTo>
                    <a:pt x="7" y="74"/>
                  </a:lnTo>
                  <a:lnTo>
                    <a:pt x="15" y="81"/>
                  </a:lnTo>
                  <a:lnTo>
                    <a:pt x="22" y="81"/>
                  </a:lnTo>
                  <a:lnTo>
                    <a:pt x="22" y="89"/>
                  </a:lnTo>
                  <a:lnTo>
                    <a:pt x="30" y="89"/>
                  </a:lnTo>
                  <a:lnTo>
                    <a:pt x="37" y="89"/>
                  </a:lnTo>
                  <a:lnTo>
                    <a:pt x="44" y="8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78" name="Freeform 542">
              <a:extLst>
                <a:ext uri="{FF2B5EF4-FFF2-40B4-BE49-F238E27FC236}">
                  <a16:creationId xmlns:a16="http://schemas.microsoft.com/office/drawing/2014/main" id="{A30835AD-BE34-E4F0-6249-B6494CCFAC95}"/>
                </a:ext>
              </a:extLst>
            </p:cNvPr>
            <p:cNvSpPr>
              <a:spLocks/>
            </p:cNvSpPr>
            <p:nvPr/>
          </p:nvSpPr>
          <p:spPr bwMode="auto">
            <a:xfrm>
              <a:off x="2878" y="2598"/>
              <a:ext cx="37" cy="38"/>
            </a:xfrm>
            <a:custGeom>
              <a:avLst/>
              <a:gdLst>
                <a:gd name="T0" fmla="*/ 22 w 37"/>
                <a:gd name="T1" fmla="*/ 30 h 38"/>
                <a:gd name="T2" fmla="*/ 22 w 37"/>
                <a:gd name="T3" fmla="*/ 30 h 38"/>
                <a:gd name="T4" fmla="*/ 22 w 37"/>
                <a:gd name="T5" fmla="*/ 30 h 38"/>
                <a:gd name="T6" fmla="*/ 29 w 37"/>
                <a:gd name="T7" fmla="*/ 30 h 38"/>
                <a:gd name="T8" fmla="*/ 29 w 37"/>
                <a:gd name="T9" fmla="*/ 30 h 38"/>
                <a:gd name="T10" fmla="*/ 29 w 37"/>
                <a:gd name="T11" fmla="*/ 23 h 38"/>
                <a:gd name="T12" fmla="*/ 37 w 37"/>
                <a:gd name="T13" fmla="*/ 23 h 38"/>
                <a:gd name="T14" fmla="*/ 37 w 37"/>
                <a:gd name="T15" fmla="*/ 15 h 38"/>
                <a:gd name="T16" fmla="*/ 37 w 37"/>
                <a:gd name="T17" fmla="*/ 15 h 38"/>
                <a:gd name="T18" fmla="*/ 37 w 37"/>
                <a:gd name="T19" fmla="*/ 15 h 38"/>
                <a:gd name="T20" fmla="*/ 37 w 37"/>
                <a:gd name="T21" fmla="*/ 8 h 38"/>
                <a:gd name="T22" fmla="*/ 37 w 37"/>
                <a:gd name="T23" fmla="*/ 8 h 38"/>
                <a:gd name="T24" fmla="*/ 29 w 37"/>
                <a:gd name="T25" fmla="*/ 8 h 38"/>
                <a:gd name="T26" fmla="*/ 29 w 37"/>
                <a:gd name="T27" fmla="*/ 8 h 38"/>
                <a:gd name="T28" fmla="*/ 29 w 37"/>
                <a:gd name="T29" fmla="*/ 8 h 38"/>
                <a:gd name="T30" fmla="*/ 29 w 37"/>
                <a:gd name="T31" fmla="*/ 0 h 38"/>
                <a:gd name="T32" fmla="*/ 29 w 37"/>
                <a:gd name="T33" fmla="*/ 0 h 38"/>
                <a:gd name="T34" fmla="*/ 29 w 37"/>
                <a:gd name="T35" fmla="*/ 0 h 38"/>
                <a:gd name="T36" fmla="*/ 22 w 37"/>
                <a:gd name="T37" fmla="*/ 0 h 38"/>
                <a:gd name="T38" fmla="*/ 22 w 37"/>
                <a:gd name="T39" fmla="*/ 0 h 38"/>
                <a:gd name="T40" fmla="*/ 22 w 37"/>
                <a:gd name="T41" fmla="*/ 0 h 38"/>
                <a:gd name="T42" fmla="*/ 22 w 37"/>
                <a:gd name="T43" fmla="*/ 0 h 38"/>
                <a:gd name="T44" fmla="*/ 22 w 37"/>
                <a:gd name="T45" fmla="*/ 0 h 38"/>
                <a:gd name="T46" fmla="*/ 14 w 37"/>
                <a:gd name="T47" fmla="*/ 0 h 38"/>
                <a:gd name="T48" fmla="*/ 14 w 37"/>
                <a:gd name="T49" fmla="*/ 0 h 38"/>
                <a:gd name="T50" fmla="*/ 14 w 37"/>
                <a:gd name="T51" fmla="*/ 0 h 38"/>
                <a:gd name="T52" fmla="*/ 7 w 37"/>
                <a:gd name="T53" fmla="*/ 0 h 38"/>
                <a:gd name="T54" fmla="*/ 7 w 37"/>
                <a:gd name="T55" fmla="*/ 0 h 38"/>
                <a:gd name="T56" fmla="*/ 0 w 37"/>
                <a:gd name="T57" fmla="*/ 8 h 38"/>
                <a:gd name="T58" fmla="*/ 0 w 37"/>
                <a:gd name="T59" fmla="*/ 8 h 38"/>
                <a:gd name="T60" fmla="*/ 0 w 37"/>
                <a:gd name="T61" fmla="*/ 8 h 38"/>
                <a:gd name="T62" fmla="*/ 0 w 37"/>
                <a:gd name="T63" fmla="*/ 15 h 38"/>
                <a:gd name="T64" fmla="*/ 0 w 37"/>
                <a:gd name="T65" fmla="*/ 15 h 38"/>
                <a:gd name="T66" fmla="*/ 0 w 37"/>
                <a:gd name="T67" fmla="*/ 23 h 38"/>
                <a:gd name="T68" fmla="*/ 0 w 37"/>
                <a:gd name="T69" fmla="*/ 23 h 38"/>
                <a:gd name="T70" fmla="*/ 0 w 37"/>
                <a:gd name="T71" fmla="*/ 30 h 38"/>
                <a:gd name="T72" fmla="*/ 7 w 37"/>
                <a:gd name="T73" fmla="*/ 30 h 38"/>
                <a:gd name="T74" fmla="*/ 7 w 37"/>
                <a:gd name="T75" fmla="*/ 30 h 38"/>
                <a:gd name="T76" fmla="*/ 14 w 37"/>
                <a:gd name="T77" fmla="*/ 30 h 38"/>
                <a:gd name="T78" fmla="*/ 14 w 37"/>
                <a:gd name="T79" fmla="*/ 3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 h="38">
                  <a:moveTo>
                    <a:pt x="14" y="38"/>
                  </a:moveTo>
                  <a:lnTo>
                    <a:pt x="22" y="30"/>
                  </a:lnTo>
                  <a:lnTo>
                    <a:pt x="29" y="30"/>
                  </a:lnTo>
                  <a:lnTo>
                    <a:pt x="29" y="23"/>
                  </a:lnTo>
                  <a:lnTo>
                    <a:pt x="37" y="23"/>
                  </a:lnTo>
                  <a:lnTo>
                    <a:pt x="37" y="15"/>
                  </a:lnTo>
                  <a:lnTo>
                    <a:pt x="37" y="8"/>
                  </a:lnTo>
                  <a:lnTo>
                    <a:pt x="29" y="8"/>
                  </a:lnTo>
                  <a:lnTo>
                    <a:pt x="29" y="0"/>
                  </a:lnTo>
                  <a:lnTo>
                    <a:pt x="22" y="0"/>
                  </a:lnTo>
                  <a:lnTo>
                    <a:pt x="14" y="0"/>
                  </a:lnTo>
                  <a:lnTo>
                    <a:pt x="7" y="0"/>
                  </a:lnTo>
                  <a:lnTo>
                    <a:pt x="0" y="8"/>
                  </a:lnTo>
                  <a:lnTo>
                    <a:pt x="0" y="15"/>
                  </a:lnTo>
                  <a:lnTo>
                    <a:pt x="0" y="23"/>
                  </a:lnTo>
                  <a:lnTo>
                    <a:pt x="0" y="30"/>
                  </a:lnTo>
                  <a:lnTo>
                    <a:pt x="7" y="30"/>
                  </a:lnTo>
                  <a:lnTo>
                    <a:pt x="14" y="30"/>
                  </a:lnTo>
                  <a:lnTo>
                    <a:pt x="1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79" name="Freeform 543">
              <a:extLst>
                <a:ext uri="{FF2B5EF4-FFF2-40B4-BE49-F238E27FC236}">
                  <a16:creationId xmlns:a16="http://schemas.microsoft.com/office/drawing/2014/main" id="{561572C3-6B1A-84F6-15A1-99B3B9B01473}"/>
                </a:ext>
              </a:extLst>
            </p:cNvPr>
            <p:cNvSpPr>
              <a:spLocks/>
            </p:cNvSpPr>
            <p:nvPr/>
          </p:nvSpPr>
          <p:spPr bwMode="auto">
            <a:xfrm>
              <a:off x="2432" y="2465"/>
              <a:ext cx="297" cy="223"/>
            </a:xfrm>
            <a:custGeom>
              <a:avLst/>
              <a:gdLst>
                <a:gd name="T0" fmla="*/ 297 w 297"/>
                <a:gd name="T1" fmla="*/ 52 h 223"/>
                <a:gd name="T2" fmla="*/ 290 w 297"/>
                <a:gd name="T3" fmla="*/ 74 h 223"/>
                <a:gd name="T4" fmla="*/ 282 w 297"/>
                <a:gd name="T5" fmla="*/ 104 h 223"/>
                <a:gd name="T6" fmla="*/ 275 w 297"/>
                <a:gd name="T7" fmla="*/ 119 h 223"/>
                <a:gd name="T8" fmla="*/ 260 w 297"/>
                <a:gd name="T9" fmla="*/ 126 h 223"/>
                <a:gd name="T10" fmla="*/ 238 w 297"/>
                <a:gd name="T11" fmla="*/ 119 h 223"/>
                <a:gd name="T12" fmla="*/ 200 w 297"/>
                <a:gd name="T13" fmla="*/ 104 h 223"/>
                <a:gd name="T14" fmla="*/ 156 w 297"/>
                <a:gd name="T15" fmla="*/ 89 h 223"/>
                <a:gd name="T16" fmla="*/ 111 w 297"/>
                <a:gd name="T17" fmla="*/ 74 h 223"/>
                <a:gd name="T18" fmla="*/ 67 w 297"/>
                <a:gd name="T19" fmla="*/ 59 h 223"/>
                <a:gd name="T20" fmla="*/ 37 w 297"/>
                <a:gd name="T21" fmla="*/ 37 h 223"/>
                <a:gd name="T22" fmla="*/ 7 w 297"/>
                <a:gd name="T23" fmla="*/ 7 h 223"/>
                <a:gd name="T24" fmla="*/ 0 w 297"/>
                <a:gd name="T25" fmla="*/ 0 h 223"/>
                <a:gd name="T26" fmla="*/ 0 w 297"/>
                <a:gd name="T27" fmla="*/ 7 h 223"/>
                <a:gd name="T28" fmla="*/ 15 w 297"/>
                <a:gd name="T29" fmla="*/ 22 h 223"/>
                <a:gd name="T30" fmla="*/ 29 w 297"/>
                <a:gd name="T31" fmla="*/ 37 h 223"/>
                <a:gd name="T32" fmla="*/ 29 w 297"/>
                <a:gd name="T33" fmla="*/ 44 h 223"/>
                <a:gd name="T34" fmla="*/ 37 w 297"/>
                <a:gd name="T35" fmla="*/ 52 h 223"/>
                <a:gd name="T36" fmla="*/ 37 w 297"/>
                <a:gd name="T37" fmla="*/ 59 h 223"/>
                <a:gd name="T38" fmla="*/ 44 w 297"/>
                <a:gd name="T39" fmla="*/ 81 h 223"/>
                <a:gd name="T40" fmla="*/ 52 w 297"/>
                <a:gd name="T41" fmla="*/ 96 h 223"/>
                <a:gd name="T42" fmla="*/ 52 w 297"/>
                <a:gd name="T43" fmla="*/ 126 h 223"/>
                <a:gd name="T44" fmla="*/ 59 w 297"/>
                <a:gd name="T45" fmla="*/ 156 h 223"/>
                <a:gd name="T46" fmla="*/ 74 w 297"/>
                <a:gd name="T47" fmla="*/ 178 h 223"/>
                <a:gd name="T48" fmla="*/ 81 w 297"/>
                <a:gd name="T49" fmla="*/ 193 h 223"/>
                <a:gd name="T50" fmla="*/ 96 w 297"/>
                <a:gd name="T51" fmla="*/ 208 h 223"/>
                <a:gd name="T52" fmla="*/ 104 w 297"/>
                <a:gd name="T53" fmla="*/ 215 h 223"/>
                <a:gd name="T54" fmla="*/ 119 w 297"/>
                <a:gd name="T55" fmla="*/ 215 h 223"/>
                <a:gd name="T56" fmla="*/ 141 w 297"/>
                <a:gd name="T57" fmla="*/ 223 h 223"/>
                <a:gd name="T58" fmla="*/ 163 w 297"/>
                <a:gd name="T59" fmla="*/ 223 h 223"/>
                <a:gd name="T60" fmla="*/ 186 w 297"/>
                <a:gd name="T61" fmla="*/ 215 h 223"/>
                <a:gd name="T62" fmla="*/ 200 w 297"/>
                <a:gd name="T63" fmla="*/ 200 h 223"/>
                <a:gd name="T64" fmla="*/ 223 w 297"/>
                <a:gd name="T65" fmla="*/ 185 h 223"/>
                <a:gd name="T66" fmla="*/ 230 w 297"/>
                <a:gd name="T67" fmla="*/ 171 h 223"/>
                <a:gd name="T68" fmla="*/ 238 w 297"/>
                <a:gd name="T69" fmla="*/ 156 h 223"/>
                <a:gd name="T70" fmla="*/ 245 w 297"/>
                <a:gd name="T71" fmla="*/ 141 h 223"/>
                <a:gd name="T72" fmla="*/ 252 w 297"/>
                <a:gd name="T73" fmla="*/ 141 h 223"/>
                <a:gd name="T74" fmla="*/ 260 w 297"/>
                <a:gd name="T75" fmla="*/ 133 h 223"/>
                <a:gd name="T76" fmla="*/ 275 w 297"/>
                <a:gd name="T77" fmla="*/ 133 h 223"/>
                <a:gd name="T78" fmla="*/ 282 w 297"/>
                <a:gd name="T79" fmla="*/ 133 h 223"/>
                <a:gd name="T80" fmla="*/ 282 w 297"/>
                <a:gd name="T81" fmla="*/ 126 h 223"/>
                <a:gd name="T82" fmla="*/ 290 w 297"/>
                <a:gd name="T83" fmla="*/ 111 h 223"/>
                <a:gd name="T84" fmla="*/ 290 w 297"/>
                <a:gd name="T85" fmla="*/ 104 h 223"/>
                <a:gd name="T86" fmla="*/ 297 w 297"/>
                <a:gd name="T87" fmla="*/ 89 h 223"/>
                <a:gd name="T88" fmla="*/ 297 w 297"/>
                <a:gd name="T89" fmla="*/ 66 h 223"/>
                <a:gd name="T90" fmla="*/ 297 w 297"/>
                <a:gd name="T91" fmla="*/ 52 h 223"/>
                <a:gd name="T92" fmla="*/ 297 w 297"/>
                <a:gd name="T93" fmla="*/ 44 h 223"/>
                <a:gd name="T94" fmla="*/ 290 w 297"/>
                <a:gd name="T95" fmla="*/ 37 h 2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7" h="223">
                  <a:moveTo>
                    <a:pt x="290" y="37"/>
                  </a:moveTo>
                  <a:lnTo>
                    <a:pt x="297" y="44"/>
                  </a:lnTo>
                  <a:lnTo>
                    <a:pt x="297" y="52"/>
                  </a:lnTo>
                  <a:lnTo>
                    <a:pt x="290" y="59"/>
                  </a:lnTo>
                  <a:lnTo>
                    <a:pt x="290" y="66"/>
                  </a:lnTo>
                  <a:lnTo>
                    <a:pt x="290" y="74"/>
                  </a:lnTo>
                  <a:lnTo>
                    <a:pt x="290" y="81"/>
                  </a:lnTo>
                  <a:lnTo>
                    <a:pt x="282" y="96"/>
                  </a:lnTo>
                  <a:lnTo>
                    <a:pt x="282" y="104"/>
                  </a:lnTo>
                  <a:lnTo>
                    <a:pt x="282" y="111"/>
                  </a:lnTo>
                  <a:lnTo>
                    <a:pt x="275" y="119"/>
                  </a:lnTo>
                  <a:lnTo>
                    <a:pt x="267" y="126"/>
                  </a:lnTo>
                  <a:lnTo>
                    <a:pt x="260" y="126"/>
                  </a:lnTo>
                  <a:lnTo>
                    <a:pt x="252" y="126"/>
                  </a:lnTo>
                  <a:lnTo>
                    <a:pt x="245" y="126"/>
                  </a:lnTo>
                  <a:lnTo>
                    <a:pt x="238" y="119"/>
                  </a:lnTo>
                  <a:lnTo>
                    <a:pt x="223" y="111"/>
                  </a:lnTo>
                  <a:lnTo>
                    <a:pt x="215" y="111"/>
                  </a:lnTo>
                  <a:lnTo>
                    <a:pt x="200" y="104"/>
                  </a:lnTo>
                  <a:lnTo>
                    <a:pt x="186" y="96"/>
                  </a:lnTo>
                  <a:lnTo>
                    <a:pt x="171" y="96"/>
                  </a:lnTo>
                  <a:lnTo>
                    <a:pt x="156" y="89"/>
                  </a:lnTo>
                  <a:lnTo>
                    <a:pt x="141" y="81"/>
                  </a:lnTo>
                  <a:lnTo>
                    <a:pt x="126" y="81"/>
                  </a:lnTo>
                  <a:lnTo>
                    <a:pt x="111" y="74"/>
                  </a:lnTo>
                  <a:lnTo>
                    <a:pt x="96" y="66"/>
                  </a:lnTo>
                  <a:lnTo>
                    <a:pt x="81" y="66"/>
                  </a:lnTo>
                  <a:lnTo>
                    <a:pt x="67" y="59"/>
                  </a:lnTo>
                  <a:lnTo>
                    <a:pt x="52" y="52"/>
                  </a:lnTo>
                  <a:lnTo>
                    <a:pt x="44" y="44"/>
                  </a:lnTo>
                  <a:lnTo>
                    <a:pt x="37" y="37"/>
                  </a:lnTo>
                  <a:lnTo>
                    <a:pt x="22" y="22"/>
                  </a:lnTo>
                  <a:lnTo>
                    <a:pt x="15" y="14"/>
                  </a:lnTo>
                  <a:lnTo>
                    <a:pt x="7" y="7"/>
                  </a:lnTo>
                  <a:lnTo>
                    <a:pt x="0" y="7"/>
                  </a:lnTo>
                  <a:lnTo>
                    <a:pt x="0" y="0"/>
                  </a:lnTo>
                  <a:lnTo>
                    <a:pt x="0" y="7"/>
                  </a:lnTo>
                  <a:lnTo>
                    <a:pt x="7" y="7"/>
                  </a:lnTo>
                  <a:lnTo>
                    <a:pt x="7" y="14"/>
                  </a:lnTo>
                  <a:lnTo>
                    <a:pt x="15" y="22"/>
                  </a:lnTo>
                  <a:lnTo>
                    <a:pt x="15" y="29"/>
                  </a:lnTo>
                  <a:lnTo>
                    <a:pt x="22" y="37"/>
                  </a:lnTo>
                  <a:lnTo>
                    <a:pt x="29" y="37"/>
                  </a:lnTo>
                  <a:lnTo>
                    <a:pt x="29" y="44"/>
                  </a:lnTo>
                  <a:lnTo>
                    <a:pt x="29" y="52"/>
                  </a:lnTo>
                  <a:lnTo>
                    <a:pt x="37" y="52"/>
                  </a:lnTo>
                  <a:lnTo>
                    <a:pt x="37" y="59"/>
                  </a:lnTo>
                  <a:lnTo>
                    <a:pt x="37" y="66"/>
                  </a:lnTo>
                  <a:lnTo>
                    <a:pt x="44" y="74"/>
                  </a:lnTo>
                  <a:lnTo>
                    <a:pt x="44" y="81"/>
                  </a:lnTo>
                  <a:lnTo>
                    <a:pt x="44" y="89"/>
                  </a:lnTo>
                  <a:lnTo>
                    <a:pt x="52" y="96"/>
                  </a:lnTo>
                  <a:lnTo>
                    <a:pt x="52" y="111"/>
                  </a:lnTo>
                  <a:lnTo>
                    <a:pt x="52" y="119"/>
                  </a:lnTo>
                  <a:lnTo>
                    <a:pt x="52" y="126"/>
                  </a:lnTo>
                  <a:lnTo>
                    <a:pt x="52" y="141"/>
                  </a:lnTo>
                  <a:lnTo>
                    <a:pt x="59" y="148"/>
                  </a:lnTo>
                  <a:lnTo>
                    <a:pt x="59" y="156"/>
                  </a:lnTo>
                  <a:lnTo>
                    <a:pt x="67" y="163"/>
                  </a:lnTo>
                  <a:lnTo>
                    <a:pt x="67" y="171"/>
                  </a:lnTo>
                  <a:lnTo>
                    <a:pt x="74" y="178"/>
                  </a:lnTo>
                  <a:lnTo>
                    <a:pt x="74" y="185"/>
                  </a:lnTo>
                  <a:lnTo>
                    <a:pt x="81" y="193"/>
                  </a:lnTo>
                  <a:lnTo>
                    <a:pt x="89" y="200"/>
                  </a:lnTo>
                  <a:lnTo>
                    <a:pt x="96" y="208"/>
                  </a:lnTo>
                  <a:lnTo>
                    <a:pt x="104" y="215"/>
                  </a:lnTo>
                  <a:lnTo>
                    <a:pt x="111" y="215"/>
                  </a:lnTo>
                  <a:lnTo>
                    <a:pt x="119" y="215"/>
                  </a:lnTo>
                  <a:lnTo>
                    <a:pt x="126" y="215"/>
                  </a:lnTo>
                  <a:lnTo>
                    <a:pt x="134" y="223"/>
                  </a:lnTo>
                  <a:lnTo>
                    <a:pt x="141" y="223"/>
                  </a:lnTo>
                  <a:lnTo>
                    <a:pt x="148" y="223"/>
                  </a:lnTo>
                  <a:lnTo>
                    <a:pt x="156" y="223"/>
                  </a:lnTo>
                  <a:lnTo>
                    <a:pt x="163" y="223"/>
                  </a:lnTo>
                  <a:lnTo>
                    <a:pt x="171" y="215"/>
                  </a:lnTo>
                  <a:lnTo>
                    <a:pt x="178" y="215"/>
                  </a:lnTo>
                  <a:lnTo>
                    <a:pt x="186" y="215"/>
                  </a:lnTo>
                  <a:lnTo>
                    <a:pt x="193" y="208"/>
                  </a:lnTo>
                  <a:lnTo>
                    <a:pt x="200" y="200"/>
                  </a:lnTo>
                  <a:lnTo>
                    <a:pt x="208" y="193"/>
                  </a:lnTo>
                  <a:lnTo>
                    <a:pt x="215" y="193"/>
                  </a:lnTo>
                  <a:lnTo>
                    <a:pt x="223" y="185"/>
                  </a:lnTo>
                  <a:lnTo>
                    <a:pt x="223" y="178"/>
                  </a:lnTo>
                  <a:lnTo>
                    <a:pt x="230" y="171"/>
                  </a:lnTo>
                  <a:lnTo>
                    <a:pt x="238" y="163"/>
                  </a:lnTo>
                  <a:lnTo>
                    <a:pt x="238" y="156"/>
                  </a:lnTo>
                  <a:lnTo>
                    <a:pt x="245" y="148"/>
                  </a:lnTo>
                  <a:lnTo>
                    <a:pt x="245" y="141"/>
                  </a:lnTo>
                  <a:lnTo>
                    <a:pt x="252" y="141"/>
                  </a:lnTo>
                  <a:lnTo>
                    <a:pt x="260" y="133"/>
                  </a:lnTo>
                  <a:lnTo>
                    <a:pt x="267" y="133"/>
                  </a:lnTo>
                  <a:lnTo>
                    <a:pt x="275" y="133"/>
                  </a:lnTo>
                  <a:lnTo>
                    <a:pt x="282" y="133"/>
                  </a:lnTo>
                  <a:lnTo>
                    <a:pt x="282" y="126"/>
                  </a:lnTo>
                  <a:lnTo>
                    <a:pt x="290" y="119"/>
                  </a:lnTo>
                  <a:lnTo>
                    <a:pt x="290" y="111"/>
                  </a:lnTo>
                  <a:lnTo>
                    <a:pt x="290" y="104"/>
                  </a:lnTo>
                  <a:lnTo>
                    <a:pt x="290" y="96"/>
                  </a:lnTo>
                  <a:lnTo>
                    <a:pt x="290" y="89"/>
                  </a:lnTo>
                  <a:lnTo>
                    <a:pt x="297" y="89"/>
                  </a:lnTo>
                  <a:lnTo>
                    <a:pt x="297" y="81"/>
                  </a:lnTo>
                  <a:lnTo>
                    <a:pt x="297" y="74"/>
                  </a:lnTo>
                  <a:lnTo>
                    <a:pt x="297" y="66"/>
                  </a:lnTo>
                  <a:lnTo>
                    <a:pt x="297" y="59"/>
                  </a:lnTo>
                  <a:lnTo>
                    <a:pt x="297" y="52"/>
                  </a:lnTo>
                  <a:lnTo>
                    <a:pt x="297" y="44"/>
                  </a:lnTo>
                  <a:lnTo>
                    <a:pt x="297" y="37"/>
                  </a:lnTo>
                  <a:lnTo>
                    <a:pt x="290" y="37"/>
                  </a:lnTo>
                  <a:close/>
                </a:path>
              </a:pathLst>
            </a:custGeom>
            <a:solidFill>
              <a:srgbClr val="D8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80" name="Freeform 544">
              <a:extLst>
                <a:ext uri="{FF2B5EF4-FFF2-40B4-BE49-F238E27FC236}">
                  <a16:creationId xmlns:a16="http://schemas.microsoft.com/office/drawing/2014/main" id="{004A1B27-8153-99A6-0BEF-10672F7F384C}"/>
                </a:ext>
              </a:extLst>
            </p:cNvPr>
            <p:cNvSpPr>
              <a:spLocks/>
            </p:cNvSpPr>
            <p:nvPr/>
          </p:nvSpPr>
          <p:spPr bwMode="auto">
            <a:xfrm>
              <a:off x="2491" y="2531"/>
              <a:ext cx="179" cy="142"/>
            </a:xfrm>
            <a:custGeom>
              <a:avLst/>
              <a:gdLst>
                <a:gd name="T0" fmla="*/ 171 w 179"/>
                <a:gd name="T1" fmla="*/ 75 h 142"/>
                <a:gd name="T2" fmla="*/ 171 w 179"/>
                <a:gd name="T3" fmla="*/ 82 h 142"/>
                <a:gd name="T4" fmla="*/ 164 w 179"/>
                <a:gd name="T5" fmla="*/ 97 h 142"/>
                <a:gd name="T6" fmla="*/ 149 w 179"/>
                <a:gd name="T7" fmla="*/ 112 h 142"/>
                <a:gd name="T8" fmla="*/ 134 w 179"/>
                <a:gd name="T9" fmla="*/ 127 h 142"/>
                <a:gd name="T10" fmla="*/ 119 w 179"/>
                <a:gd name="T11" fmla="*/ 142 h 142"/>
                <a:gd name="T12" fmla="*/ 97 w 179"/>
                <a:gd name="T13" fmla="*/ 142 h 142"/>
                <a:gd name="T14" fmla="*/ 75 w 179"/>
                <a:gd name="T15" fmla="*/ 142 h 142"/>
                <a:gd name="T16" fmla="*/ 52 w 179"/>
                <a:gd name="T17" fmla="*/ 134 h 142"/>
                <a:gd name="T18" fmla="*/ 37 w 179"/>
                <a:gd name="T19" fmla="*/ 127 h 142"/>
                <a:gd name="T20" fmla="*/ 22 w 179"/>
                <a:gd name="T21" fmla="*/ 112 h 142"/>
                <a:gd name="T22" fmla="*/ 15 w 179"/>
                <a:gd name="T23" fmla="*/ 97 h 142"/>
                <a:gd name="T24" fmla="*/ 8 w 179"/>
                <a:gd name="T25" fmla="*/ 82 h 142"/>
                <a:gd name="T26" fmla="*/ 8 w 179"/>
                <a:gd name="T27" fmla="*/ 75 h 142"/>
                <a:gd name="T28" fmla="*/ 8 w 179"/>
                <a:gd name="T29" fmla="*/ 60 h 142"/>
                <a:gd name="T30" fmla="*/ 0 w 179"/>
                <a:gd name="T31" fmla="*/ 53 h 142"/>
                <a:gd name="T32" fmla="*/ 0 w 179"/>
                <a:gd name="T33" fmla="*/ 45 h 142"/>
                <a:gd name="T34" fmla="*/ 0 w 179"/>
                <a:gd name="T35" fmla="*/ 38 h 142"/>
                <a:gd name="T36" fmla="*/ 0 w 179"/>
                <a:gd name="T37" fmla="*/ 30 h 142"/>
                <a:gd name="T38" fmla="*/ 0 w 179"/>
                <a:gd name="T39" fmla="*/ 23 h 142"/>
                <a:gd name="T40" fmla="*/ 0 w 179"/>
                <a:gd name="T41" fmla="*/ 15 h 142"/>
                <a:gd name="T42" fmla="*/ 0 w 179"/>
                <a:gd name="T43" fmla="*/ 8 h 142"/>
                <a:gd name="T44" fmla="*/ 0 w 179"/>
                <a:gd name="T45" fmla="*/ 0 h 142"/>
                <a:gd name="T46" fmla="*/ 8 w 179"/>
                <a:gd name="T47" fmla="*/ 0 h 142"/>
                <a:gd name="T48" fmla="*/ 15 w 179"/>
                <a:gd name="T49" fmla="*/ 8 h 142"/>
                <a:gd name="T50" fmla="*/ 30 w 179"/>
                <a:gd name="T51" fmla="*/ 8 h 142"/>
                <a:gd name="T52" fmla="*/ 45 w 179"/>
                <a:gd name="T53" fmla="*/ 15 h 142"/>
                <a:gd name="T54" fmla="*/ 52 w 179"/>
                <a:gd name="T55" fmla="*/ 23 h 142"/>
                <a:gd name="T56" fmla="*/ 67 w 179"/>
                <a:gd name="T57" fmla="*/ 23 h 142"/>
                <a:gd name="T58" fmla="*/ 82 w 179"/>
                <a:gd name="T59" fmla="*/ 30 h 142"/>
                <a:gd name="T60" fmla="*/ 97 w 179"/>
                <a:gd name="T61" fmla="*/ 30 h 142"/>
                <a:gd name="T62" fmla="*/ 112 w 179"/>
                <a:gd name="T63" fmla="*/ 38 h 142"/>
                <a:gd name="T64" fmla="*/ 119 w 179"/>
                <a:gd name="T65" fmla="*/ 45 h 142"/>
                <a:gd name="T66" fmla="*/ 134 w 179"/>
                <a:gd name="T67" fmla="*/ 45 h 142"/>
                <a:gd name="T68" fmla="*/ 149 w 179"/>
                <a:gd name="T69" fmla="*/ 53 h 142"/>
                <a:gd name="T70" fmla="*/ 156 w 179"/>
                <a:gd name="T71" fmla="*/ 53 h 142"/>
                <a:gd name="T72" fmla="*/ 164 w 179"/>
                <a:gd name="T73" fmla="*/ 60 h 142"/>
                <a:gd name="T74" fmla="*/ 171 w 179"/>
                <a:gd name="T75" fmla="*/ 60 h 142"/>
                <a:gd name="T76" fmla="*/ 171 w 179"/>
                <a:gd name="T77" fmla="*/ 67 h 142"/>
                <a:gd name="T78" fmla="*/ 171 w 179"/>
                <a:gd name="T79" fmla="*/ 67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9" h="142">
                  <a:moveTo>
                    <a:pt x="179" y="67"/>
                  </a:moveTo>
                  <a:lnTo>
                    <a:pt x="171" y="75"/>
                  </a:lnTo>
                  <a:lnTo>
                    <a:pt x="171" y="82"/>
                  </a:lnTo>
                  <a:lnTo>
                    <a:pt x="164" y="90"/>
                  </a:lnTo>
                  <a:lnTo>
                    <a:pt x="164" y="97"/>
                  </a:lnTo>
                  <a:lnTo>
                    <a:pt x="156" y="105"/>
                  </a:lnTo>
                  <a:lnTo>
                    <a:pt x="149" y="112"/>
                  </a:lnTo>
                  <a:lnTo>
                    <a:pt x="141" y="119"/>
                  </a:lnTo>
                  <a:lnTo>
                    <a:pt x="134" y="127"/>
                  </a:lnTo>
                  <a:lnTo>
                    <a:pt x="127" y="134"/>
                  </a:lnTo>
                  <a:lnTo>
                    <a:pt x="119" y="142"/>
                  </a:lnTo>
                  <a:lnTo>
                    <a:pt x="104" y="142"/>
                  </a:lnTo>
                  <a:lnTo>
                    <a:pt x="97" y="142"/>
                  </a:lnTo>
                  <a:lnTo>
                    <a:pt x="89" y="142"/>
                  </a:lnTo>
                  <a:lnTo>
                    <a:pt x="75" y="142"/>
                  </a:lnTo>
                  <a:lnTo>
                    <a:pt x="60" y="142"/>
                  </a:lnTo>
                  <a:lnTo>
                    <a:pt x="52" y="134"/>
                  </a:lnTo>
                  <a:lnTo>
                    <a:pt x="45" y="127"/>
                  </a:lnTo>
                  <a:lnTo>
                    <a:pt x="37" y="127"/>
                  </a:lnTo>
                  <a:lnTo>
                    <a:pt x="30" y="119"/>
                  </a:lnTo>
                  <a:lnTo>
                    <a:pt x="22" y="112"/>
                  </a:lnTo>
                  <a:lnTo>
                    <a:pt x="22" y="105"/>
                  </a:lnTo>
                  <a:lnTo>
                    <a:pt x="15" y="97"/>
                  </a:lnTo>
                  <a:lnTo>
                    <a:pt x="15" y="90"/>
                  </a:lnTo>
                  <a:lnTo>
                    <a:pt x="8" y="82"/>
                  </a:lnTo>
                  <a:lnTo>
                    <a:pt x="8" y="75"/>
                  </a:lnTo>
                  <a:lnTo>
                    <a:pt x="8" y="67"/>
                  </a:lnTo>
                  <a:lnTo>
                    <a:pt x="8" y="60"/>
                  </a:lnTo>
                  <a:lnTo>
                    <a:pt x="0" y="53"/>
                  </a:lnTo>
                  <a:lnTo>
                    <a:pt x="0" y="45"/>
                  </a:lnTo>
                  <a:lnTo>
                    <a:pt x="0" y="38"/>
                  </a:lnTo>
                  <a:lnTo>
                    <a:pt x="0" y="30"/>
                  </a:lnTo>
                  <a:lnTo>
                    <a:pt x="0" y="23"/>
                  </a:lnTo>
                  <a:lnTo>
                    <a:pt x="0" y="15"/>
                  </a:lnTo>
                  <a:lnTo>
                    <a:pt x="0" y="8"/>
                  </a:lnTo>
                  <a:lnTo>
                    <a:pt x="0" y="0"/>
                  </a:lnTo>
                  <a:lnTo>
                    <a:pt x="8" y="0"/>
                  </a:lnTo>
                  <a:lnTo>
                    <a:pt x="15" y="8"/>
                  </a:lnTo>
                  <a:lnTo>
                    <a:pt x="22" y="8"/>
                  </a:lnTo>
                  <a:lnTo>
                    <a:pt x="30" y="8"/>
                  </a:lnTo>
                  <a:lnTo>
                    <a:pt x="37" y="15"/>
                  </a:lnTo>
                  <a:lnTo>
                    <a:pt x="45" y="15"/>
                  </a:lnTo>
                  <a:lnTo>
                    <a:pt x="52" y="23"/>
                  </a:lnTo>
                  <a:lnTo>
                    <a:pt x="60" y="23"/>
                  </a:lnTo>
                  <a:lnTo>
                    <a:pt x="67" y="23"/>
                  </a:lnTo>
                  <a:lnTo>
                    <a:pt x="75" y="30"/>
                  </a:lnTo>
                  <a:lnTo>
                    <a:pt x="82" y="30"/>
                  </a:lnTo>
                  <a:lnTo>
                    <a:pt x="89" y="30"/>
                  </a:lnTo>
                  <a:lnTo>
                    <a:pt x="97" y="30"/>
                  </a:lnTo>
                  <a:lnTo>
                    <a:pt x="104" y="38"/>
                  </a:lnTo>
                  <a:lnTo>
                    <a:pt x="112" y="38"/>
                  </a:lnTo>
                  <a:lnTo>
                    <a:pt x="119" y="38"/>
                  </a:lnTo>
                  <a:lnTo>
                    <a:pt x="119" y="45"/>
                  </a:lnTo>
                  <a:lnTo>
                    <a:pt x="127" y="45"/>
                  </a:lnTo>
                  <a:lnTo>
                    <a:pt x="134" y="45"/>
                  </a:lnTo>
                  <a:lnTo>
                    <a:pt x="141" y="53"/>
                  </a:lnTo>
                  <a:lnTo>
                    <a:pt x="149" y="53"/>
                  </a:lnTo>
                  <a:lnTo>
                    <a:pt x="156" y="53"/>
                  </a:lnTo>
                  <a:lnTo>
                    <a:pt x="156" y="60"/>
                  </a:lnTo>
                  <a:lnTo>
                    <a:pt x="164" y="60"/>
                  </a:lnTo>
                  <a:lnTo>
                    <a:pt x="171" y="60"/>
                  </a:lnTo>
                  <a:lnTo>
                    <a:pt x="171" y="67"/>
                  </a:lnTo>
                  <a:lnTo>
                    <a:pt x="179" y="67"/>
                  </a:lnTo>
                  <a:close/>
                </a:path>
              </a:pathLst>
            </a:custGeom>
            <a:solidFill>
              <a:srgbClr val="FFFFFF"/>
            </a:solidFill>
            <a:ln w="0">
              <a:solidFill>
                <a:srgbClr val="000000"/>
              </a:solidFill>
              <a:prstDash val="solid"/>
              <a:round/>
              <a:headEnd/>
              <a:tailEnd/>
            </a:ln>
          </p:spPr>
          <p:txBody>
            <a:bodyPr/>
            <a:lstStyle/>
            <a:p>
              <a:endParaRPr lang="fr-FR"/>
            </a:p>
          </p:txBody>
        </p:sp>
        <p:sp>
          <p:nvSpPr>
            <p:cNvPr id="40481" name="Freeform 545">
              <a:extLst>
                <a:ext uri="{FF2B5EF4-FFF2-40B4-BE49-F238E27FC236}">
                  <a16:creationId xmlns:a16="http://schemas.microsoft.com/office/drawing/2014/main" id="{D4CCD2F7-3E1F-9FE3-EAB2-70A84AEF6314}"/>
                </a:ext>
              </a:extLst>
            </p:cNvPr>
            <p:cNvSpPr>
              <a:spLocks/>
            </p:cNvSpPr>
            <p:nvPr/>
          </p:nvSpPr>
          <p:spPr bwMode="auto">
            <a:xfrm>
              <a:off x="2491" y="2531"/>
              <a:ext cx="179" cy="142"/>
            </a:xfrm>
            <a:custGeom>
              <a:avLst/>
              <a:gdLst>
                <a:gd name="T0" fmla="*/ 171 w 179"/>
                <a:gd name="T1" fmla="*/ 75 h 142"/>
                <a:gd name="T2" fmla="*/ 171 w 179"/>
                <a:gd name="T3" fmla="*/ 82 h 142"/>
                <a:gd name="T4" fmla="*/ 164 w 179"/>
                <a:gd name="T5" fmla="*/ 97 h 142"/>
                <a:gd name="T6" fmla="*/ 149 w 179"/>
                <a:gd name="T7" fmla="*/ 112 h 142"/>
                <a:gd name="T8" fmla="*/ 134 w 179"/>
                <a:gd name="T9" fmla="*/ 127 h 142"/>
                <a:gd name="T10" fmla="*/ 119 w 179"/>
                <a:gd name="T11" fmla="*/ 142 h 142"/>
                <a:gd name="T12" fmla="*/ 97 w 179"/>
                <a:gd name="T13" fmla="*/ 142 h 142"/>
                <a:gd name="T14" fmla="*/ 75 w 179"/>
                <a:gd name="T15" fmla="*/ 142 h 142"/>
                <a:gd name="T16" fmla="*/ 52 w 179"/>
                <a:gd name="T17" fmla="*/ 134 h 142"/>
                <a:gd name="T18" fmla="*/ 37 w 179"/>
                <a:gd name="T19" fmla="*/ 127 h 142"/>
                <a:gd name="T20" fmla="*/ 22 w 179"/>
                <a:gd name="T21" fmla="*/ 112 h 142"/>
                <a:gd name="T22" fmla="*/ 15 w 179"/>
                <a:gd name="T23" fmla="*/ 97 h 142"/>
                <a:gd name="T24" fmla="*/ 8 w 179"/>
                <a:gd name="T25" fmla="*/ 82 h 142"/>
                <a:gd name="T26" fmla="*/ 8 w 179"/>
                <a:gd name="T27" fmla="*/ 75 h 142"/>
                <a:gd name="T28" fmla="*/ 8 w 179"/>
                <a:gd name="T29" fmla="*/ 60 h 142"/>
                <a:gd name="T30" fmla="*/ 0 w 179"/>
                <a:gd name="T31" fmla="*/ 53 h 142"/>
                <a:gd name="T32" fmla="*/ 0 w 179"/>
                <a:gd name="T33" fmla="*/ 45 h 142"/>
                <a:gd name="T34" fmla="*/ 0 w 179"/>
                <a:gd name="T35" fmla="*/ 38 h 142"/>
                <a:gd name="T36" fmla="*/ 0 w 179"/>
                <a:gd name="T37" fmla="*/ 30 h 142"/>
                <a:gd name="T38" fmla="*/ 0 w 179"/>
                <a:gd name="T39" fmla="*/ 23 h 142"/>
                <a:gd name="T40" fmla="*/ 0 w 179"/>
                <a:gd name="T41" fmla="*/ 15 h 142"/>
                <a:gd name="T42" fmla="*/ 0 w 179"/>
                <a:gd name="T43" fmla="*/ 8 h 142"/>
                <a:gd name="T44" fmla="*/ 0 w 179"/>
                <a:gd name="T45" fmla="*/ 0 h 142"/>
                <a:gd name="T46" fmla="*/ 8 w 179"/>
                <a:gd name="T47" fmla="*/ 0 h 142"/>
                <a:gd name="T48" fmla="*/ 15 w 179"/>
                <a:gd name="T49" fmla="*/ 8 h 142"/>
                <a:gd name="T50" fmla="*/ 30 w 179"/>
                <a:gd name="T51" fmla="*/ 8 h 142"/>
                <a:gd name="T52" fmla="*/ 45 w 179"/>
                <a:gd name="T53" fmla="*/ 15 h 142"/>
                <a:gd name="T54" fmla="*/ 52 w 179"/>
                <a:gd name="T55" fmla="*/ 23 h 142"/>
                <a:gd name="T56" fmla="*/ 67 w 179"/>
                <a:gd name="T57" fmla="*/ 23 h 142"/>
                <a:gd name="T58" fmla="*/ 82 w 179"/>
                <a:gd name="T59" fmla="*/ 30 h 142"/>
                <a:gd name="T60" fmla="*/ 97 w 179"/>
                <a:gd name="T61" fmla="*/ 30 h 142"/>
                <a:gd name="T62" fmla="*/ 112 w 179"/>
                <a:gd name="T63" fmla="*/ 38 h 142"/>
                <a:gd name="T64" fmla="*/ 119 w 179"/>
                <a:gd name="T65" fmla="*/ 45 h 142"/>
                <a:gd name="T66" fmla="*/ 134 w 179"/>
                <a:gd name="T67" fmla="*/ 45 h 142"/>
                <a:gd name="T68" fmla="*/ 149 w 179"/>
                <a:gd name="T69" fmla="*/ 53 h 142"/>
                <a:gd name="T70" fmla="*/ 156 w 179"/>
                <a:gd name="T71" fmla="*/ 53 h 142"/>
                <a:gd name="T72" fmla="*/ 164 w 179"/>
                <a:gd name="T73" fmla="*/ 60 h 142"/>
                <a:gd name="T74" fmla="*/ 171 w 179"/>
                <a:gd name="T75" fmla="*/ 60 h 142"/>
                <a:gd name="T76" fmla="*/ 171 w 179"/>
                <a:gd name="T77" fmla="*/ 67 h 142"/>
                <a:gd name="T78" fmla="*/ 171 w 179"/>
                <a:gd name="T79" fmla="*/ 67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9" h="142">
                  <a:moveTo>
                    <a:pt x="179" y="67"/>
                  </a:moveTo>
                  <a:lnTo>
                    <a:pt x="171" y="75"/>
                  </a:lnTo>
                  <a:lnTo>
                    <a:pt x="171" y="82"/>
                  </a:lnTo>
                  <a:lnTo>
                    <a:pt x="164" y="90"/>
                  </a:lnTo>
                  <a:lnTo>
                    <a:pt x="164" y="97"/>
                  </a:lnTo>
                  <a:lnTo>
                    <a:pt x="156" y="105"/>
                  </a:lnTo>
                  <a:lnTo>
                    <a:pt x="149" y="112"/>
                  </a:lnTo>
                  <a:lnTo>
                    <a:pt x="141" y="119"/>
                  </a:lnTo>
                  <a:lnTo>
                    <a:pt x="134" y="127"/>
                  </a:lnTo>
                  <a:lnTo>
                    <a:pt x="127" y="134"/>
                  </a:lnTo>
                  <a:lnTo>
                    <a:pt x="119" y="142"/>
                  </a:lnTo>
                  <a:lnTo>
                    <a:pt x="104" y="142"/>
                  </a:lnTo>
                  <a:lnTo>
                    <a:pt x="97" y="142"/>
                  </a:lnTo>
                  <a:lnTo>
                    <a:pt x="89" y="142"/>
                  </a:lnTo>
                  <a:lnTo>
                    <a:pt x="75" y="142"/>
                  </a:lnTo>
                  <a:lnTo>
                    <a:pt x="60" y="142"/>
                  </a:lnTo>
                  <a:lnTo>
                    <a:pt x="52" y="134"/>
                  </a:lnTo>
                  <a:lnTo>
                    <a:pt x="45" y="127"/>
                  </a:lnTo>
                  <a:lnTo>
                    <a:pt x="37" y="127"/>
                  </a:lnTo>
                  <a:lnTo>
                    <a:pt x="30" y="119"/>
                  </a:lnTo>
                  <a:lnTo>
                    <a:pt x="22" y="112"/>
                  </a:lnTo>
                  <a:lnTo>
                    <a:pt x="22" y="105"/>
                  </a:lnTo>
                  <a:lnTo>
                    <a:pt x="15" y="97"/>
                  </a:lnTo>
                  <a:lnTo>
                    <a:pt x="15" y="90"/>
                  </a:lnTo>
                  <a:lnTo>
                    <a:pt x="8" y="82"/>
                  </a:lnTo>
                  <a:lnTo>
                    <a:pt x="8" y="75"/>
                  </a:lnTo>
                  <a:lnTo>
                    <a:pt x="8" y="67"/>
                  </a:lnTo>
                  <a:lnTo>
                    <a:pt x="8" y="60"/>
                  </a:lnTo>
                  <a:lnTo>
                    <a:pt x="0" y="53"/>
                  </a:lnTo>
                  <a:lnTo>
                    <a:pt x="0" y="45"/>
                  </a:lnTo>
                  <a:lnTo>
                    <a:pt x="0" y="38"/>
                  </a:lnTo>
                  <a:lnTo>
                    <a:pt x="0" y="30"/>
                  </a:lnTo>
                  <a:lnTo>
                    <a:pt x="0" y="23"/>
                  </a:lnTo>
                  <a:lnTo>
                    <a:pt x="0" y="15"/>
                  </a:lnTo>
                  <a:lnTo>
                    <a:pt x="0" y="8"/>
                  </a:lnTo>
                  <a:lnTo>
                    <a:pt x="0" y="0"/>
                  </a:lnTo>
                  <a:lnTo>
                    <a:pt x="8" y="0"/>
                  </a:lnTo>
                  <a:lnTo>
                    <a:pt x="15" y="8"/>
                  </a:lnTo>
                  <a:lnTo>
                    <a:pt x="22" y="8"/>
                  </a:lnTo>
                  <a:lnTo>
                    <a:pt x="30" y="8"/>
                  </a:lnTo>
                  <a:lnTo>
                    <a:pt x="37" y="15"/>
                  </a:lnTo>
                  <a:lnTo>
                    <a:pt x="45" y="15"/>
                  </a:lnTo>
                  <a:lnTo>
                    <a:pt x="52" y="23"/>
                  </a:lnTo>
                  <a:lnTo>
                    <a:pt x="60" y="23"/>
                  </a:lnTo>
                  <a:lnTo>
                    <a:pt x="67" y="23"/>
                  </a:lnTo>
                  <a:lnTo>
                    <a:pt x="75" y="30"/>
                  </a:lnTo>
                  <a:lnTo>
                    <a:pt x="82" y="30"/>
                  </a:lnTo>
                  <a:lnTo>
                    <a:pt x="89" y="30"/>
                  </a:lnTo>
                  <a:lnTo>
                    <a:pt x="97" y="30"/>
                  </a:lnTo>
                  <a:lnTo>
                    <a:pt x="104" y="38"/>
                  </a:lnTo>
                  <a:lnTo>
                    <a:pt x="112" y="38"/>
                  </a:lnTo>
                  <a:lnTo>
                    <a:pt x="119" y="38"/>
                  </a:lnTo>
                  <a:lnTo>
                    <a:pt x="119" y="45"/>
                  </a:lnTo>
                  <a:lnTo>
                    <a:pt x="127" y="45"/>
                  </a:lnTo>
                  <a:lnTo>
                    <a:pt x="134" y="45"/>
                  </a:lnTo>
                  <a:lnTo>
                    <a:pt x="141" y="53"/>
                  </a:lnTo>
                  <a:lnTo>
                    <a:pt x="149" y="53"/>
                  </a:lnTo>
                  <a:lnTo>
                    <a:pt x="156" y="53"/>
                  </a:lnTo>
                  <a:lnTo>
                    <a:pt x="156" y="60"/>
                  </a:lnTo>
                  <a:lnTo>
                    <a:pt x="164" y="60"/>
                  </a:lnTo>
                  <a:lnTo>
                    <a:pt x="171" y="60"/>
                  </a:lnTo>
                  <a:lnTo>
                    <a:pt x="171" y="67"/>
                  </a:lnTo>
                  <a:lnTo>
                    <a:pt x="179" y="6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82" name="Freeform 546">
              <a:extLst>
                <a:ext uri="{FF2B5EF4-FFF2-40B4-BE49-F238E27FC236}">
                  <a16:creationId xmlns:a16="http://schemas.microsoft.com/office/drawing/2014/main" id="{CF731ACB-BC8A-0A16-74FD-C7E09A5EF6DA}"/>
                </a:ext>
              </a:extLst>
            </p:cNvPr>
            <p:cNvSpPr>
              <a:spLocks/>
            </p:cNvSpPr>
            <p:nvPr/>
          </p:nvSpPr>
          <p:spPr bwMode="auto">
            <a:xfrm>
              <a:off x="2595" y="3052"/>
              <a:ext cx="260" cy="89"/>
            </a:xfrm>
            <a:custGeom>
              <a:avLst/>
              <a:gdLst>
                <a:gd name="T0" fmla="*/ 238 w 260"/>
                <a:gd name="T1" fmla="*/ 37 h 89"/>
                <a:gd name="T2" fmla="*/ 208 w 260"/>
                <a:gd name="T3" fmla="*/ 59 h 89"/>
                <a:gd name="T4" fmla="*/ 179 w 260"/>
                <a:gd name="T5" fmla="*/ 74 h 89"/>
                <a:gd name="T6" fmla="*/ 141 w 260"/>
                <a:gd name="T7" fmla="*/ 89 h 89"/>
                <a:gd name="T8" fmla="*/ 112 w 260"/>
                <a:gd name="T9" fmla="*/ 89 h 89"/>
                <a:gd name="T10" fmla="*/ 75 w 260"/>
                <a:gd name="T11" fmla="*/ 82 h 89"/>
                <a:gd name="T12" fmla="*/ 45 w 260"/>
                <a:gd name="T13" fmla="*/ 67 h 89"/>
                <a:gd name="T14" fmla="*/ 15 w 260"/>
                <a:gd name="T15" fmla="*/ 37 h 89"/>
                <a:gd name="T16" fmla="*/ 8 w 260"/>
                <a:gd name="T17" fmla="*/ 22 h 89"/>
                <a:gd name="T18" fmla="*/ 8 w 260"/>
                <a:gd name="T19" fmla="*/ 15 h 89"/>
                <a:gd name="T20" fmla="*/ 0 w 260"/>
                <a:gd name="T21" fmla="*/ 15 h 89"/>
                <a:gd name="T22" fmla="*/ 0 w 260"/>
                <a:gd name="T23" fmla="*/ 15 h 89"/>
                <a:gd name="T24" fmla="*/ 8 w 260"/>
                <a:gd name="T25" fmla="*/ 7 h 89"/>
                <a:gd name="T26" fmla="*/ 8 w 260"/>
                <a:gd name="T27" fmla="*/ 7 h 89"/>
                <a:gd name="T28" fmla="*/ 8 w 260"/>
                <a:gd name="T29" fmla="*/ 7 h 89"/>
                <a:gd name="T30" fmla="*/ 15 w 260"/>
                <a:gd name="T31" fmla="*/ 15 h 89"/>
                <a:gd name="T32" fmla="*/ 23 w 260"/>
                <a:gd name="T33" fmla="*/ 22 h 89"/>
                <a:gd name="T34" fmla="*/ 37 w 260"/>
                <a:gd name="T35" fmla="*/ 37 h 89"/>
                <a:gd name="T36" fmla="*/ 60 w 260"/>
                <a:gd name="T37" fmla="*/ 52 h 89"/>
                <a:gd name="T38" fmla="*/ 82 w 260"/>
                <a:gd name="T39" fmla="*/ 67 h 89"/>
                <a:gd name="T40" fmla="*/ 104 w 260"/>
                <a:gd name="T41" fmla="*/ 74 h 89"/>
                <a:gd name="T42" fmla="*/ 134 w 260"/>
                <a:gd name="T43" fmla="*/ 74 h 89"/>
                <a:gd name="T44" fmla="*/ 171 w 260"/>
                <a:gd name="T45" fmla="*/ 67 h 89"/>
                <a:gd name="T46" fmla="*/ 208 w 260"/>
                <a:gd name="T47" fmla="*/ 45 h 89"/>
                <a:gd name="T48" fmla="*/ 238 w 260"/>
                <a:gd name="T49" fmla="*/ 15 h 89"/>
                <a:gd name="T50" fmla="*/ 253 w 260"/>
                <a:gd name="T51" fmla="*/ 7 h 89"/>
                <a:gd name="T52" fmla="*/ 253 w 260"/>
                <a:gd name="T53" fmla="*/ 7 h 89"/>
                <a:gd name="T54" fmla="*/ 260 w 260"/>
                <a:gd name="T55" fmla="*/ 7 h 89"/>
                <a:gd name="T56" fmla="*/ 260 w 260"/>
                <a:gd name="T57" fmla="*/ 7 h 89"/>
                <a:gd name="T58" fmla="*/ 253 w 260"/>
                <a:gd name="T59" fmla="*/ 15 h 89"/>
                <a:gd name="T60" fmla="*/ 253 w 260"/>
                <a:gd name="T61" fmla="*/ 15 h 89"/>
                <a:gd name="T62" fmla="*/ 245 w 260"/>
                <a:gd name="T63" fmla="*/ 22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0" h="89">
                  <a:moveTo>
                    <a:pt x="245" y="22"/>
                  </a:moveTo>
                  <a:lnTo>
                    <a:pt x="238" y="37"/>
                  </a:lnTo>
                  <a:lnTo>
                    <a:pt x="223" y="52"/>
                  </a:lnTo>
                  <a:lnTo>
                    <a:pt x="208" y="59"/>
                  </a:lnTo>
                  <a:lnTo>
                    <a:pt x="193" y="67"/>
                  </a:lnTo>
                  <a:lnTo>
                    <a:pt x="179" y="74"/>
                  </a:lnTo>
                  <a:lnTo>
                    <a:pt x="164" y="82"/>
                  </a:lnTo>
                  <a:lnTo>
                    <a:pt x="141" y="89"/>
                  </a:lnTo>
                  <a:lnTo>
                    <a:pt x="127" y="89"/>
                  </a:lnTo>
                  <a:lnTo>
                    <a:pt x="112" y="89"/>
                  </a:lnTo>
                  <a:lnTo>
                    <a:pt x="97" y="89"/>
                  </a:lnTo>
                  <a:lnTo>
                    <a:pt x="75" y="82"/>
                  </a:lnTo>
                  <a:lnTo>
                    <a:pt x="60" y="74"/>
                  </a:lnTo>
                  <a:lnTo>
                    <a:pt x="45" y="67"/>
                  </a:lnTo>
                  <a:lnTo>
                    <a:pt x="30" y="52"/>
                  </a:lnTo>
                  <a:lnTo>
                    <a:pt x="15" y="37"/>
                  </a:lnTo>
                  <a:lnTo>
                    <a:pt x="8" y="22"/>
                  </a:lnTo>
                  <a:lnTo>
                    <a:pt x="8" y="15"/>
                  </a:lnTo>
                  <a:lnTo>
                    <a:pt x="0" y="15"/>
                  </a:lnTo>
                  <a:lnTo>
                    <a:pt x="0" y="7"/>
                  </a:lnTo>
                  <a:lnTo>
                    <a:pt x="8" y="7"/>
                  </a:lnTo>
                  <a:lnTo>
                    <a:pt x="15" y="15"/>
                  </a:lnTo>
                  <a:lnTo>
                    <a:pt x="23" y="22"/>
                  </a:lnTo>
                  <a:lnTo>
                    <a:pt x="30" y="30"/>
                  </a:lnTo>
                  <a:lnTo>
                    <a:pt x="37" y="37"/>
                  </a:lnTo>
                  <a:lnTo>
                    <a:pt x="45" y="45"/>
                  </a:lnTo>
                  <a:lnTo>
                    <a:pt x="60" y="52"/>
                  </a:lnTo>
                  <a:lnTo>
                    <a:pt x="67" y="59"/>
                  </a:lnTo>
                  <a:lnTo>
                    <a:pt x="82" y="67"/>
                  </a:lnTo>
                  <a:lnTo>
                    <a:pt x="89" y="67"/>
                  </a:lnTo>
                  <a:lnTo>
                    <a:pt x="104" y="74"/>
                  </a:lnTo>
                  <a:lnTo>
                    <a:pt x="119" y="74"/>
                  </a:lnTo>
                  <a:lnTo>
                    <a:pt x="134" y="74"/>
                  </a:lnTo>
                  <a:lnTo>
                    <a:pt x="156" y="67"/>
                  </a:lnTo>
                  <a:lnTo>
                    <a:pt x="171" y="67"/>
                  </a:lnTo>
                  <a:lnTo>
                    <a:pt x="193" y="52"/>
                  </a:lnTo>
                  <a:lnTo>
                    <a:pt x="208" y="45"/>
                  </a:lnTo>
                  <a:lnTo>
                    <a:pt x="231" y="22"/>
                  </a:lnTo>
                  <a:lnTo>
                    <a:pt x="238" y="15"/>
                  </a:lnTo>
                  <a:lnTo>
                    <a:pt x="245" y="15"/>
                  </a:lnTo>
                  <a:lnTo>
                    <a:pt x="253" y="7"/>
                  </a:lnTo>
                  <a:lnTo>
                    <a:pt x="260" y="0"/>
                  </a:lnTo>
                  <a:lnTo>
                    <a:pt x="260" y="7"/>
                  </a:lnTo>
                  <a:lnTo>
                    <a:pt x="253" y="7"/>
                  </a:lnTo>
                  <a:lnTo>
                    <a:pt x="253" y="15"/>
                  </a:lnTo>
                  <a:lnTo>
                    <a:pt x="245" y="22"/>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83" name="Freeform 547">
              <a:extLst>
                <a:ext uri="{FF2B5EF4-FFF2-40B4-BE49-F238E27FC236}">
                  <a16:creationId xmlns:a16="http://schemas.microsoft.com/office/drawing/2014/main" id="{A4AA7666-4229-8D28-4166-B9D1DD180980}"/>
                </a:ext>
              </a:extLst>
            </p:cNvPr>
            <p:cNvSpPr>
              <a:spLocks/>
            </p:cNvSpPr>
            <p:nvPr/>
          </p:nvSpPr>
          <p:spPr bwMode="auto">
            <a:xfrm>
              <a:off x="2878" y="2643"/>
              <a:ext cx="119" cy="82"/>
            </a:xfrm>
            <a:custGeom>
              <a:avLst/>
              <a:gdLst>
                <a:gd name="T0" fmla="*/ 7 w 119"/>
                <a:gd name="T1" fmla="*/ 67 h 82"/>
                <a:gd name="T2" fmla="*/ 14 w 119"/>
                <a:gd name="T3" fmla="*/ 74 h 82"/>
                <a:gd name="T4" fmla="*/ 22 w 119"/>
                <a:gd name="T5" fmla="*/ 82 h 82"/>
                <a:gd name="T6" fmla="*/ 37 w 119"/>
                <a:gd name="T7" fmla="*/ 82 h 82"/>
                <a:gd name="T8" fmla="*/ 44 w 119"/>
                <a:gd name="T9" fmla="*/ 82 h 82"/>
                <a:gd name="T10" fmla="*/ 59 w 119"/>
                <a:gd name="T11" fmla="*/ 82 h 82"/>
                <a:gd name="T12" fmla="*/ 66 w 119"/>
                <a:gd name="T13" fmla="*/ 74 h 82"/>
                <a:gd name="T14" fmla="*/ 81 w 119"/>
                <a:gd name="T15" fmla="*/ 67 h 82"/>
                <a:gd name="T16" fmla="*/ 89 w 119"/>
                <a:gd name="T17" fmla="*/ 59 h 82"/>
                <a:gd name="T18" fmla="*/ 96 w 119"/>
                <a:gd name="T19" fmla="*/ 45 h 82"/>
                <a:gd name="T20" fmla="*/ 104 w 119"/>
                <a:gd name="T21" fmla="*/ 30 h 82"/>
                <a:gd name="T22" fmla="*/ 111 w 119"/>
                <a:gd name="T23" fmla="*/ 15 h 82"/>
                <a:gd name="T24" fmla="*/ 119 w 119"/>
                <a:gd name="T25" fmla="*/ 7 h 82"/>
                <a:gd name="T26" fmla="*/ 119 w 119"/>
                <a:gd name="T27" fmla="*/ 0 h 82"/>
                <a:gd name="T28" fmla="*/ 111 w 119"/>
                <a:gd name="T29" fmla="*/ 0 h 82"/>
                <a:gd name="T30" fmla="*/ 96 w 119"/>
                <a:gd name="T31" fmla="*/ 15 h 82"/>
                <a:gd name="T32" fmla="*/ 81 w 119"/>
                <a:gd name="T33" fmla="*/ 30 h 82"/>
                <a:gd name="T34" fmla="*/ 74 w 119"/>
                <a:gd name="T35" fmla="*/ 37 h 82"/>
                <a:gd name="T36" fmla="*/ 66 w 119"/>
                <a:gd name="T37" fmla="*/ 37 h 82"/>
                <a:gd name="T38" fmla="*/ 59 w 119"/>
                <a:gd name="T39" fmla="*/ 45 h 82"/>
                <a:gd name="T40" fmla="*/ 52 w 119"/>
                <a:gd name="T41" fmla="*/ 45 h 82"/>
                <a:gd name="T42" fmla="*/ 44 w 119"/>
                <a:gd name="T43" fmla="*/ 52 h 82"/>
                <a:gd name="T44" fmla="*/ 37 w 119"/>
                <a:gd name="T45" fmla="*/ 52 h 82"/>
                <a:gd name="T46" fmla="*/ 29 w 119"/>
                <a:gd name="T47" fmla="*/ 52 h 82"/>
                <a:gd name="T48" fmla="*/ 22 w 119"/>
                <a:gd name="T49" fmla="*/ 52 h 82"/>
                <a:gd name="T50" fmla="*/ 14 w 119"/>
                <a:gd name="T51" fmla="*/ 52 h 82"/>
                <a:gd name="T52" fmla="*/ 7 w 119"/>
                <a:gd name="T53" fmla="*/ 52 h 82"/>
                <a:gd name="T54" fmla="*/ 0 w 119"/>
                <a:gd name="T55" fmla="*/ 52 h 82"/>
                <a:gd name="T56" fmla="*/ 0 w 119"/>
                <a:gd name="T57" fmla="*/ 52 h 82"/>
                <a:gd name="T58" fmla="*/ 0 w 119"/>
                <a:gd name="T59" fmla="*/ 59 h 82"/>
                <a:gd name="T60" fmla="*/ 0 w 119"/>
                <a:gd name="T61" fmla="*/ 59 h 82"/>
                <a:gd name="T62" fmla="*/ 7 w 119"/>
                <a:gd name="T63" fmla="*/ 59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9" h="82">
                  <a:moveTo>
                    <a:pt x="7" y="67"/>
                  </a:moveTo>
                  <a:lnTo>
                    <a:pt x="7" y="67"/>
                  </a:lnTo>
                  <a:lnTo>
                    <a:pt x="14" y="74"/>
                  </a:lnTo>
                  <a:lnTo>
                    <a:pt x="22" y="74"/>
                  </a:lnTo>
                  <a:lnTo>
                    <a:pt x="22" y="82"/>
                  </a:lnTo>
                  <a:lnTo>
                    <a:pt x="29" y="82"/>
                  </a:lnTo>
                  <a:lnTo>
                    <a:pt x="37" y="82"/>
                  </a:lnTo>
                  <a:lnTo>
                    <a:pt x="44" y="82"/>
                  </a:lnTo>
                  <a:lnTo>
                    <a:pt x="52" y="82"/>
                  </a:lnTo>
                  <a:lnTo>
                    <a:pt x="59" y="82"/>
                  </a:lnTo>
                  <a:lnTo>
                    <a:pt x="66" y="82"/>
                  </a:lnTo>
                  <a:lnTo>
                    <a:pt x="66" y="74"/>
                  </a:lnTo>
                  <a:lnTo>
                    <a:pt x="74" y="74"/>
                  </a:lnTo>
                  <a:lnTo>
                    <a:pt x="81" y="67"/>
                  </a:lnTo>
                  <a:lnTo>
                    <a:pt x="89" y="59"/>
                  </a:lnTo>
                  <a:lnTo>
                    <a:pt x="96" y="52"/>
                  </a:lnTo>
                  <a:lnTo>
                    <a:pt x="96" y="45"/>
                  </a:lnTo>
                  <a:lnTo>
                    <a:pt x="104" y="37"/>
                  </a:lnTo>
                  <a:lnTo>
                    <a:pt x="104" y="30"/>
                  </a:lnTo>
                  <a:lnTo>
                    <a:pt x="111" y="22"/>
                  </a:lnTo>
                  <a:lnTo>
                    <a:pt x="111" y="15"/>
                  </a:lnTo>
                  <a:lnTo>
                    <a:pt x="119" y="7"/>
                  </a:lnTo>
                  <a:lnTo>
                    <a:pt x="119" y="0"/>
                  </a:lnTo>
                  <a:lnTo>
                    <a:pt x="111" y="0"/>
                  </a:lnTo>
                  <a:lnTo>
                    <a:pt x="104" y="7"/>
                  </a:lnTo>
                  <a:lnTo>
                    <a:pt x="96" y="15"/>
                  </a:lnTo>
                  <a:lnTo>
                    <a:pt x="81" y="22"/>
                  </a:lnTo>
                  <a:lnTo>
                    <a:pt x="81" y="30"/>
                  </a:lnTo>
                  <a:lnTo>
                    <a:pt x="74" y="30"/>
                  </a:lnTo>
                  <a:lnTo>
                    <a:pt x="74" y="37"/>
                  </a:lnTo>
                  <a:lnTo>
                    <a:pt x="66" y="37"/>
                  </a:lnTo>
                  <a:lnTo>
                    <a:pt x="66" y="45"/>
                  </a:lnTo>
                  <a:lnTo>
                    <a:pt x="59" y="45"/>
                  </a:lnTo>
                  <a:lnTo>
                    <a:pt x="52" y="45"/>
                  </a:lnTo>
                  <a:lnTo>
                    <a:pt x="52" y="52"/>
                  </a:lnTo>
                  <a:lnTo>
                    <a:pt x="44" y="52"/>
                  </a:lnTo>
                  <a:lnTo>
                    <a:pt x="37" y="52"/>
                  </a:lnTo>
                  <a:lnTo>
                    <a:pt x="29" y="52"/>
                  </a:lnTo>
                  <a:lnTo>
                    <a:pt x="22" y="52"/>
                  </a:lnTo>
                  <a:lnTo>
                    <a:pt x="14" y="52"/>
                  </a:lnTo>
                  <a:lnTo>
                    <a:pt x="7" y="52"/>
                  </a:lnTo>
                  <a:lnTo>
                    <a:pt x="0" y="52"/>
                  </a:lnTo>
                  <a:lnTo>
                    <a:pt x="0" y="59"/>
                  </a:lnTo>
                  <a:lnTo>
                    <a:pt x="7" y="59"/>
                  </a:lnTo>
                  <a:lnTo>
                    <a:pt x="7" y="6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84" name="Freeform 548">
              <a:extLst>
                <a:ext uri="{FF2B5EF4-FFF2-40B4-BE49-F238E27FC236}">
                  <a16:creationId xmlns:a16="http://schemas.microsoft.com/office/drawing/2014/main" id="{C7319025-ADCF-29F1-0FD9-DB1D228AF162}"/>
                </a:ext>
              </a:extLst>
            </p:cNvPr>
            <p:cNvSpPr>
              <a:spLocks/>
            </p:cNvSpPr>
            <p:nvPr/>
          </p:nvSpPr>
          <p:spPr bwMode="auto">
            <a:xfrm>
              <a:off x="2484" y="2636"/>
              <a:ext cx="111" cy="89"/>
            </a:xfrm>
            <a:custGeom>
              <a:avLst/>
              <a:gdLst>
                <a:gd name="T0" fmla="*/ 104 w 111"/>
                <a:gd name="T1" fmla="*/ 74 h 89"/>
                <a:gd name="T2" fmla="*/ 96 w 111"/>
                <a:gd name="T3" fmla="*/ 81 h 89"/>
                <a:gd name="T4" fmla="*/ 89 w 111"/>
                <a:gd name="T5" fmla="*/ 89 h 89"/>
                <a:gd name="T6" fmla="*/ 74 w 111"/>
                <a:gd name="T7" fmla="*/ 89 h 89"/>
                <a:gd name="T8" fmla="*/ 67 w 111"/>
                <a:gd name="T9" fmla="*/ 89 h 89"/>
                <a:gd name="T10" fmla="*/ 52 w 111"/>
                <a:gd name="T11" fmla="*/ 89 h 89"/>
                <a:gd name="T12" fmla="*/ 44 w 111"/>
                <a:gd name="T13" fmla="*/ 81 h 89"/>
                <a:gd name="T14" fmla="*/ 29 w 111"/>
                <a:gd name="T15" fmla="*/ 74 h 89"/>
                <a:gd name="T16" fmla="*/ 22 w 111"/>
                <a:gd name="T17" fmla="*/ 66 h 89"/>
                <a:gd name="T18" fmla="*/ 15 w 111"/>
                <a:gd name="T19" fmla="*/ 52 h 89"/>
                <a:gd name="T20" fmla="*/ 7 w 111"/>
                <a:gd name="T21" fmla="*/ 37 h 89"/>
                <a:gd name="T22" fmla="*/ 0 w 111"/>
                <a:gd name="T23" fmla="*/ 22 h 89"/>
                <a:gd name="T24" fmla="*/ 0 w 111"/>
                <a:gd name="T25" fmla="*/ 7 h 89"/>
                <a:gd name="T26" fmla="*/ 0 w 111"/>
                <a:gd name="T27" fmla="*/ 0 h 89"/>
                <a:gd name="T28" fmla="*/ 7 w 111"/>
                <a:gd name="T29" fmla="*/ 7 h 89"/>
                <a:gd name="T30" fmla="*/ 15 w 111"/>
                <a:gd name="T31" fmla="*/ 22 h 89"/>
                <a:gd name="T32" fmla="*/ 29 w 111"/>
                <a:gd name="T33" fmla="*/ 37 h 89"/>
                <a:gd name="T34" fmla="*/ 37 w 111"/>
                <a:gd name="T35" fmla="*/ 44 h 89"/>
                <a:gd name="T36" fmla="*/ 44 w 111"/>
                <a:gd name="T37" fmla="*/ 52 h 89"/>
                <a:gd name="T38" fmla="*/ 52 w 111"/>
                <a:gd name="T39" fmla="*/ 52 h 89"/>
                <a:gd name="T40" fmla="*/ 59 w 111"/>
                <a:gd name="T41" fmla="*/ 52 h 89"/>
                <a:gd name="T42" fmla="*/ 67 w 111"/>
                <a:gd name="T43" fmla="*/ 59 h 89"/>
                <a:gd name="T44" fmla="*/ 74 w 111"/>
                <a:gd name="T45" fmla="*/ 59 h 89"/>
                <a:gd name="T46" fmla="*/ 82 w 111"/>
                <a:gd name="T47" fmla="*/ 59 h 89"/>
                <a:gd name="T48" fmla="*/ 89 w 111"/>
                <a:gd name="T49" fmla="*/ 59 h 89"/>
                <a:gd name="T50" fmla="*/ 104 w 111"/>
                <a:gd name="T51" fmla="*/ 59 h 89"/>
                <a:gd name="T52" fmla="*/ 104 w 111"/>
                <a:gd name="T53" fmla="*/ 59 h 89"/>
                <a:gd name="T54" fmla="*/ 111 w 111"/>
                <a:gd name="T55" fmla="*/ 59 h 89"/>
                <a:gd name="T56" fmla="*/ 111 w 111"/>
                <a:gd name="T57" fmla="*/ 59 h 89"/>
                <a:gd name="T58" fmla="*/ 111 w 111"/>
                <a:gd name="T59" fmla="*/ 66 h 89"/>
                <a:gd name="T60" fmla="*/ 111 w 111"/>
                <a:gd name="T61" fmla="*/ 66 h 89"/>
                <a:gd name="T62" fmla="*/ 104 w 111"/>
                <a:gd name="T63" fmla="*/ 66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89">
                  <a:moveTo>
                    <a:pt x="104" y="74"/>
                  </a:moveTo>
                  <a:lnTo>
                    <a:pt x="104" y="74"/>
                  </a:lnTo>
                  <a:lnTo>
                    <a:pt x="104" y="81"/>
                  </a:lnTo>
                  <a:lnTo>
                    <a:pt x="96" y="81"/>
                  </a:lnTo>
                  <a:lnTo>
                    <a:pt x="89" y="89"/>
                  </a:lnTo>
                  <a:lnTo>
                    <a:pt x="82" y="89"/>
                  </a:lnTo>
                  <a:lnTo>
                    <a:pt x="74" y="89"/>
                  </a:lnTo>
                  <a:lnTo>
                    <a:pt x="67" y="89"/>
                  </a:lnTo>
                  <a:lnTo>
                    <a:pt x="59" y="89"/>
                  </a:lnTo>
                  <a:lnTo>
                    <a:pt x="52" y="89"/>
                  </a:lnTo>
                  <a:lnTo>
                    <a:pt x="44" y="81"/>
                  </a:lnTo>
                  <a:lnTo>
                    <a:pt x="37" y="81"/>
                  </a:lnTo>
                  <a:lnTo>
                    <a:pt x="29" y="74"/>
                  </a:lnTo>
                  <a:lnTo>
                    <a:pt x="22" y="66"/>
                  </a:lnTo>
                  <a:lnTo>
                    <a:pt x="22" y="59"/>
                  </a:lnTo>
                  <a:lnTo>
                    <a:pt x="15" y="52"/>
                  </a:lnTo>
                  <a:lnTo>
                    <a:pt x="7" y="44"/>
                  </a:lnTo>
                  <a:lnTo>
                    <a:pt x="7" y="37"/>
                  </a:lnTo>
                  <a:lnTo>
                    <a:pt x="7" y="29"/>
                  </a:lnTo>
                  <a:lnTo>
                    <a:pt x="0" y="22"/>
                  </a:lnTo>
                  <a:lnTo>
                    <a:pt x="0" y="14"/>
                  </a:lnTo>
                  <a:lnTo>
                    <a:pt x="0" y="7"/>
                  </a:lnTo>
                  <a:lnTo>
                    <a:pt x="0" y="0"/>
                  </a:lnTo>
                  <a:lnTo>
                    <a:pt x="7" y="7"/>
                  </a:lnTo>
                  <a:lnTo>
                    <a:pt x="7" y="14"/>
                  </a:lnTo>
                  <a:lnTo>
                    <a:pt x="15" y="22"/>
                  </a:lnTo>
                  <a:lnTo>
                    <a:pt x="22" y="29"/>
                  </a:lnTo>
                  <a:lnTo>
                    <a:pt x="29" y="37"/>
                  </a:lnTo>
                  <a:lnTo>
                    <a:pt x="37" y="44"/>
                  </a:lnTo>
                  <a:lnTo>
                    <a:pt x="44" y="52"/>
                  </a:lnTo>
                  <a:lnTo>
                    <a:pt x="52" y="52"/>
                  </a:lnTo>
                  <a:lnTo>
                    <a:pt x="59" y="52"/>
                  </a:lnTo>
                  <a:lnTo>
                    <a:pt x="59" y="59"/>
                  </a:lnTo>
                  <a:lnTo>
                    <a:pt x="67" y="59"/>
                  </a:lnTo>
                  <a:lnTo>
                    <a:pt x="74" y="59"/>
                  </a:lnTo>
                  <a:lnTo>
                    <a:pt x="82" y="59"/>
                  </a:lnTo>
                  <a:lnTo>
                    <a:pt x="89" y="59"/>
                  </a:lnTo>
                  <a:lnTo>
                    <a:pt x="96" y="59"/>
                  </a:lnTo>
                  <a:lnTo>
                    <a:pt x="104" y="59"/>
                  </a:lnTo>
                  <a:lnTo>
                    <a:pt x="111" y="59"/>
                  </a:lnTo>
                  <a:lnTo>
                    <a:pt x="111" y="66"/>
                  </a:lnTo>
                  <a:lnTo>
                    <a:pt x="104" y="66"/>
                  </a:lnTo>
                  <a:lnTo>
                    <a:pt x="104" y="74"/>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85" name="Freeform 549">
              <a:extLst>
                <a:ext uri="{FF2B5EF4-FFF2-40B4-BE49-F238E27FC236}">
                  <a16:creationId xmlns:a16="http://schemas.microsoft.com/office/drawing/2014/main" id="{B4B18B6C-B2BE-1ACC-B86B-3F013BECD484}"/>
                </a:ext>
              </a:extLst>
            </p:cNvPr>
            <p:cNvSpPr>
              <a:spLocks/>
            </p:cNvSpPr>
            <p:nvPr/>
          </p:nvSpPr>
          <p:spPr bwMode="auto">
            <a:xfrm>
              <a:off x="2759" y="2427"/>
              <a:ext cx="81" cy="104"/>
            </a:xfrm>
            <a:custGeom>
              <a:avLst/>
              <a:gdLst>
                <a:gd name="T0" fmla="*/ 0 w 81"/>
                <a:gd name="T1" fmla="*/ 90 h 104"/>
                <a:gd name="T2" fmla="*/ 0 w 81"/>
                <a:gd name="T3" fmla="*/ 82 h 104"/>
                <a:gd name="T4" fmla="*/ 7 w 81"/>
                <a:gd name="T5" fmla="*/ 75 h 104"/>
                <a:gd name="T6" fmla="*/ 7 w 81"/>
                <a:gd name="T7" fmla="*/ 60 h 104"/>
                <a:gd name="T8" fmla="*/ 7 w 81"/>
                <a:gd name="T9" fmla="*/ 52 h 104"/>
                <a:gd name="T10" fmla="*/ 15 w 81"/>
                <a:gd name="T11" fmla="*/ 45 h 104"/>
                <a:gd name="T12" fmla="*/ 29 w 81"/>
                <a:gd name="T13" fmla="*/ 30 h 104"/>
                <a:gd name="T14" fmla="*/ 37 w 81"/>
                <a:gd name="T15" fmla="*/ 23 h 104"/>
                <a:gd name="T16" fmla="*/ 52 w 81"/>
                <a:gd name="T17" fmla="*/ 15 h 104"/>
                <a:gd name="T18" fmla="*/ 67 w 81"/>
                <a:gd name="T19" fmla="*/ 8 h 104"/>
                <a:gd name="T20" fmla="*/ 74 w 81"/>
                <a:gd name="T21" fmla="*/ 0 h 104"/>
                <a:gd name="T22" fmla="*/ 81 w 81"/>
                <a:gd name="T23" fmla="*/ 0 h 104"/>
                <a:gd name="T24" fmla="*/ 81 w 81"/>
                <a:gd name="T25" fmla="*/ 0 h 104"/>
                <a:gd name="T26" fmla="*/ 81 w 81"/>
                <a:gd name="T27" fmla="*/ 0 h 104"/>
                <a:gd name="T28" fmla="*/ 81 w 81"/>
                <a:gd name="T29" fmla="*/ 8 h 104"/>
                <a:gd name="T30" fmla="*/ 74 w 81"/>
                <a:gd name="T31" fmla="*/ 15 h 104"/>
                <a:gd name="T32" fmla="*/ 59 w 81"/>
                <a:gd name="T33" fmla="*/ 30 h 104"/>
                <a:gd name="T34" fmla="*/ 52 w 81"/>
                <a:gd name="T35" fmla="*/ 38 h 104"/>
                <a:gd name="T36" fmla="*/ 44 w 81"/>
                <a:gd name="T37" fmla="*/ 45 h 104"/>
                <a:gd name="T38" fmla="*/ 44 w 81"/>
                <a:gd name="T39" fmla="*/ 52 h 104"/>
                <a:gd name="T40" fmla="*/ 37 w 81"/>
                <a:gd name="T41" fmla="*/ 60 h 104"/>
                <a:gd name="T42" fmla="*/ 37 w 81"/>
                <a:gd name="T43" fmla="*/ 60 h 104"/>
                <a:gd name="T44" fmla="*/ 37 w 81"/>
                <a:gd name="T45" fmla="*/ 67 h 104"/>
                <a:gd name="T46" fmla="*/ 37 w 81"/>
                <a:gd name="T47" fmla="*/ 75 h 104"/>
                <a:gd name="T48" fmla="*/ 29 w 81"/>
                <a:gd name="T49" fmla="*/ 82 h 104"/>
                <a:gd name="T50" fmla="*/ 29 w 81"/>
                <a:gd name="T51" fmla="*/ 90 h 104"/>
                <a:gd name="T52" fmla="*/ 22 w 81"/>
                <a:gd name="T53" fmla="*/ 97 h 104"/>
                <a:gd name="T54" fmla="*/ 22 w 81"/>
                <a:gd name="T55" fmla="*/ 97 h 104"/>
                <a:gd name="T56" fmla="*/ 15 w 81"/>
                <a:gd name="T57" fmla="*/ 104 h 104"/>
                <a:gd name="T58" fmla="*/ 7 w 81"/>
                <a:gd name="T59" fmla="*/ 104 h 104"/>
                <a:gd name="T60" fmla="*/ 7 w 81"/>
                <a:gd name="T61" fmla="*/ 104 h 104"/>
                <a:gd name="T62" fmla="*/ 7 w 81"/>
                <a:gd name="T63" fmla="*/ 9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1" h="104">
                  <a:moveTo>
                    <a:pt x="0" y="97"/>
                  </a:moveTo>
                  <a:lnTo>
                    <a:pt x="0" y="90"/>
                  </a:lnTo>
                  <a:lnTo>
                    <a:pt x="0" y="82"/>
                  </a:lnTo>
                  <a:lnTo>
                    <a:pt x="0" y="75"/>
                  </a:lnTo>
                  <a:lnTo>
                    <a:pt x="7" y="75"/>
                  </a:lnTo>
                  <a:lnTo>
                    <a:pt x="7" y="67"/>
                  </a:lnTo>
                  <a:lnTo>
                    <a:pt x="7" y="60"/>
                  </a:lnTo>
                  <a:lnTo>
                    <a:pt x="7" y="52"/>
                  </a:lnTo>
                  <a:lnTo>
                    <a:pt x="15" y="45"/>
                  </a:lnTo>
                  <a:lnTo>
                    <a:pt x="22" y="38"/>
                  </a:lnTo>
                  <a:lnTo>
                    <a:pt x="29" y="30"/>
                  </a:lnTo>
                  <a:lnTo>
                    <a:pt x="37" y="23"/>
                  </a:lnTo>
                  <a:lnTo>
                    <a:pt x="44" y="15"/>
                  </a:lnTo>
                  <a:lnTo>
                    <a:pt x="52" y="15"/>
                  </a:lnTo>
                  <a:lnTo>
                    <a:pt x="59" y="8"/>
                  </a:lnTo>
                  <a:lnTo>
                    <a:pt x="67" y="8"/>
                  </a:lnTo>
                  <a:lnTo>
                    <a:pt x="67" y="0"/>
                  </a:lnTo>
                  <a:lnTo>
                    <a:pt x="74" y="0"/>
                  </a:lnTo>
                  <a:lnTo>
                    <a:pt x="81" y="0"/>
                  </a:lnTo>
                  <a:lnTo>
                    <a:pt x="81" y="8"/>
                  </a:lnTo>
                  <a:lnTo>
                    <a:pt x="74" y="15"/>
                  </a:lnTo>
                  <a:lnTo>
                    <a:pt x="67" y="23"/>
                  </a:lnTo>
                  <a:lnTo>
                    <a:pt x="59" y="30"/>
                  </a:lnTo>
                  <a:lnTo>
                    <a:pt x="52" y="30"/>
                  </a:lnTo>
                  <a:lnTo>
                    <a:pt x="52" y="38"/>
                  </a:lnTo>
                  <a:lnTo>
                    <a:pt x="44" y="38"/>
                  </a:lnTo>
                  <a:lnTo>
                    <a:pt x="44" y="45"/>
                  </a:lnTo>
                  <a:lnTo>
                    <a:pt x="44" y="52"/>
                  </a:lnTo>
                  <a:lnTo>
                    <a:pt x="37" y="52"/>
                  </a:lnTo>
                  <a:lnTo>
                    <a:pt x="37" y="60"/>
                  </a:lnTo>
                  <a:lnTo>
                    <a:pt x="37" y="67"/>
                  </a:lnTo>
                  <a:lnTo>
                    <a:pt x="37" y="75"/>
                  </a:lnTo>
                  <a:lnTo>
                    <a:pt x="37" y="82"/>
                  </a:lnTo>
                  <a:lnTo>
                    <a:pt x="29" y="82"/>
                  </a:lnTo>
                  <a:lnTo>
                    <a:pt x="29" y="90"/>
                  </a:lnTo>
                  <a:lnTo>
                    <a:pt x="22" y="97"/>
                  </a:lnTo>
                  <a:lnTo>
                    <a:pt x="15" y="97"/>
                  </a:lnTo>
                  <a:lnTo>
                    <a:pt x="15" y="104"/>
                  </a:lnTo>
                  <a:lnTo>
                    <a:pt x="7" y="104"/>
                  </a:lnTo>
                  <a:lnTo>
                    <a:pt x="7" y="97"/>
                  </a:lnTo>
                  <a:lnTo>
                    <a:pt x="0" y="9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86" name="Freeform 550">
              <a:extLst>
                <a:ext uri="{FF2B5EF4-FFF2-40B4-BE49-F238E27FC236}">
                  <a16:creationId xmlns:a16="http://schemas.microsoft.com/office/drawing/2014/main" id="{A048F8A6-C8BF-D54E-65EE-5F65ED47E173}"/>
                </a:ext>
              </a:extLst>
            </p:cNvPr>
            <p:cNvSpPr>
              <a:spLocks/>
            </p:cNvSpPr>
            <p:nvPr/>
          </p:nvSpPr>
          <p:spPr bwMode="auto">
            <a:xfrm>
              <a:off x="2751" y="2375"/>
              <a:ext cx="60" cy="75"/>
            </a:xfrm>
            <a:custGeom>
              <a:avLst/>
              <a:gdLst>
                <a:gd name="T0" fmla="*/ 0 w 60"/>
                <a:gd name="T1" fmla="*/ 67 h 75"/>
                <a:gd name="T2" fmla="*/ 0 w 60"/>
                <a:gd name="T3" fmla="*/ 60 h 75"/>
                <a:gd name="T4" fmla="*/ 0 w 60"/>
                <a:gd name="T5" fmla="*/ 52 h 75"/>
                <a:gd name="T6" fmla="*/ 0 w 60"/>
                <a:gd name="T7" fmla="*/ 45 h 75"/>
                <a:gd name="T8" fmla="*/ 8 w 60"/>
                <a:gd name="T9" fmla="*/ 37 h 75"/>
                <a:gd name="T10" fmla="*/ 8 w 60"/>
                <a:gd name="T11" fmla="*/ 37 h 75"/>
                <a:gd name="T12" fmla="*/ 15 w 60"/>
                <a:gd name="T13" fmla="*/ 30 h 75"/>
                <a:gd name="T14" fmla="*/ 23 w 60"/>
                <a:gd name="T15" fmla="*/ 23 h 75"/>
                <a:gd name="T16" fmla="*/ 37 w 60"/>
                <a:gd name="T17" fmla="*/ 15 h 75"/>
                <a:gd name="T18" fmla="*/ 45 w 60"/>
                <a:gd name="T19" fmla="*/ 8 h 75"/>
                <a:gd name="T20" fmla="*/ 52 w 60"/>
                <a:gd name="T21" fmla="*/ 0 h 75"/>
                <a:gd name="T22" fmla="*/ 60 w 60"/>
                <a:gd name="T23" fmla="*/ 0 h 75"/>
                <a:gd name="T24" fmla="*/ 60 w 60"/>
                <a:gd name="T25" fmla="*/ 0 h 75"/>
                <a:gd name="T26" fmla="*/ 60 w 60"/>
                <a:gd name="T27" fmla="*/ 8 h 75"/>
                <a:gd name="T28" fmla="*/ 60 w 60"/>
                <a:gd name="T29" fmla="*/ 8 h 75"/>
                <a:gd name="T30" fmla="*/ 52 w 60"/>
                <a:gd name="T31" fmla="*/ 15 h 75"/>
                <a:gd name="T32" fmla="*/ 45 w 60"/>
                <a:gd name="T33" fmla="*/ 23 h 75"/>
                <a:gd name="T34" fmla="*/ 37 w 60"/>
                <a:gd name="T35" fmla="*/ 30 h 75"/>
                <a:gd name="T36" fmla="*/ 30 w 60"/>
                <a:gd name="T37" fmla="*/ 37 h 75"/>
                <a:gd name="T38" fmla="*/ 30 w 60"/>
                <a:gd name="T39" fmla="*/ 37 h 75"/>
                <a:gd name="T40" fmla="*/ 30 w 60"/>
                <a:gd name="T41" fmla="*/ 45 h 75"/>
                <a:gd name="T42" fmla="*/ 23 w 60"/>
                <a:gd name="T43" fmla="*/ 52 h 75"/>
                <a:gd name="T44" fmla="*/ 23 w 60"/>
                <a:gd name="T45" fmla="*/ 52 h 75"/>
                <a:gd name="T46" fmla="*/ 23 w 60"/>
                <a:gd name="T47" fmla="*/ 60 h 75"/>
                <a:gd name="T48" fmla="*/ 23 w 60"/>
                <a:gd name="T49" fmla="*/ 60 h 75"/>
                <a:gd name="T50" fmla="*/ 23 w 60"/>
                <a:gd name="T51" fmla="*/ 67 h 75"/>
                <a:gd name="T52" fmla="*/ 15 w 60"/>
                <a:gd name="T53" fmla="*/ 75 h 75"/>
                <a:gd name="T54" fmla="*/ 15 w 60"/>
                <a:gd name="T55" fmla="*/ 75 h 75"/>
                <a:gd name="T56" fmla="*/ 8 w 60"/>
                <a:gd name="T57" fmla="*/ 75 h 75"/>
                <a:gd name="T58" fmla="*/ 8 w 60"/>
                <a:gd name="T59" fmla="*/ 75 h 75"/>
                <a:gd name="T60" fmla="*/ 0 w 60"/>
                <a:gd name="T61" fmla="*/ 75 h 75"/>
                <a:gd name="T62" fmla="*/ 0 w 60"/>
                <a:gd name="T63" fmla="*/ 75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75">
                  <a:moveTo>
                    <a:pt x="0" y="75"/>
                  </a:moveTo>
                  <a:lnTo>
                    <a:pt x="0" y="67"/>
                  </a:lnTo>
                  <a:lnTo>
                    <a:pt x="0" y="60"/>
                  </a:lnTo>
                  <a:lnTo>
                    <a:pt x="0" y="52"/>
                  </a:lnTo>
                  <a:lnTo>
                    <a:pt x="0" y="45"/>
                  </a:lnTo>
                  <a:lnTo>
                    <a:pt x="8" y="45"/>
                  </a:lnTo>
                  <a:lnTo>
                    <a:pt x="8" y="37"/>
                  </a:lnTo>
                  <a:lnTo>
                    <a:pt x="15" y="30"/>
                  </a:lnTo>
                  <a:lnTo>
                    <a:pt x="23" y="23"/>
                  </a:lnTo>
                  <a:lnTo>
                    <a:pt x="30" y="15"/>
                  </a:lnTo>
                  <a:lnTo>
                    <a:pt x="37" y="15"/>
                  </a:lnTo>
                  <a:lnTo>
                    <a:pt x="45" y="8"/>
                  </a:lnTo>
                  <a:lnTo>
                    <a:pt x="52" y="8"/>
                  </a:lnTo>
                  <a:lnTo>
                    <a:pt x="52" y="0"/>
                  </a:lnTo>
                  <a:lnTo>
                    <a:pt x="60" y="0"/>
                  </a:lnTo>
                  <a:lnTo>
                    <a:pt x="60" y="8"/>
                  </a:lnTo>
                  <a:lnTo>
                    <a:pt x="52" y="15"/>
                  </a:lnTo>
                  <a:lnTo>
                    <a:pt x="45" y="15"/>
                  </a:lnTo>
                  <a:lnTo>
                    <a:pt x="45" y="23"/>
                  </a:lnTo>
                  <a:lnTo>
                    <a:pt x="37" y="23"/>
                  </a:lnTo>
                  <a:lnTo>
                    <a:pt x="37" y="30"/>
                  </a:lnTo>
                  <a:lnTo>
                    <a:pt x="30" y="30"/>
                  </a:lnTo>
                  <a:lnTo>
                    <a:pt x="30" y="37"/>
                  </a:lnTo>
                  <a:lnTo>
                    <a:pt x="30" y="45"/>
                  </a:lnTo>
                  <a:lnTo>
                    <a:pt x="23" y="45"/>
                  </a:lnTo>
                  <a:lnTo>
                    <a:pt x="23" y="52"/>
                  </a:lnTo>
                  <a:lnTo>
                    <a:pt x="23" y="60"/>
                  </a:lnTo>
                  <a:lnTo>
                    <a:pt x="23" y="67"/>
                  </a:lnTo>
                  <a:lnTo>
                    <a:pt x="15" y="67"/>
                  </a:lnTo>
                  <a:lnTo>
                    <a:pt x="15" y="75"/>
                  </a:lnTo>
                  <a:lnTo>
                    <a:pt x="8" y="75"/>
                  </a:lnTo>
                  <a:lnTo>
                    <a:pt x="0" y="75"/>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87" name="Freeform 551">
              <a:extLst>
                <a:ext uri="{FF2B5EF4-FFF2-40B4-BE49-F238E27FC236}">
                  <a16:creationId xmlns:a16="http://schemas.microsoft.com/office/drawing/2014/main" id="{2B9D9266-C4FB-3A69-C6A2-5ECCB55F5B62}"/>
                </a:ext>
              </a:extLst>
            </p:cNvPr>
            <p:cNvSpPr>
              <a:spLocks/>
            </p:cNvSpPr>
            <p:nvPr/>
          </p:nvSpPr>
          <p:spPr bwMode="auto">
            <a:xfrm>
              <a:off x="2632" y="2420"/>
              <a:ext cx="82" cy="111"/>
            </a:xfrm>
            <a:custGeom>
              <a:avLst/>
              <a:gdLst>
                <a:gd name="T0" fmla="*/ 82 w 82"/>
                <a:gd name="T1" fmla="*/ 97 h 111"/>
                <a:gd name="T2" fmla="*/ 82 w 82"/>
                <a:gd name="T3" fmla="*/ 89 h 111"/>
                <a:gd name="T4" fmla="*/ 82 w 82"/>
                <a:gd name="T5" fmla="*/ 74 h 111"/>
                <a:gd name="T6" fmla="*/ 75 w 82"/>
                <a:gd name="T7" fmla="*/ 67 h 111"/>
                <a:gd name="T8" fmla="*/ 75 w 82"/>
                <a:gd name="T9" fmla="*/ 59 h 111"/>
                <a:gd name="T10" fmla="*/ 67 w 82"/>
                <a:gd name="T11" fmla="*/ 45 h 111"/>
                <a:gd name="T12" fmla="*/ 52 w 82"/>
                <a:gd name="T13" fmla="*/ 37 h 111"/>
                <a:gd name="T14" fmla="*/ 45 w 82"/>
                <a:gd name="T15" fmla="*/ 30 h 111"/>
                <a:gd name="T16" fmla="*/ 30 w 82"/>
                <a:gd name="T17" fmla="*/ 15 h 111"/>
                <a:gd name="T18" fmla="*/ 15 w 82"/>
                <a:gd name="T19" fmla="*/ 7 h 111"/>
                <a:gd name="T20" fmla="*/ 8 w 82"/>
                <a:gd name="T21" fmla="*/ 7 h 111"/>
                <a:gd name="T22" fmla="*/ 0 w 82"/>
                <a:gd name="T23" fmla="*/ 0 h 111"/>
                <a:gd name="T24" fmla="*/ 0 w 82"/>
                <a:gd name="T25" fmla="*/ 7 h 111"/>
                <a:gd name="T26" fmla="*/ 0 w 82"/>
                <a:gd name="T27" fmla="*/ 7 h 111"/>
                <a:gd name="T28" fmla="*/ 0 w 82"/>
                <a:gd name="T29" fmla="*/ 15 h 111"/>
                <a:gd name="T30" fmla="*/ 8 w 82"/>
                <a:gd name="T31" fmla="*/ 22 h 111"/>
                <a:gd name="T32" fmla="*/ 23 w 82"/>
                <a:gd name="T33" fmla="*/ 30 h 111"/>
                <a:gd name="T34" fmla="*/ 30 w 82"/>
                <a:gd name="T35" fmla="*/ 45 h 111"/>
                <a:gd name="T36" fmla="*/ 38 w 82"/>
                <a:gd name="T37" fmla="*/ 52 h 111"/>
                <a:gd name="T38" fmla="*/ 45 w 82"/>
                <a:gd name="T39" fmla="*/ 59 h 111"/>
                <a:gd name="T40" fmla="*/ 45 w 82"/>
                <a:gd name="T41" fmla="*/ 59 h 111"/>
                <a:gd name="T42" fmla="*/ 45 w 82"/>
                <a:gd name="T43" fmla="*/ 67 h 111"/>
                <a:gd name="T44" fmla="*/ 45 w 82"/>
                <a:gd name="T45" fmla="*/ 74 h 111"/>
                <a:gd name="T46" fmla="*/ 45 w 82"/>
                <a:gd name="T47" fmla="*/ 82 h 111"/>
                <a:gd name="T48" fmla="*/ 52 w 82"/>
                <a:gd name="T49" fmla="*/ 89 h 111"/>
                <a:gd name="T50" fmla="*/ 52 w 82"/>
                <a:gd name="T51" fmla="*/ 97 h 111"/>
                <a:gd name="T52" fmla="*/ 60 w 82"/>
                <a:gd name="T53" fmla="*/ 104 h 111"/>
                <a:gd name="T54" fmla="*/ 60 w 82"/>
                <a:gd name="T55" fmla="*/ 104 h 111"/>
                <a:gd name="T56" fmla="*/ 67 w 82"/>
                <a:gd name="T57" fmla="*/ 104 h 111"/>
                <a:gd name="T58" fmla="*/ 75 w 82"/>
                <a:gd name="T59" fmla="*/ 111 h 111"/>
                <a:gd name="T60" fmla="*/ 75 w 82"/>
                <a:gd name="T61" fmla="*/ 104 h 111"/>
                <a:gd name="T62" fmla="*/ 75 w 82"/>
                <a:gd name="T63" fmla="*/ 104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2" h="111">
                  <a:moveTo>
                    <a:pt x="82" y="97"/>
                  </a:moveTo>
                  <a:lnTo>
                    <a:pt x="82" y="97"/>
                  </a:lnTo>
                  <a:lnTo>
                    <a:pt x="82" y="89"/>
                  </a:lnTo>
                  <a:lnTo>
                    <a:pt x="82" y="82"/>
                  </a:lnTo>
                  <a:lnTo>
                    <a:pt x="82" y="74"/>
                  </a:lnTo>
                  <a:lnTo>
                    <a:pt x="75" y="74"/>
                  </a:lnTo>
                  <a:lnTo>
                    <a:pt x="75" y="67"/>
                  </a:lnTo>
                  <a:lnTo>
                    <a:pt x="75" y="59"/>
                  </a:lnTo>
                  <a:lnTo>
                    <a:pt x="67" y="52"/>
                  </a:lnTo>
                  <a:lnTo>
                    <a:pt x="67" y="45"/>
                  </a:lnTo>
                  <a:lnTo>
                    <a:pt x="60" y="45"/>
                  </a:lnTo>
                  <a:lnTo>
                    <a:pt x="52" y="37"/>
                  </a:lnTo>
                  <a:lnTo>
                    <a:pt x="52" y="30"/>
                  </a:lnTo>
                  <a:lnTo>
                    <a:pt x="45" y="30"/>
                  </a:lnTo>
                  <a:lnTo>
                    <a:pt x="38" y="22"/>
                  </a:lnTo>
                  <a:lnTo>
                    <a:pt x="30" y="15"/>
                  </a:lnTo>
                  <a:lnTo>
                    <a:pt x="23" y="15"/>
                  </a:lnTo>
                  <a:lnTo>
                    <a:pt x="15" y="7"/>
                  </a:lnTo>
                  <a:lnTo>
                    <a:pt x="8" y="7"/>
                  </a:lnTo>
                  <a:lnTo>
                    <a:pt x="0" y="0"/>
                  </a:lnTo>
                  <a:lnTo>
                    <a:pt x="0" y="7"/>
                  </a:lnTo>
                  <a:lnTo>
                    <a:pt x="0" y="15"/>
                  </a:lnTo>
                  <a:lnTo>
                    <a:pt x="8" y="15"/>
                  </a:lnTo>
                  <a:lnTo>
                    <a:pt x="8" y="22"/>
                  </a:lnTo>
                  <a:lnTo>
                    <a:pt x="15" y="30"/>
                  </a:lnTo>
                  <a:lnTo>
                    <a:pt x="23" y="30"/>
                  </a:lnTo>
                  <a:lnTo>
                    <a:pt x="30" y="37"/>
                  </a:lnTo>
                  <a:lnTo>
                    <a:pt x="30" y="45"/>
                  </a:lnTo>
                  <a:lnTo>
                    <a:pt x="38" y="45"/>
                  </a:lnTo>
                  <a:lnTo>
                    <a:pt x="38" y="52"/>
                  </a:lnTo>
                  <a:lnTo>
                    <a:pt x="45" y="59"/>
                  </a:lnTo>
                  <a:lnTo>
                    <a:pt x="45" y="67"/>
                  </a:lnTo>
                  <a:lnTo>
                    <a:pt x="45" y="74"/>
                  </a:lnTo>
                  <a:lnTo>
                    <a:pt x="45" y="82"/>
                  </a:lnTo>
                  <a:lnTo>
                    <a:pt x="52" y="89"/>
                  </a:lnTo>
                  <a:lnTo>
                    <a:pt x="52" y="97"/>
                  </a:lnTo>
                  <a:lnTo>
                    <a:pt x="60" y="104"/>
                  </a:lnTo>
                  <a:lnTo>
                    <a:pt x="67" y="104"/>
                  </a:lnTo>
                  <a:lnTo>
                    <a:pt x="67" y="111"/>
                  </a:lnTo>
                  <a:lnTo>
                    <a:pt x="75" y="111"/>
                  </a:lnTo>
                  <a:lnTo>
                    <a:pt x="75" y="104"/>
                  </a:lnTo>
                  <a:lnTo>
                    <a:pt x="82" y="9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88" name="Freeform 552">
              <a:extLst>
                <a:ext uri="{FF2B5EF4-FFF2-40B4-BE49-F238E27FC236}">
                  <a16:creationId xmlns:a16="http://schemas.microsoft.com/office/drawing/2014/main" id="{9452CC9A-38A9-5C49-7DFD-0913B52915B0}"/>
                </a:ext>
              </a:extLst>
            </p:cNvPr>
            <p:cNvSpPr>
              <a:spLocks/>
            </p:cNvSpPr>
            <p:nvPr/>
          </p:nvSpPr>
          <p:spPr bwMode="auto">
            <a:xfrm>
              <a:off x="2662" y="2375"/>
              <a:ext cx="60" cy="75"/>
            </a:xfrm>
            <a:custGeom>
              <a:avLst/>
              <a:gdLst>
                <a:gd name="T0" fmla="*/ 60 w 60"/>
                <a:gd name="T1" fmla="*/ 67 h 75"/>
                <a:gd name="T2" fmla="*/ 60 w 60"/>
                <a:gd name="T3" fmla="*/ 60 h 75"/>
                <a:gd name="T4" fmla="*/ 60 w 60"/>
                <a:gd name="T5" fmla="*/ 52 h 75"/>
                <a:gd name="T6" fmla="*/ 60 w 60"/>
                <a:gd name="T7" fmla="*/ 45 h 75"/>
                <a:gd name="T8" fmla="*/ 52 w 60"/>
                <a:gd name="T9" fmla="*/ 37 h 75"/>
                <a:gd name="T10" fmla="*/ 52 w 60"/>
                <a:gd name="T11" fmla="*/ 30 h 75"/>
                <a:gd name="T12" fmla="*/ 45 w 60"/>
                <a:gd name="T13" fmla="*/ 23 h 75"/>
                <a:gd name="T14" fmla="*/ 37 w 60"/>
                <a:gd name="T15" fmla="*/ 15 h 75"/>
                <a:gd name="T16" fmla="*/ 22 w 60"/>
                <a:gd name="T17" fmla="*/ 8 h 75"/>
                <a:gd name="T18" fmla="*/ 15 w 60"/>
                <a:gd name="T19" fmla="*/ 8 h 75"/>
                <a:gd name="T20" fmla="*/ 8 w 60"/>
                <a:gd name="T21" fmla="*/ 0 h 75"/>
                <a:gd name="T22" fmla="*/ 0 w 60"/>
                <a:gd name="T23" fmla="*/ 0 h 75"/>
                <a:gd name="T24" fmla="*/ 0 w 60"/>
                <a:gd name="T25" fmla="*/ 0 h 75"/>
                <a:gd name="T26" fmla="*/ 0 w 60"/>
                <a:gd name="T27" fmla="*/ 0 h 75"/>
                <a:gd name="T28" fmla="*/ 8 w 60"/>
                <a:gd name="T29" fmla="*/ 8 h 75"/>
                <a:gd name="T30" fmla="*/ 8 w 60"/>
                <a:gd name="T31" fmla="*/ 15 h 75"/>
                <a:gd name="T32" fmla="*/ 15 w 60"/>
                <a:gd name="T33" fmla="*/ 23 h 75"/>
                <a:gd name="T34" fmla="*/ 22 w 60"/>
                <a:gd name="T35" fmla="*/ 30 h 75"/>
                <a:gd name="T36" fmla="*/ 30 w 60"/>
                <a:gd name="T37" fmla="*/ 30 h 75"/>
                <a:gd name="T38" fmla="*/ 30 w 60"/>
                <a:gd name="T39" fmla="*/ 37 h 75"/>
                <a:gd name="T40" fmla="*/ 37 w 60"/>
                <a:gd name="T41" fmla="*/ 45 h 75"/>
                <a:gd name="T42" fmla="*/ 37 w 60"/>
                <a:gd name="T43" fmla="*/ 45 h 75"/>
                <a:gd name="T44" fmla="*/ 37 w 60"/>
                <a:gd name="T45" fmla="*/ 52 h 75"/>
                <a:gd name="T46" fmla="*/ 37 w 60"/>
                <a:gd name="T47" fmla="*/ 60 h 75"/>
                <a:gd name="T48" fmla="*/ 37 w 60"/>
                <a:gd name="T49" fmla="*/ 60 h 75"/>
                <a:gd name="T50" fmla="*/ 37 w 60"/>
                <a:gd name="T51" fmla="*/ 67 h 75"/>
                <a:gd name="T52" fmla="*/ 45 w 60"/>
                <a:gd name="T53" fmla="*/ 67 h 75"/>
                <a:gd name="T54" fmla="*/ 45 w 60"/>
                <a:gd name="T55" fmla="*/ 75 h 75"/>
                <a:gd name="T56" fmla="*/ 52 w 60"/>
                <a:gd name="T57" fmla="*/ 75 h 75"/>
                <a:gd name="T58" fmla="*/ 52 w 60"/>
                <a:gd name="T59" fmla="*/ 75 h 75"/>
                <a:gd name="T60" fmla="*/ 60 w 60"/>
                <a:gd name="T61" fmla="*/ 75 h 75"/>
                <a:gd name="T62" fmla="*/ 60 w 60"/>
                <a:gd name="T63" fmla="*/ 75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75">
                  <a:moveTo>
                    <a:pt x="60" y="67"/>
                  </a:moveTo>
                  <a:lnTo>
                    <a:pt x="60" y="67"/>
                  </a:lnTo>
                  <a:lnTo>
                    <a:pt x="60" y="60"/>
                  </a:lnTo>
                  <a:lnTo>
                    <a:pt x="60" y="52"/>
                  </a:lnTo>
                  <a:lnTo>
                    <a:pt x="60" y="45"/>
                  </a:lnTo>
                  <a:lnTo>
                    <a:pt x="52" y="45"/>
                  </a:lnTo>
                  <a:lnTo>
                    <a:pt x="52" y="37"/>
                  </a:lnTo>
                  <a:lnTo>
                    <a:pt x="52" y="30"/>
                  </a:lnTo>
                  <a:lnTo>
                    <a:pt x="45" y="30"/>
                  </a:lnTo>
                  <a:lnTo>
                    <a:pt x="45" y="23"/>
                  </a:lnTo>
                  <a:lnTo>
                    <a:pt x="37" y="23"/>
                  </a:lnTo>
                  <a:lnTo>
                    <a:pt x="37" y="15"/>
                  </a:lnTo>
                  <a:lnTo>
                    <a:pt x="30" y="15"/>
                  </a:lnTo>
                  <a:lnTo>
                    <a:pt x="22" y="8"/>
                  </a:lnTo>
                  <a:lnTo>
                    <a:pt x="15" y="8"/>
                  </a:lnTo>
                  <a:lnTo>
                    <a:pt x="8" y="0"/>
                  </a:lnTo>
                  <a:lnTo>
                    <a:pt x="0" y="0"/>
                  </a:lnTo>
                  <a:lnTo>
                    <a:pt x="0" y="8"/>
                  </a:lnTo>
                  <a:lnTo>
                    <a:pt x="8" y="8"/>
                  </a:lnTo>
                  <a:lnTo>
                    <a:pt x="8" y="15"/>
                  </a:lnTo>
                  <a:lnTo>
                    <a:pt x="15" y="15"/>
                  </a:lnTo>
                  <a:lnTo>
                    <a:pt x="15" y="23"/>
                  </a:lnTo>
                  <a:lnTo>
                    <a:pt x="22" y="23"/>
                  </a:lnTo>
                  <a:lnTo>
                    <a:pt x="22" y="30"/>
                  </a:lnTo>
                  <a:lnTo>
                    <a:pt x="30" y="30"/>
                  </a:lnTo>
                  <a:lnTo>
                    <a:pt x="30" y="37"/>
                  </a:lnTo>
                  <a:lnTo>
                    <a:pt x="37" y="45"/>
                  </a:lnTo>
                  <a:lnTo>
                    <a:pt x="37" y="52"/>
                  </a:lnTo>
                  <a:lnTo>
                    <a:pt x="37" y="60"/>
                  </a:lnTo>
                  <a:lnTo>
                    <a:pt x="37" y="67"/>
                  </a:lnTo>
                  <a:lnTo>
                    <a:pt x="45" y="67"/>
                  </a:lnTo>
                  <a:lnTo>
                    <a:pt x="45" y="75"/>
                  </a:lnTo>
                  <a:lnTo>
                    <a:pt x="52" y="75"/>
                  </a:lnTo>
                  <a:lnTo>
                    <a:pt x="60" y="75"/>
                  </a:lnTo>
                  <a:lnTo>
                    <a:pt x="60" y="6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89" name="Freeform 553">
              <a:extLst>
                <a:ext uri="{FF2B5EF4-FFF2-40B4-BE49-F238E27FC236}">
                  <a16:creationId xmlns:a16="http://schemas.microsoft.com/office/drawing/2014/main" id="{A5E99CDF-70D7-7252-C022-0254C1207327}"/>
                </a:ext>
              </a:extLst>
            </p:cNvPr>
            <p:cNvSpPr>
              <a:spLocks/>
            </p:cNvSpPr>
            <p:nvPr/>
          </p:nvSpPr>
          <p:spPr bwMode="auto">
            <a:xfrm>
              <a:off x="2536" y="2569"/>
              <a:ext cx="89" cy="89"/>
            </a:xfrm>
            <a:custGeom>
              <a:avLst/>
              <a:gdLst>
                <a:gd name="T0" fmla="*/ 52 w 89"/>
                <a:gd name="T1" fmla="*/ 89 h 89"/>
                <a:gd name="T2" fmla="*/ 59 w 89"/>
                <a:gd name="T3" fmla="*/ 89 h 89"/>
                <a:gd name="T4" fmla="*/ 67 w 89"/>
                <a:gd name="T5" fmla="*/ 89 h 89"/>
                <a:gd name="T6" fmla="*/ 74 w 89"/>
                <a:gd name="T7" fmla="*/ 81 h 89"/>
                <a:gd name="T8" fmla="*/ 82 w 89"/>
                <a:gd name="T9" fmla="*/ 74 h 89"/>
                <a:gd name="T10" fmla="*/ 82 w 89"/>
                <a:gd name="T11" fmla="*/ 67 h 89"/>
                <a:gd name="T12" fmla="*/ 89 w 89"/>
                <a:gd name="T13" fmla="*/ 59 h 89"/>
                <a:gd name="T14" fmla="*/ 89 w 89"/>
                <a:gd name="T15" fmla="*/ 52 h 89"/>
                <a:gd name="T16" fmla="*/ 89 w 89"/>
                <a:gd name="T17" fmla="*/ 44 h 89"/>
                <a:gd name="T18" fmla="*/ 89 w 89"/>
                <a:gd name="T19" fmla="*/ 37 h 89"/>
                <a:gd name="T20" fmla="*/ 89 w 89"/>
                <a:gd name="T21" fmla="*/ 29 h 89"/>
                <a:gd name="T22" fmla="*/ 89 w 89"/>
                <a:gd name="T23" fmla="*/ 29 h 89"/>
                <a:gd name="T24" fmla="*/ 82 w 89"/>
                <a:gd name="T25" fmla="*/ 22 h 89"/>
                <a:gd name="T26" fmla="*/ 82 w 89"/>
                <a:gd name="T27" fmla="*/ 22 h 89"/>
                <a:gd name="T28" fmla="*/ 82 w 89"/>
                <a:gd name="T29" fmla="*/ 15 h 89"/>
                <a:gd name="T30" fmla="*/ 74 w 89"/>
                <a:gd name="T31" fmla="*/ 15 h 89"/>
                <a:gd name="T32" fmla="*/ 74 w 89"/>
                <a:gd name="T33" fmla="*/ 7 h 89"/>
                <a:gd name="T34" fmla="*/ 67 w 89"/>
                <a:gd name="T35" fmla="*/ 7 h 89"/>
                <a:gd name="T36" fmla="*/ 67 w 89"/>
                <a:gd name="T37" fmla="*/ 7 h 89"/>
                <a:gd name="T38" fmla="*/ 59 w 89"/>
                <a:gd name="T39" fmla="*/ 0 h 89"/>
                <a:gd name="T40" fmla="*/ 59 w 89"/>
                <a:gd name="T41" fmla="*/ 0 h 89"/>
                <a:gd name="T42" fmla="*/ 52 w 89"/>
                <a:gd name="T43" fmla="*/ 0 h 89"/>
                <a:gd name="T44" fmla="*/ 52 w 89"/>
                <a:gd name="T45" fmla="*/ 0 h 89"/>
                <a:gd name="T46" fmla="*/ 44 w 89"/>
                <a:gd name="T47" fmla="*/ 0 h 89"/>
                <a:gd name="T48" fmla="*/ 37 w 89"/>
                <a:gd name="T49" fmla="*/ 0 h 89"/>
                <a:gd name="T50" fmla="*/ 30 w 89"/>
                <a:gd name="T51" fmla="*/ 0 h 89"/>
                <a:gd name="T52" fmla="*/ 22 w 89"/>
                <a:gd name="T53" fmla="*/ 7 h 89"/>
                <a:gd name="T54" fmla="*/ 15 w 89"/>
                <a:gd name="T55" fmla="*/ 7 h 89"/>
                <a:gd name="T56" fmla="*/ 7 w 89"/>
                <a:gd name="T57" fmla="*/ 15 h 89"/>
                <a:gd name="T58" fmla="*/ 0 w 89"/>
                <a:gd name="T59" fmla="*/ 22 h 89"/>
                <a:gd name="T60" fmla="*/ 0 w 89"/>
                <a:gd name="T61" fmla="*/ 29 h 89"/>
                <a:gd name="T62" fmla="*/ 0 w 89"/>
                <a:gd name="T63" fmla="*/ 37 h 89"/>
                <a:gd name="T64" fmla="*/ 0 w 89"/>
                <a:gd name="T65" fmla="*/ 52 h 89"/>
                <a:gd name="T66" fmla="*/ 0 w 89"/>
                <a:gd name="T67" fmla="*/ 59 h 89"/>
                <a:gd name="T68" fmla="*/ 0 w 89"/>
                <a:gd name="T69" fmla="*/ 67 h 89"/>
                <a:gd name="T70" fmla="*/ 7 w 89"/>
                <a:gd name="T71" fmla="*/ 74 h 89"/>
                <a:gd name="T72" fmla="*/ 15 w 89"/>
                <a:gd name="T73" fmla="*/ 81 h 89"/>
                <a:gd name="T74" fmla="*/ 22 w 89"/>
                <a:gd name="T75" fmla="*/ 89 h 89"/>
                <a:gd name="T76" fmla="*/ 30 w 89"/>
                <a:gd name="T77" fmla="*/ 89 h 89"/>
                <a:gd name="T78" fmla="*/ 37 w 89"/>
                <a:gd name="T79" fmla="*/ 89 h 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9" h="89">
                  <a:moveTo>
                    <a:pt x="44" y="89"/>
                  </a:moveTo>
                  <a:lnTo>
                    <a:pt x="52" y="89"/>
                  </a:lnTo>
                  <a:lnTo>
                    <a:pt x="59" y="89"/>
                  </a:lnTo>
                  <a:lnTo>
                    <a:pt x="67" y="89"/>
                  </a:lnTo>
                  <a:lnTo>
                    <a:pt x="67" y="81"/>
                  </a:lnTo>
                  <a:lnTo>
                    <a:pt x="74" y="81"/>
                  </a:lnTo>
                  <a:lnTo>
                    <a:pt x="82" y="74"/>
                  </a:lnTo>
                  <a:lnTo>
                    <a:pt x="82" y="67"/>
                  </a:lnTo>
                  <a:lnTo>
                    <a:pt x="89" y="67"/>
                  </a:lnTo>
                  <a:lnTo>
                    <a:pt x="89" y="59"/>
                  </a:lnTo>
                  <a:lnTo>
                    <a:pt x="89" y="52"/>
                  </a:lnTo>
                  <a:lnTo>
                    <a:pt x="89" y="44"/>
                  </a:lnTo>
                  <a:lnTo>
                    <a:pt x="89" y="37"/>
                  </a:lnTo>
                  <a:lnTo>
                    <a:pt x="89" y="29"/>
                  </a:lnTo>
                  <a:lnTo>
                    <a:pt x="89" y="22"/>
                  </a:lnTo>
                  <a:lnTo>
                    <a:pt x="82" y="22"/>
                  </a:lnTo>
                  <a:lnTo>
                    <a:pt x="82" y="15"/>
                  </a:lnTo>
                  <a:lnTo>
                    <a:pt x="74" y="15"/>
                  </a:lnTo>
                  <a:lnTo>
                    <a:pt x="74" y="7"/>
                  </a:lnTo>
                  <a:lnTo>
                    <a:pt x="67" y="7"/>
                  </a:lnTo>
                  <a:lnTo>
                    <a:pt x="67" y="0"/>
                  </a:lnTo>
                  <a:lnTo>
                    <a:pt x="59" y="0"/>
                  </a:lnTo>
                  <a:lnTo>
                    <a:pt x="52" y="0"/>
                  </a:lnTo>
                  <a:lnTo>
                    <a:pt x="44" y="0"/>
                  </a:lnTo>
                  <a:lnTo>
                    <a:pt x="37" y="0"/>
                  </a:lnTo>
                  <a:lnTo>
                    <a:pt x="30" y="0"/>
                  </a:lnTo>
                  <a:lnTo>
                    <a:pt x="22" y="0"/>
                  </a:lnTo>
                  <a:lnTo>
                    <a:pt x="22" y="7"/>
                  </a:lnTo>
                  <a:lnTo>
                    <a:pt x="15" y="7"/>
                  </a:lnTo>
                  <a:lnTo>
                    <a:pt x="7" y="15"/>
                  </a:lnTo>
                  <a:lnTo>
                    <a:pt x="7" y="22"/>
                  </a:lnTo>
                  <a:lnTo>
                    <a:pt x="0" y="22"/>
                  </a:lnTo>
                  <a:lnTo>
                    <a:pt x="0" y="29"/>
                  </a:lnTo>
                  <a:lnTo>
                    <a:pt x="0" y="37"/>
                  </a:lnTo>
                  <a:lnTo>
                    <a:pt x="0" y="44"/>
                  </a:lnTo>
                  <a:lnTo>
                    <a:pt x="0" y="52"/>
                  </a:lnTo>
                  <a:lnTo>
                    <a:pt x="0" y="59"/>
                  </a:lnTo>
                  <a:lnTo>
                    <a:pt x="0" y="67"/>
                  </a:lnTo>
                  <a:lnTo>
                    <a:pt x="7" y="74"/>
                  </a:lnTo>
                  <a:lnTo>
                    <a:pt x="7" y="81"/>
                  </a:lnTo>
                  <a:lnTo>
                    <a:pt x="15" y="81"/>
                  </a:lnTo>
                  <a:lnTo>
                    <a:pt x="22" y="89"/>
                  </a:lnTo>
                  <a:lnTo>
                    <a:pt x="30" y="89"/>
                  </a:lnTo>
                  <a:lnTo>
                    <a:pt x="37" y="89"/>
                  </a:lnTo>
                  <a:lnTo>
                    <a:pt x="44" y="89"/>
                  </a:lnTo>
                  <a:close/>
                </a:path>
              </a:pathLst>
            </a:custGeom>
            <a:solidFill>
              <a:srgbClr val="FF0032"/>
            </a:solidFill>
            <a:ln w="0">
              <a:solidFill>
                <a:srgbClr val="000000"/>
              </a:solidFill>
              <a:prstDash val="solid"/>
              <a:round/>
              <a:headEnd/>
              <a:tailEnd/>
            </a:ln>
          </p:spPr>
          <p:txBody>
            <a:bodyPr/>
            <a:lstStyle/>
            <a:p>
              <a:endParaRPr lang="fr-FR"/>
            </a:p>
          </p:txBody>
        </p:sp>
        <p:sp>
          <p:nvSpPr>
            <p:cNvPr id="40490" name="Freeform 554">
              <a:extLst>
                <a:ext uri="{FF2B5EF4-FFF2-40B4-BE49-F238E27FC236}">
                  <a16:creationId xmlns:a16="http://schemas.microsoft.com/office/drawing/2014/main" id="{AFBF7E56-51E0-25E8-CA6A-1135019E8BEC}"/>
                </a:ext>
              </a:extLst>
            </p:cNvPr>
            <p:cNvSpPr>
              <a:spLocks/>
            </p:cNvSpPr>
            <p:nvPr/>
          </p:nvSpPr>
          <p:spPr bwMode="auto">
            <a:xfrm>
              <a:off x="2536" y="2569"/>
              <a:ext cx="89" cy="89"/>
            </a:xfrm>
            <a:custGeom>
              <a:avLst/>
              <a:gdLst>
                <a:gd name="T0" fmla="*/ 52 w 89"/>
                <a:gd name="T1" fmla="*/ 89 h 89"/>
                <a:gd name="T2" fmla="*/ 59 w 89"/>
                <a:gd name="T3" fmla="*/ 89 h 89"/>
                <a:gd name="T4" fmla="*/ 67 w 89"/>
                <a:gd name="T5" fmla="*/ 89 h 89"/>
                <a:gd name="T6" fmla="*/ 74 w 89"/>
                <a:gd name="T7" fmla="*/ 81 h 89"/>
                <a:gd name="T8" fmla="*/ 82 w 89"/>
                <a:gd name="T9" fmla="*/ 74 h 89"/>
                <a:gd name="T10" fmla="*/ 82 w 89"/>
                <a:gd name="T11" fmla="*/ 67 h 89"/>
                <a:gd name="T12" fmla="*/ 89 w 89"/>
                <a:gd name="T13" fmla="*/ 59 h 89"/>
                <a:gd name="T14" fmla="*/ 89 w 89"/>
                <a:gd name="T15" fmla="*/ 52 h 89"/>
                <a:gd name="T16" fmla="*/ 89 w 89"/>
                <a:gd name="T17" fmla="*/ 44 h 89"/>
                <a:gd name="T18" fmla="*/ 89 w 89"/>
                <a:gd name="T19" fmla="*/ 37 h 89"/>
                <a:gd name="T20" fmla="*/ 89 w 89"/>
                <a:gd name="T21" fmla="*/ 29 h 89"/>
                <a:gd name="T22" fmla="*/ 89 w 89"/>
                <a:gd name="T23" fmla="*/ 29 h 89"/>
                <a:gd name="T24" fmla="*/ 82 w 89"/>
                <a:gd name="T25" fmla="*/ 22 h 89"/>
                <a:gd name="T26" fmla="*/ 82 w 89"/>
                <a:gd name="T27" fmla="*/ 22 h 89"/>
                <a:gd name="T28" fmla="*/ 82 w 89"/>
                <a:gd name="T29" fmla="*/ 15 h 89"/>
                <a:gd name="T30" fmla="*/ 74 w 89"/>
                <a:gd name="T31" fmla="*/ 15 h 89"/>
                <a:gd name="T32" fmla="*/ 74 w 89"/>
                <a:gd name="T33" fmla="*/ 7 h 89"/>
                <a:gd name="T34" fmla="*/ 67 w 89"/>
                <a:gd name="T35" fmla="*/ 7 h 89"/>
                <a:gd name="T36" fmla="*/ 67 w 89"/>
                <a:gd name="T37" fmla="*/ 7 h 89"/>
                <a:gd name="T38" fmla="*/ 59 w 89"/>
                <a:gd name="T39" fmla="*/ 0 h 89"/>
                <a:gd name="T40" fmla="*/ 59 w 89"/>
                <a:gd name="T41" fmla="*/ 0 h 89"/>
                <a:gd name="T42" fmla="*/ 52 w 89"/>
                <a:gd name="T43" fmla="*/ 0 h 89"/>
                <a:gd name="T44" fmla="*/ 52 w 89"/>
                <a:gd name="T45" fmla="*/ 0 h 89"/>
                <a:gd name="T46" fmla="*/ 44 w 89"/>
                <a:gd name="T47" fmla="*/ 0 h 89"/>
                <a:gd name="T48" fmla="*/ 37 w 89"/>
                <a:gd name="T49" fmla="*/ 0 h 89"/>
                <a:gd name="T50" fmla="*/ 30 w 89"/>
                <a:gd name="T51" fmla="*/ 0 h 89"/>
                <a:gd name="T52" fmla="*/ 22 w 89"/>
                <a:gd name="T53" fmla="*/ 7 h 89"/>
                <a:gd name="T54" fmla="*/ 15 w 89"/>
                <a:gd name="T55" fmla="*/ 7 h 89"/>
                <a:gd name="T56" fmla="*/ 7 w 89"/>
                <a:gd name="T57" fmla="*/ 15 h 89"/>
                <a:gd name="T58" fmla="*/ 0 w 89"/>
                <a:gd name="T59" fmla="*/ 22 h 89"/>
                <a:gd name="T60" fmla="*/ 0 w 89"/>
                <a:gd name="T61" fmla="*/ 29 h 89"/>
                <a:gd name="T62" fmla="*/ 0 w 89"/>
                <a:gd name="T63" fmla="*/ 37 h 89"/>
                <a:gd name="T64" fmla="*/ 0 w 89"/>
                <a:gd name="T65" fmla="*/ 52 h 89"/>
                <a:gd name="T66" fmla="*/ 0 w 89"/>
                <a:gd name="T67" fmla="*/ 59 h 89"/>
                <a:gd name="T68" fmla="*/ 0 w 89"/>
                <a:gd name="T69" fmla="*/ 67 h 89"/>
                <a:gd name="T70" fmla="*/ 7 w 89"/>
                <a:gd name="T71" fmla="*/ 74 h 89"/>
                <a:gd name="T72" fmla="*/ 15 w 89"/>
                <a:gd name="T73" fmla="*/ 81 h 89"/>
                <a:gd name="T74" fmla="*/ 22 w 89"/>
                <a:gd name="T75" fmla="*/ 89 h 89"/>
                <a:gd name="T76" fmla="*/ 30 w 89"/>
                <a:gd name="T77" fmla="*/ 89 h 89"/>
                <a:gd name="T78" fmla="*/ 37 w 89"/>
                <a:gd name="T79" fmla="*/ 89 h 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9" h="89">
                  <a:moveTo>
                    <a:pt x="44" y="89"/>
                  </a:moveTo>
                  <a:lnTo>
                    <a:pt x="52" y="89"/>
                  </a:lnTo>
                  <a:lnTo>
                    <a:pt x="59" y="89"/>
                  </a:lnTo>
                  <a:lnTo>
                    <a:pt x="67" y="89"/>
                  </a:lnTo>
                  <a:lnTo>
                    <a:pt x="67" y="81"/>
                  </a:lnTo>
                  <a:lnTo>
                    <a:pt x="74" y="81"/>
                  </a:lnTo>
                  <a:lnTo>
                    <a:pt x="82" y="74"/>
                  </a:lnTo>
                  <a:lnTo>
                    <a:pt x="82" y="67"/>
                  </a:lnTo>
                  <a:lnTo>
                    <a:pt x="89" y="67"/>
                  </a:lnTo>
                  <a:lnTo>
                    <a:pt x="89" y="59"/>
                  </a:lnTo>
                  <a:lnTo>
                    <a:pt x="89" y="52"/>
                  </a:lnTo>
                  <a:lnTo>
                    <a:pt x="89" y="44"/>
                  </a:lnTo>
                  <a:lnTo>
                    <a:pt x="89" y="37"/>
                  </a:lnTo>
                  <a:lnTo>
                    <a:pt x="89" y="29"/>
                  </a:lnTo>
                  <a:lnTo>
                    <a:pt x="89" y="22"/>
                  </a:lnTo>
                  <a:lnTo>
                    <a:pt x="82" y="22"/>
                  </a:lnTo>
                  <a:lnTo>
                    <a:pt x="82" y="15"/>
                  </a:lnTo>
                  <a:lnTo>
                    <a:pt x="74" y="15"/>
                  </a:lnTo>
                  <a:lnTo>
                    <a:pt x="74" y="7"/>
                  </a:lnTo>
                  <a:lnTo>
                    <a:pt x="67" y="7"/>
                  </a:lnTo>
                  <a:lnTo>
                    <a:pt x="67" y="0"/>
                  </a:lnTo>
                  <a:lnTo>
                    <a:pt x="59" y="0"/>
                  </a:lnTo>
                  <a:lnTo>
                    <a:pt x="52" y="0"/>
                  </a:lnTo>
                  <a:lnTo>
                    <a:pt x="44" y="0"/>
                  </a:lnTo>
                  <a:lnTo>
                    <a:pt x="37" y="0"/>
                  </a:lnTo>
                  <a:lnTo>
                    <a:pt x="30" y="0"/>
                  </a:lnTo>
                  <a:lnTo>
                    <a:pt x="22" y="0"/>
                  </a:lnTo>
                  <a:lnTo>
                    <a:pt x="22" y="7"/>
                  </a:lnTo>
                  <a:lnTo>
                    <a:pt x="15" y="7"/>
                  </a:lnTo>
                  <a:lnTo>
                    <a:pt x="7" y="15"/>
                  </a:lnTo>
                  <a:lnTo>
                    <a:pt x="7" y="22"/>
                  </a:lnTo>
                  <a:lnTo>
                    <a:pt x="0" y="22"/>
                  </a:lnTo>
                  <a:lnTo>
                    <a:pt x="0" y="29"/>
                  </a:lnTo>
                  <a:lnTo>
                    <a:pt x="0" y="37"/>
                  </a:lnTo>
                  <a:lnTo>
                    <a:pt x="0" y="44"/>
                  </a:lnTo>
                  <a:lnTo>
                    <a:pt x="0" y="52"/>
                  </a:lnTo>
                  <a:lnTo>
                    <a:pt x="0" y="59"/>
                  </a:lnTo>
                  <a:lnTo>
                    <a:pt x="0" y="67"/>
                  </a:lnTo>
                  <a:lnTo>
                    <a:pt x="7" y="74"/>
                  </a:lnTo>
                  <a:lnTo>
                    <a:pt x="7" y="81"/>
                  </a:lnTo>
                  <a:lnTo>
                    <a:pt x="15" y="81"/>
                  </a:lnTo>
                  <a:lnTo>
                    <a:pt x="22" y="89"/>
                  </a:lnTo>
                  <a:lnTo>
                    <a:pt x="30" y="89"/>
                  </a:lnTo>
                  <a:lnTo>
                    <a:pt x="37" y="89"/>
                  </a:lnTo>
                  <a:lnTo>
                    <a:pt x="44" y="8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91" name="Freeform 555">
              <a:extLst>
                <a:ext uri="{FF2B5EF4-FFF2-40B4-BE49-F238E27FC236}">
                  <a16:creationId xmlns:a16="http://schemas.microsoft.com/office/drawing/2014/main" id="{800D5B9A-B33C-1494-378E-44B857988DB3}"/>
                </a:ext>
              </a:extLst>
            </p:cNvPr>
            <p:cNvSpPr>
              <a:spLocks/>
            </p:cNvSpPr>
            <p:nvPr/>
          </p:nvSpPr>
          <p:spPr bwMode="auto">
            <a:xfrm>
              <a:off x="2558" y="2598"/>
              <a:ext cx="37" cy="38"/>
            </a:xfrm>
            <a:custGeom>
              <a:avLst/>
              <a:gdLst>
                <a:gd name="T0" fmla="*/ 22 w 37"/>
                <a:gd name="T1" fmla="*/ 30 h 38"/>
                <a:gd name="T2" fmla="*/ 30 w 37"/>
                <a:gd name="T3" fmla="*/ 30 h 38"/>
                <a:gd name="T4" fmla="*/ 30 w 37"/>
                <a:gd name="T5" fmla="*/ 30 h 38"/>
                <a:gd name="T6" fmla="*/ 30 w 37"/>
                <a:gd name="T7" fmla="*/ 30 h 38"/>
                <a:gd name="T8" fmla="*/ 37 w 37"/>
                <a:gd name="T9" fmla="*/ 30 h 38"/>
                <a:gd name="T10" fmla="*/ 37 w 37"/>
                <a:gd name="T11" fmla="*/ 23 h 38"/>
                <a:gd name="T12" fmla="*/ 37 w 37"/>
                <a:gd name="T13" fmla="*/ 23 h 38"/>
                <a:gd name="T14" fmla="*/ 37 w 37"/>
                <a:gd name="T15" fmla="*/ 15 h 38"/>
                <a:gd name="T16" fmla="*/ 37 w 37"/>
                <a:gd name="T17" fmla="*/ 15 h 38"/>
                <a:gd name="T18" fmla="*/ 37 w 37"/>
                <a:gd name="T19" fmla="*/ 15 h 38"/>
                <a:gd name="T20" fmla="*/ 37 w 37"/>
                <a:gd name="T21" fmla="*/ 8 h 38"/>
                <a:gd name="T22" fmla="*/ 37 w 37"/>
                <a:gd name="T23" fmla="*/ 8 h 38"/>
                <a:gd name="T24" fmla="*/ 37 w 37"/>
                <a:gd name="T25" fmla="*/ 8 h 38"/>
                <a:gd name="T26" fmla="*/ 37 w 37"/>
                <a:gd name="T27" fmla="*/ 8 h 38"/>
                <a:gd name="T28" fmla="*/ 37 w 37"/>
                <a:gd name="T29" fmla="*/ 8 h 38"/>
                <a:gd name="T30" fmla="*/ 37 w 37"/>
                <a:gd name="T31" fmla="*/ 0 h 38"/>
                <a:gd name="T32" fmla="*/ 30 w 37"/>
                <a:gd name="T33" fmla="*/ 0 h 38"/>
                <a:gd name="T34" fmla="*/ 30 w 37"/>
                <a:gd name="T35" fmla="*/ 0 h 38"/>
                <a:gd name="T36" fmla="*/ 30 w 37"/>
                <a:gd name="T37" fmla="*/ 0 h 38"/>
                <a:gd name="T38" fmla="*/ 30 w 37"/>
                <a:gd name="T39" fmla="*/ 0 h 38"/>
                <a:gd name="T40" fmla="*/ 30 w 37"/>
                <a:gd name="T41" fmla="*/ 0 h 38"/>
                <a:gd name="T42" fmla="*/ 22 w 37"/>
                <a:gd name="T43" fmla="*/ 0 h 38"/>
                <a:gd name="T44" fmla="*/ 22 w 37"/>
                <a:gd name="T45" fmla="*/ 0 h 38"/>
                <a:gd name="T46" fmla="*/ 22 w 37"/>
                <a:gd name="T47" fmla="*/ 0 h 38"/>
                <a:gd name="T48" fmla="*/ 22 w 37"/>
                <a:gd name="T49" fmla="*/ 0 h 38"/>
                <a:gd name="T50" fmla="*/ 15 w 37"/>
                <a:gd name="T51" fmla="*/ 0 h 38"/>
                <a:gd name="T52" fmla="*/ 15 w 37"/>
                <a:gd name="T53" fmla="*/ 0 h 38"/>
                <a:gd name="T54" fmla="*/ 8 w 37"/>
                <a:gd name="T55" fmla="*/ 0 h 38"/>
                <a:gd name="T56" fmla="*/ 8 w 37"/>
                <a:gd name="T57" fmla="*/ 8 h 38"/>
                <a:gd name="T58" fmla="*/ 8 w 37"/>
                <a:gd name="T59" fmla="*/ 8 h 38"/>
                <a:gd name="T60" fmla="*/ 8 w 37"/>
                <a:gd name="T61" fmla="*/ 8 h 38"/>
                <a:gd name="T62" fmla="*/ 0 w 37"/>
                <a:gd name="T63" fmla="*/ 15 h 38"/>
                <a:gd name="T64" fmla="*/ 0 w 37"/>
                <a:gd name="T65" fmla="*/ 15 h 38"/>
                <a:gd name="T66" fmla="*/ 8 w 37"/>
                <a:gd name="T67" fmla="*/ 23 h 38"/>
                <a:gd name="T68" fmla="*/ 8 w 37"/>
                <a:gd name="T69" fmla="*/ 23 h 38"/>
                <a:gd name="T70" fmla="*/ 8 w 37"/>
                <a:gd name="T71" fmla="*/ 30 h 38"/>
                <a:gd name="T72" fmla="*/ 8 w 37"/>
                <a:gd name="T73" fmla="*/ 30 h 38"/>
                <a:gd name="T74" fmla="*/ 15 w 37"/>
                <a:gd name="T75" fmla="*/ 30 h 38"/>
                <a:gd name="T76" fmla="*/ 15 w 37"/>
                <a:gd name="T77" fmla="*/ 30 h 38"/>
                <a:gd name="T78" fmla="*/ 22 w 37"/>
                <a:gd name="T79" fmla="*/ 3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 h="38">
                  <a:moveTo>
                    <a:pt x="22" y="38"/>
                  </a:moveTo>
                  <a:lnTo>
                    <a:pt x="22" y="30"/>
                  </a:lnTo>
                  <a:lnTo>
                    <a:pt x="30" y="30"/>
                  </a:lnTo>
                  <a:lnTo>
                    <a:pt x="37" y="30"/>
                  </a:lnTo>
                  <a:lnTo>
                    <a:pt x="37" y="23"/>
                  </a:lnTo>
                  <a:lnTo>
                    <a:pt x="37" y="15"/>
                  </a:lnTo>
                  <a:lnTo>
                    <a:pt x="37" y="8"/>
                  </a:lnTo>
                  <a:lnTo>
                    <a:pt x="37" y="0"/>
                  </a:lnTo>
                  <a:lnTo>
                    <a:pt x="30" y="0"/>
                  </a:lnTo>
                  <a:lnTo>
                    <a:pt x="22" y="0"/>
                  </a:lnTo>
                  <a:lnTo>
                    <a:pt x="15" y="0"/>
                  </a:lnTo>
                  <a:lnTo>
                    <a:pt x="8" y="0"/>
                  </a:lnTo>
                  <a:lnTo>
                    <a:pt x="8" y="8"/>
                  </a:lnTo>
                  <a:lnTo>
                    <a:pt x="8" y="15"/>
                  </a:lnTo>
                  <a:lnTo>
                    <a:pt x="0" y="15"/>
                  </a:lnTo>
                  <a:lnTo>
                    <a:pt x="8" y="23"/>
                  </a:lnTo>
                  <a:lnTo>
                    <a:pt x="8" y="30"/>
                  </a:lnTo>
                  <a:lnTo>
                    <a:pt x="15" y="30"/>
                  </a:lnTo>
                  <a:lnTo>
                    <a:pt x="22" y="30"/>
                  </a:lnTo>
                  <a:lnTo>
                    <a:pt x="22"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92" name="Freeform 556">
              <a:extLst>
                <a:ext uri="{FF2B5EF4-FFF2-40B4-BE49-F238E27FC236}">
                  <a16:creationId xmlns:a16="http://schemas.microsoft.com/office/drawing/2014/main" id="{F99E1224-4139-6713-60B8-05DD58B23A94}"/>
                </a:ext>
              </a:extLst>
            </p:cNvPr>
            <p:cNvSpPr>
              <a:spLocks/>
            </p:cNvSpPr>
            <p:nvPr/>
          </p:nvSpPr>
          <p:spPr bwMode="auto">
            <a:xfrm>
              <a:off x="2944" y="2732"/>
              <a:ext cx="23" cy="45"/>
            </a:xfrm>
            <a:custGeom>
              <a:avLst/>
              <a:gdLst>
                <a:gd name="T0" fmla="*/ 0 w 23"/>
                <a:gd name="T1" fmla="*/ 45 h 45"/>
                <a:gd name="T2" fmla="*/ 0 w 23"/>
                <a:gd name="T3" fmla="*/ 37 h 45"/>
                <a:gd name="T4" fmla="*/ 8 w 23"/>
                <a:gd name="T5" fmla="*/ 37 h 45"/>
                <a:gd name="T6" fmla="*/ 8 w 23"/>
                <a:gd name="T7" fmla="*/ 37 h 45"/>
                <a:gd name="T8" fmla="*/ 8 w 23"/>
                <a:gd name="T9" fmla="*/ 30 h 45"/>
                <a:gd name="T10" fmla="*/ 8 w 23"/>
                <a:gd name="T11" fmla="*/ 30 h 45"/>
                <a:gd name="T12" fmla="*/ 15 w 23"/>
                <a:gd name="T13" fmla="*/ 30 h 45"/>
                <a:gd name="T14" fmla="*/ 15 w 23"/>
                <a:gd name="T15" fmla="*/ 23 h 45"/>
                <a:gd name="T16" fmla="*/ 15 w 23"/>
                <a:gd name="T17" fmla="*/ 23 h 45"/>
                <a:gd name="T18" fmla="*/ 15 w 23"/>
                <a:gd name="T19" fmla="*/ 23 h 45"/>
                <a:gd name="T20" fmla="*/ 15 w 23"/>
                <a:gd name="T21" fmla="*/ 15 h 45"/>
                <a:gd name="T22" fmla="*/ 15 w 23"/>
                <a:gd name="T23" fmla="*/ 15 h 45"/>
                <a:gd name="T24" fmla="*/ 23 w 23"/>
                <a:gd name="T25" fmla="*/ 15 h 45"/>
                <a:gd name="T26" fmla="*/ 23 w 23"/>
                <a:gd name="T27" fmla="*/ 8 h 45"/>
                <a:gd name="T28" fmla="*/ 23 w 23"/>
                <a:gd name="T29" fmla="*/ 8 h 45"/>
                <a:gd name="T30" fmla="*/ 23 w 23"/>
                <a:gd name="T31" fmla="*/ 0 h 45"/>
                <a:gd name="T32" fmla="*/ 23 w 2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45">
                  <a:moveTo>
                    <a:pt x="0" y="45"/>
                  </a:moveTo>
                  <a:lnTo>
                    <a:pt x="0" y="37"/>
                  </a:lnTo>
                  <a:lnTo>
                    <a:pt x="8" y="37"/>
                  </a:lnTo>
                  <a:lnTo>
                    <a:pt x="8" y="30"/>
                  </a:lnTo>
                  <a:lnTo>
                    <a:pt x="15" y="30"/>
                  </a:lnTo>
                  <a:lnTo>
                    <a:pt x="15" y="23"/>
                  </a:lnTo>
                  <a:lnTo>
                    <a:pt x="15" y="15"/>
                  </a:lnTo>
                  <a:lnTo>
                    <a:pt x="23" y="15"/>
                  </a:lnTo>
                  <a:lnTo>
                    <a:pt x="23" y="8"/>
                  </a:lnTo>
                  <a:lnTo>
                    <a:pt x="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93" name="Freeform 557">
              <a:extLst>
                <a:ext uri="{FF2B5EF4-FFF2-40B4-BE49-F238E27FC236}">
                  <a16:creationId xmlns:a16="http://schemas.microsoft.com/office/drawing/2014/main" id="{AAA003F9-56D6-A9F6-15D3-D7F5B4FC80E6}"/>
                </a:ext>
              </a:extLst>
            </p:cNvPr>
            <p:cNvSpPr>
              <a:spLocks/>
            </p:cNvSpPr>
            <p:nvPr/>
          </p:nvSpPr>
          <p:spPr bwMode="auto">
            <a:xfrm>
              <a:off x="2944" y="277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 h="1">
                  <a:moveTo>
                    <a:pt x="0" y="0"/>
                  </a:move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94" name="Freeform 558">
              <a:extLst>
                <a:ext uri="{FF2B5EF4-FFF2-40B4-BE49-F238E27FC236}">
                  <a16:creationId xmlns:a16="http://schemas.microsoft.com/office/drawing/2014/main" id="{3BFE75F5-6AD7-56FE-3B68-EECCCB6C9E7C}"/>
                </a:ext>
              </a:extLst>
            </p:cNvPr>
            <p:cNvSpPr>
              <a:spLocks/>
            </p:cNvSpPr>
            <p:nvPr/>
          </p:nvSpPr>
          <p:spPr bwMode="auto">
            <a:xfrm>
              <a:off x="2967" y="273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 h="1">
                  <a:moveTo>
                    <a:pt x="0" y="0"/>
                  </a:move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95" name="Freeform 559">
              <a:extLst>
                <a:ext uri="{FF2B5EF4-FFF2-40B4-BE49-F238E27FC236}">
                  <a16:creationId xmlns:a16="http://schemas.microsoft.com/office/drawing/2014/main" id="{8822F1AF-9987-C9A3-AA0F-9592F31C2C53}"/>
                </a:ext>
              </a:extLst>
            </p:cNvPr>
            <p:cNvSpPr>
              <a:spLocks/>
            </p:cNvSpPr>
            <p:nvPr/>
          </p:nvSpPr>
          <p:spPr bwMode="auto">
            <a:xfrm>
              <a:off x="2944" y="2725"/>
              <a:ext cx="30" cy="15"/>
            </a:xfrm>
            <a:custGeom>
              <a:avLst/>
              <a:gdLst>
                <a:gd name="T0" fmla="*/ 0 w 30"/>
                <a:gd name="T1" fmla="*/ 15 h 15"/>
                <a:gd name="T2" fmla="*/ 0 w 30"/>
                <a:gd name="T3" fmla="*/ 15 h 15"/>
                <a:gd name="T4" fmla="*/ 8 w 30"/>
                <a:gd name="T5" fmla="*/ 15 h 15"/>
                <a:gd name="T6" fmla="*/ 8 w 30"/>
                <a:gd name="T7" fmla="*/ 15 h 15"/>
                <a:gd name="T8" fmla="*/ 8 w 30"/>
                <a:gd name="T9" fmla="*/ 15 h 15"/>
                <a:gd name="T10" fmla="*/ 15 w 30"/>
                <a:gd name="T11" fmla="*/ 15 h 15"/>
                <a:gd name="T12" fmla="*/ 15 w 30"/>
                <a:gd name="T13" fmla="*/ 15 h 15"/>
                <a:gd name="T14" fmla="*/ 15 w 30"/>
                <a:gd name="T15" fmla="*/ 15 h 15"/>
                <a:gd name="T16" fmla="*/ 23 w 30"/>
                <a:gd name="T17" fmla="*/ 7 h 15"/>
                <a:gd name="T18" fmla="*/ 23 w 30"/>
                <a:gd name="T19" fmla="*/ 7 h 15"/>
                <a:gd name="T20" fmla="*/ 23 w 30"/>
                <a:gd name="T21" fmla="*/ 7 h 15"/>
                <a:gd name="T22" fmla="*/ 23 w 30"/>
                <a:gd name="T23" fmla="*/ 7 h 15"/>
                <a:gd name="T24" fmla="*/ 23 w 30"/>
                <a:gd name="T25" fmla="*/ 7 h 15"/>
                <a:gd name="T26" fmla="*/ 30 w 30"/>
                <a:gd name="T27" fmla="*/ 0 h 15"/>
                <a:gd name="T28" fmla="*/ 30 w 30"/>
                <a:gd name="T29" fmla="*/ 0 h 15"/>
                <a:gd name="T30" fmla="*/ 30 w 30"/>
                <a:gd name="T31" fmla="*/ 0 h 15"/>
                <a:gd name="T32" fmla="*/ 30 w 30"/>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15">
                  <a:moveTo>
                    <a:pt x="0" y="15"/>
                  </a:moveTo>
                  <a:lnTo>
                    <a:pt x="0" y="15"/>
                  </a:lnTo>
                  <a:lnTo>
                    <a:pt x="8" y="15"/>
                  </a:lnTo>
                  <a:lnTo>
                    <a:pt x="15" y="15"/>
                  </a:lnTo>
                  <a:lnTo>
                    <a:pt x="23" y="7"/>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96" name="Freeform 560">
              <a:extLst>
                <a:ext uri="{FF2B5EF4-FFF2-40B4-BE49-F238E27FC236}">
                  <a16:creationId xmlns:a16="http://schemas.microsoft.com/office/drawing/2014/main" id="{89CE86F9-FD44-DC93-B1F4-373D8E0E2562}"/>
                </a:ext>
              </a:extLst>
            </p:cNvPr>
            <p:cNvSpPr>
              <a:spLocks/>
            </p:cNvSpPr>
            <p:nvPr/>
          </p:nvSpPr>
          <p:spPr bwMode="auto">
            <a:xfrm>
              <a:off x="2974" y="2710"/>
              <a:ext cx="30" cy="15"/>
            </a:xfrm>
            <a:custGeom>
              <a:avLst/>
              <a:gdLst>
                <a:gd name="T0" fmla="*/ 0 w 30"/>
                <a:gd name="T1" fmla="*/ 15 h 15"/>
                <a:gd name="T2" fmla="*/ 8 w 30"/>
                <a:gd name="T3" fmla="*/ 15 h 15"/>
                <a:gd name="T4" fmla="*/ 8 w 30"/>
                <a:gd name="T5" fmla="*/ 7 h 15"/>
                <a:gd name="T6" fmla="*/ 8 w 30"/>
                <a:gd name="T7" fmla="*/ 7 h 15"/>
                <a:gd name="T8" fmla="*/ 8 w 30"/>
                <a:gd name="T9" fmla="*/ 7 h 15"/>
                <a:gd name="T10" fmla="*/ 8 w 30"/>
                <a:gd name="T11" fmla="*/ 7 h 15"/>
                <a:gd name="T12" fmla="*/ 15 w 30"/>
                <a:gd name="T13" fmla="*/ 7 h 15"/>
                <a:gd name="T14" fmla="*/ 15 w 30"/>
                <a:gd name="T15" fmla="*/ 7 h 15"/>
                <a:gd name="T16" fmla="*/ 15 w 30"/>
                <a:gd name="T17" fmla="*/ 7 h 15"/>
                <a:gd name="T18" fmla="*/ 15 w 30"/>
                <a:gd name="T19" fmla="*/ 0 h 15"/>
                <a:gd name="T20" fmla="*/ 23 w 30"/>
                <a:gd name="T21" fmla="*/ 0 h 15"/>
                <a:gd name="T22" fmla="*/ 23 w 30"/>
                <a:gd name="T23" fmla="*/ 0 h 15"/>
                <a:gd name="T24" fmla="*/ 23 w 30"/>
                <a:gd name="T25" fmla="*/ 0 h 15"/>
                <a:gd name="T26" fmla="*/ 23 w 30"/>
                <a:gd name="T27" fmla="*/ 0 h 15"/>
                <a:gd name="T28" fmla="*/ 30 w 30"/>
                <a:gd name="T29" fmla="*/ 0 h 15"/>
                <a:gd name="T30" fmla="*/ 30 w 30"/>
                <a:gd name="T31" fmla="*/ 0 h 15"/>
                <a:gd name="T32" fmla="*/ 30 w 30"/>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15">
                  <a:moveTo>
                    <a:pt x="0" y="15"/>
                  </a:moveTo>
                  <a:lnTo>
                    <a:pt x="8" y="15"/>
                  </a:lnTo>
                  <a:lnTo>
                    <a:pt x="8" y="7"/>
                  </a:lnTo>
                  <a:lnTo>
                    <a:pt x="15" y="7"/>
                  </a:lnTo>
                  <a:lnTo>
                    <a:pt x="15" y="0"/>
                  </a:lnTo>
                  <a:lnTo>
                    <a:pt x="23" y="0"/>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97" name="Freeform 561">
              <a:extLst>
                <a:ext uri="{FF2B5EF4-FFF2-40B4-BE49-F238E27FC236}">
                  <a16:creationId xmlns:a16="http://schemas.microsoft.com/office/drawing/2014/main" id="{B01A8B9A-F7D7-19FE-5E48-2E0D230F23D0}"/>
                </a:ext>
              </a:extLst>
            </p:cNvPr>
            <p:cNvSpPr>
              <a:spLocks/>
            </p:cNvSpPr>
            <p:nvPr/>
          </p:nvSpPr>
          <p:spPr bwMode="auto">
            <a:xfrm>
              <a:off x="2974" y="272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 h="1">
                  <a:moveTo>
                    <a:pt x="0" y="0"/>
                  </a:move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498" name="Freeform 562">
              <a:extLst>
                <a:ext uri="{FF2B5EF4-FFF2-40B4-BE49-F238E27FC236}">
                  <a16:creationId xmlns:a16="http://schemas.microsoft.com/office/drawing/2014/main" id="{18E40BBD-93C7-4783-5A07-504107C2DF72}"/>
                </a:ext>
              </a:extLst>
            </p:cNvPr>
            <p:cNvSpPr>
              <a:spLocks/>
            </p:cNvSpPr>
            <p:nvPr/>
          </p:nvSpPr>
          <p:spPr bwMode="auto">
            <a:xfrm>
              <a:off x="2484" y="2732"/>
              <a:ext cx="22" cy="37"/>
            </a:xfrm>
            <a:custGeom>
              <a:avLst/>
              <a:gdLst>
                <a:gd name="T0" fmla="*/ 22 w 22"/>
                <a:gd name="T1" fmla="*/ 37 h 37"/>
                <a:gd name="T2" fmla="*/ 22 w 22"/>
                <a:gd name="T3" fmla="*/ 37 h 37"/>
                <a:gd name="T4" fmla="*/ 22 w 22"/>
                <a:gd name="T5" fmla="*/ 37 h 37"/>
                <a:gd name="T6" fmla="*/ 22 w 22"/>
                <a:gd name="T7" fmla="*/ 37 h 37"/>
                <a:gd name="T8" fmla="*/ 15 w 22"/>
                <a:gd name="T9" fmla="*/ 37 h 37"/>
                <a:gd name="T10" fmla="*/ 15 w 22"/>
                <a:gd name="T11" fmla="*/ 37 h 37"/>
                <a:gd name="T12" fmla="*/ 15 w 22"/>
                <a:gd name="T13" fmla="*/ 30 h 37"/>
                <a:gd name="T14" fmla="*/ 15 w 22"/>
                <a:gd name="T15" fmla="*/ 30 h 37"/>
                <a:gd name="T16" fmla="*/ 15 w 22"/>
                <a:gd name="T17" fmla="*/ 30 h 37"/>
                <a:gd name="T18" fmla="*/ 15 w 22"/>
                <a:gd name="T19" fmla="*/ 23 h 37"/>
                <a:gd name="T20" fmla="*/ 7 w 22"/>
                <a:gd name="T21" fmla="*/ 23 h 37"/>
                <a:gd name="T22" fmla="*/ 7 w 22"/>
                <a:gd name="T23" fmla="*/ 15 h 37"/>
                <a:gd name="T24" fmla="*/ 7 w 22"/>
                <a:gd name="T25" fmla="*/ 15 h 37"/>
                <a:gd name="T26" fmla="*/ 7 w 22"/>
                <a:gd name="T27" fmla="*/ 15 h 37"/>
                <a:gd name="T28" fmla="*/ 7 w 22"/>
                <a:gd name="T29" fmla="*/ 8 h 37"/>
                <a:gd name="T30" fmla="*/ 0 w 22"/>
                <a:gd name="T31" fmla="*/ 8 h 37"/>
                <a:gd name="T32" fmla="*/ 0 w 22"/>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37">
                  <a:moveTo>
                    <a:pt x="22" y="37"/>
                  </a:moveTo>
                  <a:lnTo>
                    <a:pt x="22" y="37"/>
                  </a:lnTo>
                  <a:lnTo>
                    <a:pt x="15" y="37"/>
                  </a:lnTo>
                  <a:lnTo>
                    <a:pt x="15" y="30"/>
                  </a:lnTo>
                  <a:lnTo>
                    <a:pt x="15" y="23"/>
                  </a:lnTo>
                  <a:lnTo>
                    <a:pt x="7" y="23"/>
                  </a:lnTo>
                  <a:lnTo>
                    <a:pt x="7" y="15"/>
                  </a:lnTo>
                  <a:lnTo>
                    <a:pt x="7" y="8"/>
                  </a:lnTo>
                  <a:lnTo>
                    <a:pt x="0" y="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499" name="Freeform 563">
              <a:extLst>
                <a:ext uri="{FF2B5EF4-FFF2-40B4-BE49-F238E27FC236}">
                  <a16:creationId xmlns:a16="http://schemas.microsoft.com/office/drawing/2014/main" id="{8B4A87B4-B8B0-71EE-AF81-BAEB61E291A3}"/>
                </a:ext>
              </a:extLst>
            </p:cNvPr>
            <p:cNvSpPr>
              <a:spLocks/>
            </p:cNvSpPr>
            <p:nvPr/>
          </p:nvSpPr>
          <p:spPr bwMode="auto">
            <a:xfrm>
              <a:off x="2484" y="273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 h="1">
                  <a:moveTo>
                    <a:pt x="0" y="0"/>
                  </a:move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500" name="Freeform 564">
              <a:extLst>
                <a:ext uri="{FF2B5EF4-FFF2-40B4-BE49-F238E27FC236}">
                  <a16:creationId xmlns:a16="http://schemas.microsoft.com/office/drawing/2014/main" id="{928E512A-C9B6-50C6-B43D-0932AEF76A0A}"/>
                </a:ext>
              </a:extLst>
            </p:cNvPr>
            <p:cNvSpPr>
              <a:spLocks/>
            </p:cNvSpPr>
            <p:nvPr/>
          </p:nvSpPr>
          <p:spPr bwMode="auto">
            <a:xfrm>
              <a:off x="2476" y="2732"/>
              <a:ext cx="37" cy="8"/>
            </a:xfrm>
            <a:custGeom>
              <a:avLst/>
              <a:gdLst>
                <a:gd name="T0" fmla="*/ 37 w 37"/>
                <a:gd name="T1" fmla="*/ 8 h 8"/>
                <a:gd name="T2" fmla="*/ 37 w 37"/>
                <a:gd name="T3" fmla="*/ 8 h 8"/>
                <a:gd name="T4" fmla="*/ 30 w 37"/>
                <a:gd name="T5" fmla="*/ 8 h 8"/>
                <a:gd name="T6" fmla="*/ 30 w 37"/>
                <a:gd name="T7" fmla="*/ 8 h 8"/>
                <a:gd name="T8" fmla="*/ 30 w 37"/>
                <a:gd name="T9" fmla="*/ 8 h 8"/>
                <a:gd name="T10" fmla="*/ 30 w 37"/>
                <a:gd name="T11" fmla="*/ 8 h 8"/>
                <a:gd name="T12" fmla="*/ 23 w 37"/>
                <a:gd name="T13" fmla="*/ 8 h 8"/>
                <a:gd name="T14" fmla="*/ 23 w 37"/>
                <a:gd name="T15" fmla="*/ 8 h 8"/>
                <a:gd name="T16" fmla="*/ 23 w 37"/>
                <a:gd name="T17" fmla="*/ 8 h 8"/>
                <a:gd name="T18" fmla="*/ 15 w 37"/>
                <a:gd name="T19" fmla="*/ 8 h 8"/>
                <a:gd name="T20" fmla="*/ 15 w 37"/>
                <a:gd name="T21" fmla="*/ 8 h 8"/>
                <a:gd name="T22" fmla="*/ 15 w 37"/>
                <a:gd name="T23" fmla="*/ 8 h 8"/>
                <a:gd name="T24" fmla="*/ 8 w 37"/>
                <a:gd name="T25" fmla="*/ 0 h 8"/>
                <a:gd name="T26" fmla="*/ 8 w 37"/>
                <a:gd name="T27" fmla="*/ 0 h 8"/>
                <a:gd name="T28" fmla="*/ 8 w 37"/>
                <a:gd name="T29" fmla="*/ 0 h 8"/>
                <a:gd name="T30" fmla="*/ 8 w 37"/>
                <a:gd name="T31" fmla="*/ 0 h 8"/>
                <a:gd name="T32" fmla="*/ 0 w 37"/>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8">
                  <a:moveTo>
                    <a:pt x="37" y="8"/>
                  </a:moveTo>
                  <a:lnTo>
                    <a:pt x="37" y="8"/>
                  </a:lnTo>
                  <a:lnTo>
                    <a:pt x="30" y="8"/>
                  </a:lnTo>
                  <a:lnTo>
                    <a:pt x="23" y="8"/>
                  </a:lnTo>
                  <a:lnTo>
                    <a:pt x="15" y="8"/>
                  </a:lnTo>
                  <a:lnTo>
                    <a:pt x="8"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501" name="Freeform 565">
              <a:extLst>
                <a:ext uri="{FF2B5EF4-FFF2-40B4-BE49-F238E27FC236}">
                  <a16:creationId xmlns:a16="http://schemas.microsoft.com/office/drawing/2014/main" id="{98479569-29E9-E435-142E-73FF48FAE33D}"/>
                </a:ext>
              </a:extLst>
            </p:cNvPr>
            <p:cNvSpPr>
              <a:spLocks/>
            </p:cNvSpPr>
            <p:nvPr/>
          </p:nvSpPr>
          <p:spPr bwMode="auto">
            <a:xfrm>
              <a:off x="2513" y="274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 h="1">
                  <a:moveTo>
                    <a:pt x="0" y="0"/>
                  </a:move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502" name="Freeform 566">
              <a:extLst>
                <a:ext uri="{FF2B5EF4-FFF2-40B4-BE49-F238E27FC236}">
                  <a16:creationId xmlns:a16="http://schemas.microsoft.com/office/drawing/2014/main" id="{AE18A8CF-3C11-7C3D-3E65-5DDC44FDC3B0}"/>
                </a:ext>
              </a:extLst>
            </p:cNvPr>
            <p:cNvSpPr>
              <a:spLocks/>
            </p:cNvSpPr>
            <p:nvPr/>
          </p:nvSpPr>
          <p:spPr bwMode="auto">
            <a:xfrm>
              <a:off x="2476" y="2725"/>
              <a:ext cx="1" cy="7"/>
            </a:xfrm>
            <a:custGeom>
              <a:avLst/>
              <a:gdLst>
                <a:gd name="T0" fmla="*/ 0 w 1"/>
                <a:gd name="T1" fmla="*/ 7 h 7"/>
                <a:gd name="T2" fmla="*/ 0 w 1"/>
                <a:gd name="T3" fmla="*/ 7 h 7"/>
                <a:gd name="T4" fmla="*/ 0 w 1"/>
                <a:gd name="T5" fmla="*/ 7 h 7"/>
                <a:gd name="T6" fmla="*/ 0 w 1"/>
                <a:gd name="T7" fmla="*/ 7 h 7"/>
                <a:gd name="T8" fmla="*/ 0 w 1"/>
                <a:gd name="T9" fmla="*/ 7 h 7"/>
                <a:gd name="T10" fmla="*/ 0 w 1"/>
                <a:gd name="T11" fmla="*/ 7 h 7"/>
                <a:gd name="T12" fmla="*/ 0 w 1"/>
                <a:gd name="T13" fmla="*/ 7 h 7"/>
                <a:gd name="T14" fmla="*/ 0 w 1"/>
                <a:gd name="T15" fmla="*/ 7 h 7"/>
                <a:gd name="T16" fmla="*/ 0 w 1"/>
                <a:gd name="T17" fmla="*/ 7 h 7"/>
                <a:gd name="T18" fmla="*/ 0 w 1"/>
                <a:gd name="T19" fmla="*/ 7 h 7"/>
                <a:gd name="T20" fmla="*/ 0 w 1"/>
                <a:gd name="T21" fmla="*/ 7 h 7"/>
                <a:gd name="T22" fmla="*/ 0 w 1"/>
                <a:gd name="T23" fmla="*/ 7 h 7"/>
                <a:gd name="T24" fmla="*/ 0 w 1"/>
                <a:gd name="T25" fmla="*/ 7 h 7"/>
                <a:gd name="T26" fmla="*/ 0 w 1"/>
                <a:gd name="T27" fmla="*/ 0 h 7"/>
                <a:gd name="T28" fmla="*/ 0 w 1"/>
                <a:gd name="T29" fmla="*/ 0 h 7"/>
                <a:gd name="T30" fmla="*/ 0 w 1"/>
                <a:gd name="T31" fmla="*/ 0 h 7"/>
                <a:gd name="T32" fmla="*/ 0 w 1"/>
                <a:gd name="T33" fmla="*/ 0 h 7"/>
                <a:gd name="T34" fmla="*/ 0 w 1"/>
                <a:gd name="T35" fmla="*/ 7 h 7"/>
                <a:gd name="T36" fmla="*/ 0 w 1"/>
                <a:gd name="T37" fmla="*/ 7 h 7"/>
                <a:gd name="T38" fmla="*/ 0 w 1"/>
                <a:gd name="T39" fmla="*/ 7 h 7"/>
                <a:gd name="T40" fmla="*/ 0 w 1"/>
                <a:gd name="T41" fmla="*/ 7 h 7"/>
                <a:gd name="T42" fmla="*/ 0 w 1"/>
                <a:gd name="T43" fmla="*/ 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 h="7">
                  <a:moveTo>
                    <a:pt x="0" y="7"/>
                  </a:moveTo>
                  <a:lnTo>
                    <a:pt x="0" y="7"/>
                  </a:lnTo>
                  <a:lnTo>
                    <a:pt x="0"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503" name="Freeform 567">
              <a:extLst>
                <a:ext uri="{FF2B5EF4-FFF2-40B4-BE49-F238E27FC236}">
                  <a16:creationId xmlns:a16="http://schemas.microsoft.com/office/drawing/2014/main" id="{2E9CB138-E2A1-DA48-44BE-3056E85E7006}"/>
                </a:ext>
              </a:extLst>
            </p:cNvPr>
            <p:cNvSpPr>
              <a:spLocks/>
            </p:cNvSpPr>
            <p:nvPr/>
          </p:nvSpPr>
          <p:spPr bwMode="auto">
            <a:xfrm>
              <a:off x="2447" y="2725"/>
              <a:ext cx="29" cy="7"/>
            </a:xfrm>
            <a:custGeom>
              <a:avLst/>
              <a:gdLst>
                <a:gd name="T0" fmla="*/ 29 w 29"/>
                <a:gd name="T1" fmla="*/ 7 h 7"/>
                <a:gd name="T2" fmla="*/ 29 w 29"/>
                <a:gd name="T3" fmla="*/ 0 h 7"/>
                <a:gd name="T4" fmla="*/ 29 w 29"/>
                <a:gd name="T5" fmla="*/ 0 h 7"/>
                <a:gd name="T6" fmla="*/ 22 w 29"/>
                <a:gd name="T7" fmla="*/ 0 h 7"/>
                <a:gd name="T8" fmla="*/ 22 w 29"/>
                <a:gd name="T9" fmla="*/ 0 h 7"/>
                <a:gd name="T10" fmla="*/ 22 w 29"/>
                <a:gd name="T11" fmla="*/ 0 h 7"/>
                <a:gd name="T12" fmla="*/ 14 w 29"/>
                <a:gd name="T13" fmla="*/ 0 h 7"/>
                <a:gd name="T14" fmla="*/ 14 w 29"/>
                <a:gd name="T15" fmla="*/ 0 h 7"/>
                <a:gd name="T16" fmla="*/ 14 w 29"/>
                <a:gd name="T17" fmla="*/ 0 h 7"/>
                <a:gd name="T18" fmla="*/ 7 w 29"/>
                <a:gd name="T19" fmla="*/ 0 h 7"/>
                <a:gd name="T20" fmla="*/ 7 w 29"/>
                <a:gd name="T21" fmla="*/ 0 h 7"/>
                <a:gd name="T22" fmla="*/ 7 w 29"/>
                <a:gd name="T23" fmla="*/ 0 h 7"/>
                <a:gd name="T24" fmla="*/ 0 w 29"/>
                <a:gd name="T25" fmla="*/ 0 h 7"/>
                <a:gd name="T26" fmla="*/ 0 w 29"/>
                <a:gd name="T27" fmla="*/ 0 h 7"/>
                <a:gd name="T28" fmla="*/ 0 w 29"/>
                <a:gd name="T29" fmla="*/ 0 h 7"/>
                <a:gd name="T30" fmla="*/ 0 w 29"/>
                <a:gd name="T31" fmla="*/ 0 h 7"/>
                <a:gd name="T32" fmla="*/ 0 w 29"/>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7">
                  <a:moveTo>
                    <a:pt x="29" y="7"/>
                  </a:moveTo>
                  <a:lnTo>
                    <a:pt x="29" y="0"/>
                  </a:lnTo>
                  <a:lnTo>
                    <a:pt x="22" y="0"/>
                  </a:lnTo>
                  <a:lnTo>
                    <a:pt x="14" y="0"/>
                  </a:lnTo>
                  <a:lnTo>
                    <a:pt x="7"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504" name="Freeform 568">
              <a:extLst>
                <a:ext uri="{FF2B5EF4-FFF2-40B4-BE49-F238E27FC236}">
                  <a16:creationId xmlns:a16="http://schemas.microsoft.com/office/drawing/2014/main" id="{00BBD88D-C606-756A-8665-72EDA36BEB91}"/>
                </a:ext>
              </a:extLst>
            </p:cNvPr>
            <p:cNvSpPr>
              <a:spLocks/>
            </p:cNvSpPr>
            <p:nvPr/>
          </p:nvSpPr>
          <p:spPr bwMode="auto">
            <a:xfrm>
              <a:off x="2476" y="273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 h="1">
                  <a:moveTo>
                    <a:pt x="0" y="0"/>
                  </a:move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505" name="Freeform 569">
              <a:extLst>
                <a:ext uri="{FF2B5EF4-FFF2-40B4-BE49-F238E27FC236}">
                  <a16:creationId xmlns:a16="http://schemas.microsoft.com/office/drawing/2014/main" id="{4454711B-B5D4-4964-7C0C-10C7D7935F92}"/>
                </a:ext>
              </a:extLst>
            </p:cNvPr>
            <p:cNvSpPr>
              <a:spLocks/>
            </p:cNvSpPr>
            <p:nvPr/>
          </p:nvSpPr>
          <p:spPr bwMode="auto">
            <a:xfrm>
              <a:off x="2447" y="272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 h="1">
                  <a:moveTo>
                    <a:pt x="0" y="0"/>
                  </a:move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8">
            <a:extLst>
              <a:ext uri="{FF2B5EF4-FFF2-40B4-BE49-F238E27FC236}">
                <a16:creationId xmlns:a16="http://schemas.microsoft.com/office/drawing/2014/main" id="{D0C44B25-F1E9-F12F-4A80-1C0AD68A9C7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40963" name="Espace réservé du numéro de diapositive 4">
            <a:extLst>
              <a:ext uri="{FF2B5EF4-FFF2-40B4-BE49-F238E27FC236}">
                <a16:creationId xmlns:a16="http://schemas.microsoft.com/office/drawing/2014/main" id="{C366FDC8-712C-1B51-4018-7C2B2B257CA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2A37AB3-4CC0-4147-98DC-F774F0C3F002}" type="slidenum">
              <a:rPr lang="fr-FR" altLang="fr-FR" sz="2000">
                <a:solidFill>
                  <a:srgbClr val="984807"/>
                </a:solidFill>
              </a:rPr>
              <a:pPr algn="r" eaLnBrk="1" hangingPunct="1">
                <a:spcBef>
                  <a:spcPct val="0"/>
                </a:spcBef>
                <a:buFontTx/>
                <a:buNone/>
              </a:pPr>
              <a:t>38</a:t>
            </a:fld>
            <a:endParaRPr lang="fr-FR" altLang="fr-FR" sz="2000">
              <a:solidFill>
                <a:srgbClr val="984807"/>
              </a:solidFill>
            </a:endParaRPr>
          </a:p>
        </p:txBody>
      </p:sp>
      <p:sp>
        <p:nvSpPr>
          <p:cNvPr id="40964" name="Rectangle 1">
            <a:extLst>
              <a:ext uri="{FF2B5EF4-FFF2-40B4-BE49-F238E27FC236}">
                <a16:creationId xmlns:a16="http://schemas.microsoft.com/office/drawing/2014/main" id="{7DC6E7FD-82DC-FAAA-0EFE-BC73C50E24F3}"/>
              </a:ext>
            </a:extLst>
          </p:cNvPr>
          <p:cNvSpPr>
            <a:spLocks noChangeArrowheads="1"/>
          </p:cNvSpPr>
          <p:nvPr/>
        </p:nvSpPr>
        <p:spPr bwMode="auto">
          <a:xfrm>
            <a:off x="395288" y="1700213"/>
            <a:ext cx="818991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Faire parvenir régulièrement des messages sur la situation à son supérieur hiérarchique.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Réaliser au mieux la mission et d'en rendre compte le plus rapidement possible.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Rendre compte au C.A. si évolution.</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0965" name="Picture 9" descr="CDC1_12">
            <a:extLst>
              <a:ext uri="{FF2B5EF4-FFF2-40B4-BE49-F238E27FC236}">
                <a16:creationId xmlns:a16="http://schemas.microsoft.com/office/drawing/2014/main" id="{2381B134-0F55-09DD-3B9C-2AF7C790F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644900"/>
            <a:ext cx="2225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8">
            <a:extLst>
              <a:ext uri="{FF2B5EF4-FFF2-40B4-BE49-F238E27FC236}">
                <a16:creationId xmlns:a16="http://schemas.microsoft.com/office/drawing/2014/main" id="{C1EECE51-6C6F-E293-0539-C1FFB1C65F0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41987" name="Espace réservé du numéro de diapositive 4">
            <a:extLst>
              <a:ext uri="{FF2B5EF4-FFF2-40B4-BE49-F238E27FC236}">
                <a16:creationId xmlns:a16="http://schemas.microsoft.com/office/drawing/2014/main" id="{311723BA-9F33-08C3-C83E-CAED9DAED46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9323D4-422E-46FE-B947-0F955E01AF9A}" type="slidenum">
              <a:rPr lang="fr-FR" altLang="fr-FR" sz="2000">
                <a:solidFill>
                  <a:srgbClr val="984807"/>
                </a:solidFill>
              </a:rPr>
              <a:pPr algn="r" eaLnBrk="1" hangingPunct="1">
                <a:spcBef>
                  <a:spcPct val="0"/>
                </a:spcBef>
                <a:buFontTx/>
                <a:buNone/>
              </a:pPr>
              <a:t>39</a:t>
            </a:fld>
            <a:endParaRPr lang="fr-FR" altLang="fr-FR" sz="2000">
              <a:solidFill>
                <a:srgbClr val="984807"/>
              </a:solidFill>
            </a:endParaRPr>
          </a:p>
        </p:txBody>
      </p:sp>
      <p:sp>
        <p:nvSpPr>
          <p:cNvPr id="41988" name="Rectangle 1">
            <a:extLst>
              <a:ext uri="{FF2B5EF4-FFF2-40B4-BE49-F238E27FC236}">
                <a16:creationId xmlns:a16="http://schemas.microsoft.com/office/drawing/2014/main" id="{C7CB95EB-C717-A5C3-11AA-859E19D670D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sécurité collective c'est aussi : </a:t>
            </a:r>
          </a:p>
        </p:txBody>
      </p:sp>
      <p:sp>
        <p:nvSpPr>
          <p:cNvPr id="41989" name="Rectangle 1">
            <a:extLst>
              <a:ext uri="{FF2B5EF4-FFF2-40B4-BE49-F238E27FC236}">
                <a16:creationId xmlns:a16="http://schemas.microsoft.com/office/drawing/2014/main" id="{97918A39-9753-D1C5-2CD0-4D7EE18E2C6D}"/>
              </a:ext>
            </a:extLst>
          </p:cNvPr>
          <p:cNvSpPr>
            <a:spLocks noChangeArrowheads="1"/>
          </p:cNvSpPr>
          <p:nvPr/>
        </p:nvSpPr>
        <p:spPr bwMode="auto">
          <a:xfrm>
            <a:off x="457200" y="1981200"/>
            <a:ext cx="8291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Éclairage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N’utiliser que des lampes ATEX et en bon état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1990" name="Picture 6" descr="06">
            <a:extLst>
              <a:ext uri="{FF2B5EF4-FFF2-40B4-BE49-F238E27FC236}">
                <a16:creationId xmlns:a16="http://schemas.microsoft.com/office/drawing/2014/main" id="{5E19E3C1-99B7-7A3D-ED70-69A092FAE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743200"/>
            <a:ext cx="44958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Image 5">
            <a:extLst>
              <a:ext uri="{FF2B5EF4-FFF2-40B4-BE49-F238E27FC236}">
                <a16:creationId xmlns:a16="http://schemas.microsoft.com/office/drawing/2014/main" id="{BBBD05D7-16CE-3A05-2172-87109EAF8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489"/>
          <a:stretch>
            <a:fillRect/>
          </a:stretch>
        </p:blipFill>
        <p:spPr bwMode="auto">
          <a:xfrm>
            <a:off x="609600" y="3048000"/>
            <a:ext cx="2181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8">
            <a:extLst>
              <a:ext uri="{FF2B5EF4-FFF2-40B4-BE49-F238E27FC236}">
                <a16:creationId xmlns:a16="http://schemas.microsoft.com/office/drawing/2014/main" id="{59A58208-6B95-9443-60A5-AA743DA0654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Introduction </a:t>
            </a:r>
          </a:p>
        </p:txBody>
      </p:sp>
      <p:sp>
        <p:nvSpPr>
          <p:cNvPr id="6147" name="Espace réservé du numéro de diapositive 4">
            <a:extLst>
              <a:ext uri="{FF2B5EF4-FFF2-40B4-BE49-F238E27FC236}">
                <a16:creationId xmlns:a16="http://schemas.microsoft.com/office/drawing/2014/main" id="{A1155A33-6046-9851-1F51-D311D8A2AA5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320D697-C3AB-4F00-9AE9-A6996408E9AA}" type="slidenum">
              <a:rPr lang="fr-FR" altLang="fr-FR" sz="2000">
                <a:solidFill>
                  <a:srgbClr val="984807"/>
                </a:solidFill>
              </a:rPr>
              <a:pPr algn="r" eaLnBrk="1" hangingPunct="1">
                <a:spcBef>
                  <a:spcPct val="0"/>
                </a:spcBef>
                <a:buFontTx/>
                <a:buNone/>
              </a:pPr>
              <a:t>4</a:t>
            </a:fld>
            <a:endParaRPr lang="fr-FR" altLang="fr-FR" sz="2000">
              <a:solidFill>
                <a:srgbClr val="984807"/>
              </a:solidFill>
            </a:endParaRPr>
          </a:p>
        </p:txBody>
      </p:sp>
      <p:sp>
        <p:nvSpPr>
          <p:cNvPr id="6148" name="Rectangle 1">
            <a:extLst>
              <a:ext uri="{FF2B5EF4-FFF2-40B4-BE49-F238E27FC236}">
                <a16:creationId xmlns:a16="http://schemas.microsoft.com/office/drawing/2014/main" id="{3FF6D28B-70D1-3C30-A938-26B5BC4B068C}"/>
              </a:ext>
            </a:extLst>
          </p:cNvPr>
          <p:cNvSpPr>
            <a:spLocks noChangeArrowheads="1"/>
          </p:cNvSpPr>
          <p:nvPr/>
        </p:nvSpPr>
        <p:spPr bwMode="auto">
          <a:xfrm>
            <a:off x="250825" y="1282700"/>
            <a:ext cx="86074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 fera toujours en sorte que son intervention soit assurée en toutes circonstances, le devoir absolu du SP étant de répondre à l'appel du sinistré le plus vite possible, certes, mais encore avec l'intégrité de ses moyens physiques et matériels ; les compromettre en chemin s'est déjà faillir à sa mission.</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9" name="Image 1">
            <a:extLst>
              <a:ext uri="{FF2B5EF4-FFF2-40B4-BE49-F238E27FC236}">
                <a16:creationId xmlns:a16="http://schemas.microsoft.com/office/drawing/2014/main" id="{DFCB6F6B-C8C2-D7D6-6AC1-33B43B8050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943225"/>
            <a:ext cx="22002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 2">
            <a:extLst>
              <a:ext uri="{FF2B5EF4-FFF2-40B4-BE49-F238E27FC236}">
                <a16:creationId xmlns:a16="http://schemas.microsoft.com/office/drawing/2014/main" id="{EFB581E6-C210-EF91-BD5B-8BCE2EB3C7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995613"/>
            <a:ext cx="210026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8">
            <a:extLst>
              <a:ext uri="{FF2B5EF4-FFF2-40B4-BE49-F238E27FC236}">
                <a16:creationId xmlns:a16="http://schemas.microsoft.com/office/drawing/2014/main" id="{32B09B8C-145E-3AEB-63C5-4FA0F8426C2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43011" name="Espace réservé du numéro de diapositive 4">
            <a:extLst>
              <a:ext uri="{FF2B5EF4-FFF2-40B4-BE49-F238E27FC236}">
                <a16:creationId xmlns:a16="http://schemas.microsoft.com/office/drawing/2014/main" id="{CD61258B-368A-FA3D-5FC7-F1DC9A2C31B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A8D9A40-D30A-46E3-B639-6F1B9EB23572}" type="slidenum">
              <a:rPr lang="fr-FR" altLang="fr-FR" sz="2000">
                <a:solidFill>
                  <a:srgbClr val="984807"/>
                </a:solidFill>
              </a:rPr>
              <a:pPr algn="r" eaLnBrk="1" hangingPunct="1">
                <a:spcBef>
                  <a:spcPct val="0"/>
                </a:spcBef>
                <a:buFontTx/>
                <a:buNone/>
              </a:pPr>
              <a:t>40</a:t>
            </a:fld>
            <a:endParaRPr lang="fr-FR" altLang="fr-FR" sz="2000">
              <a:solidFill>
                <a:srgbClr val="984807"/>
              </a:solidFill>
            </a:endParaRPr>
          </a:p>
        </p:txBody>
      </p:sp>
      <p:sp>
        <p:nvSpPr>
          <p:cNvPr id="43012" name="Rectangle 1">
            <a:extLst>
              <a:ext uri="{FF2B5EF4-FFF2-40B4-BE49-F238E27FC236}">
                <a16:creationId xmlns:a16="http://schemas.microsoft.com/office/drawing/2014/main" id="{31D0F1BE-D50A-57BA-3E00-F0FD05E9C17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sécurité collective c'est aussi : </a:t>
            </a:r>
          </a:p>
        </p:txBody>
      </p:sp>
      <p:sp>
        <p:nvSpPr>
          <p:cNvPr id="43013" name="Rectangle 1">
            <a:extLst>
              <a:ext uri="{FF2B5EF4-FFF2-40B4-BE49-F238E27FC236}">
                <a16:creationId xmlns:a16="http://schemas.microsoft.com/office/drawing/2014/main" id="{D8982FAB-8692-9193-E14B-71B70B7B6EBA}"/>
              </a:ext>
            </a:extLst>
          </p:cNvPr>
          <p:cNvSpPr>
            <a:spLocks noChangeArrowheads="1"/>
          </p:cNvSpPr>
          <p:nvPr/>
        </p:nvSpPr>
        <p:spPr bwMode="auto">
          <a:xfrm>
            <a:off x="457200" y="1981200"/>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Électricité et gaz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Pas de bip, ni de portable (gaz)</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ENEDIS et GrDF obligatoire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Repérer les organes de coupure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014" name="Rectangle 8">
            <a:extLst>
              <a:ext uri="{FF2B5EF4-FFF2-40B4-BE49-F238E27FC236}">
                <a16:creationId xmlns:a16="http://schemas.microsoft.com/office/drawing/2014/main" id="{999CA4C4-11D9-CA0A-E9DE-4AE558F2CF78}"/>
              </a:ext>
            </a:extLst>
          </p:cNvPr>
          <p:cNvSpPr>
            <a:spLocks noChangeArrowheads="1"/>
          </p:cNvSpPr>
          <p:nvPr/>
        </p:nvSpPr>
        <p:spPr bwMode="auto">
          <a:xfrm>
            <a:off x="2433638"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3015" name="Picture 7">
            <a:extLst>
              <a:ext uri="{FF2B5EF4-FFF2-40B4-BE49-F238E27FC236}">
                <a16:creationId xmlns:a16="http://schemas.microsoft.com/office/drawing/2014/main" id="{57A9AFDD-31F0-4037-525F-1A34384AD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481"/>
          <a:stretch>
            <a:fillRect/>
          </a:stretch>
        </p:blipFill>
        <p:spPr bwMode="auto">
          <a:xfrm>
            <a:off x="4800600" y="3429000"/>
            <a:ext cx="40481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9" descr="hqdefault">
            <a:extLst>
              <a:ext uri="{FF2B5EF4-FFF2-40B4-BE49-F238E27FC236}">
                <a16:creationId xmlns:a16="http://schemas.microsoft.com/office/drawing/2014/main" id="{1E871D78-2AE2-E050-9E73-F52233ADA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35" r="7814"/>
          <a:stretch>
            <a:fillRect/>
          </a:stretch>
        </p:blipFill>
        <p:spPr bwMode="auto">
          <a:xfrm>
            <a:off x="1295400" y="3429000"/>
            <a:ext cx="15636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WordArt 10">
            <a:extLst>
              <a:ext uri="{FF2B5EF4-FFF2-40B4-BE49-F238E27FC236}">
                <a16:creationId xmlns:a16="http://schemas.microsoft.com/office/drawing/2014/main" id="{40B69B1E-58B0-93B8-43FE-5A6ECAA661C7}"/>
              </a:ext>
            </a:extLst>
          </p:cNvPr>
          <p:cNvSpPr>
            <a:spLocks noChangeArrowheads="1" noChangeShapeType="1" noTextEdit="1"/>
          </p:cNvSpPr>
          <p:nvPr/>
        </p:nvSpPr>
        <p:spPr bwMode="auto">
          <a:xfrm>
            <a:off x="1371600" y="3429000"/>
            <a:ext cx="1371600" cy="1600200"/>
          </a:xfrm>
          <a:prstGeom prst="rect">
            <a:avLst/>
          </a:prstGeom>
        </p:spPr>
        <p:txBody>
          <a:bodyPr wrap="none" fromWordArt="1">
            <a:prstTxWarp prst="textPlain">
              <a:avLst>
                <a:gd name="adj" fmla="val 50000"/>
              </a:avLst>
            </a:prstTxWarp>
          </a:bodyPr>
          <a:lstStyle/>
          <a:p>
            <a:pPr algn="ctr"/>
            <a:r>
              <a:rPr lang="fr-FR" sz="3600" kern="10">
                <a:ln w="9525">
                  <a:solidFill>
                    <a:srgbClr val="000000"/>
                  </a:solidFill>
                  <a:round/>
                  <a:headEnd/>
                  <a:tailEnd/>
                </a:ln>
                <a:solidFill>
                  <a:srgbClr val="FF0000">
                    <a:alpha val="50195"/>
                  </a:srgbClr>
                </a:solidFill>
                <a:latin typeface="Arial Black" panose="020B0A04020102020204" pitchFamily="34" charset="0"/>
              </a:rPr>
              <a:t>X</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8">
            <a:extLst>
              <a:ext uri="{FF2B5EF4-FFF2-40B4-BE49-F238E27FC236}">
                <a16:creationId xmlns:a16="http://schemas.microsoft.com/office/drawing/2014/main" id="{A7D3250F-1C25-506C-D831-3C0F6E708CD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44035" name="Espace réservé du numéro de diapositive 4">
            <a:extLst>
              <a:ext uri="{FF2B5EF4-FFF2-40B4-BE49-F238E27FC236}">
                <a16:creationId xmlns:a16="http://schemas.microsoft.com/office/drawing/2014/main" id="{871625E3-E3A2-B1C6-CC4C-143FBC37676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43965DA-38D7-474D-AF8B-40BB60A72A07}" type="slidenum">
              <a:rPr lang="fr-FR" altLang="fr-FR" sz="2000">
                <a:solidFill>
                  <a:srgbClr val="984807"/>
                </a:solidFill>
              </a:rPr>
              <a:pPr algn="r" eaLnBrk="1" hangingPunct="1">
                <a:spcBef>
                  <a:spcPct val="0"/>
                </a:spcBef>
                <a:buFontTx/>
                <a:buNone/>
              </a:pPr>
              <a:t>41</a:t>
            </a:fld>
            <a:endParaRPr lang="fr-FR" altLang="fr-FR" sz="2000">
              <a:solidFill>
                <a:srgbClr val="984807"/>
              </a:solidFill>
            </a:endParaRPr>
          </a:p>
        </p:txBody>
      </p:sp>
      <p:pic>
        <p:nvPicPr>
          <p:cNvPr id="44036" name="Picture 7">
            <a:extLst>
              <a:ext uri="{FF2B5EF4-FFF2-40B4-BE49-F238E27FC236}">
                <a16:creationId xmlns:a16="http://schemas.microsoft.com/office/drawing/2014/main" id="{1D456B57-3396-D47C-EA45-40D655D71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27" r="2539" b="8136"/>
          <a:stretch>
            <a:fillRect/>
          </a:stretch>
        </p:blipFill>
        <p:spPr bwMode="auto">
          <a:xfrm>
            <a:off x="1258888" y="2349500"/>
            <a:ext cx="6516687"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1">
            <a:extLst>
              <a:ext uri="{FF2B5EF4-FFF2-40B4-BE49-F238E27FC236}">
                <a16:creationId xmlns:a16="http://schemas.microsoft.com/office/drawing/2014/main" id="{30DD3DF7-1491-4FDA-EF1C-8B17C3394634}"/>
              </a:ext>
            </a:extLst>
          </p:cNvPr>
          <p:cNvSpPr>
            <a:spLocks noChangeArrowheads="1"/>
          </p:cNvSpPr>
          <p:nvPr/>
        </p:nvSpPr>
        <p:spPr bwMode="auto">
          <a:xfrm>
            <a:off x="2771775" y="1592263"/>
            <a:ext cx="38877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8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Zonage opérationnel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8">
            <a:extLst>
              <a:ext uri="{FF2B5EF4-FFF2-40B4-BE49-F238E27FC236}">
                <a16:creationId xmlns:a16="http://schemas.microsoft.com/office/drawing/2014/main" id="{DEF17A10-3303-EF67-B9D9-20C04650D2B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45059" name="Espace réservé du numéro de diapositive 4">
            <a:extLst>
              <a:ext uri="{FF2B5EF4-FFF2-40B4-BE49-F238E27FC236}">
                <a16:creationId xmlns:a16="http://schemas.microsoft.com/office/drawing/2014/main" id="{A9B93717-59C0-85B6-9762-21A2324ABD8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C172FD9-275D-431B-A32F-6D552C721167}" type="slidenum">
              <a:rPr lang="fr-FR" altLang="fr-FR" sz="2000">
                <a:solidFill>
                  <a:srgbClr val="984807"/>
                </a:solidFill>
              </a:rPr>
              <a:pPr algn="r" eaLnBrk="1" hangingPunct="1">
                <a:spcBef>
                  <a:spcPct val="0"/>
                </a:spcBef>
                <a:buFontTx/>
                <a:buNone/>
              </a:pPr>
              <a:t>42</a:t>
            </a:fld>
            <a:endParaRPr lang="fr-FR" altLang="fr-FR" sz="2000">
              <a:solidFill>
                <a:srgbClr val="984807"/>
              </a:solidFill>
            </a:endParaRPr>
          </a:p>
        </p:txBody>
      </p:sp>
      <p:sp>
        <p:nvSpPr>
          <p:cNvPr id="45060" name="Rectangle 1">
            <a:extLst>
              <a:ext uri="{FF2B5EF4-FFF2-40B4-BE49-F238E27FC236}">
                <a16:creationId xmlns:a16="http://schemas.microsoft.com/office/drawing/2014/main" id="{9B0F20C9-11DD-4683-D0DA-60C925F126D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Zonage opérationnel : </a:t>
            </a:r>
          </a:p>
        </p:txBody>
      </p:sp>
      <p:sp>
        <p:nvSpPr>
          <p:cNvPr id="45061" name="Rectangle 1">
            <a:extLst>
              <a:ext uri="{FF2B5EF4-FFF2-40B4-BE49-F238E27FC236}">
                <a16:creationId xmlns:a16="http://schemas.microsoft.com/office/drawing/2014/main" id="{36719E85-6D3F-503E-15FE-D5DB63D90715}"/>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COS peut/doit mettre en place un zonage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Zonage peut nécessiter la création d’1 ou plusieurs points d’accès et de contrôle car il(s) présente(nt) un intérêt majeur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gestion des entrées et sorties des intervenants,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gestion des matériels souillés,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contrôle des actions menées.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8">
            <a:extLst>
              <a:ext uri="{FF2B5EF4-FFF2-40B4-BE49-F238E27FC236}">
                <a16:creationId xmlns:a16="http://schemas.microsoft.com/office/drawing/2014/main" id="{F664546B-8094-4F06-62D1-853B13187F7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46083" name="Espace réservé du numéro de diapositive 4">
            <a:extLst>
              <a:ext uri="{FF2B5EF4-FFF2-40B4-BE49-F238E27FC236}">
                <a16:creationId xmlns:a16="http://schemas.microsoft.com/office/drawing/2014/main" id="{79A63CFC-4B36-F1D5-BC73-AC7AE16E6AC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463272-0D7B-4A45-BF88-984F1A4C0439}" type="slidenum">
              <a:rPr lang="fr-FR" altLang="fr-FR" sz="2000">
                <a:solidFill>
                  <a:srgbClr val="984807"/>
                </a:solidFill>
              </a:rPr>
              <a:pPr algn="r" eaLnBrk="1" hangingPunct="1">
                <a:spcBef>
                  <a:spcPct val="0"/>
                </a:spcBef>
                <a:buFontTx/>
                <a:buNone/>
              </a:pPr>
              <a:t>43</a:t>
            </a:fld>
            <a:endParaRPr lang="fr-FR" altLang="fr-FR" sz="2000">
              <a:solidFill>
                <a:srgbClr val="984807"/>
              </a:solidFill>
            </a:endParaRPr>
          </a:p>
        </p:txBody>
      </p:sp>
      <p:sp>
        <p:nvSpPr>
          <p:cNvPr id="46084" name="Rectangle 1">
            <a:extLst>
              <a:ext uri="{FF2B5EF4-FFF2-40B4-BE49-F238E27FC236}">
                <a16:creationId xmlns:a16="http://schemas.microsoft.com/office/drawing/2014/main" id="{B8E7AC57-FC36-3DFE-CF81-57CB6701947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Zonage opérationnel : </a:t>
            </a:r>
          </a:p>
        </p:txBody>
      </p:sp>
      <p:sp>
        <p:nvSpPr>
          <p:cNvPr id="46085" name="Rectangle 1">
            <a:extLst>
              <a:ext uri="{FF2B5EF4-FFF2-40B4-BE49-F238E27FC236}">
                <a16:creationId xmlns:a16="http://schemas.microsoft.com/office/drawing/2014/main" id="{F02AC596-DAD9-1499-00DA-4956A8AD3EB7}"/>
              </a:ext>
            </a:extLst>
          </p:cNvPr>
          <p:cNvSpPr>
            <a:spLocks noChangeArrowheads="1"/>
          </p:cNvSpPr>
          <p:nvPr/>
        </p:nvSpPr>
        <p:spPr bwMode="auto">
          <a:xfrm>
            <a:off x="430213" y="2019300"/>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Périmètre de sécurité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action réflexe de la part du COS pour délimiter physiquement avec de la rubalise, véhicule FSI, personnels SP … afin de sauvegarder et protéger l’accès à une zone qui présente une dangerosité certaine.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rotéger le public </a:t>
            </a:r>
            <a:r>
              <a:rPr lang="fr-FR" altLang="fr-FR" sz="2400">
                <a:latin typeface="Times New Roman" panose="02020603050405020304" pitchFamily="18" charset="0"/>
                <a:ea typeface="Calibri" panose="020F0502020204030204" pitchFamily="34" charset="0"/>
                <a:cs typeface="Times New Roman" panose="02020603050405020304" pitchFamily="18" charset="0"/>
              </a:rPr>
              <a:t>et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faciliter l’intervention des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acteurs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latin typeface="Times New Roman" panose="02020603050405020304" pitchFamily="18" charset="0"/>
                <a:ea typeface="Calibri" panose="020F0502020204030204" pitchFamily="34" charset="0"/>
                <a:cs typeface="Times New Roman" panose="02020603050405020304" pitchFamily="18" charset="0"/>
              </a:rPr>
              <a:t>érimètre établi à priori, que le COS peut revoir à tout moment.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8">
            <a:extLst>
              <a:ext uri="{FF2B5EF4-FFF2-40B4-BE49-F238E27FC236}">
                <a16:creationId xmlns:a16="http://schemas.microsoft.com/office/drawing/2014/main" id="{0A304FE4-D99D-BE9E-3D43-390DE00E695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47107" name="Espace réservé du numéro de diapositive 4">
            <a:extLst>
              <a:ext uri="{FF2B5EF4-FFF2-40B4-BE49-F238E27FC236}">
                <a16:creationId xmlns:a16="http://schemas.microsoft.com/office/drawing/2014/main" id="{B720A381-1B0F-46CA-CA16-F75D90D3801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7FDBA3B-05E2-475A-A6C7-A320C45A91E3}" type="slidenum">
              <a:rPr lang="fr-FR" altLang="fr-FR" sz="2000">
                <a:solidFill>
                  <a:srgbClr val="984807"/>
                </a:solidFill>
              </a:rPr>
              <a:pPr algn="r" eaLnBrk="1" hangingPunct="1">
                <a:spcBef>
                  <a:spcPct val="0"/>
                </a:spcBef>
                <a:buFontTx/>
                <a:buNone/>
              </a:pPr>
              <a:t>44</a:t>
            </a:fld>
            <a:endParaRPr lang="fr-FR" altLang="fr-FR" sz="2000">
              <a:solidFill>
                <a:srgbClr val="984807"/>
              </a:solidFill>
            </a:endParaRPr>
          </a:p>
        </p:txBody>
      </p:sp>
      <p:sp>
        <p:nvSpPr>
          <p:cNvPr id="47108" name="Rectangle 1">
            <a:extLst>
              <a:ext uri="{FF2B5EF4-FFF2-40B4-BE49-F238E27FC236}">
                <a16:creationId xmlns:a16="http://schemas.microsoft.com/office/drawing/2014/main" id="{A3CBEB16-0E31-6F3E-1B4A-F9BFCA30E07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Zonage opérationnel : </a:t>
            </a:r>
          </a:p>
        </p:txBody>
      </p:sp>
      <p:sp>
        <p:nvSpPr>
          <p:cNvPr id="47109" name="Rectangle 1">
            <a:extLst>
              <a:ext uri="{FF2B5EF4-FFF2-40B4-BE49-F238E27FC236}">
                <a16:creationId xmlns:a16="http://schemas.microsoft.com/office/drawing/2014/main" id="{E543BB83-F3C1-2CC8-DFB9-2B9BFB7D04EB}"/>
              </a:ext>
            </a:extLst>
          </p:cNvPr>
          <p:cNvSpPr>
            <a:spLocks noChangeArrowheads="1"/>
          </p:cNvSpPr>
          <p:nvPr/>
        </p:nvSpPr>
        <p:spPr bwMode="auto">
          <a:xfrm>
            <a:off x="457200" y="1981200"/>
            <a:ext cx="81899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découpage des zones se définit comme suit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Zone d’exclusion (rouge),</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FF9900"/>
                </a:solidFill>
                <a:latin typeface="Times New Roman" panose="02020603050405020304" pitchFamily="18" charset="0"/>
                <a:ea typeface="Calibri" panose="020F0502020204030204" pitchFamily="34" charset="0"/>
                <a:cs typeface="Times New Roman" panose="02020603050405020304" pitchFamily="18" charset="0"/>
              </a:rPr>
              <a:t> Zone contrôlée (orange),</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Zone de Soutien (vert).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Chaque zone est délimitée via de la rubalise.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8">
            <a:extLst>
              <a:ext uri="{FF2B5EF4-FFF2-40B4-BE49-F238E27FC236}">
                <a16:creationId xmlns:a16="http://schemas.microsoft.com/office/drawing/2014/main" id="{0621ADED-3B69-2E2E-FB30-203D5F4B72F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48131" name="Espace réservé du numéro de diapositive 4">
            <a:extLst>
              <a:ext uri="{FF2B5EF4-FFF2-40B4-BE49-F238E27FC236}">
                <a16:creationId xmlns:a16="http://schemas.microsoft.com/office/drawing/2014/main" id="{AE5C1D13-92B1-D356-855D-A7AE8AAB31C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EFF153B-C3E5-4F14-A0C8-69236EDD1407}" type="slidenum">
              <a:rPr lang="fr-FR" altLang="fr-FR" sz="2000">
                <a:solidFill>
                  <a:srgbClr val="984807"/>
                </a:solidFill>
              </a:rPr>
              <a:pPr algn="r" eaLnBrk="1" hangingPunct="1">
                <a:spcBef>
                  <a:spcPct val="0"/>
                </a:spcBef>
                <a:buFontTx/>
                <a:buNone/>
              </a:pPr>
              <a:t>45</a:t>
            </a:fld>
            <a:endParaRPr lang="fr-FR" altLang="fr-FR" sz="2000">
              <a:solidFill>
                <a:srgbClr val="984807"/>
              </a:solidFill>
            </a:endParaRPr>
          </a:p>
        </p:txBody>
      </p:sp>
      <p:sp>
        <p:nvSpPr>
          <p:cNvPr id="48132" name="Rectangle 1">
            <a:extLst>
              <a:ext uri="{FF2B5EF4-FFF2-40B4-BE49-F238E27FC236}">
                <a16:creationId xmlns:a16="http://schemas.microsoft.com/office/drawing/2014/main" id="{7542CCDC-7FDE-8C0B-46EF-861729B0E16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ZONE D’EXCLUSION (ZE) = zone de danger :</a:t>
            </a:r>
          </a:p>
        </p:txBody>
      </p:sp>
      <p:sp>
        <p:nvSpPr>
          <p:cNvPr id="48133" name="Rectangle 1">
            <a:extLst>
              <a:ext uri="{FF2B5EF4-FFF2-40B4-BE49-F238E27FC236}">
                <a16:creationId xmlns:a16="http://schemas.microsoft.com/office/drawing/2014/main" id="{3A56E524-18AA-42A7-5619-A3C793F67DE9}"/>
              </a:ext>
            </a:extLst>
          </p:cNvPr>
          <p:cNvSpPr>
            <a:spLocks noChangeArrowheads="1"/>
          </p:cNvSpPr>
          <p:nvPr/>
        </p:nvSpPr>
        <p:spPr bwMode="auto">
          <a:xfrm>
            <a:off x="390525" y="2420938"/>
            <a:ext cx="8189913"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Espace interdit à toute personne non autorisée par le COS et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n’est autorisé qu’aux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intervenants équipés d’EPI adaptés aux risques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Modification par le COS autant que nécessaire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8">
            <a:extLst>
              <a:ext uri="{FF2B5EF4-FFF2-40B4-BE49-F238E27FC236}">
                <a16:creationId xmlns:a16="http://schemas.microsoft.com/office/drawing/2014/main" id="{241BCEC2-FC9F-DC76-BEFB-BAC95790389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49155" name="Espace réservé du numéro de diapositive 4">
            <a:extLst>
              <a:ext uri="{FF2B5EF4-FFF2-40B4-BE49-F238E27FC236}">
                <a16:creationId xmlns:a16="http://schemas.microsoft.com/office/drawing/2014/main" id="{C2A574ED-1CF2-927E-6E6F-430D8B8C54F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7004223-E7C5-45E1-9392-F416B62EFD9A}" type="slidenum">
              <a:rPr lang="fr-FR" altLang="fr-FR" sz="2000">
                <a:solidFill>
                  <a:srgbClr val="984807"/>
                </a:solidFill>
              </a:rPr>
              <a:pPr algn="r" eaLnBrk="1" hangingPunct="1">
                <a:spcBef>
                  <a:spcPct val="0"/>
                </a:spcBef>
                <a:buFontTx/>
                <a:buNone/>
              </a:pPr>
              <a:t>46</a:t>
            </a:fld>
            <a:endParaRPr lang="fr-FR" altLang="fr-FR" sz="2000">
              <a:solidFill>
                <a:srgbClr val="984807"/>
              </a:solidFill>
            </a:endParaRPr>
          </a:p>
        </p:txBody>
      </p:sp>
      <p:sp>
        <p:nvSpPr>
          <p:cNvPr id="49156" name="Rectangle 1">
            <a:extLst>
              <a:ext uri="{FF2B5EF4-FFF2-40B4-BE49-F238E27FC236}">
                <a16:creationId xmlns:a16="http://schemas.microsoft.com/office/drawing/2014/main" id="{CCF36FBF-E5DF-E924-0B78-E0A2F46F1CD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ZONE D’EXCLUSION (ZE) = zone de danger :</a:t>
            </a:r>
          </a:p>
        </p:txBody>
      </p:sp>
      <p:sp>
        <p:nvSpPr>
          <p:cNvPr id="49157" name="Rectangle 1">
            <a:extLst>
              <a:ext uri="{FF2B5EF4-FFF2-40B4-BE49-F238E27FC236}">
                <a16:creationId xmlns:a16="http://schemas.microsoft.com/office/drawing/2014/main" id="{8890F3DB-B90B-8604-F4FE-78C513DDF4D8}"/>
              </a:ext>
            </a:extLst>
          </p:cNvPr>
          <p:cNvSpPr>
            <a:spLocks noChangeArrowheads="1"/>
          </p:cNvSpPr>
          <p:nvPr/>
        </p:nvSpPr>
        <p:spPr bwMode="auto">
          <a:xfrm>
            <a:off x="476250" y="2249488"/>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Mise en place d’un contrôle des entrées et sorties,</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Un des objectifs du COS doit être de réduire le + rapidement possible la ZE,</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Choix tactique du COS sur le confinement ou l’évacuation du public,</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8">
            <a:extLst>
              <a:ext uri="{FF2B5EF4-FFF2-40B4-BE49-F238E27FC236}">
                <a16:creationId xmlns:a16="http://schemas.microsoft.com/office/drawing/2014/main" id="{C55A0590-5940-E7CE-0694-5A8A2DF23A2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50179" name="Espace réservé du numéro de diapositive 4">
            <a:extLst>
              <a:ext uri="{FF2B5EF4-FFF2-40B4-BE49-F238E27FC236}">
                <a16:creationId xmlns:a16="http://schemas.microsoft.com/office/drawing/2014/main" id="{427AF960-565E-F07D-AA65-34FC3D31541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D07626D-D195-49CB-8C8B-327A8AD8BF33}" type="slidenum">
              <a:rPr lang="fr-FR" altLang="fr-FR" sz="2000">
                <a:solidFill>
                  <a:srgbClr val="984807"/>
                </a:solidFill>
              </a:rPr>
              <a:pPr algn="r" eaLnBrk="1" hangingPunct="1">
                <a:spcBef>
                  <a:spcPct val="0"/>
                </a:spcBef>
                <a:buFontTx/>
                <a:buNone/>
              </a:pPr>
              <a:t>47</a:t>
            </a:fld>
            <a:endParaRPr lang="fr-FR" altLang="fr-FR" sz="2000">
              <a:solidFill>
                <a:srgbClr val="984807"/>
              </a:solidFill>
            </a:endParaRPr>
          </a:p>
        </p:txBody>
      </p:sp>
      <p:sp>
        <p:nvSpPr>
          <p:cNvPr id="50180" name="Rectangle 1">
            <a:extLst>
              <a:ext uri="{FF2B5EF4-FFF2-40B4-BE49-F238E27FC236}">
                <a16:creationId xmlns:a16="http://schemas.microsoft.com/office/drawing/2014/main" id="{6A172AE0-625F-F4BC-E5EE-7E2A6FE66A8D}"/>
              </a:ext>
            </a:extLst>
          </p:cNvPr>
          <p:cNvSpPr>
            <a:spLocks noChangeArrowheads="1"/>
          </p:cNvSpPr>
          <p:nvPr/>
        </p:nvSpPr>
        <p:spPr bwMode="auto">
          <a:xfrm>
            <a:off x="476250" y="1916113"/>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u="sng">
                <a:latin typeface="Times New Roman" panose="02020603050405020304" pitchFamily="18" charset="0"/>
                <a:ea typeface="Calibri" panose="020F0502020204030204" pitchFamily="34" charset="0"/>
                <a:cs typeface="Times New Roman" panose="02020603050405020304" pitchFamily="18" charset="0"/>
              </a:rPr>
              <a:t>Matérialisation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Tenue,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posée et retirée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par les SP.  </a:t>
            </a:r>
          </a:p>
        </p:txBody>
      </p:sp>
      <p:pic>
        <p:nvPicPr>
          <p:cNvPr id="50181" name="Picture 6">
            <a:extLst>
              <a:ext uri="{FF2B5EF4-FFF2-40B4-BE49-F238E27FC236}">
                <a16:creationId xmlns:a16="http://schemas.microsoft.com/office/drawing/2014/main" id="{71CAF4A0-C996-E9F7-D18C-51E124EE2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97" t="10406" r="5797" b="8943"/>
          <a:stretch>
            <a:fillRect/>
          </a:stretch>
        </p:blipFill>
        <p:spPr bwMode="auto">
          <a:xfrm>
            <a:off x="3059113" y="2236788"/>
            <a:ext cx="50419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1">
            <a:extLst>
              <a:ext uri="{FF2B5EF4-FFF2-40B4-BE49-F238E27FC236}">
                <a16:creationId xmlns:a16="http://schemas.microsoft.com/office/drawing/2014/main" id="{8DFF2DF7-E517-1232-3284-6B813720352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ZONE D’EXCLUSION (ZE)= zone de danger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8">
            <a:extLst>
              <a:ext uri="{FF2B5EF4-FFF2-40B4-BE49-F238E27FC236}">
                <a16:creationId xmlns:a16="http://schemas.microsoft.com/office/drawing/2014/main" id="{411D8BCB-2297-B734-A788-718CF120D12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51203" name="Espace réservé du numéro de diapositive 4">
            <a:extLst>
              <a:ext uri="{FF2B5EF4-FFF2-40B4-BE49-F238E27FC236}">
                <a16:creationId xmlns:a16="http://schemas.microsoft.com/office/drawing/2014/main" id="{1972CD19-29ED-1872-A5E0-BDD8E8A0F68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D63E48A-6C52-4A77-8D3B-988721F874AA}" type="slidenum">
              <a:rPr lang="fr-FR" altLang="fr-FR" sz="2000">
                <a:solidFill>
                  <a:srgbClr val="984807"/>
                </a:solidFill>
              </a:rPr>
              <a:pPr algn="r" eaLnBrk="1" hangingPunct="1">
                <a:spcBef>
                  <a:spcPct val="0"/>
                </a:spcBef>
                <a:buFontTx/>
                <a:buNone/>
              </a:pPr>
              <a:t>48</a:t>
            </a:fld>
            <a:endParaRPr lang="fr-FR" altLang="fr-FR" sz="2000">
              <a:solidFill>
                <a:srgbClr val="984807"/>
              </a:solidFill>
            </a:endParaRPr>
          </a:p>
        </p:txBody>
      </p:sp>
      <p:sp>
        <p:nvSpPr>
          <p:cNvPr id="51204" name="Rectangle 1">
            <a:extLst>
              <a:ext uri="{FF2B5EF4-FFF2-40B4-BE49-F238E27FC236}">
                <a16:creationId xmlns:a16="http://schemas.microsoft.com/office/drawing/2014/main" id="{DF4CC1E9-DCBB-5A0E-ADB6-DC9C46115C8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FF9900"/>
                </a:solidFill>
                <a:latin typeface="Times New Roman" panose="02020603050405020304" pitchFamily="18" charset="0"/>
                <a:ea typeface="Calibri" panose="020F0502020204030204" pitchFamily="34" charset="0"/>
                <a:cs typeface="Times New Roman" panose="02020603050405020304" pitchFamily="18" charset="0"/>
              </a:rPr>
              <a:t>ZONE CONTRÔLÉE = zone de sécurité</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1205" name="Rectangle 1">
            <a:extLst>
              <a:ext uri="{FF2B5EF4-FFF2-40B4-BE49-F238E27FC236}">
                <a16:creationId xmlns:a16="http://schemas.microsoft.com/office/drawing/2014/main" id="{772B6440-DC9C-7FB9-4359-CB63D11D8F03}"/>
              </a:ext>
            </a:extLst>
          </p:cNvPr>
          <p:cNvSpPr>
            <a:spLocks noChangeArrowheads="1"/>
          </p:cNvSpPr>
          <p:nvPr/>
        </p:nvSpPr>
        <p:spPr bwMode="auto">
          <a:xfrm>
            <a:off x="457200" y="2362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Préparation technique des intervenants.</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Zone définie par le COS. C’est une bande qui sépare la zone d’exclusion de la zone de soutien et qui se situe à proximité immédiate de la zone d’exclusion.</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Sert de soutien immédiat aux intervenants engagés (aller et retour).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8">
            <a:extLst>
              <a:ext uri="{FF2B5EF4-FFF2-40B4-BE49-F238E27FC236}">
                <a16:creationId xmlns:a16="http://schemas.microsoft.com/office/drawing/2014/main" id="{B4AD7E09-2649-D70B-49E9-8055E1EF580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52227" name="Espace réservé du numéro de diapositive 4">
            <a:extLst>
              <a:ext uri="{FF2B5EF4-FFF2-40B4-BE49-F238E27FC236}">
                <a16:creationId xmlns:a16="http://schemas.microsoft.com/office/drawing/2014/main" id="{D159911C-1E47-C467-2194-91926DD833C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3126D54-80CF-4F0A-9651-C37CF6E51775}" type="slidenum">
              <a:rPr lang="fr-FR" altLang="fr-FR" sz="2000">
                <a:solidFill>
                  <a:srgbClr val="984807"/>
                </a:solidFill>
              </a:rPr>
              <a:pPr algn="r" eaLnBrk="1" hangingPunct="1">
                <a:spcBef>
                  <a:spcPct val="0"/>
                </a:spcBef>
                <a:buFontTx/>
                <a:buNone/>
              </a:pPr>
              <a:t>49</a:t>
            </a:fld>
            <a:endParaRPr lang="fr-FR" altLang="fr-FR" sz="2000">
              <a:solidFill>
                <a:srgbClr val="984807"/>
              </a:solidFill>
            </a:endParaRPr>
          </a:p>
        </p:txBody>
      </p:sp>
      <p:sp>
        <p:nvSpPr>
          <p:cNvPr id="52228" name="Rectangle 1">
            <a:extLst>
              <a:ext uri="{FF2B5EF4-FFF2-40B4-BE49-F238E27FC236}">
                <a16:creationId xmlns:a16="http://schemas.microsoft.com/office/drawing/2014/main" id="{B0EE52BD-DB8E-BCA4-4E7F-B6903F5918C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Zonage opérationnel : </a:t>
            </a:r>
            <a:r>
              <a:rPr lang="fr-FR" altLang="fr-FR" sz="2000" b="1" u="sng">
                <a:solidFill>
                  <a:srgbClr val="FF9900"/>
                </a:solidFill>
                <a:latin typeface="Times New Roman" panose="02020603050405020304" pitchFamily="18" charset="0"/>
                <a:ea typeface="Calibri" panose="020F0502020204030204" pitchFamily="34" charset="0"/>
                <a:cs typeface="Times New Roman" panose="02020603050405020304" pitchFamily="18" charset="0"/>
              </a:rPr>
              <a:t>LA ZONE CONTRÔLÉE = zone de sécurité</a:t>
            </a:r>
            <a:endPar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229" name="Rectangle 1">
            <a:extLst>
              <a:ext uri="{FF2B5EF4-FFF2-40B4-BE49-F238E27FC236}">
                <a16:creationId xmlns:a16="http://schemas.microsoft.com/office/drawing/2014/main" id="{EE8D68AB-E76C-7E18-EE4D-95254DAA479B}"/>
              </a:ext>
            </a:extLst>
          </p:cNvPr>
          <p:cNvSpPr>
            <a:spLocks noChangeArrowheads="1"/>
          </p:cNvSpPr>
          <p:nvPr/>
        </p:nvSpPr>
        <p:spPr bwMode="auto">
          <a:xfrm>
            <a:off x="476250" y="2349500"/>
            <a:ext cx="81899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Passage obligatoire lors du retour de la zone d’exclusion pour nettoyage et évaluation degré de souillure.</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Accessible à tous les intervenants concernés et par autorisation du COS pour toute personne.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611FF965-2F48-07E9-5423-F806F69690F8}"/>
              </a:ext>
            </a:extLst>
          </p:cNvPr>
          <p:cNvSpPr>
            <a:spLocks noGrp="1"/>
          </p:cNvSpPr>
          <p:nvPr>
            <p:ph type="title"/>
          </p:nvPr>
        </p:nvSpPr>
        <p:spPr>
          <a:xfrm>
            <a:off x="755650" y="2781300"/>
            <a:ext cx="7742238" cy="939800"/>
          </a:xfrm>
        </p:spPr>
        <p:txBody>
          <a:bodyPr/>
          <a:lstStyle/>
          <a:p>
            <a:pPr eaLnBrk="1" hangingPunct="1"/>
            <a:r>
              <a:rPr lang="fr-FR" altLang="fr-FR" sz="3200" b="1">
                <a:solidFill>
                  <a:srgbClr val="984807"/>
                </a:solidFill>
              </a:rPr>
              <a:t>Protection individuelle</a:t>
            </a:r>
          </a:p>
        </p:txBody>
      </p:sp>
      <p:sp>
        <p:nvSpPr>
          <p:cNvPr id="7171" name="Espace réservé du numéro de diapositive 4">
            <a:extLst>
              <a:ext uri="{FF2B5EF4-FFF2-40B4-BE49-F238E27FC236}">
                <a16:creationId xmlns:a16="http://schemas.microsoft.com/office/drawing/2014/main" id="{91A5A873-5235-D753-CF94-6BBDBC88E8C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57051D8-6C6C-4048-914E-BCFFFEB67BF6}" type="slidenum">
              <a:rPr lang="fr-FR" altLang="fr-FR" sz="2000" smtClean="0">
                <a:solidFill>
                  <a:srgbClr val="984807"/>
                </a:solidFill>
              </a:rPr>
              <a:pPr>
                <a:spcBef>
                  <a:spcPct val="0"/>
                </a:spcBef>
                <a:buFontTx/>
                <a:buNone/>
              </a:pPr>
              <a:t>5</a:t>
            </a:fld>
            <a:endParaRPr lang="fr-FR" altLang="fr-FR" sz="2000">
              <a:solidFill>
                <a:srgbClr val="984807"/>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8">
            <a:extLst>
              <a:ext uri="{FF2B5EF4-FFF2-40B4-BE49-F238E27FC236}">
                <a16:creationId xmlns:a16="http://schemas.microsoft.com/office/drawing/2014/main" id="{A2EE876F-40D5-6177-2623-FFA194A0EB0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53251" name="Espace réservé du numéro de diapositive 4">
            <a:extLst>
              <a:ext uri="{FF2B5EF4-FFF2-40B4-BE49-F238E27FC236}">
                <a16:creationId xmlns:a16="http://schemas.microsoft.com/office/drawing/2014/main" id="{72192976-F621-DED8-2C7D-01D404771C9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A661237-DCA5-43CA-A7E3-713731B88BD7}" type="slidenum">
              <a:rPr lang="fr-FR" altLang="fr-FR" sz="2000">
                <a:solidFill>
                  <a:srgbClr val="984807"/>
                </a:solidFill>
              </a:rPr>
              <a:pPr algn="r" eaLnBrk="1" hangingPunct="1">
                <a:spcBef>
                  <a:spcPct val="0"/>
                </a:spcBef>
                <a:buFontTx/>
                <a:buNone/>
              </a:pPr>
              <a:t>50</a:t>
            </a:fld>
            <a:endParaRPr lang="fr-FR" altLang="fr-FR" sz="2000">
              <a:solidFill>
                <a:srgbClr val="984807"/>
              </a:solidFill>
            </a:endParaRPr>
          </a:p>
        </p:txBody>
      </p:sp>
      <p:sp>
        <p:nvSpPr>
          <p:cNvPr id="53252" name="Rectangle 1">
            <a:extLst>
              <a:ext uri="{FF2B5EF4-FFF2-40B4-BE49-F238E27FC236}">
                <a16:creationId xmlns:a16="http://schemas.microsoft.com/office/drawing/2014/main" id="{F3997B03-89A7-4D23-CAB0-A391A37D26F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FF9900"/>
                </a:solidFill>
                <a:latin typeface="Times New Roman" panose="02020603050405020304" pitchFamily="18" charset="0"/>
                <a:ea typeface="Calibri" panose="020F0502020204030204" pitchFamily="34" charset="0"/>
                <a:cs typeface="Times New Roman" panose="02020603050405020304" pitchFamily="18" charset="0"/>
              </a:rPr>
              <a:t>ZONE CONTRÔLÉE = zone de sécurité</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253" name="Rectangle 1">
            <a:extLst>
              <a:ext uri="{FF2B5EF4-FFF2-40B4-BE49-F238E27FC236}">
                <a16:creationId xmlns:a16="http://schemas.microsoft.com/office/drawing/2014/main" id="{7754572E-9104-56ED-3677-9CD68C04EA78}"/>
              </a:ext>
            </a:extLst>
          </p:cNvPr>
          <p:cNvSpPr>
            <a:spLocks noChangeArrowheads="1"/>
          </p:cNvSpPr>
          <p:nvPr/>
        </p:nvSpPr>
        <p:spPr bwMode="auto">
          <a:xfrm>
            <a:off x="414338" y="1878013"/>
            <a:ext cx="818991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u="sng">
                <a:latin typeface="Times New Roman" panose="02020603050405020304" pitchFamily="18" charset="0"/>
                <a:ea typeface="Calibri" panose="020F0502020204030204" pitchFamily="34" charset="0"/>
                <a:cs typeface="Times New Roman" panose="02020603050405020304" pitchFamily="18" charset="0"/>
              </a:rPr>
              <a:t>Matérialisation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osée et retirée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par les SP.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Peut être tenue par des SP ou les FSI.</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3254" name="Picture 6">
            <a:extLst>
              <a:ext uri="{FF2B5EF4-FFF2-40B4-BE49-F238E27FC236}">
                <a16:creationId xmlns:a16="http://schemas.microsoft.com/office/drawing/2014/main" id="{E74ADA77-232D-2B99-4D5B-8D4C6F7C4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605213"/>
            <a:ext cx="5113337"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8">
            <a:extLst>
              <a:ext uri="{FF2B5EF4-FFF2-40B4-BE49-F238E27FC236}">
                <a16:creationId xmlns:a16="http://schemas.microsoft.com/office/drawing/2014/main" id="{43DADA97-A5DD-03BF-82FF-C2A027F9076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54275" name="Espace réservé du numéro de diapositive 4">
            <a:extLst>
              <a:ext uri="{FF2B5EF4-FFF2-40B4-BE49-F238E27FC236}">
                <a16:creationId xmlns:a16="http://schemas.microsoft.com/office/drawing/2014/main" id="{CF308932-CEDA-72DB-CCA4-9B6EBEA5163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7434311-D824-4F2A-AC0B-EC5D8DC84F1F}" type="slidenum">
              <a:rPr lang="fr-FR" altLang="fr-FR" sz="2000">
                <a:solidFill>
                  <a:srgbClr val="984807"/>
                </a:solidFill>
              </a:rPr>
              <a:pPr algn="r" eaLnBrk="1" hangingPunct="1">
                <a:spcBef>
                  <a:spcPct val="0"/>
                </a:spcBef>
                <a:buFontTx/>
                <a:buNone/>
              </a:pPr>
              <a:t>51</a:t>
            </a:fld>
            <a:endParaRPr lang="fr-FR" altLang="fr-FR" sz="2000">
              <a:solidFill>
                <a:srgbClr val="984807"/>
              </a:solidFill>
            </a:endParaRPr>
          </a:p>
        </p:txBody>
      </p:sp>
      <p:sp>
        <p:nvSpPr>
          <p:cNvPr id="54276" name="Rectangle 1">
            <a:extLst>
              <a:ext uri="{FF2B5EF4-FFF2-40B4-BE49-F238E27FC236}">
                <a16:creationId xmlns:a16="http://schemas.microsoft.com/office/drawing/2014/main" id="{FFB028E1-0C02-4CA2-1AF8-F8E439E60AC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B050"/>
                </a:solidFill>
                <a:latin typeface="Times New Roman" panose="02020603050405020304" pitchFamily="18" charset="0"/>
                <a:ea typeface="Calibri" panose="020F0502020204030204" pitchFamily="34" charset="0"/>
                <a:cs typeface="Times New Roman" panose="02020603050405020304" pitchFamily="18" charset="0"/>
              </a:rPr>
              <a:t>ZONE DE SOUTIEN</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7349" name="Rectangle 1">
            <a:extLst>
              <a:ext uri="{FF2B5EF4-FFF2-40B4-BE49-F238E27FC236}">
                <a16:creationId xmlns:a16="http://schemas.microsoft.com/office/drawing/2014/main" id="{2E92D055-68E8-F49E-B81C-262DC216BA54}"/>
              </a:ext>
            </a:extLst>
          </p:cNvPr>
          <p:cNvSpPr>
            <a:spLocks noChangeArrowheads="1"/>
          </p:cNvSpPr>
          <p:nvPr/>
        </p:nvSpPr>
        <p:spPr bwMode="auto">
          <a:xfrm>
            <a:off x="449263" y="1916113"/>
            <a:ext cx="8189912" cy="4017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l’écart de tous dangers pour les SP et services partenaires,</a:t>
            </a:r>
          </a:p>
          <a:p>
            <a:pPr algn="just">
              <a:lnSpc>
                <a:spcPct val="107000"/>
              </a:lnSpc>
              <a:spcBef>
                <a:spcPct val="0"/>
              </a:spcBef>
              <a:buFontTx/>
              <a:buChar char="•"/>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où se situent le commandement, de soutien et de reconditionnement,</a:t>
            </a:r>
          </a:p>
          <a:p>
            <a:pPr algn="just">
              <a:lnSpc>
                <a:spcPct val="107000"/>
              </a:lnSpc>
              <a:spcBef>
                <a:spcPct val="0"/>
              </a:spcBef>
              <a:buFontTx/>
              <a:buChar char="•"/>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D</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éfinie par le COS et tenue par FSI</a:t>
            </a:r>
          </a:p>
          <a:p>
            <a:pPr algn="just">
              <a:lnSpc>
                <a:spcPct val="107000"/>
              </a:lnSpc>
              <a:spcBef>
                <a:spcPct val="0"/>
              </a:spcBef>
              <a:buFontTx/>
              <a:buChar char="•"/>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Implantation d’un secteur spécifique </a:t>
            </a:r>
          </a:p>
          <a:p>
            <a:pPr algn="just">
              <a:lnSpc>
                <a:spcPct val="107000"/>
              </a:lnSpc>
              <a:spcBef>
                <a:spcPct val="0"/>
              </a:spcBef>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Soutien de l’intervenant » = Secteur  </a:t>
            </a: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décidée par le COS et tenue par un CDG.</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4278" name="Picture 6" descr="do">
            <a:extLst>
              <a:ext uri="{FF2B5EF4-FFF2-40B4-BE49-F238E27FC236}">
                <a16:creationId xmlns:a16="http://schemas.microsoft.com/office/drawing/2014/main" id="{45B9583D-100F-459F-19E9-5021778BF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225" y="3284538"/>
            <a:ext cx="3278188"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8">
            <a:extLst>
              <a:ext uri="{FF2B5EF4-FFF2-40B4-BE49-F238E27FC236}">
                <a16:creationId xmlns:a16="http://schemas.microsoft.com/office/drawing/2014/main" id="{4327BE1D-CE7F-E79B-0EF9-68A1E14F65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55299" name="Espace réservé du numéro de diapositive 4">
            <a:extLst>
              <a:ext uri="{FF2B5EF4-FFF2-40B4-BE49-F238E27FC236}">
                <a16:creationId xmlns:a16="http://schemas.microsoft.com/office/drawing/2014/main" id="{99B06381-CE58-71A0-EB79-3D02A41BF5D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BC70C3-BB3E-49FF-AC4E-488411A63E80}" type="slidenum">
              <a:rPr lang="fr-FR" altLang="fr-FR" sz="2000">
                <a:solidFill>
                  <a:srgbClr val="984807"/>
                </a:solidFill>
              </a:rPr>
              <a:pPr algn="r" eaLnBrk="1" hangingPunct="1">
                <a:spcBef>
                  <a:spcPct val="0"/>
                </a:spcBef>
                <a:buFontTx/>
                <a:buNone/>
              </a:pPr>
              <a:t>52</a:t>
            </a:fld>
            <a:endParaRPr lang="fr-FR" altLang="fr-FR" sz="2000">
              <a:solidFill>
                <a:srgbClr val="984807"/>
              </a:solidFill>
            </a:endParaRPr>
          </a:p>
        </p:txBody>
      </p:sp>
      <p:sp>
        <p:nvSpPr>
          <p:cNvPr id="55300" name="Rectangle 1">
            <a:extLst>
              <a:ext uri="{FF2B5EF4-FFF2-40B4-BE49-F238E27FC236}">
                <a16:creationId xmlns:a16="http://schemas.microsoft.com/office/drawing/2014/main" id="{81CB6A11-619A-11BA-5BA5-FB3F356058F1}"/>
              </a:ext>
            </a:extLst>
          </p:cNvPr>
          <p:cNvSpPr>
            <a:spLocks noChangeArrowheads="1"/>
          </p:cNvSpPr>
          <p:nvPr/>
        </p:nvSpPr>
        <p:spPr bwMode="auto">
          <a:xfrm>
            <a:off x="419100" y="1851025"/>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u="sng">
                <a:latin typeface="Times New Roman" panose="02020603050405020304" pitchFamily="18" charset="0"/>
                <a:ea typeface="Calibri" panose="020F0502020204030204" pitchFamily="34" charset="0"/>
                <a:cs typeface="Times New Roman" panose="02020603050405020304" pitchFamily="18" charset="0"/>
              </a:rPr>
              <a:t>Matérialisation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Délimite une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zone de danger mineur,</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osée par les SP</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Ne nécessite pas de surveillance des SP ou des FSI. </a:t>
            </a:r>
          </a:p>
        </p:txBody>
      </p:sp>
      <p:pic>
        <p:nvPicPr>
          <p:cNvPr id="55301" name="Picture 6">
            <a:extLst>
              <a:ext uri="{FF2B5EF4-FFF2-40B4-BE49-F238E27FC236}">
                <a16:creationId xmlns:a16="http://schemas.microsoft.com/office/drawing/2014/main" id="{AA5A0525-18DA-F417-7AC9-0827A7349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875088"/>
            <a:ext cx="44196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1">
            <a:extLst>
              <a:ext uri="{FF2B5EF4-FFF2-40B4-BE49-F238E27FC236}">
                <a16:creationId xmlns:a16="http://schemas.microsoft.com/office/drawing/2014/main" id="{5E60D3DC-DFDE-AB3B-9D61-2B809881AD1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B050"/>
                </a:solidFill>
                <a:latin typeface="Times New Roman" panose="02020603050405020304" pitchFamily="18" charset="0"/>
                <a:ea typeface="Calibri" panose="020F0502020204030204" pitchFamily="34" charset="0"/>
                <a:cs typeface="Times New Roman" panose="02020603050405020304" pitchFamily="18" charset="0"/>
              </a:rPr>
              <a:t>ZONE DE SOUTIEN</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8">
            <a:extLst>
              <a:ext uri="{FF2B5EF4-FFF2-40B4-BE49-F238E27FC236}">
                <a16:creationId xmlns:a16="http://schemas.microsoft.com/office/drawing/2014/main" id="{D7479A26-B5F3-BC19-A622-2B82D6227F9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56323" name="Espace réservé du numéro de diapositive 4">
            <a:extLst>
              <a:ext uri="{FF2B5EF4-FFF2-40B4-BE49-F238E27FC236}">
                <a16:creationId xmlns:a16="http://schemas.microsoft.com/office/drawing/2014/main" id="{F6D87263-2446-6DD7-94F7-43B13B6CB39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B0A0689-10F6-48FC-8443-7A8FDFE1119E}" type="slidenum">
              <a:rPr lang="fr-FR" altLang="fr-FR" sz="2000">
                <a:solidFill>
                  <a:srgbClr val="984807"/>
                </a:solidFill>
              </a:rPr>
              <a:pPr algn="r" eaLnBrk="1" hangingPunct="1">
                <a:spcBef>
                  <a:spcPct val="0"/>
                </a:spcBef>
                <a:buFontTx/>
                <a:buNone/>
              </a:pPr>
              <a:t>53</a:t>
            </a:fld>
            <a:endParaRPr lang="fr-FR" altLang="fr-FR" sz="2000">
              <a:solidFill>
                <a:srgbClr val="984807"/>
              </a:solidFill>
            </a:endParaRPr>
          </a:p>
        </p:txBody>
      </p:sp>
      <p:sp>
        <p:nvSpPr>
          <p:cNvPr id="56324" name="Rectangle 1">
            <a:extLst>
              <a:ext uri="{FF2B5EF4-FFF2-40B4-BE49-F238E27FC236}">
                <a16:creationId xmlns:a16="http://schemas.microsoft.com/office/drawing/2014/main" id="{55FD8A2B-821E-7833-C241-3B6EF19FFA9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Exemple de Zonage opérationnel : </a:t>
            </a:r>
          </a:p>
        </p:txBody>
      </p:sp>
      <p:sp>
        <p:nvSpPr>
          <p:cNvPr id="56325" name="Rectangle 8">
            <a:extLst>
              <a:ext uri="{FF2B5EF4-FFF2-40B4-BE49-F238E27FC236}">
                <a16:creationId xmlns:a16="http://schemas.microsoft.com/office/drawing/2014/main" id="{CC95B01F-B5A8-670C-AA13-3A92F8A8362E}"/>
              </a:ext>
            </a:extLst>
          </p:cNvPr>
          <p:cNvSpPr>
            <a:spLocks noChangeArrowheads="1"/>
          </p:cNvSpPr>
          <p:nvPr/>
        </p:nvSpPr>
        <p:spPr bwMode="auto">
          <a:xfrm>
            <a:off x="1962150" y="2019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6326" name="Picture 7">
            <a:extLst>
              <a:ext uri="{FF2B5EF4-FFF2-40B4-BE49-F238E27FC236}">
                <a16:creationId xmlns:a16="http://schemas.microsoft.com/office/drawing/2014/main" id="{1949B956-A4D6-6C9B-BD39-F5ACF753A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27" r="2539" b="8136"/>
          <a:stretch>
            <a:fillRect/>
          </a:stretch>
        </p:blipFill>
        <p:spPr bwMode="auto">
          <a:xfrm>
            <a:off x="457200" y="1752600"/>
            <a:ext cx="81534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8">
            <a:extLst>
              <a:ext uri="{FF2B5EF4-FFF2-40B4-BE49-F238E27FC236}">
                <a16:creationId xmlns:a16="http://schemas.microsoft.com/office/drawing/2014/main" id="{54E3F3A9-7172-64F3-7C82-B025E60812D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57347" name="Espace réservé du numéro de diapositive 4">
            <a:extLst>
              <a:ext uri="{FF2B5EF4-FFF2-40B4-BE49-F238E27FC236}">
                <a16:creationId xmlns:a16="http://schemas.microsoft.com/office/drawing/2014/main" id="{71F6CFA3-C32A-A428-245E-286192BBE49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FCDBE6-F36A-4346-9868-4C467B7AD500}" type="slidenum">
              <a:rPr lang="fr-FR" altLang="fr-FR" sz="2000">
                <a:solidFill>
                  <a:srgbClr val="984807"/>
                </a:solidFill>
              </a:rPr>
              <a:pPr algn="r" eaLnBrk="1" hangingPunct="1">
                <a:spcBef>
                  <a:spcPct val="0"/>
                </a:spcBef>
                <a:buFontTx/>
                <a:buNone/>
              </a:pPr>
              <a:t>54</a:t>
            </a:fld>
            <a:endParaRPr lang="fr-FR" altLang="fr-FR" sz="2000">
              <a:solidFill>
                <a:srgbClr val="984807"/>
              </a:solidFill>
            </a:endParaRPr>
          </a:p>
        </p:txBody>
      </p:sp>
      <p:sp>
        <p:nvSpPr>
          <p:cNvPr id="57348" name="Rectangle 1">
            <a:extLst>
              <a:ext uri="{FF2B5EF4-FFF2-40B4-BE49-F238E27FC236}">
                <a16:creationId xmlns:a16="http://schemas.microsoft.com/office/drawing/2014/main" id="{F0970D3D-FF25-1723-D1D3-296E663A2F4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C00000"/>
                </a:solidFill>
                <a:latin typeface="Times New Roman" panose="02020603050405020304" pitchFamily="18" charset="0"/>
                <a:ea typeface="Calibri" panose="020F0502020204030204" pitchFamily="34" charset="0"/>
                <a:cs typeface="Times New Roman" panose="02020603050405020304" pitchFamily="18" charset="0"/>
              </a:rPr>
              <a:t>ZOOM sur le secteur « soutien de l’intervenant » :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7349" name="Rectangle 1">
            <a:extLst>
              <a:ext uri="{FF2B5EF4-FFF2-40B4-BE49-F238E27FC236}">
                <a16:creationId xmlns:a16="http://schemas.microsoft.com/office/drawing/2014/main" id="{2B8ADA34-E696-0312-C205-59A1F103D555}"/>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Zone dédiée au sein de la zone de soutien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Au soutien sanitaire opérationnel et à l’hygiène des agents</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À la gestion des matériels et EPI souillées par les suies</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À l’hydratation et à l’alimentation des personnels engagés</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Au soutien logistique et à la constitution d’un parc matériel</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8">
            <a:extLst>
              <a:ext uri="{FF2B5EF4-FFF2-40B4-BE49-F238E27FC236}">
                <a16:creationId xmlns:a16="http://schemas.microsoft.com/office/drawing/2014/main" id="{790CACB5-CC16-E17B-5AEB-3C95C211592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58371" name="Espace réservé du numéro de diapositive 4">
            <a:extLst>
              <a:ext uri="{FF2B5EF4-FFF2-40B4-BE49-F238E27FC236}">
                <a16:creationId xmlns:a16="http://schemas.microsoft.com/office/drawing/2014/main" id="{1F6C1455-5BA0-24B3-DCA6-1E8353B0ED5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139676C-4AFB-46A1-A4B4-ABFDCDEB665E}" type="slidenum">
              <a:rPr lang="fr-FR" altLang="fr-FR" sz="2000">
                <a:solidFill>
                  <a:srgbClr val="984807"/>
                </a:solidFill>
              </a:rPr>
              <a:pPr algn="r" eaLnBrk="1" hangingPunct="1">
                <a:spcBef>
                  <a:spcPct val="0"/>
                </a:spcBef>
                <a:buFontTx/>
                <a:buNone/>
              </a:pPr>
              <a:t>55</a:t>
            </a:fld>
            <a:endParaRPr lang="fr-FR" altLang="fr-FR" sz="2000">
              <a:solidFill>
                <a:srgbClr val="984807"/>
              </a:solidFill>
            </a:endParaRPr>
          </a:p>
        </p:txBody>
      </p:sp>
      <p:sp>
        <p:nvSpPr>
          <p:cNvPr id="58372" name="Rectangle 1">
            <a:extLst>
              <a:ext uri="{FF2B5EF4-FFF2-40B4-BE49-F238E27FC236}">
                <a16:creationId xmlns:a16="http://schemas.microsoft.com/office/drawing/2014/main" id="{40C9C645-4883-B5C3-7FC2-B0FB7B4B1A2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C00000"/>
                </a:solidFill>
                <a:latin typeface="Times New Roman" panose="02020603050405020304" pitchFamily="18" charset="0"/>
                <a:ea typeface="Calibri" panose="020F0502020204030204" pitchFamily="34" charset="0"/>
                <a:cs typeface="Times New Roman" panose="02020603050405020304" pitchFamily="18" charset="0"/>
              </a:rPr>
              <a:t>ZOOM sur le secteur « soutien de l’intervenant »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8373" name="Rectangle 1">
            <a:extLst>
              <a:ext uri="{FF2B5EF4-FFF2-40B4-BE49-F238E27FC236}">
                <a16:creationId xmlns:a16="http://schemas.microsoft.com/office/drawing/2014/main" id="{CEBA7E9F-F37A-7FCD-BEB7-28FCCA2C74BB}"/>
              </a:ext>
            </a:extLst>
          </p:cNvPr>
          <p:cNvSpPr>
            <a:spLocks noChangeArrowheads="1"/>
          </p:cNvSpPr>
          <p:nvPr/>
        </p:nvSpPr>
        <p:spPr bwMode="auto">
          <a:xfrm>
            <a:off x="476250" y="1830388"/>
            <a:ext cx="8189913"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Caractéristiques :</a:t>
            </a:r>
          </a:p>
          <a:p>
            <a:pPr algn="just">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Située suffisamment loin de la ZE, </a:t>
            </a:r>
          </a:p>
          <a:p>
            <a:pPr algn="just">
              <a:lnSpc>
                <a:spcPct val="107000"/>
              </a:lnSpc>
              <a:spcBef>
                <a:spcPct val="0"/>
              </a:spcBef>
              <a:buFontTx/>
              <a:buChar char="•"/>
            </a:pPr>
            <a:endParaRPr lang="fr-FR" altLang="fr-FR" sz="2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Autour du CSL ou dans tout autre lieu permettant aux SP d’être protégés en cas d’intempéries.</a:t>
            </a:r>
          </a:p>
          <a:p>
            <a:pPr algn="just">
              <a:lnSpc>
                <a:spcPct val="107000"/>
              </a:lnSpc>
              <a:spcBef>
                <a:spcPct val="0"/>
              </a:spcBef>
              <a:buFontTx/>
              <a:buChar char="•"/>
            </a:pPr>
            <a:endParaRPr lang="fr-FR" altLang="fr-FR" sz="2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Réservée exclusivement aux objectifs précisés précédemment,</a:t>
            </a:r>
          </a:p>
          <a:p>
            <a:pPr algn="just">
              <a:lnSpc>
                <a:spcPct val="107000"/>
              </a:lnSpc>
              <a:spcBef>
                <a:spcPct val="0"/>
              </a:spcBef>
              <a:buFontTx/>
              <a:buChar char="•"/>
            </a:pPr>
            <a:endParaRPr lang="fr-FR" altLang="fr-FR" sz="2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Matérialisée dans la mesure du possible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8">
            <a:extLst>
              <a:ext uri="{FF2B5EF4-FFF2-40B4-BE49-F238E27FC236}">
                <a16:creationId xmlns:a16="http://schemas.microsoft.com/office/drawing/2014/main" id="{874E2FF0-0FCE-B6C8-DA2F-E1D14FE1450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pic>
        <p:nvPicPr>
          <p:cNvPr id="59395" name="Picture 7" descr="DOD_4">
            <a:extLst>
              <a:ext uri="{FF2B5EF4-FFF2-40B4-BE49-F238E27FC236}">
                <a16:creationId xmlns:a16="http://schemas.microsoft.com/office/drawing/2014/main" id="{993B8967-6543-7485-E8E0-6F3F2CCC0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71" t="43167" r="7465" b="5522"/>
          <a:stretch>
            <a:fillRect/>
          </a:stretch>
        </p:blipFill>
        <p:spPr bwMode="auto">
          <a:xfrm>
            <a:off x="1400175" y="355600"/>
            <a:ext cx="7173913"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Espace réservé du numéro de diapositive 4">
            <a:extLst>
              <a:ext uri="{FF2B5EF4-FFF2-40B4-BE49-F238E27FC236}">
                <a16:creationId xmlns:a16="http://schemas.microsoft.com/office/drawing/2014/main" id="{A200F7DE-2640-485B-1333-9A5B5790AC0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4DEC825-BD67-442E-AAA7-9C1DA77ADAEB}" type="slidenum">
              <a:rPr lang="fr-FR" altLang="fr-FR" sz="2000">
                <a:solidFill>
                  <a:srgbClr val="984807"/>
                </a:solidFill>
              </a:rPr>
              <a:pPr algn="r" eaLnBrk="1" hangingPunct="1">
                <a:spcBef>
                  <a:spcPct val="0"/>
                </a:spcBef>
                <a:buFontTx/>
                <a:buNone/>
              </a:pPr>
              <a:t>56</a:t>
            </a:fld>
            <a:endParaRPr lang="fr-FR" altLang="fr-FR" sz="2000">
              <a:solidFill>
                <a:srgbClr val="984807"/>
              </a:solidFill>
            </a:endParaRPr>
          </a:p>
        </p:txBody>
      </p:sp>
      <p:sp>
        <p:nvSpPr>
          <p:cNvPr id="59397" name="Rectangle 6">
            <a:extLst>
              <a:ext uri="{FF2B5EF4-FFF2-40B4-BE49-F238E27FC236}">
                <a16:creationId xmlns:a16="http://schemas.microsoft.com/office/drawing/2014/main" id="{29839C73-37B7-D262-7749-62B9356034D0}"/>
              </a:ext>
            </a:extLst>
          </p:cNvPr>
          <p:cNvSpPr>
            <a:spLocks noChangeArrowheads="1"/>
          </p:cNvSpPr>
          <p:nvPr/>
        </p:nvSpPr>
        <p:spPr bwMode="auto">
          <a:xfrm>
            <a:off x="1422400" y="284163"/>
            <a:ext cx="4949825" cy="623887"/>
          </a:xfrm>
          <a:prstGeom prst="rect">
            <a:avLst/>
          </a:prstGeom>
          <a:solidFill>
            <a:srgbClr val="FFFFFF"/>
          </a:solidFill>
          <a:ln w="9525">
            <a:solidFill>
              <a:srgbClr val="FFFF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59398" name="Rectangle 8">
            <a:extLst>
              <a:ext uri="{FF2B5EF4-FFF2-40B4-BE49-F238E27FC236}">
                <a16:creationId xmlns:a16="http://schemas.microsoft.com/office/drawing/2014/main" id="{F5AD8D0F-424A-E192-DBBD-2FE7FE6939FE}"/>
              </a:ext>
            </a:extLst>
          </p:cNvPr>
          <p:cNvSpPr>
            <a:spLocks noChangeArrowheads="1"/>
          </p:cNvSpPr>
          <p:nvPr/>
        </p:nvSpPr>
        <p:spPr bwMode="auto">
          <a:xfrm>
            <a:off x="1847850" y="1095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8">
            <a:extLst>
              <a:ext uri="{FF2B5EF4-FFF2-40B4-BE49-F238E27FC236}">
                <a16:creationId xmlns:a16="http://schemas.microsoft.com/office/drawing/2014/main" id="{1B24199A-9BEA-90B6-9EF2-429FD9B88C7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60419" name="Espace réservé du numéro de diapositive 4">
            <a:extLst>
              <a:ext uri="{FF2B5EF4-FFF2-40B4-BE49-F238E27FC236}">
                <a16:creationId xmlns:a16="http://schemas.microsoft.com/office/drawing/2014/main" id="{B5C2110E-CCE5-1983-CEE2-6F1EE098F72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FE86F6E-31F7-4977-8AA0-D26F5F831E7F}" type="slidenum">
              <a:rPr lang="fr-FR" altLang="fr-FR" sz="2000">
                <a:solidFill>
                  <a:srgbClr val="984807"/>
                </a:solidFill>
              </a:rPr>
              <a:pPr algn="r" eaLnBrk="1" hangingPunct="1">
                <a:spcBef>
                  <a:spcPct val="0"/>
                </a:spcBef>
                <a:buFontTx/>
                <a:buNone/>
              </a:pPr>
              <a:t>57</a:t>
            </a:fld>
            <a:endParaRPr lang="fr-FR" altLang="fr-FR" sz="2000">
              <a:solidFill>
                <a:srgbClr val="984807"/>
              </a:solidFill>
            </a:endParaRPr>
          </a:p>
        </p:txBody>
      </p:sp>
      <p:sp>
        <p:nvSpPr>
          <p:cNvPr id="60420" name="Rectangle 1">
            <a:extLst>
              <a:ext uri="{FF2B5EF4-FFF2-40B4-BE49-F238E27FC236}">
                <a16:creationId xmlns:a16="http://schemas.microsoft.com/office/drawing/2014/main" id="{43D9D602-C037-3F41-21E9-9B9159A981EE}"/>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Points de Regroupement des victimes et/ou impliqués (PRV/PRI) :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Zone où tous les blessés ou impliqués (habitants) sont regroupés</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Points choisis par le COS permettent de mettre à l’abri des intempéries, ces personnes.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0421" name="Rectangle 1">
            <a:extLst>
              <a:ext uri="{FF2B5EF4-FFF2-40B4-BE49-F238E27FC236}">
                <a16:creationId xmlns:a16="http://schemas.microsoft.com/office/drawing/2014/main" id="{82354322-CEBB-0AA7-126B-4E4BD4B6D59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Zonage opérationnel :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8">
            <a:extLst>
              <a:ext uri="{FF2B5EF4-FFF2-40B4-BE49-F238E27FC236}">
                <a16:creationId xmlns:a16="http://schemas.microsoft.com/office/drawing/2014/main" id="{603CE750-65CB-3095-F268-E67746FBF8B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61443" name="Espace réservé du numéro de diapositive 4">
            <a:extLst>
              <a:ext uri="{FF2B5EF4-FFF2-40B4-BE49-F238E27FC236}">
                <a16:creationId xmlns:a16="http://schemas.microsoft.com/office/drawing/2014/main" id="{A5964C12-99F2-4440-191D-E3595878715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3329BD5-7042-40DA-8818-26B76F4C156F}" type="slidenum">
              <a:rPr lang="fr-FR" altLang="fr-FR" sz="2000">
                <a:solidFill>
                  <a:srgbClr val="984807"/>
                </a:solidFill>
              </a:rPr>
              <a:pPr algn="r" eaLnBrk="1" hangingPunct="1">
                <a:spcBef>
                  <a:spcPct val="0"/>
                </a:spcBef>
                <a:buFontTx/>
                <a:buNone/>
              </a:pPr>
              <a:t>58</a:t>
            </a:fld>
            <a:endParaRPr lang="fr-FR" altLang="fr-FR" sz="2000">
              <a:solidFill>
                <a:srgbClr val="984807"/>
              </a:solidFill>
            </a:endParaRPr>
          </a:p>
        </p:txBody>
      </p:sp>
      <p:sp>
        <p:nvSpPr>
          <p:cNvPr id="61444" name="Rectangle 1">
            <a:extLst>
              <a:ext uri="{FF2B5EF4-FFF2-40B4-BE49-F238E27FC236}">
                <a16:creationId xmlns:a16="http://schemas.microsoft.com/office/drawing/2014/main" id="{5CAFE56C-625A-09A3-C0A4-8379BBA4B29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Zonage opérationnel : </a:t>
            </a:r>
          </a:p>
        </p:txBody>
      </p:sp>
      <p:sp>
        <p:nvSpPr>
          <p:cNvPr id="61445" name="Rectangle 1">
            <a:extLst>
              <a:ext uri="{FF2B5EF4-FFF2-40B4-BE49-F238E27FC236}">
                <a16:creationId xmlns:a16="http://schemas.microsoft.com/office/drawing/2014/main" id="{9381687D-5D14-3F63-4ED1-C1735C78EE50}"/>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6FC0"/>
                </a:solidFill>
                <a:latin typeface="Times New Roman" panose="02020603050405020304" pitchFamily="18" charset="0"/>
                <a:ea typeface="Calibri" panose="020F0502020204030204" pitchFamily="34" charset="0"/>
                <a:cs typeface="Times New Roman" panose="02020603050405020304" pitchFamily="18" charset="0"/>
              </a:rPr>
              <a:t>Zone de regroupement des moyens (CRM) : </a:t>
            </a:r>
          </a:p>
          <a:p>
            <a:pPr algn="just">
              <a:lnSpc>
                <a:spcPct val="107000"/>
              </a:lnSpc>
              <a:spcBef>
                <a:spcPct val="0"/>
              </a:spcBef>
              <a:buFontTx/>
              <a:buNone/>
            </a:pPr>
            <a:endParaRPr lang="fr-FR" altLang="fr-FR" sz="2400" b="1">
              <a:solidFill>
                <a:srgbClr val="006F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b="1">
              <a:solidFill>
                <a:srgbClr val="006F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Lieu choisi par le COS ou le CTA/CODIS pour positionner provisoirement les engins venus en renfort.</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Un CDG gère l'arrivée et le départ des engins.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8">
            <a:extLst>
              <a:ext uri="{FF2B5EF4-FFF2-40B4-BE49-F238E27FC236}">
                <a16:creationId xmlns:a16="http://schemas.microsoft.com/office/drawing/2014/main" id="{A5EBF3EA-3334-6BEE-C1C8-6D51170061C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62467" name="Espace réservé du numéro de diapositive 4">
            <a:extLst>
              <a:ext uri="{FF2B5EF4-FFF2-40B4-BE49-F238E27FC236}">
                <a16:creationId xmlns:a16="http://schemas.microsoft.com/office/drawing/2014/main" id="{D13A23D4-782B-942B-9F49-DAD6300247C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CE37587-7C16-425C-A16A-B93CDDC31778}" type="slidenum">
              <a:rPr lang="fr-FR" altLang="fr-FR" sz="2000">
                <a:solidFill>
                  <a:srgbClr val="984807"/>
                </a:solidFill>
              </a:rPr>
              <a:pPr algn="r" eaLnBrk="1" hangingPunct="1">
                <a:spcBef>
                  <a:spcPct val="0"/>
                </a:spcBef>
                <a:buFontTx/>
                <a:buNone/>
              </a:pPr>
              <a:t>59</a:t>
            </a:fld>
            <a:endParaRPr lang="fr-FR" altLang="fr-FR" sz="2000">
              <a:solidFill>
                <a:srgbClr val="984807"/>
              </a:solidFill>
            </a:endParaRPr>
          </a:p>
        </p:txBody>
      </p:sp>
      <p:sp>
        <p:nvSpPr>
          <p:cNvPr id="62468" name="Rectangle 1">
            <a:extLst>
              <a:ext uri="{FF2B5EF4-FFF2-40B4-BE49-F238E27FC236}">
                <a16:creationId xmlns:a16="http://schemas.microsoft.com/office/drawing/2014/main" id="{ADAC2B10-3FF5-33EA-D3B9-4D2BA2F6B57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collective c'est aussi : </a:t>
            </a:r>
          </a:p>
        </p:txBody>
      </p:sp>
      <p:sp>
        <p:nvSpPr>
          <p:cNvPr id="62469" name="Rectangle 1">
            <a:extLst>
              <a:ext uri="{FF2B5EF4-FFF2-40B4-BE49-F238E27FC236}">
                <a16:creationId xmlns:a16="http://schemas.microsoft.com/office/drawing/2014/main" id="{04202321-C8E8-C999-133D-246D2B59256F}"/>
              </a:ext>
            </a:extLst>
          </p:cNvPr>
          <p:cNvSpPr>
            <a:spLocks noChangeArrowheads="1"/>
          </p:cNvSpPr>
          <p:nvPr/>
        </p:nvSpPr>
        <p:spPr bwMode="auto">
          <a:xfrm>
            <a:off x="457200" y="19812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Risque d’effondrement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Stabilité des bâtiments doit être évaluée avant toute pénétration puis lors des progressions (fragilisation des éléments porteurs, fissures des murs, etc.) </a:t>
            </a:r>
          </a:p>
        </p:txBody>
      </p:sp>
      <p:pic>
        <p:nvPicPr>
          <p:cNvPr id="62470" name="Picture 6">
            <a:extLst>
              <a:ext uri="{FF2B5EF4-FFF2-40B4-BE49-F238E27FC236}">
                <a16:creationId xmlns:a16="http://schemas.microsoft.com/office/drawing/2014/main" id="{2942C66E-7C14-2736-4460-262681624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470" t="12405" b="9425"/>
          <a:stretch>
            <a:fillRect/>
          </a:stretch>
        </p:blipFill>
        <p:spPr bwMode="auto">
          <a:xfrm>
            <a:off x="3817938" y="3789363"/>
            <a:ext cx="4918075"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8">
            <a:extLst>
              <a:ext uri="{FF2B5EF4-FFF2-40B4-BE49-F238E27FC236}">
                <a16:creationId xmlns:a16="http://schemas.microsoft.com/office/drawing/2014/main" id="{14DD4598-CFC9-4364-9870-B80055E18F51}"/>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8195" name="Espace réservé du numéro de diapositive 4">
            <a:extLst>
              <a:ext uri="{FF2B5EF4-FFF2-40B4-BE49-F238E27FC236}">
                <a16:creationId xmlns:a16="http://schemas.microsoft.com/office/drawing/2014/main" id="{BEA88977-C484-AD8F-2A03-85C839949795}"/>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DE0B941-8A17-4E26-BC49-FF06B61A3EE8}" type="slidenum">
              <a:rPr lang="fr-FR" altLang="fr-FR" sz="2000" smtClean="0">
                <a:solidFill>
                  <a:srgbClr val="984807"/>
                </a:solidFill>
              </a:rPr>
              <a:pPr>
                <a:spcBef>
                  <a:spcPct val="0"/>
                </a:spcBef>
                <a:buFontTx/>
                <a:buNone/>
              </a:pPr>
              <a:t>6</a:t>
            </a:fld>
            <a:endParaRPr lang="fr-FR" altLang="fr-FR" sz="2000">
              <a:solidFill>
                <a:srgbClr val="984807"/>
              </a:solidFill>
            </a:endParaRPr>
          </a:p>
        </p:txBody>
      </p:sp>
      <p:sp>
        <p:nvSpPr>
          <p:cNvPr id="8196" name="Rectangle 1">
            <a:extLst>
              <a:ext uri="{FF2B5EF4-FFF2-40B4-BE49-F238E27FC236}">
                <a16:creationId xmlns:a16="http://schemas.microsoft.com/office/drawing/2014/main" id="{C597BC8E-F1BB-EDAB-299A-A63098D73BA7}"/>
              </a:ext>
            </a:extLst>
          </p:cNvPr>
          <p:cNvSpPr>
            <a:spLocks noChangeArrowheads="1"/>
          </p:cNvSpPr>
          <p:nvPr/>
        </p:nvSpPr>
        <p:spPr bwMode="auto">
          <a:xfrm>
            <a:off x="392113" y="2038350"/>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990600" indent="-53340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371600" indent="-4572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752600" indent="-3810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209800" indent="-3810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667000" indent="-381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3124200" indent="-381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581400" indent="-381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4038600" indent="-381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AutoNum type="alphaLcPeriod"/>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Connaissance de la mise en œuvre des matériels :</a:t>
            </a:r>
          </a:p>
          <a:p>
            <a:pPr algn="just">
              <a:lnSpc>
                <a:spcPct val="107000"/>
              </a:lnSpc>
              <a:spcBef>
                <a:spcPct val="0"/>
              </a:spcBef>
              <a:buFontTx/>
              <a:buAutoNum type="alphaLcPeriod"/>
            </a:pP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Établissement et action des lances.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Manœuvres de force.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Utilisation des échelles.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Gestes et postures professionnelles,</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Règles de sécurité en opération : le cheminement, le risque électrique, le gel, la fatigue, la lecture du feu et de son environnement, etc. </a:t>
            </a:r>
          </a:p>
        </p:txBody>
      </p:sp>
      <p:sp>
        <p:nvSpPr>
          <p:cNvPr id="8197" name="Rectangle 1">
            <a:extLst>
              <a:ext uri="{FF2B5EF4-FFF2-40B4-BE49-F238E27FC236}">
                <a16:creationId xmlns:a16="http://schemas.microsoft.com/office/drawing/2014/main" id="{86ECB2AE-E079-982B-BB88-FD16E0E2353B}"/>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Commence par :</a:t>
            </a:r>
          </a:p>
        </p:txBody>
      </p:sp>
      <p:pic>
        <p:nvPicPr>
          <p:cNvPr id="8198" name="Picture 9" descr="I:\Images\Sapeurs-Pompiers\INC\Manoeuvre\BAT BAL\DSCF0387.JPG">
            <a:extLst>
              <a:ext uri="{FF2B5EF4-FFF2-40B4-BE49-F238E27FC236}">
                <a16:creationId xmlns:a16="http://schemas.microsoft.com/office/drawing/2014/main" id="{4BCB3292-DC96-C313-5501-DBBCC6C58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514600"/>
            <a:ext cx="2627313"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8">
            <a:extLst>
              <a:ext uri="{FF2B5EF4-FFF2-40B4-BE49-F238E27FC236}">
                <a16:creationId xmlns:a16="http://schemas.microsoft.com/office/drawing/2014/main" id="{5C8E4272-F891-64D2-9FD4-0FDD7930669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63491" name="Espace réservé du numéro de diapositive 4">
            <a:extLst>
              <a:ext uri="{FF2B5EF4-FFF2-40B4-BE49-F238E27FC236}">
                <a16:creationId xmlns:a16="http://schemas.microsoft.com/office/drawing/2014/main" id="{D9A84B25-4D88-45E1-B1E9-9A6F8F6F553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053FC3A-A202-4753-A09F-E37FCD8E2171}" type="slidenum">
              <a:rPr lang="fr-FR" altLang="fr-FR" sz="2000">
                <a:solidFill>
                  <a:srgbClr val="984807"/>
                </a:solidFill>
              </a:rPr>
              <a:pPr algn="r" eaLnBrk="1" hangingPunct="1">
                <a:spcBef>
                  <a:spcPct val="0"/>
                </a:spcBef>
                <a:buFontTx/>
                <a:buNone/>
              </a:pPr>
              <a:t>60</a:t>
            </a:fld>
            <a:endParaRPr lang="fr-FR" altLang="fr-FR" sz="2000">
              <a:solidFill>
                <a:srgbClr val="984807"/>
              </a:solidFill>
            </a:endParaRPr>
          </a:p>
        </p:txBody>
      </p:sp>
      <p:sp>
        <p:nvSpPr>
          <p:cNvPr id="63492" name="Rectangle 1">
            <a:extLst>
              <a:ext uri="{FF2B5EF4-FFF2-40B4-BE49-F238E27FC236}">
                <a16:creationId xmlns:a16="http://schemas.microsoft.com/office/drawing/2014/main" id="{8666149F-7A82-FC45-CCF3-5E3D19AEF99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collective c'est aussi : </a:t>
            </a:r>
          </a:p>
        </p:txBody>
      </p:sp>
      <p:sp>
        <p:nvSpPr>
          <p:cNvPr id="63493" name="Rectangle 1">
            <a:extLst>
              <a:ext uri="{FF2B5EF4-FFF2-40B4-BE49-F238E27FC236}">
                <a16:creationId xmlns:a16="http://schemas.microsoft.com/office/drawing/2014/main" id="{50D43DF8-7555-1A74-9BA8-19379C823CF4}"/>
              </a:ext>
            </a:extLst>
          </p:cNvPr>
          <p:cNvSpPr>
            <a:spLocks noChangeArrowheads="1"/>
          </p:cNvSpPr>
          <p:nvPr/>
        </p:nvSpPr>
        <p:spPr bwMode="auto">
          <a:xfrm>
            <a:off x="376238" y="1919288"/>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Risque d’effondrement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Risque d’effondrement présent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ZE = 1,5 fois la H du bâtiment.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Aucun personnel ne doit circuler</a:t>
            </a: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près des parties menaçant de </a:t>
            </a: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s’effondrer.</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63494" name="Picture 6">
            <a:extLst>
              <a:ext uri="{FF2B5EF4-FFF2-40B4-BE49-F238E27FC236}">
                <a16:creationId xmlns:a16="http://schemas.microsoft.com/office/drawing/2014/main" id="{64A4B4A5-7058-744D-8EE3-517D78853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0" y="3644900"/>
            <a:ext cx="3810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8">
            <a:extLst>
              <a:ext uri="{FF2B5EF4-FFF2-40B4-BE49-F238E27FC236}">
                <a16:creationId xmlns:a16="http://schemas.microsoft.com/office/drawing/2014/main" id="{CCDA9475-0D59-74B5-7213-F3C9CD0E0B2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64515" name="Espace réservé du numéro de diapositive 4">
            <a:extLst>
              <a:ext uri="{FF2B5EF4-FFF2-40B4-BE49-F238E27FC236}">
                <a16:creationId xmlns:a16="http://schemas.microsoft.com/office/drawing/2014/main" id="{9CEA2DD9-DFB0-0899-BE76-64ED6917E44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D76EB16-149B-44E3-8E0B-53BEADF22681}" type="slidenum">
              <a:rPr lang="fr-FR" altLang="fr-FR" sz="2000">
                <a:solidFill>
                  <a:srgbClr val="984807"/>
                </a:solidFill>
              </a:rPr>
              <a:pPr algn="r" eaLnBrk="1" hangingPunct="1">
                <a:spcBef>
                  <a:spcPct val="0"/>
                </a:spcBef>
                <a:buFontTx/>
                <a:buNone/>
              </a:pPr>
              <a:t>61</a:t>
            </a:fld>
            <a:endParaRPr lang="fr-FR" altLang="fr-FR" sz="2000">
              <a:solidFill>
                <a:srgbClr val="984807"/>
              </a:solidFill>
            </a:endParaRPr>
          </a:p>
        </p:txBody>
      </p:sp>
      <p:sp>
        <p:nvSpPr>
          <p:cNvPr id="64516" name="Rectangle 1">
            <a:extLst>
              <a:ext uri="{FF2B5EF4-FFF2-40B4-BE49-F238E27FC236}">
                <a16:creationId xmlns:a16="http://schemas.microsoft.com/office/drawing/2014/main" id="{038BE910-3851-0E0E-C9E2-199F5C1DD27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collective c'est aussi : </a:t>
            </a:r>
          </a:p>
        </p:txBody>
      </p:sp>
      <p:sp>
        <p:nvSpPr>
          <p:cNvPr id="64517" name="Rectangle 1">
            <a:extLst>
              <a:ext uri="{FF2B5EF4-FFF2-40B4-BE49-F238E27FC236}">
                <a16:creationId xmlns:a16="http://schemas.microsoft.com/office/drawing/2014/main" id="{6A5CE613-8BEB-98E0-3933-578D5626523C}"/>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équipements de protection collective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moyens de transmission, détecteurs, ventilateurs, autoprotection CCF, etc. </a:t>
            </a:r>
          </a:p>
        </p:txBody>
      </p:sp>
      <p:pic>
        <p:nvPicPr>
          <p:cNvPr id="64518" name="Image 1">
            <a:extLst>
              <a:ext uri="{FF2B5EF4-FFF2-40B4-BE49-F238E27FC236}">
                <a16:creationId xmlns:a16="http://schemas.microsoft.com/office/drawing/2014/main" id="{37F2EF1B-2E22-4C07-0149-63167A734A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100388"/>
            <a:ext cx="1873250"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8">
            <a:extLst>
              <a:ext uri="{FF2B5EF4-FFF2-40B4-BE49-F238E27FC236}">
                <a16:creationId xmlns:a16="http://schemas.microsoft.com/office/drawing/2014/main" id="{6ADEFC76-9E75-BAC0-B7EC-E61CD38B3D0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65539" name="Espace réservé du numéro de diapositive 4">
            <a:extLst>
              <a:ext uri="{FF2B5EF4-FFF2-40B4-BE49-F238E27FC236}">
                <a16:creationId xmlns:a16="http://schemas.microsoft.com/office/drawing/2014/main" id="{97D135C2-219B-FB17-40EF-8C1E5F003E5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63AC444-B1C5-4978-B64C-3BB7809C0A54}" type="slidenum">
              <a:rPr lang="fr-FR" altLang="fr-FR" sz="2000">
                <a:solidFill>
                  <a:srgbClr val="984807"/>
                </a:solidFill>
              </a:rPr>
              <a:pPr algn="r" eaLnBrk="1" hangingPunct="1">
                <a:spcBef>
                  <a:spcPct val="0"/>
                </a:spcBef>
                <a:buFontTx/>
                <a:buNone/>
              </a:pPr>
              <a:t>62</a:t>
            </a:fld>
            <a:endParaRPr lang="fr-FR" altLang="fr-FR" sz="2000">
              <a:solidFill>
                <a:srgbClr val="984807"/>
              </a:solidFill>
            </a:endParaRPr>
          </a:p>
        </p:txBody>
      </p:sp>
      <p:sp>
        <p:nvSpPr>
          <p:cNvPr id="65540" name="Rectangle 1">
            <a:extLst>
              <a:ext uri="{FF2B5EF4-FFF2-40B4-BE49-F238E27FC236}">
                <a16:creationId xmlns:a16="http://schemas.microsoft.com/office/drawing/2014/main" id="{EB909F4C-4136-BB7B-D111-164EB0DC2FE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collective c'est aussi : </a:t>
            </a:r>
          </a:p>
        </p:txBody>
      </p:sp>
      <p:sp>
        <p:nvSpPr>
          <p:cNvPr id="65541" name="Rectangle 1">
            <a:extLst>
              <a:ext uri="{FF2B5EF4-FFF2-40B4-BE49-F238E27FC236}">
                <a16:creationId xmlns:a16="http://schemas.microsoft.com/office/drawing/2014/main" id="{C02B1E0A-DB0E-4113-9E54-D5701353C1E6}"/>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M</a:t>
            </a:r>
            <a:r>
              <a:rPr lang="fr-FR" altLang="fr-FR" sz="2400">
                <a:latin typeface="Times New Roman" panose="02020603050405020304" pitchFamily="18" charset="0"/>
                <a:ea typeface="Calibri" panose="020F0502020204030204" pitchFamily="34" charset="0"/>
                <a:cs typeface="Times New Roman" panose="02020603050405020304" pitchFamily="18" charset="0"/>
              </a:rPr>
              <a:t>ise en place d’un BSE par accès, </a:t>
            </a:r>
          </a:p>
        </p:txBody>
      </p:sp>
      <p:pic>
        <p:nvPicPr>
          <p:cNvPr id="65542" name="Picture 7" descr="GTOD INC_Livre 3 - Les reconnaissances - nov2020_Page_063">
            <a:extLst>
              <a:ext uri="{FF2B5EF4-FFF2-40B4-BE49-F238E27FC236}">
                <a16:creationId xmlns:a16="http://schemas.microsoft.com/office/drawing/2014/main" id="{1D83D1F4-A428-6395-EBD3-4AFA908F1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84" t="66881" r="67464" b="15767"/>
          <a:stretch>
            <a:fillRect/>
          </a:stretch>
        </p:blipFill>
        <p:spPr bwMode="auto">
          <a:xfrm>
            <a:off x="2987675" y="2646363"/>
            <a:ext cx="3455988"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8">
            <a:extLst>
              <a:ext uri="{FF2B5EF4-FFF2-40B4-BE49-F238E27FC236}">
                <a16:creationId xmlns:a16="http://schemas.microsoft.com/office/drawing/2014/main" id="{294C5C8A-88A7-07F0-E5DC-24976B5861B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66563" name="Espace réservé du numéro de diapositive 4">
            <a:extLst>
              <a:ext uri="{FF2B5EF4-FFF2-40B4-BE49-F238E27FC236}">
                <a16:creationId xmlns:a16="http://schemas.microsoft.com/office/drawing/2014/main" id="{C30B9C99-FFF5-8D40-A58F-2AC315C52C3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254804-A2E5-4DF7-9B0B-FE682EB76B78}" type="slidenum">
              <a:rPr lang="fr-FR" altLang="fr-FR" sz="2000">
                <a:solidFill>
                  <a:srgbClr val="984807"/>
                </a:solidFill>
              </a:rPr>
              <a:pPr algn="r" eaLnBrk="1" hangingPunct="1">
                <a:spcBef>
                  <a:spcPct val="0"/>
                </a:spcBef>
                <a:buFontTx/>
                <a:buNone/>
              </a:pPr>
              <a:t>63</a:t>
            </a:fld>
            <a:endParaRPr lang="fr-FR" altLang="fr-FR" sz="2000">
              <a:solidFill>
                <a:srgbClr val="984807"/>
              </a:solidFill>
            </a:endParaRPr>
          </a:p>
        </p:txBody>
      </p:sp>
      <p:sp>
        <p:nvSpPr>
          <p:cNvPr id="66564" name="Rectangle 1">
            <a:extLst>
              <a:ext uri="{FF2B5EF4-FFF2-40B4-BE49-F238E27FC236}">
                <a16:creationId xmlns:a16="http://schemas.microsoft.com/office/drawing/2014/main" id="{7D55E1D8-FD25-08B5-CB2C-D855FE0CBF8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collective c'est aussi : </a:t>
            </a:r>
          </a:p>
        </p:txBody>
      </p:sp>
      <p:sp>
        <p:nvSpPr>
          <p:cNvPr id="66565" name="Rectangle 1">
            <a:extLst>
              <a:ext uri="{FF2B5EF4-FFF2-40B4-BE49-F238E27FC236}">
                <a16:creationId xmlns:a16="http://schemas.microsoft.com/office/drawing/2014/main" id="{324FD3C4-D147-DE20-B026-AA6C2BCA79A4}"/>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Signalisation des engins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 des bandes rétro-réfléchissantes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 facteur important de la sécurité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collective.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Avertisseurs lumineux, indispensables au balisage des lieux d'une intervention. </a:t>
            </a:r>
          </a:p>
        </p:txBody>
      </p:sp>
      <p:pic>
        <p:nvPicPr>
          <p:cNvPr id="66566" name="Picture 9" descr="I:\Images\Sapeurs-Pompiers\INC\B - connaissance du matériel\B8 -  engins\Gif\an_balkn.gif">
            <a:extLst>
              <a:ext uri="{FF2B5EF4-FFF2-40B4-BE49-F238E27FC236}">
                <a16:creationId xmlns:a16="http://schemas.microsoft.com/office/drawing/2014/main" id="{772F2577-674A-8893-39D4-7F63E17ABB0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513388"/>
            <a:ext cx="4876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0" descr="I:\Images\Sapeurs-Pompiers\INC\B - connaissance du matériel\B8 -  engins\DSCF0278.JPG">
            <a:extLst>
              <a:ext uri="{FF2B5EF4-FFF2-40B4-BE49-F238E27FC236}">
                <a16:creationId xmlns:a16="http://schemas.microsoft.com/office/drawing/2014/main" id="{BB985B4B-DE88-1007-EEF8-E5DD2C03B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71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8">
            <a:extLst>
              <a:ext uri="{FF2B5EF4-FFF2-40B4-BE49-F238E27FC236}">
                <a16:creationId xmlns:a16="http://schemas.microsoft.com/office/drawing/2014/main" id="{12B8BBF6-27CE-49B8-9B01-32DAF4E1C1C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67587" name="Espace réservé du numéro de diapositive 4">
            <a:extLst>
              <a:ext uri="{FF2B5EF4-FFF2-40B4-BE49-F238E27FC236}">
                <a16:creationId xmlns:a16="http://schemas.microsoft.com/office/drawing/2014/main" id="{DC1299D0-E82F-59BB-C590-318D27AD505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A196166-269D-4FC2-B2CC-5A7FE6A8621C}" type="slidenum">
              <a:rPr lang="fr-FR" altLang="fr-FR" sz="2000">
                <a:solidFill>
                  <a:srgbClr val="984807"/>
                </a:solidFill>
              </a:rPr>
              <a:pPr algn="r" eaLnBrk="1" hangingPunct="1">
                <a:spcBef>
                  <a:spcPct val="0"/>
                </a:spcBef>
                <a:buFontTx/>
                <a:buNone/>
              </a:pPr>
              <a:t>64</a:t>
            </a:fld>
            <a:endParaRPr lang="fr-FR" altLang="fr-FR" sz="2000">
              <a:solidFill>
                <a:srgbClr val="984807"/>
              </a:solidFill>
            </a:endParaRPr>
          </a:p>
        </p:txBody>
      </p:sp>
      <p:sp>
        <p:nvSpPr>
          <p:cNvPr id="67588" name="Rectangle 1">
            <a:extLst>
              <a:ext uri="{FF2B5EF4-FFF2-40B4-BE49-F238E27FC236}">
                <a16:creationId xmlns:a16="http://schemas.microsoft.com/office/drawing/2014/main" id="{079093D1-9354-E12E-91E8-B3CFB2A5CAD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collective c'est aussi : </a:t>
            </a:r>
          </a:p>
        </p:txBody>
      </p:sp>
      <p:sp>
        <p:nvSpPr>
          <p:cNvPr id="67589" name="Rectangle 1">
            <a:extLst>
              <a:ext uri="{FF2B5EF4-FFF2-40B4-BE49-F238E27FC236}">
                <a16:creationId xmlns:a16="http://schemas.microsoft.com/office/drawing/2014/main" id="{E5B7BB35-BF26-9051-A3E7-DAE6F78B5EBA}"/>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Mise en protection avec le VIDP sur les routes.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67590" name="Picture 6" descr="DSC_0338">
            <a:extLst>
              <a:ext uri="{FF2B5EF4-FFF2-40B4-BE49-F238E27FC236}">
                <a16:creationId xmlns:a16="http://schemas.microsoft.com/office/drawing/2014/main" id="{44A504F8-A98C-35AA-AC07-1A9A08064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432050"/>
            <a:ext cx="56324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8">
            <a:extLst>
              <a:ext uri="{FF2B5EF4-FFF2-40B4-BE49-F238E27FC236}">
                <a16:creationId xmlns:a16="http://schemas.microsoft.com/office/drawing/2014/main" id="{962AB108-B2F0-501D-5CD5-8477CECF262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68611" name="Espace réservé du numéro de diapositive 4">
            <a:extLst>
              <a:ext uri="{FF2B5EF4-FFF2-40B4-BE49-F238E27FC236}">
                <a16:creationId xmlns:a16="http://schemas.microsoft.com/office/drawing/2014/main" id="{889A5C0A-4D3D-3DDC-A8E8-002DB4A565D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9847B48-F89B-4148-B1EF-7F721AE0561A}" type="slidenum">
              <a:rPr lang="fr-FR" altLang="fr-FR" sz="2000">
                <a:solidFill>
                  <a:srgbClr val="984807"/>
                </a:solidFill>
              </a:rPr>
              <a:pPr algn="r" eaLnBrk="1" hangingPunct="1">
                <a:spcBef>
                  <a:spcPct val="0"/>
                </a:spcBef>
                <a:buFontTx/>
                <a:buNone/>
              </a:pPr>
              <a:t>65</a:t>
            </a:fld>
            <a:endParaRPr lang="fr-FR" altLang="fr-FR" sz="2000">
              <a:solidFill>
                <a:srgbClr val="984807"/>
              </a:solidFill>
            </a:endParaRPr>
          </a:p>
        </p:txBody>
      </p:sp>
      <p:sp>
        <p:nvSpPr>
          <p:cNvPr id="68612" name="Rectangle 1">
            <a:extLst>
              <a:ext uri="{FF2B5EF4-FFF2-40B4-BE49-F238E27FC236}">
                <a16:creationId xmlns:a16="http://schemas.microsoft.com/office/drawing/2014/main" id="{5B8F3BEE-B7EB-DCE4-400F-4925FC9ED9F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collective c'est aussi : </a:t>
            </a:r>
          </a:p>
        </p:txBody>
      </p:sp>
      <p:sp>
        <p:nvSpPr>
          <p:cNvPr id="68613" name="Rectangle 1">
            <a:extLst>
              <a:ext uri="{FF2B5EF4-FFF2-40B4-BE49-F238E27FC236}">
                <a16:creationId xmlns:a16="http://schemas.microsoft.com/office/drawing/2014/main" id="{C5CD6C35-02AC-1919-9FE4-CEA074FF44DB}"/>
              </a:ext>
            </a:extLst>
          </p:cNvPr>
          <p:cNvSpPr>
            <a:spLocks noChangeArrowheads="1"/>
          </p:cNvSpPr>
          <p:nvPr/>
        </p:nvSpPr>
        <p:spPr bwMode="auto">
          <a:xfrm>
            <a:off x="414338" y="1931988"/>
            <a:ext cx="8189912"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de l’intervention et de tous les intervenants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COS. Néanmoins la sécurité du personnel est l’affaire de tous.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Autour des engins quelques règles sont applicables : </a:t>
            </a:r>
            <a:r>
              <a:rPr lang="fr-FR" altLang="fr-FR" sz="2400">
                <a:solidFill>
                  <a:srgbClr val="993265"/>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993265"/>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Port du GHV part le conducteur,</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Conserver les gyrophares, feu de croisement, éclairage périphériques... </a:t>
            </a:r>
            <a:endParaRPr lang="fr-FR" altLang="fr-FR" sz="2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8614" name="Picture 9" descr="I:\Images\Sapeurs-Pompiers\INC\B - connaissance du matériel\B8 -  engins\Gif\an_balkn.gif">
            <a:extLst>
              <a:ext uri="{FF2B5EF4-FFF2-40B4-BE49-F238E27FC236}">
                <a16:creationId xmlns:a16="http://schemas.microsoft.com/office/drawing/2014/main" id="{38E0DA8C-938B-F70C-C3DA-DC896B52A0F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27450" y="5351463"/>
            <a:ext cx="4876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8">
            <a:extLst>
              <a:ext uri="{FF2B5EF4-FFF2-40B4-BE49-F238E27FC236}">
                <a16:creationId xmlns:a16="http://schemas.microsoft.com/office/drawing/2014/main" id="{4863A0A6-FDA1-72D7-5761-08627C31808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69635" name="Espace réservé du numéro de diapositive 4">
            <a:extLst>
              <a:ext uri="{FF2B5EF4-FFF2-40B4-BE49-F238E27FC236}">
                <a16:creationId xmlns:a16="http://schemas.microsoft.com/office/drawing/2014/main" id="{B4E44BB3-D934-8951-33DA-7A935479FE6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0098564-840C-4936-A6C0-DDDFC8218274}" type="slidenum">
              <a:rPr lang="fr-FR" altLang="fr-FR" sz="2000">
                <a:solidFill>
                  <a:srgbClr val="984807"/>
                </a:solidFill>
              </a:rPr>
              <a:pPr algn="r" eaLnBrk="1" hangingPunct="1">
                <a:spcBef>
                  <a:spcPct val="0"/>
                </a:spcBef>
                <a:buFontTx/>
                <a:buNone/>
              </a:pPr>
              <a:t>66</a:t>
            </a:fld>
            <a:endParaRPr lang="fr-FR" altLang="fr-FR" sz="2000">
              <a:solidFill>
                <a:srgbClr val="984807"/>
              </a:solidFill>
            </a:endParaRPr>
          </a:p>
        </p:txBody>
      </p:sp>
      <p:sp>
        <p:nvSpPr>
          <p:cNvPr id="69636" name="Rectangle 1">
            <a:extLst>
              <a:ext uri="{FF2B5EF4-FFF2-40B4-BE49-F238E27FC236}">
                <a16:creationId xmlns:a16="http://schemas.microsoft.com/office/drawing/2014/main" id="{828194E6-5C97-A5FB-8EAC-7C44F63B753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collective c'est aussi : </a:t>
            </a:r>
          </a:p>
        </p:txBody>
      </p:sp>
      <p:sp>
        <p:nvSpPr>
          <p:cNvPr id="69637" name="Rectangle 1">
            <a:extLst>
              <a:ext uri="{FF2B5EF4-FFF2-40B4-BE49-F238E27FC236}">
                <a16:creationId xmlns:a16="http://schemas.microsoft.com/office/drawing/2014/main" id="{25C9CC80-ADAD-037D-6C65-619C9BE1E11E}"/>
              </a:ext>
            </a:extLst>
          </p:cNvPr>
          <p:cNvSpPr>
            <a:spLocks noChangeArrowheads="1"/>
          </p:cNvSpPr>
          <p:nvPr/>
        </p:nvSpPr>
        <p:spPr bwMode="auto">
          <a:xfrm>
            <a:off x="300038" y="2012950"/>
            <a:ext cx="818991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Cônes de signalisation pour délimiter une zone d’évolution autour de l’engin,</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Dévidoirs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positionnés en  amont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l’engin pour le signaler et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réaliser « un bouclier ». </a:t>
            </a:r>
          </a:p>
        </p:txBody>
      </p:sp>
      <p:pic>
        <p:nvPicPr>
          <p:cNvPr id="69638" name="Picture 7" descr="GTOD INC_Livre 3 - Les reconnaissances - nov2020_Page_025">
            <a:extLst>
              <a:ext uri="{FF2B5EF4-FFF2-40B4-BE49-F238E27FC236}">
                <a16:creationId xmlns:a16="http://schemas.microsoft.com/office/drawing/2014/main" id="{F43E1325-DE25-DB47-0257-AD880F873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332" t="58553" r="7509" b="20181"/>
          <a:stretch>
            <a:fillRect/>
          </a:stretch>
        </p:blipFill>
        <p:spPr bwMode="auto">
          <a:xfrm>
            <a:off x="4937125" y="2924175"/>
            <a:ext cx="3921125"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8">
            <a:extLst>
              <a:ext uri="{FF2B5EF4-FFF2-40B4-BE49-F238E27FC236}">
                <a16:creationId xmlns:a16="http://schemas.microsoft.com/office/drawing/2014/main" id="{41E0D700-E569-8E5F-6007-6C1D6D9DB5E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collective</a:t>
            </a:r>
          </a:p>
        </p:txBody>
      </p:sp>
      <p:sp>
        <p:nvSpPr>
          <p:cNvPr id="70659" name="Espace réservé du numéro de diapositive 4">
            <a:extLst>
              <a:ext uri="{FF2B5EF4-FFF2-40B4-BE49-F238E27FC236}">
                <a16:creationId xmlns:a16="http://schemas.microsoft.com/office/drawing/2014/main" id="{04B1C544-4E08-AF0D-FCAC-7D67E970C9D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977DB93-8873-497D-9B0D-A6CBC36FF038}" type="slidenum">
              <a:rPr lang="fr-FR" altLang="fr-FR" sz="2000">
                <a:solidFill>
                  <a:srgbClr val="984807"/>
                </a:solidFill>
              </a:rPr>
              <a:pPr algn="r" eaLnBrk="1" hangingPunct="1">
                <a:spcBef>
                  <a:spcPct val="0"/>
                </a:spcBef>
                <a:buFontTx/>
                <a:buNone/>
              </a:pPr>
              <a:t>67</a:t>
            </a:fld>
            <a:endParaRPr lang="fr-FR" altLang="fr-FR" sz="2000">
              <a:solidFill>
                <a:srgbClr val="984807"/>
              </a:solidFill>
            </a:endParaRPr>
          </a:p>
        </p:txBody>
      </p:sp>
      <p:sp>
        <p:nvSpPr>
          <p:cNvPr id="70660" name="Rectangle 1">
            <a:extLst>
              <a:ext uri="{FF2B5EF4-FFF2-40B4-BE49-F238E27FC236}">
                <a16:creationId xmlns:a16="http://schemas.microsoft.com/office/drawing/2014/main" id="{77600B90-3A73-79E2-0DB6-0A4B684F7D6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Sécurité collective c'est aussi : </a:t>
            </a:r>
          </a:p>
        </p:txBody>
      </p:sp>
      <p:sp>
        <p:nvSpPr>
          <p:cNvPr id="70661" name="Rectangle 7">
            <a:extLst>
              <a:ext uri="{FF2B5EF4-FFF2-40B4-BE49-F238E27FC236}">
                <a16:creationId xmlns:a16="http://schemas.microsoft.com/office/drawing/2014/main" id="{60D64AF9-3EE5-E3E4-C63D-635690CD8A6C}"/>
              </a:ext>
            </a:extLst>
          </p:cNvPr>
          <p:cNvSpPr>
            <a:spLocks noChangeArrowheads="1"/>
          </p:cNvSpPr>
          <p:nvPr/>
        </p:nvSpPr>
        <p:spPr bwMode="auto">
          <a:xfrm>
            <a:off x="1714500" y="1766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70662" name="Rectangle 8">
            <a:extLst>
              <a:ext uri="{FF2B5EF4-FFF2-40B4-BE49-F238E27FC236}">
                <a16:creationId xmlns:a16="http://schemas.microsoft.com/office/drawing/2014/main" id="{ADB06CC9-8256-94CB-DD26-BD03D240459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70663" name="Picture 7" descr="GTOD INC_Livre 3 - Les reconnaissances - nov2020_Page_026">
            <a:extLst>
              <a:ext uri="{FF2B5EF4-FFF2-40B4-BE49-F238E27FC236}">
                <a16:creationId xmlns:a16="http://schemas.microsoft.com/office/drawing/2014/main" id="{8D432AB3-0AFF-A76F-3769-EF90EE32C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98" t="11205" r="15871" b="57968"/>
          <a:stretch>
            <a:fillRect/>
          </a:stretch>
        </p:blipFill>
        <p:spPr bwMode="auto">
          <a:xfrm>
            <a:off x="296863" y="808038"/>
            <a:ext cx="8561387"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8">
            <a:extLst>
              <a:ext uri="{FF2B5EF4-FFF2-40B4-BE49-F238E27FC236}">
                <a16:creationId xmlns:a16="http://schemas.microsoft.com/office/drawing/2014/main" id="{61DF6467-D55B-8151-9CFF-B24E19ED3B4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71683" name="Espace réservé du numéro de diapositive 4">
            <a:extLst>
              <a:ext uri="{FF2B5EF4-FFF2-40B4-BE49-F238E27FC236}">
                <a16:creationId xmlns:a16="http://schemas.microsoft.com/office/drawing/2014/main" id="{14F07B8C-E267-01DD-F16D-4D0ADF56844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AC03367-92B1-49AB-BBEE-6496337E6D60}" type="slidenum">
              <a:rPr lang="fr-FR" altLang="fr-FR" sz="2000">
                <a:solidFill>
                  <a:srgbClr val="984807"/>
                </a:solidFill>
              </a:rPr>
              <a:pPr algn="r" eaLnBrk="1" hangingPunct="1">
                <a:spcBef>
                  <a:spcPct val="0"/>
                </a:spcBef>
                <a:buFontTx/>
                <a:buNone/>
              </a:pPr>
              <a:t>68</a:t>
            </a:fld>
            <a:endParaRPr lang="fr-FR" altLang="fr-FR" sz="2000">
              <a:solidFill>
                <a:srgbClr val="984807"/>
              </a:solidFill>
            </a:endParaRPr>
          </a:p>
        </p:txBody>
      </p:sp>
      <p:sp>
        <p:nvSpPr>
          <p:cNvPr id="71684" name="Rectangle 1">
            <a:extLst>
              <a:ext uri="{FF2B5EF4-FFF2-40B4-BE49-F238E27FC236}">
                <a16:creationId xmlns:a16="http://schemas.microsoft.com/office/drawing/2014/main" id="{58082818-2656-02B2-9172-912BE4DBC016}"/>
              </a:ext>
            </a:extLst>
          </p:cNvPr>
          <p:cNvSpPr>
            <a:spLocks noChangeArrowheads="1"/>
          </p:cNvSpPr>
          <p:nvPr/>
        </p:nvSpPr>
        <p:spPr bwMode="auto">
          <a:xfrm>
            <a:off x="360363" y="1333500"/>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 DOIT RESPECTER LES CONSIGNES SUIVANTES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685" name="Rectangle 1">
            <a:extLst>
              <a:ext uri="{FF2B5EF4-FFF2-40B4-BE49-F238E27FC236}">
                <a16:creationId xmlns:a16="http://schemas.microsoft.com/office/drawing/2014/main" id="{455EEB9C-9E60-1040-8755-50BDA58A6F22}"/>
              </a:ext>
            </a:extLst>
          </p:cNvPr>
          <p:cNvSpPr>
            <a:spLocks noChangeArrowheads="1"/>
          </p:cNvSpPr>
          <p:nvPr/>
        </p:nvSpPr>
        <p:spPr bwMode="auto">
          <a:xfrm>
            <a:off x="360363" y="2774950"/>
            <a:ext cx="849788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partir du moment où un S.P. ne peut pas réussir d'emblée un sauvetage, il faut d'abord qu'il s'assure d'un minimum de sécurité et dans l'intérêt de la victime car le fait de périr ou d'être gravement blessé sans parvenir à sauver est un échec, « glorieux, sans conteste », mais qui ne répond pas à ce que l'on attend de lui.</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8">
            <a:extLst>
              <a:ext uri="{FF2B5EF4-FFF2-40B4-BE49-F238E27FC236}">
                <a16:creationId xmlns:a16="http://schemas.microsoft.com/office/drawing/2014/main" id="{212DAA9A-2B18-0626-4D9D-CE9D54AD0F5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72707" name="Espace réservé du numéro de diapositive 4">
            <a:extLst>
              <a:ext uri="{FF2B5EF4-FFF2-40B4-BE49-F238E27FC236}">
                <a16:creationId xmlns:a16="http://schemas.microsoft.com/office/drawing/2014/main" id="{5CCC8D7A-2FDF-721F-3CF6-558EA7432C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38C6F38-0B2D-47C8-9AD7-B67CDBD2D2A3}" type="slidenum">
              <a:rPr lang="fr-FR" altLang="fr-FR" sz="2000">
                <a:solidFill>
                  <a:srgbClr val="984807"/>
                </a:solidFill>
              </a:rPr>
              <a:pPr algn="r" eaLnBrk="1" hangingPunct="1">
                <a:spcBef>
                  <a:spcPct val="0"/>
                </a:spcBef>
                <a:buFontTx/>
                <a:buNone/>
              </a:pPr>
              <a:t>69</a:t>
            </a:fld>
            <a:endParaRPr lang="fr-FR" altLang="fr-FR" sz="2000">
              <a:solidFill>
                <a:srgbClr val="984807"/>
              </a:solidFill>
            </a:endParaRPr>
          </a:p>
        </p:txBody>
      </p:sp>
      <p:sp>
        <p:nvSpPr>
          <p:cNvPr id="72708" name="Rectangle 1">
            <a:extLst>
              <a:ext uri="{FF2B5EF4-FFF2-40B4-BE49-F238E27FC236}">
                <a16:creationId xmlns:a16="http://schemas.microsoft.com/office/drawing/2014/main" id="{05F9804B-5093-EF08-CCCD-2AA32787FCB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C'est pourquoi, l'on ne doit pas s'engager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2709" name="Rectangle 1">
            <a:extLst>
              <a:ext uri="{FF2B5EF4-FFF2-40B4-BE49-F238E27FC236}">
                <a16:creationId xmlns:a16="http://schemas.microsoft.com/office/drawing/2014/main" id="{8DB1218C-60B0-8D38-8538-DF90BDBD9D56}"/>
              </a:ext>
            </a:extLst>
          </p:cNvPr>
          <p:cNvSpPr>
            <a:spLocks noChangeArrowheads="1"/>
          </p:cNvSpPr>
          <p:nvPr/>
        </p:nvSpPr>
        <p:spPr bwMode="auto">
          <a:xfrm>
            <a:off x="414338" y="2197100"/>
            <a:ext cx="53340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Sans A.R.I., dans un milieu toxique, pour y sauver une personne ou pour y faire une reconnaissance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Seul et sans amarrage, pour effectuer n'importe quelle opération difficile notamment en hauteur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72710" name="Picture 8" descr="3">
            <a:extLst>
              <a:ext uri="{FF2B5EF4-FFF2-40B4-BE49-F238E27FC236}">
                <a16:creationId xmlns:a16="http://schemas.microsoft.com/office/drawing/2014/main" id="{88D97121-8828-11CB-FFD3-A0E34007F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163" y="1752600"/>
            <a:ext cx="27320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8">
            <a:extLst>
              <a:ext uri="{FF2B5EF4-FFF2-40B4-BE49-F238E27FC236}">
                <a16:creationId xmlns:a16="http://schemas.microsoft.com/office/drawing/2014/main" id="{3380AC2F-D691-62AA-AD45-C6C6A0E1C8A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9219" name="Espace réservé du numéro de diapositive 4">
            <a:extLst>
              <a:ext uri="{FF2B5EF4-FFF2-40B4-BE49-F238E27FC236}">
                <a16:creationId xmlns:a16="http://schemas.microsoft.com/office/drawing/2014/main" id="{505AE4D4-DF4C-0D80-78AF-E40B848CEAC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276425D-0B52-451A-B35A-0E3C8A3482C5}" type="slidenum">
              <a:rPr lang="fr-FR" altLang="fr-FR" sz="2000">
                <a:solidFill>
                  <a:srgbClr val="984807"/>
                </a:solidFill>
              </a:rPr>
              <a:pPr algn="r" eaLnBrk="1" hangingPunct="1">
                <a:spcBef>
                  <a:spcPct val="0"/>
                </a:spcBef>
                <a:buFontTx/>
                <a:buNone/>
              </a:pPr>
              <a:t>7</a:t>
            </a:fld>
            <a:endParaRPr lang="fr-FR" altLang="fr-FR" sz="2000">
              <a:solidFill>
                <a:srgbClr val="984807"/>
              </a:solidFill>
            </a:endParaRPr>
          </a:p>
        </p:txBody>
      </p:sp>
      <p:sp>
        <p:nvSpPr>
          <p:cNvPr id="9220" name="Rectangle 1">
            <a:extLst>
              <a:ext uri="{FF2B5EF4-FFF2-40B4-BE49-F238E27FC236}">
                <a16:creationId xmlns:a16="http://schemas.microsoft.com/office/drawing/2014/main" id="{63E29A8C-43C0-2785-7AE7-6333385E8F1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latin typeface="Times New Roman" panose="02020603050405020304" pitchFamily="18" charset="0"/>
                <a:ea typeface="Calibri" panose="020F0502020204030204" pitchFamily="34" charset="0"/>
                <a:cs typeface="Times New Roman" panose="02020603050405020304" pitchFamily="18" charset="0"/>
              </a:rPr>
              <a:t>b.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Respect des manœuvres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9221" name="Rectangle 1">
            <a:extLst>
              <a:ext uri="{FF2B5EF4-FFF2-40B4-BE49-F238E27FC236}">
                <a16:creationId xmlns:a16="http://schemas.microsoft.com/office/drawing/2014/main" id="{4E1C82D9-9671-B9D8-7E6B-80C398EDA1A2}"/>
              </a:ext>
            </a:extLst>
          </p:cNvPr>
          <p:cNvSpPr>
            <a:spLocks noChangeArrowheads="1"/>
          </p:cNvSpPr>
          <p:nvPr/>
        </p:nvSpPr>
        <p:spPr bwMode="auto">
          <a:xfrm>
            <a:off x="479425" y="2103438"/>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Interventions sur route : </a:t>
            </a:r>
            <a:r>
              <a:rPr lang="fr-FR" altLang="fr-FR" sz="2400">
                <a:latin typeface="Times New Roman" panose="02020603050405020304" pitchFamily="18" charset="0"/>
                <a:ea typeface="Calibri" panose="020F0502020204030204" pitchFamily="34" charset="0"/>
                <a:cs typeface="Times New Roman" panose="02020603050405020304" pitchFamily="18" charset="0"/>
              </a:rPr>
              <a:t>GHV,</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Interventions SNCF, métro, tram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Interventions pour feu : </a:t>
            </a:r>
            <a:r>
              <a:rPr lang="fr-FR" altLang="fr-FR" sz="2400">
                <a:latin typeface="Times New Roman" panose="02020603050405020304" pitchFamily="18" charset="0"/>
                <a:ea typeface="Calibri" panose="020F0502020204030204" pitchFamily="34" charset="0"/>
                <a:cs typeface="Times New Roman" panose="02020603050405020304" pitchFamily="18" charset="0"/>
              </a:rPr>
              <a:t>contrôle croisé par exemple.</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Interventions pour fuite de gaz.</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Interventions technologiques.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Interventions diverses.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Secours à personne</a:t>
            </a:r>
            <a:r>
              <a:rPr lang="en-US"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9222" name="Picture 1035" descr="I:\Images\Sapeurs-Pompiers\INC\B - ARI\rtnp9.BMP">
            <a:extLst>
              <a:ext uri="{FF2B5EF4-FFF2-40B4-BE49-F238E27FC236}">
                <a16:creationId xmlns:a16="http://schemas.microsoft.com/office/drawing/2014/main" id="{924447C3-8A4A-BD35-2515-5E9DD8C5C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3595688"/>
            <a:ext cx="29337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0" name="Picture 1036" descr="A:\produit_54_8461.jpg">
            <a:extLst>
              <a:ext uri="{FF2B5EF4-FFF2-40B4-BE49-F238E27FC236}">
                <a16:creationId xmlns:a16="http://schemas.microsoft.com/office/drawing/2014/main" id="{DEE705A9-EDD9-DAA4-D416-473BA7496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95400"/>
            <a:ext cx="11271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40300"/>
                                        </p:tgtEl>
                                        <p:attrNameLst>
                                          <p:attrName>style.visibility</p:attrName>
                                        </p:attrNameLst>
                                      </p:cBhvr>
                                      <p:to>
                                        <p:strVal val="visible"/>
                                      </p:to>
                                    </p:set>
                                    <p:animEffect transition="in" filter="randombar(horizontal)">
                                      <p:cBhvr>
                                        <p:cTn id="7" dur="500"/>
                                        <p:tgtEl>
                                          <p:spTgt spid="140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re 8">
            <a:extLst>
              <a:ext uri="{FF2B5EF4-FFF2-40B4-BE49-F238E27FC236}">
                <a16:creationId xmlns:a16="http://schemas.microsoft.com/office/drawing/2014/main" id="{30DDD551-5728-9A84-6BA7-8CF9035BA3E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73731" name="Espace réservé du numéro de diapositive 4">
            <a:extLst>
              <a:ext uri="{FF2B5EF4-FFF2-40B4-BE49-F238E27FC236}">
                <a16:creationId xmlns:a16="http://schemas.microsoft.com/office/drawing/2014/main" id="{C14AD560-0CAB-1AAD-6D9A-A1098DE9CB6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493A6F-7B5E-4077-9A31-096E3F1BD92E}" type="slidenum">
              <a:rPr lang="fr-FR" altLang="fr-FR" sz="2000">
                <a:solidFill>
                  <a:srgbClr val="984807"/>
                </a:solidFill>
              </a:rPr>
              <a:pPr algn="r" eaLnBrk="1" hangingPunct="1">
                <a:spcBef>
                  <a:spcPct val="0"/>
                </a:spcBef>
                <a:buFontTx/>
                <a:buNone/>
              </a:pPr>
              <a:t>70</a:t>
            </a:fld>
            <a:endParaRPr lang="fr-FR" altLang="fr-FR" sz="2000">
              <a:solidFill>
                <a:srgbClr val="984807"/>
              </a:solidFill>
            </a:endParaRPr>
          </a:p>
        </p:txBody>
      </p:sp>
      <p:sp>
        <p:nvSpPr>
          <p:cNvPr id="73732" name="Rectangle 1">
            <a:extLst>
              <a:ext uri="{FF2B5EF4-FFF2-40B4-BE49-F238E27FC236}">
                <a16:creationId xmlns:a16="http://schemas.microsoft.com/office/drawing/2014/main" id="{40A545EE-3164-518E-2A00-17A682B80564}"/>
              </a:ext>
            </a:extLst>
          </p:cNvPr>
          <p:cNvSpPr>
            <a:spLocks noChangeArrowheads="1"/>
          </p:cNvSpPr>
          <p:nvPr/>
        </p:nvSpPr>
        <p:spPr bwMode="auto">
          <a:xfrm>
            <a:off x="323850" y="1246188"/>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C'est pourquoi, l'on ne doit pas s'engager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3733" name="Rectangle 1">
            <a:extLst>
              <a:ext uri="{FF2B5EF4-FFF2-40B4-BE49-F238E27FC236}">
                <a16:creationId xmlns:a16="http://schemas.microsoft.com/office/drawing/2014/main" id="{5EFFA7EB-1224-8241-5E14-9B3C932B0160}"/>
              </a:ext>
            </a:extLst>
          </p:cNvPr>
          <p:cNvSpPr>
            <a:spLocks noChangeArrowheads="1"/>
          </p:cNvSpPr>
          <p:nvPr/>
        </p:nvSpPr>
        <p:spPr bwMode="auto">
          <a:xfrm>
            <a:off x="406400" y="1920875"/>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Utilisation des échelles exige quelques précautions essentielles, comme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Penser à amarrer solidement et les parties verticales des éts avant que l'eau n'y parvienne,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73734" name="Picture 6" descr="I:\Images\Sapeurs-Pompiers\INC\Manoeuvre\Etblt ech coulisse\DSCF0421.JPG">
            <a:extLst>
              <a:ext uri="{FF2B5EF4-FFF2-40B4-BE49-F238E27FC236}">
                <a16:creationId xmlns:a16="http://schemas.microsoft.com/office/drawing/2014/main" id="{728556AB-6332-FECB-4980-33D22264D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3530600"/>
            <a:ext cx="35512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8">
            <a:extLst>
              <a:ext uri="{FF2B5EF4-FFF2-40B4-BE49-F238E27FC236}">
                <a16:creationId xmlns:a16="http://schemas.microsoft.com/office/drawing/2014/main" id="{7F2F7C16-079D-DB75-0A31-2F52B4E834F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74755" name="Espace réservé du numéro de diapositive 4">
            <a:extLst>
              <a:ext uri="{FF2B5EF4-FFF2-40B4-BE49-F238E27FC236}">
                <a16:creationId xmlns:a16="http://schemas.microsoft.com/office/drawing/2014/main" id="{87B9449C-8661-5FC3-DD10-174029736D2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0DBB7A0-B7D6-49EE-B069-D7DF8F365836}" type="slidenum">
              <a:rPr lang="fr-FR" altLang="fr-FR" sz="2000">
                <a:solidFill>
                  <a:srgbClr val="984807"/>
                </a:solidFill>
              </a:rPr>
              <a:pPr algn="r" eaLnBrk="1" hangingPunct="1">
                <a:spcBef>
                  <a:spcPct val="0"/>
                </a:spcBef>
                <a:buFontTx/>
                <a:buNone/>
              </a:pPr>
              <a:t>71</a:t>
            </a:fld>
            <a:endParaRPr lang="fr-FR" altLang="fr-FR" sz="2000">
              <a:solidFill>
                <a:srgbClr val="984807"/>
              </a:solidFill>
            </a:endParaRPr>
          </a:p>
        </p:txBody>
      </p:sp>
      <p:sp>
        <p:nvSpPr>
          <p:cNvPr id="74756" name="Rectangle 1">
            <a:extLst>
              <a:ext uri="{FF2B5EF4-FFF2-40B4-BE49-F238E27FC236}">
                <a16:creationId xmlns:a16="http://schemas.microsoft.com/office/drawing/2014/main" id="{63F4097C-BAE7-D0F7-1FCE-6521A276C93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C'est pourquoi, l'on ne doit pas s'engager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4757" name="Rectangle 1">
            <a:extLst>
              <a:ext uri="{FF2B5EF4-FFF2-40B4-BE49-F238E27FC236}">
                <a16:creationId xmlns:a16="http://schemas.microsoft.com/office/drawing/2014/main" id="{19112AF2-CDBA-B00C-FC61-2224B867D07F}"/>
              </a:ext>
            </a:extLst>
          </p:cNvPr>
          <p:cNvSpPr>
            <a:spLocks noChangeArrowheads="1"/>
          </p:cNvSpPr>
          <p:nvPr/>
        </p:nvSpPr>
        <p:spPr bwMode="auto">
          <a:xfrm>
            <a:off x="457200" y="1981200"/>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Sans la bouée ou la brassière, pour repêcher à la nage un</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Porter un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plastron flottant pour travailler sur l'eau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74758" name="Picture 6" descr="spe022">
            <a:extLst>
              <a:ext uri="{FF2B5EF4-FFF2-40B4-BE49-F238E27FC236}">
                <a16:creationId xmlns:a16="http://schemas.microsoft.com/office/drawing/2014/main" id="{A9701489-7A59-CB0F-6B3D-3FB7E4B33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3500438"/>
            <a:ext cx="34067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0" descr="NIO 2018-024 - Affectation de brassières de flotabilité permanente">
            <a:extLst>
              <a:ext uri="{FF2B5EF4-FFF2-40B4-BE49-F238E27FC236}">
                <a16:creationId xmlns:a16="http://schemas.microsoft.com/office/drawing/2014/main" id="{2837FDE8-FF6A-4F66-E695-F84135F02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38" t="49809" r="61691" b="34647"/>
          <a:stretch>
            <a:fillRect/>
          </a:stretch>
        </p:blipFill>
        <p:spPr bwMode="auto">
          <a:xfrm>
            <a:off x="5651500" y="3408363"/>
            <a:ext cx="313055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8">
            <a:extLst>
              <a:ext uri="{FF2B5EF4-FFF2-40B4-BE49-F238E27FC236}">
                <a16:creationId xmlns:a16="http://schemas.microsoft.com/office/drawing/2014/main" id="{CEC4C04A-218C-3A70-F5D3-662BD87A9C0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75779" name="Espace réservé du numéro de diapositive 4">
            <a:extLst>
              <a:ext uri="{FF2B5EF4-FFF2-40B4-BE49-F238E27FC236}">
                <a16:creationId xmlns:a16="http://schemas.microsoft.com/office/drawing/2014/main" id="{87B7AD36-5D88-2308-A32D-059C30589B0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E1E8E65-7AF3-44BD-B767-FD5921BFB562}" type="slidenum">
              <a:rPr lang="fr-FR" altLang="fr-FR" sz="2000">
                <a:solidFill>
                  <a:srgbClr val="984807"/>
                </a:solidFill>
              </a:rPr>
              <a:pPr algn="r" eaLnBrk="1" hangingPunct="1">
                <a:spcBef>
                  <a:spcPct val="0"/>
                </a:spcBef>
                <a:buFontTx/>
                <a:buNone/>
              </a:pPr>
              <a:t>72</a:t>
            </a:fld>
            <a:endParaRPr lang="fr-FR" altLang="fr-FR" sz="2000">
              <a:solidFill>
                <a:srgbClr val="984807"/>
              </a:solidFill>
            </a:endParaRPr>
          </a:p>
        </p:txBody>
      </p:sp>
      <p:sp>
        <p:nvSpPr>
          <p:cNvPr id="75780" name="Rectangle 1">
            <a:extLst>
              <a:ext uri="{FF2B5EF4-FFF2-40B4-BE49-F238E27FC236}">
                <a16:creationId xmlns:a16="http://schemas.microsoft.com/office/drawing/2014/main" id="{C081415B-C8FD-B269-A896-F1B53A99156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C'est pourquoi, l'on ne doit pas s'engager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5781" name="Rectangle 1">
            <a:extLst>
              <a:ext uri="{FF2B5EF4-FFF2-40B4-BE49-F238E27FC236}">
                <a16:creationId xmlns:a16="http://schemas.microsoft.com/office/drawing/2014/main" id="{976EEFAE-F481-5D85-2E03-BFCFEB49A00E}"/>
              </a:ext>
            </a:extLst>
          </p:cNvPr>
          <p:cNvSpPr>
            <a:spLocks noChangeArrowheads="1"/>
          </p:cNvSpPr>
          <p:nvPr/>
        </p:nvSpPr>
        <p:spPr bwMode="auto">
          <a:xfrm>
            <a:off x="398463" y="1947863"/>
            <a:ext cx="81899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Sans matériel isolant, pour dégager un électrocuté avant que le courant soit coupé,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5782" name="Picture 6" descr="imagesCA3TA7OI">
            <a:extLst>
              <a:ext uri="{FF2B5EF4-FFF2-40B4-BE49-F238E27FC236}">
                <a16:creationId xmlns:a16="http://schemas.microsoft.com/office/drawing/2014/main" id="{DDD43077-E6CB-8BDE-279F-893DBD683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923" b="22746"/>
          <a:stretch>
            <a:fillRect/>
          </a:stretch>
        </p:blipFill>
        <p:spPr bwMode="auto">
          <a:xfrm>
            <a:off x="3635375" y="2492375"/>
            <a:ext cx="4530725"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8">
            <a:extLst>
              <a:ext uri="{FF2B5EF4-FFF2-40B4-BE49-F238E27FC236}">
                <a16:creationId xmlns:a16="http://schemas.microsoft.com/office/drawing/2014/main" id="{237E4179-DD5B-A052-E9EC-4F55A537A97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76803" name="Espace réservé du numéro de diapositive 4">
            <a:extLst>
              <a:ext uri="{FF2B5EF4-FFF2-40B4-BE49-F238E27FC236}">
                <a16:creationId xmlns:a16="http://schemas.microsoft.com/office/drawing/2014/main" id="{7F32233C-4E14-8B60-999F-44759B6FB33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62F804-FCE1-427F-8C8F-F5A1D0C0701F}" type="slidenum">
              <a:rPr lang="fr-FR" altLang="fr-FR" sz="2000">
                <a:solidFill>
                  <a:srgbClr val="984807"/>
                </a:solidFill>
              </a:rPr>
              <a:pPr algn="r" eaLnBrk="1" hangingPunct="1">
                <a:spcBef>
                  <a:spcPct val="0"/>
                </a:spcBef>
                <a:buFontTx/>
                <a:buNone/>
              </a:pPr>
              <a:t>73</a:t>
            </a:fld>
            <a:endParaRPr lang="fr-FR" altLang="fr-FR" sz="2000">
              <a:solidFill>
                <a:srgbClr val="984807"/>
              </a:solidFill>
            </a:endParaRPr>
          </a:p>
        </p:txBody>
      </p:sp>
      <p:sp>
        <p:nvSpPr>
          <p:cNvPr id="76804" name="Rectangle 1">
            <a:extLst>
              <a:ext uri="{FF2B5EF4-FFF2-40B4-BE49-F238E27FC236}">
                <a16:creationId xmlns:a16="http://schemas.microsoft.com/office/drawing/2014/main" id="{7C4621E7-0957-16D7-3AD2-5AB8A672A2B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C'est pourquoi, l'on ne doit pas s'engager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6805" name="Rectangle 1">
            <a:extLst>
              <a:ext uri="{FF2B5EF4-FFF2-40B4-BE49-F238E27FC236}">
                <a16:creationId xmlns:a16="http://schemas.microsoft.com/office/drawing/2014/main" id="{69238CFB-D70D-7C77-2AF8-9DA4BF646A6A}"/>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 pas ouvrir la porte d'un local incendié autrement qu'en demeurant sur le côté, afin de ne pas être brûlé par les flammes ou les gaz chauds qui peuvent en sortir.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orte-lance ne doit pas pénétrer dans un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 incendié avant d'avoir l'eau en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pression à la lance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76806" name="Image 1">
            <a:extLst>
              <a:ext uri="{FF2B5EF4-FFF2-40B4-BE49-F238E27FC236}">
                <a16:creationId xmlns:a16="http://schemas.microsoft.com/office/drawing/2014/main" id="{866D8003-A02D-B5BA-6051-FF6225639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5" t="39964" r="1855" b="885"/>
          <a:stretch>
            <a:fillRect/>
          </a:stretch>
        </p:blipFill>
        <p:spPr bwMode="auto">
          <a:xfrm>
            <a:off x="5707063" y="3141663"/>
            <a:ext cx="330041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8">
            <a:extLst>
              <a:ext uri="{FF2B5EF4-FFF2-40B4-BE49-F238E27FC236}">
                <a16:creationId xmlns:a16="http://schemas.microsoft.com/office/drawing/2014/main" id="{0BE4AA89-42C5-ACA0-EF90-0C0DF7EA99E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77827" name="Espace réservé du numéro de diapositive 4">
            <a:extLst>
              <a:ext uri="{FF2B5EF4-FFF2-40B4-BE49-F238E27FC236}">
                <a16:creationId xmlns:a16="http://schemas.microsoft.com/office/drawing/2014/main" id="{3E42B728-86CC-F921-0DCB-E7891E846A1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45CB35E-A7AC-4A6A-B462-A3F9FCDD5432}" type="slidenum">
              <a:rPr lang="fr-FR" altLang="fr-FR" sz="2000">
                <a:solidFill>
                  <a:srgbClr val="984807"/>
                </a:solidFill>
              </a:rPr>
              <a:pPr algn="r" eaLnBrk="1" hangingPunct="1">
                <a:spcBef>
                  <a:spcPct val="0"/>
                </a:spcBef>
                <a:buFontTx/>
                <a:buNone/>
              </a:pPr>
              <a:t>74</a:t>
            </a:fld>
            <a:endParaRPr lang="fr-FR" altLang="fr-FR" sz="2000">
              <a:solidFill>
                <a:srgbClr val="984807"/>
              </a:solidFill>
            </a:endParaRPr>
          </a:p>
        </p:txBody>
      </p:sp>
      <p:sp>
        <p:nvSpPr>
          <p:cNvPr id="77828" name="Rectangle 1">
            <a:extLst>
              <a:ext uri="{FF2B5EF4-FFF2-40B4-BE49-F238E27FC236}">
                <a16:creationId xmlns:a16="http://schemas.microsoft.com/office/drawing/2014/main" id="{D1391497-B632-68C8-D971-03BA0A34D1AC}"/>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 l'eau vient à manquer, si un effondrement menace ou si le feu tend à se généraliser, il faut battre en retraite.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7829" name="Image 6">
            <a:extLst>
              <a:ext uri="{FF2B5EF4-FFF2-40B4-BE49-F238E27FC236}">
                <a16:creationId xmlns:a16="http://schemas.microsoft.com/office/drawing/2014/main" id="{E60B100F-9AB2-4B79-A836-B94FAE400535}"/>
              </a:ext>
            </a:extLst>
          </p:cNvPr>
          <p:cNvPicPr>
            <a:picLocks noChangeAspect="1"/>
          </p:cNvPicPr>
          <p:nvPr/>
        </p:nvPicPr>
        <p:blipFill>
          <a:blip r:embed="rId2">
            <a:extLst>
              <a:ext uri="{28A0092B-C50C-407E-A947-70E740481C1C}">
                <a14:useLocalDpi xmlns:a14="http://schemas.microsoft.com/office/drawing/2010/main" val="0"/>
              </a:ext>
            </a:extLst>
          </a:blip>
          <a:srcRect l="14275" t="5814" r="2991" b="11888"/>
          <a:stretch>
            <a:fillRect/>
          </a:stretch>
        </p:blipFill>
        <p:spPr bwMode="auto">
          <a:xfrm>
            <a:off x="3635375" y="2881313"/>
            <a:ext cx="345757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8">
            <a:extLst>
              <a:ext uri="{FF2B5EF4-FFF2-40B4-BE49-F238E27FC236}">
                <a16:creationId xmlns:a16="http://schemas.microsoft.com/office/drawing/2014/main" id="{AB2B7803-C4D9-2996-B09C-A2E03637974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78851" name="Espace réservé du numéro de diapositive 4">
            <a:extLst>
              <a:ext uri="{FF2B5EF4-FFF2-40B4-BE49-F238E27FC236}">
                <a16:creationId xmlns:a16="http://schemas.microsoft.com/office/drawing/2014/main" id="{954F1C4A-FE8A-233E-48D5-C6633489D5C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1024915-E5DB-4D79-9580-887E78F7B3CC}" type="slidenum">
              <a:rPr lang="fr-FR" altLang="fr-FR" sz="2000">
                <a:solidFill>
                  <a:srgbClr val="984807"/>
                </a:solidFill>
              </a:rPr>
              <a:pPr algn="r" eaLnBrk="1" hangingPunct="1">
                <a:spcBef>
                  <a:spcPct val="0"/>
                </a:spcBef>
                <a:buFontTx/>
                <a:buNone/>
              </a:pPr>
              <a:t>75</a:t>
            </a:fld>
            <a:endParaRPr lang="fr-FR" altLang="fr-FR" sz="2000">
              <a:solidFill>
                <a:srgbClr val="984807"/>
              </a:solidFill>
            </a:endParaRPr>
          </a:p>
        </p:txBody>
      </p:sp>
      <p:sp>
        <p:nvSpPr>
          <p:cNvPr id="82949" name="Rectangle 1">
            <a:extLst>
              <a:ext uri="{FF2B5EF4-FFF2-40B4-BE49-F238E27FC236}">
                <a16:creationId xmlns:a16="http://schemas.microsoft.com/office/drawing/2014/main" id="{E2DD7FC6-DA7B-AC19-C345-508165F9B631}"/>
              </a:ext>
            </a:extLst>
          </p:cNvPr>
          <p:cNvSpPr>
            <a:spLocks noChangeArrowheads="1"/>
          </p:cNvSpPr>
          <p:nvPr/>
        </p:nvSpPr>
        <p:spPr bwMode="auto">
          <a:xfrm>
            <a:off x="457200" y="1981200"/>
            <a:ext cx="8189913" cy="243681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Fonction de double porte</a:t>
            </a: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lance est capitale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ange gardien vis-à</a:t>
            </a: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vis du porte</a:t>
            </a: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lance.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D</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emande une attention soutenue, exercée </a:t>
            </a: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toutes directions, </a:t>
            </a:r>
          </a:p>
        </p:txBody>
      </p:sp>
      <p:pic>
        <p:nvPicPr>
          <p:cNvPr id="78853" name="Picture 6" descr="C:\Documents and Settings\Philippe\Mes documents\JSP SDMIS\Dématérialisation\doc\INC\INC C1_Missions du BAT + devoirs du porte-lance et du double porte-lance_Page_01.jpg">
            <a:extLst>
              <a:ext uri="{FF2B5EF4-FFF2-40B4-BE49-F238E27FC236}">
                <a16:creationId xmlns:a16="http://schemas.microsoft.com/office/drawing/2014/main" id="{183DDF96-393D-63E3-3EF4-A32490B3E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63" y="2420938"/>
            <a:ext cx="2641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Oval 7">
            <a:extLst>
              <a:ext uri="{FF2B5EF4-FFF2-40B4-BE49-F238E27FC236}">
                <a16:creationId xmlns:a16="http://schemas.microsoft.com/office/drawing/2014/main" id="{DB7EE901-F44D-9749-B7FD-A376C3FFF862}"/>
              </a:ext>
            </a:extLst>
          </p:cNvPr>
          <p:cNvSpPr>
            <a:spLocks noChangeArrowheads="1"/>
          </p:cNvSpPr>
          <p:nvPr/>
        </p:nvSpPr>
        <p:spPr bwMode="auto">
          <a:xfrm>
            <a:off x="6684963" y="3429000"/>
            <a:ext cx="1828800" cy="1371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8">
            <a:extLst>
              <a:ext uri="{FF2B5EF4-FFF2-40B4-BE49-F238E27FC236}">
                <a16:creationId xmlns:a16="http://schemas.microsoft.com/office/drawing/2014/main" id="{CF8919EA-83A8-F35B-4377-59E3B6508A0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79875" name="Espace réservé du numéro de diapositive 4">
            <a:extLst>
              <a:ext uri="{FF2B5EF4-FFF2-40B4-BE49-F238E27FC236}">
                <a16:creationId xmlns:a16="http://schemas.microsoft.com/office/drawing/2014/main" id="{FD725AB9-F74A-3A3C-4E29-DF1451F396F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FDE002D-1B63-4BBC-87DA-3A5556F79FDD}" type="slidenum">
              <a:rPr lang="fr-FR" altLang="fr-FR" sz="2000">
                <a:solidFill>
                  <a:srgbClr val="984807"/>
                </a:solidFill>
              </a:rPr>
              <a:pPr algn="r" eaLnBrk="1" hangingPunct="1">
                <a:spcBef>
                  <a:spcPct val="0"/>
                </a:spcBef>
                <a:buFontTx/>
                <a:buNone/>
              </a:pPr>
              <a:t>76</a:t>
            </a:fld>
            <a:endParaRPr lang="fr-FR" altLang="fr-FR" sz="2000">
              <a:solidFill>
                <a:srgbClr val="984807"/>
              </a:solidFill>
            </a:endParaRPr>
          </a:p>
        </p:txBody>
      </p:sp>
      <p:sp>
        <p:nvSpPr>
          <p:cNvPr id="79876" name="Rectangle 1">
            <a:extLst>
              <a:ext uri="{FF2B5EF4-FFF2-40B4-BE49-F238E27FC236}">
                <a16:creationId xmlns:a16="http://schemas.microsoft.com/office/drawing/2014/main" id="{BEF7D7C9-17B6-7721-ACB7-D059C9CE784A}"/>
              </a:ext>
            </a:extLst>
          </p:cNvPr>
          <p:cNvSpPr>
            <a:spLocks noChangeArrowheads="1"/>
          </p:cNvSpPr>
          <p:nvPr/>
        </p:nvSpPr>
        <p:spPr bwMode="auto">
          <a:xfrm>
            <a:off x="395288" y="1412875"/>
            <a:ext cx="81899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penser que pour les autres, un "coup de lance" mal dirigé sur des parties en ruine détermine parfois un écroulement, sur des vitres  : la chute d'éclats meurtriers.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9877" name="Picture 6" descr="Page 45 - Contrôle jet">
            <a:extLst>
              <a:ext uri="{FF2B5EF4-FFF2-40B4-BE49-F238E27FC236}">
                <a16:creationId xmlns:a16="http://schemas.microsoft.com/office/drawing/2014/main" id="{DEC8BFEC-BAF8-4B61-4BCE-136912E36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846388"/>
            <a:ext cx="5167313"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8">
            <a:extLst>
              <a:ext uri="{FF2B5EF4-FFF2-40B4-BE49-F238E27FC236}">
                <a16:creationId xmlns:a16="http://schemas.microsoft.com/office/drawing/2014/main" id="{265927F8-DE84-B4BD-27D1-1974630A8D4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80899" name="Espace réservé du numéro de diapositive 4">
            <a:extLst>
              <a:ext uri="{FF2B5EF4-FFF2-40B4-BE49-F238E27FC236}">
                <a16:creationId xmlns:a16="http://schemas.microsoft.com/office/drawing/2014/main" id="{6BA70DF8-CE07-A9ED-8637-9BD56667869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E97F43C-5877-4F0A-AC37-980363AC8BCA}" type="slidenum">
              <a:rPr lang="fr-FR" altLang="fr-FR" sz="2000">
                <a:solidFill>
                  <a:srgbClr val="984807"/>
                </a:solidFill>
              </a:rPr>
              <a:pPr algn="r" eaLnBrk="1" hangingPunct="1">
                <a:spcBef>
                  <a:spcPct val="0"/>
                </a:spcBef>
                <a:buFontTx/>
                <a:buNone/>
              </a:pPr>
              <a:t>77</a:t>
            </a:fld>
            <a:endParaRPr lang="fr-FR" altLang="fr-FR" sz="2000">
              <a:solidFill>
                <a:srgbClr val="984807"/>
              </a:solidFill>
            </a:endParaRPr>
          </a:p>
        </p:txBody>
      </p:sp>
      <p:sp>
        <p:nvSpPr>
          <p:cNvPr id="80900" name="Rectangle 1">
            <a:extLst>
              <a:ext uri="{FF2B5EF4-FFF2-40B4-BE49-F238E27FC236}">
                <a16:creationId xmlns:a16="http://schemas.microsoft.com/office/drawing/2014/main" id="{34603536-6106-DEDC-35BE-602905814C0B}"/>
              </a:ext>
            </a:extLst>
          </p:cNvPr>
          <p:cNvSpPr>
            <a:spLocks noChangeArrowheads="1"/>
          </p:cNvSpPr>
          <p:nvPr/>
        </p:nvSpPr>
        <p:spPr bwMode="auto">
          <a:xfrm>
            <a:off x="476250" y="1617663"/>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Porte</a:t>
            </a:r>
            <a:r>
              <a:rPr lang="en-US"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lance doit rendre compte sans délai au CA,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vertir des changements d'emplacements et des dangers ou difficultés rencontrés (menace d'écroulement, découverte de bidon d'hydrocarbure, de bouteille de gaz, etc.).</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Bouteille de gaz découverte dans un feu </a:t>
            </a: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NE DOIT PAS </a:t>
            </a:r>
            <a:r>
              <a:rPr lang="fr-FR" altLang="fr-FR"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être manipulée avant complet refroidissement.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re 8">
            <a:extLst>
              <a:ext uri="{FF2B5EF4-FFF2-40B4-BE49-F238E27FC236}">
                <a16:creationId xmlns:a16="http://schemas.microsoft.com/office/drawing/2014/main" id="{7DC3E333-A455-B5F6-D94D-E55838A0462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81923" name="Espace réservé du numéro de diapositive 4">
            <a:extLst>
              <a:ext uri="{FF2B5EF4-FFF2-40B4-BE49-F238E27FC236}">
                <a16:creationId xmlns:a16="http://schemas.microsoft.com/office/drawing/2014/main" id="{2BA32ED2-C6BF-4A1E-9069-5D96C048472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0909CCF-2FA8-4DD2-84A2-7BAF55759732}" type="slidenum">
              <a:rPr lang="fr-FR" altLang="fr-FR" sz="2000">
                <a:solidFill>
                  <a:srgbClr val="984807"/>
                </a:solidFill>
              </a:rPr>
              <a:pPr algn="r" eaLnBrk="1" hangingPunct="1">
                <a:spcBef>
                  <a:spcPct val="0"/>
                </a:spcBef>
                <a:buFontTx/>
                <a:buNone/>
              </a:pPr>
              <a:t>78</a:t>
            </a:fld>
            <a:endParaRPr lang="fr-FR" altLang="fr-FR" sz="2000">
              <a:solidFill>
                <a:srgbClr val="984807"/>
              </a:solidFill>
            </a:endParaRPr>
          </a:p>
        </p:txBody>
      </p:sp>
      <p:sp>
        <p:nvSpPr>
          <p:cNvPr id="81924" name="Rectangle 1">
            <a:extLst>
              <a:ext uri="{FF2B5EF4-FFF2-40B4-BE49-F238E27FC236}">
                <a16:creationId xmlns:a16="http://schemas.microsoft.com/office/drawing/2014/main" id="{02F85467-831D-9D05-3485-D11E65854A97}"/>
              </a:ext>
            </a:extLst>
          </p:cNvPr>
          <p:cNvSpPr>
            <a:spLocks noChangeArrowheads="1"/>
          </p:cNvSpPr>
          <p:nvPr/>
        </p:nvSpPr>
        <p:spPr bwMode="auto">
          <a:xfrm>
            <a:off x="395288" y="1519238"/>
            <a:ext cx="8189912"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omportement des personnes présentes sur les lieux du sinistre où existe un mélange détonnant risque fréquemment de compromettre la vie des sauveteurs.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Occupants évacués sous l'étroite surveillance des SP, afin de prévenir toute manœuvre ou geste dangereux de leur part (utilisation d'un interrupteur, d'une sonnerie électrique, imprudence d'un fumeur, etc.).</a:t>
            </a:r>
          </a:p>
        </p:txBody>
      </p:sp>
      <p:pic>
        <p:nvPicPr>
          <p:cNvPr id="81925" name="Picture 6" descr="1986032">
            <a:extLst>
              <a:ext uri="{FF2B5EF4-FFF2-40B4-BE49-F238E27FC236}">
                <a16:creationId xmlns:a16="http://schemas.microsoft.com/office/drawing/2014/main" id="{F3DFDE90-928B-C34E-098F-DBB5D7379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559300"/>
            <a:ext cx="1471613"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WordArt 7">
            <a:extLst>
              <a:ext uri="{FF2B5EF4-FFF2-40B4-BE49-F238E27FC236}">
                <a16:creationId xmlns:a16="http://schemas.microsoft.com/office/drawing/2014/main" id="{76BA5AE4-6064-E33E-3E70-4399EBC179CF}"/>
              </a:ext>
            </a:extLst>
          </p:cNvPr>
          <p:cNvSpPr>
            <a:spLocks noChangeArrowheads="1" noChangeShapeType="1"/>
          </p:cNvSpPr>
          <p:nvPr/>
        </p:nvSpPr>
        <p:spPr bwMode="auto">
          <a:xfrm>
            <a:off x="7086600" y="4746625"/>
            <a:ext cx="509588" cy="1273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kern="10">
                <a:solidFill>
                  <a:srgbClr val="FF0000"/>
                </a:solidFill>
                <a:latin typeface="Arial Black" panose="020B0A04020102020204" pitchFamily="34" charset="0"/>
              </a:rPr>
              <a:t>X</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8">
            <a:extLst>
              <a:ext uri="{FF2B5EF4-FFF2-40B4-BE49-F238E27FC236}">
                <a16:creationId xmlns:a16="http://schemas.microsoft.com/office/drawing/2014/main" id="{309B7AD8-5CBE-B285-6D41-073EFF95652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82947" name="Espace réservé du numéro de diapositive 4">
            <a:extLst>
              <a:ext uri="{FF2B5EF4-FFF2-40B4-BE49-F238E27FC236}">
                <a16:creationId xmlns:a16="http://schemas.microsoft.com/office/drawing/2014/main" id="{EA8FD9B0-97E5-CF07-78CE-C94089E47C3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BD4C144-82F0-4373-AE5C-8D390B53D9F9}" type="slidenum">
              <a:rPr lang="fr-FR" altLang="fr-FR" sz="2000">
                <a:solidFill>
                  <a:srgbClr val="984807"/>
                </a:solidFill>
              </a:rPr>
              <a:pPr algn="r" eaLnBrk="1" hangingPunct="1">
                <a:spcBef>
                  <a:spcPct val="0"/>
                </a:spcBef>
                <a:buFontTx/>
                <a:buNone/>
              </a:pPr>
              <a:t>79</a:t>
            </a:fld>
            <a:endParaRPr lang="fr-FR" altLang="fr-FR" sz="2000">
              <a:solidFill>
                <a:srgbClr val="984807"/>
              </a:solidFill>
            </a:endParaRPr>
          </a:p>
        </p:txBody>
      </p:sp>
      <p:sp>
        <p:nvSpPr>
          <p:cNvPr id="82948" name="Rectangle 1">
            <a:extLst>
              <a:ext uri="{FF2B5EF4-FFF2-40B4-BE49-F238E27FC236}">
                <a16:creationId xmlns:a16="http://schemas.microsoft.com/office/drawing/2014/main" id="{E29E8AEF-8DB2-3DDA-E996-DFB375A1C72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C'est pourquoi, l'on ne doit pas s'engager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2949" name="Rectangle 1">
            <a:extLst>
              <a:ext uri="{FF2B5EF4-FFF2-40B4-BE49-F238E27FC236}">
                <a16:creationId xmlns:a16="http://schemas.microsoft.com/office/drawing/2014/main" id="{5DF27995-41A3-3F5E-BC3D-DE285BBBDE26}"/>
              </a:ext>
            </a:extLst>
          </p:cNvPr>
          <p:cNvSpPr>
            <a:spLocks noChangeArrowheads="1"/>
          </p:cNvSpPr>
          <p:nvPr/>
        </p:nvSpPr>
        <p:spPr bwMode="auto">
          <a:xfrm>
            <a:off x="457200" y="19812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Sachant qu'il est difficile de déceler la présence d'un gaz explosif ou toxique par l'odeur mêlée à celle de la fumée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Vérifier la toxicité de l'air ambiant avec un explosimètre ou autres détecteurs.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82950" name="Picture 6" descr="..\..\..\doc\INC\A6 - fuite de gaz\documents papiers\mode-d-emploi-altair-4x_Page_1.jpg">
            <a:extLst>
              <a:ext uri="{FF2B5EF4-FFF2-40B4-BE49-F238E27FC236}">
                <a16:creationId xmlns:a16="http://schemas.microsoft.com/office/drawing/2014/main" id="{AEA2D1D7-13DA-7003-4E3B-F9FD52817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54" t="21042" r="52269" b="41022"/>
          <a:stretch>
            <a:fillRect/>
          </a:stretch>
        </p:blipFill>
        <p:spPr bwMode="auto">
          <a:xfrm>
            <a:off x="4211638" y="3551238"/>
            <a:ext cx="15621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8">
            <a:extLst>
              <a:ext uri="{FF2B5EF4-FFF2-40B4-BE49-F238E27FC236}">
                <a16:creationId xmlns:a16="http://schemas.microsoft.com/office/drawing/2014/main" id="{82FB1CC0-96B2-C9C1-E006-B7520867BBF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10243" name="Espace réservé du numéro de diapositive 4">
            <a:extLst>
              <a:ext uri="{FF2B5EF4-FFF2-40B4-BE49-F238E27FC236}">
                <a16:creationId xmlns:a16="http://schemas.microsoft.com/office/drawing/2014/main" id="{415E0A67-FA5E-A2A4-B3BF-2FA750E930B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0895F3-D8A8-4FBF-9995-01401C8608AF}" type="slidenum">
              <a:rPr lang="fr-FR" altLang="fr-FR" sz="2000">
                <a:solidFill>
                  <a:srgbClr val="984807"/>
                </a:solidFill>
              </a:rPr>
              <a:pPr algn="r" eaLnBrk="1" hangingPunct="1">
                <a:spcBef>
                  <a:spcPct val="0"/>
                </a:spcBef>
                <a:buFontTx/>
                <a:buNone/>
              </a:pPr>
              <a:t>8</a:t>
            </a:fld>
            <a:endParaRPr lang="fr-FR" altLang="fr-FR" sz="2000">
              <a:solidFill>
                <a:srgbClr val="984807"/>
              </a:solidFill>
            </a:endParaRPr>
          </a:p>
        </p:txBody>
      </p:sp>
      <p:sp>
        <p:nvSpPr>
          <p:cNvPr id="10244" name="Rectangle 1">
            <a:extLst>
              <a:ext uri="{FF2B5EF4-FFF2-40B4-BE49-F238E27FC236}">
                <a16:creationId xmlns:a16="http://schemas.microsoft.com/office/drawing/2014/main" id="{00919478-56F1-8DB8-6954-706539F76B1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Connaissance des effets du sinistre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245" name="Rectangle 1">
            <a:extLst>
              <a:ext uri="{FF2B5EF4-FFF2-40B4-BE49-F238E27FC236}">
                <a16:creationId xmlns:a16="http://schemas.microsoft.com/office/drawing/2014/main" id="{C18350ED-CE3C-7412-B25A-F8CAA5318DDF}"/>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Toxicité des gaz et fumées.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Évolution possible des feux (flash over, backdraft, blève,)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Risque chimique et radiologique.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Risque bâtimentaire.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B</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oucler sa ceinture de sécurité lorsque le véhicule en possède.</a:t>
            </a:r>
          </a:p>
        </p:txBody>
      </p:sp>
      <p:pic>
        <p:nvPicPr>
          <p:cNvPr id="5" name="Image 4">
            <a:extLst>
              <a:ext uri="{FF2B5EF4-FFF2-40B4-BE49-F238E27FC236}">
                <a16:creationId xmlns:a16="http://schemas.microsoft.com/office/drawing/2014/main" id="{EA50B05D-586A-2E11-5E7D-89F05D71D328}"/>
              </a:ext>
            </a:extLst>
          </p:cNvPr>
          <p:cNvPicPr>
            <a:picLocks noChangeAspect="1"/>
          </p:cNvPicPr>
          <p:nvPr/>
        </p:nvPicPr>
        <p:blipFill>
          <a:blip r:embed="rId2"/>
          <a:stretch>
            <a:fillRect/>
          </a:stretch>
        </p:blipFill>
        <p:spPr>
          <a:xfrm>
            <a:off x="5508625" y="2997200"/>
            <a:ext cx="2819400" cy="185737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8">
            <a:extLst>
              <a:ext uri="{FF2B5EF4-FFF2-40B4-BE49-F238E27FC236}">
                <a16:creationId xmlns:a16="http://schemas.microsoft.com/office/drawing/2014/main" id="{7F11D733-8C3F-F3CE-D7A1-9376BB7E957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83971" name="Espace réservé du numéro de diapositive 4">
            <a:extLst>
              <a:ext uri="{FF2B5EF4-FFF2-40B4-BE49-F238E27FC236}">
                <a16:creationId xmlns:a16="http://schemas.microsoft.com/office/drawing/2014/main" id="{47BB9DBC-B9C7-0FCA-5CB3-AF1C0EDB2C6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9AF6E9-451E-4918-A476-73A5CD4BC0BA}" type="slidenum">
              <a:rPr lang="fr-FR" altLang="fr-FR" sz="2000">
                <a:solidFill>
                  <a:srgbClr val="984807"/>
                </a:solidFill>
              </a:rPr>
              <a:pPr algn="r" eaLnBrk="1" hangingPunct="1">
                <a:spcBef>
                  <a:spcPct val="0"/>
                </a:spcBef>
                <a:buFontTx/>
                <a:buNone/>
              </a:pPr>
              <a:t>80</a:t>
            </a:fld>
            <a:endParaRPr lang="fr-FR" altLang="fr-FR" sz="2000">
              <a:solidFill>
                <a:srgbClr val="984807"/>
              </a:solidFill>
            </a:endParaRPr>
          </a:p>
        </p:txBody>
      </p:sp>
      <p:sp>
        <p:nvSpPr>
          <p:cNvPr id="83972" name="Rectangle 1">
            <a:extLst>
              <a:ext uri="{FF2B5EF4-FFF2-40B4-BE49-F238E27FC236}">
                <a16:creationId xmlns:a16="http://schemas.microsoft.com/office/drawing/2014/main" id="{AD7E6A4A-5575-E96A-D704-58A71A4A001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C'est pourquoi, l'on ne doit pas s'engager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3973" name="Rectangle 1">
            <a:extLst>
              <a:ext uri="{FF2B5EF4-FFF2-40B4-BE49-F238E27FC236}">
                <a16:creationId xmlns:a16="http://schemas.microsoft.com/office/drawing/2014/main" id="{852E89F2-F1B0-6788-C22B-EEF69DB5A8A8}"/>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  mouillé, fatigué,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sensible aux méfaits de l'électricité.</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graphicFrame>
        <p:nvGraphicFramePr>
          <p:cNvPr id="83974" name="Object 7">
            <a:extLst>
              <a:ext uri="{FF2B5EF4-FFF2-40B4-BE49-F238E27FC236}">
                <a16:creationId xmlns:a16="http://schemas.microsoft.com/office/drawing/2014/main" id="{B5897E87-DABD-BC44-2660-E99EC07C2B72}"/>
              </a:ext>
            </a:extLst>
          </p:cNvPr>
          <p:cNvGraphicFramePr>
            <a:graphicFrameLocks noChangeAspect="1"/>
          </p:cNvGraphicFramePr>
          <p:nvPr/>
        </p:nvGraphicFramePr>
        <p:xfrm>
          <a:off x="3419475" y="3041650"/>
          <a:ext cx="2379663" cy="2590800"/>
        </p:xfrm>
        <a:graphic>
          <a:graphicData uri="http://schemas.openxmlformats.org/presentationml/2006/ole">
            <mc:AlternateContent xmlns:mc="http://schemas.openxmlformats.org/markup-compatibility/2006">
              <mc:Choice xmlns:v="urn:schemas-microsoft-com:vml" Requires="v">
                <p:oleObj name="CorelDRAW" r:id="rId2" imgW="2543175" imgH="2771775" progId="CorelDraw.Graphic.9">
                  <p:embed/>
                </p:oleObj>
              </mc:Choice>
              <mc:Fallback>
                <p:oleObj name="CorelDRAW" r:id="rId2" imgW="2543175" imgH="2771775" progId="CorelDraw.Graphic.9">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3041650"/>
                        <a:ext cx="23796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8">
            <a:extLst>
              <a:ext uri="{FF2B5EF4-FFF2-40B4-BE49-F238E27FC236}">
                <a16:creationId xmlns:a16="http://schemas.microsoft.com/office/drawing/2014/main" id="{1DB3ACF2-145D-9207-BEFD-4973DFEDFA4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84995" name="Espace réservé du numéro de diapositive 4">
            <a:extLst>
              <a:ext uri="{FF2B5EF4-FFF2-40B4-BE49-F238E27FC236}">
                <a16:creationId xmlns:a16="http://schemas.microsoft.com/office/drawing/2014/main" id="{92FEC8D0-DC9D-3772-2765-23CD650A88E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937889E-CC17-4D3F-B12A-E479173D549A}" type="slidenum">
              <a:rPr lang="fr-FR" altLang="fr-FR" sz="2000">
                <a:solidFill>
                  <a:srgbClr val="984807"/>
                </a:solidFill>
              </a:rPr>
              <a:pPr algn="r" eaLnBrk="1" hangingPunct="1">
                <a:spcBef>
                  <a:spcPct val="0"/>
                </a:spcBef>
                <a:buFontTx/>
                <a:buNone/>
              </a:pPr>
              <a:t>81</a:t>
            </a:fld>
            <a:endParaRPr lang="fr-FR" altLang="fr-FR" sz="2000">
              <a:solidFill>
                <a:srgbClr val="984807"/>
              </a:solidFill>
            </a:endParaRPr>
          </a:p>
        </p:txBody>
      </p:sp>
      <p:sp>
        <p:nvSpPr>
          <p:cNvPr id="84996" name="Rectangle 1">
            <a:extLst>
              <a:ext uri="{FF2B5EF4-FFF2-40B4-BE49-F238E27FC236}">
                <a16:creationId xmlns:a16="http://schemas.microsoft.com/office/drawing/2014/main" id="{EE579BDA-C19E-FB8B-B544-C87B9BDFFBD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C'est pourquoi, l'on ne doit pas s'engager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4997" name="Rectangle 1">
            <a:extLst>
              <a:ext uri="{FF2B5EF4-FFF2-40B4-BE49-F238E27FC236}">
                <a16:creationId xmlns:a16="http://schemas.microsoft.com/office/drawing/2014/main" id="{7DA1A911-77D3-4865-DDF7-5674E7C86BE9}"/>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D</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angers des produits radioactifs et chimiques,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4998" name="Picture 6" descr="spe017">
            <a:extLst>
              <a:ext uri="{FF2B5EF4-FFF2-40B4-BE49-F238E27FC236}">
                <a16:creationId xmlns:a16="http://schemas.microsoft.com/office/drawing/2014/main" id="{35C4334D-B6F2-7E1A-8058-CAC4A84E6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627313"/>
            <a:ext cx="3840163"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8">
            <a:extLst>
              <a:ext uri="{FF2B5EF4-FFF2-40B4-BE49-F238E27FC236}">
                <a16:creationId xmlns:a16="http://schemas.microsoft.com/office/drawing/2014/main" id="{1E971E4D-AFA2-24B5-0865-89B116E48BF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86019" name="Espace réservé du numéro de diapositive 4">
            <a:extLst>
              <a:ext uri="{FF2B5EF4-FFF2-40B4-BE49-F238E27FC236}">
                <a16:creationId xmlns:a16="http://schemas.microsoft.com/office/drawing/2014/main" id="{8D9B02CE-DFBD-33DB-399A-0B55D9348A6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2970D63-A3CD-4335-BA9D-8660F10F1316}" type="slidenum">
              <a:rPr lang="fr-FR" altLang="fr-FR" sz="2000">
                <a:solidFill>
                  <a:srgbClr val="984807"/>
                </a:solidFill>
              </a:rPr>
              <a:pPr algn="r" eaLnBrk="1" hangingPunct="1">
                <a:spcBef>
                  <a:spcPct val="0"/>
                </a:spcBef>
                <a:buFontTx/>
                <a:buNone/>
              </a:pPr>
              <a:t>82</a:t>
            </a:fld>
            <a:endParaRPr lang="fr-FR" altLang="fr-FR" sz="2000">
              <a:solidFill>
                <a:srgbClr val="984807"/>
              </a:solidFill>
            </a:endParaRPr>
          </a:p>
        </p:txBody>
      </p:sp>
      <p:sp>
        <p:nvSpPr>
          <p:cNvPr id="86020" name="Rectangle 1">
            <a:extLst>
              <a:ext uri="{FF2B5EF4-FFF2-40B4-BE49-F238E27FC236}">
                <a16:creationId xmlns:a16="http://schemas.microsoft.com/office/drawing/2014/main" id="{81C87487-360B-0A16-7EBE-054AC303A727}"/>
              </a:ext>
            </a:extLst>
          </p:cNvPr>
          <p:cNvSpPr>
            <a:spLocks noChangeArrowheads="1"/>
          </p:cNvSpPr>
          <p:nvPr/>
        </p:nvSpPr>
        <p:spPr bwMode="auto">
          <a:xfrm>
            <a:off x="395288" y="1557338"/>
            <a:ext cx="8189912"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opération, chacun doit avoir toutes ses "antennes" dehors afin de ne pas se laisser surprendre ou d'être prêt à toute éventualité d'un accident.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somme, selon le principe en vigueur chez les anciens, avant de foncer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"il faut toujours savoir où l'on met ses pieds".</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8">
            <a:extLst>
              <a:ext uri="{FF2B5EF4-FFF2-40B4-BE49-F238E27FC236}">
                <a16:creationId xmlns:a16="http://schemas.microsoft.com/office/drawing/2014/main" id="{120D3B14-7190-BA50-D593-DF097374195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87043" name="Espace réservé du numéro de diapositive 4">
            <a:extLst>
              <a:ext uri="{FF2B5EF4-FFF2-40B4-BE49-F238E27FC236}">
                <a16:creationId xmlns:a16="http://schemas.microsoft.com/office/drawing/2014/main" id="{E0F313D3-E606-1D1C-9CD7-A44FFAEF136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142A7C9-9AE9-47B2-BE78-A905BBBD5C01}" type="slidenum">
              <a:rPr lang="fr-FR" altLang="fr-FR" sz="2000">
                <a:solidFill>
                  <a:srgbClr val="984807"/>
                </a:solidFill>
              </a:rPr>
              <a:pPr algn="r" eaLnBrk="1" hangingPunct="1">
                <a:spcBef>
                  <a:spcPct val="0"/>
                </a:spcBef>
                <a:buFontTx/>
                <a:buNone/>
              </a:pPr>
              <a:t>83</a:t>
            </a:fld>
            <a:endParaRPr lang="fr-FR" altLang="fr-FR" sz="2000">
              <a:solidFill>
                <a:srgbClr val="984807"/>
              </a:solidFill>
            </a:endParaRPr>
          </a:p>
        </p:txBody>
      </p:sp>
      <p:sp>
        <p:nvSpPr>
          <p:cNvPr id="87044" name="Rectangle 1">
            <a:extLst>
              <a:ext uri="{FF2B5EF4-FFF2-40B4-BE49-F238E27FC236}">
                <a16:creationId xmlns:a16="http://schemas.microsoft.com/office/drawing/2014/main" id="{C3543219-028A-FE2C-9AC2-4AF0705C9F92}"/>
              </a:ext>
            </a:extLst>
          </p:cNvPr>
          <p:cNvSpPr>
            <a:spLocks noChangeArrowheads="1"/>
          </p:cNvSpPr>
          <p:nvPr/>
        </p:nvSpPr>
        <p:spPr bwMode="auto">
          <a:xfrm>
            <a:off x="539750" y="2636838"/>
            <a:ext cx="80645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lnSpc>
                <a:spcPct val="107000"/>
              </a:lnSpc>
              <a:spcBef>
                <a:spcPct val="0"/>
              </a:spcBef>
              <a:buFontTx/>
              <a:buNone/>
            </a:pPr>
            <a:r>
              <a:rPr lang="fr-FR" altLang="fr-F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11 commandements </a:t>
            </a:r>
          </a:p>
          <a:p>
            <a:pPr algn="ctr">
              <a:lnSpc>
                <a:spcPct val="107000"/>
              </a:lnSpc>
              <a:spcBef>
                <a:spcPct val="0"/>
              </a:spcBef>
              <a:buFontTx/>
              <a:buNone/>
            </a:pPr>
            <a:r>
              <a:rPr lang="fr-FR" altLang="fr-F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 travail en hauteur en opération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8">
            <a:extLst>
              <a:ext uri="{FF2B5EF4-FFF2-40B4-BE49-F238E27FC236}">
                <a16:creationId xmlns:a16="http://schemas.microsoft.com/office/drawing/2014/main" id="{BB116AA9-8FF5-8EBF-1412-D36168CBF93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 : travail  en Hauteur</a:t>
            </a:r>
          </a:p>
        </p:txBody>
      </p:sp>
      <p:sp>
        <p:nvSpPr>
          <p:cNvPr id="88067" name="Espace réservé du numéro de diapositive 4">
            <a:extLst>
              <a:ext uri="{FF2B5EF4-FFF2-40B4-BE49-F238E27FC236}">
                <a16:creationId xmlns:a16="http://schemas.microsoft.com/office/drawing/2014/main" id="{C988C7DF-98AA-580E-C163-F8CED5EA961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CCF4850-4853-42B8-9CD6-3D3F087CD924}" type="slidenum">
              <a:rPr lang="fr-FR" altLang="fr-FR" sz="2000">
                <a:solidFill>
                  <a:srgbClr val="984807"/>
                </a:solidFill>
              </a:rPr>
              <a:pPr algn="r" eaLnBrk="1" hangingPunct="1">
                <a:spcBef>
                  <a:spcPct val="0"/>
                </a:spcBef>
                <a:buFontTx/>
                <a:buNone/>
              </a:pPr>
              <a:t>84</a:t>
            </a:fld>
            <a:endParaRPr lang="fr-FR" altLang="fr-FR" sz="2000">
              <a:solidFill>
                <a:srgbClr val="984807"/>
              </a:solidFill>
            </a:endParaRPr>
          </a:p>
        </p:txBody>
      </p:sp>
      <p:sp>
        <p:nvSpPr>
          <p:cNvPr id="87044" name="Rectangle 1">
            <a:extLst>
              <a:ext uri="{FF2B5EF4-FFF2-40B4-BE49-F238E27FC236}">
                <a16:creationId xmlns:a16="http://schemas.microsoft.com/office/drawing/2014/main" id="{59A9C16B-ABA2-65BF-1133-F169EB998D45}"/>
              </a:ext>
            </a:extLst>
          </p:cNvPr>
          <p:cNvSpPr>
            <a:spLocks noChangeArrowheads="1"/>
          </p:cNvSpPr>
          <p:nvPr/>
        </p:nvSpPr>
        <p:spPr bwMode="auto">
          <a:xfrm>
            <a:off x="323850" y="1412875"/>
            <a:ext cx="8424863" cy="36226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marL="457200" indent="-457200">
              <a:lnSpc>
                <a:spcPct val="107000"/>
              </a:lnSpc>
              <a:spcBef>
                <a:spcPct val="0"/>
              </a:spcBef>
              <a:buFontTx/>
              <a:buAutoNum type="arabicPeriod"/>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COS </a:t>
            </a:r>
          </a:p>
          <a:p>
            <a:pPr>
              <a:lnSpc>
                <a:spcPct val="107000"/>
              </a:lnSpc>
              <a:spcBef>
                <a:spcPct val="0"/>
              </a:spcBef>
              <a:buFont typeface="Arial" panose="020B0604020202020204" pitchFamily="34" charset="0"/>
              <a:buNone/>
              <a:defRPr/>
            </a:pP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342900" indent="-342900">
              <a:lnSpc>
                <a:spcPct val="107000"/>
              </a:lnSpc>
              <a:spcBef>
                <a:spcPct val="0"/>
              </a:spcBef>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Garant de la sécurité des SP et des victimes sur intervention. </a:t>
            </a:r>
          </a:p>
          <a:p>
            <a:pPr marL="342900" indent="-342900">
              <a:lnSpc>
                <a:spcPct val="107000"/>
              </a:lnSpc>
              <a:spcBef>
                <a:spcPct val="0"/>
              </a:spcBef>
              <a:buFont typeface="Wingdings" panose="05000000000000000000" pitchFamily="2" charset="2"/>
              <a:buChar char="è"/>
              <a:defRPr/>
            </a:pP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Bef>
                <a:spcPct val="0"/>
              </a:spcBef>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Détermine les idées de manœuvre selon 1 analyse «bénéfices/risques ». </a:t>
            </a:r>
          </a:p>
          <a:p>
            <a:pPr marL="342900" indent="-342900">
              <a:lnSpc>
                <a:spcPct val="107000"/>
              </a:lnSpc>
              <a:spcBef>
                <a:spcPct val="0"/>
              </a:spcBef>
              <a:buFont typeface="Wingdings" panose="05000000000000000000" pitchFamily="2" charset="2"/>
              <a:buChar char="è"/>
              <a:defRPr/>
            </a:pP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Bef>
                <a:spcPct val="0"/>
              </a:spcBef>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Veille au bon déroulement de l’intervention et s’assure de la mise en œuvre des moyens de protection individuels adaptés.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u numéro de diapositive 4">
            <a:extLst>
              <a:ext uri="{FF2B5EF4-FFF2-40B4-BE49-F238E27FC236}">
                <a16:creationId xmlns:a16="http://schemas.microsoft.com/office/drawing/2014/main" id="{D9B5D2FC-7C45-005E-39D7-3B1E03F3318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731C830-F5E1-45F1-9F2A-E9EA8D28CFD9}" type="slidenum">
              <a:rPr lang="fr-FR" altLang="fr-FR" sz="2000">
                <a:solidFill>
                  <a:srgbClr val="984807"/>
                </a:solidFill>
              </a:rPr>
              <a:pPr algn="r" eaLnBrk="1" hangingPunct="1">
                <a:spcBef>
                  <a:spcPct val="0"/>
                </a:spcBef>
                <a:buFontTx/>
                <a:buNone/>
              </a:pPr>
              <a:t>85</a:t>
            </a:fld>
            <a:endParaRPr lang="fr-FR" altLang="fr-FR" sz="2000">
              <a:solidFill>
                <a:srgbClr val="984807"/>
              </a:solidFill>
            </a:endParaRPr>
          </a:p>
        </p:txBody>
      </p:sp>
      <p:sp>
        <p:nvSpPr>
          <p:cNvPr id="89091" name="Rectangle 1">
            <a:extLst>
              <a:ext uri="{FF2B5EF4-FFF2-40B4-BE49-F238E27FC236}">
                <a16:creationId xmlns:a16="http://schemas.microsoft.com/office/drawing/2014/main" id="{86D964BF-43E7-5E81-66A1-1B7E154FED3B}"/>
              </a:ext>
            </a:extLst>
          </p:cNvPr>
          <p:cNvSpPr>
            <a:spLocks noChangeArrowheads="1"/>
          </p:cNvSpPr>
          <p:nvPr/>
        </p:nvSpPr>
        <p:spPr bwMode="auto">
          <a:xfrm>
            <a:off x="323850" y="1412875"/>
            <a:ext cx="5907088"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Port des EPI obligatoire (casque gants de travail et tenue de feu adaptée).</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Chacun veille sur sa propre sécurité et sur celle de ses collègues.</a:t>
            </a:r>
          </a:p>
        </p:txBody>
      </p:sp>
      <p:pic>
        <p:nvPicPr>
          <p:cNvPr id="89092" name="Picture 3" descr="feu urbain">
            <a:extLst>
              <a:ext uri="{FF2B5EF4-FFF2-40B4-BE49-F238E27FC236}">
                <a16:creationId xmlns:a16="http://schemas.microsoft.com/office/drawing/2014/main" id="{B6BBC5E3-2A34-C9E9-08E3-27F5864F1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1216025"/>
            <a:ext cx="20447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itre 8">
            <a:extLst>
              <a:ext uri="{FF2B5EF4-FFF2-40B4-BE49-F238E27FC236}">
                <a16:creationId xmlns:a16="http://schemas.microsoft.com/office/drawing/2014/main" id="{BBB9CE42-1A2B-6EE2-1AC6-886B5432EA0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Règles de sécurité : travail  en Hauteur</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4">
            <a:extLst>
              <a:ext uri="{FF2B5EF4-FFF2-40B4-BE49-F238E27FC236}">
                <a16:creationId xmlns:a16="http://schemas.microsoft.com/office/drawing/2014/main" id="{CB6F1B43-A3D1-1C60-B58B-DC00A4059BF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D347796-665E-4941-9B2C-7C025117ADC5}" type="slidenum">
              <a:rPr lang="fr-FR" altLang="fr-FR" sz="2000">
                <a:solidFill>
                  <a:srgbClr val="984807"/>
                </a:solidFill>
              </a:rPr>
              <a:pPr algn="r" eaLnBrk="1" hangingPunct="1">
                <a:spcBef>
                  <a:spcPct val="0"/>
                </a:spcBef>
                <a:buFontTx/>
                <a:buNone/>
              </a:pPr>
              <a:t>86</a:t>
            </a:fld>
            <a:endParaRPr lang="fr-FR" altLang="fr-FR" sz="2000">
              <a:solidFill>
                <a:srgbClr val="984807"/>
              </a:solidFill>
            </a:endParaRPr>
          </a:p>
        </p:txBody>
      </p:sp>
      <p:sp>
        <p:nvSpPr>
          <p:cNvPr id="90115" name="Rectangle 1">
            <a:extLst>
              <a:ext uri="{FF2B5EF4-FFF2-40B4-BE49-F238E27FC236}">
                <a16:creationId xmlns:a16="http://schemas.microsoft.com/office/drawing/2014/main" id="{79D004F0-86BD-DE77-1B11-1AE0DB7DB354}"/>
              </a:ext>
            </a:extLst>
          </p:cNvPr>
          <p:cNvSpPr>
            <a:spLocks noChangeArrowheads="1"/>
          </p:cNvSpPr>
          <p:nvPr/>
        </p:nvSpPr>
        <p:spPr bwMode="auto">
          <a:xfrm>
            <a:off x="323850" y="1412875"/>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Appliquer toutes les mesures de sécurité possibles pour se protéger du risque de chute. </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 adaptations sont possibles selon l’analyse bénéfices /risques opérée par le COS.</a:t>
            </a:r>
          </a:p>
        </p:txBody>
      </p:sp>
      <p:sp>
        <p:nvSpPr>
          <p:cNvPr id="90116" name="Titre 8">
            <a:extLst>
              <a:ext uri="{FF2B5EF4-FFF2-40B4-BE49-F238E27FC236}">
                <a16:creationId xmlns:a16="http://schemas.microsoft.com/office/drawing/2014/main" id="{340A2A92-51FB-700C-8B64-F727D4F1EA1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Règles de sécurité : travail  en Hauteur</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u numéro de diapositive 4">
            <a:extLst>
              <a:ext uri="{FF2B5EF4-FFF2-40B4-BE49-F238E27FC236}">
                <a16:creationId xmlns:a16="http://schemas.microsoft.com/office/drawing/2014/main" id="{138414E2-6B19-AEC5-06E1-B7714B36346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1E6F518-2AED-4792-A98D-6BAA2E98BA79}" type="slidenum">
              <a:rPr lang="fr-FR" altLang="fr-FR" sz="2000">
                <a:solidFill>
                  <a:srgbClr val="984807"/>
                </a:solidFill>
              </a:rPr>
              <a:pPr algn="r" eaLnBrk="1" hangingPunct="1">
                <a:spcBef>
                  <a:spcPct val="0"/>
                </a:spcBef>
                <a:buFontTx/>
                <a:buNone/>
              </a:pPr>
              <a:t>87</a:t>
            </a:fld>
            <a:endParaRPr lang="fr-FR" altLang="fr-FR" sz="2000">
              <a:solidFill>
                <a:srgbClr val="984807"/>
              </a:solidFill>
            </a:endParaRPr>
          </a:p>
        </p:txBody>
      </p:sp>
      <p:sp>
        <p:nvSpPr>
          <p:cNvPr id="91139" name="Rectangle 1">
            <a:extLst>
              <a:ext uri="{FF2B5EF4-FFF2-40B4-BE49-F238E27FC236}">
                <a16:creationId xmlns:a16="http://schemas.microsoft.com/office/drawing/2014/main" id="{9155E7EB-51D6-7993-14CC-BEDE311CE9DA}"/>
              </a:ext>
            </a:extLst>
          </p:cNvPr>
          <p:cNvSpPr>
            <a:spLocks noChangeArrowheads="1"/>
          </p:cNvSpPr>
          <p:nvPr/>
        </p:nvSpPr>
        <p:spPr bwMode="auto">
          <a:xfrm>
            <a:off x="323850" y="1412875"/>
            <a:ext cx="8534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Privilégier toujours les communications existantes pour effectuer un sauvetage ou des mises en sécurité. Si elles sont impraticables, l’emploi d’un MEA, d’échelles ou le LSPCC est possible.</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Opération de travail en hauteur,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MEA doit être privilégié.</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1140" name="Image 2">
            <a:extLst>
              <a:ext uri="{FF2B5EF4-FFF2-40B4-BE49-F238E27FC236}">
                <a16:creationId xmlns:a16="http://schemas.microsoft.com/office/drawing/2014/main" id="{D81BE26C-CCF8-8E17-D880-D9B50CD65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479800"/>
            <a:ext cx="294322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Image 4">
            <a:extLst>
              <a:ext uri="{FF2B5EF4-FFF2-40B4-BE49-F238E27FC236}">
                <a16:creationId xmlns:a16="http://schemas.microsoft.com/office/drawing/2014/main" id="{BEC3CA79-A049-39AB-4B8C-D4C2F1273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3622675"/>
            <a:ext cx="3729037"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itre 8">
            <a:extLst>
              <a:ext uri="{FF2B5EF4-FFF2-40B4-BE49-F238E27FC236}">
                <a16:creationId xmlns:a16="http://schemas.microsoft.com/office/drawing/2014/main" id="{0747B2DC-EB3D-4A37-E219-EAC990BAEFD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Règles de sécurité : travail  en Hauteur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u numéro de diapositive 4">
            <a:extLst>
              <a:ext uri="{FF2B5EF4-FFF2-40B4-BE49-F238E27FC236}">
                <a16:creationId xmlns:a16="http://schemas.microsoft.com/office/drawing/2014/main" id="{81F27FCF-1A51-FC96-16B5-8283334ECC1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F16E647-6406-43CC-B5C7-4BAD032326D7}" type="slidenum">
              <a:rPr lang="fr-FR" altLang="fr-FR" sz="2000">
                <a:solidFill>
                  <a:srgbClr val="984807"/>
                </a:solidFill>
              </a:rPr>
              <a:pPr algn="r" eaLnBrk="1" hangingPunct="1">
                <a:spcBef>
                  <a:spcPct val="0"/>
                </a:spcBef>
                <a:buFontTx/>
                <a:buNone/>
              </a:pPr>
              <a:t>88</a:t>
            </a:fld>
            <a:endParaRPr lang="fr-FR" altLang="fr-FR" sz="2000">
              <a:solidFill>
                <a:srgbClr val="984807"/>
              </a:solidFill>
            </a:endParaRPr>
          </a:p>
        </p:txBody>
      </p:sp>
      <p:sp>
        <p:nvSpPr>
          <p:cNvPr id="92163" name="Rectangle 1">
            <a:extLst>
              <a:ext uri="{FF2B5EF4-FFF2-40B4-BE49-F238E27FC236}">
                <a16:creationId xmlns:a16="http://schemas.microsoft.com/office/drawing/2014/main" id="{6793FF6C-848D-AE46-E1DB-8C254F308AC3}"/>
              </a:ext>
            </a:extLst>
          </p:cNvPr>
          <p:cNvSpPr>
            <a:spLocks noChangeArrowheads="1"/>
          </p:cNvSpPr>
          <p:nvPr/>
        </p:nvSpPr>
        <p:spPr bwMode="auto">
          <a:xfrm>
            <a:off x="323850" y="1557338"/>
            <a:ext cx="8351838"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 Port du dispositif antichute est obligatoire en cas de travail en hauteur dans un MEA.</a:t>
            </a:r>
          </a:p>
        </p:txBody>
      </p:sp>
      <p:pic>
        <p:nvPicPr>
          <p:cNvPr id="92164" name="Image 4">
            <a:extLst>
              <a:ext uri="{FF2B5EF4-FFF2-40B4-BE49-F238E27FC236}">
                <a16:creationId xmlns:a16="http://schemas.microsoft.com/office/drawing/2014/main" id="{08EEFD3D-7DAE-6A1C-C60C-A575DFB13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925" y="2205038"/>
            <a:ext cx="29892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itre 8">
            <a:extLst>
              <a:ext uri="{FF2B5EF4-FFF2-40B4-BE49-F238E27FC236}">
                <a16:creationId xmlns:a16="http://schemas.microsoft.com/office/drawing/2014/main" id="{FA94FD0B-62A2-CD6B-A5ED-93065E77AF9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Règles de sécurité : travail  en Hauteur</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4">
            <a:extLst>
              <a:ext uri="{FF2B5EF4-FFF2-40B4-BE49-F238E27FC236}">
                <a16:creationId xmlns:a16="http://schemas.microsoft.com/office/drawing/2014/main" id="{90A9CA3A-63F3-15B5-CE47-A0CF3763386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D368062-F9AC-448A-8124-4E7D145546B5}" type="slidenum">
              <a:rPr lang="fr-FR" altLang="fr-FR" sz="2000">
                <a:solidFill>
                  <a:srgbClr val="984807"/>
                </a:solidFill>
              </a:rPr>
              <a:pPr algn="r" eaLnBrk="1" hangingPunct="1">
                <a:spcBef>
                  <a:spcPct val="0"/>
                </a:spcBef>
                <a:buFontTx/>
                <a:buNone/>
              </a:pPr>
              <a:t>89</a:t>
            </a:fld>
            <a:endParaRPr lang="fr-FR" altLang="fr-FR" sz="2000">
              <a:solidFill>
                <a:srgbClr val="984807"/>
              </a:solidFill>
            </a:endParaRPr>
          </a:p>
        </p:txBody>
      </p:sp>
      <p:sp>
        <p:nvSpPr>
          <p:cNvPr id="93187" name="Rectangle 1">
            <a:extLst>
              <a:ext uri="{FF2B5EF4-FFF2-40B4-BE49-F238E27FC236}">
                <a16:creationId xmlns:a16="http://schemas.microsoft.com/office/drawing/2014/main" id="{4900C83B-083D-9A36-B9A1-613A27344574}"/>
              </a:ext>
            </a:extLst>
          </p:cNvPr>
          <p:cNvSpPr>
            <a:spLocks noChangeArrowheads="1"/>
          </p:cNvSpPr>
          <p:nvPr/>
        </p:nvSpPr>
        <p:spPr bwMode="auto">
          <a:xfrm>
            <a:off x="323850" y="1557338"/>
            <a:ext cx="835183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 Echelles à mains ne sont pas des stations de travail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moyens d’accès.</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3188" name="Titre 8">
            <a:extLst>
              <a:ext uri="{FF2B5EF4-FFF2-40B4-BE49-F238E27FC236}">
                <a16:creationId xmlns:a16="http://schemas.microsoft.com/office/drawing/2014/main" id="{911FA29E-42EB-A78B-FA8B-393D9C0AA7B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Règles de sécurité : travail  en Hauteur</a:t>
            </a:r>
          </a:p>
        </p:txBody>
      </p:sp>
      <p:pic>
        <p:nvPicPr>
          <p:cNvPr id="93189" name="Image 3">
            <a:extLst>
              <a:ext uri="{FF2B5EF4-FFF2-40B4-BE49-F238E27FC236}">
                <a16:creationId xmlns:a16="http://schemas.microsoft.com/office/drawing/2014/main" id="{F888854D-C986-C5B3-6E96-263796740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075" y="2282825"/>
            <a:ext cx="235585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8">
            <a:extLst>
              <a:ext uri="{FF2B5EF4-FFF2-40B4-BE49-F238E27FC236}">
                <a16:creationId xmlns:a16="http://schemas.microsoft.com/office/drawing/2014/main" id="{514D612F-2408-FFB9-AD58-1F6028CD6D1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Protection individuelle</a:t>
            </a:r>
          </a:p>
        </p:txBody>
      </p:sp>
      <p:sp>
        <p:nvSpPr>
          <p:cNvPr id="11267" name="Espace réservé du numéro de diapositive 4">
            <a:extLst>
              <a:ext uri="{FF2B5EF4-FFF2-40B4-BE49-F238E27FC236}">
                <a16:creationId xmlns:a16="http://schemas.microsoft.com/office/drawing/2014/main" id="{CCBF2DE4-F6EE-4B7E-85E0-45C58B102E4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2C6D16-D6CF-46F9-B7BB-4DCCA65A8CDE}" type="slidenum">
              <a:rPr lang="fr-FR" altLang="fr-FR" sz="2000">
                <a:solidFill>
                  <a:srgbClr val="984807"/>
                </a:solidFill>
              </a:rPr>
              <a:pPr algn="r" eaLnBrk="1" hangingPunct="1">
                <a:spcBef>
                  <a:spcPct val="0"/>
                </a:spcBef>
                <a:buFontTx/>
                <a:buNone/>
              </a:pPr>
              <a:t>9</a:t>
            </a:fld>
            <a:endParaRPr lang="fr-FR" altLang="fr-FR" sz="2000">
              <a:solidFill>
                <a:srgbClr val="984807"/>
              </a:solidFill>
            </a:endParaRPr>
          </a:p>
        </p:txBody>
      </p:sp>
      <p:sp>
        <p:nvSpPr>
          <p:cNvPr id="11268" name="Rectangle 1">
            <a:extLst>
              <a:ext uri="{FF2B5EF4-FFF2-40B4-BE49-F238E27FC236}">
                <a16:creationId xmlns:a16="http://schemas.microsoft.com/office/drawing/2014/main" id="{4CFB9F86-FC0D-54A0-9CF8-BA8A7844A33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État sanitaire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269" name="Rectangle 1">
            <a:extLst>
              <a:ext uri="{FF2B5EF4-FFF2-40B4-BE49-F238E27FC236}">
                <a16:creationId xmlns:a16="http://schemas.microsoft.com/office/drawing/2014/main" id="{F3654AAD-2EBA-06B4-AEE7-22093921D1FD}"/>
              </a:ext>
            </a:extLst>
          </p:cNvPr>
          <p:cNvSpPr>
            <a:spLocks noChangeArrowheads="1"/>
          </p:cNvSpPr>
          <p:nvPr/>
        </p:nvSpPr>
        <p:spPr bwMode="auto">
          <a:xfrm>
            <a:off x="457200" y="1981200"/>
            <a:ext cx="8189913" cy="32273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None/>
              <a:defRPr/>
            </a:pPr>
            <a:r>
              <a:rPr lang="en-US" altLang="fr-FR"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Vaccinations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isques pathogènes s'avèrent multiples</a:t>
            </a:r>
          </a:p>
          <a:p>
            <a:pPr algn="just">
              <a:lnSpc>
                <a:spcPct val="107000"/>
              </a:lnSpc>
              <a:spcBef>
                <a:spcPct val="0"/>
              </a:spcBef>
              <a:buFont typeface="Arial" panose="020B0604020202020204" pitchFamily="34" charset="0"/>
              <a:buNone/>
              <a:defRPr/>
            </a:pPr>
            <a:r>
              <a:rPr lang="en-US"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 doit être RÉGULIÈREMENT VACCINÉ. </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Vaccinations ont un rôle important dans la prévention du tétanos et des infections virales, les plaies et brûlures étant fréquentes.</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1270" name="Object 1030">
            <a:extLst>
              <a:ext uri="{FF2B5EF4-FFF2-40B4-BE49-F238E27FC236}">
                <a16:creationId xmlns:a16="http://schemas.microsoft.com/office/drawing/2014/main" id="{533D882A-055F-FA6A-CEA8-AB5A0C77BF9F}"/>
              </a:ext>
            </a:extLst>
          </p:cNvPr>
          <p:cNvGraphicFramePr>
            <a:graphicFrameLocks noChangeAspect="1"/>
          </p:cNvGraphicFramePr>
          <p:nvPr/>
        </p:nvGraphicFramePr>
        <p:xfrm>
          <a:off x="7091363" y="1546225"/>
          <a:ext cx="1512887" cy="1828800"/>
        </p:xfrm>
        <a:graphic>
          <a:graphicData uri="http://schemas.openxmlformats.org/presentationml/2006/ole">
            <mc:AlternateContent xmlns:mc="http://schemas.openxmlformats.org/markup-compatibility/2006">
              <mc:Choice xmlns:v="urn:schemas-microsoft-com:vml" Requires="v">
                <p:oleObj name="CorelDRAW" r:id="rId2" imgW="3771900" imgH="4533900" progId="CorelDraw.Graphic.9">
                  <p:embed/>
                </p:oleObj>
              </mc:Choice>
              <mc:Fallback>
                <p:oleObj name="CorelDRAW" r:id="rId2" imgW="3771900" imgH="4533900" progId="CorelDraw.Graphic.9">
                  <p:embed/>
                  <p:pic>
                    <p:nvPicPr>
                      <p:cNvPr id="0" name="Object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546225"/>
                        <a:ext cx="15128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u numéro de diapositive 4">
            <a:extLst>
              <a:ext uri="{FF2B5EF4-FFF2-40B4-BE49-F238E27FC236}">
                <a16:creationId xmlns:a16="http://schemas.microsoft.com/office/drawing/2014/main" id="{CB4A7959-971C-C3D3-B572-81EEFDEA5E8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364B7F0-B079-4732-A6BC-6F01CC67686D}" type="slidenum">
              <a:rPr lang="fr-FR" altLang="fr-FR" sz="2000">
                <a:solidFill>
                  <a:srgbClr val="984807"/>
                </a:solidFill>
              </a:rPr>
              <a:pPr algn="r" eaLnBrk="1" hangingPunct="1">
                <a:spcBef>
                  <a:spcPct val="0"/>
                </a:spcBef>
                <a:buFontTx/>
                <a:buNone/>
              </a:pPr>
              <a:t>90</a:t>
            </a:fld>
            <a:endParaRPr lang="fr-FR" altLang="fr-FR" sz="2000">
              <a:solidFill>
                <a:srgbClr val="984807"/>
              </a:solidFill>
            </a:endParaRPr>
          </a:p>
        </p:txBody>
      </p:sp>
      <p:sp>
        <p:nvSpPr>
          <p:cNvPr id="94211" name="Rectangle 1">
            <a:extLst>
              <a:ext uri="{FF2B5EF4-FFF2-40B4-BE49-F238E27FC236}">
                <a16:creationId xmlns:a16="http://schemas.microsoft.com/office/drawing/2014/main" id="{F0DFD27B-0602-856F-A5F7-945B02E9F124}"/>
              </a:ext>
            </a:extLst>
          </p:cNvPr>
          <p:cNvSpPr>
            <a:spLocks noChangeArrowheads="1"/>
          </p:cNvSpPr>
          <p:nvPr/>
        </p:nvSpPr>
        <p:spPr bwMode="auto">
          <a:xfrm>
            <a:off x="323850" y="1322388"/>
            <a:ext cx="8351838"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 Progression sur un toit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 jamais se retrouver dans un facteur chute supérieur à 1. </a:t>
            </a:r>
          </a:p>
        </p:txBody>
      </p:sp>
      <p:sp>
        <p:nvSpPr>
          <p:cNvPr id="94212" name="Titre 8">
            <a:extLst>
              <a:ext uri="{FF2B5EF4-FFF2-40B4-BE49-F238E27FC236}">
                <a16:creationId xmlns:a16="http://schemas.microsoft.com/office/drawing/2014/main" id="{CF6A0065-D875-4297-0E9C-C5774220DCD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Règles de sécurité : travail  en Hauteur</a:t>
            </a:r>
          </a:p>
        </p:txBody>
      </p:sp>
      <p:pic>
        <p:nvPicPr>
          <p:cNvPr id="94213" name="Image 1">
            <a:extLst>
              <a:ext uri="{FF2B5EF4-FFF2-40B4-BE49-F238E27FC236}">
                <a16:creationId xmlns:a16="http://schemas.microsoft.com/office/drawing/2014/main" id="{E1237E40-539D-6DD9-86F8-0525CBCA2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178050"/>
            <a:ext cx="65532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u numéro de diapositive 4">
            <a:extLst>
              <a:ext uri="{FF2B5EF4-FFF2-40B4-BE49-F238E27FC236}">
                <a16:creationId xmlns:a16="http://schemas.microsoft.com/office/drawing/2014/main" id="{2F87A73A-736D-188A-4FC7-AA6F7ACA5F7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888178-0852-4994-9BF7-3656744B9CA7}" type="slidenum">
              <a:rPr lang="fr-FR" altLang="fr-FR" sz="2000">
                <a:solidFill>
                  <a:srgbClr val="984807"/>
                </a:solidFill>
              </a:rPr>
              <a:pPr algn="r" eaLnBrk="1" hangingPunct="1">
                <a:spcBef>
                  <a:spcPct val="0"/>
                </a:spcBef>
                <a:buFontTx/>
                <a:buNone/>
              </a:pPr>
              <a:t>91</a:t>
            </a:fld>
            <a:endParaRPr lang="fr-FR" altLang="fr-FR" sz="2000">
              <a:solidFill>
                <a:srgbClr val="984807"/>
              </a:solidFill>
            </a:endParaRPr>
          </a:p>
        </p:txBody>
      </p:sp>
      <p:sp>
        <p:nvSpPr>
          <p:cNvPr id="95235" name="Rectangle 1">
            <a:extLst>
              <a:ext uri="{FF2B5EF4-FFF2-40B4-BE49-F238E27FC236}">
                <a16:creationId xmlns:a16="http://schemas.microsoft.com/office/drawing/2014/main" id="{88E757EE-CE2D-188B-7524-AF74A9726F01}"/>
              </a:ext>
            </a:extLst>
          </p:cNvPr>
          <p:cNvSpPr>
            <a:spLocks noChangeArrowheads="1"/>
          </p:cNvSpPr>
          <p:nvPr/>
        </p:nvSpPr>
        <p:spPr bwMode="auto">
          <a:xfrm>
            <a:off x="323850" y="1773238"/>
            <a:ext cx="8424863"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10. L’emploi des matériels évoqués dans la « DOD 9.07 travail en hauteur » </a:t>
            </a:r>
            <a:r>
              <a:rPr lang="fr-FR" altLang="fr-FR"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nécessite un entrainement régulier en caserne.</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11. Signaler tout matériel défectueux.</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5236" name="Titre 8">
            <a:extLst>
              <a:ext uri="{FF2B5EF4-FFF2-40B4-BE49-F238E27FC236}">
                <a16:creationId xmlns:a16="http://schemas.microsoft.com/office/drawing/2014/main" id="{C7D171C0-4540-73B3-21BF-EF727AF4B4F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Règles de sécurité : travail  en Hauteur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re 8">
            <a:extLst>
              <a:ext uri="{FF2B5EF4-FFF2-40B4-BE49-F238E27FC236}">
                <a16:creationId xmlns:a16="http://schemas.microsoft.com/office/drawing/2014/main" id="{A0C3DFC9-0E45-4F05-9C82-CBE2A86505A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Règles de sécurité</a:t>
            </a:r>
          </a:p>
        </p:txBody>
      </p:sp>
      <p:sp>
        <p:nvSpPr>
          <p:cNvPr id="96259" name="Espace réservé du numéro de diapositive 4">
            <a:extLst>
              <a:ext uri="{FF2B5EF4-FFF2-40B4-BE49-F238E27FC236}">
                <a16:creationId xmlns:a16="http://schemas.microsoft.com/office/drawing/2014/main" id="{F403AD95-F84F-71C9-6149-C5FABD61D8A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ABC88AB-5AFC-4768-B9F4-1257DB6C031F}" type="slidenum">
              <a:rPr lang="fr-FR" altLang="fr-FR" sz="2000">
                <a:solidFill>
                  <a:srgbClr val="984807"/>
                </a:solidFill>
              </a:rPr>
              <a:pPr algn="r" eaLnBrk="1" hangingPunct="1">
                <a:spcBef>
                  <a:spcPct val="0"/>
                </a:spcBef>
                <a:buFontTx/>
                <a:buNone/>
              </a:pPr>
              <a:t>92</a:t>
            </a:fld>
            <a:endParaRPr lang="fr-FR" altLang="fr-FR" sz="2000">
              <a:solidFill>
                <a:srgbClr val="984807"/>
              </a:solidFill>
            </a:endParaRPr>
          </a:p>
        </p:txBody>
      </p:sp>
      <p:sp>
        <p:nvSpPr>
          <p:cNvPr id="96260" name="Rectangle 1">
            <a:extLst>
              <a:ext uri="{FF2B5EF4-FFF2-40B4-BE49-F238E27FC236}">
                <a16:creationId xmlns:a16="http://schemas.microsoft.com/office/drawing/2014/main" id="{E1149CB5-9E99-C699-E8C6-5438B8624284}"/>
              </a:ext>
            </a:extLst>
          </p:cNvPr>
          <p:cNvSpPr>
            <a:spLocks noChangeArrowheads="1"/>
          </p:cNvSpPr>
          <p:nvPr/>
        </p:nvSpPr>
        <p:spPr bwMode="auto">
          <a:xfrm>
            <a:off x="476250" y="2100263"/>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la fonction de S.P., qui touche à toutes les activités humaines, la liste des dangers ne sera jamais close, puisque l'évolution des techniques et modes de vie en fournit toujours de nouveaux.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veillant constamment à notre sécurité,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nous assurerons encore mieux celle des autres.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8">
            <a:extLst>
              <a:ext uri="{FF2B5EF4-FFF2-40B4-BE49-F238E27FC236}">
                <a16:creationId xmlns:a16="http://schemas.microsoft.com/office/drawing/2014/main" id="{E1054C7A-9D9D-C19E-E55C-C8E7FB1A5B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97283" name="Espace réservé du numéro de diapositive 4">
            <a:extLst>
              <a:ext uri="{FF2B5EF4-FFF2-40B4-BE49-F238E27FC236}">
                <a16:creationId xmlns:a16="http://schemas.microsoft.com/office/drawing/2014/main" id="{E703A789-F2BD-6AC5-433D-877A1632C9B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E900753-CD1A-4B7A-945A-ADCB78489F2B}" type="slidenum">
              <a:rPr lang="fr-FR" altLang="fr-FR" sz="2000">
                <a:solidFill>
                  <a:srgbClr val="984807"/>
                </a:solidFill>
              </a:rPr>
              <a:pPr algn="r" eaLnBrk="1" hangingPunct="1">
                <a:spcBef>
                  <a:spcPct val="0"/>
                </a:spcBef>
                <a:buFontTx/>
                <a:buNone/>
              </a:pPr>
              <a:t>93</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473958F9-1965-1826-F0EF-763BC3108B2E}"/>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7285" name="ZoneTexte 12">
            <a:extLst>
              <a:ext uri="{FF2B5EF4-FFF2-40B4-BE49-F238E27FC236}">
                <a16:creationId xmlns:a16="http://schemas.microsoft.com/office/drawing/2014/main" id="{5B897BA8-B740-4F1F-4713-922DD7EF2AE9}"/>
              </a:ext>
            </a:extLst>
          </p:cNvPr>
          <p:cNvSpPr txBox="1">
            <a:spLocks noChangeArrowheads="1"/>
          </p:cNvSpPr>
          <p:nvPr/>
        </p:nvSpPr>
        <p:spPr bwMode="auto">
          <a:xfrm>
            <a:off x="4711700" y="2133600"/>
            <a:ext cx="40370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latin typeface="Times New Roman" panose="02020603050405020304" pitchFamily="18" charset="0"/>
                <a:cs typeface="Arial" panose="020B0604020202020204" pitchFamily="34" charset="0"/>
              </a:rPr>
              <a:t>Année : 2024</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97286" name="ZoneTexte 15">
            <a:extLst>
              <a:ext uri="{FF2B5EF4-FFF2-40B4-BE49-F238E27FC236}">
                <a16:creationId xmlns:a16="http://schemas.microsoft.com/office/drawing/2014/main" id="{349A7925-459A-22BB-5994-D07808B011F4}"/>
              </a:ext>
            </a:extLst>
          </p:cNvPr>
          <p:cNvSpPr txBox="1">
            <a:spLocks noChangeArrowheads="1"/>
          </p:cNvSpPr>
          <p:nvPr/>
        </p:nvSpPr>
        <p:spPr bwMode="auto">
          <a:xfrm>
            <a:off x="533400" y="2209800"/>
            <a:ext cx="3429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Protection individuelle</a:t>
            </a:r>
          </a:p>
          <a:p>
            <a:pPr>
              <a:spcBef>
                <a:spcPct val="0"/>
              </a:spcBef>
              <a:buFontTx/>
              <a:buNone/>
            </a:pPr>
            <a:endParaRPr lang="fr-FR" altLang="fr-FR" sz="2000" b="1">
              <a:latin typeface="Times New Roman" panose="02020603050405020304" pitchFamily="18" charset="0"/>
            </a:endParaRP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Protection collective</a:t>
            </a:r>
          </a:p>
          <a:p>
            <a:pPr>
              <a:spcBef>
                <a:spcPct val="0"/>
              </a:spcBef>
              <a:buFontTx/>
              <a:buNone/>
            </a:pPr>
            <a:endParaRPr lang="fr-FR" altLang="fr-FR" sz="2000" b="1">
              <a:latin typeface="Times New Roman" panose="02020603050405020304" pitchFamily="18" charset="0"/>
            </a:endParaRP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Règles de sécurité</a:t>
            </a:r>
          </a:p>
        </p:txBody>
      </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1102</TotalTime>
  <Words>3826</Words>
  <Application>Microsoft Office PowerPoint</Application>
  <PresentationFormat>Affichage à l'écran (4:3)</PresentationFormat>
  <Paragraphs>661</Paragraphs>
  <Slides>93</Slides>
  <Notes>0</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93</vt:i4>
      </vt:variant>
    </vt:vector>
  </HeadingPairs>
  <TitlesOfParts>
    <vt:vector size="101" baseType="lpstr">
      <vt:lpstr>Arial</vt:lpstr>
      <vt:lpstr>Myriad Pro</vt:lpstr>
      <vt:lpstr>Calibri</vt:lpstr>
      <vt:lpstr>Times New Roman</vt:lpstr>
      <vt:lpstr>Wingdings</vt:lpstr>
      <vt:lpstr>Symbol</vt:lpstr>
      <vt:lpstr>GCCAR</vt:lpstr>
      <vt:lpstr>Graphique CorelDRAW 9.0</vt:lpstr>
      <vt:lpstr>Règles de sécurité en opération</vt:lpstr>
      <vt:lpstr>Règles de sécurité en opération</vt:lpstr>
      <vt:lpstr>Introduction </vt:lpstr>
      <vt:lpstr>Introduction </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Protection individuelle</vt:lpstr>
      <vt:lpstr>Sécurité et santé des SP</vt:lpstr>
      <vt:lpstr>Sécurité et santé des SP</vt:lpstr>
      <vt:lpstr>Sécurité et santé des SP</vt:lpstr>
      <vt:lpstr>Sécurité et santé des SP</vt:lpstr>
      <vt:lpstr>Sécurité et santé des SP</vt:lpstr>
      <vt:lpstr>Sécurité et santé des SP</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Protection collective</vt:lpstr>
      <vt:lpstr>Règles de sécurité</vt:lpstr>
      <vt:lpstr>Règles de sécurité</vt:lpstr>
      <vt:lpstr>Règles de sécurité</vt:lpstr>
      <vt:lpstr>Règles de sécurité</vt:lpstr>
      <vt:lpstr>Règles de sécurité</vt:lpstr>
      <vt:lpstr>Règles de sécurité</vt:lpstr>
      <vt:lpstr>Règles de sécurité</vt:lpstr>
      <vt:lpstr>Règles de sécurité</vt:lpstr>
      <vt:lpstr>Règles de sécurité</vt:lpstr>
      <vt:lpstr>Règles de sécurité</vt:lpstr>
      <vt:lpstr>Règles de sécurité</vt:lpstr>
      <vt:lpstr>Règles de sécurité</vt:lpstr>
      <vt:lpstr>Règles de sécurité</vt:lpstr>
      <vt:lpstr>Règles de sécurité</vt:lpstr>
      <vt:lpstr>Règles de sécurité</vt:lpstr>
      <vt:lpstr>Règles de sécurité</vt:lpstr>
      <vt:lpstr>Règles de sécurité : travail  en Hauteur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Règles de sécurité</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102</cp:revision>
  <cp:lastPrinted>2015-08-06T08:01:37Z</cp:lastPrinted>
  <dcterms:created xsi:type="dcterms:W3CDTF">2015-08-05T10:19:35Z</dcterms:created>
  <dcterms:modified xsi:type="dcterms:W3CDTF">2025-01-14T16:39:40Z</dcterms:modified>
</cp:coreProperties>
</file>