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2" r:id="rId3"/>
    <p:sldId id="257" r:id="rId4"/>
    <p:sldId id="258" r:id="rId5"/>
    <p:sldId id="284" r:id="rId6"/>
    <p:sldId id="263" r:id="rId7"/>
    <p:sldId id="264" r:id="rId8"/>
    <p:sldId id="265" r:id="rId9"/>
    <p:sldId id="259" r:id="rId10"/>
    <p:sldId id="285" r:id="rId11"/>
    <p:sldId id="266" r:id="rId12"/>
    <p:sldId id="270" r:id="rId13"/>
    <p:sldId id="269" r:id="rId14"/>
    <p:sldId id="267" r:id="rId15"/>
    <p:sldId id="274" r:id="rId16"/>
    <p:sldId id="286" r:id="rId17"/>
    <p:sldId id="271" r:id="rId18"/>
    <p:sldId id="275" r:id="rId19"/>
    <p:sldId id="278" r:id="rId20"/>
    <p:sldId id="261" r:id="rId21"/>
    <p:sldId id="272" r:id="rId22"/>
    <p:sldId id="276" r:id="rId23"/>
    <p:sldId id="277" r:id="rId24"/>
    <p:sldId id="262" r:id="rId25"/>
    <p:sldId id="279" r:id="rId26"/>
    <p:sldId id="281" r:id="rId27"/>
    <p:sldId id="280" r:id="rId28"/>
    <p:sldId id="273" r:id="rId29"/>
    <p:sldId id="283" r:id="rId30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7C922ED-E681-EC1F-40ED-C7EE2084A6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FCEE47B-7C5B-50E9-2C77-625417867B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5F3F6AA-CC04-4180-AECF-CCC5515D9B50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BC2A47DD-7308-F425-45E4-AFCB4BA010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847D353A-1903-50DD-7E83-102A740F0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170C7F-D588-9F1D-BDE1-9AB85C52A6D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CC340D-42E5-9B9B-60AF-0E9ED1E1D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A837CAD-408E-4CF3-9A16-E20DDA7873C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6594E7-AA49-791C-A99F-F26E59AF2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3EDB1-EEC9-4E82-BCF7-417DF829171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7A8C86-4E07-7754-6F4F-357E97629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56F7E3-94E0-8D65-E3D0-A9F8671A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2C649-32CF-4601-812E-DD00B204846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0820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B205EF-C29E-B0B8-4BF5-B801EC26F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DA2BB-B2A1-481D-8EE5-0D7799C64FB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7FE42E-AB4F-2F2C-EF95-93EEE0ECA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D4A598-48AC-85EF-5176-60CE3C6D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EFE00-B05B-4309-BA3B-A65469EE6A4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155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59D34C-1182-520A-002E-9B98EDCE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4364D-74D5-4F44-9C33-586019DAF6B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99B0DF-0046-426C-59CB-2D12D29B1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4FAF40-ADE8-477A-79B9-3D8679432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B3BE-8D35-4DAE-8A1D-C89061F6DAE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000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AC2689-45EA-E56F-95AB-97F77809F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D9B7E-86D3-4928-B958-6E66071304D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092C9B-8CF3-C209-C00F-C4C43941C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176A7E-9777-BE0B-E72F-E2C4CECF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13DAE-6887-49C5-A857-1A3E6F1DA29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831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95649F-C8CD-0919-EAE3-14831161F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5DB6-1E4E-4AA6-97B0-1A0A9B50B04F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F4B1BF-21BA-40F1-E982-F25A3AB6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0BB2E3-95A8-C94E-DCB3-58A1BED5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32714-D433-4875-AA5F-B46F98C02AB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24125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CF8F550-0998-61FB-D22F-02D9CF63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7847D-37EC-4640-9D4F-AC4F670D2E1F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141EB09-33BB-1961-93D1-3BEEC7D1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4F32731-FDAD-542E-6A81-242817B8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D09DD-FA70-46C6-94D6-A6034C7BB6C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4626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F1CAE5D3-F146-3624-DE43-3C8572C7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766E2-08CE-4481-8AE9-D7B0369323B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F8A0C02-FA5F-A3A9-2684-944CE814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B0729A6A-6BB8-A614-FD42-6079CCC18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F4C99-6734-4581-BD51-01008B944E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2376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A9AFC3C5-6D96-6B51-44DC-E3E214EA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BCB8C-6D66-40CB-8C07-275AE9FEBFDF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5E108751-C4F3-FF2F-E5D9-160047A0B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7200240E-F229-117B-B139-213912979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ACEE4-ABF8-4897-925A-6D9077CA2A5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009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93AFF45A-B063-88B5-9BCB-66AC5868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409A1-F47B-4952-855B-ABA43B086B8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F692D6DC-2B1C-2D8C-A241-311B53D5B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AFE7D6FD-A35D-39C0-8D4B-36AA1A55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4AC92-088F-4A18-B663-4095E6ED49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082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07A1B01-2B09-8A98-039D-858ADEDA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F4401-AA89-4579-9F0B-782D2889C05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BF96369-2614-9915-0960-703518AE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A00A6B8-2B13-EB3C-EE53-1696B369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4C53C-AC78-4EB2-8AF8-63A180F07F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5593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246662E-243C-A2C8-DD3E-2166883E0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76CBC-B37D-44BC-81CC-8B5783C3E9E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A1EB214-957D-2A98-8CA7-E2192744E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863B76C-7680-8D28-93F3-A6DF4039F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89B1E-22E3-409D-9FB3-7BDEDA7FDE1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846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E7F00AC8-F715-B51F-02AF-06C0E9B7E2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4F2A187E-811C-0505-0AF2-1F00959F90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208160-EAC6-6A3A-4ADD-53AA85F4B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7DBEF0-EEC1-469B-A32A-506827598CF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CAE0C3-A654-A4C7-8F8F-0F02F5ABF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3587A7-BA45-E63E-885E-A3AF967D5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71663DD9-DF94-4E32-BA91-5863D8BC7B2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629681B-E12D-9D93-FBCE-C637054EE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88913"/>
            <a:ext cx="8604250" cy="1012825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CORDAGES, COMMANDES ET NOEUDS</a:t>
            </a: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A07ED252-A16E-6A76-0BCE-F1E2BCC8B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6237288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– Version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90" name="Group 46">
            <a:extLst>
              <a:ext uri="{FF2B5EF4-FFF2-40B4-BE49-F238E27FC236}">
                <a16:creationId xmlns:a16="http://schemas.microsoft.com/office/drawing/2014/main" id="{55AADC5E-090A-8485-5FEA-84BF438A617E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4052888"/>
          <a:ext cx="8669338" cy="1554162"/>
        </p:xfrm>
        <a:graphic>
          <a:graphicData uri="http://schemas.openxmlformats.org/drawingml/2006/table">
            <a:tbl>
              <a:tblPr/>
              <a:tblGrid>
                <a:gridCol w="1012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9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98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2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Charges en Kg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Nature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 en M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 en mm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Poids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en kg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 rupture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 travail normal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Nylon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1 950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</a:t>
                      </a:r>
                    </a:p>
                  </a:txBody>
                  <a:tcPr marL="44454" marR="4445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itre 8">
            <a:extLst>
              <a:ext uri="{FF2B5EF4-FFF2-40B4-BE49-F238E27FC236}">
                <a16:creationId xmlns:a16="http://schemas.microsoft.com/office/drawing/2014/main" id="{2D3FCF81-B8DF-2BA4-999F-53C2AF7E1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Commande</a:t>
            </a:r>
          </a:p>
        </p:txBody>
      </p:sp>
      <p:sp>
        <p:nvSpPr>
          <p:cNvPr id="12320" name="Espace réservé du numéro de diapositive 4">
            <a:extLst>
              <a:ext uri="{FF2B5EF4-FFF2-40B4-BE49-F238E27FC236}">
                <a16:creationId xmlns:a16="http://schemas.microsoft.com/office/drawing/2014/main" id="{59CD06A4-9C65-80BE-97B2-1F3943884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9AFBB7-7C31-4D00-B033-D4E0B46A4E8B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321" name="Rectangle 1">
            <a:extLst>
              <a:ext uri="{FF2B5EF4-FFF2-40B4-BE49-F238E27FC236}">
                <a16:creationId xmlns:a16="http://schemas.microsoft.com/office/drawing/2014/main" id="{4F56E123-E515-F97F-D176-7A3533A4E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1308100"/>
            <a:ext cx="81867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</a:rPr>
              <a:t>Utilisation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400">
                <a:latin typeface="Times New Roman" panose="02020603050405020304" pitchFamily="18" charset="0"/>
              </a:rPr>
              <a:t> Déborder une victime d’une façade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400">
                <a:latin typeface="Times New Roman" panose="02020603050405020304" pitchFamily="18" charset="0"/>
              </a:rPr>
              <a:t> Monter ou descendre du petit matériel d’incendie ou de sauvetage.</a:t>
            </a:r>
          </a:p>
        </p:txBody>
      </p:sp>
      <p:sp>
        <p:nvSpPr>
          <p:cNvPr id="12322" name="Rectangle 5">
            <a:extLst>
              <a:ext uri="{FF2B5EF4-FFF2-40B4-BE49-F238E27FC236}">
                <a16:creationId xmlns:a16="http://schemas.microsoft.com/office/drawing/2014/main" id="{AD12B9B3-CC20-FC66-E544-520D2FEB8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429000"/>
            <a:ext cx="4494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</a:rPr>
              <a:t>Caractéristiques de la commande :</a:t>
            </a: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2323" name="Picture 49" descr="..\..\..\doc\INC\IMG_0405.jpg">
            <a:extLst>
              <a:ext uri="{FF2B5EF4-FFF2-40B4-BE49-F238E27FC236}">
                <a16:creationId xmlns:a16="http://schemas.microsoft.com/office/drawing/2014/main" id="{E06E431F-6D4D-D8C7-8DE8-8F72CB343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19200"/>
            <a:ext cx="14874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65AF3E0-A095-3181-F4ED-3C46FAD174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Commande</a:t>
            </a:r>
          </a:p>
        </p:txBody>
      </p:sp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05C023CA-9440-CF63-A354-AB56D35D9E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4428E32-16F3-4CC6-993F-553FA818B18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316" name="Rectangle 5">
            <a:extLst>
              <a:ext uri="{FF2B5EF4-FFF2-40B4-BE49-F238E27FC236}">
                <a16:creationId xmlns:a16="http://schemas.microsoft.com/office/drawing/2014/main" id="{D9F06563-29A0-41E1-FAC1-14E860DB8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340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Rouler une commande :</a:t>
            </a:r>
            <a:r>
              <a:rPr lang="fr-FR" altLang="fr-FR" sz="2400" u="sng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3317" name="Picture 40" descr="..\..\..\doc\INC\IMG_0406.jpg">
            <a:extLst>
              <a:ext uri="{FF2B5EF4-FFF2-40B4-BE49-F238E27FC236}">
                <a16:creationId xmlns:a16="http://schemas.microsoft.com/office/drawing/2014/main" id="{CB333B45-284C-893A-D88C-53047B738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120900"/>
            <a:ext cx="529272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C12A6F2-7C37-95DE-F7AF-3E304566DD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Commande</a:t>
            </a:r>
          </a:p>
        </p:txBody>
      </p:sp>
      <p:sp>
        <p:nvSpPr>
          <p:cNvPr id="14339" name="Espace réservé du numéro de diapositive 4">
            <a:extLst>
              <a:ext uri="{FF2B5EF4-FFF2-40B4-BE49-F238E27FC236}">
                <a16:creationId xmlns:a16="http://schemas.microsoft.com/office/drawing/2014/main" id="{0AC72D32-1C29-0ABD-2F44-9954956B8CC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3DDC0A2-EEAA-46F1-86F4-6E617266C5A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E231B4A1-9EBF-9BF6-B363-750D959D0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340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Rouler une commande :</a:t>
            </a:r>
            <a:r>
              <a:rPr lang="fr-FR" altLang="fr-FR" sz="2400" u="sng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4341" name="Picture 7" descr="D:\Nouveau dossier\clipart\Photos\command1.jpg">
            <a:extLst>
              <a:ext uri="{FF2B5EF4-FFF2-40B4-BE49-F238E27FC236}">
                <a16:creationId xmlns:a16="http://schemas.microsoft.com/office/drawing/2014/main" id="{BF05012F-7DC6-F415-0012-30637A510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90800"/>
            <a:ext cx="32607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D:\Nouveau dossier\clipart\Photos\command3.jpg">
            <a:extLst>
              <a:ext uri="{FF2B5EF4-FFF2-40B4-BE49-F238E27FC236}">
                <a16:creationId xmlns:a16="http://schemas.microsoft.com/office/drawing/2014/main" id="{D5125FD5-517A-9B6B-5CE6-5DD453A85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2200"/>
            <a:ext cx="3175000" cy="350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27036FA-6D4D-9C39-EDE7-20E0AC09E3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Commande</a:t>
            </a:r>
          </a:p>
        </p:txBody>
      </p:sp>
      <p:sp>
        <p:nvSpPr>
          <p:cNvPr id="15363" name="Espace réservé du numéro de diapositive 4">
            <a:extLst>
              <a:ext uri="{FF2B5EF4-FFF2-40B4-BE49-F238E27FC236}">
                <a16:creationId xmlns:a16="http://schemas.microsoft.com/office/drawing/2014/main" id="{D9DECE2A-EC28-BFF0-7ADF-9B627DE506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A507310-AF57-4BC6-A96C-B855BF315C2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3FAE30B4-2397-BA3E-017E-0F93A9BD5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3678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Dérouler une commande : </a:t>
            </a:r>
          </a:p>
        </p:txBody>
      </p:sp>
      <p:pic>
        <p:nvPicPr>
          <p:cNvPr id="15365" name="Picture 9" descr="I:\Images\Sapeurs-Pompiers\INC\Manoeuvre\LDT par ext\DSCF0379.JPG">
            <a:extLst>
              <a:ext uri="{FF2B5EF4-FFF2-40B4-BE49-F238E27FC236}">
                <a16:creationId xmlns:a16="http://schemas.microsoft.com/office/drawing/2014/main" id="{8F5E60AF-8BEC-582E-AE75-7812D788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24150"/>
            <a:ext cx="44958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..\..\..\doc\INC\IMG_0404.jpg">
            <a:extLst>
              <a:ext uri="{FF2B5EF4-FFF2-40B4-BE49-F238E27FC236}">
                <a16:creationId xmlns:a16="http://schemas.microsoft.com/office/drawing/2014/main" id="{E04C7BD2-25C0-D800-E3F5-A6C835938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/>
          <a:stretch>
            <a:fillRect/>
          </a:stretch>
        </p:blipFill>
        <p:spPr bwMode="auto">
          <a:xfrm>
            <a:off x="457200" y="2057400"/>
            <a:ext cx="29718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Line 11">
            <a:extLst>
              <a:ext uri="{FF2B5EF4-FFF2-40B4-BE49-F238E27FC236}">
                <a16:creationId xmlns:a16="http://schemas.microsoft.com/office/drawing/2014/main" id="{890D50D9-30BB-D592-679A-BA9263DE8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429000"/>
            <a:ext cx="2743200" cy="16002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7">
            <a:extLst>
              <a:ext uri="{FF2B5EF4-FFF2-40B4-BE49-F238E27FC236}">
                <a16:creationId xmlns:a16="http://schemas.microsoft.com/office/drawing/2014/main" id="{2F2A00B4-6679-59C1-251F-112E9EC9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28800"/>
            <a:ext cx="24447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830779FB-AFE3-BD6F-D7DE-1B104DB05F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Commande</a:t>
            </a:r>
          </a:p>
        </p:txBody>
      </p:sp>
      <p:sp>
        <p:nvSpPr>
          <p:cNvPr id="16388" name="Espace réservé du numéro de diapositive 4">
            <a:extLst>
              <a:ext uri="{FF2B5EF4-FFF2-40B4-BE49-F238E27FC236}">
                <a16:creationId xmlns:a16="http://schemas.microsoft.com/office/drawing/2014/main" id="{6A5DEAA3-1201-6378-08B3-208BCAEBD65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7E65E03-99B2-4504-8AD8-2FB97495A47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0A93851A-2600-9C7E-0E55-C9C14A5FC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8189912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Épreuve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Tous les 6 mois s’il n’est pas utilisé ou après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chaque utilisation.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-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Vertical : 2 hommes en traction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-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-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Horizontal : 4 hommes en traction, 3 tractions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successives et sans à-coups.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A1CC7D5-D883-85C0-0C6A-4F6E9F3677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1188" y="2708275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54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17411" name="Espace réservé du numéro de diapositive 4">
            <a:extLst>
              <a:ext uri="{FF2B5EF4-FFF2-40B4-BE49-F238E27FC236}">
                <a16:creationId xmlns:a16="http://schemas.microsoft.com/office/drawing/2014/main" id="{AB0D30FB-D853-1517-BD6A-6447C22EEFF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F3E999A-1708-4A22-A670-B047CC62E89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9" descr="noeud coulant">
            <a:extLst>
              <a:ext uri="{FF2B5EF4-FFF2-40B4-BE49-F238E27FC236}">
                <a16:creationId xmlns:a16="http://schemas.microsoft.com/office/drawing/2014/main" id="{1B9AFC72-38B8-0194-C082-23A8CB402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330575"/>
            <a:ext cx="38957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31D6325F-3B84-4078-422B-C0D8369B06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18436" name="Espace réservé du numéro de diapositive 4">
            <a:extLst>
              <a:ext uri="{FF2B5EF4-FFF2-40B4-BE49-F238E27FC236}">
                <a16:creationId xmlns:a16="http://schemas.microsoft.com/office/drawing/2014/main" id="{86483B32-209A-F212-363A-0D8C6CA5F85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3BA9190-0D88-43C0-9C93-28C65A1D288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5" name="Rectangle 2">
            <a:extLst>
              <a:ext uri="{FF2B5EF4-FFF2-40B4-BE49-F238E27FC236}">
                <a16:creationId xmlns:a16="http://schemas.microsoft.com/office/drawing/2014/main" id="{E248AF61-F3BE-026D-46AE-2BE09EF71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8" y="1216025"/>
            <a:ext cx="8391525" cy="2168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marL="0" inden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fr-FR" altLang="fr-F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Nœud coulant :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Sert à amarrer les pièces lourdes, à prendre un point d'appui pour les cordages, à hisser du matériel d'incendie ou de sauvetage et à amarrer les victimes pour les éloigner des baies avec une commande.</a:t>
            </a:r>
          </a:p>
        </p:txBody>
      </p:sp>
      <p:pic>
        <p:nvPicPr>
          <p:cNvPr id="18438" name="Picture 6" descr="I:\Images\Sapeurs-Pompiers\INC\Manoeuvre\LDV par ext\DSCF0404.JPG">
            <a:extLst>
              <a:ext uri="{FF2B5EF4-FFF2-40B4-BE49-F238E27FC236}">
                <a16:creationId xmlns:a16="http://schemas.microsoft.com/office/drawing/2014/main" id="{E951B1F2-93CC-5A9D-A6FA-FDACE5B39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r="27451" b="39870"/>
          <a:stretch>
            <a:fillRect/>
          </a:stretch>
        </p:blipFill>
        <p:spPr bwMode="auto">
          <a:xfrm>
            <a:off x="5651500" y="3128963"/>
            <a:ext cx="3040063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CAF395A-A743-93B7-0E29-ADD91AE2F0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19459" name="Espace réservé du numéro de diapositive 4">
            <a:extLst>
              <a:ext uri="{FF2B5EF4-FFF2-40B4-BE49-F238E27FC236}">
                <a16:creationId xmlns:a16="http://schemas.microsoft.com/office/drawing/2014/main" id="{14EDD4E6-E20E-AB67-6FBC-C1DEAD47A18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E412012-C723-403B-AEAD-39916403D54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6388" name="Rectangle 10">
            <a:extLst>
              <a:ext uri="{FF2B5EF4-FFF2-40B4-BE49-F238E27FC236}">
                <a16:creationId xmlns:a16="http://schemas.microsoft.com/office/drawing/2014/main" id="{62DF52FA-D385-7D73-AA1B-08C29882D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8305800" cy="9842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marL="0" inden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fr-FR" altLang="fr-F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Nœud plat ou droit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Sert à réunir 2 cordages ou 2 commandes de même diamètre.</a:t>
            </a:r>
          </a:p>
        </p:txBody>
      </p:sp>
      <p:pic>
        <p:nvPicPr>
          <p:cNvPr id="19461" name="Image 12" descr="noeud plat">
            <a:extLst>
              <a:ext uri="{FF2B5EF4-FFF2-40B4-BE49-F238E27FC236}">
                <a16:creationId xmlns:a16="http://schemas.microsoft.com/office/drawing/2014/main" id="{A4F46861-78F7-7DCD-1546-31EE11FB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997200"/>
            <a:ext cx="31813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I:\Images\Sapeurs-Pompiers\TOP\Cordages -commandes\Photos\DSCF0452.JPG">
            <a:extLst>
              <a:ext uri="{FF2B5EF4-FFF2-40B4-BE49-F238E27FC236}">
                <a16:creationId xmlns:a16="http://schemas.microsoft.com/office/drawing/2014/main" id="{9BFE230E-A8F0-44FC-F17B-12322DDF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242093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CE6BC78-D768-C77E-DE7F-871DB98070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20483" name="Espace réservé du numéro de diapositive 4">
            <a:extLst>
              <a:ext uri="{FF2B5EF4-FFF2-40B4-BE49-F238E27FC236}">
                <a16:creationId xmlns:a16="http://schemas.microsoft.com/office/drawing/2014/main" id="{8B30F2FD-3B63-6B1C-4FC5-D874165C2F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95F891E-A7EE-49EC-A6A7-567E7336252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0484" name="Rectangle 10">
            <a:extLst>
              <a:ext uri="{FF2B5EF4-FFF2-40B4-BE49-F238E27FC236}">
                <a16:creationId xmlns:a16="http://schemas.microsoft.com/office/drawing/2014/main" id="{A8ABE1B2-039E-1649-782E-3503193AE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830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Nœud plat ou droit :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485" name="Picture 7" descr="I:\Images\Sapeurs-Pompiers\TOP\Cordages -commandes\Photos\DSCF0451.JPG">
            <a:extLst>
              <a:ext uri="{FF2B5EF4-FFF2-40B4-BE49-F238E27FC236}">
                <a16:creationId xmlns:a16="http://schemas.microsoft.com/office/drawing/2014/main" id="{4AA54373-7B29-C70B-AC45-BEA35E2D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2822575"/>
            <a:ext cx="429577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I:\Images\Sapeurs-Pompiers\TOP\Cordages -commandes\Photos\DSCF0450.JPG">
            <a:extLst>
              <a:ext uri="{FF2B5EF4-FFF2-40B4-BE49-F238E27FC236}">
                <a16:creationId xmlns:a16="http://schemas.microsoft.com/office/drawing/2014/main" id="{E6EF6F7F-7B80-FBAB-3ED8-43366D638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47863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5167760D-ED15-0AEB-E759-EF70DE15BC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F8BBCE9F-3845-CB8A-DBA4-06D2EC79D19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919F3DB-3DA6-4548-AA03-ADC354087F1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1508" name="Rectangle 10">
            <a:extLst>
              <a:ext uri="{FF2B5EF4-FFF2-40B4-BE49-F238E27FC236}">
                <a16:creationId xmlns:a16="http://schemas.microsoft.com/office/drawing/2014/main" id="{A6C522AE-1CA5-2763-B6DD-0B05ABBCC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830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Nœud plat ou droit :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1509" name="Picture 7" descr="I:\Images\Sapeurs-Pompiers\TOP\Cordages -commandes\Photos\DSCF0452.JPG">
            <a:extLst>
              <a:ext uri="{FF2B5EF4-FFF2-40B4-BE49-F238E27FC236}">
                <a16:creationId xmlns:a16="http://schemas.microsoft.com/office/drawing/2014/main" id="{269F215C-3ACD-44FC-35A2-0EE90F1E5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916113"/>
            <a:ext cx="53816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C7B3518E-8F8C-E038-496C-D72483C682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Cordages, commandes, Nœuds 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0583D4BF-4DA8-1311-92DF-BFA122A2239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439E877-5A8B-4014-99F8-4B5BAF4C661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4C146A1-0966-6E37-D8D5-CD7E897361F9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16B89E15-CC0C-6859-DC57-EF78F6C28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BBDBDA7A-8E52-3F69-752D-ADC831C1C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les caractéristiques des cordages, des commandes en service au SDMIS et les 6 nœuds.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8FA47C42-2E2A-F2CA-A197-FE7A017C5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3429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Cordages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Commandes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Nœud coulant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Nœud plat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Nœud tête d'alouette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Nœud de batelier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Nœud d'amarre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Amarrage d'une lance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B623859-87AB-B062-424F-1D2FECB6F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22531" name="Espace réservé du numéro de diapositive 4">
            <a:extLst>
              <a:ext uri="{FF2B5EF4-FFF2-40B4-BE49-F238E27FC236}">
                <a16:creationId xmlns:a16="http://schemas.microsoft.com/office/drawing/2014/main" id="{8A16F1A8-C897-71D1-6442-5DE5A20542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9EFB80-B458-459B-BAFC-DDBD856559E8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274C73E5-B02A-F532-80B1-2022115F8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66838"/>
            <a:ext cx="8070850" cy="1354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marL="0" indent="0" algn="just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fr-FR" altLang="fr-F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Nœud de tête d’alouette (demi-clef renversée) :</a:t>
            </a:r>
            <a:r>
              <a:rPr lang="fr-FR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Sert à </a:t>
            </a:r>
            <a:r>
              <a:rPr lang="fr-FR" altLang="fr-FR" sz="2400" dirty="0">
                <a:latin typeface="Times New Roman" panose="02020603050405020304" pitchFamily="18" charset="0"/>
              </a:rPr>
              <a:t>monter ou à descendre du petit matériel.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Réaliser principalement avec la commande.</a:t>
            </a:r>
            <a:endParaRPr lang="fr-FR" altLang="fr-FR" sz="2400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2533" name="Image 7" descr="noeud tete d'alouette">
            <a:extLst>
              <a:ext uri="{FF2B5EF4-FFF2-40B4-BE49-F238E27FC236}">
                <a16:creationId xmlns:a16="http://schemas.microsoft.com/office/drawing/2014/main" id="{DBB1B4E9-DA4C-F3B0-C7CA-4C7E4764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833688"/>
            <a:ext cx="4999038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F556270-E570-0CA9-99FF-F86280DB5C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23555" name="Espace réservé du numéro de diapositive 4">
            <a:extLst>
              <a:ext uri="{FF2B5EF4-FFF2-40B4-BE49-F238E27FC236}">
                <a16:creationId xmlns:a16="http://schemas.microsoft.com/office/drawing/2014/main" id="{B3642B6C-02E0-DCB4-98D1-651FA619BC5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930F7B8-1123-4667-9A57-863C3831371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0484" name="Rectangle 10">
            <a:extLst>
              <a:ext uri="{FF2B5EF4-FFF2-40B4-BE49-F238E27FC236}">
                <a16:creationId xmlns:a16="http://schemas.microsoft.com/office/drawing/2014/main" id="{2437C7F2-FBAE-80AF-646E-2C8B9A69F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316038"/>
            <a:ext cx="8229600" cy="1724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marL="0" indent="0" algn="just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fr-FR" altLang="fr-F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Nœud de batelier : 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</a:rPr>
              <a:t>Sert à fixer un cordage ou une commande sur une bitte, sur une barre ou sur un anneau pour l'amarrage d'un bateau ou d'un autre objet.</a:t>
            </a:r>
          </a:p>
        </p:txBody>
      </p:sp>
      <p:pic>
        <p:nvPicPr>
          <p:cNvPr id="23557" name="Image 11" descr="noeud de batelier">
            <a:extLst>
              <a:ext uri="{FF2B5EF4-FFF2-40B4-BE49-F238E27FC236}">
                <a16:creationId xmlns:a16="http://schemas.microsoft.com/office/drawing/2014/main" id="{A17D82A9-F6E5-71DC-316B-3F2EDDC4A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3141663"/>
            <a:ext cx="3290887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 descr="I:\Images\Sapeurs-Pompiers\TOP\Cordages -commandes\Photos\DSCF0447.JPG">
            <a:extLst>
              <a:ext uri="{FF2B5EF4-FFF2-40B4-BE49-F238E27FC236}">
                <a16:creationId xmlns:a16="http://schemas.microsoft.com/office/drawing/2014/main" id="{58E6FCB7-8682-D4D8-4094-5317BE448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7813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1C64F04-B0BA-A59B-A47D-581D0FAD2A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24579" name="Espace réservé du numéro de diapositive 4">
            <a:extLst>
              <a:ext uri="{FF2B5EF4-FFF2-40B4-BE49-F238E27FC236}">
                <a16:creationId xmlns:a16="http://schemas.microsoft.com/office/drawing/2014/main" id="{0E56B3AA-F733-50B9-F974-FA7F45EEBE6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246D229-4117-462C-81DD-2B3C04F199B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4580" name="Rectangle 10">
            <a:extLst>
              <a:ext uri="{FF2B5EF4-FFF2-40B4-BE49-F238E27FC236}">
                <a16:creationId xmlns:a16="http://schemas.microsoft.com/office/drawing/2014/main" id="{4F493503-1C84-9D73-3482-9A2420DE3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Nœud de batelier :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581" name="Picture 6" descr="I:\Images\Sapeurs-Pompiers\TOP\Cordages -commandes\Photos\DSCF0444.JPG">
            <a:extLst>
              <a:ext uri="{FF2B5EF4-FFF2-40B4-BE49-F238E27FC236}">
                <a16:creationId xmlns:a16="http://schemas.microsoft.com/office/drawing/2014/main" id="{3F9A8554-2470-C1D5-A789-449E107F6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981200"/>
            <a:ext cx="405765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 descr="I:\Images\Sapeurs-Pompiers\TOP\Cordages -commandes\Photos\DSCF0445.JPG">
            <a:extLst>
              <a:ext uri="{FF2B5EF4-FFF2-40B4-BE49-F238E27FC236}">
                <a16:creationId xmlns:a16="http://schemas.microsoft.com/office/drawing/2014/main" id="{04D913A5-0B68-5AE2-85DF-13BC67113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41663"/>
            <a:ext cx="4057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5B9B888-100B-EB9C-138D-5B19BF998C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AD4D4540-D5E2-9AEB-B49B-4AC95AB495A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8539E2F-3024-4298-9E0C-B6D484C396D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5604" name="Rectangle 10">
            <a:extLst>
              <a:ext uri="{FF2B5EF4-FFF2-40B4-BE49-F238E27FC236}">
                <a16:creationId xmlns:a16="http://schemas.microsoft.com/office/drawing/2014/main" id="{62810F81-CB8D-FD2D-EA83-B3FC0B267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1330325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Nœud de batelier : </a:t>
            </a:r>
          </a:p>
        </p:txBody>
      </p:sp>
      <p:pic>
        <p:nvPicPr>
          <p:cNvPr id="25605" name="Picture 7" descr="I:\Images\Sapeurs-Pompiers\TOP\Cordages -commandes\Photos\DSCF0446.JPG">
            <a:extLst>
              <a:ext uri="{FF2B5EF4-FFF2-40B4-BE49-F238E27FC236}">
                <a16:creationId xmlns:a16="http://schemas.microsoft.com/office/drawing/2014/main" id="{7A73831B-E532-68BC-9C70-A1A8D5302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984375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I:\Images\Sapeurs-Pompiers\TOP\Cordages -commandes\Photos\DSCF0447.JPG">
            <a:extLst>
              <a:ext uri="{FF2B5EF4-FFF2-40B4-BE49-F238E27FC236}">
                <a16:creationId xmlns:a16="http://schemas.microsoft.com/office/drawing/2014/main" id="{E8FFBE48-15FB-B94C-CFB9-B7921D6B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471738"/>
            <a:ext cx="500697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1C0153A-6CD6-0AE9-8A69-56FA7186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26627" name="Espace réservé du numéro de diapositive 4">
            <a:extLst>
              <a:ext uri="{FF2B5EF4-FFF2-40B4-BE49-F238E27FC236}">
                <a16:creationId xmlns:a16="http://schemas.microsoft.com/office/drawing/2014/main" id="{B9B0CA11-E385-CD24-BC08-5CED4CA5A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04C83F-65A8-4FCF-A6F0-745666541D31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F6D03812-C3F8-89A2-4906-A348FC718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1346200"/>
            <a:ext cx="776605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Nœud d’amarre :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Sert à </a:t>
            </a:r>
            <a:r>
              <a:rPr lang="fr-FR" altLang="fr-FR" sz="2400">
                <a:latin typeface="Times New Roman" panose="02020603050405020304" pitchFamily="18" charset="0"/>
              </a:rPr>
              <a:t>attacher solidement une personne ou à amarrer un S.P. dans les endroits périlleux.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Généralement réaliser avec un cordage.</a:t>
            </a:r>
          </a:p>
        </p:txBody>
      </p:sp>
      <p:pic>
        <p:nvPicPr>
          <p:cNvPr id="26629" name="Image 9" descr="noeud d'amarre">
            <a:extLst>
              <a:ext uri="{FF2B5EF4-FFF2-40B4-BE49-F238E27FC236}">
                <a16:creationId xmlns:a16="http://schemas.microsoft.com/office/drawing/2014/main" id="{DFAAF551-6118-4E14-7530-061FF0BC8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428875"/>
            <a:ext cx="2316163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5" descr="DSCF0442">
            <a:extLst>
              <a:ext uri="{FF2B5EF4-FFF2-40B4-BE49-F238E27FC236}">
                <a16:creationId xmlns:a16="http://schemas.microsoft.com/office/drawing/2014/main" id="{F7F0E9A8-246C-82A3-785F-7F8DB322F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3284538"/>
            <a:ext cx="3868738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F31D637-4F56-6649-DE35-EBEC355570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27651" name="Espace réservé du numéro de diapositive 4">
            <a:extLst>
              <a:ext uri="{FF2B5EF4-FFF2-40B4-BE49-F238E27FC236}">
                <a16:creationId xmlns:a16="http://schemas.microsoft.com/office/drawing/2014/main" id="{49B1CA11-0E28-043D-B194-BB2C24A3880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C6032E7-2F32-4970-AC1E-0B1EA4D30C7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2D8BD62F-40DC-E37B-9ACE-D966890CA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23975"/>
            <a:ext cx="7766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Nœud d’amarre :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27653" name="Picture 7" descr="I:\Images\Sapeurs-Pompiers\TOP\Cordages -commandes\Photos\DSCF0448.JPG">
            <a:extLst>
              <a:ext uri="{FF2B5EF4-FFF2-40B4-BE49-F238E27FC236}">
                <a16:creationId xmlns:a16="http://schemas.microsoft.com/office/drawing/2014/main" id="{E11DAFA8-0DF6-9AC7-BFA6-101D38C5E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9" descr="I:\Images\Sapeurs-Pompiers\TOP\Cordages -commandes\Photos\DSCF0437.JPG">
            <a:extLst>
              <a:ext uri="{FF2B5EF4-FFF2-40B4-BE49-F238E27FC236}">
                <a16:creationId xmlns:a16="http://schemas.microsoft.com/office/drawing/2014/main" id="{B0641F57-7C3C-13FE-6FF4-A6F32A88B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718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2B27773-92CD-B3A8-2EF1-C60730A4AB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28675" name="Espace réservé du numéro de diapositive 4">
            <a:extLst>
              <a:ext uri="{FF2B5EF4-FFF2-40B4-BE49-F238E27FC236}">
                <a16:creationId xmlns:a16="http://schemas.microsoft.com/office/drawing/2014/main" id="{CCA7AC9C-D6AF-0155-2A9F-C5AF90462D8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9C76F7F-FC6D-45C9-AADB-2492D2CB806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851C1D52-41DE-31CD-1913-821640A98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1344613"/>
            <a:ext cx="7766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Nœud d’amarre :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28677" name="Picture 10" descr="I:\Images\Sapeurs-Pompiers\TOP\Cordages -commandes\Photos\DSCF0438.JPG">
            <a:extLst>
              <a:ext uri="{FF2B5EF4-FFF2-40B4-BE49-F238E27FC236}">
                <a16:creationId xmlns:a16="http://schemas.microsoft.com/office/drawing/2014/main" id="{2566F807-1621-0BF5-AB09-4CDE6DFF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1" descr="I:\Images\Sapeurs-Pompiers\TOP\Cordages -commandes\Photos\DSCF0439.JPG">
            <a:extLst>
              <a:ext uri="{FF2B5EF4-FFF2-40B4-BE49-F238E27FC236}">
                <a16:creationId xmlns:a16="http://schemas.microsoft.com/office/drawing/2014/main" id="{5440FB90-0851-5315-9425-5E038DB3A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528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D1769EC-7DFF-6230-DA3D-BE7D207DD9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29699" name="Espace réservé du numéro de diapositive 4">
            <a:extLst>
              <a:ext uri="{FF2B5EF4-FFF2-40B4-BE49-F238E27FC236}">
                <a16:creationId xmlns:a16="http://schemas.microsoft.com/office/drawing/2014/main" id="{C6613F92-7E0F-D263-5AF0-65DA0C8BAD6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1D24808-7D30-42E4-8641-3FCB83FBDEC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63EE4288-4C3B-B074-6C03-8755DC575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44625"/>
            <a:ext cx="7766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Nœud d’amarre :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29701" name="Picture 7" descr="I:\Images\Sapeurs-Pompiers\TOP\Cordages -commandes\Photos\DSCF0442.JPG">
            <a:extLst>
              <a:ext uri="{FF2B5EF4-FFF2-40B4-BE49-F238E27FC236}">
                <a16:creationId xmlns:a16="http://schemas.microsoft.com/office/drawing/2014/main" id="{A9BDA6CD-5CDC-731B-F421-BCD305550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9" descr="I:\Images\Sapeurs-Pompiers\TOP\Cordages -commandes\Photos\DSCF0441.JPG">
            <a:extLst>
              <a:ext uri="{FF2B5EF4-FFF2-40B4-BE49-F238E27FC236}">
                <a16:creationId xmlns:a16="http://schemas.microsoft.com/office/drawing/2014/main" id="{054AB1EA-1D93-7D24-118E-0FFF8D53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FC02F28-57A0-F91D-389B-D49DE2DE41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Nœuds</a:t>
            </a:r>
          </a:p>
        </p:txBody>
      </p:sp>
      <p:sp>
        <p:nvSpPr>
          <p:cNvPr id="30723" name="Espace réservé du numéro de diapositive 4">
            <a:extLst>
              <a:ext uri="{FF2B5EF4-FFF2-40B4-BE49-F238E27FC236}">
                <a16:creationId xmlns:a16="http://schemas.microsoft.com/office/drawing/2014/main" id="{77B68716-CB20-DECF-2EFB-82DDD7CDD0D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4B66F83-E4F4-4BC9-B9F0-203DC77994B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0724" name="Rectangle 10">
            <a:extLst>
              <a:ext uri="{FF2B5EF4-FFF2-40B4-BE49-F238E27FC236}">
                <a16:creationId xmlns:a16="http://schemas.microsoft.com/office/drawing/2014/main" id="{FDFD0E87-A17C-F89A-3120-E848049C2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04925"/>
            <a:ext cx="8001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Amarrage d’une lance :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Permet de hisser un établissement. </a:t>
            </a:r>
          </a:p>
        </p:txBody>
      </p:sp>
      <p:pic>
        <p:nvPicPr>
          <p:cNvPr id="30725" name="Image 1">
            <a:extLst>
              <a:ext uri="{FF2B5EF4-FFF2-40B4-BE49-F238E27FC236}">
                <a16:creationId xmlns:a16="http://schemas.microsoft.com/office/drawing/2014/main" id="{75A7A191-1F0A-B51B-02FC-4497474C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565400"/>
            <a:ext cx="4975225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8">
            <a:extLst>
              <a:ext uri="{FF2B5EF4-FFF2-40B4-BE49-F238E27FC236}">
                <a16:creationId xmlns:a16="http://schemas.microsoft.com/office/drawing/2014/main" id="{32DD9557-3530-5A08-C2E7-A44D6F57DC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31747" name="Espace réservé du numéro de diapositive 4">
            <a:extLst>
              <a:ext uri="{FF2B5EF4-FFF2-40B4-BE49-F238E27FC236}">
                <a16:creationId xmlns:a16="http://schemas.microsoft.com/office/drawing/2014/main" id="{EE34AE17-D937-388C-54BA-2F4A511D25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D8D7F8F-A196-40EC-8BDD-592ED16400C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8526FE8-C7EB-47FC-B788-7E7964F05AAF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9" name="ZoneTexte 12">
            <a:extLst>
              <a:ext uri="{FF2B5EF4-FFF2-40B4-BE49-F238E27FC236}">
                <a16:creationId xmlns:a16="http://schemas.microsoft.com/office/drawing/2014/main" id="{E93D85F2-5EEB-2506-1FE3-AD383D7A7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750" name="ZoneTexte 15">
            <a:extLst>
              <a:ext uri="{FF2B5EF4-FFF2-40B4-BE49-F238E27FC236}">
                <a16:creationId xmlns:a16="http://schemas.microsoft.com/office/drawing/2014/main" id="{EB38CA37-CA7D-9805-198E-64185E0A5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3429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Cordages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Commandes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Nœud coulant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Nœud plat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Nœud tête d'alouette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Nœud de batelier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Nœud d'amarre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Amarrage d'une lance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A75987E-4194-5DF2-1E0B-B89296C22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Introduction</a:t>
            </a:r>
          </a:p>
        </p:txBody>
      </p:sp>
      <p:sp>
        <p:nvSpPr>
          <p:cNvPr id="5123" name="Espace réservé du numéro de diapositive 4">
            <a:extLst>
              <a:ext uri="{FF2B5EF4-FFF2-40B4-BE49-F238E27FC236}">
                <a16:creationId xmlns:a16="http://schemas.microsoft.com/office/drawing/2014/main" id="{568FEC29-A812-681F-7450-EEF272A56F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3CBD60-87EE-4328-A2FA-6B350FE17A25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4" name="Rectangle 1">
            <a:extLst>
              <a:ext uri="{FF2B5EF4-FFF2-40B4-BE49-F238E27FC236}">
                <a16:creationId xmlns:a16="http://schemas.microsoft.com/office/drawing/2014/main" id="{2D200DD4-CCD6-014D-4466-CE4F014B1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33500"/>
            <a:ext cx="8353425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- en - utilisé lors des sauvetages au profit du LSPCC, ils font partie du matériel réglementaire et sont usités des éts en étage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Cordages et les commandes doivent être transportés à l'abri de l'humidité et des souillures par des produits chimiques ou par de la terre, gravier, etc.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Après emploi cordages et commandes souillés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nettoyer à grande eau, suivi d'un séchage à l'ombre et d'un brossage destiné à éliminer le sable et les petits cailloux.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3AB4FE9-3AB4-3296-7B62-EE05890C4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8" y="2060575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Cordage</a:t>
            </a:r>
          </a:p>
        </p:txBody>
      </p:sp>
      <p:sp>
        <p:nvSpPr>
          <p:cNvPr id="6147" name="Espace réservé du numéro de diapositive 4">
            <a:extLst>
              <a:ext uri="{FF2B5EF4-FFF2-40B4-BE49-F238E27FC236}">
                <a16:creationId xmlns:a16="http://schemas.microsoft.com/office/drawing/2014/main" id="{E17881F4-505C-63C4-59DA-F541DF35A5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8CE115-0C84-4FEC-A16A-5B38C52F9646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6148" name="Picture 44" descr="cordage">
            <a:extLst>
              <a:ext uri="{FF2B5EF4-FFF2-40B4-BE49-F238E27FC236}">
                <a16:creationId xmlns:a16="http://schemas.microsoft.com/office/drawing/2014/main" id="{E6A24814-415E-769F-A11A-A7C615769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213100"/>
            <a:ext cx="40386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69" name="Group 49">
            <a:extLst>
              <a:ext uri="{FF2B5EF4-FFF2-40B4-BE49-F238E27FC236}">
                <a16:creationId xmlns:a16="http://schemas.microsoft.com/office/drawing/2014/main" id="{8BA02DED-0CA3-D2E8-2A84-9161EB12C900}"/>
              </a:ext>
            </a:extLst>
          </p:cNvPr>
          <p:cNvGraphicFramePr>
            <a:graphicFrameLocks noGrp="1"/>
          </p:cNvGraphicFramePr>
          <p:nvPr/>
        </p:nvGraphicFramePr>
        <p:xfrm>
          <a:off x="400050" y="3716338"/>
          <a:ext cx="8458200" cy="1554162"/>
        </p:xfrm>
        <a:graphic>
          <a:graphicData uri="http://schemas.openxmlformats.org/drawingml/2006/table">
            <a:tbl>
              <a:tblPr/>
              <a:tblGrid>
                <a:gridCol w="985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9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2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Charges en Kg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Nature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 en M</a:t>
                      </a:r>
                      <a:endParaRPr kumimoji="0" lang="fr-FR" alt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Ø en mm</a:t>
                      </a:r>
                      <a:endParaRPr kumimoji="0" lang="fr-FR" alt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Poids total en kg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 rupture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 travail normal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Nylon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6,3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6 700</a:t>
                      </a:r>
                      <a:endParaRPr kumimoji="0" lang="fr-FR" alt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1 340</a:t>
                      </a:r>
                      <a:endParaRPr kumimoji="0" lang="fr-FR" alt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itre 8">
            <a:extLst>
              <a:ext uri="{FF2B5EF4-FFF2-40B4-BE49-F238E27FC236}">
                <a16:creationId xmlns:a16="http://schemas.microsoft.com/office/drawing/2014/main" id="{30EEEFDC-E3B2-6495-9CB4-3F2B4BBC0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Cordage</a:t>
            </a:r>
          </a:p>
        </p:txBody>
      </p:sp>
      <p:sp>
        <p:nvSpPr>
          <p:cNvPr id="7200" name="Espace réservé du numéro de diapositive 4">
            <a:extLst>
              <a:ext uri="{FF2B5EF4-FFF2-40B4-BE49-F238E27FC236}">
                <a16:creationId xmlns:a16="http://schemas.microsoft.com/office/drawing/2014/main" id="{93FAB163-B1A4-C667-CAC8-F90F2DA24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1D3DC2-97F1-4958-87FB-3CF762B0F09E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201" name="Rectangle 1">
            <a:extLst>
              <a:ext uri="{FF2B5EF4-FFF2-40B4-BE49-F238E27FC236}">
                <a16:creationId xmlns:a16="http://schemas.microsoft.com/office/drawing/2014/main" id="{70D53C2C-FE56-D075-064F-520647C37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76375"/>
            <a:ext cx="548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</a:rPr>
              <a:t>Utilisation :</a:t>
            </a: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amarrer ou remonter du matériel lourd.</a:t>
            </a:r>
          </a:p>
        </p:txBody>
      </p:sp>
      <p:sp>
        <p:nvSpPr>
          <p:cNvPr id="7202" name="Rectangle 3">
            <a:extLst>
              <a:ext uri="{FF2B5EF4-FFF2-40B4-BE49-F238E27FC236}">
                <a16:creationId xmlns:a16="http://schemas.microsoft.com/office/drawing/2014/main" id="{2810D2BE-6EE8-6843-4424-48406687D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141663"/>
            <a:ext cx="3760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</a:rPr>
              <a:t>Caractéristiques du cordage </a:t>
            </a: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203" name="Picture 44" descr="cordage">
            <a:extLst>
              <a:ext uri="{FF2B5EF4-FFF2-40B4-BE49-F238E27FC236}">
                <a16:creationId xmlns:a16="http://schemas.microsoft.com/office/drawing/2014/main" id="{C407FE06-16CB-9B8B-1F8C-D52C99321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28725"/>
            <a:ext cx="28194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6E31BBC-AEF4-8F32-5917-044F55E610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Cordage</a:t>
            </a:r>
          </a:p>
        </p:txBody>
      </p:sp>
      <p:sp>
        <p:nvSpPr>
          <p:cNvPr id="8195" name="Espace réservé du numéro de diapositive 4">
            <a:extLst>
              <a:ext uri="{FF2B5EF4-FFF2-40B4-BE49-F238E27FC236}">
                <a16:creationId xmlns:a16="http://schemas.microsoft.com/office/drawing/2014/main" id="{607205B8-0F4D-7DD0-10E5-7F36C639ECE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D4C00B3-C553-4CF8-9536-82C009DC94A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6" name="Rectangle 12">
            <a:extLst>
              <a:ext uri="{FF2B5EF4-FFF2-40B4-BE49-F238E27FC236}">
                <a16:creationId xmlns:a16="http://schemas.microsoft.com/office/drawing/2014/main" id="{C48FA649-F5F0-9803-F563-A087A7A2C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8" y="5480050"/>
            <a:ext cx="6283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Roulé le cordage se porte en bandoulière.</a:t>
            </a:r>
          </a:p>
        </p:txBody>
      </p:sp>
      <p:sp>
        <p:nvSpPr>
          <p:cNvPr id="8197" name="Rectangle 43">
            <a:extLst>
              <a:ext uri="{FF2B5EF4-FFF2-40B4-BE49-F238E27FC236}">
                <a16:creationId xmlns:a16="http://schemas.microsoft.com/office/drawing/2014/main" id="{DF7B633C-3129-EBA3-5E77-2C1523C94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057400"/>
            <a:ext cx="6705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Enrouler le cordage : 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8198" name="Rectangle 44">
            <a:extLst>
              <a:ext uri="{FF2B5EF4-FFF2-40B4-BE49-F238E27FC236}">
                <a16:creationId xmlns:a16="http://schemas.microsoft.com/office/drawing/2014/main" id="{9F7A281B-6D8E-4335-9AE9-5A32702C1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077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Manœuvres : </a:t>
            </a:r>
            <a:endParaRPr lang="fr-FR" altLang="fr-FR" sz="2400">
              <a:latin typeface="Arial" panose="020B0604020202020204" pitchFamily="34" charset="0"/>
            </a:endParaRPr>
          </a:p>
        </p:txBody>
      </p:sp>
      <p:pic>
        <p:nvPicPr>
          <p:cNvPr id="8199" name="Picture 45" descr="C:\Clipart\BMP\sauvtage\cordarou.bmp">
            <a:extLst>
              <a:ext uri="{FF2B5EF4-FFF2-40B4-BE49-F238E27FC236}">
                <a16:creationId xmlns:a16="http://schemas.microsoft.com/office/drawing/2014/main" id="{B42476D0-0E38-EFD7-D545-1F7B3B3AA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2939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6" descr="rouler2">
            <a:extLst>
              <a:ext uri="{FF2B5EF4-FFF2-40B4-BE49-F238E27FC236}">
                <a16:creationId xmlns:a16="http://schemas.microsoft.com/office/drawing/2014/main" id="{DBC811EA-0F50-727D-816D-16BBD1D22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16621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F9364E7-0CEF-0160-9367-CF0123ED78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Cordage</a:t>
            </a:r>
          </a:p>
        </p:txBody>
      </p:sp>
      <p:sp>
        <p:nvSpPr>
          <p:cNvPr id="9219" name="Espace réservé du numéro de diapositive 4">
            <a:extLst>
              <a:ext uri="{FF2B5EF4-FFF2-40B4-BE49-F238E27FC236}">
                <a16:creationId xmlns:a16="http://schemas.microsoft.com/office/drawing/2014/main" id="{58E70B07-77F4-8D0E-25CF-C80E74911D9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C275A4B-A473-4198-85E7-AEF19636C58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220" name="Rectangle 5">
            <a:extLst>
              <a:ext uri="{FF2B5EF4-FFF2-40B4-BE49-F238E27FC236}">
                <a16:creationId xmlns:a16="http://schemas.microsoft.com/office/drawing/2014/main" id="{EA054EB4-24A2-0D67-CD73-4FB51513D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5410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Dérouler le cordage : 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9221" name="Rectangle 6">
            <a:extLst>
              <a:ext uri="{FF2B5EF4-FFF2-40B4-BE49-F238E27FC236}">
                <a16:creationId xmlns:a16="http://schemas.microsoft.com/office/drawing/2014/main" id="{9CDED0AC-5866-B404-F17E-946E357D6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077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Manœuvres : </a:t>
            </a:r>
            <a:endParaRPr lang="fr-FR" altLang="fr-FR" sz="2400">
              <a:latin typeface="Arial" panose="020B0604020202020204" pitchFamily="34" charset="0"/>
            </a:endParaRPr>
          </a:p>
        </p:txBody>
      </p:sp>
      <p:pic>
        <p:nvPicPr>
          <p:cNvPr id="9222" name="Picture 7" descr="SKM_C284e16082620481_0001">
            <a:extLst>
              <a:ext uri="{FF2B5EF4-FFF2-40B4-BE49-F238E27FC236}">
                <a16:creationId xmlns:a16="http://schemas.microsoft.com/office/drawing/2014/main" id="{664D7A71-C98D-8A85-3C2D-0C93E3B6D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6" t="74895" r="34013" b="7567"/>
          <a:stretch>
            <a:fillRect/>
          </a:stretch>
        </p:blipFill>
        <p:spPr bwMode="auto">
          <a:xfrm>
            <a:off x="4643438" y="1319213"/>
            <a:ext cx="3055937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71593D8-F29B-83B4-F12D-33E2FEACB7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Cordage</a:t>
            </a:r>
          </a:p>
        </p:txBody>
      </p:sp>
      <p:sp>
        <p:nvSpPr>
          <p:cNvPr id="10243" name="Espace réservé du numéro de diapositive 4">
            <a:extLst>
              <a:ext uri="{FF2B5EF4-FFF2-40B4-BE49-F238E27FC236}">
                <a16:creationId xmlns:a16="http://schemas.microsoft.com/office/drawing/2014/main" id="{D3168609-8434-1CF6-793F-B49F0CDA63C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8588404-BEED-4E52-A59E-C08CA6FDF65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244" name="Rectangle 12">
            <a:extLst>
              <a:ext uri="{FF2B5EF4-FFF2-40B4-BE49-F238E27FC236}">
                <a16:creationId xmlns:a16="http://schemas.microsoft.com/office/drawing/2014/main" id="{D5828290-A3B1-2583-ADFB-E01AE886A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209800"/>
            <a:ext cx="8215313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Épreuve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Tous les 6 mois s’il n’est pas utilisé ou après chaque utilisation.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- 8 hommes en traction, 3 tractions successives et sans à-coups.</a:t>
            </a: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88887730-4307-AEA5-DB2E-7846C2CC7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077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Manœuvres : </a:t>
            </a:r>
            <a:endParaRPr lang="fr-FR" altLang="fr-FR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A02954A-2B18-6D66-0918-834C3EB7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2036763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Commande</a:t>
            </a:r>
          </a:p>
        </p:txBody>
      </p:sp>
      <p:sp>
        <p:nvSpPr>
          <p:cNvPr id="11267" name="Espace réservé du numéro de diapositive 4">
            <a:extLst>
              <a:ext uri="{FF2B5EF4-FFF2-40B4-BE49-F238E27FC236}">
                <a16:creationId xmlns:a16="http://schemas.microsoft.com/office/drawing/2014/main" id="{D1A6E03B-AE72-0717-048A-05722ADFE7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3EA157-163A-4B26-A378-FEA8D1FB3EC7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11268" name="Picture 48" descr="..\..\..\doc\INC\IMG_0404.jpg">
            <a:extLst>
              <a:ext uri="{FF2B5EF4-FFF2-40B4-BE49-F238E27FC236}">
                <a16:creationId xmlns:a16="http://schemas.microsoft.com/office/drawing/2014/main" id="{E44977D9-AFE7-2DE5-FD3A-1B5297D47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r="5157" b="6735"/>
          <a:stretch>
            <a:fillRect/>
          </a:stretch>
        </p:blipFill>
        <p:spPr bwMode="auto">
          <a:xfrm>
            <a:off x="900113" y="3141663"/>
            <a:ext cx="3082925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9" descr="..\..\..\doc\INC\IMG_0405.jpg">
            <a:extLst>
              <a:ext uri="{FF2B5EF4-FFF2-40B4-BE49-F238E27FC236}">
                <a16:creationId xmlns:a16="http://schemas.microsoft.com/office/drawing/2014/main" id="{E2E903BD-3164-5C98-955D-62875CE02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68638"/>
            <a:ext cx="271145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522</TotalTime>
  <Words>628</Words>
  <Application>Microsoft Office PowerPoint</Application>
  <PresentationFormat>Affichage à l'écran (4:3)</PresentationFormat>
  <Paragraphs>189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Arial</vt:lpstr>
      <vt:lpstr>Myriad Pro</vt:lpstr>
      <vt:lpstr>Calibri</vt:lpstr>
      <vt:lpstr>Times New Roman</vt:lpstr>
      <vt:lpstr>Wingdings</vt:lpstr>
      <vt:lpstr>Symbol</vt:lpstr>
      <vt:lpstr>GCCAR</vt:lpstr>
      <vt:lpstr>CORDAGES, COMMANDES ET NOEUDS</vt:lpstr>
      <vt:lpstr>Cordages, commandes, Nœuds </vt:lpstr>
      <vt:lpstr>Introduction</vt:lpstr>
      <vt:lpstr>Cordage</vt:lpstr>
      <vt:lpstr>Cordage</vt:lpstr>
      <vt:lpstr>Cordage</vt:lpstr>
      <vt:lpstr>Cordage</vt:lpstr>
      <vt:lpstr>Cordage</vt:lpstr>
      <vt:lpstr>Commande</vt:lpstr>
      <vt:lpstr>Commande</vt:lpstr>
      <vt:lpstr>Commande</vt:lpstr>
      <vt:lpstr>Commande</vt:lpstr>
      <vt:lpstr>Commande</vt:lpstr>
      <vt:lpstr>Commande</vt:lpstr>
      <vt:lpstr>Nœuds</vt:lpstr>
      <vt:lpstr>Nœuds</vt:lpstr>
      <vt:lpstr>Nœuds</vt:lpstr>
      <vt:lpstr>Nœuds</vt:lpstr>
      <vt:lpstr>Nœuds</vt:lpstr>
      <vt:lpstr>Nœuds</vt:lpstr>
      <vt:lpstr>Nœuds</vt:lpstr>
      <vt:lpstr>Nœuds</vt:lpstr>
      <vt:lpstr>Nœuds</vt:lpstr>
      <vt:lpstr>Nœuds</vt:lpstr>
      <vt:lpstr>Nœuds</vt:lpstr>
      <vt:lpstr>Nœuds</vt:lpstr>
      <vt:lpstr>Nœuds</vt:lpstr>
      <vt:lpstr>Nœuds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32</cp:revision>
  <cp:lastPrinted>2015-08-06T08:01:37Z</cp:lastPrinted>
  <dcterms:created xsi:type="dcterms:W3CDTF">2015-08-05T10:19:35Z</dcterms:created>
  <dcterms:modified xsi:type="dcterms:W3CDTF">2025-01-14T16:12:19Z</dcterms:modified>
</cp:coreProperties>
</file>