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4"/>
  </p:notesMasterIdLst>
  <p:sldIdLst>
    <p:sldId id="256" r:id="rId2"/>
    <p:sldId id="271" r:id="rId3"/>
    <p:sldId id="270" r:id="rId4"/>
    <p:sldId id="287" r:id="rId5"/>
    <p:sldId id="391" r:id="rId6"/>
    <p:sldId id="288" r:id="rId7"/>
    <p:sldId id="282" r:id="rId8"/>
    <p:sldId id="381" r:id="rId9"/>
    <p:sldId id="284" r:id="rId10"/>
    <p:sldId id="285" r:id="rId11"/>
    <p:sldId id="273" r:id="rId12"/>
    <p:sldId id="467" r:id="rId13"/>
    <p:sldId id="290" r:id="rId14"/>
    <p:sldId id="291" r:id="rId15"/>
    <p:sldId id="293" r:id="rId16"/>
    <p:sldId id="294" r:id="rId17"/>
    <p:sldId id="278" r:id="rId18"/>
    <p:sldId id="466" r:id="rId19"/>
    <p:sldId id="392" r:id="rId20"/>
    <p:sldId id="292" r:id="rId21"/>
    <p:sldId id="395" r:id="rId22"/>
    <p:sldId id="397" r:id="rId23"/>
    <p:sldId id="394" r:id="rId24"/>
    <p:sldId id="396" r:id="rId25"/>
    <p:sldId id="295" r:id="rId26"/>
    <p:sldId id="305" r:id="rId27"/>
    <p:sldId id="303" r:id="rId28"/>
    <p:sldId id="314" r:id="rId29"/>
    <p:sldId id="304" r:id="rId30"/>
    <p:sldId id="315" r:id="rId31"/>
    <p:sldId id="316" r:id="rId32"/>
    <p:sldId id="398" r:id="rId33"/>
    <p:sldId id="399" r:id="rId34"/>
    <p:sldId id="306" r:id="rId35"/>
    <p:sldId id="317" r:id="rId36"/>
    <p:sldId id="465" r:id="rId37"/>
    <p:sldId id="318" r:id="rId38"/>
    <p:sldId id="400" r:id="rId39"/>
    <p:sldId id="401" r:id="rId40"/>
    <p:sldId id="402" r:id="rId41"/>
    <p:sldId id="403" r:id="rId42"/>
    <p:sldId id="404" r:id="rId43"/>
    <p:sldId id="405" r:id="rId44"/>
    <p:sldId id="407" r:id="rId45"/>
    <p:sldId id="408" r:id="rId46"/>
    <p:sldId id="319" r:id="rId47"/>
    <p:sldId id="333" r:id="rId48"/>
    <p:sldId id="406" r:id="rId49"/>
    <p:sldId id="320" r:id="rId50"/>
    <p:sldId id="321" r:id="rId51"/>
    <p:sldId id="322" r:id="rId52"/>
    <p:sldId id="334" r:id="rId53"/>
    <p:sldId id="323" r:id="rId54"/>
    <p:sldId id="32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25" r:id="rId64"/>
    <p:sldId id="343" r:id="rId65"/>
    <p:sldId id="344" r:id="rId66"/>
    <p:sldId id="345" r:id="rId67"/>
    <p:sldId id="346" r:id="rId68"/>
    <p:sldId id="347" r:id="rId69"/>
    <p:sldId id="327" r:id="rId70"/>
    <p:sldId id="410" r:id="rId71"/>
    <p:sldId id="409" r:id="rId72"/>
    <p:sldId id="468" r:id="rId73"/>
    <p:sldId id="349" r:id="rId74"/>
    <p:sldId id="350" r:id="rId75"/>
    <p:sldId id="354" r:id="rId76"/>
    <p:sldId id="351" r:id="rId77"/>
    <p:sldId id="355" r:id="rId78"/>
    <p:sldId id="352" r:id="rId79"/>
    <p:sldId id="356" r:id="rId80"/>
    <p:sldId id="353" r:id="rId81"/>
    <p:sldId id="328" r:id="rId82"/>
    <p:sldId id="469" r:id="rId83"/>
    <p:sldId id="413" r:id="rId84"/>
    <p:sldId id="412" r:id="rId85"/>
    <p:sldId id="411" r:id="rId86"/>
    <p:sldId id="357" r:id="rId87"/>
    <p:sldId id="415" r:id="rId88"/>
    <p:sldId id="416" r:id="rId89"/>
    <p:sldId id="470" r:id="rId90"/>
    <p:sldId id="414" r:id="rId91"/>
    <p:sldId id="418" r:id="rId92"/>
    <p:sldId id="417" r:id="rId93"/>
    <p:sldId id="329" r:id="rId94"/>
    <p:sldId id="471" r:id="rId95"/>
    <p:sldId id="330" r:id="rId96"/>
    <p:sldId id="331" r:id="rId97"/>
    <p:sldId id="332" r:id="rId98"/>
    <p:sldId id="419" r:id="rId99"/>
    <p:sldId id="361" r:id="rId100"/>
    <p:sldId id="359" r:id="rId101"/>
    <p:sldId id="360" r:id="rId102"/>
    <p:sldId id="363" r:id="rId103"/>
    <p:sldId id="472" r:id="rId104"/>
    <p:sldId id="420" r:id="rId105"/>
    <p:sldId id="421" r:id="rId106"/>
    <p:sldId id="423" r:id="rId107"/>
    <p:sldId id="424" r:id="rId108"/>
    <p:sldId id="425" r:id="rId109"/>
    <p:sldId id="426" r:id="rId110"/>
    <p:sldId id="432" r:id="rId111"/>
    <p:sldId id="433" r:id="rId112"/>
    <p:sldId id="427" r:id="rId113"/>
    <p:sldId id="428" r:id="rId114"/>
    <p:sldId id="422" r:id="rId115"/>
    <p:sldId id="429" r:id="rId116"/>
    <p:sldId id="434" r:id="rId117"/>
    <p:sldId id="364" r:id="rId118"/>
    <p:sldId id="435" r:id="rId119"/>
    <p:sldId id="437" r:id="rId120"/>
    <p:sldId id="436" r:id="rId121"/>
    <p:sldId id="438" r:id="rId122"/>
    <p:sldId id="365" r:id="rId123"/>
    <p:sldId id="441" r:id="rId124"/>
    <p:sldId id="442" r:id="rId125"/>
    <p:sldId id="443" r:id="rId126"/>
    <p:sldId id="366" r:id="rId127"/>
    <p:sldId id="380" r:id="rId128"/>
    <p:sldId id="452" r:id="rId129"/>
    <p:sldId id="453" r:id="rId130"/>
    <p:sldId id="451" r:id="rId131"/>
    <p:sldId id="444" r:id="rId132"/>
    <p:sldId id="445" r:id="rId133"/>
    <p:sldId id="457" r:id="rId134"/>
    <p:sldId id="449" r:id="rId135"/>
    <p:sldId id="458" r:id="rId136"/>
    <p:sldId id="446" r:id="rId137"/>
    <p:sldId id="459" r:id="rId138"/>
    <p:sldId id="460" r:id="rId139"/>
    <p:sldId id="462" r:id="rId140"/>
    <p:sldId id="463" r:id="rId141"/>
    <p:sldId id="464" r:id="rId142"/>
    <p:sldId id="272" r:id="rId143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E4FF"/>
    <a:srgbClr val="FF9900"/>
    <a:srgbClr val="FF3300"/>
    <a:srgbClr val="441202"/>
    <a:srgbClr val="FFFFCC"/>
    <a:srgbClr val="0B2C91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1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024947E-4F0B-C921-9BD8-649473421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D47306-0FF0-9B8B-A5B7-889AF7C7899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59A800B-0203-4DAB-A629-566562581841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8F0616BC-DDA1-AEEC-1549-F3C95D2B84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105DBF90-742E-EE3C-257B-9F4ECE88C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815824-A16E-23B9-B322-51F1423E5A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CECA6D-5E66-569B-3E91-ECB3473A6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0792800-08CF-4878-A7F5-5DD06D697A2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C1B98A-D33E-2D4B-2A5F-99C833FDA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A1912-6434-42F9-87FA-05FE6F2CA10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9D6373-8240-6EFB-2BA0-4C549443D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16753F-96D1-E68D-E664-08232C42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B3150-AD6F-4091-82C5-42364235DE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221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23AE6D-6EC7-1575-D4B8-ED7E88D18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CB133-EA0E-48F6-985D-72D0C7949C0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6B7501-EAEA-2976-5C02-5F6573F9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67CB81-793B-7406-0F36-15F605A6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0BED0-799C-48E6-95E7-5F3E2FC4EC8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6307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58C1B8-5C22-E6D6-2BFF-3AF82E64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4836A-6748-486B-A7C9-8529E6C619E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3E2956-B03A-4B7E-45E2-2AE8440C9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5FA6B3-EE46-0168-FEC0-2546EB5B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07DF-585C-4516-8874-5AE0591C57D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793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41D9A9-B675-0D4C-7F0C-C6296895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0E0E6-2397-46C6-8708-18FC26DA321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713220-0AFD-9486-F66B-15D26CD24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CA92F9-1597-0CB6-BDF0-BB2437A7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C8EA4-E390-4C7B-9BAF-8BAD4B9232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870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36DECE-4763-2B06-DDA5-BE696E85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DCEC0-0DD1-4DC0-8C78-ECD0CC82C84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288637-BB5F-6177-30CF-AAAA6D09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2FD45C-EB77-8CF4-23AB-6D58CD519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F5442-A7CB-4776-BED8-BFDCB16745F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301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E7C6E81A-8555-E174-470C-8C32DB1E1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F605E-8BC2-4E56-90BA-AED065D70F8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D959564-BBFA-AB8B-9B4D-CD8228ADB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432C6E3-DF72-2488-577F-D89346E5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78E1-9CBE-41E9-A541-C5414176451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473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5EC4E151-223C-FD9B-35A9-E541BD44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C46AB-D21E-4422-A5EB-BA68A88585E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F6458B7-B127-C37C-12B1-3996C347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6618BF9-26F2-C623-8111-F957B96D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C4333-B1DF-4F75-BB58-414F629F4C7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350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A745C3A1-683E-52B0-1CD3-42F7B8AC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CB2F0-7CE8-4479-91CC-00C002F703F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A9E99E8-6517-5C23-17A6-9B277625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D313B77C-76CD-70B3-54C0-1B3E66E58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EF988-6039-4DE5-8B5A-FA81DAD4CCF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024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BBE0147F-8EBB-A6AF-830A-B0968584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5A48D-FCC9-4B25-868D-B11767EB3A3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011D0C4-DE34-36B1-C202-D004ADBA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890A391-A4C3-D2EC-6A23-951642D6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2277F-34D6-4EE4-8FFB-68A9C24518B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81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EAA3F07-D918-C36D-DB26-80E80999F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23EAF-0BF2-452F-88F5-F80115A3E09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C26621A0-8E30-A347-5D70-F5FCEF13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826E8E1-F94F-54FB-533E-E576E14CF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1936C-E8B6-43C1-8EAF-E4613D5D9F2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837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DBE45C9-6A19-A40C-FC87-956AAA25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AC9D7-1AD7-4A43-A940-5F66919B0A7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C654427-ED6C-BC07-623C-85A98BA00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163746A-410D-DFB9-8C1D-788A2131D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FF0FD-3F7D-4C1B-813B-CAF8A340D7A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292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180DE084-F002-1C7B-E440-3AA585B527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8114B0F3-E19E-0E3D-37F4-12D2D39543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6178CB-A0FA-B986-966C-F3E2AE3D3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1E82FDD-90BE-4766-AAA7-C7AEA6A0C0C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58A68-5318-AD59-99E0-4217B91F7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8A3294-C255-E015-140B-808D9904F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9EC29486-9EBF-46EB-8CEE-A3DF4A50C9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DF9960C-B89C-39C3-1AA6-0A1C4ACF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44450"/>
            <a:ext cx="7705725" cy="11525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Différents sauvetages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8552A5E5-9A5C-0262-5A33-FAD4BD167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84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2024 -  Version 4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8">
            <a:extLst>
              <a:ext uri="{FF2B5EF4-FFF2-40B4-BE49-F238E27FC236}">
                <a16:creationId xmlns:a16="http://schemas.microsoft.com/office/drawing/2014/main" id="{035B429A-C1EF-545A-71EA-9B61D70565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</a:t>
            </a:r>
          </a:p>
        </p:txBody>
      </p:sp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47D548A4-1913-C059-5B67-3D48089521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F31A213-199B-4634-8128-A392AD423DD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92" name="Rectangle 1">
            <a:extLst>
              <a:ext uri="{FF2B5EF4-FFF2-40B4-BE49-F238E27FC236}">
                <a16:creationId xmlns:a16="http://schemas.microsoft.com/office/drawing/2014/main" id="{3185A88C-02C3-E0B9-2166-0E2064E3A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Confinement : 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93" name="Rectangle 1">
            <a:extLst>
              <a:ext uri="{FF2B5EF4-FFF2-40B4-BE49-F238E27FC236}">
                <a16:creationId xmlns:a16="http://schemas.microsoft.com/office/drawing/2014/main" id="{3F93F9D0-B23D-1E68-F8D4-D1C2772CB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Opération visant à ordonner à des personnes de se maintenir à l’abri d’un danger ambiant, en se calfeutrant à l’intérieur des locaux dans lesquels ils se trouvent.</a:t>
            </a:r>
          </a:p>
        </p:txBody>
      </p:sp>
      <p:pic>
        <p:nvPicPr>
          <p:cNvPr id="12294" name="Image 2">
            <a:extLst>
              <a:ext uri="{FF2B5EF4-FFF2-40B4-BE49-F238E27FC236}">
                <a16:creationId xmlns:a16="http://schemas.microsoft.com/office/drawing/2014/main" id="{268B2A33-AE0B-0B13-57E0-73225E67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8" t="63168" r="21797" b="16597"/>
          <a:stretch>
            <a:fillRect/>
          </a:stretch>
        </p:blipFill>
        <p:spPr bwMode="auto">
          <a:xfrm>
            <a:off x="3132138" y="3444875"/>
            <a:ext cx="30972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u numéro de diapositive 4">
            <a:extLst>
              <a:ext uri="{FF2B5EF4-FFF2-40B4-BE49-F238E27FC236}">
                <a16:creationId xmlns:a16="http://schemas.microsoft.com/office/drawing/2014/main" id="{647576D8-0723-8F18-96F4-675EECB9F1F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7D4CC48-F5E2-4791-A155-0C7AABA6EB1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4451" name="Rectangle 5">
            <a:extLst>
              <a:ext uri="{FF2B5EF4-FFF2-40B4-BE49-F238E27FC236}">
                <a16:creationId xmlns:a16="http://schemas.microsoft.com/office/drawing/2014/main" id="{861491FE-2119-99ED-80E2-783716157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4452" name="Rectangle 6">
            <a:extLst>
              <a:ext uri="{FF2B5EF4-FFF2-40B4-BE49-F238E27FC236}">
                <a16:creationId xmlns:a16="http://schemas.microsoft.com/office/drawing/2014/main" id="{309942BF-A3D8-3BCF-1C02-C6ED971E3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4453" name="Rectangle 7">
            <a:extLst>
              <a:ext uri="{FF2B5EF4-FFF2-40B4-BE49-F238E27FC236}">
                <a16:creationId xmlns:a16="http://schemas.microsoft.com/office/drawing/2014/main" id="{03ABD892-D995-941E-DD2C-F074F9C63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1081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4454" name="Titre 8">
            <a:extLst>
              <a:ext uri="{FF2B5EF4-FFF2-40B4-BE49-F238E27FC236}">
                <a16:creationId xmlns:a16="http://schemas.microsoft.com/office/drawing/2014/main" id="{CB48E331-21D2-9C9F-85DF-6DE0CAD70405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04455" name="Rectangle 1">
            <a:extLst>
              <a:ext uri="{FF2B5EF4-FFF2-40B4-BE49-F238E27FC236}">
                <a16:creationId xmlns:a16="http://schemas.microsoft.com/office/drawing/2014/main" id="{E978F4FB-91A3-92D3-ABBC-4762CBD7A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Descente d’un SP à 2 SP dans un escalier étroit : </a:t>
            </a:r>
          </a:p>
        </p:txBody>
      </p:sp>
      <p:pic>
        <p:nvPicPr>
          <p:cNvPr id="104456" name="Picture 10" descr="GTOD Livre 4 les sauvetages - V nov 2020 -_Page_44">
            <a:extLst>
              <a:ext uri="{FF2B5EF4-FFF2-40B4-BE49-F238E27FC236}">
                <a16:creationId xmlns:a16="http://schemas.microsoft.com/office/drawing/2014/main" id="{31FD447F-B4B0-C244-F622-34504DEEB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20461" r="66460" b="61565"/>
          <a:stretch>
            <a:fillRect/>
          </a:stretch>
        </p:blipFill>
        <p:spPr bwMode="auto">
          <a:xfrm>
            <a:off x="615950" y="1941513"/>
            <a:ext cx="381635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7" name="Rectangle 1">
            <a:extLst>
              <a:ext uri="{FF2B5EF4-FFF2-40B4-BE49-F238E27FC236}">
                <a16:creationId xmlns:a16="http://schemas.microsoft.com/office/drawing/2014/main" id="{09DA7282-2154-C4CA-9A36-21F12FAB5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3216275"/>
            <a:ext cx="3892550" cy="70802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Calibri" panose="020F0502020204030204" pitchFamily="34" charset="0"/>
              </a:rPr>
              <a:t>Attention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Calibri" panose="020F0502020204030204" pitchFamily="34" charset="0"/>
              </a:rPr>
              <a:t>à l’inclinaison des escaliers </a:t>
            </a:r>
            <a:endParaRPr lang="fr-FR" altLang="fr-FR" sz="2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u numéro de diapositive 4">
            <a:extLst>
              <a:ext uri="{FF2B5EF4-FFF2-40B4-BE49-F238E27FC236}">
                <a16:creationId xmlns:a16="http://schemas.microsoft.com/office/drawing/2014/main" id="{5CCE18EC-EDCD-F8CF-5EA2-2C6C24C9538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6E8AF20-708D-4F66-8213-5F8BECB5010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5475" name="Rectangle 1">
            <a:extLst>
              <a:ext uri="{FF2B5EF4-FFF2-40B4-BE49-F238E27FC236}">
                <a16:creationId xmlns:a16="http://schemas.microsoft.com/office/drawing/2014/main" id="{019F015E-CD86-5563-7DCF-0F72AD857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Descente d’un SP dans un escalier large : </a:t>
            </a:r>
          </a:p>
        </p:txBody>
      </p:sp>
      <p:sp>
        <p:nvSpPr>
          <p:cNvPr id="105476" name="Titre 8">
            <a:extLst>
              <a:ext uri="{FF2B5EF4-FFF2-40B4-BE49-F238E27FC236}">
                <a16:creationId xmlns:a16="http://schemas.microsoft.com/office/drawing/2014/main" id="{54D41C16-7DA1-1CE2-6A9C-931048DD984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05477" name="Picture 6" descr="GTOD Livre 4 les sauvetages - V nov 2020 -_Page_44">
            <a:extLst>
              <a:ext uri="{FF2B5EF4-FFF2-40B4-BE49-F238E27FC236}">
                <a16:creationId xmlns:a16="http://schemas.microsoft.com/office/drawing/2014/main" id="{BD46F605-59E8-2448-FC51-FF02F4301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47711" r="66042" b="31226"/>
          <a:stretch>
            <a:fillRect/>
          </a:stretch>
        </p:blipFill>
        <p:spPr bwMode="auto">
          <a:xfrm>
            <a:off x="2389188" y="1892300"/>
            <a:ext cx="38163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u numéro de diapositive 4">
            <a:extLst>
              <a:ext uri="{FF2B5EF4-FFF2-40B4-BE49-F238E27FC236}">
                <a16:creationId xmlns:a16="http://schemas.microsoft.com/office/drawing/2014/main" id="{E4D03762-3C6E-8EE5-D3C9-81220A095F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665E79-3A61-4138-8764-D4E9C619EEB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6499" name="Rectangle 1">
            <a:extLst>
              <a:ext uri="{FF2B5EF4-FFF2-40B4-BE49-F238E27FC236}">
                <a16:creationId xmlns:a16="http://schemas.microsoft.com/office/drawing/2014/main" id="{11BA5689-8315-5EEF-C67D-D240CBB33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2349500"/>
            <a:ext cx="8189913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DENVERS DRILL</a:t>
            </a:r>
          </a:p>
        </p:txBody>
      </p:sp>
      <p:sp>
        <p:nvSpPr>
          <p:cNvPr id="106500" name="Titre 8">
            <a:extLst>
              <a:ext uri="{FF2B5EF4-FFF2-40B4-BE49-F238E27FC236}">
                <a16:creationId xmlns:a16="http://schemas.microsoft.com/office/drawing/2014/main" id="{D8759642-80D9-119A-D9F1-C8114F344E5B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u numéro de diapositive 4">
            <a:extLst>
              <a:ext uri="{FF2B5EF4-FFF2-40B4-BE49-F238E27FC236}">
                <a16:creationId xmlns:a16="http://schemas.microsoft.com/office/drawing/2014/main" id="{C32E6026-25AA-C0C1-33BF-0E56600CD5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E6B950F-1D74-47B3-879A-05D0D65BC15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7523" name="Rectangle 1">
            <a:extLst>
              <a:ext uri="{FF2B5EF4-FFF2-40B4-BE49-F238E27FC236}">
                <a16:creationId xmlns:a16="http://schemas.microsoft.com/office/drawing/2014/main" id="{EC096BE4-A53F-AE32-49E1-A2C487CDD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6365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07524" name="Titre 8">
            <a:extLst>
              <a:ext uri="{FF2B5EF4-FFF2-40B4-BE49-F238E27FC236}">
                <a16:creationId xmlns:a16="http://schemas.microsoft.com/office/drawing/2014/main" id="{03616CD7-76D1-9252-5F57-FF2D053BBD8A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07525" name="Rectangle 1">
            <a:extLst>
              <a:ext uri="{FF2B5EF4-FFF2-40B4-BE49-F238E27FC236}">
                <a16:creationId xmlns:a16="http://schemas.microsoft.com/office/drawing/2014/main" id="{AB761062-8BCC-29FF-4417-423FA7823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" y="1916113"/>
            <a:ext cx="530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a. Entrée par une fenêtre la tête en 1</a:t>
            </a:r>
            <a:r>
              <a:rPr lang="fr-FR" altLang="fr-FR" sz="2400" b="1" baseline="30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er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: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7526" name="Picture 7" descr="GTOD Livre 4 les sauvetages - V nov 2020 -_Page_48">
            <a:extLst>
              <a:ext uri="{FF2B5EF4-FFF2-40B4-BE49-F238E27FC236}">
                <a16:creationId xmlns:a16="http://schemas.microsoft.com/office/drawing/2014/main" id="{03AA0C64-8953-8462-40DB-85064759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18213" r="54176" b="61795"/>
          <a:stretch>
            <a:fillRect/>
          </a:stretch>
        </p:blipFill>
        <p:spPr bwMode="auto">
          <a:xfrm>
            <a:off x="1692275" y="2420938"/>
            <a:ext cx="4751388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u numéro de diapositive 4">
            <a:extLst>
              <a:ext uri="{FF2B5EF4-FFF2-40B4-BE49-F238E27FC236}">
                <a16:creationId xmlns:a16="http://schemas.microsoft.com/office/drawing/2014/main" id="{9A4D560B-10D0-F6CA-0622-EC8B9256DC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C1615F4-EBF5-42F9-A72C-976B7AC643C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8547" name="Rectangle 1">
            <a:extLst>
              <a:ext uri="{FF2B5EF4-FFF2-40B4-BE49-F238E27FC236}">
                <a16:creationId xmlns:a16="http://schemas.microsoft.com/office/drawing/2014/main" id="{56353AA3-CD2A-CB7B-4EB2-55F088783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08548" name="Titre 8">
            <a:extLst>
              <a:ext uri="{FF2B5EF4-FFF2-40B4-BE49-F238E27FC236}">
                <a16:creationId xmlns:a16="http://schemas.microsoft.com/office/drawing/2014/main" id="{C5FCCA31-7D31-6D65-84A9-8635E725CB89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08549" name="Image 1">
            <a:extLst>
              <a:ext uri="{FF2B5EF4-FFF2-40B4-BE49-F238E27FC236}">
                <a16:creationId xmlns:a16="http://schemas.microsoft.com/office/drawing/2014/main" id="{AFF46DB7-37DE-1F48-EFE7-E86C7667B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 b="10616"/>
          <a:stretch>
            <a:fillRect/>
          </a:stretch>
        </p:blipFill>
        <p:spPr bwMode="auto">
          <a:xfrm>
            <a:off x="3419475" y="2287588"/>
            <a:ext cx="4968875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Rectangle 2">
            <a:extLst>
              <a:ext uri="{FF2B5EF4-FFF2-40B4-BE49-F238E27FC236}">
                <a16:creationId xmlns:a16="http://schemas.microsoft.com/office/drawing/2014/main" id="{4165DD7F-ADE5-BBE1-39E3-6E30E6E0B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817688"/>
            <a:ext cx="7740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Prend appui sur le rebord et s’élève de façon à se poser en appui sur le bassin.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ce réservé du numéro de diapositive 4">
            <a:extLst>
              <a:ext uri="{FF2B5EF4-FFF2-40B4-BE49-F238E27FC236}">
                <a16:creationId xmlns:a16="http://schemas.microsoft.com/office/drawing/2014/main" id="{6FAC7C03-7D40-21E9-1938-1B89FC7EBA3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1D21383-2CBD-4A73-B3F7-32D98AEEA37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9571" name="Rectangle 1">
            <a:extLst>
              <a:ext uri="{FF2B5EF4-FFF2-40B4-BE49-F238E27FC236}">
                <a16:creationId xmlns:a16="http://schemas.microsoft.com/office/drawing/2014/main" id="{0148C437-8200-1095-7274-7B0BCFA36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09572" name="Titre 8">
            <a:extLst>
              <a:ext uri="{FF2B5EF4-FFF2-40B4-BE49-F238E27FC236}">
                <a16:creationId xmlns:a16="http://schemas.microsoft.com/office/drawing/2014/main" id="{FC6B0C26-EF7F-226F-D8C9-ED014E5E4BE3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09573" name="Picture 1" descr="GTOD Livre 4 les sauvetages - V nov 2020 -_Page_48">
            <a:extLst>
              <a:ext uri="{FF2B5EF4-FFF2-40B4-BE49-F238E27FC236}">
                <a16:creationId xmlns:a16="http://schemas.microsoft.com/office/drawing/2014/main" id="{9459795F-18AA-35B5-CF6A-E7262F59B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5" t="39326" r="38609" b="42352"/>
          <a:stretch>
            <a:fillRect/>
          </a:stretch>
        </p:blipFill>
        <p:spPr bwMode="auto">
          <a:xfrm>
            <a:off x="401638" y="1700213"/>
            <a:ext cx="40338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Rectangle 1">
            <a:extLst>
              <a:ext uri="{FF2B5EF4-FFF2-40B4-BE49-F238E27FC236}">
                <a16:creationId xmlns:a16="http://schemas.microsoft.com/office/drawing/2014/main" id="{6D162555-B29C-8426-9EAD-8BDA0C38F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197225"/>
            <a:ext cx="4170363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Bascule prudemment et va chercher le sol avec les 2 mains,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u numéro de diapositive 4">
            <a:extLst>
              <a:ext uri="{FF2B5EF4-FFF2-40B4-BE49-F238E27FC236}">
                <a16:creationId xmlns:a16="http://schemas.microsoft.com/office/drawing/2014/main" id="{D79E9622-5B7C-DBA2-B724-4BA78BF714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0F4B968-99C1-4D6B-8323-1F7253772C2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0595" name="Rectangle 1">
            <a:extLst>
              <a:ext uri="{FF2B5EF4-FFF2-40B4-BE49-F238E27FC236}">
                <a16:creationId xmlns:a16="http://schemas.microsoft.com/office/drawing/2014/main" id="{3E830657-3DCE-399E-AD7D-F8AF32B51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10596" name="Titre 8">
            <a:extLst>
              <a:ext uri="{FF2B5EF4-FFF2-40B4-BE49-F238E27FC236}">
                <a16:creationId xmlns:a16="http://schemas.microsoft.com/office/drawing/2014/main" id="{2F97B276-EE10-ABF3-738B-24434EB7A06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10597" name="Picture 1" descr="GTOD Livre 4 les sauvetages - V nov 2020 -_Page_48">
            <a:extLst>
              <a:ext uri="{FF2B5EF4-FFF2-40B4-BE49-F238E27FC236}">
                <a16:creationId xmlns:a16="http://schemas.microsoft.com/office/drawing/2014/main" id="{58704824-0F2B-06A8-B601-6A0ABA4C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5" t="40697" r="14621" b="42352"/>
          <a:stretch>
            <a:fillRect/>
          </a:stretch>
        </p:blipFill>
        <p:spPr bwMode="auto">
          <a:xfrm>
            <a:off x="5002213" y="1789113"/>
            <a:ext cx="3695700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Rectangle 1">
            <a:extLst>
              <a:ext uri="{FF2B5EF4-FFF2-40B4-BE49-F238E27FC236}">
                <a16:creationId xmlns:a16="http://schemas.microsoft.com/office/drawing/2014/main" id="{0B9DEEAF-9F74-94B6-A8B0-32A00A610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9210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Afin de limiter sa vitesse de chute, il écarte les jambes pour aller chercher les bords de fenêtre.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ce réservé du numéro de diapositive 4">
            <a:extLst>
              <a:ext uri="{FF2B5EF4-FFF2-40B4-BE49-F238E27FC236}">
                <a16:creationId xmlns:a16="http://schemas.microsoft.com/office/drawing/2014/main" id="{082CE008-01B0-A532-742C-C94E088643E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BB4C2DF-C1E8-424C-8D7A-EC2F9C64BC1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1619" name="Rectangle 1">
            <a:extLst>
              <a:ext uri="{FF2B5EF4-FFF2-40B4-BE49-F238E27FC236}">
                <a16:creationId xmlns:a16="http://schemas.microsoft.com/office/drawing/2014/main" id="{651D1C9E-50DD-1D28-CAF7-764FE6489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11620" name="Titre 8">
            <a:extLst>
              <a:ext uri="{FF2B5EF4-FFF2-40B4-BE49-F238E27FC236}">
                <a16:creationId xmlns:a16="http://schemas.microsoft.com/office/drawing/2014/main" id="{82484B49-3FE4-619C-7FF0-D80116B32F0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11621" name="Picture 1" descr="GTOD Livre 4 les sauvetages - V nov 2020 -_Page_48">
            <a:extLst>
              <a:ext uri="{FF2B5EF4-FFF2-40B4-BE49-F238E27FC236}">
                <a16:creationId xmlns:a16="http://schemas.microsoft.com/office/drawing/2014/main" id="{5A5FE642-2FB6-35CC-5493-BCE9858C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66858" r="64558" b="12906"/>
          <a:stretch>
            <a:fillRect/>
          </a:stretch>
        </p:blipFill>
        <p:spPr bwMode="auto">
          <a:xfrm>
            <a:off x="414338" y="1716088"/>
            <a:ext cx="3352800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Rectangle 1">
            <a:extLst>
              <a:ext uri="{FF2B5EF4-FFF2-40B4-BE49-F238E27FC236}">
                <a16:creationId xmlns:a16="http://schemas.microsoft.com/office/drawing/2014/main" id="{7E078FC1-70ED-53B6-AA4B-4984A8B50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192463"/>
            <a:ext cx="3978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Ramène une 1</a:t>
            </a:r>
            <a:r>
              <a:rPr lang="fr-FR" altLang="fr-FR" sz="2400" baseline="30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ère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jambe au sol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ce réservé du numéro de diapositive 4">
            <a:extLst>
              <a:ext uri="{FF2B5EF4-FFF2-40B4-BE49-F238E27FC236}">
                <a16:creationId xmlns:a16="http://schemas.microsoft.com/office/drawing/2014/main" id="{9A99E648-8466-62F6-1266-69DBDCA1206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2647944-51F3-429B-BED3-810788FCC6C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43" name="Rectangle 1">
            <a:extLst>
              <a:ext uri="{FF2B5EF4-FFF2-40B4-BE49-F238E27FC236}">
                <a16:creationId xmlns:a16="http://schemas.microsoft.com/office/drawing/2014/main" id="{2F5971F6-294D-53C9-CE63-A62C6BC15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12644" name="Titre 8">
            <a:extLst>
              <a:ext uri="{FF2B5EF4-FFF2-40B4-BE49-F238E27FC236}">
                <a16:creationId xmlns:a16="http://schemas.microsoft.com/office/drawing/2014/main" id="{BED97C22-6AA1-0004-B219-0B2D1460FE8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12645" name="Image 1">
            <a:extLst>
              <a:ext uri="{FF2B5EF4-FFF2-40B4-BE49-F238E27FC236}">
                <a16:creationId xmlns:a16="http://schemas.microsoft.com/office/drawing/2014/main" id="{697B4228-8C00-6B78-A4E1-C6C37DA8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11325"/>
            <a:ext cx="2751137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Rectangle 2">
            <a:extLst>
              <a:ext uri="{FF2B5EF4-FFF2-40B4-BE49-F238E27FC236}">
                <a16:creationId xmlns:a16="http://schemas.microsoft.com/office/drawing/2014/main" id="{D74A8B4D-9426-91DD-2F9D-E109DA9DD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001963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Avance légèrement pour préparer la descente de la 2</a:t>
            </a:r>
            <a:r>
              <a:rPr lang="fr-FR" altLang="fr-FR" sz="2400" baseline="30000">
                <a:latin typeface="Times New Roman" panose="02020603050405020304" pitchFamily="18" charset="0"/>
                <a:cs typeface="Calibri" panose="020F0502020204030204" pitchFamily="34" charset="0"/>
              </a:rPr>
              <a:t>ème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 jambe</a:t>
            </a:r>
            <a:endParaRPr lang="fr-FR" altLang="fr-F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u numéro de diapositive 4">
            <a:extLst>
              <a:ext uri="{FF2B5EF4-FFF2-40B4-BE49-F238E27FC236}">
                <a16:creationId xmlns:a16="http://schemas.microsoft.com/office/drawing/2014/main" id="{A63214FB-FDEB-08A5-929A-BFF888D7D08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4237C8F-34B2-408C-A98D-9FE1D63614B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3667" name="Rectangle 1">
            <a:extLst>
              <a:ext uri="{FF2B5EF4-FFF2-40B4-BE49-F238E27FC236}">
                <a16:creationId xmlns:a16="http://schemas.microsoft.com/office/drawing/2014/main" id="{86AC7EA9-B20C-A5F5-A9AF-E253E9F73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13668" name="Titre 8">
            <a:extLst>
              <a:ext uri="{FF2B5EF4-FFF2-40B4-BE49-F238E27FC236}">
                <a16:creationId xmlns:a16="http://schemas.microsoft.com/office/drawing/2014/main" id="{52780E67-4CB2-FBE0-91CD-042A68A7462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13669" name="Picture 1" descr="GTOD Livre 4 les sauvetages - V nov 2020 -_Page_48">
            <a:extLst>
              <a:ext uri="{FF2B5EF4-FFF2-40B4-BE49-F238E27FC236}">
                <a16:creationId xmlns:a16="http://schemas.microsoft.com/office/drawing/2014/main" id="{B11738D8-6F62-E29B-F207-0EF4E9CD4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8" t="66858" r="14621" b="12906"/>
          <a:stretch>
            <a:fillRect/>
          </a:stretch>
        </p:blipFill>
        <p:spPr bwMode="auto">
          <a:xfrm>
            <a:off x="414338" y="1693863"/>
            <a:ext cx="3368675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Rectangle 1">
            <a:extLst>
              <a:ext uri="{FF2B5EF4-FFF2-40B4-BE49-F238E27FC236}">
                <a16:creationId xmlns:a16="http://schemas.microsoft.com/office/drawing/2014/main" id="{0BE71364-BEC9-18DE-608D-083D5CA03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3305175"/>
            <a:ext cx="3694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Ramène la 2</a:t>
            </a:r>
            <a:r>
              <a:rPr lang="fr-FR" altLang="fr-FR" sz="2400" baseline="30000">
                <a:latin typeface="Times New Roman" panose="02020603050405020304" pitchFamily="18" charset="0"/>
                <a:cs typeface="Calibri" panose="020F0502020204030204" pitchFamily="34" charset="0"/>
              </a:rPr>
              <a:t>ème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jambe au sol</a:t>
            </a:r>
            <a:endParaRPr lang="fr-FR" altLang="fr-F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8">
            <a:extLst>
              <a:ext uri="{FF2B5EF4-FFF2-40B4-BE49-F238E27FC236}">
                <a16:creationId xmlns:a16="http://schemas.microsoft.com/office/drawing/2014/main" id="{CF960A6C-7CB5-1828-488B-16DA88D2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636838"/>
            <a:ext cx="7742238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CFE1C037-A68B-562A-A95C-81DA1362E6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D7A63D-BB6B-4F79-B427-94CC49498C31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u numéro de diapositive 4">
            <a:extLst>
              <a:ext uri="{FF2B5EF4-FFF2-40B4-BE49-F238E27FC236}">
                <a16:creationId xmlns:a16="http://schemas.microsoft.com/office/drawing/2014/main" id="{D901732F-1428-FF6C-6C79-F04001721F7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73186D6-C500-4517-9F56-CC76605D3C4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4691" name="Rectangle 1">
            <a:extLst>
              <a:ext uri="{FF2B5EF4-FFF2-40B4-BE49-F238E27FC236}">
                <a16:creationId xmlns:a16="http://schemas.microsoft.com/office/drawing/2014/main" id="{6BB0A452-F6F7-A085-D523-78C908D87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14692" name="Titre 8">
            <a:extLst>
              <a:ext uri="{FF2B5EF4-FFF2-40B4-BE49-F238E27FC236}">
                <a16:creationId xmlns:a16="http://schemas.microsoft.com/office/drawing/2014/main" id="{611B1C05-15CD-7FF4-B711-56711410B02B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14693" name="Rectangle 2">
            <a:extLst>
              <a:ext uri="{FF2B5EF4-FFF2-40B4-BE49-F238E27FC236}">
                <a16:creationId xmlns:a16="http://schemas.microsoft.com/office/drawing/2014/main" id="{881A949E-80C3-255C-79F1-F325DD8CD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2054225"/>
            <a:ext cx="5065712" cy="461963"/>
          </a:xfrm>
          <a:prstGeom prst="rect">
            <a:avLst/>
          </a:prstGeom>
          <a:solidFill>
            <a:srgbClr val="5BE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Calibri" panose="020F0502020204030204" pitchFamily="34" charset="0"/>
              </a:rPr>
              <a:t>Chronologie du DENVERS DRILL : </a:t>
            </a:r>
            <a:endParaRPr lang="fr-FR" altLang="fr-FR" sz="2400">
              <a:latin typeface="Arial" panose="020B0604020202020204" pitchFamily="34" charset="0"/>
            </a:endParaRPr>
          </a:p>
        </p:txBody>
      </p:sp>
      <p:pic>
        <p:nvPicPr>
          <p:cNvPr id="114694" name="Picture 1" descr="GTOD Livre 4 les sauvetages - V nov 2020 -_Page_49">
            <a:extLst>
              <a:ext uri="{FF2B5EF4-FFF2-40B4-BE49-F238E27FC236}">
                <a16:creationId xmlns:a16="http://schemas.microsoft.com/office/drawing/2014/main" id="{681DB944-312A-A79B-E4EC-6873D751D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21042" r="58287" b="64923"/>
          <a:stretch>
            <a:fillRect/>
          </a:stretch>
        </p:blipFill>
        <p:spPr bwMode="auto">
          <a:xfrm>
            <a:off x="3059113" y="2754313"/>
            <a:ext cx="56134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Rectangle 3">
            <a:extLst>
              <a:ext uri="{FF2B5EF4-FFF2-40B4-BE49-F238E27FC236}">
                <a16:creationId xmlns:a16="http://schemas.microsoft.com/office/drawing/2014/main" id="{2990B4FF-D2EF-8A9E-30A4-5597B7E21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8" y="5229225"/>
            <a:ext cx="33845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SP à secourir est localisé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u numéro de diapositive 4">
            <a:extLst>
              <a:ext uri="{FF2B5EF4-FFF2-40B4-BE49-F238E27FC236}">
                <a16:creationId xmlns:a16="http://schemas.microsoft.com/office/drawing/2014/main" id="{DE70B2EA-2334-336D-7301-7ED417A2F50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5A45087-A554-4DEE-8DA0-30D1E47BB5F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7CF16030-D8FF-13BC-C84F-AEDF1114B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15716" name="Titre 8">
            <a:extLst>
              <a:ext uri="{FF2B5EF4-FFF2-40B4-BE49-F238E27FC236}">
                <a16:creationId xmlns:a16="http://schemas.microsoft.com/office/drawing/2014/main" id="{8FF133B2-2C31-C3EF-A58E-46F3ADABCA93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15717" name="Picture 1" descr="GTOD Livre 4 les sauvetages - V nov 2020 -_Page_49">
            <a:extLst>
              <a:ext uri="{FF2B5EF4-FFF2-40B4-BE49-F238E27FC236}">
                <a16:creationId xmlns:a16="http://schemas.microsoft.com/office/drawing/2014/main" id="{8A603F5D-DF2F-08F9-0444-3CBFABC92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37883" r="64244" b="45274"/>
          <a:stretch>
            <a:fillRect/>
          </a:stretch>
        </p:blipFill>
        <p:spPr bwMode="auto">
          <a:xfrm>
            <a:off x="323850" y="1763713"/>
            <a:ext cx="34417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8" name="Rectangle 1">
            <a:extLst>
              <a:ext uri="{FF2B5EF4-FFF2-40B4-BE49-F238E27FC236}">
                <a16:creationId xmlns:a16="http://schemas.microsoft.com/office/drawing/2014/main" id="{92DDBEEA-FEC3-BA4C-4086-3BC8271A0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3244850"/>
            <a:ext cx="4284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Sauveteur 1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entre par la fenêtre.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5719" name="Rectangle 2">
            <a:extLst>
              <a:ext uri="{FF2B5EF4-FFF2-40B4-BE49-F238E27FC236}">
                <a16:creationId xmlns:a16="http://schemas.microsoft.com/office/drawing/2014/main" id="{0F1DBB69-1DB1-4AF0-0E43-F8875DFA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187950"/>
            <a:ext cx="8410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Le blessé est rejoint par le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sauveteur 1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et est approché de la fenêtre qui sera utilisé comme issue de secours.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ce réservé du numéro de diapositive 4">
            <a:extLst>
              <a:ext uri="{FF2B5EF4-FFF2-40B4-BE49-F238E27FC236}">
                <a16:creationId xmlns:a16="http://schemas.microsoft.com/office/drawing/2014/main" id="{0A183C0E-2C62-9A7E-5F4C-827431C8A6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1B080E9-C56E-4F85-A0C6-B1D81C5B329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6739" name="Rectangle 1">
            <a:extLst>
              <a:ext uri="{FF2B5EF4-FFF2-40B4-BE49-F238E27FC236}">
                <a16:creationId xmlns:a16="http://schemas.microsoft.com/office/drawing/2014/main" id="{BA7A3B5A-EC11-1182-FA84-8D8D8D00B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16740" name="Titre 8">
            <a:extLst>
              <a:ext uri="{FF2B5EF4-FFF2-40B4-BE49-F238E27FC236}">
                <a16:creationId xmlns:a16="http://schemas.microsoft.com/office/drawing/2014/main" id="{81D6F2E3-9A58-1B62-27E7-FEEFCE1ADB3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16741" name="Picture 1" descr="GTOD Livre 4 les sauvetages - V nov 2020 -_Page_49">
            <a:extLst>
              <a:ext uri="{FF2B5EF4-FFF2-40B4-BE49-F238E27FC236}">
                <a16:creationId xmlns:a16="http://schemas.microsoft.com/office/drawing/2014/main" id="{1DB77363-BCCA-E3F2-6D2D-4DE4397C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58897" r="58287" b="25665"/>
          <a:stretch>
            <a:fillRect/>
          </a:stretch>
        </p:blipFill>
        <p:spPr bwMode="auto">
          <a:xfrm>
            <a:off x="2916238" y="1916113"/>
            <a:ext cx="5843587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Rectangle 1">
            <a:extLst>
              <a:ext uri="{FF2B5EF4-FFF2-40B4-BE49-F238E27FC236}">
                <a16:creationId xmlns:a16="http://schemas.microsoft.com/office/drawing/2014/main" id="{5277FECD-3D5E-70B5-31F5-FBA685404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244850"/>
            <a:ext cx="1800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Calibri" panose="020F0502020204030204" pitchFamily="34" charset="0"/>
              </a:rPr>
              <a:t>Le sauveteur 1</a:t>
            </a:r>
            <a:endParaRPr lang="fr-FR" altLang="fr-FR" sz="24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Espace réservé du numéro de diapositive 4">
            <a:extLst>
              <a:ext uri="{FF2B5EF4-FFF2-40B4-BE49-F238E27FC236}">
                <a16:creationId xmlns:a16="http://schemas.microsoft.com/office/drawing/2014/main" id="{5C63465B-BD58-2064-72CA-9D3A2A73BB4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D67F242-8AE0-4B6B-9D34-D224D6EF828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EAD4DC52-709C-BBDF-EA09-A461BB666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17764" name="Titre 8">
            <a:extLst>
              <a:ext uri="{FF2B5EF4-FFF2-40B4-BE49-F238E27FC236}">
                <a16:creationId xmlns:a16="http://schemas.microsoft.com/office/drawing/2014/main" id="{D0944CC3-0B3B-3A33-1300-E0701485E30E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17765" name="Picture 1" descr="GTOD Livre 4 les sauvetages - V nov 2020 -_Page_49">
            <a:extLst>
              <a:ext uri="{FF2B5EF4-FFF2-40B4-BE49-F238E27FC236}">
                <a16:creationId xmlns:a16="http://schemas.microsoft.com/office/drawing/2014/main" id="{244DF0D2-6E3C-ACB2-401C-CA9DA8C46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75739" r="58287" b="7451"/>
          <a:stretch>
            <a:fillRect/>
          </a:stretch>
        </p:blipFill>
        <p:spPr bwMode="auto">
          <a:xfrm>
            <a:off x="414338" y="1817688"/>
            <a:ext cx="2441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2" descr="GTOD Livre 4 les sauvetages - V nov 2020 -_Page_50">
            <a:extLst>
              <a:ext uri="{FF2B5EF4-FFF2-40B4-BE49-F238E27FC236}">
                <a16:creationId xmlns:a16="http://schemas.microsoft.com/office/drawing/2014/main" id="{77EE59EA-98FE-05E1-DC19-EF7CE84E3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15421" r="62256" b="66327"/>
          <a:stretch>
            <a:fillRect/>
          </a:stretch>
        </p:blipFill>
        <p:spPr bwMode="auto">
          <a:xfrm>
            <a:off x="5219700" y="2792413"/>
            <a:ext cx="3570288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Rectangle 1">
            <a:extLst>
              <a:ext uri="{FF2B5EF4-FFF2-40B4-BE49-F238E27FC236}">
                <a16:creationId xmlns:a16="http://schemas.microsoft.com/office/drawing/2014/main" id="{07C1260C-88F1-AA5E-EE82-158938898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575" y="4335463"/>
            <a:ext cx="3995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Sauveteur 2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se positionne </a:t>
            </a:r>
            <a:r>
              <a:rPr lang="fr-FR" altLang="fr-FR" sz="240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7768" name="Rectangle 2">
            <a:extLst>
              <a:ext uri="{FF2B5EF4-FFF2-40B4-BE49-F238E27FC236}">
                <a16:creationId xmlns:a16="http://schemas.microsoft.com/office/drawing/2014/main" id="{57C73E41-E8B5-751A-0027-75DF32F7F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1931988"/>
            <a:ext cx="5616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Sauveteur 2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entre et va prendre position sous la fenêtre.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7769" name="Rectangle 4">
            <a:extLst>
              <a:ext uri="{FF2B5EF4-FFF2-40B4-BE49-F238E27FC236}">
                <a16:creationId xmlns:a16="http://schemas.microsoft.com/office/drawing/2014/main" id="{93C71B89-E61B-83D9-633E-D1F60CD87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4905375"/>
            <a:ext cx="4232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Desserre son ARI et positionne sa bouteille sur 1 côté.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ce réservé du numéro de diapositive 4">
            <a:extLst>
              <a:ext uri="{FF2B5EF4-FFF2-40B4-BE49-F238E27FC236}">
                <a16:creationId xmlns:a16="http://schemas.microsoft.com/office/drawing/2014/main" id="{B1D1E504-766A-A557-B8F8-397B8665494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7E338E3-7784-4543-B894-30A7C63FA98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8787" name="Rectangle 1">
            <a:extLst>
              <a:ext uri="{FF2B5EF4-FFF2-40B4-BE49-F238E27FC236}">
                <a16:creationId xmlns:a16="http://schemas.microsoft.com/office/drawing/2014/main" id="{663A403B-BBE3-5198-F609-F817BE71E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18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18788" name="Titre 8">
            <a:extLst>
              <a:ext uri="{FF2B5EF4-FFF2-40B4-BE49-F238E27FC236}">
                <a16:creationId xmlns:a16="http://schemas.microsoft.com/office/drawing/2014/main" id="{5DEC176B-2EFD-D12D-BECB-C80333BF7A0A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18789" name="Picture 1" descr="GTOD Livre 4 les sauvetages - V nov 2020 -_Page_50">
            <a:extLst>
              <a:ext uri="{FF2B5EF4-FFF2-40B4-BE49-F238E27FC236}">
                <a16:creationId xmlns:a16="http://schemas.microsoft.com/office/drawing/2014/main" id="{07B142C8-F23E-14D9-C475-E11E8BA59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34789" r="62256" b="46959"/>
          <a:stretch>
            <a:fillRect/>
          </a:stretch>
        </p:blipFill>
        <p:spPr bwMode="auto">
          <a:xfrm>
            <a:off x="439738" y="1992313"/>
            <a:ext cx="3794125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Rectangle 1">
            <a:extLst>
              <a:ext uri="{FF2B5EF4-FFF2-40B4-BE49-F238E27FC236}">
                <a16:creationId xmlns:a16="http://schemas.microsoft.com/office/drawing/2014/main" id="{04A4F3BA-CA35-9953-C0A3-0EAC24E07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2924175"/>
            <a:ext cx="43481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Blessé est basculé par le 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sauveteur 1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sur le 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sauveteur 2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de façon à avoir la victime en contact avec les jambes de 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 2.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Espace réservé du numéro de diapositive 4">
            <a:extLst>
              <a:ext uri="{FF2B5EF4-FFF2-40B4-BE49-F238E27FC236}">
                <a16:creationId xmlns:a16="http://schemas.microsoft.com/office/drawing/2014/main" id="{E0B9E7E4-0E65-4424-195C-21FC4D5D183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5D555E2-2D01-4133-AC42-E66E0169257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9811" name="Rectangle 1">
            <a:extLst>
              <a:ext uri="{FF2B5EF4-FFF2-40B4-BE49-F238E27FC236}">
                <a16:creationId xmlns:a16="http://schemas.microsoft.com/office/drawing/2014/main" id="{865F7F83-CBDA-6F96-A944-961A6D47F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19812" name="Titre 8">
            <a:extLst>
              <a:ext uri="{FF2B5EF4-FFF2-40B4-BE49-F238E27FC236}">
                <a16:creationId xmlns:a16="http://schemas.microsoft.com/office/drawing/2014/main" id="{12575745-1C50-DA7A-3D5B-2C72830397C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19813" name="Picture 1" descr="GTOD Livre 4 les sauvetages - V nov 2020 -_Page_50">
            <a:extLst>
              <a:ext uri="{FF2B5EF4-FFF2-40B4-BE49-F238E27FC236}">
                <a16:creationId xmlns:a16="http://schemas.microsoft.com/office/drawing/2014/main" id="{19BF12FB-DBFB-B8F6-6807-07103766E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56044" r="62256" b="25703"/>
          <a:stretch>
            <a:fillRect/>
          </a:stretch>
        </p:blipFill>
        <p:spPr bwMode="auto">
          <a:xfrm>
            <a:off x="4284663" y="1817688"/>
            <a:ext cx="4567237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0A836B-1A60-5FED-D178-AEBDC8416603}"/>
              </a:ext>
            </a:extLst>
          </p:cNvPr>
          <p:cNvSpPr/>
          <p:nvPr/>
        </p:nvSpPr>
        <p:spPr>
          <a:xfrm>
            <a:off x="414338" y="2062163"/>
            <a:ext cx="3870325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prend les jambes du blessé sur ses épaules et pousse en cuisse. </a:t>
            </a:r>
          </a:p>
          <a:p>
            <a:pPr algn="just">
              <a:spcAft>
                <a:spcPts val="0"/>
              </a:spcAf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è"/>
              <a:defRPr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 2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pousse la victime en avant et vers le haut à chaque poussé du</a:t>
            </a: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 1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>
              <a:spcAft>
                <a:spcPts val="0"/>
              </a:spcAft>
              <a:defRPr/>
            </a:pPr>
            <a:endParaRPr lang="fr-FR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è"/>
              <a:defRPr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3 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tire le blessé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u numéro de diapositive 4">
            <a:extLst>
              <a:ext uri="{FF2B5EF4-FFF2-40B4-BE49-F238E27FC236}">
                <a16:creationId xmlns:a16="http://schemas.microsoft.com/office/drawing/2014/main" id="{DADEBFAF-E675-E907-558E-30FA6C691DC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BC3E64B-6A65-4FCB-8EC9-892C6EFF676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0835" name="Rectangle 1">
            <a:extLst>
              <a:ext uri="{FF2B5EF4-FFF2-40B4-BE49-F238E27FC236}">
                <a16:creationId xmlns:a16="http://schemas.microsoft.com/office/drawing/2014/main" id="{9E92010F-FCB0-368D-B17D-2E638E1B8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une fenêtre : le DENVERS DRILL</a:t>
            </a:r>
          </a:p>
        </p:txBody>
      </p:sp>
      <p:sp>
        <p:nvSpPr>
          <p:cNvPr id="120836" name="Titre 8">
            <a:extLst>
              <a:ext uri="{FF2B5EF4-FFF2-40B4-BE49-F238E27FC236}">
                <a16:creationId xmlns:a16="http://schemas.microsoft.com/office/drawing/2014/main" id="{772A47D9-D497-24C6-591A-191360AEB820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20837" name="Picture 1" descr="GTOD Livre 4 les sauvetages - V nov 2020 -_Page_50">
            <a:extLst>
              <a:ext uri="{FF2B5EF4-FFF2-40B4-BE49-F238E27FC236}">
                <a16:creationId xmlns:a16="http://schemas.microsoft.com/office/drawing/2014/main" id="{96C8DF87-D998-F6B1-79B2-0BBF8F252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5793" r="62256" b="5954"/>
          <a:stretch>
            <a:fillRect/>
          </a:stretch>
        </p:blipFill>
        <p:spPr bwMode="auto">
          <a:xfrm>
            <a:off x="468313" y="1817688"/>
            <a:ext cx="4106862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ctangle 1">
            <a:extLst>
              <a:ext uri="{FF2B5EF4-FFF2-40B4-BE49-F238E27FC236}">
                <a16:creationId xmlns:a16="http://schemas.microsoft.com/office/drawing/2014/main" id="{5E061D2B-85D4-5121-DFE7-865A63F8B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708275"/>
            <a:ext cx="37433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Sauveteur 3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placé à l’extérieur réceptionne et tire le blessé.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Évacuation du SP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Espace réservé du numéro de diapositive 4">
            <a:extLst>
              <a:ext uri="{FF2B5EF4-FFF2-40B4-BE49-F238E27FC236}">
                <a16:creationId xmlns:a16="http://schemas.microsoft.com/office/drawing/2014/main" id="{A0DB2CD8-AC2D-F196-25BC-EFF3FA30B3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630000D-0C89-49CA-AD08-7EA49CF71F0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1859" name="Rectangle 1">
            <a:extLst>
              <a:ext uri="{FF2B5EF4-FFF2-40B4-BE49-F238E27FC236}">
                <a16:creationId xmlns:a16="http://schemas.microsoft.com/office/drawing/2014/main" id="{910A07DB-655F-B75C-6624-5D45DE656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443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d’1 SP par une fenêtre à 1 sauveteur à l’intérieur : </a:t>
            </a:r>
          </a:p>
        </p:txBody>
      </p:sp>
      <p:sp>
        <p:nvSpPr>
          <p:cNvPr id="121860" name="Rectangle 1">
            <a:extLst>
              <a:ext uri="{FF2B5EF4-FFF2-40B4-BE49-F238E27FC236}">
                <a16:creationId xmlns:a16="http://schemas.microsoft.com/office/drawing/2014/main" id="{646652FC-E0BD-DEA1-CB66-4BC476444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retirant l’ARI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1861" name="Titre 8">
            <a:extLst>
              <a:ext uri="{FF2B5EF4-FFF2-40B4-BE49-F238E27FC236}">
                <a16:creationId xmlns:a16="http://schemas.microsoft.com/office/drawing/2014/main" id="{A596D9C2-6FF8-5EBB-B9EB-6401505ADDCA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21862" name="Picture 8" descr="GTOD Livre 4 les sauvetages - V nov 2020 -_Page_51">
            <a:extLst>
              <a:ext uri="{FF2B5EF4-FFF2-40B4-BE49-F238E27FC236}">
                <a16:creationId xmlns:a16="http://schemas.microsoft.com/office/drawing/2014/main" id="{5DC03FE6-CA9B-ECA0-09B3-4F01CBF4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t="33690" r="56319" b="46397"/>
          <a:stretch>
            <a:fillRect/>
          </a:stretch>
        </p:blipFill>
        <p:spPr bwMode="auto">
          <a:xfrm>
            <a:off x="4437063" y="1979613"/>
            <a:ext cx="4175125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Rectangle 1">
            <a:extLst>
              <a:ext uri="{FF2B5EF4-FFF2-40B4-BE49-F238E27FC236}">
                <a16:creationId xmlns:a16="http://schemas.microsoft.com/office/drawing/2014/main" id="{A0595D1C-31DA-FDD1-F195-A9FC781AF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997200"/>
            <a:ext cx="4248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ARI du SP à évacuer est retiré, et son masque raccordé à la prise en Y de l’ARI du sauveteur.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Espace réservé du numéro de diapositive 4">
            <a:extLst>
              <a:ext uri="{FF2B5EF4-FFF2-40B4-BE49-F238E27FC236}">
                <a16:creationId xmlns:a16="http://schemas.microsoft.com/office/drawing/2014/main" id="{DCD7B95C-5EF0-376A-6109-AE75DE41FF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11D3855-B181-44E6-B946-25BFC8778B9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883" name="Rectangle 1">
            <a:extLst>
              <a:ext uri="{FF2B5EF4-FFF2-40B4-BE49-F238E27FC236}">
                <a16:creationId xmlns:a16="http://schemas.microsoft.com/office/drawing/2014/main" id="{33279361-95CE-4143-1983-886108B32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1 fenêtre à 1 sauveteur à l’intérieur : </a:t>
            </a:r>
          </a:p>
        </p:txBody>
      </p:sp>
      <p:sp>
        <p:nvSpPr>
          <p:cNvPr id="122884" name="Rectangle 1">
            <a:extLst>
              <a:ext uri="{FF2B5EF4-FFF2-40B4-BE49-F238E27FC236}">
                <a16:creationId xmlns:a16="http://schemas.microsoft.com/office/drawing/2014/main" id="{EC54BE23-1657-0E7C-2872-214716752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retirant l’ARI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2885" name="Titre 8">
            <a:extLst>
              <a:ext uri="{FF2B5EF4-FFF2-40B4-BE49-F238E27FC236}">
                <a16:creationId xmlns:a16="http://schemas.microsoft.com/office/drawing/2014/main" id="{58B299B7-1B8C-5345-9658-961F62991E4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22886" name="Picture 1" descr="GTOD Livre 4 les sauvetages - V nov 2020 -_Page_51">
            <a:extLst>
              <a:ext uri="{FF2B5EF4-FFF2-40B4-BE49-F238E27FC236}">
                <a16:creationId xmlns:a16="http://schemas.microsoft.com/office/drawing/2014/main" id="{3EBFAFE0-20BC-0C9F-2862-EAED241A5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57826" r="56319" b="26431"/>
          <a:stretch>
            <a:fillRect/>
          </a:stretch>
        </p:blipFill>
        <p:spPr bwMode="auto">
          <a:xfrm>
            <a:off x="476250" y="2500313"/>
            <a:ext cx="4198938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Rectangle 2">
            <a:extLst>
              <a:ext uri="{FF2B5EF4-FFF2-40B4-BE49-F238E27FC236}">
                <a16:creationId xmlns:a16="http://schemas.microsoft.com/office/drawing/2014/main" id="{32795B39-E911-F12E-7DA6-8373880E4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3014663"/>
            <a:ext cx="36464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Le sauveteur se positionne derrière la victime et saisi les poignets de la victime en croisant les mains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ce réservé du numéro de diapositive 4">
            <a:extLst>
              <a:ext uri="{FF2B5EF4-FFF2-40B4-BE49-F238E27FC236}">
                <a16:creationId xmlns:a16="http://schemas.microsoft.com/office/drawing/2014/main" id="{5224828D-FCDC-0B81-E22D-FA441790A23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051BC7-7958-4EF5-AB99-6C330D29FEC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3907" name="Rectangle 1">
            <a:extLst>
              <a:ext uri="{FF2B5EF4-FFF2-40B4-BE49-F238E27FC236}">
                <a16:creationId xmlns:a16="http://schemas.microsoft.com/office/drawing/2014/main" id="{7EABB40C-0E45-47F2-B6CA-FA799C4A5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1 fenêtre à 1 sauveteur à l’intérieur : </a:t>
            </a:r>
          </a:p>
        </p:txBody>
      </p:sp>
      <p:sp>
        <p:nvSpPr>
          <p:cNvPr id="123908" name="Rectangle 1">
            <a:extLst>
              <a:ext uri="{FF2B5EF4-FFF2-40B4-BE49-F238E27FC236}">
                <a16:creationId xmlns:a16="http://schemas.microsoft.com/office/drawing/2014/main" id="{B7C1B87C-9C90-0C12-36B8-D6C37C492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retirant l’ARI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3909" name="Titre 8">
            <a:extLst>
              <a:ext uri="{FF2B5EF4-FFF2-40B4-BE49-F238E27FC236}">
                <a16:creationId xmlns:a16="http://schemas.microsoft.com/office/drawing/2014/main" id="{A0F06793-CA99-354C-FF8E-17229F39F3D5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23910" name="Picture 1">
            <a:extLst>
              <a:ext uri="{FF2B5EF4-FFF2-40B4-BE49-F238E27FC236}">
                <a16:creationId xmlns:a16="http://schemas.microsoft.com/office/drawing/2014/main" id="{8DB76008-768B-7C81-B5F8-4370B845B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r="17700"/>
          <a:stretch>
            <a:fillRect/>
          </a:stretch>
        </p:blipFill>
        <p:spPr bwMode="auto">
          <a:xfrm>
            <a:off x="4095750" y="2060575"/>
            <a:ext cx="45370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1" name="Rectangle 1">
            <a:extLst>
              <a:ext uri="{FF2B5EF4-FFF2-40B4-BE49-F238E27FC236}">
                <a16:creationId xmlns:a16="http://schemas.microsoft.com/office/drawing/2014/main" id="{56788402-72FC-1CA9-DB7E-C9FD40FC4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3208338"/>
            <a:ext cx="3535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 positionne en cuisse, se redresse et approche la victime de la fenêtre. 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8">
            <a:extLst>
              <a:ext uri="{FF2B5EF4-FFF2-40B4-BE49-F238E27FC236}">
                <a16:creationId xmlns:a16="http://schemas.microsoft.com/office/drawing/2014/main" id="{F51874E9-3A86-5D53-3759-C7A9B01A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F712F49D-52D3-77BA-2C19-259CD84E77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9034E1-CA77-4334-ADF8-4A73F0191026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CF8F817A-56E6-A17A-F31F-F5D3087F7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 les communications existantes : 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1" name="Picture 8">
            <a:extLst>
              <a:ext uri="{FF2B5EF4-FFF2-40B4-BE49-F238E27FC236}">
                <a16:creationId xmlns:a16="http://schemas.microsoft.com/office/drawing/2014/main" id="{6E6A740E-09DE-B030-0C0D-6EBF575FF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t="6079" r="8664" b="4965"/>
          <a:stretch>
            <a:fillRect/>
          </a:stretch>
        </p:blipFill>
        <p:spPr bwMode="auto">
          <a:xfrm>
            <a:off x="5715000" y="1408113"/>
            <a:ext cx="2655888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GTOD Livre 4 les sauvetages - V nov 2020 -_Page_10">
            <a:extLst>
              <a:ext uri="{FF2B5EF4-FFF2-40B4-BE49-F238E27FC236}">
                <a16:creationId xmlns:a16="http://schemas.microsoft.com/office/drawing/2014/main" id="{037FA85F-4753-C395-C229-079115150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9" t="68553" r="8667" b="12709"/>
          <a:stretch>
            <a:fillRect/>
          </a:stretch>
        </p:blipFill>
        <p:spPr bwMode="auto">
          <a:xfrm>
            <a:off x="611188" y="1995488"/>
            <a:ext cx="305117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Espace réservé du numéro de diapositive 4">
            <a:extLst>
              <a:ext uri="{FF2B5EF4-FFF2-40B4-BE49-F238E27FC236}">
                <a16:creationId xmlns:a16="http://schemas.microsoft.com/office/drawing/2014/main" id="{387B862E-ED52-77F9-00BC-9F3F40EF682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8008866-78C2-4DEF-BE4D-7CA56731AE0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4931" name="Rectangle 1">
            <a:extLst>
              <a:ext uri="{FF2B5EF4-FFF2-40B4-BE49-F238E27FC236}">
                <a16:creationId xmlns:a16="http://schemas.microsoft.com/office/drawing/2014/main" id="{50C8BD69-F8F1-71A9-AFDB-0BCDB5C61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1 fenêtre à 1 sauveteur à l’intérieur : </a:t>
            </a:r>
          </a:p>
        </p:txBody>
      </p:sp>
      <p:sp>
        <p:nvSpPr>
          <p:cNvPr id="124932" name="Rectangle 1">
            <a:extLst>
              <a:ext uri="{FF2B5EF4-FFF2-40B4-BE49-F238E27FC236}">
                <a16:creationId xmlns:a16="http://schemas.microsoft.com/office/drawing/2014/main" id="{FF437B96-4897-FD99-4074-E3BD74279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retirant l’ARI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4933" name="Titre 8">
            <a:extLst>
              <a:ext uri="{FF2B5EF4-FFF2-40B4-BE49-F238E27FC236}">
                <a16:creationId xmlns:a16="http://schemas.microsoft.com/office/drawing/2014/main" id="{245BDE66-3126-517B-40D9-4F17735271AA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24934" name="Picture 1" descr="GTOD Livre 4 les sauvetages - V nov 2020 -_Page_52">
            <a:extLst>
              <a:ext uri="{FF2B5EF4-FFF2-40B4-BE49-F238E27FC236}">
                <a16:creationId xmlns:a16="http://schemas.microsoft.com/office/drawing/2014/main" id="{6EE28D1A-3C25-0DE6-DBEE-E949EFA2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32199" r="72133" b="49548"/>
          <a:stretch>
            <a:fillRect/>
          </a:stretch>
        </p:blipFill>
        <p:spPr bwMode="auto">
          <a:xfrm>
            <a:off x="481013" y="2378075"/>
            <a:ext cx="2947987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5" name="Rectangle 1">
            <a:extLst>
              <a:ext uri="{FF2B5EF4-FFF2-40B4-BE49-F238E27FC236}">
                <a16:creationId xmlns:a16="http://schemas.microsoft.com/office/drawing/2014/main" id="{2EE21647-B232-4081-CE17-8CB9AA82D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4563" y="2924175"/>
            <a:ext cx="51784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Sauveteur pose la victime sur le rebord.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maintenue par 1 sauveteur à l’extérieur.  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Espace réservé du numéro de diapositive 4">
            <a:extLst>
              <a:ext uri="{FF2B5EF4-FFF2-40B4-BE49-F238E27FC236}">
                <a16:creationId xmlns:a16="http://schemas.microsoft.com/office/drawing/2014/main" id="{5D260F93-CA90-5E68-0E56-7703A8A158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4472FD9-989E-4AA9-8135-BE86E6E2C3D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CCED8C87-5040-CCC2-B65F-7EB611455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1 fenêtre à 1 sauveteur à l’intérieur : </a:t>
            </a:r>
          </a:p>
        </p:txBody>
      </p:sp>
      <p:sp>
        <p:nvSpPr>
          <p:cNvPr id="125956" name="Rectangle 1">
            <a:extLst>
              <a:ext uri="{FF2B5EF4-FFF2-40B4-BE49-F238E27FC236}">
                <a16:creationId xmlns:a16="http://schemas.microsoft.com/office/drawing/2014/main" id="{55F70729-EBCE-E216-99C6-C8157F9F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retirant l’ARI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5957" name="Titre 8">
            <a:extLst>
              <a:ext uri="{FF2B5EF4-FFF2-40B4-BE49-F238E27FC236}">
                <a16:creationId xmlns:a16="http://schemas.microsoft.com/office/drawing/2014/main" id="{391C09E9-3E32-F2C0-EC72-BD5DBF325F01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25958" name="Picture 1" descr="GTOD Livre 4 les sauvetages - V nov 2020 -_Page_52">
            <a:extLst>
              <a:ext uri="{FF2B5EF4-FFF2-40B4-BE49-F238E27FC236}">
                <a16:creationId xmlns:a16="http://schemas.microsoft.com/office/drawing/2014/main" id="{51A575E2-2F64-4961-BE47-985510C7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6" t="50452" r="16505" b="34166"/>
          <a:stretch>
            <a:fillRect/>
          </a:stretch>
        </p:blipFill>
        <p:spPr bwMode="auto">
          <a:xfrm>
            <a:off x="4716463" y="2189163"/>
            <a:ext cx="3921125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Rectangle 1">
            <a:extLst>
              <a:ext uri="{FF2B5EF4-FFF2-40B4-BE49-F238E27FC236}">
                <a16:creationId xmlns:a16="http://schemas.microsoft.com/office/drawing/2014/main" id="{980A0DD0-32C2-525E-B80A-CF10F6F8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3" y="2997200"/>
            <a:ext cx="42227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Sauveteur à l’intérieur, réalise les branchements d’air respirable. 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Évacuation du SP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ce réservé du numéro de diapositive 4">
            <a:extLst>
              <a:ext uri="{FF2B5EF4-FFF2-40B4-BE49-F238E27FC236}">
                <a16:creationId xmlns:a16="http://schemas.microsoft.com/office/drawing/2014/main" id="{70388E33-61C0-C4AC-7DA8-8A354E799B2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31047C6-4FD3-4318-9F82-D199F363E4D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6979" name="Rectangle 1">
            <a:extLst>
              <a:ext uri="{FF2B5EF4-FFF2-40B4-BE49-F238E27FC236}">
                <a16:creationId xmlns:a16="http://schemas.microsoft.com/office/drawing/2014/main" id="{6E9F074F-23B9-8FFB-803F-3D1101682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1 fenêtre à 1 sauveteur à l’intérieur : </a:t>
            </a:r>
          </a:p>
        </p:txBody>
      </p:sp>
      <p:sp>
        <p:nvSpPr>
          <p:cNvPr id="126980" name="Rectangle 1">
            <a:extLst>
              <a:ext uri="{FF2B5EF4-FFF2-40B4-BE49-F238E27FC236}">
                <a16:creationId xmlns:a16="http://schemas.microsoft.com/office/drawing/2014/main" id="{0B0CBEC9-8B48-7E1E-1C05-F148263A1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conservant l’ARI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6981" name="Titre 8">
            <a:extLst>
              <a:ext uri="{FF2B5EF4-FFF2-40B4-BE49-F238E27FC236}">
                <a16:creationId xmlns:a16="http://schemas.microsoft.com/office/drawing/2014/main" id="{C02E502D-C668-4AAB-3922-091F9D7BAE43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26982" name="Picture 8" descr="GTOD Livre 4 les sauvetages - V nov 2020 -_Page_51">
            <a:extLst>
              <a:ext uri="{FF2B5EF4-FFF2-40B4-BE49-F238E27FC236}">
                <a16:creationId xmlns:a16="http://schemas.microsoft.com/office/drawing/2014/main" id="{6602A3E3-656B-AAC4-5520-E32AAF4C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6" t="33690" r="12636" b="46349"/>
          <a:stretch>
            <a:fillRect/>
          </a:stretch>
        </p:blipFill>
        <p:spPr bwMode="auto">
          <a:xfrm>
            <a:off x="396875" y="2593975"/>
            <a:ext cx="3948113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Rectangle 1">
            <a:extLst>
              <a:ext uri="{FF2B5EF4-FFF2-40B4-BE49-F238E27FC236}">
                <a16:creationId xmlns:a16="http://schemas.microsoft.com/office/drawing/2014/main" id="{AA36594E-9607-B12E-EC0C-4B00A4D25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838" y="3429000"/>
            <a:ext cx="3663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SP est approché près de la fenêtre, en positionnant ses pieds contre le mur.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ce réservé du numéro de diapositive 4">
            <a:extLst>
              <a:ext uri="{FF2B5EF4-FFF2-40B4-BE49-F238E27FC236}">
                <a16:creationId xmlns:a16="http://schemas.microsoft.com/office/drawing/2014/main" id="{5CEF78F2-A4BD-38FB-DDC4-9F1B7B1236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32C2DB7-564F-489A-9D62-48527BF39C2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8003" name="Rectangle 1">
            <a:extLst>
              <a:ext uri="{FF2B5EF4-FFF2-40B4-BE49-F238E27FC236}">
                <a16:creationId xmlns:a16="http://schemas.microsoft.com/office/drawing/2014/main" id="{B14881D3-DA85-B325-3261-52296F931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1 fenêtre à 1 sauveteur à l’intérieur : </a:t>
            </a:r>
          </a:p>
        </p:txBody>
      </p:sp>
      <p:sp>
        <p:nvSpPr>
          <p:cNvPr id="128004" name="Rectangle 1">
            <a:extLst>
              <a:ext uri="{FF2B5EF4-FFF2-40B4-BE49-F238E27FC236}">
                <a16:creationId xmlns:a16="http://schemas.microsoft.com/office/drawing/2014/main" id="{07B9708A-EAA5-378F-CD1E-914BEA31D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conservant l’ARI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8005" name="Titre 8">
            <a:extLst>
              <a:ext uri="{FF2B5EF4-FFF2-40B4-BE49-F238E27FC236}">
                <a16:creationId xmlns:a16="http://schemas.microsoft.com/office/drawing/2014/main" id="{4E055A3A-EB40-BE81-DCF1-0A7E387C5A3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28006" name="Picture 1" descr="GTOD Livre 4 les sauvetages - V nov 2020 -_Page_51">
            <a:extLst>
              <a:ext uri="{FF2B5EF4-FFF2-40B4-BE49-F238E27FC236}">
                <a16:creationId xmlns:a16="http://schemas.microsoft.com/office/drawing/2014/main" id="{658770F5-A2F1-8996-57AF-11A35426D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6" t="57571" r="12636" b="23648"/>
          <a:stretch>
            <a:fillRect/>
          </a:stretch>
        </p:blipFill>
        <p:spPr bwMode="auto">
          <a:xfrm>
            <a:off x="3925888" y="2060575"/>
            <a:ext cx="48355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7" name="Rectangle 1">
            <a:extLst>
              <a:ext uri="{FF2B5EF4-FFF2-40B4-BE49-F238E27FC236}">
                <a16:creationId xmlns:a16="http://schemas.microsoft.com/office/drawing/2014/main" id="{B009FE3F-3E51-3ABD-5135-309EF3EC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3216275"/>
            <a:ext cx="3449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Sauveteur se positionne derrière la victime et le soulève par l’ARI.             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ce réservé du numéro de diapositive 4">
            <a:extLst>
              <a:ext uri="{FF2B5EF4-FFF2-40B4-BE49-F238E27FC236}">
                <a16:creationId xmlns:a16="http://schemas.microsoft.com/office/drawing/2014/main" id="{221D9E71-F4CD-26A5-2CF2-E8D73397DA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D127CE3-430D-483C-BB91-2C125F60F0F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9027" name="Rectangle 1">
            <a:extLst>
              <a:ext uri="{FF2B5EF4-FFF2-40B4-BE49-F238E27FC236}">
                <a16:creationId xmlns:a16="http://schemas.microsoft.com/office/drawing/2014/main" id="{D8853F48-44FF-BA19-7FA1-F28C391C9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1 fenêtre à 1 sauveteur à l’intérieur : </a:t>
            </a:r>
          </a:p>
        </p:txBody>
      </p:sp>
      <p:sp>
        <p:nvSpPr>
          <p:cNvPr id="129028" name="Rectangle 1">
            <a:extLst>
              <a:ext uri="{FF2B5EF4-FFF2-40B4-BE49-F238E27FC236}">
                <a16:creationId xmlns:a16="http://schemas.microsoft.com/office/drawing/2014/main" id="{57287AE1-0240-6184-DEAD-68FACE8B8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conservant l’ARI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9029" name="Titre 8">
            <a:extLst>
              <a:ext uri="{FF2B5EF4-FFF2-40B4-BE49-F238E27FC236}">
                <a16:creationId xmlns:a16="http://schemas.microsoft.com/office/drawing/2014/main" id="{CA2099B8-A202-575D-A6A9-512BC70F271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29030" name="Picture 1" descr="GTOD Livre 4 les sauvetages - V nov 2020 -_Page_51">
            <a:extLst>
              <a:ext uri="{FF2B5EF4-FFF2-40B4-BE49-F238E27FC236}">
                <a16:creationId xmlns:a16="http://schemas.microsoft.com/office/drawing/2014/main" id="{8FD19178-8129-3B22-5B37-45B0B0D7C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6" t="57571" r="12636" b="23648"/>
          <a:stretch>
            <a:fillRect/>
          </a:stretch>
        </p:blipFill>
        <p:spPr bwMode="auto">
          <a:xfrm>
            <a:off x="350838" y="2390775"/>
            <a:ext cx="442277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Rectangle 1">
            <a:extLst>
              <a:ext uri="{FF2B5EF4-FFF2-40B4-BE49-F238E27FC236}">
                <a16:creationId xmlns:a16="http://schemas.microsoft.com/office/drawing/2014/main" id="{56084F1D-8850-557C-0513-0784E2A0E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338" y="3422650"/>
            <a:ext cx="33305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Aidé par le sauveteur à l’extérieur qui saisit la victime par les bretelles de l’ARI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ce réservé du numéro de diapositive 4">
            <a:extLst>
              <a:ext uri="{FF2B5EF4-FFF2-40B4-BE49-F238E27FC236}">
                <a16:creationId xmlns:a16="http://schemas.microsoft.com/office/drawing/2014/main" id="{054595BD-4AE1-4013-5ED9-BB1B3F5509D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CD47247-3DFE-4D63-BAAF-3230614ED7F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0051" name="Rectangle 1">
            <a:extLst>
              <a:ext uri="{FF2B5EF4-FFF2-40B4-BE49-F238E27FC236}">
                <a16:creationId xmlns:a16="http://schemas.microsoft.com/office/drawing/2014/main" id="{10FE7127-829E-6416-3231-340815528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d’un SP par 1 fenêtre à 1 sauveteur à l’intérieur : </a:t>
            </a:r>
          </a:p>
        </p:txBody>
      </p:sp>
      <p:sp>
        <p:nvSpPr>
          <p:cNvPr id="130052" name="Rectangle 1">
            <a:extLst>
              <a:ext uri="{FF2B5EF4-FFF2-40B4-BE49-F238E27FC236}">
                <a16:creationId xmlns:a16="http://schemas.microsoft.com/office/drawing/2014/main" id="{307F86CD-0264-8A27-21A6-1B9650D90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conservant l’ARI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0053" name="Titre 8">
            <a:extLst>
              <a:ext uri="{FF2B5EF4-FFF2-40B4-BE49-F238E27FC236}">
                <a16:creationId xmlns:a16="http://schemas.microsoft.com/office/drawing/2014/main" id="{0BD223F0-6C06-749C-96B6-D240ECB1AD6E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30054" name="Rectangle 1">
            <a:extLst>
              <a:ext uri="{FF2B5EF4-FFF2-40B4-BE49-F238E27FC236}">
                <a16:creationId xmlns:a16="http://schemas.microsoft.com/office/drawing/2014/main" id="{DD776FC7-85EE-B71E-9CD4-553143D63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3105150"/>
            <a:ext cx="35099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Sauveteur pose la victime sur le rebord.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maintenue par un sauveteur à l’extérieur.  </a:t>
            </a:r>
          </a:p>
        </p:txBody>
      </p:sp>
      <p:pic>
        <p:nvPicPr>
          <p:cNvPr id="130055" name="Picture 2" descr="GTOD Livre 4 les sauvetages - V nov 2020 -_Page_52">
            <a:extLst>
              <a:ext uri="{FF2B5EF4-FFF2-40B4-BE49-F238E27FC236}">
                <a16:creationId xmlns:a16="http://schemas.microsoft.com/office/drawing/2014/main" id="{1B84A01D-099F-EFDD-5E46-CAE4A845E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2" t="33707" r="8667" b="53117"/>
          <a:stretch>
            <a:fillRect/>
          </a:stretch>
        </p:blipFill>
        <p:spPr bwMode="auto">
          <a:xfrm>
            <a:off x="4195763" y="1974850"/>
            <a:ext cx="4572000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Espace réservé du numéro de diapositive 4">
            <a:extLst>
              <a:ext uri="{FF2B5EF4-FFF2-40B4-BE49-F238E27FC236}">
                <a16:creationId xmlns:a16="http://schemas.microsoft.com/office/drawing/2014/main" id="{C59297DB-02DB-B0C2-08D2-BDF45BC52A0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5DE0BE9-9E75-44DE-9D28-779BB547D4A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1075" name="Rectangle 1">
            <a:extLst>
              <a:ext uri="{FF2B5EF4-FFF2-40B4-BE49-F238E27FC236}">
                <a16:creationId xmlns:a16="http://schemas.microsoft.com/office/drawing/2014/main" id="{22B6BF98-C864-BDF6-86DE-89897B424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d’1 SP par 2 fenêtre à 2 sauveteurs à l’intérieur : </a:t>
            </a:r>
          </a:p>
        </p:txBody>
      </p:sp>
      <p:sp>
        <p:nvSpPr>
          <p:cNvPr id="131076" name="Rectangle 7">
            <a:extLst>
              <a:ext uri="{FF2B5EF4-FFF2-40B4-BE49-F238E27FC236}">
                <a16:creationId xmlns:a16="http://schemas.microsoft.com/office/drawing/2014/main" id="{F2A07EE6-B7D4-88D5-A3D4-390C59445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1077" name="Rectangle 9">
            <a:extLst>
              <a:ext uri="{FF2B5EF4-FFF2-40B4-BE49-F238E27FC236}">
                <a16:creationId xmlns:a16="http://schemas.microsoft.com/office/drawing/2014/main" id="{02F72CD4-14F2-95D7-D1B6-8134013C6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1078" name="Titre 8">
            <a:extLst>
              <a:ext uri="{FF2B5EF4-FFF2-40B4-BE49-F238E27FC236}">
                <a16:creationId xmlns:a16="http://schemas.microsoft.com/office/drawing/2014/main" id="{D7DBD0DB-0293-80FE-5D20-FF86905E189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31079" name="Rectangle 10">
            <a:extLst>
              <a:ext uri="{FF2B5EF4-FFF2-40B4-BE49-F238E27FC236}">
                <a16:creationId xmlns:a16="http://schemas.microsoft.com/office/drawing/2014/main" id="{0E745D62-286A-B720-DE4C-861E39918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31080" name="Picture 9" descr="GTOD Livre 4 les sauvetages - V nov 2020 -_Page_52">
            <a:extLst>
              <a:ext uri="{FF2B5EF4-FFF2-40B4-BE49-F238E27FC236}">
                <a16:creationId xmlns:a16="http://schemas.microsoft.com/office/drawing/2014/main" id="{6868B1DC-4282-BA7C-500D-FC404B397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t="76418" r="44991" b="7381"/>
          <a:stretch>
            <a:fillRect/>
          </a:stretch>
        </p:blipFill>
        <p:spPr bwMode="auto">
          <a:xfrm>
            <a:off x="539750" y="1854200"/>
            <a:ext cx="83248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ce réservé du numéro de diapositive 4">
            <a:extLst>
              <a:ext uri="{FF2B5EF4-FFF2-40B4-BE49-F238E27FC236}">
                <a16:creationId xmlns:a16="http://schemas.microsoft.com/office/drawing/2014/main" id="{5FBE40AD-EA2D-666E-A53B-305CF16E658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74BE5D4-8DCE-47C7-8959-A5E838F5440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2099" name="Rectangle 1">
            <a:extLst>
              <a:ext uri="{FF2B5EF4-FFF2-40B4-BE49-F238E27FC236}">
                <a16:creationId xmlns:a16="http://schemas.microsoft.com/office/drawing/2014/main" id="{E13AF03C-012B-8769-A0AB-E1188558F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 d’attente sur une fenêtre :</a:t>
            </a:r>
          </a:p>
        </p:txBody>
      </p:sp>
      <p:sp>
        <p:nvSpPr>
          <p:cNvPr id="132100" name="Rectangle 1">
            <a:extLst>
              <a:ext uri="{FF2B5EF4-FFF2-40B4-BE49-F238E27FC236}">
                <a16:creationId xmlns:a16="http://schemas.microsoft.com/office/drawing/2014/main" id="{F64BBDD2-ADFD-EE89-4FC1-196D9B99C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879600"/>
            <a:ext cx="818991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Solution extrême pour 1 SP dans l’attente d’un moyen de sauvetage :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Lorsqu’il est égaré, en manque d’air, pris par un phénomène thermique…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Remarque :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Cette solution doit rester la dernière possibilité. 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Elle demande sang-froid, force et maîtrise de soi même. </a:t>
            </a:r>
          </a:p>
        </p:txBody>
      </p:sp>
      <p:sp>
        <p:nvSpPr>
          <p:cNvPr id="132101" name="Titre 8">
            <a:extLst>
              <a:ext uri="{FF2B5EF4-FFF2-40B4-BE49-F238E27FC236}">
                <a16:creationId xmlns:a16="http://schemas.microsoft.com/office/drawing/2014/main" id="{50F0B1C4-DBA2-F838-3DB7-699203DD2082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Espace réservé du numéro de diapositive 4">
            <a:extLst>
              <a:ext uri="{FF2B5EF4-FFF2-40B4-BE49-F238E27FC236}">
                <a16:creationId xmlns:a16="http://schemas.microsoft.com/office/drawing/2014/main" id="{8E65683F-B943-AE4C-B1A0-C4B1313ED1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F7FDD5A-A147-4CAB-9019-3AAEBFB68AC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23" name="Rectangle 1">
            <a:extLst>
              <a:ext uri="{FF2B5EF4-FFF2-40B4-BE49-F238E27FC236}">
                <a16:creationId xmlns:a16="http://schemas.microsoft.com/office/drawing/2014/main" id="{3E46481F-F43D-02E8-E0D9-7AC0170C6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 d’attente sur une fenêtre :</a:t>
            </a:r>
          </a:p>
        </p:txBody>
      </p:sp>
      <p:sp>
        <p:nvSpPr>
          <p:cNvPr id="133124" name="Titre 8">
            <a:extLst>
              <a:ext uri="{FF2B5EF4-FFF2-40B4-BE49-F238E27FC236}">
                <a16:creationId xmlns:a16="http://schemas.microsoft.com/office/drawing/2014/main" id="{0BBEB72E-593D-5FB6-03A3-06E55A2DBA00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33125" name="Picture 1" descr="GTOD Livre 4 les sauvetages - V nov 2020 -_Page_54">
            <a:extLst>
              <a:ext uri="{FF2B5EF4-FFF2-40B4-BE49-F238E27FC236}">
                <a16:creationId xmlns:a16="http://schemas.microsoft.com/office/drawing/2014/main" id="{D92E81EC-C6B8-4BC4-81CC-407FF1447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35095" r="64241" b="47865"/>
          <a:stretch>
            <a:fillRect/>
          </a:stretch>
        </p:blipFill>
        <p:spPr bwMode="auto">
          <a:xfrm>
            <a:off x="4562475" y="1989138"/>
            <a:ext cx="417671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6" name="Rectangle 1">
            <a:extLst>
              <a:ext uri="{FF2B5EF4-FFF2-40B4-BE49-F238E27FC236}">
                <a16:creationId xmlns:a16="http://schemas.microsoft.com/office/drawing/2014/main" id="{8FB9472B-60DE-F661-0623-5DC14F614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013075"/>
            <a:ext cx="4010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Calibri" panose="020F0502020204030204" pitchFamily="34" charset="0"/>
              </a:rPr>
              <a:t>La majorité du poids repose sur le tronc</a:t>
            </a:r>
            <a:endParaRPr lang="fr-FR" altLang="fr-FR" sz="24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Espace réservé du numéro de diapositive 4">
            <a:extLst>
              <a:ext uri="{FF2B5EF4-FFF2-40B4-BE49-F238E27FC236}">
                <a16:creationId xmlns:a16="http://schemas.microsoft.com/office/drawing/2014/main" id="{2DD5B3A7-9ACB-1FEC-4826-CD01332D71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7D7836F-1F99-4DC8-B99A-F2E01F4922B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4147" name="Rectangle 1">
            <a:extLst>
              <a:ext uri="{FF2B5EF4-FFF2-40B4-BE49-F238E27FC236}">
                <a16:creationId xmlns:a16="http://schemas.microsoft.com/office/drawing/2014/main" id="{52A833D2-51BA-7F55-58AA-EFF0D7014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 d’attente sur une fenêtre :</a:t>
            </a:r>
          </a:p>
        </p:txBody>
      </p:sp>
      <p:sp>
        <p:nvSpPr>
          <p:cNvPr id="134148" name="Titre 8">
            <a:extLst>
              <a:ext uri="{FF2B5EF4-FFF2-40B4-BE49-F238E27FC236}">
                <a16:creationId xmlns:a16="http://schemas.microsoft.com/office/drawing/2014/main" id="{A002D8CF-E4C0-190E-44D6-22B6913C56DE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34149" name="Picture 1" descr="GTOD Livre 4 les sauvetages - V nov 2020 -_Page_54">
            <a:extLst>
              <a:ext uri="{FF2B5EF4-FFF2-40B4-BE49-F238E27FC236}">
                <a16:creationId xmlns:a16="http://schemas.microsoft.com/office/drawing/2014/main" id="{787CD8BE-35DE-3ADB-9D01-C8964AD3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54828" r="64241" b="25597"/>
          <a:stretch>
            <a:fillRect/>
          </a:stretch>
        </p:blipFill>
        <p:spPr bwMode="auto">
          <a:xfrm>
            <a:off x="441325" y="1835150"/>
            <a:ext cx="3684588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0" name="Rectangle 1">
            <a:extLst>
              <a:ext uri="{FF2B5EF4-FFF2-40B4-BE49-F238E27FC236}">
                <a16:creationId xmlns:a16="http://schemas.microsoft.com/office/drawing/2014/main" id="{14314E29-6444-F9A7-74D3-8490B0CC1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588" y="2924175"/>
            <a:ext cx="36845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Bras et jambe sortis sont en appui sur le mur extérieur. 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8">
            <a:extLst>
              <a:ext uri="{FF2B5EF4-FFF2-40B4-BE49-F238E27FC236}">
                <a16:creationId xmlns:a16="http://schemas.microsoft.com/office/drawing/2014/main" id="{A071B868-2C28-330B-4538-C7B4CE9503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487DF29A-D3FA-6A5D-931C-EBB3EA4A52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632E0FE-20F7-4BEC-BBCC-FBFB5A5924F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Rectangle 1">
            <a:extLst>
              <a:ext uri="{FF2B5EF4-FFF2-40B4-BE49-F238E27FC236}">
                <a16:creationId xmlns:a16="http://schemas.microsoft.com/office/drawing/2014/main" id="{6602B291-03BB-D9D1-D5DD-6EB018CA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du porter pompier : </a:t>
            </a:r>
          </a:p>
        </p:txBody>
      </p:sp>
      <p:sp>
        <p:nvSpPr>
          <p:cNvPr id="15365" name="Rectangle 1">
            <a:extLst>
              <a:ext uri="{FF2B5EF4-FFF2-40B4-BE49-F238E27FC236}">
                <a16:creationId xmlns:a16="http://schemas.microsoft.com/office/drawing/2014/main" id="{1FD7E9B7-87D3-B93E-AD98-677C0900B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060825"/>
            <a:ext cx="818991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Equipier 1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positionne au niveau des pieds de la victime, saisit les cheville et les rapproche du bassin.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Equipier 2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place au niveau de la tête et positionne ses mains de façon à pouvoir relever et soulever de terre la victime.</a:t>
            </a:r>
          </a:p>
        </p:txBody>
      </p:sp>
      <p:pic>
        <p:nvPicPr>
          <p:cNvPr id="15366" name="Picture 7" descr="GTOD Livre 4 les sauvetages - V nov 2020 -_Page_10">
            <a:extLst>
              <a:ext uri="{FF2B5EF4-FFF2-40B4-BE49-F238E27FC236}">
                <a16:creationId xmlns:a16="http://schemas.microsoft.com/office/drawing/2014/main" id="{1349AD64-8327-2DDE-CB1B-1180B1E31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23607" r="56429" b="62035"/>
          <a:stretch>
            <a:fillRect/>
          </a:stretch>
        </p:blipFill>
        <p:spPr bwMode="auto">
          <a:xfrm>
            <a:off x="4572000" y="1239838"/>
            <a:ext cx="424973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ce réservé du numéro de diapositive 4">
            <a:extLst>
              <a:ext uri="{FF2B5EF4-FFF2-40B4-BE49-F238E27FC236}">
                <a16:creationId xmlns:a16="http://schemas.microsoft.com/office/drawing/2014/main" id="{07A1F55B-6D10-233F-18C2-B17AD66F66F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DCE7C07-03EC-421B-84B6-21890AB7659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5171" name="Rectangle 1">
            <a:extLst>
              <a:ext uri="{FF2B5EF4-FFF2-40B4-BE49-F238E27FC236}">
                <a16:creationId xmlns:a16="http://schemas.microsoft.com/office/drawing/2014/main" id="{0BF619B6-D508-E503-A9AE-528D5AF23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 d’attente sur une fenêtre :</a:t>
            </a:r>
          </a:p>
        </p:txBody>
      </p:sp>
      <p:sp>
        <p:nvSpPr>
          <p:cNvPr id="135172" name="Titre 8">
            <a:extLst>
              <a:ext uri="{FF2B5EF4-FFF2-40B4-BE49-F238E27FC236}">
                <a16:creationId xmlns:a16="http://schemas.microsoft.com/office/drawing/2014/main" id="{823CA681-A079-029A-8C07-42FE5ADB5394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35173" name="Image 1">
            <a:extLst>
              <a:ext uri="{FF2B5EF4-FFF2-40B4-BE49-F238E27FC236}">
                <a16:creationId xmlns:a16="http://schemas.microsoft.com/office/drawing/2014/main" id="{9D0D6374-BBCF-B2F5-7DF1-5964AFE65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1860550"/>
            <a:ext cx="4824412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4" name="Rectangle 2">
            <a:extLst>
              <a:ext uri="{FF2B5EF4-FFF2-40B4-BE49-F238E27FC236}">
                <a16:creationId xmlns:a16="http://schemas.microsoft.com/office/drawing/2014/main" id="{7EBA2B8C-ED9E-3E22-E4E0-C2CB6FE26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2828925"/>
            <a:ext cx="34940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Bras et jambe sortis sont en appui sur le mur extérieur. 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ce réservé du numéro de diapositive 4">
            <a:extLst>
              <a:ext uri="{FF2B5EF4-FFF2-40B4-BE49-F238E27FC236}">
                <a16:creationId xmlns:a16="http://schemas.microsoft.com/office/drawing/2014/main" id="{2D82D91E-9870-C75A-E31C-0ADCAF1AA96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851837C-607F-480F-93C0-ACE3327F8B3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6195" name="Rectangle 7">
            <a:extLst>
              <a:ext uri="{FF2B5EF4-FFF2-40B4-BE49-F238E27FC236}">
                <a16:creationId xmlns:a16="http://schemas.microsoft.com/office/drawing/2014/main" id="{7DC09564-DDDB-D715-188D-02D9396A2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6196" name="Rectangle 9">
            <a:extLst>
              <a:ext uri="{FF2B5EF4-FFF2-40B4-BE49-F238E27FC236}">
                <a16:creationId xmlns:a16="http://schemas.microsoft.com/office/drawing/2014/main" id="{65B214D3-91A3-5001-2355-54870631B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6197" name="Titre 8">
            <a:extLst>
              <a:ext uri="{FF2B5EF4-FFF2-40B4-BE49-F238E27FC236}">
                <a16:creationId xmlns:a16="http://schemas.microsoft.com/office/drawing/2014/main" id="{87BA584A-1CE6-DA80-766D-1B2D0B1C64B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36198" name="Rectangle 1">
            <a:extLst>
              <a:ext uri="{FF2B5EF4-FFF2-40B4-BE49-F238E27FC236}">
                <a16:creationId xmlns:a16="http://schemas.microsoft.com/office/drawing/2014/main" id="{58EC9A72-6B24-06C7-9DFA-0DA0F72BB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41438"/>
            <a:ext cx="782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Technique d’évacuation au moyen de l’échelle à coulisses 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B2C7FD-994B-0AD9-F1E2-37DE8F3A7EA5}"/>
              </a:ext>
            </a:extLst>
          </p:cNvPr>
          <p:cNvSpPr/>
          <p:nvPr/>
        </p:nvSpPr>
        <p:spPr>
          <a:xfrm>
            <a:off x="257175" y="1933575"/>
            <a:ext cx="8607425" cy="401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è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Itinéraire de secours créé par anticipation sur tout feu de structure. 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è"/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 si H &gt; à 8 mètres.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2" indent="-4572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échelle à coulisses si H &lt; à 8 m.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è"/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E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mplacement doit être connu de tous les intervenants.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et/ou COS indique aux intervenants en ZE la façade sur laquelle est positionnée l’échelle à coulisses.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ce réservé du numéro de diapositive 4">
            <a:extLst>
              <a:ext uri="{FF2B5EF4-FFF2-40B4-BE49-F238E27FC236}">
                <a16:creationId xmlns:a16="http://schemas.microsoft.com/office/drawing/2014/main" id="{95932541-FDD0-B9B6-CB0A-D0769F1F620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09F43FF-D8F8-4A74-98B1-13109AA37D9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7219" name="Rectangle 7">
            <a:extLst>
              <a:ext uri="{FF2B5EF4-FFF2-40B4-BE49-F238E27FC236}">
                <a16:creationId xmlns:a16="http://schemas.microsoft.com/office/drawing/2014/main" id="{A7F54A3B-C930-CD5F-E19C-E67F2FC4F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7220" name="Rectangle 9">
            <a:extLst>
              <a:ext uri="{FF2B5EF4-FFF2-40B4-BE49-F238E27FC236}">
                <a16:creationId xmlns:a16="http://schemas.microsoft.com/office/drawing/2014/main" id="{22367F3C-C824-DE8A-571D-AEF5026A4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7221" name="Titre 8">
            <a:extLst>
              <a:ext uri="{FF2B5EF4-FFF2-40B4-BE49-F238E27FC236}">
                <a16:creationId xmlns:a16="http://schemas.microsoft.com/office/drawing/2014/main" id="{9F17153A-D003-8936-F6AC-52212AD07400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37222" name="Rectangle 6">
            <a:extLst>
              <a:ext uri="{FF2B5EF4-FFF2-40B4-BE49-F238E27FC236}">
                <a16:creationId xmlns:a16="http://schemas.microsoft.com/office/drawing/2014/main" id="{DCD78E4A-B337-9FFD-3045-2FFC38079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304925"/>
            <a:ext cx="782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Technique d’évacuation au moyen de l’échelle à coulisses 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7223" name="Rectangle 1">
            <a:extLst>
              <a:ext uri="{FF2B5EF4-FFF2-40B4-BE49-F238E27FC236}">
                <a16:creationId xmlns:a16="http://schemas.microsoft.com/office/drawing/2014/main" id="{5B5E9264-E3E5-0E79-8682-9BEFCAC5E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1951038"/>
            <a:ext cx="3935413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Positionnement de l’échelle :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7224" name="Picture 1" descr="GTOD Livre 4 les sauvetages - V nov 2020 -_Page_55">
            <a:extLst>
              <a:ext uri="{FF2B5EF4-FFF2-40B4-BE49-F238E27FC236}">
                <a16:creationId xmlns:a16="http://schemas.microsoft.com/office/drawing/2014/main" id="{D27C6476-5761-4463-F22F-A50FE2D08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37906" r="64212" b="41145"/>
          <a:stretch>
            <a:fillRect/>
          </a:stretch>
        </p:blipFill>
        <p:spPr bwMode="auto">
          <a:xfrm>
            <a:off x="5370513" y="1976438"/>
            <a:ext cx="356552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1" name="Rectangle 2">
            <a:extLst>
              <a:ext uri="{FF2B5EF4-FFF2-40B4-BE49-F238E27FC236}">
                <a16:creationId xmlns:a16="http://schemas.microsoft.com/office/drawing/2014/main" id="{B44777DE-10A1-724D-A96F-7BAA22707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17788"/>
            <a:ext cx="4824412" cy="33543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Dressée sans que les montants ne dépassent l’obstacle (rebord de fenêtre) pour garder un maximum de surface libre de l’ouvrant.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fois dressée </a:t>
            </a:r>
            <a:r>
              <a:rPr lang="fr-FR" alt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grand plan contre la façade.</a:t>
            </a:r>
            <a:endParaRPr lang="fr-FR" altLang="fr-FR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Espace réservé du numéro de diapositive 4">
            <a:extLst>
              <a:ext uri="{FF2B5EF4-FFF2-40B4-BE49-F238E27FC236}">
                <a16:creationId xmlns:a16="http://schemas.microsoft.com/office/drawing/2014/main" id="{6BE7EBA3-39EF-A814-0D25-192595C70B2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C7A11F6-9D6D-47CE-A01E-532DD43EA84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8243" name="Rectangle 7">
            <a:extLst>
              <a:ext uri="{FF2B5EF4-FFF2-40B4-BE49-F238E27FC236}">
                <a16:creationId xmlns:a16="http://schemas.microsoft.com/office/drawing/2014/main" id="{3FD2072A-8F6D-99E0-C4A1-057E7CC9E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8244" name="Rectangle 9">
            <a:extLst>
              <a:ext uri="{FF2B5EF4-FFF2-40B4-BE49-F238E27FC236}">
                <a16:creationId xmlns:a16="http://schemas.microsoft.com/office/drawing/2014/main" id="{AAF83148-1D3E-038A-3B7C-62FFBF05E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8245" name="Titre 8">
            <a:extLst>
              <a:ext uri="{FF2B5EF4-FFF2-40B4-BE49-F238E27FC236}">
                <a16:creationId xmlns:a16="http://schemas.microsoft.com/office/drawing/2014/main" id="{71D6BCB9-AEF4-61C1-117B-F56FF05CA8D1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38246" name="Rectangle 1">
            <a:extLst>
              <a:ext uri="{FF2B5EF4-FFF2-40B4-BE49-F238E27FC236}">
                <a16:creationId xmlns:a16="http://schemas.microsoft.com/office/drawing/2014/main" id="{85D117F9-89AE-E3E1-240E-E9ED9A9AA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885950"/>
            <a:ext cx="81899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la mesure du possible le pied d’échelle doit être respecté ………. 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247" name="Rectangle 2">
            <a:extLst>
              <a:ext uri="{FF2B5EF4-FFF2-40B4-BE49-F238E27FC236}">
                <a16:creationId xmlns:a16="http://schemas.microsoft.com/office/drawing/2014/main" id="{F1C21453-1AAD-008E-9E05-6081C0D19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38248" name="Picture 1" descr="GTOD Livre 4 les sauvetages - V nov 2020 -_Page_55">
            <a:extLst>
              <a:ext uri="{FF2B5EF4-FFF2-40B4-BE49-F238E27FC236}">
                <a16:creationId xmlns:a16="http://schemas.microsoft.com/office/drawing/2014/main" id="{B31E8174-6464-26BC-445B-2A575DA41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66077" r="68182" b="18251"/>
          <a:stretch>
            <a:fillRect/>
          </a:stretch>
        </p:blipFill>
        <p:spPr bwMode="auto">
          <a:xfrm>
            <a:off x="5122863" y="2455863"/>
            <a:ext cx="3713162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9" name="Rectangle 6">
            <a:extLst>
              <a:ext uri="{FF2B5EF4-FFF2-40B4-BE49-F238E27FC236}">
                <a16:creationId xmlns:a16="http://schemas.microsoft.com/office/drawing/2014/main" id="{D1B58477-72D7-DBE0-B4BF-1A776A1FE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304925"/>
            <a:ext cx="782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Technique d’évacuation au moyen de l’échelle à coulisses 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Espace réservé du numéro de diapositive 4">
            <a:extLst>
              <a:ext uri="{FF2B5EF4-FFF2-40B4-BE49-F238E27FC236}">
                <a16:creationId xmlns:a16="http://schemas.microsoft.com/office/drawing/2014/main" id="{965445CF-5265-733B-07F1-9FD8C6A8015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F73BB93-4AD2-4495-85C2-ADEC09E83D4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9267" name="Rectangle 7">
            <a:extLst>
              <a:ext uri="{FF2B5EF4-FFF2-40B4-BE49-F238E27FC236}">
                <a16:creationId xmlns:a16="http://schemas.microsoft.com/office/drawing/2014/main" id="{F620A822-109B-A2CD-F48D-39EEC2C8E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9268" name="Rectangle 9">
            <a:extLst>
              <a:ext uri="{FF2B5EF4-FFF2-40B4-BE49-F238E27FC236}">
                <a16:creationId xmlns:a16="http://schemas.microsoft.com/office/drawing/2014/main" id="{DDD2C238-243B-BB64-812F-B025275A3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9269" name="Titre 8">
            <a:extLst>
              <a:ext uri="{FF2B5EF4-FFF2-40B4-BE49-F238E27FC236}">
                <a16:creationId xmlns:a16="http://schemas.microsoft.com/office/drawing/2014/main" id="{4B08AC95-0250-E046-E709-C4BC8F751B10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39270" name="Rectangle 1">
            <a:extLst>
              <a:ext uri="{FF2B5EF4-FFF2-40B4-BE49-F238E27FC236}">
                <a16:creationId xmlns:a16="http://schemas.microsoft.com/office/drawing/2014/main" id="{8D525E24-B91C-3DDC-BFD0-32D3B326A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05000"/>
            <a:ext cx="818991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……….et le pied de l’échelle doit être à minimum stabilisé.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271" name="Rectangle 2">
            <a:extLst>
              <a:ext uri="{FF2B5EF4-FFF2-40B4-BE49-F238E27FC236}">
                <a16:creationId xmlns:a16="http://schemas.microsoft.com/office/drawing/2014/main" id="{A2A02ACA-CBD9-5594-D6C4-A396F6B85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39272" name="Picture 3" descr="GTOD Livre 4 les sauvetages - V nov 2020 -_Page_55">
            <a:extLst>
              <a:ext uri="{FF2B5EF4-FFF2-40B4-BE49-F238E27FC236}">
                <a16:creationId xmlns:a16="http://schemas.microsoft.com/office/drawing/2014/main" id="{29962985-E565-F2A8-5A26-FF478AE7C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1" t="65881" r="10652" b="18251"/>
          <a:stretch>
            <a:fillRect/>
          </a:stretch>
        </p:blipFill>
        <p:spPr bwMode="auto">
          <a:xfrm>
            <a:off x="2843213" y="2424113"/>
            <a:ext cx="3279775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3" name="Rectangle 6">
            <a:extLst>
              <a:ext uri="{FF2B5EF4-FFF2-40B4-BE49-F238E27FC236}">
                <a16:creationId xmlns:a16="http://schemas.microsoft.com/office/drawing/2014/main" id="{F0FB7D88-2015-3B09-5646-C293B9862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304925"/>
            <a:ext cx="782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Technique d’évacuation au moyen de l’échelle à coulisses 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Espace réservé du numéro de diapositive 4">
            <a:extLst>
              <a:ext uri="{FF2B5EF4-FFF2-40B4-BE49-F238E27FC236}">
                <a16:creationId xmlns:a16="http://schemas.microsoft.com/office/drawing/2014/main" id="{108CD632-0841-748A-2E03-E774895C84D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9E8EEBC-1BFA-428E-B93F-A1490438D35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0291" name="Rectangle 7">
            <a:extLst>
              <a:ext uri="{FF2B5EF4-FFF2-40B4-BE49-F238E27FC236}">
                <a16:creationId xmlns:a16="http://schemas.microsoft.com/office/drawing/2014/main" id="{028E4430-9BEA-895D-B399-1DD039BB9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0292" name="Rectangle 9">
            <a:extLst>
              <a:ext uri="{FF2B5EF4-FFF2-40B4-BE49-F238E27FC236}">
                <a16:creationId xmlns:a16="http://schemas.microsoft.com/office/drawing/2014/main" id="{B108080D-FB76-6200-7310-51255933A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0293" name="Titre 8">
            <a:extLst>
              <a:ext uri="{FF2B5EF4-FFF2-40B4-BE49-F238E27FC236}">
                <a16:creationId xmlns:a16="http://schemas.microsoft.com/office/drawing/2014/main" id="{23595566-4928-1FD2-D702-5974A8D8F3F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40294" name="Rectangle 6">
            <a:extLst>
              <a:ext uri="{FF2B5EF4-FFF2-40B4-BE49-F238E27FC236}">
                <a16:creationId xmlns:a16="http://schemas.microsoft.com/office/drawing/2014/main" id="{6E5C783C-1928-95D3-B0F8-DAFCC363C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41438"/>
            <a:ext cx="782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Technique d’évacuation au moyen de l’échelle à coulisses 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0295" name="Rectangle 1">
            <a:extLst>
              <a:ext uri="{FF2B5EF4-FFF2-40B4-BE49-F238E27FC236}">
                <a16:creationId xmlns:a16="http://schemas.microsoft.com/office/drawing/2014/main" id="{ACE23F3F-039E-D924-BE8A-7DC0E2CC4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868488"/>
            <a:ext cx="548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Engagement SP sur l’échelle à coulisses </a:t>
            </a:r>
            <a:endParaRPr lang="fr-FR" altLang="fr-FR" sz="2400">
              <a:latin typeface="Arial" panose="020B0604020202020204" pitchFamily="34" charset="0"/>
            </a:endParaRPr>
          </a:p>
        </p:txBody>
      </p:sp>
      <p:sp>
        <p:nvSpPr>
          <p:cNvPr id="140296" name="Rectangle 2">
            <a:extLst>
              <a:ext uri="{FF2B5EF4-FFF2-40B4-BE49-F238E27FC236}">
                <a16:creationId xmlns:a16="http://schemas.microsoft.com/office/drawing/2014/main" id="{538763F1-0604-C55D-991B-35B7E9296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921000"/>
            <a:ext cx="5113338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’engage tête en avant en prenant appui sur le rebord de la fenêtre dans un 1</a:t>
            </a:r>
            <a:r>
              <a:rPr lang="fr-FR" altLang="fr-FR" sz="24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temps.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0297" name="Image 3">
            <a:extLst>
              <a:ext uri="{FF2B5EF4-FFF2-40B4-BE49-F238E27FC236}">
                <a16:creationId xmlns:a16="http://schemas.microsoft.com/office/drawing/2014/main" id="{A509161A-848A-9543-E6F6-71EE51F6A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33625"/>
            <a:ext cx="333375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Espace réservé du numéro de diapositive 4">
            <a:extLst>
              <a:ext uri="{FF2B5EF4-FFF2-40B4-BE49-F238E27FC236}">
                <a16:creationId xmlns:a16="http://schemas.microsoft.com/office/drawing/2014/main" id="{7CE4DDF5-8429-B81E-7A52-A98BF192E22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D4570A-2CA8-4134-AC78-CABAE7A9AC0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1315" name="Rectangle 7">
            <a:extLst>
              <a:ext uri="{FF2B5EF4-FFF2-40B4-BE49-F238E27FC236}">
                <a16:creationId xmlns:a16="http://schemas.microsoft.com/office/drawing/2014/main" id="{B727BEE2-A9AA-2AF0-F276-892EC0D03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1316" name="Rectangle 9">
            <a:extLst>
              <a:ext uri="{FF2B5EF4-FFF2-40B4-BE49-F238E27FC236}">
                <a16:creationId xmlns:a16="http://schemas.microsoft.com/office/drawing/2014/main" id="{2A8DE752-649E-5901-0B48-D28CFC7D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1317" name="Titre 8">
            <a:extLst>
              <a:ext uri="{FF2B5EF4-FFF2-40B4-BE49-F238E27FC236}">
                <a16:creationId xmlns:a16="http://schemas.microsoft.com/office/drawing/2014/main" id="{D7D641B9-B104-7764-2853-371F8A66D5C5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41318" name="Rectangle 6">
            <a:extLst>
              <a:ext uri="{FF2B5EF4-FFF2-40B4-BE49-F238E27FC236}">
                <a16:creationId xmlns:a16="http://schemas.microsoft.com/office/drawing/2014/main" id="{83383D75-2510-735D-680A-95B94C5C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41438"/>
            <a:ext cx="782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Technique d’évacuation au moyen de l’échelle à coulisses 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1319" name="Rectangle 1">
            <a:extLst>
              <a:ext uri="{FF2B5EF4-FFF2-40B4-BE49-F238E27FC236}">
                <a16:creationId xmlns:a16="http://schemas.microsoft.com/office/drawing/2014/main" id="{7CB4B3A2-7926-D2DE-5551-92477F3D8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955800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Engagement SP sur l’échelle à coulisses </a:t>
            </a:r>
            <a:endParaRPr lang="fr-FR" altLang="fr-FR" sz="2400">
              <a:latin typeface="Arial" panose="020B0604020202020204" pitchFamily="34" charset="0"/>
            </a:endParaRPr>
          </a:p>
        </p:txBody>
      </p:sp>
      <p:pic>
        <p:nvPicPr>
          <p:cNvPr id="141320" name="Picture 1" descr="GTOD Livre 4 les sauvetages - V nov 2020 -_Page_56">
            <a:extLst>
              <a:ext uri="{FF2B5EF4-FFF2-40B4-BE49-F238E27FC236}">
                <a16:creationId xmlns:a16="http://schemas.microsoft.com/office/drawing/2014/main" id="{524B9D14-8DEC-1C15-9314-46B1917C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41689" r="66281" b="35890"/>
          <a:stretch>
            <a:fillRect/>
          </a:stretch>
        </p:blipFill>
        <p:spPr bwMode="auto">
          <a:xfrm>
            <a:off x="5338763" y="1628775"/>
            <a:ext cx="33909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1" name="Rectangle 2">
            <a:extLst>
              <a:ext uri="{FF2B5EF4-FFF2-40B4-BE49-F238E27FC236}">
                <a16:creationId xmlns:a16="http://schemas.microsoft.com/office/drawing/2014/main" id="{FFB9C504-CF1B-1F85-07E9-5570A15CD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2855913"/>
            <a:ext cx="457200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auveteur engage un bras en supination englobant un échelon et l’autre en pronation.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Espace réservé du numéro de diapositive 4">
            <a:extLst>
              <a:ext uri="{FF2B5EF4-FFF2-40B4-BE49-F238E27FC236}">
                <a16:creationId xmlns:a16="http://schemas.microsoft.com/office/drawing/2014/main" id="{F62796F0-BBF3-B0DC-F962-7A55852DE6C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E3016A6-6354-4728-BBEF-7C907498100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2339" name="Rectangle 7">
            <a:extLst>
              <a:ext uri="{FF2B5EF4-FFF2-40B4-BE49-F238E27FC236}">
                <a16:creationId xmlns:a16="http://schemas.microsoft.com/office/drawing/2014/main" id="{482B8521-1B91-E8D9-A45A-D94723E99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2340" name="Rectangle 9">
            <a:extLst>
              <a:ext uri="{FF2B5EF4-FFF2-40B4-BE49-F238E27FC236}">
                <a16:creationId xmlns:a16="http://schemas.microsoft.com/office/drawing/2014/main" id="{DA0F56CC-0F7F-75A3-F9CF-732E4C6CE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2341" name="Titre 8">
            <a:extLst>
              <a:ext uri="{FF2B5EF4-FFF2-40B4-BE49-F238E27FC236}">
                <a16:creationId xmlns:a16="http://schemas.microsoft.com/office/drawing/2014/main" id="{859ADBC9-B82A-7944-A09F-9A2A3B883D0F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42342" name="Rectangle 6">
            <a:extLst>
              <a:ext uri="{FF2B5EF4-FFF2-40B4-BE49-F238E27FC236}">
                <a16:creationId xmlns:a16="http://schemas.microsoft.com/office/drawing/2014/main" id="{D80952EC-D38E-41CB-6EF8-6BE5FE033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41438"/>
            <a:ext cx="782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Technique d’évacuation au moyen de l’échelle à coulisses 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2343" name="Rectangle 1">
            <a:extLst>
              <a:ext uri="{FF2B5EF4-FFF2-40B4-BE49-F238E27FC236}">
                <a16:creationId xmlns:a16="http://schemas.microsoft.com/office/drawing/2014/main" id="{3EE1BC20-BCD1-B9AA-7851-D9C737BB0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868488"/>
            <a:ext cx="5776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Engagement su SP sur l’échelle à coulisses </a:t>
            </a:r>
            <a:endParaRPr lang="fr-FR" altLang="fr-FR" sz="2400">
              <a:latin typeface="Arial" panose="020B0604020202020204" pitchFamily="34" charset="0"/>
            </a:endParaRPr>
          </a:p>
        </p:txBody>
      </p:sp>
      <p:sp>
        <p:nvSpPr>
          <p:cNvPr id="142344" name="Rectangle 3">
            <a:extLst>
              <a:ext uri="{FF2B5EF4-FFF2-40B4-BE49-F238E27FC236}">
                <a16:creationId xmlns:a16="http://schemas.microsoft.com/office/drawing/2014/main" id="{1B184810-3346-81C4-E9C1-64524D1BD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249613"/>
            <a:ext cx="457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L’engagement doit être suffisant pour dégager le bas du corps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2345" name="Picture 1" descr="GTOD Livre 4 les sauvetages - V nov 2020 -_Page_56">
            <a:extLst>
              <a:ext uri="{FF2B5EF4-FFF2-40B4-BE49-F238E27FC236}">
                <a16:creationId xmlns:a16="http://schemas.microsoft.com/office/drawing/2014/main" id="{2617488C-73AF-7BD0-18FD-9DDB71454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9" t="42427" r="8667" b="35594"/>
          <a:stretch>
            <a:fillRect/>
          </a:stretch>
        </p:blipFill>
        <p:spPr bwMode="auto">
          <a:xfrm>
            <a:off x="390525" y="2381250"/>
            <a:ext cx="29575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Espace réservé du numéro de diapositive 4">
            <a:extLst>
              <a:ext uri="{FF2B5EF4-FFF2-40B4-BE49-F238E27FC236}">
                <a16:creationId xmlns:a16="http://schemas.microsoft.com/office/drawing/2014/main" id="{E97FAD27-02C0-6B8D-11CC-88FA005A132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974D4CA-7EBF-43AA-AEE7-C82620911E5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363" name="Rectangle 7">
            <a:extLst>
              <a:ext uri="{FF2B5EF4-FFF2-40B4-BE49-F238E27FC236}">
                <a16:creationId xmlns:a16="http://schemas.microsoft.com/office/drawing/2014/main" id="{929C73E2-D9FE-E818-088C-5A07E0DF8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3364" name="Rectangle 9">
            <a:extLst>
              <a:ext uri="{FF2B5EF4-FFF2-40B4-BE49-F238E27FC236}">
                <a16:creationId xmlns:a16="http://schemas.microsoft.com/office/drawing/2014/main" id="{101E4894-D205-A620-B488-F44BDF23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3365" name="Titre 8">
            <a:extLst>
              <a:ext uri="{FF2B5EF4-FFF2-40B4-BE49-F238E27FC236}">
                <a16:creationId xmlns:a16="http://schemas.microsoft.com/office/drawing/2014/main" id="{A6CDE2B8-AE24-3C36-EF1F-8E4E9D39FD1B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347CC35C-1D2A-2E7D-5E55-8BFEA4928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41438"/>
            <a:ext cx="782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Technique d’évacuation au moyen de l’échelle à coulisses 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3367" name="Rectangle 2">
            <a:extLst>
              <a:ext uri="{FF2B5EF4-FFF2-40B4-BE49-F238E27FC236}">
                <a16:creationId xmlns:a16="http://schemas.microsoft.com/office/drawing/2014/main" id="{11E257E5-5D16-301D-9E44-72474F7C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2009775"/>
            <a:ext cx="54514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Rétablissement sur l’échelle à coulisses :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68" name="Picture 2" descr="GTOD Livre 4 les sauvetages - V nov 2020 -_Page_56">
            <a:extLst>
              <a:ext uri="{FF2B5EF4-FFF2-40B4-BE49-F238E27FC236}">
                <a16:creationId xmlns:a16="http://schemas.microsoft.com/office/drawing/2014/main" id="{9BF4F138-5BA3-A0FD-27BF-5F96F3A71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t="70012" r="66264" b="5998"/>
          <a:stretch>
            <a:fillRect/>
          </a:stretch>
        </p:blipFill>
        <p:spPr bwMode="auto">
          <a:xfrm>
            <a:off x="5651500" y="1825625"/>
            <a:ext cx="30448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9" name="Rectangle 3">
            <a:extLst>
              <a:ext uri="{FF2B5EF4-FFF2-40B4-BE49-F238E27FC236}">
                <a16:creationId xmlns:a16="http://schemas.microsoft.com/office/drawing/2014/main" id="{01457D88-37CA-FB2C-B4E1-0EE8AF145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000375"/>
            <a:ext cx="45720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 procède à la bascule du bas du corps sur l’échelle à coulisses pour se mettre dans le sens de la descente pieds dirigés vers le bas.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u numéro de diapositive 4">
            <a:extLst>
              <a:ext uri="{FF2B5EF4-FFF2-40B4-BE49-F238E27FC236}">
                <a16:creationId xmlns:a16="http://schemas.microsoft.com/office/drawing/2014/main" id="{7C9D391A-F4A1-76F9-1988-C8A5AA0C8FB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4567ACA-034D-4570-95BD-A06A9B13799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4387" name="Rectangle 7">
            <a:extLst>
              <a:ext uri="{FF2B5EF4-FFF2-40B4-BE49-F238E27FC236}">
                <a16:creationId xmlns:a16="http://schemas.microsoft.com/office/drawing/2014/main" id="{6C108D1C-085E-35F6-86B2-B11F1991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4388" name="Rectangle 9">
            <a:extLst>
              <a:ext uri="{FF2B5EF4-FFF2-40B4-BE49-F238E27FC236}">
                <a16:creationId xmlns:a16="http://schemas.microsoft.com/office/drawing/2014/main" id="{97250D71-EB8B-DCD6-D30F-82BC6E394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4389" name="Titre 8">
            <a:extLst>
              <a:ext uri="{FF2B5EF4-FFF2-40B4-BE49-F238E27FC236}">
                <a16:creationId xmlns:a16="http://schemas.microsoft.com/office/drawing/2014/main" id="{A77C3555-2D5A-4115-3D00-F05481191229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44390" name="Rectangle 6">
            <a:extLst>
              <a:ext uri="{FF2B5EF4-FFF2-40B4-BE49-F238E27FC236}">
                <a16:creationId xmlns:a16="http://schemas.microsoft.com/office/drawing/2014/main" id="{64EDF3C7-FBE7-0876-4E4F-6A124B48C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41438"/>
            <a:ext cx="782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Technique d’évacuation au moyen de l’échelle à coulisses 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44391" name="Picture 3" descr="GTOD Livre 4 les sauvetages - V nov 2020 -_Page_57">
            <a:extLst>
              <a:ext uri="{FF2B5EF4-FFF2-40B4-BE49-F238E27FC236}">
                <a16:creationId xmlns:a16="http://schemas.microsoft.com/office/drawing/2014/main" id="{FABDA94E-6792-FF01-545D-ADFB104EE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17197" r="66226" b="60689"/>
          <a:stretch>
            <a:fillRect/>
          </a:stretch>
        </p:blipFill>
        <p:spPr bwMode="auto">
          <a:xfrm>
            <a:off x="323850" y="1985963"/>
            <a:ext cx="31686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2" name="Rectangle 1">
            <a:extLst>
              <a:ext uri="{FF2B5EF4-FFF2-40B4-BE49-F238E27FC236}">
                <a16:creationId xmlns:a16="http://schemas.microsoft.com/office/drawing/2014/main" id="{D7D74263-4E2D-7DB8-0551-2A27A1CD6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159125"/>
            <a:ext cx="504031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rétablissement fait, le sauveteur peut procéder à la descente sur l’échelle à coulisses.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8">
            <a:extLst>
              <a:ext uri="{FF2B5EF4-FFF2-40B4-BE49-F238E27FC236}">
                <a16:creationId xmlns:a16="http://schemas.microsoft.com/office/drawing/2014/main" id="{496E5654-31C8-D314-FBE0-F871A4A3AD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16387" name="Espace réservé du numéro de diapositive 4">
            <a:extLst>
              <a:ext uri="{FF2B5EF4-FFF2-40B4-BE49-F238E27FC236}">
                <a16:creationId xmlns:a16="http://schemas.microsoft.com/office/drawing/2014/main" id="{986AA36D-5C3A-DCB1-85E7-3C5A21CA318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A9BE45A-45F6-473C-87F7-C1601FD0C66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B3B72089-AFCD-BD80-872A-04D275D2E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du porter pompier : 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9" name="Rectangle 1">
            <a:extLst>
              <a:ext uri="{FF2B5EF4-FFF2-40B4-BE49-F238E27FC236}">
                <a16:creationId xmlns:a16="http://schemas.microsoft.com/office/drawing/2014/main" id="{72B50959-DEB8-5638-2B34-7FC9B6E7F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05000"/>
            <a:ext cx="8189913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Equipier 1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saisit les mains ou poignets, cale les pieds de la victime avec les siens.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Equipier 2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toujours en position pour soulever la victime, se prépare à fournir un mouvement puissant et énergique. </a:t>
            </a:r>
          </a:p>
        </p:txBody>
      </p:sp>
      <p:pic>
        <p:nvPicPr>
          <p:cNvPr id="16390" name="Picture 7" descr="GTOD Livre 4 les sauvetages - V nov 2020 -_Page_10">
            <a:extLst>
              <a:ext uri="{FF2B5EF4-FFF2-40B4-BE49-F238E27FC236}">
                <a16:creationId xmlns:a16="http://schemas.microsoft.com/office/drawing/2014/main" id="{E94984C6-A6F9-8DA3-C372-DE16476C2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3" t="39236" r="8667" b="44852"/>
          <a:stretch>
            <a:fillRect/>
          </a:stretch>
        </p:blipFill>
        <p:spPr bwMode="auto">
          <a:xfrm>
            <a:off x="3502025" y="2420938"/>
            <a:ext cx="506888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Espace réservé du numéro de diapositive 4">
            <a:extLst>
              <a:ext uri="{FF2B5EF4-FFF2-40B4-BE49-F238E27FC236}">
                <a16:creationId xmlns:a16="http://schemas.microsoft.com/office/drawing/2014/main" id="{1FF551AB-02FF-C4D7-FF93-216ED1525F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DF65402-59A9-40D6-A3A7-652F512F9D7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5411" name="Rectangle 7">
            <a:extLst>
              <a:ext uri="{FF2B5EF4-FFF2-40B4-BE49-F238E27FC236}">
                <a16:creationId xmlns:a16="http://schemas.microsoft.com/office/drawing/2014/main" id="{AB4663DC-4C82-2901-2AF6-B1DAC7F28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5412" name="Rectangle 9">
            <a:extLst>
              <a:ext uri="{FF2B5EF4-FFF2-40B4-BE49-F238E27FC236}">
                <a16:creationId xmlns:a16="http://schemas.microsoft.com/office/drawing/2014/main" id="{DE401E58-349B-16AF-993F-C09800F0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5413" name="Titre 8">
            <a:extLst>
              <a:ext uri="{FF2B5EF4-FFF2-40B4-BE49-F238E27FC236}">
                <a16:creationId xmlns:a16="http://schemas.microsoft.com/office/drawing/2014/main" id="{B12C69E7-109D-26DE-6CCB-84951F93C87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45414" name="Rectangle 6">
            <a:extLst>
              <a:ext uri="{FF2B5EF4-FFF2-40B4-BE49-F238E27FC236}">
                <a16:creationId xmlns:a16="http://schemas.microsoft.com/office/drawing/2014/main" id="{96368213-85A0-278D-36D4-5911924E9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41438"/>
            <a:ext cx="782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Technique d’évacuation au moyen de l’échelle à coulisses 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5415" name="Rectangle 1">
            <a:extLst>
              <a:ext uri="{FF2B5EF4-FFF2-40B4-BE49-F238E27FC236}">
                <a16:creationId xmlns:a16="http://schemas.microsoft.com/office/drawing/2014/main" id="{F4A5C080-D7E9-FEF4-B8C4-C90AD5D24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1947863"/>
            <a:ext cx="46894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Descente sur l’échelle à coulisses : 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5416" name="Picture 3" descr="GTOD Livre 4 les sauvetages - V nov 2020 -_Page_57">
            <a:extLst>
              <a:ext uri="{FF2B5EF4-FFF2-40B4-BE49-F238E27FC236}">
                <a16:creationId xmlns:a16="http://schemas.microsoft.com/office/drawing/2014/main" id="{F9101CD8-431E-8043-0F61-835959AD7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46594" r="66248" b="33986"/>
          <a:stretch>
            <a:fillRect/>
          </a:stretch>
        </p:blipFill>
        <p:spPr bwMode="auto">
          <a:xfrm>
            <a:off x="5364163" y="1862138"/>
            <a:ext cx="3360737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7" name="Rectangle 3">
            <a:extLst>
              <a:ext uri="{FF2B5EF4-FFF2-40B4-BE49-F238E27FC236}">
                <a16:creationId xmlns:a16="http://schemas.microsoft.com/office/drawing/2014/main" id="{C64EE170-0040-D8A7-D06B-6EFBA0422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2938463"/>
            <a:ext cx="45720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descente jusqu’au sol peut se faire, dans un souci de rapidité, en glissant le long des montants ………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Espace réservé du numéro de diapositive 4">
            <a:extLst>
              <a:ext uri="{FF2B5EF4-FFF2-40B4-BE49-F238E27FC236}">
                <a16:creationId xmlns:a16="http://schemas.microsoft.com/office/drawing/2014/main" id="{A27F71D8-2122-6B98-9E21-8CD578BF452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1799106-A753-4D7D-BE57-361960F5FD0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6435" name="Rectangle 7">
            <a:extLst>
              <a:ext uri="{FF2B5EF4-FFF2-40B4-BE49-F238E27FC236}">
                <a16:creationId xmlns:a16="http://schemas.microsoft.com/office/drawing/2014/main" id="{F2F98D76-D647-FCBB-0521-C08769F1F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238" y="211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6436" name="Rectangle 9">
            <a:extLst>
              <a:ext uri="{FF2B5EF4-FFF2-40B4-BE49-F238E27FC236}">
                <a16:creationId xmlns:a16="http://schemas.microsoft.com/office/drawing/2014/main" id="{1E96A01E-C595-9019-6851-7DA02E4E6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38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6437" name="Titre 8">
            <a:extLst>
              <a:ext uri="{FF2B5EF4-FFF2-40B4-BE49-F238E27FC236}">
                <a16:creationId xmlns:a16="http://schemas.microsoft.com/office/drawing/2014/main" id="{C5815CC0-AE06-2CD7-1293-C4A640192B6F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46438" name="Rectangle 6">
            <a:extLst>
              <a:ext uri="{FF2B5EF4-FFF2-40B4-BE49-F238E27FC236}">
                <a16:creationId xmlns:a16="http://schemas.microsoft.com/office/drawing/2014/main" id="{C3E19EE4-27F4-1239-B210-82DE80B32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41438"/>
            <a:ext cx="782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Technique d’évacuation au moyen de l’échelle à coulisses 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46439" name="Picture 3" descr="GTOD Livre 4 les sauvetages - V nov 2020 -_Page_57">
            <a:extLst>
              <a:ext uri="{FF2B5EF4-FFF2-40B4-BE49-F238E27FC236}">
                <a16:creationId xmlns:a16="http://schemas.microsoft.com/office/drawing/2014/main" id="{F3CB131A-17F9-8FB7-7CBB-DE7BC777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0" t="46594" r="10652" b="33728"/>
          <a:stretch>
            <a:fillRect/>
          </a:stretch>
        </p:blipFill>
        <p:spPr bwMode="auto">
          <a:xfrm>
            <a:off x="474663" y="2400300"/>
            <a:ext cx="3214687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0" name="Rectangle 1">
            <a:extLst>
              <a:ext uri="{FF2B5EF4-FFF2-40B4-BE49-F238E27FC236}">
                <a16:creationId xmlns:a16="http://schemas.microsoft.com/office/drawing/2014/main" id="{AE1AE44D-53F1-7F95-178B-C19E0121A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944813"/>
            <a:ext cx="4572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 jusqu’à la réception sur le sol.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6441" name="Rectangle 1">
            <a:extLst>
              <a:ext uri="{FF2B5EF4-FFF2-40B4-BE49-F238E27FC236}">
                <a16:creationId xmlns:a16="http://schemas.microsoft.com/office/drawing/2014/main" id="{FF2528EC-42A9-2B86-47E3-D7941EF30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1881188"/>
            <a:ext cx="46894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Descente sur l’échelle à coulisses : 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re 8">
            <a:extLst>
              <a:ext uri="{FF2B5EF4-FFF2-40B4-BE49-F238E27FC236}">
                <a16:creationId xmlns:a16="http://schemas.microsoft.com/office/drawing/2014/main" id="{0F348A25-86F6-BE68-A016-16E66FD176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147459" name="Espace réservé du numéro de diapositive 4">
            <a:extLst>
              <a:ext uri="{FF2B5EF4-FFF2-40B4-BE49-F238E27FC236}">
                <a16:creationId xmlns:a16="http://schemas.microsoft.com/office/drawing/2014/main" id="{0B95C89A-99B5-F711-AF69-E911B0A8008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C7C8197-5028-4DCD-B0EE-552370C3AC6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3E2C4B5-FDD0-5580-CDD7-046CCB021895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461" name="ZoneTexte 12">
            <a:extLst>
              <a:ext uri="{FF2B5EF4-FFF2-40B4-BE49-F238E27FC236}">
                <a16:creationId xmlns:a16="http://schemas.microsoft.com/office/drawing/2014/main" id="{9CDD77C4-2F1E-CD6F-8F5B-1FA81BECE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7462" name="ZoneTexte 15">
            <a:extLst>
              <a:ext uri="{FF2B5EF4-FFF2-40B4-BE49-F238E27FC236}">
                <a16:creationId xmlns:a16="http://schemas.microsoft.com/office/drawing/2014/main" id="{A0D09EF1-2AA3-465B-935F-4DF30B4AA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362200"/>
            <a:ext cx="3429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Définitions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Différentes techniques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Assistance à un SP en difficulté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GTOD Livre 4 les sauvetages - V nov 2020 -_Page_10">
            <a:extLst>
              <a:ext uri="{FF2B5EF4-FFF2-40B4-BE49-F238E27FC236}">
                <a16:creationId xmlns:a16="http://schemas.microsoft.com/office/drawing/2014/main" id="{BE52DB52-63B4-ABB6-07C6-D35691746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t="56165" r="64220" b="28436"/>
          <a:stretch>
            <a:fillRect/>
          </a:stretch>
        </p:blipFill>
        <p:spPr bwMode="auto">
          <a:xfrm>
            <a:off x="323850" y="2924175"/>
            <a:ext cx="3614738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re 8">
            <a:extLst>
              <a:ext uri="{FF2B5EF4-FFF2-40B4-BE49-F238E27FC236}">
                <a16:creationId xmlns:a16="http://schemas.microsoft.com/office/drawing/2014/main" id="{8AE49C0C-50B5-894D-5D55-9A368731B3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17412" name="Espace réservé du numéro de diapositive 4">
            <a:extLst>
              <a:ext uri="{FF2B5EF4-FFF2-40B4-BE49-F238E27FC236}">
                <a16:creationId xmlns:a16="http://schemas.microsoft.com/office/drawing/2014/main" id="{BC994A7F-2D34-08DA-D6E9-C276B6E882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CC44A99-3DC7-446C-A4B8-D4C1043B412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3" name="Rectangle 1">
            <a:extLst>
              <a:ext uri="{FF2B5EF4-FFF2-40B4-BE49-F238E27FC236}">
                <a16:creationId xmlns:a16="http://schemas.microsoft.com/office/drawing/2014/main" id="{222E9F09-CD02-21AD-D382-D462A4543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du porter pompier : 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14" name="Rectangle 1">
            <a:extLst>
              <a:ext uri="{FF2B5EF4-FFF2-40B4-BE49-F238E27FC236}">
                <a16:creationId xmlns:a16="http://schemas.microsoft.com/office/drawing/2014/main" id="{7D9BF7D8-178A-AD12-D00C-83D5A9D89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44120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un mouvement coordonné, </a:t>
            </a:r>
            <a:r>
              <a:rPr lang="fr-FR" altLang="fr-FR" sz="2400" b="1">
                <a:solidFill>
                  <a:srgbClr val="44120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Equipier 1 </a:t>
            </a:r>
            <a:r>
              <a:rPr lang="fr-FR" altLang="fr-FR" sz="2400">
                <a:solidFill>
                  <a:srgbClr val="44120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tire sur les poignets,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44120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Equipier 2</a:t>
            </a:r>
            <a:r>
              <a:rPr lang="fr-FR" altLang="fr-FR" sz="2400">
                <a:solidFill>
                  <a:srgbClr val="44120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soulève la victime jusqu’aux épaules.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44120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44120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44120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Une fois installé correctement, 				</a:t>
            </a:r>
            <a:r>
              <a:rPr lang="fr-FR" altLang="fr-FR" sz="2400" b="1">
                <a:solidFill>
                  <a:srgbClr val="44120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Equipier 1</a:t>
            </a:r>
            <a:r>
              <a:rPr lang="fr-FR" altLang="fr-FR" sz="2400">
                <a:solidFill>
                  <a:srgbClr val="44120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relève avec l’aide 				de </a:t>
            </a:r>
            <a:r>
              <a:rPr lang="fr-FR" altLang="fr-FR" sz="2400" b="1">
                <a:solidFill>
                  <a:srgbClr val="44120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l’équipier 2</a:t>
            </a:r>
            <a:r>
              <a:rPr lang="fr-FR" altLang="fr-FR" sz="2400">
                <a:solidFill>
                  <a:srgbClr val="44120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8">
            <a:extLst>
              <a:ext uri="{FF2B5EF4-FFF2-40B4-BE49-F238E27FC236}">
                <a16:creationId xmlns:a16="http://schemas.microsoft.com/office/drawing/2014/main" id="{E305A2EC-243A-D193-8061-37704FDBA7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1FBA4C81-7806-877E-DBC7-EA02163BDB6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147010E-05A6-4C98-86DB-87FAE42CD74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6" name="Rectangle 1">
            <a:extLst>
              <a:ext uri="{FF2B5EF4-FFF2-40B4-BE49-F238E27FC236}">
                <a16:creationId xmlns:a16="http://schemas.microsoft.com/office/drawing/2014/main" id="{C1A928B6-BEBF-C3F9-89CE-2EB732519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du porter pompier : 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7" name="Rectangle 1">
            <a:extLst>
              <a:ext uri="{FF2B5EF4-FFF2-40B4-BE49-F238E27FC236}">
                <a16:creationId xmlns:a16="http://schemas.microsoft.com/office/drawing/2014/main" id="{9B8C8DF3-32F9-958F-70A5-436E464B6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2584450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 finale de la victime sur les épaules </a:t>
            </a:r>
          </a:p>
        </p:txBody>
      </p:sp>
      <p:pic>
        <p:nvPicPr>
          <p:cNvPr id="18438" name="Picture 7" descr="GTOD Livre 4 les sauvetages - V nov 2020 -_Page_10">
            <a:extLst>
              <a:ext uri="{FF2B5EF4-FFF2-40B4-BE49-F238E27FC236}">
                <a16:creationId xmlns:a16="http://schemas.microsoft.com/office/drawing/2014/main" id="{1E043AAF-BCF2-E443-B568-5DF4C547F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9" t="68553" r="8667" b="12709"/>
          <a:stretch>
            <a:fillRect/>
          </a:stretch>
        </p:blipFill>
        <p:spPr bwMode="auto">
          <a:xfrm>
            <a:off x="6084888" y="1349375"/>
            <a:ext cx="2773362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2">
            <a:extLst>
              <a:ext uri="{FF2B5EF4-FFF2-40B4-BE49-F238E27FC236}">
                <a16:creationId xmlns:a16="http://schemas.microsoft.com/office/drawing/2014/main" id="{27C337E4-4FE5-D492-9D66-ED7933D5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5278438"/>
            <a:ext cx="8443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 seul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Techniques de dégagement d’urgence.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8">
            <a:extLst>
              <a:ext uri="{FF2B5EF4-FFF2-40B4-BE49-F238E27FC236}">
                <a16:creationId xmlns:a16="http://schemas.microsoft.com/office/drawing/2014/main" id="{30C5EE84-81FC-38ED-6900-9968CE6016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F365C0BA-F20A-5A2E-CB82-82A2B953151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EE3CB63-3715-45B4-9110-6A7AD28E750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60" name="Rectangle 7">
            <a:extLst>
              <a:ext uri="{FF2B5EF4-FFF2-40B4-BE49-F238E27FC236}">
                <a16:creationId xmlns:a16="http://schemas.microsoft.com/office/drawing/2014/main" id="{3055D813-6AB4-340F-2D63-53148038C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1976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9461" name="Picture 8">
            <a:extLst>
              <a:ext uri="{FF2B5EF4-FFF2-40B4-BE49-F238E27FC236}">
                <a16:creationId xmlns:a16="http://schemas.microsoft.com/office/drawing/2014/main" id="{C094956B-0885-1FDB-F029-517C748A7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t="6079" r="8664" b="4965"/>
          <a:stretch>
            <a:fillRect/>
          </a:stretch>
        </p:blipFill>
        <p:spPr bwMode="auto">
          <a:xfrm>
            <a:off x="684213" y="1484313"/>
            <a:ext cx="26273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3">
            <a:extLst>
              <a:ext uri="{FF2B5EF4-FFF2-40B4-BE49-F238E27FC236}">
                <a16:creationId xmlns:a16="http://schemas.microsoft.com/office/drawing/2014/main" id="{5D170C27-51D2-CD70-5F2F-97012FED0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25" y="2349500"/>
            <a:ext cx="37433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 en JSP 3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ARICO mise en œuvre et parcours simple</a:t>
            </a:r>
            <a:endParaRPr lang="fr-FR" altLang="fr-FR" sz="24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">
            <a:extLst>
              <a:ext uri="{FF2B5EF4-FFF2-40B4-BE49-F238E27FC236}">
                <a16:creationId xmlns:a16="http://schemas.microsoft.com/office/drawing/2014/main" id="{1F99417F-99F3-DC94-863B-D14925EC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3" t="57452" r="37167" b="23233"/>
          <a:stretch>
            <a:fillRect/>
          </a:stretch>
        </p:blipFill>
        <p:spPr bwMode="auto">
          <a:xfrm>
            <a:off x="382588" y="2781300"/>
            <a:ext cx="83788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re 8">
            <a:extLst>
              <a:ext uri="{FF2B5EF4-FFF2-40B4-BE49-F238E27FC236}">
                <a16:creationId xmlns:a16="http://schemas.microsoft.com/office/drawing/2014/main" id="{28450B4A-3676-ED45-CA28-CFB74533F5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20484" name="Espace réservé du numéro de diapositive 4">
            <a:extLst>
              <a:ext uri="{FF2B5EF4-FFF2-40B4-BE49-F238E27FC236}">
                <a16:creationId xmlns:a16="http://schemas.microsoft.com/office/drawing/2014/main" id="{40F103DE-5A52-D74C-E3AB-EA46BB0000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AF5CBAB-5835-4A3F-9360-474CB351952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5" name="Rectangle 7">
            <a:extLst>
              <a:ext uri="{FF2B5EF4-FFF2-40B4-BE49-F238E27FC236}">
                <a16:creationId xmlns:a16="http://schemas.microsoft.com/office/drawing/2014/main" id="{3A818AB2-8C79-EEB7-D05B-62649D8DB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1277938"/>
            <a:ext cx="33702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Brancard d'extraction : 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3F176C-66B6-8086-940B-819A8C4829D1}"/>
              </a:ext>
            </a:extLst>
          </p:cNvPr>
          <p:cNvSpPr txBox="1"/>
          <p:nvPr/>
        </p:nvSpPr>
        <p:spPr>
          <a:xfrm>
            <a:off x="468313" y="1803400"/>
            <a:ext cx="8207375" cy="1960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Dotation des EPC  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utilisé par le binôme de sauvetage pour : 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sauvetage d'une victime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sauvetage de sauveteur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7" name="Rectangle 2">
            <a:extLst>
              <a:ext uri="{FF2B5EF4-FFF2-40B4-BE49-F238E27FC236}">
                <a16:creationId xmlns:a16="http://schemas.microsoft.com/office/drawing/2014/main" id="{84C65762-6C0F-8A43-C421-1F12F6346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8">
            <a:extLst>
              <a:ext uri="{FF2B5EF4-FFF2-40B4-BE49-F238E27FC236}">
                <a16:creationId xmlns:a16="http://schemas.microsoft.com/office/drawing/2014/main" id="{07DC5F69-75AC-B0C9-4F60-69F59A48E1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F80B5D46-108B-7248-4AF4-0EF2D64EC0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3170D0-1A22-45EB-BB73-556AA0DE194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8" name="Rectangle 1">
            <a:extLst>
              <a:ext uri="{FF2B5EF4-FFF2-40B4-BE49-F238E27FC236}">
                <a16:creationId xmlns:a16="http://schemas.microsoft.com/office/drawing/2014/main" id="{51D15407-35F0-00BC-2435-92F0CE057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moyen d’une échelle à coulisses :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8DEFCB-71E0-061C-FEEB-6AF76AE4751B}"/>
              </a:ext>
            </a:extLst>
          </p:cNvPr>
          <p:cNvGraphicFramePr>
            <a:graphicFrameLocks noGrp="1"/>
          </p:cNvGraphicFramePr>
          <p:nvPr/>
        </p:nvGraphicFramePr>
        <p:xfrm>
          <a:off x="4367213" y="3111500"/>
          <a:ext cx="4021137" cy="763588"/>
        </p:xfrm>
        <a:graphic>
          <a:graphicData uri="http://schemas.openxmlformats.org/drawingml/2006/table">
            <a:tbl>
              <a:tblPr firstRow="1" firstCol="1" bandRow="1"/>
              <a:tblGrid>
                <a:gridCol w="4021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35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L’échelle est dressée à l’endroit désigné par le CA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511" name="Rectangle 7">
            <a:extLst>
              <a:ext uri="{FF2B5EF4-FFF2-40B4-BE49-F238E27FC236}">
                <a16:creationId xmlns:a16="http://schemas.microsoft.com/office/drawing/2014/main" id="{B7A2D063-3161-EAE8-BD8D-6713487DE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1976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1512" name="Picture 6" descr="GTOD Livre 4 les sauvetages - V nov 2020 -_Page_11">
            <a:extLst>
              <a:ext uri="{FF2B5EF4-FFF2-40B4-BE49-F238E27FC236}">
                <a16:creationId xmlns:a16="http://schemas.microsoft.com/office/drawing/2014/main" id="{8CD6F3B8-1DEA-AB85-E146-1B9CE4654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44962" r="64175" b="35127"/>
          <a:stretch>
            <a:fillRect/>
          </a:stretch>
        </p:blipFill>
        <p:spPr bwMode="auto">
          <a:xfrm>
            <a:off x="250825" y="1957388"/>
            <a:ext cx="38989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B1A7AE83-9534-C841-3ECA-6758DFA730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Différents sauvetages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7D4AFB9A-98BA-B8A6-CD8D-F8B90B5FE79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7CC7871-77E6-43CA-9E8F-57D0E2A50AD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8AAEC4F-DA36-2522-52D8-42E83BEEE0D3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20E68A91-37FA-1605-43D7-ED75869E9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E0F79D0A-CAC1-FE24-F56D-6A568199E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techniques de sauvetages chez les sapeurs-pompiers 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0E46BC0A-C302-0755-86F4-918B99873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2411413"/>
            <a:ext cx="37195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Définitions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Différentes techniques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Assistance à un SP en difficulté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8">
            <a:extLst>
              <a:ext uri="{FF2B5EF4-FFF2-40B4-BE49-F238E27FC236}">
                <a16:creationId xmlns:a16="http://schemas.microsoft.com/office/drawing/2014/main" id="{6395E65D-0278-AFD1-2CE2-009F0E3C54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227E9B08-8F73-38B2-81E0-CBE1076AA7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1E2EEB4-7682-48E4-ABF6-40980497FE5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2532" name="Rectangle 1">
            <a:extLst>
              <a:ext uri="{FF2B5EF4-FFF2-40B4-BE49-F238E27FC236}">
                <a16:creationId xmlns:a16="http://schemas.microsoft.com/office/drawing/2014/main" id="{6800379C-299D-2ED1-EDC4-B257ADF9B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moyen d’une échelle à coulisses :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7" descr="GTOD Livre 4 les sauvetages - V nov 2020 -_Page_11">
            <a:extLst>
              <a:ext uri="{FF2B5EF4-FFF2-40B4-BE49-F238E27FC236}">
                <a16:creationId xmlns:a16="http://schemas.microsoft.com/office/drawing/2014/main" id="{7C9CCC5C-1B6D-0511-079F-14C735689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2" t="45564" r="38712" b="35262"/>
          <a:stretch>
            <a:fillRect/>
          </a:stretch>
        </p:blipFill>
        <p:spPr bwMode="auto">
          <a:xfrm>
            <a:off x="422275" y="1841500"/>
            <a:ext cx="3348038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2">
            <a:extLst>
              <a:ext uri="{FF2B5EF4-FFF2-40B4-BE49-F238E27FC236}">
                <a16:creationId xmlns:a16="http://schemas.microsoft.com/office/drawing/2014/main" id="{080AF2F7-8970-C6FD-5552-E7614C7E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852738"/>
            <a:ext cx="5256212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L’échelle </a:t>
            </a:r>
            <a:r>
              <a:rPr lang="fr-FR" altLang="fr-FR" sz="2400" b="1">
                <a:latin typeface="Times New Roman" panose="02020603050405020304" pitchFamily="18" charset="0"/>
                <a:cs typeface="Calibri" panose="020F0502020204030204" pitchFamily="34" charset="0"/>
              </a:rPr>
              <a:t>ne doit pas dépasser le rebord du balcon ou de la fenêtre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, pour anticiper l’engagement de la victime</a:t>
            </a:r>
            <a:endParaRPr lang="fr-FR" altLang="fr-F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8">
            <a:extLst>
              <a:ext uri="{FF2B5EF4-FFF2-40B4-BE49-F238E27FC236}">
                <a16:creationId xmlns:a16="http://schemas.microsoft.com/office/drawing/2014/main" id="{5CBF104B-A0BB-6980-F6A8-AD0706E916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00D67BE5-8D1C-AC5D-4986-2AEC84E15A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FA499F-5840-4B2B-AFAC-A6424E6D32B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3556" name="Rectangle 1">
            <a:extLst>
              <a:ext uri="{FF2B5EF4-FFF2-40B4-BE49-F238E27FC236}">
                <a16:creationId xmlns:a16="http://schemas.microsoft.com/office/drawing/2014/main" id="{12FAF8EB-5D43-DE53-FE09-3532CC49E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moyen d’une échelle à coulisses :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57" name="Picture 7" descr="GTOD Livre 4 les sauvetages - V nov 2020 -_Page_11">
            <a:extLst>
              <a:ext uri="{FF2B5EF4-FFF2-40B4-BE49-F238E27FC236}">
                <a16:creationId xmlns:a16="http://schemas.microsoft.com/office/drawing/2014/main" id="{7048A6A1-D549-C19C-CBD1-9A49FB557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2" t="44962" r="12038" b="35262"/>
          <a:stretch>
            <a:fillRect/>
          </a:stretch>
        </p:blipFill>
        <p:spPr bwMode="auto">
          <a:xfrm>
            <a:off x="5292725" y="1820863"/>
            <a:ext cx="3441700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1">
            <a:extLst>
              <a:ext uri="{FF2B5EF4-FFF2-40B4-BE49-F238E27FC236}">
                <a16:creationId xmlns:a16="http://schemas.microsoft.com/office/drawing/2014/main" id="{D7625136-F725-59F4-32A4-650B7B467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924175"/>
            <a:ext cx="421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Elle est maintenue pas l’équipier</a:t>
            </a:r>
            <a:endParaRPr lang="fr-FR" altLang="fr-F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8">
            <a:extLst>
              <a:ext uri="{FF2B5EF4-FFF2-40B4-BE49-F238E27FC236}">
                <a16:creationId xmlns:a16="http://schemas.microsoft.com/office/drawing/2014/main" id="{34A4FC38-BAD4-193A-3AC0-0B0A3A6872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C3CAF2A4-26A4-A94D-F0AC-5E95092F5B7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3DCB4F6-4B75-43FD-9255-C041665D3E5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Rectangle 1">
            <a:extLst>
              <a:ext uri="{FF2B5EF4-FFF2-40B4-BE49-F238E27FC236}">
                <a16:creationId xmlns:a16="http://schemas.microsoft.com/office/drawing/2014/main" id="{691C7D5F-DF65-4CFF-F28E-EF7F90340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moyen d’une échelle à coulisses :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81" name="Picture 7" descr="GTOD Livre 4 les sauvetages - V nov 2020 -_Page_11">
            <a:extLst>
              <a:ext uri="{FF2B5EF4-FFF2-40B4-BE49-F238E27FC236}">
                <a16:creationId xmlns:a16="http://schemas.microsoft.com/office/drawing/2014/main" id="{E2970889-6DBA-F25E-3336-9C42D9E0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2" t="44962" r="8664" b="35262"/>
          <a:stretch>
            <a:fillRect/>
          </a:stretch>
        </p:blipFill>
        <p:spPr bwMode="auto">
          <a:xfrm>
            <a:off x="5508625" y="1844675"/>
            <a:ext cx="3122613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583763-276F-5344-CDB6-456BB483EEF3}"/>
              </a:ext>
            </a:extLst>
          </p:cNvPr>
          <p:cNvGraphicFramePr>
            <a:graphicFrameLocks noGrp="1"/>
          </p:cNvGraphicFramePr>
          <p:nvPr/>
        </p:nvGraphicFramePr>
        <p:xfrm>
          <a:off x="477838" y="2982913"/>
          <a:ext cx="4564062" cy="763587"/>
        </p:xfrm>
        <a:graphic>
          <a:graphicData uri="http://schemas.openxmlformats.org/drawingml/2006/table">
            <a:tbl>
              <a:tblPr firstRow="1" firstCol="1" bandRow="1"/>
              <a:tblGrid>
                <a:gridCol w="4564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35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 </a:t>
                      </a:r>
                      <a:r>
                        <a:rPr lang="fr-FR" altLang="fr-FR" sz="24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ascension de l’échelle jusqu'à la victime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7" marR="685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8">
            <a:extLst>
              <a:ext uri="{FF2B5EF4-FFF2-40B4-BE49-F238E27FC236}">
                <a16:creationId xmlns:a16="http://schemas.microsoft.com/office/drawing/2014/main" id="{F204F8BB-E0E3-9896-9B2A-8BFFE08E6F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4618AEC7-3A9B-8E66-5990-E3EAC2E1DA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40114CD-4797-4C74-9DF1-AB69EC74F99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Rectangle 1">
            <a:extLst>
              <a:ext uri="{FF2B5EF4-FFF2-40B4-BE49-F238E27FC236}">
                <a16:creationId xmlns:a16="http://schemas.microsoft.com/office/drawing/2014/main" id="{3976B869-84EB-A15B-6CF6-517D2B839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moyen d’une échelle à coulisses :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605" name="Picture 7" descr="GTOD Livre 4 les sauvetages - V nov 2020 -_Page_11">
            <a:extLst>
              <a:ext uri="{FF2B5EF4-FFF2-40B4-BE49-F238E27FC236}">
                <a16:creationId xmlns:a16="http://schemas.microsoft.com/office/drawing/2014/main" id="{C7BD3D98-DB98-4250-6B91-6C44C9805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t="67113" r="52985" b="11507"/>
          <a:stretch>
            <a:fillRect/>
          </a:stretch>
        </p:blipFill>
        <p:spPr bwMode="auto">
          <a:xfrm>
            <a:off x="539750" y="1835150"/>
            <a:ext cx="36798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D3391EA-A540-C593-01DF-720CF3AB2655}"/>
              </a:ext>
            </a:extLst>
          </p:cNvPr>
          <p:cNvGraphicFramePr>
            <a:graphicFrameLocks noGrp="1"/>
          </p:cNvGraphicFramePr>
          <p:nvPr/>
        </p:nvGraphicFramePr>
        <p:xfrm>
          <a:off x="4589463" y="3046413"/>
          <a:ext cx="3943350" cy="763587"/>
        </p:xfrm>
        <a:graphic>
          <a:graphicData uri="http://schemas.openxmlformats.org/drawingml/2006/table">
            <a:tbl>
              <a:tblPr firstRow="1" firstCol="1" bandRow="1"/>
              <a:tblGrid>
                <a:gridCol w="394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35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Aide la victime à s’engager sur l’échelle</a:t>
                      </a:r>
                      <a:endParaRPr lang="fr-FR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8">
            <a:extLst>
              <a:ext uri="{FF2B5EF4-FFF2-40B4-BE49-F238E27FC236}">
                <a16:creationId xmlns:a16="http://schemas.microsoft.com/office/drawing/2014/main" id="{4CED975C-FE71-900B-6839-732AEC25E5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226DB87B-3776-2FF5-94D6-52133759FE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FFDE366-D9AF-4E15-A421-E7AB22D7F68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8" name="Rectangle 1">
            <a:extLst>
              <a:ext uri="{FF2B5EF4-FFF2-40B4-BE49-F238E27FC236}">
                <a16:creationId xmlns:a16="http://schemas.microsoft.com/office/drawing/2014/main" id="{1163A1E7-0C43-5885-1359-85EEFC41E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moyen d’une échelle à coulisses :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629" name="Picture 7" descr="GTOD Livre 4 les sauvetages - V nov 2020 -_Page_11">
            <a:extLst>
              <a:ext uri="{FF2B5EF4-FFF2-40B4-BE49-F238E27FC236}">
                <a16:creationId xmlns:a16="http://schemas.microsoft.com/office/drawing/2014/main" id="{AF0D89C5-E7B5-3D26-762F-F7A4681FD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2" t="67113" r="19412" b="11507"/>
          <a:stretch>
            <a:fillRect/>
          </a:stretch>
        </p:blipFill>
        <p:spPr bwMode="auto">
          <a:xfrm>
            <a:off x="250825" y="1843088"/>
            <a:ext cx="3236913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1">
            <a:extLst>
              <a:ext uri="{FF2B5EF4-FFF2-40B4-BE49-F238E27FC236}">
                <a16:creationId xmlns:a16="http://schemas.microsoft.com/office/drawing/2014/main" id="{9CBFBCAB-BBB1-1CE1-1F25-EEADC3C51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065338"/>
            <a:ext cx="4894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SP ordonne à la victime de tenir les échelons tout au long de la descente, il la guide, la rassure jusqu’en bas.</a:t>
            </a:r>
            <a:endParaRPr lang="fr-FR" altLang="fr-FR" sz="2400">
              <a:latin typeface="Arial" panose="020B0604020202020204" pitchFamily="34" charset="0"/>
            </a:endParaRPr>
          </a:p>
        </p:txBody>
      </p:sp>
      <p:sp>
        <p:nvSpPr>
          <p:cNvPr id="26631" name="Rectangle 2">
            <a:extLst>
              <a:ext uri="{FF2B5EF4-FFF2-40B4-BE49-F238E27FC236}">
                <a16:creationId xmlns:a16="http://schemas.microsoft.com/office/drawing/2014/main" id="{AA0E0181-CEE9-8706-142B-9966987F5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3860800"/>
            <a:ext cx="5727700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 se sécurise en tenant les montants.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place au plus près de la victime afin de l’encadrer.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ce fait, il pourra réagir très rapidement en la plaquant contre l’échelle si besoin.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8">
            <a:extLst>
              <a:ext uri="{FF2B5EF4-FFF2-40B4-BE49-F238E27FC236}">
                <a16:creationId xmlns:a16="http://schemas.microsoft.com/office/drawing/2014/main" id="{3A76A4AD-6096-A07C-69CD-24C5B128E9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428DDB12-474A-6789-1D97-3474C1FEF7D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A21BDFA-89DD-4FB1-B10B-E44ADAB9A9B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Rectangle 1">
            <a:extLst>
              <a:ext uri="{FF2B5EF4-FFF2-40B4-BE49-F238E27FC236}">
                <a16:creationId xmlns:a16="http://schemas.microsoft.com/office/drawing/2014/main" id="{32EAF84A-689E-1BB2-05BE-FD844ABDE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Sauvetage par l’extérieur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moyen du LSPCC : </a:t>
            </a:r>
          </a:p>
        </p:txBody>
      </p:sp>
      <p:sp>
        <p:nvSpPr>
          <p:cNvPr id="27653" name="Rectangle 1">
            <a:extLst>
              <a:ext uri="{FF2B5EF4-FFF2-40B4-BE49-F238E27FC236}">
                <a16:creationId xmlns:a16="http://schemas.microsoft.com/office/drawing/2014/main" id="{1E50225C-14B5-BE8A-E67E-CE977567E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3027363"/>
            <a:ext cx="48355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manipulations des échelles à mains, et les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sauvetages au moyen du LSPCC ont été vus en  JSP 2 et 3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4" name="Image 1">
            <a:extLst>
              <a:ext uri="{FF2B5EF4-FFF2-40B4-BE49-F238E27FC236}">
                <a16:creationId xmlns:a16="http://schemas.microsoft.com/office/drawing/2014/main" id="{3E929ADD-6425-3F33-B45F-07B25704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t="9889" r="29050" b="3816"/>
          <a:stretch>
            <a:fillRect/>
          </a:stretch>
        </p:blipFill>
        <p:spPr bwMode="auto">
          <a:xfrm>
            <a:off x="5826125" y="1316038"/>
            <a:ext cx="30146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8">
            <a:extLst>
              <a:ext uri="{FF2B5EF4-FFF2-40B4-BE49-F238E27FC236}">
                <a16:creationId xmlns:a16="http://schemas.microsoft.com/office/drawing/2014/main" id="{107B5390-5E45-A786-334D-80E1047658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A685C6AF-0F26-6FC2-ED41-55EC5731A50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5859326-CEA1-406B-B379-4FC57F0D981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8676" name="Rectangle 1">
            <a:extLst>
              <a:ext uri="{FF2B5EF4-FFF2-40B4-BE49-F238E27FC236}">
                <a16:creationId xmlns:a16="http://schemas.microsoft.com/office/drawing/2014/main" id="{AD4C6FBE-FCDF-FE78-B687-CBE5B1A20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Avec les MEA : </a:t>
            </a:r>
          </a:p>
        </p:txBody>
      </p:sp>
      <p:sp>
        <p:nvSpPr>
          <p:cNvPr id="28677" name="Rectangle 1">
            <a:extLst>
              <a:ext uri="{FF2B5EF4-FFF2-40B4-BE49-F238E27FC236}">
                <a16:creationId xmlns:a16="http://schemas.microsoft.com/office/drawing/2014/main" id="{9078497F-1E09-EF9E-204F-B9761761D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D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isposant d'une plate-forme de sauvetage. La personne monte dans la nacelle ou la plate-forme aidée par le ou les SP. </a:t>
            </a:r>
          </a:p>
        </p:txBody>
      </p:sp>
      <p:pic>
        <p:nvPicPr>
          <p:cNvPr id="28678" name="Picture 8" descr="GTOD Livre 4 les sauvetages - V nov 2020 -_Page_13">
            <a:extLst>
              <a:ext uri="{FF2B5EF4-FFF2-40B4-BE49-F238E27FC236}">
                <a16:creationId xmlns:a16="http://schemas.microsoft.com/office/drawing/2014/main" id="{9FF56061-A1FF-D7A4-FC26-22C4C33B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67575" r="64182" b="8601"/>
          <a:stretch>
            <a:fillRect/>
          </a:stretch>
        </p:blipFill>
        <p:spPr bwMode="auto">
          <a:xfrm>
            <a:off x="5588000" y="2724150"/>
            <a:ext cx="2747963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 descr="GTOD Livre 4 les sauvetages - V nov 2020 -_Page_13">
            <a:extLst>
              <a:ext uri="{FF2B5EF4-FFF2-40B4-BE49-F238E27FC236}">
                <a16:creationId xmlns:a16="http://schemas.microsoft.com/office/drawing/2014/main" id="{8375608F-054E-EC16-7DB3-8F04AEEA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9" t="46541" r="8530" b="33731"/>
          <a:stretch>
            <a:fillRect/>
          </a:stretch>
        </p:blipFill>
        <p:spPr bwMode="auto">
          <a:xfrm>
            <a:off x="808038" y="3041650"/>
            <a:ext cx="26685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8">
            <a:extLst>
              <a:ext uri="{FF2B5EF4-FFF2-40B4-BE49-F238E27FC236}">
                <a16:creationId xmlns:a16="http://schemas.microsoft.com/office/drawing/2014/main" id="{7C7111DD-79DB-69CE-4B3E-91D90AD075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FF2F7158-2705-F5FB-6D06-60D2EBEF4D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E92970F-CD43-445E-B414-FF3350C7D38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Rectangle 1">
            <a:extLst>
              <a:ext uri="{FF2B5EF4-FFF2-40B4-BE49-F238E27FC236}">
                <a16:creationId xmlns:a16="http://schemas.microsoft.com/office/drawing/2014/main" id="{3B7A76C6-1F6A-5F51-03D4-202411192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Avec les MEA : </a:t>
            </a:r>
          </a:p>
        </p:txBody>
      </p:sp>
      <p:sp>
        <p:nvSpPr>
          <p:cNvPr id="29701" name="Rectangle 1">
            <a:extLst>
              <a:ext uri="{FF2B5EF4-FFF2-40B4-BE49-F238E27FC236}">
                <a16:creationId xmlns:a16="http://schemas.microsoft.com/office/drawing/2014/main" id="{6F61E261-066A-7504-B9C1-25BCC2191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2513013"/>
            <a:ext cx="461486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Échelle aérienne sans plate-forme de sauvetage </a:t>
            </a:r>
          </a:p>
        </p:txBody>
      </p:sp>
      <p:pic>
        <p:nvPicPr>
          <p:cNvPr id="29702" name="Picture 7" descr="GTOD Livre 4 les sauvetages - V nov 2020 -_Page_15">
            <a:extLst>
              <a:ext uri="{FF2B5EF4-FFF2-40B4-BE49-F238E27FC236}">
                <a16:creationId xmlns:a16="http://schemas.microsoft.com/office/drawing/2014/main" id="{477227A7-977E-244C-47EA-7953D87BB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7" t="37953" r="10518" b="32199"/>
          <a:stretch>
            <a:fillRect/>
          </a:stretch>
        </p:blipFill>
        <p:spPr bwMode="auto">
          <a:xfrm>
            <a:off x="6183313" y="1298575"/>
            <a:ext cx="26622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1">
            <a:extLst>
              <a:ext uri="{FF2B5EF4-FFF2-40B4-BE49-F238E27FC236}">
                <a16:creationId xmlns:a16="http://schemas.microsoft.com/office/drawing/2014/main" id="{B5E0D4B4-9790-99A8-1492-FDBE6964A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5081588"/>
            <a:ext cx="80708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Nota :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Sont développés dans le cours UV JSP 4 : sauvetages au moyen d’un MEA et réalisés lors du COMP BNJSP.</a:t>
            </a:r>
            <a:endParaRPr lang="fr-FR" altLang="fr-FR" sz="4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8">
            <a:extLst>
              <a:ext uri="{FF2B5EF4-FFF2-40B4-BE49-F238E27FC236}">
                <a16:creationId xmlns:a16="http://schemas.microsoft.com/office/drawing/2014/main" id="{E2312FDC-D06B-1DF9-712D-0EF76856C6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3B7BC4E1-BF10-DA14-68D8-B8F5ACF1C71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4B28F54-491D-4E98-A96D-66931C2DABE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4" name="Rectangle 1">
            <a:extLst>
              <a:ext uri="{FF2B5EF4-FFF2-40B4-BE49-F238E27FC236}">
                <a16:creationId xmlns:a16="http://schemas.microsoft.com/office/drawing/2014/main" id="{D6FA473A-BBB7-AEAE-1A61-B2FBA2684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moyen du LCPS : </a:t>
            </a:r>
          </a:p>
        </p:txBody>
      </p:sp>
      <p:sp>
        <p:nvSpPr>
          <p:cNvPr id="30725" name="Rectangle 1">
            <a:extLst>
              <a:ext uri="{FF2B5EF4-FFF2-40B4-BE49-F238E27FC236}">
                <a16:creationId xmlns:a16="http://schemas.microsoft.com/office/drawing/2014/main" id="{5ED124CD-A73D-26F5-2AB6-9F5DFECF4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U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niquement être utilisé lorsque toutes autres possibilité de sauvetage est exclue (MEA, LSPCC, Cagoules de fuite….) ou lorsque son utilisation est rendue nécessaire pour des raisons d'urgence (tentative de défénestration).</a:t>
            </a:r>
          </a:p>
        </p:txBody>
      </p:sp>
      <p:pic>
        <p:nvPicPr>
          <p:cNvPr id="30726" name="Picture 6">
            <a:extLst>
              <a:ext uri="{FF2B5EF4-FFF2-40B4-BE49-F238E27FC236}">
                <a16:creationId xmlns:a16="http://schemas.microsoft.com/office/drawing/2014/main" id="{FBCF7FB9-361D-C0BF-2D77-BC1FA74A9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5388"/>
            <a:ext cx="3121025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8">
            <a:extLst>
              <a:ext uri="{FF2B5EF4-FFF2-40B4-BE49-F238E27FC236}">
                <a16:creationId xmlns:a16="http://schemas.microsoft.com/office/drawing/2014/main" id="{E9A4CE60-7130-50A5-4570-C59E33DF01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31747" name="Espace réservé du numéro de diapositive 4">
            <a:extLst>
              <a:ext uri="{FF2B5EF4-FFF2-40B4-BE49-F238E27FC236}">
                <a16:creationId xmlns:a16="http://schemas.microsoft.com/office/drawing/2014/main" id="{C7FCD206-579B-DD3D-E14B-9FBF414A5D5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1DD6E9C-2BFC-4AAC-95CB-34D93D13957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1">
            <a:extLst>
              <a:ext uri="{FF2B5EF4-FFF2-40B4-BE49-F238E27FC236}">
                <a16:creationId xmlns:a16="http://schemas.microsoft.com/office/drawing/2014/main" id="{717FE394-02D5-FF53-7F91-FAFD79862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1895475"/>
            <a:ext cx="81899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en œuvre en retrait de la zone de saut, pour être ensuite transporté et positionné sur ordre du COS,</a:t>
            </a:r>
          </a:p>
        </p:txBody>
      </p:sp>
      <p:pic>
        <p:nvPicPr>
          <p:cNvPr id="31749" name="Picture 6">
            <a:extLst>
              <a:ext uri="{FF2B5EF4-FFF2-40B4-BE49-F238E27FC236}">
                <a16:creationId xmlns:a16="http://schemas.microsoft.com/office/drawing/2014/main" id="{DDFA211A-45DC-BD2A-F221-B3FD8D085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824163"/>
            <a:ext cx="44831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1">
            <a:extLst>
              <a:ext uri="{FF2B5EF4-FFF2-40B4-BE49-F238E27FC236}">
                <a16:creationId xmlns:a16="http://schemas.microsoft.com/office/drawing/2014/main" id="{6994AEEF-D239-0DA6-5CDF-F3A2340BE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moyen du LCPS :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8">
            <a:extLst>
              <a:ext uri="{FF2B5EF4-FFF2-40B4-BE49-F238E27FC236}">
                <a16:creationId xmlns:a16="http://schemas.microsoft.com/office/drawing/2014/main" id="{9FC6B557-D94F-E8A3-2CED-BDCE27A6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Introduction  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6340D810-CCAF-630A-1BD9-71374AB9F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E6075E-6914-423C-95A7-86A47D70F081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4" name="Rectangle 1">
            <a:extLst>
              <a:ext uri="{FF2B5EF4-FFF2-40B4-BE49-F238E27FC236}">
                <a16:creationId xmlns:a16="http://schemas.microsoft.com/office/drawing/2014/main" id="{52A18F75-D18B-DA46-3BD9-42C821DB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12875"/>
            <a:ext cx="8189913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Premières préoccupations du COS, les sauvetages et les mises en sécurité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ouci permanent jusqu'à la fin de l’intervention. 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Sauvetages doivent être réalisés en priorité, cependant, afin de faciliter et ou de protéger les intervenants et victime, ils peuvent être réalisés conjointement à l’attaque du feu par exemple.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Ces actions peuvent être menées au cours ou en dehors des incendies. 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8">
            <a:extLst>
              <a:ext uri="{FF2B5EF4-FFF2-40B4-BE49-F238E27FC236}">
                <a16:creationId xmlns:a16="http://schemas.microsoft.com/office/drawing/2014/main" id="{880C75CF-20B7-E4DD-D0B3-B416C1CD40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32771" name="Espace réservé du numéro de diapositive 4">
            <a:extLst>
              <a:ext uri="{FF2B5EF4-FFF2-40B4-BE49-F238E27FC236}">
                <a16:creationId xmlns:a16="http://schemas.microsoft.com/office/drawing/2014/main" id="{24929EEC-FCD6-371F-F585-9831042ACA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419A4BE-AAB8-4E35-8843-504C589E70F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2772" name="Rectangle 1">
            <a:extLst>
              <a:ext uri="{FF2B5EF4-FFF2-40B4-BE49-F238E27FC236}">
                <a16:creationId xmlns:a16="http://schemas.microsoft.com/office/drawing/2014/main" id="{B4B9FA03-0508-2203-F19C-EED02E82B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auvaise appréciation du gonflage complet de la structure, la personne à secourir pourrait sauter avant que l'agrès soit opérationnel.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Lieu de mise en place : dépend de la topographie des lieux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Surface d’installation : exempte de corps étrangers coupants, ou d’aspérités et éloignée d’une source de chaleur extrême.</a:t>
            </a:r>
          </a:p>
        </p:txBody>
      </p:sp>
      <p:sp>
        <p:nvSpPr>
          <p:cNvPr id="32773" name="Rectangle 1">
            <a:extLst>
              <a:ext uri="{FF2B5EF4-FFF2-40B4-BE49-F238E27FC236}">
                <a16:creationId xmlns:a16="http://schemas.microsoft.com/office/drawing/2014/main" id="{EF07CF7B-30AD-2BCD-B451-5B2C408D8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moyen du LCPS :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8">
            <a:extLst>
              <a:ext uri="{FF2B5EF4-FFF2-40B4-BE49-F238E27FC236}">
                <a16:creationId xmlns:a16="http://schemas.microsoft.com/office/drawing/2014/main" id="{ACCE8878-94C4-9FAA-823C-1F49036676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33795" name="Espace réservé du numéro de diapositive 4">
            <a:extLst>
              <a:ext uri="{FF2B5EF4-FFF2-40B4-BE49-F238E27FC236}">
                <a16:creationId xmlns:a16="http://schemas.microsoft.com/office/drawing/2014/main" id="{68C043CB-5EAD-715E-600E-B9387FD786C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D31C3BB-FDCB-4010-95F0-82767490EB2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3796" name="Rectangle 1">
            <a:extLst>
              <a:ext uri="{FF2B5EF4-FFF2-40B4-BE49-F238E27FC236}">
                <a16:creationId xmlns:a16="http://schemas.microsoft.com/office/drawing/2014/main" id="{1C5FFF79-288F-D9F2-8ABD-541BA1316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A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rmature souple, gonflable à l’aide d’une bouteille d’ARI 9 litres, sans limiteur de débit.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Lors d’un saut sur la bâche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l’air emprisonné va s’échapper par les évents et ainsi amortir la chute. 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Déformation de la structure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R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éception de la personne en évitant le rebond. 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R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eprend sa forme initiale dès le retrait de la personne.</a:t>
            </a:r>
          </a:p>
        </p:txBody>
      </p:sp>
      <p:sp>
        <p:nvSpPr>
          <p:cNvPr id="33797" name="Rectangle 8">
            <a:extLst>
              <a:ext uri="{FF2B5EF4-FFF2-40B4-BE49-F238E27FC236}">
                <a16:creationId xmlns:a16="http://schemas.microsoft.com/office/drawing/2014/main" id="{5DCB7607-FE5F-1525-F754-73B7794E5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990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3798" name="Rectangle 1">
            <a:extLst>
              <a:ext uri="{FF2B5EF4-FFF2-40B4-BE49-F238E27FC236}">
                <a16:creationId xmlns:a16="http://schemas.microsoft.com/office/drawing/2014/main" id="{3EFB16B6-E277-E9D0-8C7A-BADDA62BB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moyen du LCPS : 	Principe de fonctionnement :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8">
            <a:extLst>
              <a:ext uri="{FF2B5EF4-FFF2-40B4-BE49-F238E27FC236}">
                <a16:creationId xmlns:a16="http://schemas.microsoft.com/office/drawing/2014/main" id="{31DB4457-4904-C184-95BB-758A594FA1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34819" name="Espace réservé du numéro de diapositive 4">
            <a:extLst>
              <a:ext uri="{FF2B5EF4-FFF2-40B4-BE49-F238E27FC236}">
                <a16:creationId xmlns:a16="http://schemas.microsoft.com/office/drawing/2014/main" id="{834F6944-24AD-C4C4-D688-C6BC4D9E52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C788FB1-53B4-4BCE-A0D0-DA2C762D0E6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4820" name="Rectangle 1">
            <a:extLst>
              <a:ext uri="{FF2B5EF4-FFF2-40B4-BE49-F238E27FC236}">
                <a16:creationId xmlns:a16="http://schemas.microsoft.com/office/drawing/2014/main" id="{25F71D18-86BE-CC14-0FD5-ACA649B24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846263"/>
            <a:ext cx="831532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P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révu pour des personnes sautant de 16 m maximum soit 4 étages, son temps de gonflage est de 40 s</a:t>
            </a:r>
          </a:p>
        </p:txBody>
      </p:sp>
      <p:sp>
        <p:nvSpPr>
          <p:cNvPr id="34821" name="Rectangle 8">
            <a:extLst>
              <a:ext uri="{FF2B5EF4-FFF2-40B4-BE49-F238E27FC236}">
                <a16:creationId xmlns:a16="http://schemas.microsoft.com/office/drawing/2014/main" id="{62300623-BCCB-640B-3B36-BF02081EC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990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4822" name="Picture 7" descr="coussin_Page_2">
            <a:extLst>
              <a:ext uri="{FF2B5EF4-FFF2-40B4-BE49-F238E27FC236}">
                <a16:creationId xmlns:a16="http://schemas.microsoft.com/office/drawing/2014/main" id="{F0A89B0E-AED9-B42F-F829-08303E74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50494" r="8667" b="8783"/>
          <a:stretch>
            <a:fillRect/>
          </a:stretch>
        </p:blipFill>
        <p:spPr bwMode="auto">
          <a:xfrm>
            <a:off x="1871663" y="2701925"/>
            <a:ext cx="5165725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1">
            <a:extLst>
              <a:ext uri="{FF2B5EF4-FFF2-40B4-BE49-F238E27FC236}">
                <a16:creationId xmlns:a16="http://schemas.microsoft.com/office/drawing/2014/main" id="{63FCAC69-D53A-C6F4-96A5-D27103A2A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Caractéristiques communes aux 2 coussins :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8">
            <a:extLst>
              <a:ext uri="{FF2B5EF4-FFF2-40B4-BE49-F238E27FC236}">
                <a16:creationId xmlns:a16="http://schemas.microsoft.com/office/drawing/2014/main" id="{26F4BB24-58E7-6656-DC49-E9304C401C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35843" name="Espace réservé du numéro de diapositive 4">
            <a:extLst>
              <a:ext uri="{FF2B5EF4-FFF2-40B4-BE49-F238E27FC236}">
                <a16:creationId xmlns:a16="http://schemas.microsoft.com/office/drawing/2014/main" id="{806FDAED-1969-ECE0-0D24-6A2B9FB3EED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F79D79E-A99A-41E2-AA95-5F780D2CA04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5844" name="Rectangle 1">
            <a:extLst>
              <a:ext uri="{FF2B5EF4-FFF2-40B4-BE49-F238E27FC236}">
                <a16:creationId xmlns:a16="http://schemas.microsoft.com/office/drawing/2014/main" id="{762A6315-724D-0EB5-5550-5FE7094C9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997075"/>
            <a:ext cx="8189912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Poids		 	: 55 Kg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Temps de reprise du volume initial : 10 secondes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Mise en œuvre : 2 SP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5" name="Rectangle 8">
            <a:extLst>
              <a:ext uri="{FF2B5EF4-FFF2-40B4-BE49-F238E27FC236}">
                <a16:creationId xmlns:a16="http://schemas.microsoft.com/office/drawing/2014/main" id="{9809076F-553D-32F0-FA95-9051D3C5B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990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5846" name="Rectangle 1">
            <a:extLst>
              <a:ext uri="{FF2B5EF4-FFF2-40B4-BE49-F238E27FC236}">
                <a16:creationId xmlns:a16="http://schemas.microsoft.com/office/drawing/2014/main" id="{A154C96C-CFE2-28F6-147A-1C0D5125E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Caractéristiques communes aux 2 coussins :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847" name="Picture 1">
            <a:extLst>
              <a:ext uri="{FF2B5EF4-FFF2-40B4-BE49-F238E27FC236}">
                <a16:creationId xmlns:a16="http://schemas.microsoft.com/office/drawing/2014/main" id="{870369E0-17B7-0AB2-9151-205BCB28B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421063"/>
            <a:ext cx="372268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8">
            <a:extLst>
              <a:ext uri="{FF2B5EF4-FFF2-40B4-BE49-F238E27FC236}">
                <a16:creationId xmlns:a16="http://schemas.microsoft.com/office/drawing/2014/main" id="{1EEC0AE2-9FC1-ABF1-AAD9-47A1C8407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techniques</a:t>
            </a:r>
          </a:p>
        </p:txBody>
      </p:sp>
      <p:sp>
        <p:nvSpPr>
          <p:cNvPr id="36867" name="Espace réservé du numéro de diapositive 4">
            <a:extLst>
              <a:ext uri="{FF2B5EF4-FFF2-40B4-BE49-F238E27FC236}">
                <a16:creationId xmlns:a16="http://schemas.microsoft.com/office/drawing/2014/main" id="{4E220F59-8F61-706D-DB8C-13A694409A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77A48A4-603A-443F-A71F-E8601DC5B6E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6868" name="Rectangle 1">
            <a:extLst>
              <a:ext uri="{FF2B5EF4-FFF2-40B4-BE49-F238E27FC236}">
                <a16:creationId xmlns:a16="http://schemas.microsoft.com/office/drawing/2014/main" id="{4DD4C65B-D3F6-8C4E-4D33-ED5DD486E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Personne bloquée dans une excavation :</a:t>
            </a:r>
          </a:p>
        </p:txBody>
      </p:sp>
      <p:sp>
        <p:nvSpPr>
          <p:cNvPr id="36869" name="Rectangle 1">
            <a:extLst>
              <a:ext uri="{FF2B5EF4-FFF2-40B4-BE49-F238E27FC236}">
                <a16:creationId xmlns:a16="http://schemas.microsoft.com/office/drawing/2014/main" id="{2914A22C-274E-6A81-8092-149B09FF8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sauvetages au moyen du LSPCC ont été vus en  JSP 3</a:t>
            </a:r>
            <a:endParaRPr lang="fr-FR" altLang="fr-FR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AED845AB-C812-8432-77DF-15B77E036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52713"/>
            <a:ext cx="51831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8">
            <a:extLst>
              <a:ext uri="{FF2B5EF4-FFF2-40B4-BE49-F238E27FC236}">
                <a16:creationId xmlns:a16="http://schemas.microsoft.com/office/drawing/2014/main" id="{2AB36BB2-316B-0B75-AD0E-6A00B3A86D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37891" name="Espace réservé du numéro de diapositive 4">
            <a:extLst>
              <a:ext uri="{FF2B5EF4-FFF2-40B4-BE49-F238E27FC236}">
                <a16:creationId xmlns:a16="http://schemas.microsoft.com/office/drawing/2014/main" id="{AAB7FD7D-EBD6-EC67-9119-44ADDEDA93C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11CC155-F718-4E04-BA0A-6C3D7978A7C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37892" name="Picture 6">
            <a:extLst>
              <a:ext uri="{FF2B5EF4-FFF2-40B4-BE49-F238E27FC236}">
                <a16:creationId xmlns:a16="http://schemas.microsoft.com/office/drawing/2014/main" id="{FE38149B-DF1F-D6C1-6C84-FFAB5476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9"/>
          <a:stretch>
            <a:fillRect/>
          </a:stretch>
        </p:blipFill>
        <p:spPr bwMode="auto">
          <a:xfrm>
            <a:off x="1763713" y="1844675"/>
            <a:ext cx="58975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8">
            <a:extLst>
              <a:ext uri="{FF2B5EF4-FFF2-40B4-BE49-F238E27FC236}">
                <a16:creationId xmlns:a16="http://schemas.microsoft.com/office/drawing/2014/main" id="{514A1204-7594-08E9-E40E-266B6DA4FA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38915" name="Espace réservé du numéro de diapositive 4">
            <a:extLst>
              <a:ext uri="{FF2B5EF4-FFF2-40B4-BE49-F238E27FC236}">
                <a16:creationId xmlns:a16="http://schemas.microsoft.com/office/drawing/2014/main" id="{52660218-7DD9-87FC-72CA-BEFCB62540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5B8C437-7F12-47C3-BAC0-B0056EA6ED7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8916" name="Rectangle 1">
            <a:extLst>
              <a:ext uri="{FF2B5EF4-FFF2-40B4-BE49-F238E27FC236}">
                <a16:creationId xmlns:a16="http://schemas.microsoft.com/office/drawing/2014/main" id="{89603E70-B19D-16E8-CBFF-FB0FF01BC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20813"/>
            <a:ext cx="855345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Chaque année, dans le monde, plusieurs accidents provoquent des blessures graves voire la mort de SP.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Liste non exhaustive des situations entraînant des accidents :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Phénomènes thermiques et la progression rapide du feu 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Explosion, Effondrement 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Malaise, ACR, Chute, Blessure 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Manque d’air, prise au piège, Désorientation ;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Perte ou détérioration de matériel de protection individuelle…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4">
            <a:extLst>
              <a:ext uri="{FF2B5EF4-FFF2-40B4-BE49-F238E27FC236}">
                <a16:creationId xmlns:a16="http://schemas.microsoft.com/office/drawing/2014/main" id="{41F6849C-17CD-4DBA-EF3F-A3EBA7A8DB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8F5DF30-EF00-4B64-B7C8-A2D9286E91B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2B247E02-7FB7-F199-2ABB-11A302099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44675"/>
            <a:ext cx="8189912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le cadre de la sauvegarde opérationnelle, la mise en œuvre de chaque action doit intégrer un impératif de sécurité, notamment en analysant la balance bénéfices/risques.</a:t>
            </a:r>
          </a:p>
          <a:p>
            <a:pPr algn="just">
              <a:buFont typeface="Arial" panose="020B0604020202020204" pitchFamily="34" charset="0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autant l’absence d’une maîtrise totale sur l’environnement ne permet pas l’élimination de tout risque.</a:t>
            </a:r>
          </a:p>
          <a:p>
            <a:pPr algn="just">
              <a:buFont typeface="Arial" panose="020B0604020202020204" pitchFamily="34" charset="0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 doit y être préparé individuellement.</a:t>
            </a:r>
          </a:p>
        </p:txBody>
      </p:sp>
      <p:sp>
        <p:nvSpPr>
          <p:cNvPr id="39940" name="Titre 8">
            <a:extLst>
              <a:ext uri="{FF2B5EF4-FFF2-40B4-BE49-F238E27FC236}">
                <a16:creationId xmlns:a16="http://schemas.microsoft.com/office/drawing/2014/main" id="{4D105EA7-2C0E-8F03-AC63-0FEF143D69E1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numéro de diapositive 4">
            <a:extLst>
              <a:ext uri="{FF2B5EF4-FFF2-40B4-BE49-F238E27FC236}">
                <a16:creationId xmlns:a16="http://schemas.microsoft.com/office/drawing/2014/main" id="{6AD3827D-6AFD-41B4-5224-C365B022C07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B09D2F8-8AFF-448C-A0EA-79D904145E2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81" name="Rectangle 1">
            <a:extLst>
              <a:ext uri="{FF2B5EF4-FFF2-40B4-BE49-F238E27FC236}">
                <a16:creationId xmlns:a16="http://schemas.microsoft.com/office/drawing/2014/main" id="{ADA50D11-B7E9-1862-0278-9C4044468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557338"/>
            <a:ext cx="8189913" cy="3563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De l’équipier/chef d’équipe jusqu’au COS doit prendre en </a:t>
            </a:r>
          </a:p>
          <a:p>
            <a:pPr algn="just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compte tous les éléments pour éviter d’être en danger pouvant </a:t>
            </a:r>
          </a:p>
          <a:p>
            <a:pPr algn="just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entraîner des blessures graves voire la mort. </a:t>
            </a:r>
          </a:p>
          <a:p>
            <a:pPr algn="just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Dans des cas extrêmes 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fr-FR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400" b="1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sauvetages de sauveteurs.</a:t>
            </a:r>
            <a:endParaRPr lang="fr-FR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0964" name="Titre 8">
            <a:extLst>
              <a:ext uri="{FF2B5EF4-FFF2-40B4-BE49-F238E27FC236}">
                <a16:creationId xmlns:a16="http://schemas.microsoft.com/office/drawing/2014/main" id="{2053FC5B-F4DB-C801-6233-496C3DDBA2D4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u numéro de diapositive 4">
            <a:extLst>
              <a:ext uri="{FF2B5EF4-FFF2-40B4-BE49-F238E27FC236}">
                <a16:creationId xmlns:a16="http://schemas.microsoft.com/office/drawing/2014/main" id="{732E79CF-C9CC-3BDE-8A90-8037A91D1CC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957D181-A8F2-4833-99D0-6934107FC4C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B949D1C5-8271-4475-B4D8-99D2019B0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992313"/>
            <a:ext cx="8189912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Sauvetage de sauveteurs :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ction de soustraire à un péril immédiat un SP ou une équipe SP dans l’impossibilité de la faire sans aide extérieure. </a:t>
            </a:r>
          </a:p>
          <a:p>
            <a:pPr algn="just">
              <a:buFont typeface="Arial" panose="020B0604020202020204" pitchFamily="34" charset="0"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Cette action est effectuée par un binôme en respectant les règles d’engagement applicables en ZE.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988" name="Titre 8">
            <a:extLst>
              <a:ext uri="{FF2B5EF4-FFF2-40B4-BE49-F238E27FC236}">
                <a16:creationId xmlns:a16="http://schemas.microsoft.com/office/drawing/2014/main" id="{C258450B-74F5-0489-1D71-7219BFFCECAF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41989" name="Rectangle 1">
            <a:extLst>
              <a:ext uri="{FF2B5EF4-FFF2-40B4-BE49-F238E27FC236}">
                <a16:creationId xmlns:a16="http://schemas.microsoft.com/office/drawing/2014/main" id="{A1A66041-F664-C6EC-C6E3-6B40946A6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Définitions :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8">
            <a:extLst>
              <a:ext uri="{FF2B5EF4-FFF2-40B4-BE49-F238E27FC236}">
                <a16:creationId xmlns:a16="http://schemas.microsoft.com/office/drawing/2014/main" id="{BA1017B9-7D74-1A25-4A9A-90488B3BFD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Introduction  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9AF26AF5-85C7-4AF8-B67F-F15BB8E8D94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07E85DD-D626-4A0C-A0CB-4050465ECE6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8" name="Rectangle 1">
            <a:extLst>
              <a:ext uri="{FF2B5EF4-FFF2-40B4-BE49-F238E27FC236}">
                <a16:creationId xmlns:a16="http://schemas.microsoft.com/office/drawing/2014/main" id="{0D709CC5-1226-9E53-0DBE-FB3DA6A0C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11288"/>
            <a:ext cx="83534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Sauvetage : doit être opéré en utilisant de préférence les communications existantes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V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oies les + rapides, les + commodes et les + sûres.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7">
            <a:extLst>
              <a:ext uri="{FF2B5EF4-FFF2-40B4-BE49-F238E27FC236}">
                <a16:creationId xmlns:a16="http://schemas.microsoft.com/office/drawing/2014/main" id="{8548541E-70E0-9D57-F718-9FE8EEED3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30063" r="5711" b="4295"/>
          <a:stretch>
            <a:fillRect/>
          </a:stretch>
        </p:blipFill>
        <p:spPr bwMode="auto">
          <a:xfrm>
            <a:off x="3203575" y="3079750"/>
            <a:ext cx="23764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numéro de diapositive 4">
            <a:extLst>
              <a:ext uri="{FF2B5EF4-FFF2-40B4-BE49-F238E27FC236}">
                <a16:creationId xmlns:a16="http://schemas.microsoft.com/office/drawing/2014/main" id="{D111C2BC-566B-39BE-85A9-9F6E562987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FB93A63-9C85-4DBC-AB9A-4B5D2745427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81" name="Rectangle 1">
            <a:extLst>
              <a:ext uri="{FF2B5EF4-FFF2-40B4-BE49-F238E27FC236}">
                <a16:creationId xmlns:a16="http://schemas.microsoft.com/office/drawing/2014/main" id="{D9C867A0-1C15-9308-0C0E-A45F04A02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817688"/>
            <a:ext cx="8189912" cy="1790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de sauveteurs : 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è"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SP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difficulté doit pouvoir indiquer sa position. </a:t>
            </a:r>
          </a:p>
          <a:p>
            <a:pPr marL="342900" indent="-342900">
              <a:buFont typeface="Wingdings" panose="05000000000000000000" pitchFamily="2" charset="2"/>
              <a:buChar char="è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Dénomination des façades est un élément important. </a:t>
            </a:r>
          </a:p>
        </p:txBody>
      </p:sp>
      <p:sp>
        <p:nvSpPr>
          <p:cNvPr id="43012" name="Titre 8">
            <a:extLst>
              <a:ext uri="{FF2B5EF4-FFF2-40B4-BE49-F238E27FC236}">
                <a16:creationId xmlns:a16="http://schemas.microsoft.com/office/drawing/2014/main" id="{3532EBA1-0763-8378-7DE0-8A060A7916BB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43013" name="Rectangle 1">
            <a:extLst>
              <a:ext uri="{FF2B5EF4-FFF2-40B4-BE49-F238E27FC236}">
                <a16:creationId xmlns:a16="http://schemas.microsoft.com/office/drawing/2014/main" id="{294BE4EE-B9E3-4199-44BC-A58F1197F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Définitions : </a:t>
            </a:r>
          </a:p>
        </p:txBody>
      </p:sp>
      <p:pic>
        <p:nvPicPr>
          <p:cNvPr id="43014" name="Image 1">
            <a:extLst>
              <a:ext uri="{FF2B5EF4-FFF2-40B4-BE49-F238E27FC236}">
                <a16:creationId xmlns:a16="http://schemas.microsoft.com/office/drawing/2014/main" id="{9EC2EF0A-A9AF-E5B5-0ACB-12C9D5C10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675063"/>
            <a:ext cx="350678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u numéro de diapositive 4">
            <a:extLst>
              <a:ext uri="{FF2B5EF4-FFF2-40B4-BE49-F238E27FC236}">
                <a16:creationId xmlns:a16="http://schemas.microsoft.com/office/drawing/2014/main" id="{65840876-C471-4D54-E8CF-F12379C2422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0C062AA-3529-487E-B83A-EA5038957AE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81" name="Rectangle 1">
            <a:extLst>
              <a:ext uri="{FF2B5EF4-FFF2-40B4-BE49-F238E27FC236}">
                <a16:creationId xmlns:a16="http://schemas.microsoft.com/office/drawing/2014/main" id="{B5184E5C-B040-2956-1C38-32DD7F1EA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852613"/>
            <a:ext cx="8426450" cy="39338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 doit connaître la procédure d’évacuation d’urgence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oit intégrer à minima les notions suivantes :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Définition du signal d’alerte d’évacuation,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Itinéraire(s) de repli et/ou de secours,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Consignes sur la ou les zones de regroupement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la sécurité d’un ou plusieurs SP est gravement menacée, ils doivent assurer leur sauvegarde prioritairement à l’action en cours.</a:t>
            </a:r>
          </a:p>
        </p:txBody>
      </p:sp>
      <p:sp>
        <p:nvSpPr>
          <p:cNvPr id="44036" name="Titre 8">
            <a:extLst>
              <a:ext uri="{FF2B5EF4-FFF2-40B4-BE49-F238E27FC236}">
                <a16:creationId xmlns:a16="http://schemas.microsoft.com/office/drawing/2014/main" id="{7D69E591-9D1E-1981-5F9F-1F0F0C89B5E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44037" name="Rectangle 1">
            <a:extLst>
              <a:ext uri="{FF2B5EF4-FFF2-40B4-BE49-F238E27FC236}">
                <a16:creationId xmlns:a16="http://schemas.microsoft.com/office/drawing/2014/main" id="{D26F5DD0-4677-2D79-C07F-FB5129752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303338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Définitions :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Procédures d’évacuation :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numéro de diapositive 4">
            <a:extLst>
              <a:ext uri="{FF2B5EF4-FFF2-40B4-BE49-F238E27FC236}">
                <a16:creationId xmlns:a16="http://schemas.microsoft.com/office/drawing/2014/main" id="{D1EB33AE-DFF7-2650-73B0-E3A8E1F6F3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F2DD6BE-8782-440C-BD8C-5B6422DE25F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81" name="Rectangle 1">
            <a:extLst>
              <a:ext uri="{FF2B5EF4-FFF2-40B4-BE49-F238E27FC236}">
                <a16:creationId xmlns:a16="http://schemas.microsoft.com/office/drawing/2014/main" id="{872FFB24-6405-87AA-AC30-429FD0B2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857375"/>
            <a:ext cx="8443912" cy="34909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 peut :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Désigner un officier chargé de la prévention pour lui rendre compte sans délai de dysfonctionnement,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Solliciter un groupe de sauvetage SP spécifique,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Utiliser les moyens d’alerte pour ordonner le repli des équipes,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Doit anticiper l’évolution au plus défavorable de l’intervention,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Doit connaître l’emplacement et le nombre de SP engagés.</a:t>
            </a:r>
          </a:p>
        </p:txBody>
      </p:sp>
      <p:sp>
        <p:nvSpPr>
          <p:cNvPr id="45060" name="Titre 8">
            <a:extLst>
              <a:ext uri="{FF2B5EF4-FFF2-40B4-BE49-F238E27FC236}">
                <a16:creationId xmlns:a16="http://schemas.microsoft.com/office/drawing/2014/main" id="{E7330CFB-2EB7-BDF8-9DE2-C69186411557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45061" name="Rectangle 1">
            <a:extLst>
              <a:ext uri="{FF2B5EF4-FFF2-40B4-BE49-F238E27FC236}">
                <a16:creationId xmlns:a16="http://schemas.microsoft.com/office/drawing/2014/main" id="{E36A17FF-136E-228B-A076-440EC7191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Sécurité en intervention :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u numéro de diapositive 4">
            <a:extLst>
              <a:ext uri="{FF2B5EF4-FFF2-40B4-BE49-F238E27FC236}">
                <a16:creationId xmlns:a16="http://schemas.microsoft.com/office/drawing/2014/main" id="{5EB1EA43-52D7-D112-1DEA-110051F96DD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0C484C8-8005-42FC-A789-D8F7F81F704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343142CB-0BEF-7CB8-DB5D-A5A7ED27E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2182813"/>
            <a:ext cx="82994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COS, sur ordre et sous sa responsabilité, utilise :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Moyens radios en diffusant sur le ou les canaux tactiques employés le message suivant :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fr-FR" altLang="fr-FR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Alerte Danger Repli Immédiat » x 3 fois</a:t>
            </a:r>
            <a:endParaRPr lang="fr-FR" altLang="fr-FR" sz="360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4" name="Titre 8">
            <a:extLst>
              <a:ext uri="{FF2B5EF4-FFF2-40B4-BE49-F238E27FC236}">
                <a16:creationId xmlns:a16="http://schemas.microsoft.com/office/drawing/2014/main" id="{07080311-6112-28AC-9BA4-594D7F0F4B7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46085" name="Rectangle 1">
            <a:extLst>
              <a:ext uri="{FF2B5EF4-FFF2-40B4-BE49-F238E27FC236}">
                <a16:creationId xmlns:a16="http://schemas.microsoft.com/office/drawing/2014/main" id="{C8B0BE2C-9CC8-36C5-6A9B-455D502AC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3" y="1398588"/>
            <a:ext cx="818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Moyens d’alerte en cas de changement grave et imminent </a:t>
            </a: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numéro de diapositive 4">
            <a:extLst>
              <a:ext uri="{FF2B5EF4-FFF2-40B4-BE49-F238E27FC236}">
                <a16:creationId xmlns:a16="http://schemas.microsoft.com/office/drawing/2014/main" id="{A64312C6-DD46-9EAB-2239-480E63ED716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FA85A39-F078-49FD-9854-21086FE3866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81" name="Rectangle 1">
            <a:extLst>
              <a:ext uri="{FF2B5EF4-FFF2-40B4-BE49-F238E27FC236}">
                <a16:creationId xmlns:a16="http://schemas.microsoft.com/office/drawing/2014/main" id="{F9E73E67-4188-7CD8-6D28-D43018D23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060575"/>
            <a:ext cx="8353425" cy="3711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Moyens sonores disponibles sur le site de l’intervention (EMA, sirène, porte voix, etc.) pour le personnel qui ne serait pas muni de radio. 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Conducteurs actionnent les avertisseurs sonores en continu de leur engin respectif.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retentissement de ces signaux, l’ensemble des SP se désengage immédiatement et se rassemble en zone hors danger</a:t>
            </a:r>
          </a:p>
        </p:txBody>
      </p:sp>
      <p:sp>
        <p:nvSpPr>
          <p:cNvPr id="47108" name="Titre 8">
            <a:extLst>
              <a:ext uri="{FF2B5EF4-FFF2-40B4-BE49-F238E27FC236}">
                <a16:creationId xmlns:a16="http://schemas.microsoft.com/office/drawing/2014/main" id="{E482BA3E-0002-7A9F-D91B-9E1A6D310D5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47109" name="Rectangle 1">
            <a:extLst>
              <a:ext uri="{FF2B5EF4-FFF2-40B4-BE49-F238E27FC236}">
                <a16:creationId xmlns:a16="http://schemas.microsoft.com/office/drawing/2014/main" id="{4A03357D-2D90-6FD1-AA91-523FE954E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20800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Moyens d’alerte en cas de changement grave et imminent </a:t>
            </a: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u numéro de diapositive 4">
            <a:extLst>
              <a:ext uri="{FF2B5EF4-FFF2-40B4-BE49-F238E27FC236}">
                <a16:creationId xmlns:a16="http://schemas.microsoft.com/office/drawing/2014/main" id="{691EFE17-EDAA-F2B0-A38C-A1E910718A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9B270F3-1B78-4985-AF8E-47D1604D6DF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3220BD5D-81DD-BBFE-6E76-EA213FBDC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2173288"/>
            <a:ext cx="8189913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À défaut de point de regroupement prédéfini par le COS, le personnel se rend à son engin respectif et se met à la disposition de son CA.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CA rendent compte au chef de secteur ou au COS de la liste des SP éventuellement manquant.</a:t>
            </a:r>
          </a:p>
        </p:txBody>
      </p:sp>
      <p:sp>
        <p:nvSpPr>
          <p:cNvPr id="48132" name="Titre 8">
            <a:extLst>
              <a:ext uri="{FF2B5EF4-FFF2-40B4-BE49-F238E27FC236}">
                <a16:creationId xmlns:a16="http://schemas.microsoft.com/office/drawing/2014/main" id="{D48DFE16-994A-2DA5-1EF9-5654F6C9EB1F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48133" name="Rectangle 1">
            <a:extLst>
              <a:ext uri="{FF2B5EF4-FFF2-40B4-BE49-F238E27FC236}">
                <a16:creationId xmlns:a16="http://schemas.microsoft.com/office/drawing/2014/main" id="{CACAB473-961D-BDE8-19A3-1BCE444DA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20800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Moyens d’alerte en cas de changement grave et imminent </a:t>
            </a: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4">
            <a:extLst>
              <a:ext uri="{FF2B5EF4-FFF2-40B4-BE49-F238E27FC236}">
                <a16:creationId xmlns:a16="http://schemas.microsoft.com/office/drawing/2014/main" id="{511F9634-D4E4-782F-3471-7F6B041096D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67D2BE4-8752-4948-BEF3-3710D8DB07D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05" name="Rectangle 1">
            <a:extLst>
              <a:ext uri="{FF2B5EF4-FFF2-40B4-BE49-F238E27FC236}">
                <a16:creationId xmlns:a16="http://schemas.microsoft.com/office/drawing/2014/main" id="{784F3779-01B7-33F5-7C1C-2B39941BE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36226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cas de survenue d’un accident touchant un SP, une procédure d’alerte peut être suivie en fonction de la situation.</a:t>
            </a: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E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nsemble d’actions, visant à structurer les actions qu’un SP peut être amené à réaliser. </a:t>
            </a: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après </a:t>
            </a:r>
            <a:r>
              <a:rPr lang="fr-FR" altLang="fr-FR" sz="240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secondes 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pense ne pas pouvoir se débloquer seul ou faire face à la situation, il lance un appel de détresse. </a:t>
            </a:r>
          </a:p>
        </p:txBody>
      </p:sp>
      <p:sp>
        <p:nvSpPr>
          <p:cNvPr id="49156" name="Titre 8">
            <a:extLst>
              <a:ext uri="{FF2B5EF4-FFF2-40B4-BE49-F238E27FC236}">
                <a16:creationId xmlns:a16="http://schemas.microsoft.com/office/drawing/2014/main" id="{078B9B64-8019-216D-9469-FABBA9202001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49157" name="Rectangle 1">
            <a:extLst>
              <a:ext uri="{FF2B5EF4-FFF2-40B4-BE49-F238E27FC236}">
                <a16:creationId xmlns:a16="http://schemas.microsoft.com/office/drawing/2014/main" id="{7F055FD9-76EC-1DDD-9A0A-B8A4D298E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Procédure d’alerte en cas d’accident impliquant un SP :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numéro de diapositive 4">
            <a:extLst>
              <a:ext uri="{FF2B5EF4-FFF2-40B4-BE49-F238E27FC236}">
                <a16:creationId xmlns:a16="http://schemas.microsoft.com/office/drawing/2014/main" id="{701CAA5E-1582-D1C7-A594-C6C0F1F7EA0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E9A67A7-F117-42F2-A4C3-3CB37B82D4F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F5E00EBC-082D-669A-E176-C9818ECCA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Procédure d’alerte en cas d’accident impliquant un SP : </a:t>
            </a:r>
          </a:p>
        </p:txBody>
      </p:sp>
      <p:sp>
        <p:nvSpPr>
          <p:cNvPr id="50180" name="Rectangle 1">
            <a:extLst>
              <a:ext uri="{FF2B5EF4-FFF2-40B4-BE49-F238E27FC236}">
                <a16:creationId xmlns:a16="http://schemas.microsoft.com/office/drawing/2014/main" id="{8A6FA3F7-80AA-EE8B-044E-617BB7300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74888"/>
            <a:ext cx="81470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l’attente de l’arrivée des secours, le binôme doit tenter de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dégager, de se placer de façon à être repéré, chercher à se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protéger du flux thermique, et gérer son air respirable à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disposition.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181" name="Titre 8">
            <a:extLst>
              <a:ext uri="{FF2B5EF4-FFF2-40B4-BE49-F238E27FC236}">
                <a16:creationId xmlns:a16="http://schemas.microsoft.com/office/drawing/2014/main" id="{BDB13DB1-3964-1510-16AB-A9D73532C9F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u numéro de diapositive 4">
            <a:extLst>
              <a:ext uri="{FF2B5EF4-FFF2-40B4-BE49-F238E27FC236}">
                <a16:creationId xmlns:a16="http://schemas.microsoft.com/office/drawing/2014/main" id="{ADBDC36F-863A-DECD-5B71-1CC0F23A4F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AF943E8-9490-4CC9-8008-242DE2105F7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DC58E49F-E9E2-F3BB-24C1-078C95145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989138"/>
            <a:ext cx="6408737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=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nom(s) du ou des SP concerné(s)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 = engin concerné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L = localisation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suffisant (ou non), pression de …. bars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 = renfort</a:t>
            </a:r>
          </a:p>
        </p:txBody>
      </p:sp>
      <p:sp>
        <p:nvSpPr>
          <p:cNvPr id="51204" name="Titre 8">
            <a:extLst>
              <a:ext uri="{FF2B5EF4-FFF2-40B4-BE49-F238E27FC236}">
                <a16:creationId xmlns:a16="http://schemas.microsoft.com/office/drawing/2014/main" id="{BA14E0BC-6689-6597-5DAF-05EFAD2B13E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51205" name="Rectangle 1">
            <a:extLst>
              <a:ext uri="{FF2B5EF4-FFF2-40B4-BE49-F238E27FC236}">
                <a16:creationId xmlns:a16="http://schemas.microsoft.com/office/drawing/2014/main" id="{7C7628EF-9758-1A2D-668C-7114684AA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Composition d’un message d’alerte : NELAR</a:t>
            </a:r>
            <a:endParaRPr lang="fr-FR" altLang="fr-FR" sz="24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06" name="Rectangle 1">
            <a:extLst>
              <a:ext uri="{FF2B5EF4-FFF2-40B4-BE49-F238E27FC236}">
                <a16:creationId xmlns:a16="http://schemas.microsoft.com/office/drawing/2014/main" id="{5DA67008-2A3D-CD3A-5E0F-7FBFF0093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4589463"/>
            <a:ext cx="81899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Message de détresse doit être collationné par le contrôleur ou le CA.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Ces derniers garderont un contact permanent avec le binôme en difficulté jusqu’à l’arrivée d’1 ou plusieurs binômes auprès des SP en difficulté.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u numéro de diapositive 4">
            <a:extLst>
              <a:ext uri="{FF2B5EF4-FFF2-40B4-BE49-F238E27FC236}">
                <a16:creationId xmlns:a16="http://schemas.microsoft.com/office/drawing/2014/main" id="{A27B3433-D7D3-30B4-7378-5D387704400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70A18D8-896C-452C-88EE-33C4B355E5D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5A96959-FF55-6C79-7F9B-5E6485776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Composition d’un message d’alerte : NELAR</a:t>
            </a:r>
            <a:endParaRPr lang="fr-FR" altLang="fr-FR" sz="24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251" name="Group 27">
            <a:extLst>
              <a:ext uri="{FF2B5EF4-FFF2-40B4-BE49-F238E27FC236}">
                <a16:creationId xmlns:a16="http://schemas.microsoft.com/office/drawing/2014/main" id="{F13854C6-C375-10A5-7292-0626F6E842C4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905000"/>
          <a:ext cx="8477250" cy="4187825"/>
        </p:xfrm>
        <a:graphic>
          <a:graphicData uri="http://schemas.openxmlformats.org/drawingml/2006/table">
            <a:tbl>
              <a:tblPr/>
              <a:tblGrid>
                <a:gridCol w="2907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9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2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Contenu type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Exemple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fois « URGENT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! 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r-FR" alt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ENGIN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LOCALISATION  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r-FR" altLang="fr-FR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r-FR" altLang="fr-FR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RENFORT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 URGENT ! URGENT ! URGENT ! »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r-FR" alt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Ici le Caporal X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 FPT X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Bloqué suite à effondrement du plafond, au 2</a:t>
                      </a:r>
                      <a:r>
                        <a:rPr kumimoji="0" lang="fr-FR" altLang="fr-FR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ème</a:t>
                      </a: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étage de la maison dans ce qui ressemble à un couloir, je suis avec mon équipier ! 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J’ai suffisamment d’air,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J’ai besoin d’un binôme pour nous aider à nous dégager.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239" name="Titre 8">
            <a:extLst>
              <a:ext uri="{FF2B5EF4-FFF2-40B4-BE49-F238E27FC236}">
                <a16:creationId xmlns:a16="http://schemas.microsoft.com/office/drawing/2014/main" id="{E75DF67D-A8C4-12BB-3805-F0FCDA0279D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509A6876-FD84-E7DC-D7D7-6435995B16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Introduction  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4B3E5002-C35C-E5A7-02BE-74A2092FEAE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238610E-084D-4023-84C7-EE2467DED58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72" name="Rectangle 1">
            <a:extLst>
              <a:ext uri="{FF2B5EF4-FFF2-40B4-BE49-F238E27FC236}">
                <a16:creationId xmlns:a16="http://schemas.microsoft.com/office/drawing/2014/main" id="{ACD9B64C-C4E1-80D0-BF60-C1F61ED5F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09700"/>
            <a:ext cx="818991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 EXISTANTES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impraticables, le sauvetage :</a:t>
            </a:r>
            <a:endParaRPr lang="fr-FR" altLang="fr-FR" sz="20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0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Moyen de MEA, si H &gt; 8 m</a:t>
            </a:r>
            <a:endParaRPr lang="fr-FR" altLang="fr-FR" sz="20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Echelle à coulisses, si H &lt; 8 m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Echelle à crochets, si H &gt; 8 m et/ou façades inaccessibles</a:t>
            </a:r>
            <a:endParaRPr lang="fr-FR" altLang="fr-FR" sz="20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LSPCC,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Coussin pneumatique de sauvetage si H &lt; à 16 m ou 4</a:t>
            </a:r>
            <a:r>
              <a:rPr lang="fr-FR" altLang="fr-FR" sz="20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étage.  </a:t>
            </a:r>
          </a:p>
        </p:txBody>
      </p:sp>
      <p:pic>
        <p:nvPicPr>
          <p:cNvPr id="7173" name="Picture 5" descr="échelle à coulisse 2 plans">
            <a:extLst>
              <a:ext uri="{FF2B5EF4-FFF2-40B4-BE49-F238E27FC236}">
                <a16:creationId xmlns:a16="http://schemas.microsoft.com/office/drawing/2014/main" id="{F4593EB9-E077-712A-84E3-F9BE9F498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277938"/>
            <a:ext cx="1322388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age 2">
            <a:extLst>
              <a:ext uri="{FF2B5EF4-FFF2-40B4-BE49-F238E27FC236}">
                <a16:creationId xmlns:a16="http://schemas.microsoft.com/office/drawing/2014/main" id="{87026281-B7E1-3141-2CC4-07A82F6F4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97363"/>
            <a:ext cx="17557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>
            <a:extLst>
              <a:ext uri="{FF2B5EF4-FFF2-40B4-BE49-F238E27FC236}">
                <a16:creationId xmlns:a16="http://schemas.microsoft.com/office/drawing/2014/main" id="{C9C62BBE-FC66-6B9D-52C8-5A38BD95A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049713"/>
            <a:ext cx="2700337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u numéro de diapositive 4">
            <a:extLst>
              <a:ext uri="{FF2B5EF4-FFF2-40B4-BE49-F238E27FC236}">
                <a16:creationId xmlns:a16="http://schemas.microsoft.com/office/drawing/2014/main" id="{AF16EB49-FFB5-CD72-3E18-D06D2B981AD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59465B0-7199-4474-A166-774F5847A11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3251" name="Rectangle 1">
            <a:extLst>
              <a:ext uri="{FF2B5EF4-FFF2-40B4-BE49-F238E27FC236}">
                <a16:creationId xmlns:a16="http://schemas.microsoft.com/office/drawing/2014/main" id="{144CFC0C-7CDF-0010-A48B-346670EE4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Appel de détresse :</a:t>
            </a:r>
          </a:p>
        </p:txBody>
      </p:sp>
      <p:sp>
        <p:nvSpPr>
          <p:cNvPr id="53252" name="Rectangle 1">
            <a:extLst>
              <a:ext uri="{FF2B5EF4-FFF2-40B4-BE49-F238E27FC236}">
                <a16:creationId xmlns:a16="http://schemas.microsoft.com/office/drawing/2014/main" id="{EDDAFE80-5C1F-8D0F-8DE6-5A7EE1E65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Lors d’un accident impliquant un binôme et que celui-ci ne parvient pas à joindre le CA et/ou le COS 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bouton appel de détresse est nécessaire. </a:t>
            </a:r>
          </a:p>
        </p:txBody>
      </p:sp>
      <p:pic>
        <p:nvPicPr>
          <p:cNvPr id="53253" name="Picture 3" descr="TPH700_redim1">
            <a:extLst>
              <a:ext uri="{FF2B5EF4-FFF2-40B4-BE49-F238E27FC236}">
                <a16:creationId xmlns:a16="http://schemas.microsoft.com/office/drawing/2014/main" id="{ADBF87CD-DDA5-BE1A-686F-BEFE3877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6647">
            <a:off x="4032250" y="2986088"/>
            <a:ext cx="122237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Oval 36">
            <a:extLst>
              <a:ext uri="{FF2B5EF4-FFF2-40B4-BE49-F238E27FC236}">
                <a16:creationId xmlns:a16="http://schemas.microsoft.com/office/drawing/2014/main" id="{D9636A57-8420-26BD-A454-E9BE01EBF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8" y="3656013"/>
            <a:ext cx="533400" cy="685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3255" name="Titre 8">
            <a:extLst>
              <a:ext uri="{FF2B5EF4-FFF2-40B4-BE49-F238E27FC236}">
                <a16:creationId xmlns:a16="http://schemas.microsoft.com/office/drawing/2014/main" id="{B2CA807E-E8C7-FE95-8E9C-050A1A6F7EC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u numéro de diapositive 4">
            <a:extLst>
              <a:ext uri="{FF2B5EF4-FFF2-40B4-BE49-F238E27FC236}">
                <a16:creationId xmlns:a16="http://schemas.microsoft.com/office/drawing/2014/main" id="{787F333B-F499-07F8-C044-AB0EDBAD27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B53F06C-89AD-46B1-B193-BD1A758C6FF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A9CA17C7-31DA-EE1C-441D-238A4ECA5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Appel de détresse : </a:t>
            </a:r>
          </a:p>
        </p:txBody>
      </p:sp>
      <p:sp>
        <p:nvSpPr>
          <p:cNvPr id="54276" name="Rectangle 7">
            <a:extLst>
              <a:ext uri="{FF2B5EF4-FFF2-40B4-BE49-F238E27FC236}">
                <a16:creationId xmlns:a16="http://schemas.microsoft.com/office/drawing/2014/main" id="{4F598145-D54C-1691-19A9-EF43A30BE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-47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4277" name="Picture 6" descr="assistance à un sapeur-pompier blessé_Page_06">
            <a:extLst>
              <a:ext uri="{FF2B5EF4-FFF2-40B4-BE49-F238E27FC236}">
                <a16:creationId xmlns:a16="http://schemas.microsoft.com/office/drawing/2014/main" id="{535D7FFC-DEEE-7117-A45C-C248C31E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12337" r="6645" b="60219"/>
          <a:stretch>
            <a:fillRect/>
          </a:stretch>
        </p:blipFill>
        <p:spPr bwMode="auto">
          <a:xfrm>
            <a:off x="457200" y="1981200"/>
            <a:ext cx="83058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itre 8">
            <a:extLst>
              <a:ext uri="{FF2B5EF4-FFF2-40B4-BE49-F238E27FC236}">
                <a16:creationId xmlns:a16="http://schemas.microsoft.com/office/drawing/2014/main" id="{513C1CA4-1D3D-897D-55CE-F3E95C0FD410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u numéro de diapositive 4">
            <a:extLst>
              <a:ext uri="{FF2B5EF4-FFF2-40B4-BE49-F238E27FC236}">
                <a16:creationId xmlns:a16="http://schemas.microsoft.com/office/drawing/2014/main" id="{4643B46F-191E-EEDF-E7D8-249F44E178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515E287-A1E0-42BE-9DEB-A7451E4F3B6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E0AA2453-9DCE-5149-96DB-ABCF234F6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Appel de détresse : </a:t>
            </a:r>
          </a:p>
        </p:txBody>
      </p:sp>
      <p:sp>
        <p:nvSpPr>
          <p:cNvPr id="55300" name="Rectangle 5">
            <a:extLst>
              <a:ext uri="{FF2B5EF4-FFF2-40B4-BE49-F238E27FC236}">
                <a16:creationId xmlns:a16="http://schemas.microsoft.com/office/drawing/2014/main" id="{1DEC72FE-0D21-B1E1-B43B-6FCF0717A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-47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5301" name="Picture 6" descr="assistance à un sapeur-pompier blessé_Page_06">
            <a:extLst>
              <a:ext uri="{FF2B5EF4-FFF2-40B4-BE49-F238E27FC236}">
                <a16:creationId xmlns:a16="http://schemas.microsoft.com/office/drawing/2014/main" id="{41BDCFCF-E49A-159A-60A1-D3949ADD7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51674" r="5348" b="16307"/>
          <a:stretch>
            <a:fillRect/>
          </a:stretch>
        </p:blipFill>
        <p:spPr bwMode="auto">
          <a:xfrm>
            <a:off x="457200" y="18288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itre 8">
            <a:extLst>
              <a:ext uri="{FF2B5EF4-FFF2-40B4-BE49-F238E27FC236}">
                <a16:creationId xmlns:a16="http://schemas.microsoft.com/office/drawing/2014/main" id="{28EB715E-6622-4A1F-6D9D-AD0B933ADB09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u numéro de diapositive 4">
            <a:extLst>
              <a:ext uri="{FF2B5EF4-FFF2-40B4-BE49-F238E27FC236}">
                <a16:creationId xmlns:a16="http://schemas.microsoft.com/office/drawing/2014/main" id="{62D0D2FB-A68C-B449-24BC-AC7BB9FCF19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48FDFBA-7C93-477D-85C7-D33135A3491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CFA8D845-6AD4-7A20-1194-E519481A6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en cas d’accident :</a:t>
            </a:r>
          </a:p>
        </p:txBody>
      </p:sp>
      <p:sp>
        <p:nvSpPr>
          <p:cNvPr id="56324" name="Rectangle 1">
            <a:extLst>
              <a:ext uri="{FF2B5EF4-FFF2-40B4-BE49-F238E27FC236}">
                <a16:creationId xmlns:a16="http://schemas.microsoft.com/office/drawing/2014/main" id="{2A85F0F2-3A3A-7D8F-B338-FB53A509F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AIR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 regarde ma pression restante au manomètre, pour me faire une idée de mon autonomie. </a:t>
            </a:r>
          </a:p>
        </p:txBody>
      </p:sp>
      <p:pic>
        <p:nvPicPr>
          <p:cNvPr id="56325" name="Picture 32" descr="F:\ARI\2004_0101Image0011.JPG">
            <a:extLst>
              <a:ext uri="{FF2B5EF4-FFF2-40B4-BE49-F238E27FC236}">
                <a16:creationId xmlns:a16="http://schemas.microsoft.com/office/drawing/2014/main" id="{3595485D-1430-E059-4B51-CE10806C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08275"/>
            <a:ext cx="21717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7" descr="Présentation ARI QS 2016-04-18_Page_09">
            <a:extLst>
              <a:ext uri="{FF2B5EF4-FFF2-40B4-BE49-F238E27FC236}">
                <a16:creationId xmlns:a16="http://schemas.microsoft.com/office/drawing/2014/main" id="{40E7242A-79ED-9C95-689D-D9DCF8823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38329" r="75867" b="23326"/>
          <a:stretch>
            <a:fillRect/>
          </a:stretch>
        </p:blipFill>
        <p:spPr bwMode="auto">
          <a:xfrm>
            <a:off x="1447800" y="3141663"/>
            <a:ext cx="1828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itre 8">
            <a:extLst>
              <a:ext uri="{FF2B5EF4-FFF2-40B4-BE49-F238E27FC236}">
                <a16:creationId xmlns:a16="http://schemas.microsoft.com/office/drawing/2014/main" id="{93BBE221-939F-1535-7975-2F046F92B74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u numéro de diapositive 4">
            <a:extLst>
              <a:ext uri="{FF2B5EF4-FFF2-40B4-BE49-F238E27FC236}">
                <a16:creationId xmlns:a16="http://schemas.microsoft.com/office/drawing/2014/main" id="{AE557637-F206-41B3-6360-9D9162FC2EF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A27C57D-8830-4D06-9256-63D250DEB30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7347" name="Rectangle 1">
            <a:extLst>
              <a:ext uri="{FF2B5EF4-FFF2-40B4-BE49-F238E27FC236}">
                <a16:creationId xmlns:a16="http://schemas.microsoft.com/office/drawing/2014/main" id="{A097A6E8-E9E7-3E15-0726-092865502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en cas d’accident :</a:t>
            </a:r>
          </a:p>
        </p:txBody>
      </p:sp>
      <p:sp>
        <p:nvSpPr>
          <p:cNvPr id="57348" name="Rectangle 1">
            <a:extLst>
              <a:ext uri="{FF2B5EF4-FFF2-40B4-BE49-F238E27FC236}">
                <a16:creationId xmlns:a16="http://schemas.microsoft.com/office/drawing/2014/main" id="{C9D213FD-5E3C-1836-0886-FF8B93DD3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ALERTE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57349" name="Picture 3" descr="TPH700_redim1">
            <a:extLst>
              <a:ext uri="{FF2B5EF4-FFF2-40B4-BE49-F238E27FC236}">
                <a16:creationId xmlns:a16="http://schemas.microsoft.com/office/drawing/2014/main" id="{F8E75811-E54F-E8A8-DF65-43397EF0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6647">
            <a:off x="7010400" y="2133600"/>
            <a:ext cx="13493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WordArt 7">
            <a:extLst>
              <a:ext uri="{FF2B5EF4-FFF2-40B4-BE49-F238E27FC236}">
                <a16:creationId xmlns:a16="http://schemas.microsoft.com/office/drawing/2014/main" id="{3F75619C-704C-25EE-A0EC-9F532BDA6A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2895600"/>
            <a:ext cx="3590925" cy="909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Message d'alerte</a:t>
            </a:r>
          </a:p>
        </p:txBody>
      </p:sp>
      <p:sp>
        <p:nvSpPr>
          <p:cNvPr id="57351" name="Rectangle 1">
            <a:extLst>
              <a:ext uri="{FF2B5EF4-FFF2-40B4-BE49-F238E27FC236}">
                <a16:creationId xmlns:a16="http://schemas.microsoft.com/office/drawing/2014/main" id="{9829B00A-A16B-2D8D-7F7E-240217641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191000"/>
            <a:ext cx="2967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pas de réponse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352" name="Titre 8">
            <a:extLst>
              <a:ext uri="{FF2B5EF4-FFF2-40B4-BE49-F238E27FC236}">
                <a16:creationId xmlns:a16="http://schemas.microsoft.com/office/drawing/2014/main" id="{7C7443BE-16D2-E29D-814E-15E399F1DD9F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DD74B94-FF14-E8FC-EBD8-6927657310AA}"/>
              </a:ext>
            </a:extLst>
          </p:cNvPr>
          <p:cNvCxnSpPr/>
          <p:nvPr/>
        </p:nvCxnSpPr>
        <p:spPr>
          <a:xfrm flipV="1">
            <a:off x="6372225" y="3429000"/>
            <a:ext cx="1223963" cy="100806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u numéro de diapositive 4">
            <a:extLst>
              <a:ext uri="{FF2B5EF4-FFF2-40B4-BE49-F238E27FC236}">
                <a16:creationId xmlns:a16="http://schemas.microsoft.com/office/drawing/2014/main" id="{4C96C5BF-D800-8C83-D6D5-5DAF1C36B2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79C138D-6867-401E-85DC-57B7F2DC24A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51440E8B-B777-8899-2AD8-7C382549A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en cas d’accident :</a:t>
            </a:r>
          </a:p>
        </p:txBody>
      </p:sp>
      <p:sp>
        <p:nvSpPr>
          <p:cNvPr id="58372" name="Rectangle 1">
            <a:extLst>
              <a:ext uri="{FF2B5EF4-FFF2-40B4-BE49-F238E27FC236}">
                <a16:creationId xmlns:a16="http://schemas.microsoft.com/office/drawing/2014/main" id="{FB71A0AB-D6E7-27F4-D7FC-AE16D951A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Alarme :</a:t>
            </a:r>
          </a:p>
        </p:txBody>
      </p:sp>
      <p:pic>
        <p:nvPicPr>
          <p:cNvPr id="58373" name="Picture 7" descr="I:\Images\Sapeurs-Pompiers\TOP\A.R.I\A.R.I.C.O\Photos\balisepassii.jpg">
            <a:extLst>
              <a:ext uri="{FF2B5EF4-FFF2-40B4-BE49-F238E27FC236}">
                <a16:creationId xmlns:a16="http://schemas.microsoft.com/office/drawing/2014/main" id="{003578C6-B7D5-93BD-1FB3-17248D960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3043"/>
          <a:stretch>
            <a:fillRect/>
          </a:stretch>
        </p:blipFill>
        <p:spPr bwMode="auto">
          <a:xfrm>
            <a:off x="3779838" y="2008188"/>
            <a:ext cx="259715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itre 8">
            <a:extLst>
              <a:ext uri="{FF2B5EF4-FFF2-40B4-BE49-F238E27FC236}">
                <a16:creationId xmlns:a16="http://schemas.microsoft.com/office/drawing/2014/main" id="{58FA44EF-302D-884F-FDC3-22F00A0DCE8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numéro de diapositive 4">
            <a:extLst>
              <a:ext uri="{FF2B5EF4-FFF2-40B4-BE49-F238E27FC236}">
                <a16:creationId xmlns:a16="http://schemas.microsoft.com/office/drawing/2014/main" id="{F3D46A30-A6B1-1867-ADBF-0FFC6457552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FF023D9-DB2E-4007-B28D-54BC3DF72BC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9395" name="Rectangle 1">
            <a:extLst>
              <a:ext uri="{FF2B5EF4-FFF2-40B4-BE49-F238E27FC236}">
                <a16:creationId xmlns:a16="http://schemas.microsoft.com/office/drawing/2014/main" id="{1080BA89-C35A-03CC-61B3-5090C236D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en cas d’accident :</a:t>
            </a:r>
          </a:p>
        </p:txBody>
      </p:sp>
      <p:sp>
        <p:nvSpPr>
          <p:cNvPr id="59396" name="Rectangle 1">
            <a:extLst>
              <a:ext uri="{FF2B5EF4-FFF2-40B4-BE49-F238E27FC236}">
                <a16:creationId xmlns:a16="http://schemas.microsoft.com/office/drawing/2014/main" id="{85F9F947-A7B8-BE6D-90C7-C94130CFE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Éclairage :</a:t>
            </a:r>
          </a:p>
        </p:txBody>
      </p:sp>
      <p:pic>
        <p:nvPicPr>
          <p:cNvPr id="59397" name="Picture 6" descr="lampe coudée.2">
            <a:extLst>
              <a:ext uri="{FF2B5EF4-FFF2-40B4-BE49-F238E27FC236}">
                <a16:creationId xmlns:a16="http://schemas.microsoft.com/office/drawing/2014/main" id="{29A767EC-1593-A2DF-8AE3-1C17A972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2401888"/>
            <a:ext cx="264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 descr="Lampe F1 sans fond">
            <a:extLst>
              <a:ext uri="{FF2B5EF4-FFF2-40B4-BE49-F238E27FC236}">
                <a16:creationId xmlns:a16="http://schemas.microsoft.com/office/drawing/2014/main" id="{22979DF3-5645-4BF0-4E23-CAD794B70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65475"/>
            <a:ext cx="396716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itre 8">
            <a:extLst>
              <a:ext uri="{FF2B5EF4-FFF2-40B4-BE49-F238E27FC236}">
                <a16:creationId xmlns:a16="http://schemas.microsoft.com/office/drawing/2014/main" id="{A7EAE160-D31C-D2E3-5081-BF4455756EA9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u numéro de diapositive 4">
            <a:extLst>
              <a:ext uri="{FF2B5EF4-FFF2-40B4-BE49-F238E27FC236}">
                <a16:creationId xmlns:a16="http://schemas.microsoft.com/office/drawing/2014/main" id="{0E08C232-154D-EC86-94C3-429304153B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949D49-7B12-4DA3-A9F4-453989C0992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EA0DD779-CD9C-87D1-17FE-D58A40123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en cas d’accident :</a:t>
            </a:r>
          </a:p>
        </p:txBody>
      </p:sp>
      <p:sp>
        <p:nvSpPr>
          <p:cNvPr id="60420" name="Rectangle 1">
            <a:extLst>
              <a:ext uri="{FF2B5EF4-FFF2-40B4-BE49-F238E27FC236}">
                <a16:creationId xmlns:a16="http://schemas.microsoft.com/office/drawing/2014/main" id="{6C789D9A-546A-5A90-9FDF-A559E7B45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Économiser l’air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contrôle ma respiration (méthode de gestion de l’air) ;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Ces techniques sont développées plus loin.</a:t>
            </a:r>
          </a:p>
        </p:txBody>
      </p:sp>
      <p:sp>
        <p:nvSpPr>
          <p:cNvPr id="60421" name="Titre 8">
            <a:extLst>
              <a:ext uri="{FF2B5EF4-FFF2-40B4-BE49-F238E27FC236}">
                <a16:creationId xmlns:a16="http://schemas.microsoft.com/office/drawing/2014/main" id="{D741342E-DA52-216A-39E1-40EDC1BC6BEE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numéro de diapositive 4">
            <a:extLst>
              <a:ext uri="{FF2B5EF4-FFF2-40B4-BE49-F238E27FC236}">
                <a16:creationId xmlns:a16="http://schemas.microsoft.com/office/drawing/2014/main" id="{00528589-A4E1-1C9F-8A82-E0BD60C4780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472871A-E3E0-41F2-9F9E-6FFD4FFF79C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43" name="Rectangle 1">
            <a:extLst>
              <a:ext uri="{FF2B5EF4-FFF2-40B4-BE49-F238E27FC236}">
                <a16:creationId xmlns:a16="http://schemas.microsoft.com/office/drawing/2014/main" id="{DBBDC65D-609C-9346-F0C1-6E76FD16E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en cas d’accident :</a:t>
            </a:r>
          </a:p>
        </p:txBody>
      </p:sp>
      <p:sp>
        <p:nvSpPr>
          <p:cNvPr id="61444" name="Rectangle 1">
            <a:extLst>
              <a:ext uri="{FF2B5EF4-FFF2-40B4-BE49-F238E27FC236}">
                <a16:creationId xmlns:a16="http://schemas.microsoft.com/office/drawing/2014/main" id="{A0346C76-A306-BC51-5FC6-05D70EA3F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Rester près du sol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me mets en position basse (perpendiculaire le long d’un mur) pour éviter le flux thermique, chercher l’air frais et de la visibilité ;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45" name="Picture 6">
            <a:extLst>
              <a:ext uri="{FF2B5EF4-FFF2-40B4-BE49-F238E27FC236}">
                <a16:creationId xmlns:a16="http://schemas.microsoft.com/office/drawing/2014/main" id="{D3BEA6F9-E9B1-3E78-54D7-ACFB1F6F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9"/>
          <a:stretch>
            <a:fillRect/>
          </a:stretch>
        </p:blipFill>
        <p:spPr bwMode="auto">
          <a:xfrm>
            <a:off x="3276600" y="4022725"/>
            <a:ext cx="32766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itre 8">
            <a:extLst>
              <a:ext uri="{FF2B5EF4-FFF2-40B4-BE49-F238E27FC236}">
                <a16:creationId xmlns:a16="http://schemas.microsoft.com/office/drawing/2014/main" id="{B8B1C776-C811-527F-A802-1695E50D4E2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u numéro de diapositive 4">
            <a:extLst>
              <a:ext uri="{FF2B5EF4-FFF2-40B4-BE49-F238E27FC236}">
                <a16:creationId xmlns:a16="http://schemas.microsoft.com/office/drawing/2014/main" id="{C2EDBCD8-78AF-26EF-4631-2C941432624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C1186F7-7E70-48FD-883F-48E9691435D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CA4A44F9-59C1-0027-60C9-D27B1FC76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en cas d’accident :</a:t>
            </a:r>
          </a:p>
        </p:txBody>
      </p:sp>
      <p:sp>
        <p:nvSpPr>
          <p:cNvPr id="62468" name="Rectangle 1">
            <a:extLst>
              <a:ext uri="{FF2B5EF4-FFF2-40B4-BE49-F238E27FC236}">
                <a16:creationId xmlns:a16="http://schemas.microsoft.com/office/drawing/2014/main" id="{D81CD02A-474E-DA13-28C2-3AF004D73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Taper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fais du bruit pour me signaler ;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2469" name="Picture 18" descr="I:\Images\Clipart animé\!cid_600193907@02012003-0cd9.gif">
            <a:extLst>
              <a:ext uri="{FF2B5EF4-FFF2-40B4-BE49-F238E27FC236}">
                <a16:creationId xmlns:a16="http://schemas.microsoft.com/office/drawing/2014/main" id="{31A9967E-4FA3-1F6B-164D-7ACAEFBE04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420938"/>
            <a:ext cx="2468562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itre 8">
            <a:extLst>
              <a:ext uri="{FF2B5EF4-FFF2-40B4-BE49-F238E27FC236}">
                <a16:creationId xmlns:a16="http://schemas.microsoft.com/office/drawing/2014/main" id="{59E7F689-90B6-7496-659D-FB46111045EE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8">
            <a:extLst>
              <a:ext uri="{FF2B5EF4-FFF2-40B4-BE49-F238E27FC236}">
                <a16:creationId xmlns:a16="http://schemas.microsoft.com/office/drawing/2014/main" id="{8DD212A5-5B9F-3F6D-A9AA-788E964C9B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Introduction  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5C5129B1-894E-5240-561C-D971D321768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C5AD4D6-343A-4AC2-A347-0401C56401A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6" name="Rectangle 1">
            <a:extLst>
              <a:ext uri="{FF2B5EF4-FFF2-40B4-BE49-F238E27FC236}">
                <a16:creationId xmlns:a16="http://schemas.microsoft.com/office/drawing/2014/main" id="{96F678CB-5E46-7EA0-0054-E0F65E714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5554663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Ascenseurs sont proscrits sauf dans  IGH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D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escendre d’1 étage ou déplacer de quelques mètres la personne peut-être la meilleure solution. 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le cas où plusieurs sauvetages sont à opérer, l’utilisation simultanée des voies intérieures et extérieures permet d’agir plus rapidement et plus efficacement.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961B9F17-4039-C291-ACD8-683000C6A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25050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WordArt 6">
            <a:extLst>
              <a:ext uri="{FF2B5EF4-FFF2-40B4-BE49-F238E27FC236}">
                <a16:creationId xmlns:a16="http://schemas.microsoft.com/office/drawing/2014/main" id="{A870A457-2BE7-91F7-40CA-8161CD7A7E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29400" y="1905000"/>
            <a:ext cx="16764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solidFill>
                  <a:srgbClr val="FF0000">
                    <a:alpha val="50195"/>
                  </a:srgbClr>
                </a:solidFill>
                <a:latin typeface="Arial Black" panose="020B0A04020102020204" pitchFamily="34" charset="0"/>
              </a:rPr>
              <a:t>X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u numéro de diapositive 4">
            <a:extLst>
              <a:ext uri="{FF2B5EF4-FFF2-40B4-BE49-F238E27FC236}">
                <a16:creationId xmlns:a16="http://schemas.microsoft.com/office/drawing/2014/main" id="{C5600FC4-6AEE-A8C5-4038-21927CD6F0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8251953-3E8F-4C2A-A7D3-05B9E3425F1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3491" name="Rectangle 1">
            <a:extLst>
              <a:ext uri="{FF2B5EF4-FFF2-40B4-BE49-F238E27FC236}">
                <a16:creationId xmlns:a16="http://schemas.microsoft.com/office/drawing/2014/main" id="{3546B073-9F3A-5B37-9BD8-C81E3CC4E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en cas d’accident :</a:t>
            </a:r>
          </a:p>
        </p:txBody>
      </p:sp>
      <p:sp>
        <p:nvSpPr>
          <p:cNvPr id="63492" name="Rectangle 1">
            <a:extLst>
              <a:ext uri="{FF2B5EF4-FFF2-40B4-BE49-F238E27FC236}">
                <a16:creationId xmlns:a16="http://schemas.microsoft.com/office/drawing/2014/main" id="{9F654E23-6A76-D0AC-849E-7AF3AA042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Explorer son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environnement immédiat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balaye le sol pour retrouver le tuyau,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è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balaye le mur pour retrouver un ouvrant.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3493" name="Titre 8">
            <a:extLst>
              <a:ext uri="{FF2B5EF4-FFF2-40B4-BE49-F238E27FC236}">
                <a16:creationId xmlns:a16="http://schemas.microsoft.com/office/drawing/2014/main" id="{B6050106-408C-44E4-9E72-61D48C14D44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numéro de diapositive 4">
            <a:extLst>
              <a:ext uri="{FF2B5EF4-FFF2-40B4-BE49-F238E27FC236}">
                <a16:creationId xmlns:a16="http://schemas.microsoft.com/office/drawing/2014/main" id="{C1941E1E-D8BF-4DA1-D0BC-CC512D23442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C08CE0-9ACB-4969-9211-B76E2A6C69F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520A77FB-431C-9B22-F6D6-FEA01D853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en cas d’accident :</a:t>
            </a:r>
          </a:p>
        </p:txBody>
      </p:sp>
      <p:sp>
        <p:nvSpPr>
          <p:cNvPr id="64516" name="Rectangle 1">
            <a:extLst>
              <a:ext uri="{FF2B5EF4-FFF2-40B4-BE49-F238E27FC236}">
                <a16:creationId xmlns:a16="http://schemas.microsoft.com/office/drawing/2014/main" id="{05CA354E-D726-8C5C-5060-6D9E44F55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Remonter la cagoule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 EXTREME (dernier recours)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Lorsque je n’ai plus d’air, je positionne ma tête au plus près du sol, je retire le micro-régulateur et je remonte ma cagoule sur le masque pour filtrer la fumée et je respire au minimum. </a:t>
            </a:r>
          </a:p>
        </p:txBody>
      </p:sp>
      <p:sp>
        <p:nvSpPr>
          <p:cNvPr id="64517" name="Titre 8">
            <a:extLst>
              <a:ext uri="{FF2B5EF4-FFF2-40B4-BE49-F238E27FC236}">
                <a16:creationId xmlns:a16="http://schemas.microsoft.com/office/drawing/2014/main" id="{91BEE07A-90FA-D0C8-5F31-7C25BCE4F28B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u numéro de diapositive 4">
            <a:extLst>
              <a:ext uri="{FF2B5EF4-FFF2-40B4-BE49-F238E27FC236}">
                <a16:creationId xmlns:a16="http://schemas.microsoft.com/office/drawing/2014/main" id="{76E740BE-E60D-641A-5452-41CC7F600AC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3CC9E67-5A31-4F2D-897D-FF17EED9F9C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5539" name="Rectangle 1">
            <a:extLst>
              <a:ext uri="{FF2B5EF4-FFF2-40B4-BE49-F238E27FC236}">
                <a16:creationId xmlns:a16="http://schemas.microsoft.com/office/drawing/2014/main" id="{C371F01A-5791-2D4E-1AC7-44F67ED6E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Actions en cas d’accident :</a:t>
            </a:r>
          </a:p>
        </p:txBody>
      </p:sp>
      <p:sp>
        <p:nvSpPr>
          <p:cNvPr id="65540" name="Rectangle 1">
            <a:extLst>
              <a:ext uri="{FF2B5EF4-FFF2-40B4-BE49-F238E27FC236}">
                <a16:creationId xmlns:a16="http://schemas.microsoft.com/office/drawing/2014/main" id="{B18929F3-23E1-9F94-5197-39E0F4C51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291513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Important :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Confirmer la réception du message et garder le contact en permanence.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Chercher la sortie ! 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Faire un point de situation régulièrement sur l'évolution de la situation et sur tout changement de position.   </a:t>
            </a:r>
          </a:p>
        </p:txBody>
      </p:sp>
      <p:sp>
        <p:nvSpPr>
          <p:cNvPr id="65541" name="Titre 8">
            <a:extLst>
              <a:ext uri="{FF2B5EF4-FFF2-40B4-BE49-F238E27FC236}">
                <a16:creationId xmlns:a16="http://schemas.microsoft.com/office/drawing/2014/main" id="{D842963A-7AD6-D00C-A12D-1FD17852B15F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u numéro de diapositive 4">
            <a:extLst>
              <a:ext uri="{FF2B5EF4-FFF2-40B4-BE49-F238E27FC236}">
                <a16:creationId xmlns:a16="http://schemas.microsoft.com/office/drawing/2014/main" id="{B32DDD0C-3A0A-A1AA-EE9F-758E400C647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BFCD842-BFBD-489E-B3B8-D14E375CB97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F1F881-9F17-2036-5296-A58C89819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Méthodes de respiration  :</a:t>
            </a:r>
          </a:p>
        </p:txBody>
      </p:sp>
      <p:sp>
        <p:nvSpPr>
          <p:cNvPr id="66564" name="Rectangle 1">
            <a:extLst>
              <a:ext uri="{FF2B5EF4-FFF2-40B4-BE49-F238E27FC236}">
                <a16:creationId xmlns:a16="http://schemas.microsoft.com/office/drawing/2014/main" id="{F0AE011D-DF4E-66F3-092E-374630761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Ensemble des méthodes décrites sont des propositions de méthodes visant à limiter la  consommation d’air du porteur et ainsi augmenter le temps de survie. 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choix de la méthode reste propre à chaque SP.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utilisera celle avec laquelle il est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plus à l’aise à l’exception de la dernière. 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565" name="Titre 8">
            <a:extLst>
              <a:ext uri="{FF2B5EF4-FFF2-40B4-BE49-F238E27FC236}">
                <a16:creationId xmlns:a16="http://schemas.microsoft.com/office/drawing/2014/main" id="{6DCAF25C-8D3D-5B59-9B6C-2DD0D50E55A4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u numéro de diapositive 4">
            <a:extLst>
              <a:ext uri="{FF2B5EF4-FFF2-40B4-BE49-F238E27FC236}">
                <a16:creationId xmlns:a16="http://schemas.microsoft.com/office/drawing/2014/main" id="{13D7B0C4-379C-DC8C-AD4A-EBEA2B197B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39015C4-F774-4D77-AA0B-F4D50F05022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7587" name="Rectangle 1">
            <a:extLst>
              <a:ext uri="{FF2B5EF4-FFF2-40B4-BE49-F238E27FC236}">
                <a16:creationId xmlns:a16="http://schemas.microsoft.com/office/drawing/2014/main" id="{59DCCBC2-CC1D-751E-DEC1-0A204244E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Méthodes de respiration  :</a:t>
            </a:r>
          </a:p>
        </p:txBody>
      </p:sp>
      <p:sp>
        <p:nvSpPr>
          <p:cNvPr id="67588" name="Rectangle 7">
            <a:extLst>
              <a:ext uri="{FF2B5EF4-FFF2-40B4-BE49-F238E27FC236}">
                <a16:creationId xmlns:a16="http://schemas.microsoft.com/office/drawing/2014/main" id="{15C01BD3-2FC5-9D02-492C-4BF9BF9E4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452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7589" name="Picture 6" descr="assistance à un sapeur-pompier blessé_Page_08">
            <a:extLst>
              <a:ext uri="{FF2B5EF4-FFF2-40B4-BE49-F238E27FC236}">
                <a16:creationId xmlns:a16="http://schemas.microsoft.com/office/drawing/2014/main" id="{BAC5CEEB-D874-A20A-8094-18450A4C0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16005" r="5338" b="59996"/>
          <a:stretch>
            <a:fillRect/>
          </a:stretch>
        </p:blipFill>
        <p:spPr bwMode="auto">
          <a:xfrm>
            <a:off x="304800" y="1981200"/>
            <a:ext cx="85344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itre 8">
            <a:extLst>
              <a:ext uri="{FF2B5EF4-FFF2-40B4-BE49-F238E27FC236}">
                <a16:creationId xmlns:a16="http://schemas.microsoft.com/office/drawing/2014/main" id="{CFA83C8C-496E-0B52-8758-E6D70BCA0CBE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numéro de diapositive 4">
            <a:extLst>
              <a:ext uri="{FF2B5EF4-FFF2-40B4-BE49-F238E27FC236}">
                <a16:creationId xmlns:a16="http://schemas.microsoft.com/office/drawing/2014/main" id="{78AB6CCC-19F2-568C-CA0E-A9FB509FCE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5FEC6DC-F627-4B6E-BD46-C24B1D3B250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915D81F7-F9EE-B4E7-D7B0-397904716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Méthodes de respiration  :</a:t>
            </a:r>
          </a:p>
        </p:txBody>
      </p:sp>
      <p:sp>
        <p:nvSpPr>
          <p:cNvPr id="68612" name="Rectangle 6">
            <a:extLst>
              <a:ext uri="{FF2B5EF4-FFF2-40B4-BE49-F238E27FC236}">
                <a16:creationId xmlns:a16="http://schemas.microsoft.com/office/drawing/2014/main" id="{5EE9212E-5673-50D7-76A7-22A4A527F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52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8613" name="Picture 5" descr="assistance à un sapeur-pompier blessé_Page_08">
            <a:extLst>
              <a:ext uri="{FF2B5EF4-FFF2-40B4-BE49-F238E27FC236}">
                <a16:creationId xmlns:a16="http://schemas.microsoft.com/office/drawing/2014/main" id="{B614B7BF-A4D9-B997-416D-298DB2D13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39574" r="5338" b="33937"/>
          <a:stretch>
            <a:fillRect/>
          </a:stretch>
        </p:blipFill>
        <p:spPr bwMode="auto">
          <a:xfrm>
            <a:off x="304800" y="1905000"/>
            <a:ext cx="84582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itre 8">
            <a:extLst>
              <a:ext uri="{FF2B5EF4-FFF2-40B4-BE49-F238E27FC236}">
                <a16:creationId xmlns:a16="http://schemas.microsoft.com/office/drawing/2014/main" id="{B79F3C06-3293-3A45-68DD-85AFD0A23C9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u numéro de diapositive 4">
            <a:extLst>
              <a:ext uri="{FF2B5EF4-FFF2-40B4-BE49-F238E27FC236}">
                <a16:creationId xmlns:a16="http://schemas.microsoft.com/office/drawing/2014/main" id="{19708AE2-E314-9D84-B9F4-C7639369EF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1459A8C-2330-4F45-8CE2-37408848DC0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9635" name="Rectangle 1">
            <a:extLst>
              <a:ext uri="{FF2B5EF4-FFF2-40B4-BE49-F238E27FC236}">
                <a16:creationId xmlns:a16="http://schemas.microsoft.com/office/drawing/2014/main" id="{BDEB5C21-4513-39BF-CCB7-901B7C893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Méthodes de respiration  :</a:t>
            </a:r>
          </a:p>
        </p:txBody>
      </p:sp>
      <p:sp>
        <p:nvSpPr>
          <p:cNvPr id="69636" name="Rectangle 6">
            <a:extLst>
              <a:ext uri="{FF2B5EF4-FFF2-40B4-BE49-F238E27FC236}">
                <a16:creationId xmlns:a16="http://schemas.microsoft.com/office/drawing/2014/main" id="{5FDD3710-8A71-CDCB-3524-5E6C9B5AE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2452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69637" name="Picture 5" descr="assistance à un sapeur-pompier blessé_Page_08">
            <a:extLst>
              <a:ext uri="{FF2B5EF4-FFF2-40B4-BE49-F238E27FC236}">
                <a16:creationId xmlns:a16="http://schemas.microsoft.com/office/drawing/2014/main" id="{178C0AB2-D894-4F0F-4A0A-0D57E729A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65297" r="5338" b="10704"/>
          <a:stretch>
            <a:fillRect/>
          </a:stretch>
        </p:blipFill>
        <p:spPr bwMode="auto">
          <a:xfrm>
            <a:off x="381000" y="1905000"/>
            <a:ext cx="83820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itre 8">
            <a:extLst>
              <a:ext uri="{FF2B5EF4-FFF2-40B4-BE49-F238E27FC236}">
                <a16:creationId xmlns:a16="http://schemas.microsoft.com/office/drawing/2014/main" id="{C73B52F7-E301-5842-A7CC-98205AC46A40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u numéro de diapositive 4">
            <a:extLst>
              <a:ext uri="{FF2B5EF4-FFF2-40B4-BE49-F238E27FC236}">
                <a16:creationId xmlns:a16="http://schemas.microsoft.com/office/drawing/2014/main" id="{6CA78F41-C87F-C513-525F-58790FEDFB9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AD4215-2AA1-4362-B896-79D6DF48451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440411AA-52A9-6E5C-6056-78C1D0ED4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Méthodes de respiration  :</a:t>
            </a:r>
          </a:p>
        </p:txBody>
      </p:sp>
      <p:sp>
        <p:nvSpPr>
          <p:cNvPr id="70660" name="Rectangle 6">
            <a:extLst>
              <a:ext uri="{FF2B5EF4-FFF2-40B4-BE49-F238E27FC236}">
                <a16:creationId xmlns:a16="http://schemas.microsoft.com/office/drawing/2014/main" id="{1F0C9046-272F-1394-C727-22AEBDCF2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60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70661" name="Picture 5" descr="assistance à un sapeur-pompier blessé_Page_09">
            <a:extLst>
              <a:ext uri="{FF2B5EF4-FFF2-40B4-BE49-F238E27FC236}">
                <a16:creationId xmlns:a16="http://schemas.microsoft.com/office/drawing/2014/main" id="{5552F439-4FE2-F568-24C0-802B044C9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3566" r="4422" b="76385"/>
          <a:stretch>
            <a:fillRect/>
          </a:stretch>
        </p:blipFill>
        <p:spPr bwMode="auto">
          <a:xfrm>
            <a:off x="381000" y="1981200"/>
            <a:ext cx="85344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itre 8">
            <a:extLst>
              <a:ext uri="{FF2B5EF4-FFF2-40B4-BE49-F238E27FC236}">
                <a16:creationId xmlns:a16="http://schemas.microsoft.com/office/drawing/2014/main" id="{9235EC45-59FE-DD84-BF65-90D30BF4A82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numéro de diapositive 4">
            <a:extLst>
              <a:ext uri="{FF2B5EF4-FFF2-40B4-BE49-F238E27FC236}">
                <a16:creationId xmlns:a16="http://schemas.microsoft.com/office/drawing/2014/main" id="{C21F8CCE-F3FD-F013-2776-48335FC007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F917E0-8908-4E3B-A6D1-9144ABF2EED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683" name="Rectangle 1">
            <a:extLst>
              <a:ext uri="{FF2B5EF4-FFF2-40B4-BE49-F238E27FC236}">
                <a16:creationId xmlns:a16="http://schemas.microsoft.com/office/drawing/2014/main" id="{DB20AC5C-B353-D30A-EE00-18D8D2E80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Méthodes de respiration  :</a:t>
            </a:r>
          </a:p>
        </p:txBody>
      </p:sp>
      <p:sp>
        <p:nvSpPr>
          <p:cNvPr id="71684" name="Rectangle 6">
            <a:extLst>
              <a:ext uri="{FF2B5EF4-FFF2-40B4-BE49-F238E27FC236}">
                <a16:creationId xmlns:a16="http://schemas.microsoft.com/office/drawing/2014/main" id="{32B32232-606B-B0DB-DA72-2F3104E29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050" y="2305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71685" name="Picture 5" descr="assistance à un sapeur-pompier blessé_Page_09">
            <a:extLst>
              <a:ext uri="{FF2B5EF4-FFF2-40B4-BE49-F238E27FC236}">
                <a16:creationId xmlns:a16="http://schemas.microsoft.com/office/drawing/2014/main" id="{CDF0642F-89C7-058F-D008-F8FA3068F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3293" r="4422" b="48970"/>
          <a:stretch>
            <a:fillRect/>
          </a:stretch>
        </p:blipFill>
        <p:spPr bwMode="auto">
          <a:xfrm>
            <a:off x="381000" y="1981200"/>
            <a:ext cx="83820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itre 8">
            <a:extLst>
              <a:ext uri="{FF2B5EF4-FFF2-40B4-BE49-F238E27FC236}">
                <a16:creationId xmlns:a16="http://schemas.microsoft.com/office/drawing/2014/main" id="{5DF4A762-A27B-30C5-C706-1401E72BE499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u numéro de diapositive 4">
            <a:extLst>
              <a:ext uri="{FF2B5EF4-FFF2-40B4-BE49-F238E27FC236}">
                <a16:creationId xmlns:a16="http://schemas.microsoft.com/office/drawing/2014/main" id="{9306A0E1-0B94-80DE-A3AD-5122161E5C2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02F89E0-FD3A-42E6-A0A9-3C97BFF0584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FAD72EC2-D32F-0ECB-C0E5-EF495BACA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860550"/>
            <a:ext cx="8374062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Manque d’air ou détérioration de l’ARI de l’1 des SP : 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de l’incident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au contrôleur, au CA. 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Raccordement réalisé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retour du binôme par l’itinéraire de repli jusqu’à la sortie de la ZE</a:t>
            </a:r>
          </a:p>
        </p:txBody>
      </p:sp>
      <p:sp>
        <p:nvSpPr>
          <p:cNvPr id="72708" name="Titre 8">
            <a:extLst>
              <a:ext uri="{FF2B5EF4-FFF2-40B4-BE49-F238E27FC236}">
                <a16:creationId xmlns:a16="http://schemas.microsoft.com/office/drawing/2014/main" id="{1B102938-1DF0-BB92-98FC-CD9A9F3A5124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72709" name="Picture 7" descr="GTOD Livre 4 les sauvetages - V nov 2020 -_Page_38">
            <a:extLst>
              <a:ext uri="{FF2B5EF4-FFF2-40B4-BE49-F238E27FC236}">
                <a16:creationId xmlns:a16="http://schemas.microsoft.com/office/drawing/2014/main" id="{B7626DFB-6D2F-5168-4BEC-43EAC2309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t="32385" r="12677" b="44254"/>
          <a:stretch>
            <a:fillRect/>
          </a:stretch>
        </p:blipFill>
        <p:spPr bwMode="auto">
          <a:xfrm>
            <a:off x="1322388" y="2276475"/>
            <a:ext cx="63992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1">
            <a:extLst>
              <a:ext uri="{FF2B5EF4-FFF2-40B4-BE49-F238E27FC236}">
                <a16:creationId xmlns:a16="http://schemas.microsoft.com/office/drawing/2014/main" id="{66D4F7C5-E39E-F03E-5AAC-DDBD1F1D4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293813"/>
            <a:ext cx="8285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Évacuation d’1 SP ayant un problème lié à l’air respirable</a:t>
            </a:r>
            <a:endParaRPr lang="fr-FR" altLang="fr-F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FFD25648-9299-86E6-FB9B-1532E93171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5E3B9B2D-8E81-A78F-B1B9-6C9AE6143C6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4BCA333-A634-4ECE-85E7-FFF89165A15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20" name="Rectangle 1">
            <a:extLst>
              <a:ext uri="{FF2B5EF4-FFF2-40B4-BE49-F238E27FC236}">
                <a16:creationId xmlns:a16="http://schemas.microsoft.com/office/drawing/2014/main" id="{23603883-C565-88AE-D4BD-8767AD6BA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Sauvetage :  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21" name="Rectangle 1">
            <a:extLst>
              <a:ext uri="{FF2B5EF4-FFF2-40B4-BE49-F238E27FC236}">
                <a16:creationId xmlns:a16="http://schemas.microsoft.com/office/drawing/2014/main" id="{E2689BF5-1E1D-08B4-FD73-1DA4C6CF9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Consiste à soustraire, une personne ou un animal à un péril direct ou imminent qui sans une aide extérieure serait vouée à une mort certaine.</a:t>
            </a:r>
          </a:p>
        </p:txBody>
      </p:sp>
      <p:pic>
        <p:nvPicPr>
          <p:cNvPr id="9222" name="Image 1">
            <a:extLst>
              <a:ext uri="{FF2B5EF4-FFF2-40B4-BE49-F238E27FC236}">
                <a16:creationId xmlns:a16="http://schemas.microsoft.com/office/drawing/2014/main" id="{C4087B7D-B566-AE79-1DFB-AFB2CC37C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997200"/>
            <a:ext cx="4346575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u numéro de diapositive 4">
            <a:extLst>
              <a:ext uri="{FF2B5EF4-FFF2-40B4-BE49-F238E27FC236}">
                <a16:creationId xmlns:a16="http://schemas.microsoft.com/office/drawing/2014/main" id="{476A505B-B32E-7818-9195-5A4B914BE8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5A10BE1-0BCA-4D80-A049-81D9226D87F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3731" name="Rectangle 1">
            <a:extLst>
              <a:ext uri="{FF2B5EF4-FFF2-40B4-BE49-F238E27FC236}">
                <a16:creationId xmlns:a16="http://schemas.microsoft.com/office/drawing/2014/main" id="{B2FA1B0F-60FB-4962-1FBF-4E7EAEB5F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1965325"/>
            <a:ext cx="8362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ARI utilisés n’ont pas de prise double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utilisation de la cagoule d’évacuation</a:t>
            </a:r>
          </a:p>
        </p:txBody>
      </p:sp>
      <p:sp>
        <p:nvSpPr>
          <p:cNvPr id="73732" name="Titre 8">
            <a:extLst>
              <a:ext uri="{FF2B5EF4-FFF2-40B4-BE49-F238E27FC236}">
                <a16:creationId xmlns:a16="http://schemas.microsoft.com/office/drawing/2014/main" id="{461A677A-EC03-1183-4A03-891BC2341941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73733" name="Image 2">
            <a:extLst>
              <a:ext uri="{FF2B5EF4-FFF2-40B4-BE49-F238E27FC236}">
                <a16:creationId xmlns:a16="http://schemas.microsoft.com/office/drawing/2014/main" id="{1BBEFA34-A03D-4E90-3CEE-77E1853D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97175"/>
            <a:ext cx="47339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Rectangle 1">
            <a:extLst>
              <a:ext uri="{FF2B5EF4-FFF2-40B4-BE49-F238E27FC236}">
                <a16:creationId xmlns:a16="http://schemas.microsoft.com/office/drawing/2014/main" id="{EAA5C144-C4A6-FC9C-8925-0570AD3F7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293813"/>
            <a:ext cx="8285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Calibri" panose="020F0502020204030204" pitchFamily="34" charset="0"/>
              </a:rPr>
              <a:t>Évacuation d’1 SP ayant un problème lié à l’air respirable</a:t>
            </a:r>
            <a:endParaRPr lang="fr-FR" altLang="fr-F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u numéro de diapositive 4">
            <a:extLst>
              <a:ext uri="{FF2B5EF4-FFF2-40B4-BE49-F238E27FC236}">
                <a16:creationId xmlns:a16="http://schemas.microsoft.com/office/drawing/2014/main" id="{A8E743F8-FFB6-6812-1390-55463648A59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04D51B3-A67C-4C71-9E53-0FA016252FD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E4EE0B4B-F949-8C13-2975-CE142A2B7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Abordage d’un SP blessé : </a:t>
            </a:r>
          </a:p>
        </p:txBody>
      </p:sp>
      <p:sp>
        <p:nvSpPr>
          <p:cNvPr id="74756" name="Rectangle 1">
            <a:extLst>
              <a:ext uri="{FF2B5EF4-FFF2-40B4-BE49-F238E27FC236}">
                <a16:creationId xmlns:a16="http://schemas.microsoft.com/office/drawing/2014/main" id="{C42AE59C-92E7-314A-3CEA-813D1E609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205038"/>
            <a:ext cx="8189913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les conditions ne permettent pas un abordage, réaliser un dégagement d’urgence immédiatement.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Canevas : Ne tient pas compte des difficultés du terrain, à chaque situation l’adaptation est de mise.  </a:t>
            </a:r>
          </a:p>
        </p:txBody>
      </p:sp>
      <p:sp>
        <p:nvSpPr>
          <p:cNvPr id="74757" name="Titre 8">
            <a:extLst>
              <a:ext uri="{FF2B5EF4-FFF2-40B4-BE49-F238E27FC236}">
                <a16:creationId xmlns:a16="http://schemas.microsoft.com/office/drawing/2014/main" id="{285A72FF-7138-115B-7ACB-E03B2E059599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u numéro de diapositive 4">
            <a:extLst>
              <a:ext uri="{FF2B5EF4-FFF2-40B4-BE49-F238E27FC236}">
                <a16:creationId xmlns:a16="http://schemas.microsoft.com/office/drawing/2014/main" id="{84054114-CC86-DFB7-7771-037A30A716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563A893-78D8-4646-A418-C9618889392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5779" name="Rectangle 1">
            <a:extLst>
              <a:ext uri="{FF2B5EF4-FFF2-40B4-BE49-F238E27FC236}">
                <a16:creationId xmlns:a16="http://schemas.microsoft.com/office/drawing/2014/main" id="{136B4F68-BE38-02FB-111D-8E2004892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Abordage d’un SP blessé : </a:t>
            </a:r>
          </a:p>
        </p:txBody>
      </p:sp>
      <p:sp>
        <p:nvSpPr>
          <p:cNvPr id="75780" name="Rectangle 1">
            <a:extLst>
              <a:ext uri="{FF2B5EF4-FFF2-40B4-BE49-F238E27FC236}">
                <a16:creationId xmlns:a16="http://schemas.microsoft.com/office/drawing/2014/main" id="{E9CF9AA4-A3BB-EFB3-CCEF-8B6C40D7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Aborder et stimuler le SP :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Rechercher une réaction,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Examiner rapidement l’état général,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Analyser l’environnement, 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Prendre une décision,</a:t>
            </a:r>
          </a:p>
        </p:txBody>
      </p:sp>
      <p:pic>
        <p:nvPicPr>
          <p:cNvPr id="75781" name="Picture 6">
            <a:extLst>
              <a:ext uri="{FF2B5EF4-FFF2-40B4-BE49-F238E27FC236}">
                <a16:creationId xmlns:a16="http://schemas.microsoft.com/office/drawing/2014/main" id="{E32D56B0-0ED1-B3E0-9F5B-9D4280B9F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6696" r="13945" b="14888"/>
          <a:stretch>
            <a:fillRect/>
          </a:stretch>
        </p:blipFill>
        <p:spPr bwMode="auto">
          <a:xfrm>
            <a:off x="5715000" y="2852738"/>
            <a:ext cx="3103563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itre 8">
            <a:extLst>
              <a:ext uri="{FF2B5EF4-FFF2-40B4-BE49-F238E27FC236}">
                <a16:creationId xmlns:a16="http://schemas.microsoft.com/office/drawing/2014/main" id="{EB7655BD-4245-9B6F-2DA3-12673F7840FC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u numéro de diapositive 4">
            <a:extLst>
              <a:ext uri="{FF2B5EF4-FFF2-40B4-BE49-F238E27FC236}">
                <a16:creationId xmlns:a16="http://schemas.microsoft.com/office/drawing/2014/main" id="{9E221200-AF3C-A5A4-F66C-BBE7E5B225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D00C2F4-4360-4D79-81FC-7FD744AD0ED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9F9A6FCE-C33E-BEE7-99F8-7595CDA93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Abordage d’un SP blessé : </a:t>
            </a:r>
          </a:p>
        </p:txBody>
      </p:sp>
      <p:sp>
        <p:nvSpPr>
          <p:cNvPr id="76804" name="Rectangle 1">
            <a:extLst>
              <a:ext uri="{FF2B5EF4-FFF2-40B4-BE49-F238E27FC236}">
                <a16:creationId xmlns:a16="http://schemas.microsoft.com/office/drawing/2014/main" id="{857A6670-EC09-7E41-1937-DC8B6350C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Retourner le SP blessé sur le dos :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Pour pouvoir terminer l’examen général,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Vérifier les signes vitaux,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Lever le bras de la victime coté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retournement,  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Saisir l’épaule et le bassin,</a:t>
            </a:r>
          </a:p>
        </p:txBody>
      </p:sp>
      <p:sp>
        <p:nvSpPr>
          <p:cNvPr id="76805" name="Titre 8">
            <a:extLst>
              <a:ext uri="{FF2B5EF4-FFF2-40B4-BE49-F238E27FC236}">
                <a16:creationId xmlns:a16="http://schemas.microsoft.com/office/drawing/2014/main" id="{E35343F4-8B8B-460B-0090-B4E443A9F605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76806" name="Picture 7" descr="GTOD Livre 4 les sauvetages - V nov 2020 -_Page_39">
            <a:extLst>
              <a:ext uri="{FF2B5EF4-FFF2-40B4-BE49-F238E27FC236}">
                <a16:creationId xmlns:a16="http://schemas.microsoft.com/office/drawing/2014/main" id="{AEBD069C-E79D-54C1-2806-5B8DE931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1" t="57550" r="8705" b="30174"/>
          <a:stretch>
            <a:fillRect/>
          </a:stretch>
        </p:blipFill>
        <p:spPr bwMode="auto">
          <a:xfrm>
            <a:off x="5076825" y="3276600"/>
            <a:ext cx="3781425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u numéro de diapositive 4">
            <a:extLst>
              <a:ext uri="{FF2B5EF4-FFF2-40B4-BE49-F238E27FC236}">
                <a16:creationId xmlns:a16="http://schemas.microsoft.com/office/drawing/2014/main" id="{30901352-45BA-4BFB-D45F-EBEBE28EDA7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04F7A0B-E77C-484A-982C-2AEAEF135EA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7827" name="Rectangle 1">
            <a:extLst>
              <a:ext uri="{FF2B5EF4-FFF2-40B4-BE49-F238E27FC236}">
                <a16:creationId xmlns:a16="http://schemas.microsoft.com/office/drawing/2014/main" id="{5FC07831-65D0-D5E1-6733-7B7DF464F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Abordage d’un SP blessé : </a:t>
            </a:r>
          </a:p>
        </p:txBody>
      </p:sp>
      <p:sp>
        <p:nvSpPr>
          <p:cNvPr id="77828" name="Rectangle 1">
            <a:extLst>
              <a:ext uri="{FF2B5EF4-FFF2-40B4-BE49-F238E27FC236}">
                <a16:creationId xmlns:a16="http://schemas.microsoft.com/office/drawing/2014/main" id="{BDECDCD1-D73F-1C0B-8509-41BDB5D1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Vérifier conscience/ventilation …… :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Contrôler rapidement :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La conscience,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La respiration,  </a:t>
            </a:r>
          </a:p>
        </p:txBody>
      </p:sp>
      <p:pic>
        <p:nvPicPr>
          <p:cNvPr id="77829" name="Picture 7" descr="GTOD Livre 4 les sauvetages - V nov 2020 -_Page_39">
            <a:extLst>
              <a:ext uri="{FF2B5EF4-FFF2-40B4-BE49-F238E27FC236}">
                <a16:creationId xmlns:a16="http://schemas.microsoft.com/office/drawing/2014/main" id="{26825C69-5F1D-5014-DBDB-4C8D261F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71445" r="70271" b="7721"/>
          <a:stretch>
            <a:fillRect/>
          </a:stretch>
        </p:blipFill>
        <p:spPr bwMode="auto">
          <a:xfrm>
            <a:off x="4211638" y="2492375"/>
            <a:ext cx="4392612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itre 8">
            <a:extLst>
              <a:ext uri="{FF2B5EF4-FFF2-40B4-BE49-F238E27FC236}">
                <a16:creationId xmlns:a16="http://schemas.microsoft.com/office/drawing/2014/main" id="{C91380E5-F711-6922-E823-D224CD7C216A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u numéro de diapositive 4">
            <a:extLst>
              <a:ext uri="{FF2B5EF4-FFF2-40B4-BE49-F238E27FC236}">
                <a16:creationId xmlns:a16="http://schemas.microsoft.com/office/drawing/2014/main" id="{6D828615-6EB3-EDBC-8FEB-BB948B9F7D4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BB7252-F5DF-49CC-B13A-955D4B8FC87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E1446A2E-2E18-3A91-D997-A639084C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Abordage d’un SP blessé : </a:t>
            </a:r>
          </a:p>
        </p:txBody>
      </p:sp>
      <p:sp>
        <p:nvSpPr>
          <p:cNvPr id="76804" name="Rectangle 1">
            <a:extLst>
              <a:ext uri="{FF2B5EF4-FFF2-40B4-BE49-F238E27FC236}">
                <a16:creationId xmlns:a16="http://schemas.microsoft.com/office/drawing/2014/main" id="{E6827808-FCCC-6CCE-0172-BD987C124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36226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Vérifier ….  présence d’arrivée d’air dans le masque :</a:t>
            </a:r>
            <a:endParaRPr lang="fr-FR" altLang="fr-FR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Exercer une légère traction du masque, pour écouter l’air s’échapper sous pression.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ARI de la victime est vide il n’est pas exclu d’abandonner l’appareil afin de gagner du poids </a:t>
            </a:r>
          </a:p>
          <a:p>
            <a:pPr marL="342900" indent="-342900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conservant le masque. </a:t>
            </a:r>
          </a:p>
          <a:p>
            <a:pPr marL="342900" indent="-342900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 doit pas retarder l’extraction du blessé.</a:t>
            </a:r>
          </a:p>
        </p:txBody>
      </p:sp>
      <p:sp>
        <p:nvSpPr>
          <p:cNvPr id="78853" name="Titre 8">
            <a:extLst>
              <a:ext uri="{FF2B5EF4-FFF2-40B4-BE49-F238E27FC236}">
                <a16:creationId xmlns:a16="http://schemas.microsoft.com/office/drawing/2014/main" id="{90CAF8E6-458A-22A6-9871-9190586D7FEE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u numéro de diapositive 4">
            <a:extLst>
              <a:ext uri="{FF2B5EF4-FFF2-40B4-BE49-F238E27FC236}">
                <a16:creationId xmlns:a16="http://schemas.microsoft.com/office/drawing/2014/main" id="{1CB74A9C-6F94-8565-490D-CC61EB05B31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A3644-B90C-4F0F-A439-BBC9063CBBD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9875" name="Rectangle 1">
            <a:extLst>
              <a:ext uri="{FF2B5EF4-FFF2-40B4-BE49-F238E27FC236}">
                <a16:creationId xmlns:a16="http://schemas.microsoft.com/office/drawing/2014/main" id="{4B6EAED1-398F-6BF6-10AE-E58DB6AD3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Abordage d’un SP blessé : </a:t>
            </a:r>
          </a:p>
        </p:txBody>
      </p:sp>
      <p:sp>
        <p:nvSpPr>
          <p:cNvPr id="79876" name="Rectangle 1">
            <a:extLst>
              <a:ext uri="{FF2B5EF4-FFF2-40B4-BE49-F238E27FC236}">
                <a16:creationId xmlns:a16="http://schemas.microsoft.com/office/drawing/2014/main" id="{4DBAE7D9-2CB8-7672-125D-5F87CB1E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Couper la balise de signalisation et de localisation (BSL)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ARI QS : acquitter l’alarme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Autres BSL : il n’est pas possible d’acquitter.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9877" name="Picture 6">
            <a:extLst>
              <a:ext uri="{FF2B5EF4-FFF2-40B4-BE49-F238E27FC236}">
                <a16:creationId xmlns:a16="http://schemas.microsoft.com/office/drawing/2014/main" id="{1D84595F-29A6-1413-F790-46002A913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527300"/>
            <a:ext cx="138112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7">
            <a:extLst>
              <a:ext uri="{FF2B5EF4-FFF2-40B4-BE49-F238E27FC236}">
                <a16:creationId xmlns:a16="http://schemas.microsoft.com/office/drawing/2014/main" id="{47685416-56B0-C9E0-478F-60EFD613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2"/>
          <a:stretch>
            <a:fillRect/>
          </a:stretch>
        </p:blipFill>
        <p:spPr bwMode="auto">
          <a:xfrm>
            <a:off x="2549525" y="4872038"/>
            <a:ext cx="41052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Titre 8">
            <a:extLst>
              <a:ext uri="{FF2B5EF4-FFF2-40B4-BE49-F238E27FC236}">
                <a16:creationId xmlns:a16="http://schemas.microsoft.com/office/drawing/2014/main" id="{E3615BD4-9AD6-CE87-7A5B-70FA5A127EF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ce réservé du numéro de diapositive 4">
            <a:extLst>
              <a:ext uri="{FF2B5EF4-FFF2-40B4-BE49-F238E27FC236}">
                <a16:creationId xmlns:a16="http://schemas.microsoft.com/office/drawing/2014/main" id="{A6BD3B7C-4C67-509B-AC86-38399962769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712DDF9-A040-4EA2-AC23-F96C0790716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42BB184E-70A5-CF6C-1126-88EA7A44D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Abordage d’un SP blessé : </a:t>
            </a:r>
          </a:p>
        </p:txBody>
      </p:sp>
      <p:sp>
        <p:nvSpPr>
          <p:cNvPr id="80900" name="Rectangle 1">
            <a:extLst>
              <a:ext uri="{FF2B5EF4-FFF2-40B4-BE49-F238E27FC236}">
                <a16:creationId xmlns:a16="http://schemas.microsoft.com/office/drawing/2014/main" id="{58BFA713-5A7F-54FF-8C9F-568E74CBC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 Passer un message d’alerte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Très clair,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Précis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Rapide,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Renfort éventuel,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0901" name="Picture 6">
            <a:extLst>
              <a:ext uri="{FF2B5EF4-FFF2-40B4-BE49-F238E27FC236}">
                <a16:creationId xmlns:a16="http://schemas.microsoft.com/office/drawing/2014/main" id="{E3E63330-6F56-8FED-336B-FFA6A068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33550"/>
            <a:ext cx="2020888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Titre 8">
            <a:extLst>
              <a:ext uri="{FF2B5EF4-FFF2-40B4-BE49-F238E27FC236}">
                <a16:creationId xmlns:a16="http://schemas.microsoft.com/office/drawing/2014/main" id="{AFDBEBB2-9D69-777B-3B61-9379957CB80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u numéro de diapositive 4">
            <a:extLst>
              <a:ext uri="{FF2B5EF4-FFF2-40B4-BE49-F238E27FC236}">
                <a16:creationId xmlns:a16="http://schemas.microsoft.com/office/drawing/2014/main" id="{7A20F321-65B1-9F16-A98B-158881A8DFA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6085B22-0EB9-4BF7-B875-B43CB13F74D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23" name="Rectangle 1">
            <a:extLst>
              <a:ext uri="{FF2B5EF4-FFF2-40B4-BE49-F238E27FC236}">
                <a16:creationId xmlns:a16="http://schemas.microsoft.com/office/drawing/2014/main" id="{0929D893-7676-B852-EA17-D7F95D764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Abordage d’un SP blessé : </a:t>
            </a:r>
          </a:p>
        </p:txBody>
      </p:sp>
      <p:sp>
        <p:nvSpPr>
          <p:cNvPr id="81924" name="Rectangle 1">
            <a:extLst>
              <a:ext uri="{FF2B5EF4-FFF2-40B4-BE49-F238E27FC236}">
                <a16:creationId xmlns:a16="http://schemas.microsoft.com/office/drawing/2014/main" id="{7675FFBE-A402-49B8-AC79-B81A0BC6A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291513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L’évacuation :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Opération préalable à l’évacuation : le demi-tour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½ tour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seulement si la situation le permet,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Rotation est induite par le positionnement du corps,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Objectif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sortir la tête en avant, de cette façon l’accès aux bretelles ou la poignée de traction est plus simple.  </a:t>
            </a:r>
          </a:p>
        </p:txBody>
      </p:sp>
      <p:sp>
        <p:nvSpPr>
          <p:cNvPr id="81925" name="Titre 8">
            <a:extLst>
              <a:ext uri="{FF2B5EF4-FFF2-40B4-BE49-F238E27FC236}">
                <a16:creationId xmlns:a16="http://schemas.microsoft.com/office/drawing/2014/main" id="{F99B3D4A-D323-8A86-B7AD-39A1F8ABD99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u numéro de diapositive 4">
            <a:extLst>
              <a:ext uri="{FF2B5EF4-FFF2-40B4-BE49-F238E27FC236}">
                <a16:creationId xmlns:a16="http://schemas.microsoft.com/office/drawing/2014/main" id="{90E7E70B-CF54-FDA0-7631-C4E3AFB0EC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0C19E8D-0D37-405C-AC3B-5DBD5AF0150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2947" name="Rectangle 1">
            <a:extLst>
              <a:ext uri="{FF2B5EF4-FFF2-40B4-BE49-F238E27FC236}">
                <a16:creationId xmlns:a16="http://schemas.microsoft.com/office/drawing/2014/main" id="{F5DFCE8C-F5D9-74BF-8B4B-B55563AD1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827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Abordage d’un SP blessé : </a:t>
            </a:r>
          </a:p>
        </p:txBody>
      </p:sp>
      <p:sp>
        <p:nvSpPr>
          <p:cNvPr id="82948" name="Rectangle 1">
            <a:extLst>
              <a:ext uri="{FF2B5EF4-FFF2-40B4-BE49-F238E27FC236}">
                <a16:creationId xmlns:a16="http://schemas.microsoft.com/office/drawing/2014/main" id="{491A0A5F-6B50-C579-2E81-EDA7BF4C0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55626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L’évacuation :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Opération préalable à l’évacuation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demi-tour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Debout 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saisir les cheville et poussez les pointes de pied en direction de la tête.</a:t>
            </a:r>
          </a:p>
        </p:txBody>
      </p:sp>
      <p:pic>
        <p:nvPicPr>
          <p:cNvPr id="82949" name="Picture 6">
            <a:extLst>
              <a:ext uri="{FF2B5EF4-FFF2-40B4-BE49-F238E27FC236}">
                <a16:creationId xmlns:a16="http://schemas.microsoft.com/office/drawing/2014/main" id="{41F56A08-0415-A5E3-DF93-EF8E9053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4253" r="15790" b="10297"/>
          <a:stretch>
            <a:fillRect/>
          </a:stretch>
        </p:blipFill>
        <p:spPr bwMode="auto">
          <a:xfrm>
            <a:off x="6019800" y="1217613"/>
            <a:ext cx="2765425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Titre 8">
            <a:extLst>
              <a:ext uri="{FF2B5EF4-FFF2-40B4-BE49-F238E27FC236}">
                <a16:creationId xmlns:a16="http://schemas.microsoft.com/office/drawing/2014/main" id="{8DB7AC5D-8152-F9B7-28D5-31ED91538239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>
            <a:extLst>
              <a:ext uri="{FF2B5EF4-FFF2-40B4-BE49-F238E27FC236}">
                <a16:creationId xmlns:a16="http://schemas.microsoft.com/office/drawing/2014/main" id="{82098D78-5E04-7309-1C1F-5F5357F88C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34FC7668-D81E-F960-A175-2E71AF6DB5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D97E848-5A8C-408D-8CAA-C5BADB353EF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28AAA5E2-C4E1-A826-89C7-2C07BF898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sécurité :  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5" name="Rectangle 1">
            <a:extLst>
              <a:ext uri="{FF2B5EF4-FFF2-40B4-BE49-F238E27FC236}">
                <a16:creationId xmlns:a16="http://schemas.microsoft.com/office/drawing/2014/main" id="{CB2125C8-26BB-0F20-5EB2-50E1A59DA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 visant à extraire, en l’accompagnant, une personne menacée par un danger auquel elle ne peut se soustraire d’elle-même.</a:t>
            </a:r>
          </a:p>
        </p:txBody>
      </p:sp>
      <p:pic>
        <p:nvPicPr>
          <p:cNvPr id="10246" name="Picture 7" descr="cagoule de fuite">
            <a:extLst>
              <a:ext uri="{FF2B5EF4-FFF2-40B4-BE49-F238E27FC236}">
                <a16:creationId xmlns:a16="http://schemas.microsoft.com/office/drawing/2014/main" id="{C9C318FD-B816-FBE2-608E-9F58CBA1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t="407" r="49" b="156"/>
          <a:stretch>
            <a:fillRect/>
          </a:stretch>
        </p:blipFill>
        <p:spPr bwMode="auto">
          <a:xfrm>
            <a:off x="3527425" y="2997200"/>
            <a:ext cx="20891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u numéro de diapositive 4">
            <a:extLst>
              <a:ext uri="{FF2B5EF4-FFF2-40B4-BE49-F238E27FC236}">
                <a16:creationId xmlns:a16="http://schemas.microsoft.com/office/drawing/2014/main" id="{39A8FA18-4735-C29A-46F1-F06D368AC4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6745E95-855B-404E-BDFC-36B87F7E6FB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46295B95-4981-1CDA-FE6F-BE8CF5525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Abordage d’un SP blessé : </a:t>
            </a:r>
          </a:p>
        </p:txBody>
      </p:sp>
      <p:sp>
        <p:nvSpPr>
          <p:cNvPr id="83972" name="Rectangle 1">
            <a:extLst>
              <a:ext uri="{FF2B5EF4-FFF2-40B4-BE49-F238E27FC236}">
                <a16:creationId xmlns:a16="http://schemas.microsoft.com/office/drawing/2014/main" id="{01AF2DDB-D8B3-C22D-F0F8-EE2B9E154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919288"/>
            <a:ext cx="55626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L’évacuation : 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Opération préalable à l’évacuation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demi-tour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genoux :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saisir derrière les genoux,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bretelle peut être employée et poussez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genoux en direction de la tête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3973" name="Picture 6">
            <a:extLst>
              <a:ext uri="{FF2B5EF4-FFF2-40B4-BE49-F238E27FC236}">
                <a16:creationId xmlns:a16="http://schemas.microsoft.com/office/drawing/2014/main" id="{48FB0BB4-04EF-04EF-0C04-2DF3B29C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4829" r="11815" b="10718"/>
          <a:stretch>
            <a:fillRect/>
          </a:stretch>
        </p:blipFill>
        <p:spPr bwMode="auto">
          <a:xfrm>
            <a:off x="5638800" y="2133600"/>
            <a:ext cx="32115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itre 8">
            <a:extLst>
              <a:ext uri="{FF2B5EF4-FFF2-40B4-BE49-F238E27FC236}">
                <a16:creationId xmlns:a16="http://schemas.microsoft.com/office/drawing/2014/main" id="{032D09DC-4AEE-2F31-731B-32BBBE5603F3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ce réservé du numéro de diapositive 4">
            <a:extLst>
              <a:ext uri="{FF2B5EF4-FFF2-40B4-BE49-F238E27FC236}">
                <a16:creationId xmlns:a16="http://schemas.microsoft.com/office/drawing/2014/main" id="{1986F005-720E-00EB-B9A6-1F4CB9E9748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CB8CE63-64DE-469D-86AA-4B38FD0D48F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4995" name="Rectangle 1">
            <a:extLst>
              <a:ext uri="{FF2B5EF4-FFF2-40B4-BE49-F238E27FC236}">
                <a16:creationId xmlns:a16="http://schemas.microsoft.com/office/drawing/2014/main" id="{FD66D91C-F7C6-B617-50AB-DC1999F72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3074988"/>
            <a:ext cx="5905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4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du packaging </a:t>
            </a:r>
          </a:p>
        </p:txBody>
      </p:sp>
      <p:sp>
        <p:nvSpPr>
          <p:cNvPr id="84996" name="Rectangle 8">
            <a:extLst>
              <a:ext uri="{FF2B5EF4-FFF2-40B4-BE49-F238E27FC236}">
                <a16:creationId xmlns:a16="http://schemas.microsoft.com/office/drawing/2014/main" id="{6517A99D-86CE-A74D-EE9E-42850D654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84997" name="Rectangle 10">
            <a:extLst>
              <a:ext uri="{FF2B5EF4-FFF2-40B4-BE49-F238E27FC236}">
                <a16:creationId xmlns:a16="http://schemas.microsoft.com/office/drawing/2014/main" id="{8B2BCFBF-6435-4FE4-6AA9-C7F34077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84998" name="Titre 8">
            <a:extLst>
              <a:ext uri="{FF2B5EF4-FFF2-40B4-BE49-F238E27FC236}">
                <a16:creationId xmlns:a16="http://schemas.microsoft.com/office/drawing/2014/main" id="{835E157C-4224-4483-3FF4-E2DD3C2871EA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u numéro de diapositive 4">
            <a:extLst>
              <a:ext uri="{FF2B5EF4-FFF2-40B4-BE49-F238E27FC236}">
                <a16:creationId xmlns:a16="http://schemas.microsoft.com/office/drawing/2014/main" id="{1320C806-4C83-2C64-D09B-766D85E5CC0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DE41D02-3A17-436C-905E-44C0360F53D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6019" name="Rectangle 1">
            <a:extLst>
              <a:ext uri="{FF2B5EF4-FFF2-40B4-BE49-F238E27FC236}">
                <a16:creationId xmlns:a16="http://schemas.microsoft.com/office/drawing/2014/main" id="{9442445C-88B4-AF75-6E70-3C2E7EA81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du packaging : </a:t>
            </a:r>
          </a:p>
        </p:txBody>
      </p:sp>
      <p:sp>
        <p:nvSpPr>
          <p:cNvPr id="86020" name="Rectangle 1">
            <a:extLst>
              <a:ext uri="{FF2B5EF4-FFF2-40B4-BE49-F238E27FC236}">
                <a16:creationId xmlns:a16="http://schemas.microsoft.com/office/drawing/2014/main" id="{36C2F7D4-F944-D771-0326-0F130F616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1989138"/>
            <a:ext cx="81899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Solidariser SP blessé avec son ARI 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I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nconscient perd sa tonicité 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lorsqu’on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tire sur les bretelles de l’ARI celui-ci glissera dans le dossard et sera maintenu seulement par la ventrale. 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Attention manipulation pas toujours réalisable en fonction du gabarit du porteur !  </a:t>
            </a:r>
          </a:p>
        </p:txBody>
      </p:sp>
      <p:sp>
        <p:nvSpPr>
          <p:cNvPr id="86021" name="Rectangle 8">
            <a:extLst>
              <a:ext uri="{FF2B5EF4-FFF2-40B4-BE49-F238E27FC236}">
                <a16:creationId xmlns:a16="http://schemas.microsoft.com/office/drawing/2014/main" id="{13489FEF-823B-21DE-5A14-FB148AEE0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86022" name="Rectangle 10">
            <a:extLst>
              <a:ext uri="{FF2B5EF4-FFF2-40B4-BE49-F238E27FC236}">
                <a16:creationId xmlns:a16="http://schemas.microsoft.com/office/drawing/2014/main" id="{D5114179-E1E8-02B1-E3F9-4279BC559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86023" name="Titre 8">
            <a:extLst>
              <a:ext uri="{FF2B5EF4-FFF2-40B4-BE49-F238E27FC236}">
                <a16:creationId xmlns:a16="http://schemas.microsoft.com/office/drawing/2014/main" id="{71354FA8-BA43-87B4-28A6-D9D0931A80EF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u numéro de diapositive 4">
            <a:extLst>
              <a:ext uri="{FF2B5EF4-FFF2-40B4-BE49-F238E27FC236}">
                <a16:creationId xmlns:a16="http://schemas.microsoft.com/office/drawing/2014/main" id="{BCD82C1F-E8B0-9FBC-5CCD-ACFF5DFC33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9F4A3A8-3A00-4B8A-8FB9-71B61A8D96F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2B782D0F-CA52-0A10-80E0-CE616E3D1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du packaging : </a:t>
            </a:r>
          </a:p>
        </p:txBody>
      </p:sp>
      <p:sp>
        <p:nvSpPr>
          <p:cNvPr id="87044" name="Rectangle 1">
            <a:extLst>
              <a:ext uri="{FF2B5EF4-FFF2-40B4-BE49-F238E27FC236}">
                <a16:creationId xmlns:a16="http://schemas.microsoft.com/office/drawing/2014/main" id="{C16305B4-6ABF-6440-D2FC-ED8B5B1DA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Solidariser le SP blessé avec son ARI 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 de l’ensemble à tracter se voit augmenter entraînant un risque d’arrachage du masque ajoutant une problématique si le SP respire. 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Solidarisation du porteur avec son ARI se réalise seulement lors de l’extraction par 1 seul SP.  </a:t>
            </a:r>
          </a:p>
        </p:txBody>
      </p:sp>
      <p:sp>
        <p:nvSpPr>
          <p:cNvPr id="87045" name="Rectangle 8">
            <a:extLst>
              <a:ext uri="{FF2B5EF4-FFF2-40B4-BE49-F238E27FC236}">
                <a16:creationId xmlns:a16="http://schemas.microsoft.com/office/drawing/2014/main" id="{77512A30-940F-5041-BA63-474F2D1F0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87046" name="Rectangle 10">
            <a:extLst>
              <a:ext uri="{FF2B5EF4-FFF2-40B4-BE49-F238E27FC236}">
                <a16:creationId xmlns:a16="http://schemas.microsoft.com/office/drawing/2014/main" id="{031CAD35-FA20-13B1-0CFC-381078434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87047" name="Titre 8">
            <a:extLst>
              <a:ext uri="{FF2B5EF4-FFF2-40B4-BE49-F238E27FC236}">
                <a16:creationId xmlns:a16="http://schemas.microsoft.com/office/drawing/2014/main" id="{805D9A80-9E13-3707-634C-116830B5AF53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u numéro de diapositive 4">
            <a:extLst>
              <a:ext uri="{FF2B5EF4-FFF2-40B4-BE49-F238E27FC236}">
                <a16:creationId xmlns:a16="http://schemas.microsoft.com/office/drawing/2014/main" id="{681429C4-7905-C410-A99E-1BFAEDCD5E7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39933A1-1BC3-444E-93DA-02B645E1765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8067" name="Rectangle 1">
            <a:extLst>
              <a:ext uri="{FF2B5EF4-FFF2-40B4-BE49-F238E27FC236}">
                <a16:creationId xmlns:a16="http://schemas.microsoft.com/office/drawing/2014/main" id="{F65C8BC2-8F62-0CB3-3731-FA78129A1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du packaging : </a:t>
            </a:r>
          </a:p>
        </p:txBody>
      </p:sp>
      <p:sp>
        <p:nvSpPr>
          <p:cNvPr id="88068" name="Rectangle 1">
            <a:extLst>
              <a:ext uri="{FF2B5EF4-FFF2-40B4-BE49-F238E27FC236}">
                <a16:creationId xmlns:a16="http://schemas.microsoft.com/office/drawing/2014/main" id="{CBDC9E5A-0151-5EE6-03A6-190E8E839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Solidariser le SP blessé avec son ARI :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069" name="Rectangle 8">
            <a:extLst>
              <a:ext uri="{FF2B5EF4-FFF2-40B4-BE49-F238E27FC236}">
                <a16:creationId xmlns:a16="http://schemas.microsoft.com/office/drawing/2014/main" id="{9CAB69FF-B8CB-EB98-821C-58196AA85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88070" name="Rectangle 10">
            <a:extLst>
              <a:ext uri="{FF2B5EF4-FFF2-40B4-BE49-F238E27FC236}">
                <a16:creationId xmlns:a16="http://schemas.microsoft.com/office/drawing/2014/main" id="{76EF06CB-6441-3894-48E2-55049765A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88071" name="Titre 8">
            <a:extLst>
              <a:ext uri="{FF2B5EF4-FFF2-40B4-BE49-F238E27FC236}">
                <a16:creationId xmlns:a16="http://schemas.microsoft.com/office/drawing/2014/main" id="{2349D492-A43F-296D-3FEF-2CCED4922C4E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88072" name="Rectangle 1">
            <a:extLst>
              <a:ext uri="{FF2B5EF4-FFF2-40B4-BE49-F238E27FC236}">
                <a16:creationId xmlns:a16="http://schemas.microsoft.com/office/drawing/2014/main" id="{42396BBA-C46D-DB7D-FF9F-B684CE16B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3630613"/>
            <a:ext cx="4456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Desserrer les bretelles du dossard  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8073" name="Picture 1" descr="GTOD Livre 4 les sauvetages - V nov 2020 -_Page_41">
            <a:extLst>
              <a:ext uri="{FF2B5EF4-FFF2-40B4-BE49-F238E27FC236}">
                <a16:creationId xmlns:a16="http://schemas.microsoft.com/office/drawing/2014/main" id="{7EE4AFA6-E4FD-E579-0C1B-928BA41C6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t="42091" r="72310" b="43390"/>
          <a:stretch>
            <a:fillRect/>
          </a:stretch>
        </p:blipFill>
        <p:spPr bwMode="auto">
          <a:xfrm>
            <a:off x="5330825" y="2133600"/>
            <a:ext cx="35274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u numéro de diapositive 4">
            <a:extLst>
              <a:ext uri="{FF2B5EF4-FFF2-40B4-BE49-F238E27FC236}">
                <a16:creationId xmlns:a16="http://schemas.microsoft.com/office/drawing/2014/main" id="{0F504CF7-4907-6F98-50F4-6F6432E9302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B452B57-91F6-4966-9854-43AB7725961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9091" name="Rectangle 8">
            <a:extLst>
              <a:ext uri="{FF2B5EF4-FFF2-40B4-BE49-F238E27FC236}">
                <a16:creationId xmlns:a16="http://schemas.microsoft.com/office/drawing/2014/main" id="{E65E3551-535C-C86A-2240-76C5A770A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89092" name="Rectangle 10">
            <a:extLst>
              <a:ext uri="{FF2B5EF4-FFF2-40B4-BE49-F238E27FC236}">
                <a16:creationId xmlns:a16="http://schemas.microsoft.com/office/drawing/2014/main" id="{18B31321-899D-F06F-FECA-D4473F60F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89093" name="Titre 8">
            <a:extLst>
              <a:ext uri="{FF2B5EF4-FFF2-40B4-BE49-F238E27FC236}">
                <a16:creationId xmlns:a16="http://schemas.microsoft.com/office/drawing/2014/main" id="{405B79E2-1C96-F80C-E79E-BA96E532165A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89094" name="Rectangle 1">
            <a:extLst>
              <a:ext uri="{FF2B5EF4-FFF2-40B4-BE49-F238E27FC236}">
                <a16:creationId xmlns:a16="http://schemas.microsoft.com/office/drawing/2014/main" id="{459F3991-C07A-A999-4D5A-F738AC89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3289300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Détendre la sangle ventrale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au maximum et tirer l’appareil vers le bas (par la poignée basse du dossard)</a:t>
            </a:r>
            <a:endParaRPr lang="fr-FR" altLang="fr-FR" sz="240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9095" name="Picture 11" descr="GTOD Livre 4 les sauvetages - V nov 2020 -_Page_41">
            <a:extLst>
              <a:ext uri="{FF2B5EF4-FFF2-40B4-BE49-F238E27FC236}">
                <a16:creationId xmlns:a16="http://schemas.microsoft.com/office/drawing/2014/main" id="{A5EAAAD7-4E2A-3B6C-BEEC-C63AAFD88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1" t="48645" r="10690" b="37289"/>
          <a:stretch>
            <a:fillRect/>
          </a:stretch>
        </p:blipFill>
        <p:spPr bwMode="auto">
          <a:xfrm>
            <a:off x="5322888" y="2381250"/>
            <a:ext cx="3363912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Rectangle 1">
            <a:extLst>
              <a:ext uri="{FF2B5EF4-FFF2-40B4-BE49-F238E27FC236}">
                <a16:creationId xmlns:a16="http://schemas.microsoft.com/office/drawing/2014/main" id="{93641505-6CA1-2F90-06CE-2D02C58C7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du packaging : </a:t>
            </a:r>
          </a:p>
        </p:txBody>
      </p:sp>
      <p:sp>
        <p:nvSpPr>
          <p:cNvPr id="89097" name="Rectangle 1">
            <a:extLst>
              <a:ext uri="{FF2B5EF4-FFF2-40B4-BE49-F238E27FC236}">
                <a16:creationId xmlns:a16="http://schemas.microsoft.com/office/drawing/2014/main" id="{D6E8398A-4091-FF29-FF9F-FCE1AA947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Solidariser le SP blessé avec son ARI :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u numéro de diapositive 4">
            <a:extLst>
              <a:ext uri="{FF2B5EF4-FFF2-40B4-BE49-F238E27FC236}">
                <a16:creationId xmlns:a16="http://schemas.microsoft.com/office/drawing/2014/main" id="{591B7F9A-0741-55C3-4359-BD6E1D8E4DA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48407EB-2DF8-4A6D-B299-4744F62F4AB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0115" name="Rectangle 7">
            <a:extLst>
              <a:ext uri="{FF2B5EF4-FFF2-40B4-BE49-F238E27FC236}">
                <a16:creationId xmlns:a16="http://schemas.microsoft.com/office/drawing/2014/main" id="{EA59FAF2-CF9A-51F1-EEF3-841BC2C3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0116" name="Rectangle 9">
            <a:extLst>
              <a:ext uri="{FF2B5EF4-FFF2-40B4-BE49-F238E27FC236}">
                <a16:creationId xmlns:a16="http://schemas.microsoft.com/office/drawing/2014/main" id="{09FCA8F8-49EC-E2C8-7984-4D3276F89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0117" name="Rectangle 13">
            <a:extLst>
              <a:ext uri="{FF2B5EF4-FFF2-40B4-BE49-F238E27FC236}">
                <a16:creationId xmlns:a16="http://schemas.microsoft.com/office/drawing/2014/main" id="{A63F8B26-856F-BC6A-5B98-4C8182456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1081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0118" name="Titre 8">
            <a:extLst>
              <a:ext uri="{FF2B5EF4-FFF2-40B4-BE49-F238E27FC236}">
                <a16:creationId xmlns:a16="http://schemas.microsoft.com/office/drawing/2014/main" id="{683A2647-F0D2-2E44-7362-3B2B4DB83F40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90119" name="Rectangle 1">
            <a:extLst>
              <a:ext uri="{FF2B5EF4-FFF2-40B4-BE49-F238E27FC236}">
                <a16:creationId xmlns:a16="http://schemas.microsoft.com/office/drawing/2014/main" id="{4784B80C-1861-812F-0F5A-1DFC1DC1D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du packaging : </a:t>
            </a:r>
          </a:p>
        </p:txBody>
      </p:sp>
      <p:sp>
        <p:nvSpPr>
          <p:cNvPr id="90120" name="Rectangle 1">
            <a:extLst>
              <a:ext uri="{FF2B5EF4-FFF2-40B4-BE49-F238E27FC236}">
                <a16:creationId xmlns:a16="http://schemas.microsoft.com/office/drawing/2014/main" id="{A545431B-7058-408D-7452-11ADC9E14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Solidariser le SP blessé avec son ARI :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121" name="Rectangle 1">
            <a:extLst>
              <a:ext uri="{FF2B5EF4-FFF2-40B4-BE49-F238E27FC236}">
                <a16:creationId xmlns:a16="http://schemas.microsoft.com/office/drawing/2014/main" id="{24762241-7095-691E-E51E-6A57C8112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8" y="3554413"/>
            <a:ext cx="4065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Lever une jambe de la victime, </a:t>
            </a:r>
            <a:endParaRPr lang="fr-FR" altLang="fr-FR" sz="2400">
              <a:latin typeface="Arial" panose="020B0604020202020204" pitchFamily="34" charset="0"/>
            </a:endParaRPr>
          </a:p>
        </p:txBody>
      </p:sp>
      <p:sp>
        <p:nvSpPr>
          <p:cNvPr id="90122" name="Rectangle 10">
            <a:extLst>
              <a:ext uri="{FF2B5EF4-FFF2-40B4-BE49-F238E27FC236}">
                <a16:creationId xmlns:a16="http://schemas.microsoft.com/office/drawing/2014/main" id="{3E5E1619-BDC1-4B35-957A-AE8ED6698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90123" name="Picture 9" descr="GTOD Livre 4 les sauvetages - V nov 2020 -_Page_41">
            <a:extLst>
              <a:ext uri="{FF2B5EF4-FFF2-40B4-BE49-F238E27FC236}">
                <a16:creationId xmlns:a16="http://schemas.microsoft.com/office/drawing/2014/main" id="{5F0A898C-FB39-09EC-77B3-13679B3F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65919" r="55299" b="15305"/>
          <a:stretch>
            <a:fillRect/>
          </a:stretch>
        </p:blipFill>
        <p:spPr bwMode="auto">
          <a:xfrm>
            <a:off x="4433888" y="2490788"/>
            <a:ext cx="4278312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u numéro de diapositive 4">
            <a:extLst>
              <a:ext uri="{FF2B5EF4-FFF2-40B4-BE49-F238E27FC236}">
                <a16:creationId xmlns:a16="http://schemas.microsoft.com/office/drawing/2014/main" id="{24CAFC38-4B3D-15DE-8DDC-6C46AD84A7C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0C3F17D-CFB3-4E38-B14A-969E722BC58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1139" name="Rectangle 7">
            <a:extLst>
              <a:ext uri="{FF2B5EF4-FFF2-40B4-BE49-F238E27FC236}">
                <a16:creationId xmlns:a16="http://schemas.microsoft.com/office/drawing/2014/main" id="{5CC8F604-0C53-9236-7659-A6FCA0AD1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1140" name="Rectangle 9">
            <a:extLst>
              <a:ext uri="{FF2B5EF4-FFF2-40B4-BE49-F238E27FC236}">
                <a16:creationId xmlns:a16="http://schemas.microsoft.com/office/drawing/2014/main" id="{CA283068-3C42-C16D-7B4E-6B223A098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1141" name="Rectangle 13">
            <a:extLst>
              <a:ext uri="{FF2B5EF4-FFF2-40B4-BE49-F238E27FC236}">
                <a16:creationId xmlns:a16="http://schemas.microsoft.com/office/drawing/2014/main" id="{6B388740-4AAA-174C-A047-C8F347178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1081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1142" name="Titre 8">
            <a:extLst>
              <a:ext uri="{FF2B5EF4-FFF2-40B4-BE49-F238E27FC236}">
                <a16:creationId xmlns:a16="http://schemas.microsoft.com/office/drawing/2014/main" id="{71FA8A2D-49DD-15B1-C4AA-89F199918AC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91143" name="Rectangle 1">
            <a:extLst>
              <a:ext uri="{FF2B5EF4-FFF2-40B4-BE49-F238E27FC236}">
                <a16:creationId xmlns:a16="http://schemas.microsoft.com/office/drawing/2014/main" id="{2E7EAE76-15A0-8D78-CA17-E14D76969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 du packaging : </a:t>
            </a:r>
          </a:p>
        </p:txBody>
      </p:sp>
      <p:sp>
        <p:nvSpPr>
          <p:cNvPr id="91144" name="Rectangle 10">
            <a:extLst>
              <a:ext uri="{FF2B5EF4-FFF2-40B4-BE49-F238E27FC236}">
                <a16:creationId xmlns:a16="http://schemas.microsoft.com/office/drawing/2014/main" id="{B3DB0AFE-6B52-1F0E-63DA-5E570D5FC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1145" name="Rectangle 2">
            <a:extLst>
              <a:ext uri="{FF2B5EF4-FFF2-40B4-BE49-F238E27FC236}">
                <a16:creationId xmlns:a16="http://schemas.microsoft.com/office/drawing/2014/main" id="{F8A6F262-F4E1-9A2C-ECAC-5CC5C11F0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91146" name="Picture 1" descr="GTOD Livre 4 les sauvetages - V nov 2020 -_Page_41">
            <a:extLst>
              <a:ext uri="{FF2B5EF4-FFF2-40B4-BE49-F238E27FC236}">
                <a16:creationId xmlns:a16="http://schemas.microsoft.com/office/drawing/2014/main" id="{A9DBA3E2-5F72-2CFC-FDB6-5AE2219C3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3" t="65919" r="14717" b="15305"/>
          <a:stretch>
            <a:fillRect/>
          </a:stretch>
        </p:blipFill>
        <p:spPr bwMode="auto">
          <a:xfrm>
            <a:off x="4572000" y="2212975"/>
            <a:ext cx="4256088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8" name="Rectangle 4">
            <a:extLst>
              <a:ext uri="{FF2B5EF4-FFF2-40B4-BE49-F238E27FC236}">
                <a16:creationId xmlns:a16="http://schemas.microsoft.com/office/drawing/2014/main" id="{DDCC4177-B7D6-9FFF-7572-8BE6F7A06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963738"/>
            <a:ext cx="4157662" cy="41544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è"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fr-FR" altLang="fr-FR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étacher la sangle ventrale tout en conservant une boucle dans chaque main, </a:t>
            </a: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è"/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Passer la sangle ventrale entre les jambes de la victime et l’attacher. </a:t>
            </a:r>
          </a:p>
          <a:p>
            <a:pPr>
              <a:defRPr/>
            </a:pPr>
            <a:endParaRPr lang="fr-FR" altLang="fr-FR" sz="2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Laisser la jambe de la victime sur l’épaule du sauveteur</a:t>
            </a:r>
            <a:endParaRPr lang="fr-FR" altLang="fr-FR" sz="24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u numéro de diapositive 4">
            <a:extLst>
              <a:ext uri="{FF2B5EF4-FFF2-40B4-BE49-F238E27FC236}">
                <a16:creationId xmlns:a16="http://schemas.microsoft.com/office/drawing/2014/main" id="{E78D14B4-E412-92ED-FD93-2D1400B3683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A7CFBCA-D55A-4818-B9E5-744D0C7FBF5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163" name="Rectangle 7">
            <a:extLst>
              <a:ext uri="{FF2B5EF4-FFF2-40B4-BE49-F238E27FC236}">
                <a16:creationId xmlns:a16="http://schemas.microsoft.com/office/drawing/2014/main" id="{76FDE4F5-D32A-F6A4-C68C-CAFA0521A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2164" name="Rectangle 9">
            <a:extLst>
              <a:ext uri="{FF2B5EF4-FFF2-40B4-BE49-F238E27FC236}">
                <a16:creationId xmlns:a16="http://schemas.microsoft.com/office/drawing/2014/main" id="{72E75046-1DDB-B401-1AE4-1B1727114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2165" name="Rectangle 13">
            <a:extLst>
              <a:ext uri="{FF2B5EF4-FFF2-40B4-BE49-F238E27FC236}">
                <a16:creationId xmlns:a16="http://schemas.microsoft.com/office/drawing/2014/main" id="{987B493E-6B7A-BE83-8CCA-975B7C303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1081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2166" name="Titre 8">
            <a:extLst>
              <a:ext uri="{FF2B5EF4-FFF2-40B4-BE49-F238E27FC236}">
                <a16:creationId xmlns:a16="http://schemas.microsoft.com/office/drawing/2014/main" id="{1264CA64-7385-0EC9-CA45-6C2A02F792A9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92167" name="Rectangle 10">
            <a:extLst>
              <a:ext uri="{FF2B5EF4-FFF2-40B4-BE49-F238E27FC236}">
                <a16:creationId xmlns:a16="http://schemas.microsoft.com/office/drawing/2014/main" id="{98CDBB7C-4892-D45F-9E13-EF1BCAC64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2168" name="Rectangle 1">
            <a:extLst>
              <a:ext uri="{FF2B5EF4-FFF2-40B4-BE49-F238E27FC236}">
                <a16:creationId xmlns:a16="http://schemas.microsoft.com/office/drawing/2014/main" id="{7BA465FC-B774-BB7F-5A0B-6E1022F20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1890713"/>
            <a:ext cx="4551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4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à 1 SP </a:t>
            </a:r>
          </a:p>
        </p:txBody>
      </p:sp>
      <p:pic>
        <p:nvPicPr>
          <p:cNvPr id="92169" name="Picture 6">
            <a:extLst>
              <a:ext uri="{FF2B5EF4-FFF2-40B4-BE49-F238E27FC236}">
                <a16:creationId xmlns:a16="http://schemas.microsoft.com/office/drawing/2014/main" id="{60B1D7C7-1C91-59EF-6BB0-294DB0A4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9"/>
          <a:stretch>
            <a:fillRect/>
          </a:stretch>
        </p:blipFill>
        <p:spPr bwMode="auto">
          <a:xfrm>
            <a:off x="2597150" y="3160713"/>
            <a:ext cx="39497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u numéro de diapositive 4">
            <a:extLst>
              <a:ext uri="{FF2B5EF4-FFF2-40B4-BE49-F238E27FC236}">
                <a16:creationId xmlns:a16="http://schemas.microsoft.com/office/drawing/2014/main" id="{F59526F7-E0C9-4E87-BB8C-D20FCED673A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E9EE921-0608-4AEF-A4FE-9FAF51079BF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3187" name="Rectangle 7">
            <a:extLst>
              <a:ext uri="{FF2B5EF4-FFF2-40B4-BE49-F238E27FC236}">
                <a16:creationId xmlns:a16="http://schemas.microsoft.com/office/drawing/2014/main" id="{F069AFE3-B60A-2CDC-B048-342D64D1D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3188" name="Rectangle 9">
            <a:extLst>
              <a:ext uri="{FF2B5EF4-FFF2-40B4-BE49-F238E27FC236}">
                <a16:creationId xmlns:a16="http://schemas.microsoft.com/office/drawing/2014/main" id="{F019E682-0975-C5E6-E96C-0AC7EEC1B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3189" name="Rectangle 13">
            <a:extLst>
              <a:ext uri="{FF2B5EF4-FFF2-40B4-BE49-F238E27FC236}">
                <a16:creationId xmlns:a16="http://schemas.microsoft.com/office/drawing/2014/main" id="{7FB2280E-0909-EC6B-BD52-6B32E92EF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1081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3190" name="Titre 8">
            <a:extLst>
              <a:ext uri="{FF2B5EF4-FFF2-40B4-BE49-F238E27FC236}">
                <a16:creationId xmlns:a16="http://schemas.microsoft.com/office/drawing/2014/main" id="{DC40C9D3-C0BF-5261-C693-9C7C18A1117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93191" name="Rectangle 10">
            <a:extLst>
              <a:ext uri="{FF2B5EF4-FFF2-40B4-BE49-F238E27FC236}">
                <a16:creationId xmlns:a16="http://schemas.microsoft.com/office/drawing/2014/main" id="{43EC56EB-A08F-2EA1-1E9E-E226D3F9C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3192" name="Rectangle 1">
            <a:extLst>
              <a:ext uri="{FF2B5EF4-FFF2-40B4-BE49-F238E27FC236}">
                <a16:creationId xmlns:a16="http://schemas.microsoft.com/office/drawing/2014/main" id="{037D07AA-D267-BE40-5D4E-14C31747F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à 1 SP 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39639-5451-EE0B-2524-2AE3375A3FBF}"/>
              </a:ext>
            </a:extLst>
          </p:cNvPr>
          <p:cNvSpPr/>
          <p:nvPr/>
        </p:nvSpPr>
        <p:spPr>
          <a:xfrm>
            <a:off x="684213" y="2105025"/>
            <a:ext cx="80645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è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Méthode la plus simple et la plus rapide à mettre en œuvre</a:t>
            </a:r>
          </a:p>
          <a:p>
            <a:pPr algn="just">
              <a:spcAft>
                <a:spcPts val="0"/>
              </a:spcAft>
              <a:defRPr/>
            </a:pPr>
            <a:endParaRPr lang="fr-FR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è"/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Principalement utilisée lorsque l’un des SP composant le binôme est victime d’un accident  </a:t>
            </a:r>
            <a:endParaRPr lang="fr-FR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3194" name="Picture 6">
            <a:extLst>
              <a:ext uri="{FF2B5EF4-FFF2-40B4-BE49-F238E27FC236}">
                <a16:creationId xmlns:a16="http://schemas.microsoft.com/office/drawing/2014/main" id="{2E52DC56-0287-0B9B-EF41-134A3036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9"/>
          <a:stretch>
            <a:fillRect/>
          </a:stretch>
        </p:blipFill>
        <p:spPr bwMode="auto">
          <a:xfrm>
            <a:off x="2535238" y="3741738"/>
            <a:ext cx="39497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8">
            <a:extLst>
              <a:ext uri="{FF2B5EF4-FFF2-40B4-BE49-F238E27FC236}">
                <a16:creationId xmlns:a16="http://schemas.microsoft.com/office/drawing/2014/main" id="{654813A0-ED6A-91E7-B203-C16597EFC4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 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1A4E40E7-1A99-87EB-51C1-A6C760C13B1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22B603D-4C62-4E2B-99BB-D4816695267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8" name="Rectangle 1">
            <a:extLst>
              <a:ext uri="{FF2B5EF4-FFF2-40B4-BE49-F238E27FC236}">
                <a16:creationId xmlns:a16="http://schemas.microsoft.com/office/drawing/2014/main" id="{38C5245C-5BCA-562E-E283-C585640CD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 :</a:t>
            </a: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9" name="Rectangle 1">
            <a:extLst>
              <a:ext uri="{FF2B5EF4-FFF2-40B4-BE49-F238E27FC236}">
                <a16:creationId xmlns:a16="http://schemas.microsoft.com/office/drawing/2014/main" id="{EBDE032E-E328-063B-5578-D642094A2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878013"/>
            <a:ext cx="833437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Opération visant à ordonner préventivement à des personnes de se déplacer hors des limites d’un périmètre de sécurité, au besoin en les accompagnant, </a:t>
            </a:r>
          </a:p>
        </p:txBody>
      </p:sp>
      <p:pic>
        <p:nvPicPr>
          <p:cNvPr id="11270" name="Image 1">
            <a:extLst>
              <a:ext uri="{FF2B5EF4-FFF2-40B4-BE49-F238E27FC236}">
                <a16:creationId xmlns:a16="http://schemas.microsoft.com/office/drawing/2014/main" id="{DB8BEE1B-22CC-A711-5394-F43D0F145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846388"/>
            <a:ext cx="5400675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u numéro de diapositive 4">
            <a:extLst>
              <a:ext uri="{FF2B5EF4-FFF2-40B4-BE49-F238E27FC236}">
                <a16:creationId xmlns:a16="http://schemas.microsoft.com/office/drawing/2014/main" id="{F5D4EEDA-A410-CC03-38A4-8AA6E3362D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CF5BF98-7088-4BC9-8A5D-6EE32DD2ECA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4211" name="Rectangle 1">
            <a:extLst>
              <a:ext uri="{FF2B5EF4-FFF2-40B4-BE49-F238E27FC236}">
                <a16:creationId xmlns:a16="http://schemas.microsoft.com/office/drawing/2014/main" id="{9AE6976A-EF6D-0D85-C049-56BA8F29E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à 1 SP : </a:t>
            </a:r>
          </a:p>
        </p:txBody>
      </p:sp>
      <p:sp>
        <p:nvSpPr>
          <p:cNvPr id="94212" name="Rectangle 7">
            <a:extLst>
              <a:ext uri="{FF2B5EF4-FFF2-40B4-BE49-F238E27FC236}">
                <a16:creationId xmlns:a16="http://schemas.microsoft.com/office/drawing/2014/main" id="{814DB07E-BA68-AE22-4EB9-9FD71E51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4213" name="Rectangle 9">
            <a:extLst>
              <a:ext uri="{FF2B5EF4-FFF2-40B4-BE49-F238E27FC236}">
                <a16:creationId xmlns:a16="http://schemas.microsoft.com/office/drawing/2014/main" id="{CA5B9091-147F-28E8-6C91-24282DA62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4214" name="Rectangle 13">
            <a:extLst>
              <a:ext uri="{FF2B5EF4-FFF2-40B4-BE49-F238E27FC236}">
                <a16:creationId xmlns:a16="http://schemas.microsoft.com/office/drawing/2014/main" id="{FC1C1704-A83F-80EC-3B2E-096F63B50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1081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4215" name="Titre 8">
            <a:extLst>
              <a:ext uri="{FF2B5EF4-FFF2-40B4-BE49-F238E27FC236}">
                <a16:creationId xmlns:a16="http://schemas.microsoft.com/office/drawing/2014/main" id="{C98E1741-BDD0-4E0A-B867-F8998CA872E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94216" name="Rectangle 2">
            <a:extLst>
              <a:ext uri="{FF2B5EF4-FFF2-40B4-BE49-F238E27FC236}">
                <a16:creationId xmlns:a16="http://schemas.microsoft.com/office/drawing/2014/main" id="{90C351C7-5329-3065-B219-F8AF60796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88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94217" name="Picture 1" descr="GTOD Livre 4 les sauvetages - V nov 2020 -_Page_42">
            <a:extLst>
              <a:ext uri="{FF2B5EF4-FFF2-40B4-BE49-F238E27FC236}">
                <a16:creationId xmlns:a16="http://schemas.microsoft.com/office/drawing/2014/main" id="{335DECDB-0455-DF5E-A38B-7AA117D9A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21706" r="8705" b="54698"/>
          <a:stretch>
            <a:fillRect/>
          </a:stretch>
        </p:blipFill>
        <p:spPr bwMode="auto">
          <a:xfrm>
            <a:off x="496888" y="2006600"/>
            <a:ext cx="8342312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ce réservé du numéro de diapositive 4">
            <a:extLst>
              <a:ext uri="{FF2B5EF4-FFF2-40B4-BE49-F238E27FC236}">
                <a16:creationId xmlns:a16="http://schemas.microsoft.com/office/drawing/2014/main" id="{D0237174-54FF-DD77-4A21-5803305D1B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3FB1DFF-918C-4816-8D19-62E090DAF96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5235" name="Rectangle 1">
            <a:extLst>
              <a:ext uri="{FF2B5EF4-FFF2-40B4-BE49-F238E27FC236}">
                <a16:creationId xmlns:a16="http://schemas.microsoft.com/office/drawing/2014/main" id="{4937B8D5-36E0-FB36-324F-3789B8BA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à 1 SP : </a:t>
            </a:r>
          </a:p>
        </p:txBody>
      </p:sp>
      <p:sp>
        <p:nvSpPr>
          <p:cNvPr id="95236" name="Rectangle 7">
            <a:extLst>
              <a:ext uri="{FF2B5EF4-FFF2-40B4-BE49-F238E27FC236}">
                <a16:creationId xmlns:a16="http://schemas.microsoft.com/office/drawing/2014/main" id="{6BCB6245-7A0E-2BA1-30CD-2D12F4179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5237" name="Rectangle 9">
            <a:extLst>
              <a:ext uri="{FF2B5EF4-FFF2-40B4-BE49-F238E27FC236}">
                <a16:creationId xmlns:a16="http://schemas.microsoft.com/office/drawing/2014/main" id="{6AA40877-7FE8-E12B-9E2A-F494BABB0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5238" name="Rectangle 13">
            <a:extLst>
              <a:ext uri="{FF2B5EF4-FFF2-40B4-BE49-F238E27FC236}">
                <a16:creationId xmlns:a16="http://schemas.microsoft.com/office/drawing/2014/main" id="{4D348167-E431-854D-628E-A344F4D72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1081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5239" name="Titre 8">
            <a:extLst>
              <a:ext uri="{FF2B5EF4-FFF2-40B4-BE49-F238E27FC236}">
                <a16:creationId xmlns:a16="http://schemas.microsoft.com/office/drawing/2014/main" id="{C00280FE-70D4-B01C-CA23-AC739B3453C6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95240" name="Rectangle 2">
            <a:extLst>
              <a:ext uri="{FF2B5EF4-FFF2-40B4-BE49-F238E27FC236}">
                <a16:creationId xmlns:a16="http://schemas.microsoft.com/office/drawing/2014/main" id="{9D55F2CD-60BF-EB18-57C8-DA5198317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88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95241" name="Picture 1" descr="GTOD Livre 4 les sauvetages - V nov 2020 -_Page_42">
            <a:extLst>
              <a:ext uri="{FF2B5EF4-FFF2-40B4-BE49-F238E27FC236}">
                <a16:creationId xmlns:a16="http://schemas.microsoft.com/office/drawing/2014/main" id="{0039996C-D708-BA0D-7B04-EB6949B86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47485" r="8705" b="30812"/>
          <a:stretch>
            <a:fillRect/>
          </a:stretch>
        </p:blipFill>
        <p:spPr bwMode="auto">
          <a:xfrm>
            <a:off x="485775" y="2133600"/>
            <a:ext cx="8372475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u numéro de diapositive 4">
            <a:extLst>
              <a:ext uri="{FF2B5EF4-FFF2-40B4-BE49-F238E27FC236}">
                <a16:creationId xmlns:a16="http://schemas.microsoft.com/office/drawing/2014/main" id="{F059112C-EC4F-6B5A-08DD-BEA49C69C8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4633424-AE3F-4253-BB42-4F30AE3EE57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6259" name="Rectangle 1">
            <a:extLst>
              <a:ext uri="{FF2B5EF4-FFF2-40B4-BE49-F238E27FC236}">
                <a16:creationId xmlns:a16="http://schemas.microsoft.com/office/drawing/2014/main" id="{F5D729FD-0E2C-D76B-EA18-8E6016005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à 1 SP : </a:t>
            </a:r>
          </a:p>
        </p:txBody>
      </p:sp>
      <p:sp>
        <p:nvSpPr>
          <p:cNvPr id="96260" name="Rectangle 7">
            <a:extLst>
              <a:ext uri="{FF2B5EF4-FFF2-40B4-BE49-F238E27FC236}">
                <a16:creationId xmlns:a16="http://schemas.microsoft.com/office/drawing/2014/main" id="{91962A19-3C7B-F029-8229-9F18FC355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6261" name="Rectangle 9">
            <a:extLst>
              <a:ext uri="{FF2B5EF4-FFF2-40B4-BE49-F238E27FC236}">
                <a16:creationId xmlns:a16="http://schemas.microsoft.com/office/drawing/2014/main" id="{89049CFE-B3BB-5983-1C87-D9918FC8E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6262" name="Rectangle 13">
            <a:extLst>
              <a:ext uri="{FF2B5EF4-FFF2-40B4-BE49-F238E27FC236}">
                <a16:creationId xmlns:a16="http://schemas.microsoft.com/office/drawing/2014/main" id="{079D1105-D0A0-C2D6-95DF-0CB53CAE2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1081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6263" name="Titre 8">
            <a:extLst>
              <a:ext uri="{FF2B5EF4-FFF2-40B4-BE49-F238E27FC236}">
                <a16:creationId xmlns:a16="http://schemas.microsoft.com/office/drawing/2014/main" id="{0082BFCC-31A5-B5C2-3E07-3EBE939854A5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96264" name="Rectangle 2">
            <a:extLst>
              <a:ext uri="{FF2B5EF4-FFF2-40B4-BE49-F238E27FC236}">
                <a16:creationId xmlns:a16="http://schemas.microsoft.com/office/drawing/2014/main" id="{CCE632EF-D1FC-EB70-1C1A-6F2E18CBF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88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96265" name="Picture 1" descr="GTOD Livre 4 les sauvetages - V nov 2020 -_Page_42">
            <a:extLst>
              <a:ext uri="{FF2B5EF4-FFF2-40B4-BE49-F238E27FC236}">
                <a16:creationId xmlns:a16="http://schemas.microsoft.com/office/drawing/2014/main" id="{37F6E920-2D31-5121-4F08-C4CBAA6D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72971" r="8705" b="7410"/>
          <a:stretch>
            <a:fillRect/>
          </a:stretch>
        </p:blipFill>
        <p:spPr bwMode="auto">
          <a:xfrm>
            <a:off x="484188" y="2300288"/>
            <a:ext cx="81756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u numéro de diapositive 4">
            <a:extLst>
              <a:ext uri="{FF2B5EF4-FFF2-40B4-BE49-F238E27FC236}">
                <a16:creationId xmlns:a16="http://schemas.microsoft.com/office/drawing/2014/main" id="{F27EFBE2-3818-E0E5-5AE2-A4940D51D7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14C6BF2-8552-420A-B17D-30BD97EA976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7283" name="Rectangle 1">
            <a:extLst>
              <a:ext uri="{FF2B5EF4-FFF2-40B4-BE49-F238E27FC236}">
                <a16:creationId xmlns:a16="http://schemas.microsoft.com/office/drawing/2014/main" id="{1B7A21E8-256F-15F5-B6FF-9A4BCC653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651000"/>
            <a:ext cx="437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4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à 2 SP </a:t>
            </a:r>
          </a:p>
        </p:txBody>
      </p:sp>
      <p:sp>
        <p:nvSpPr>
          <p:cNvPr id="97284" name="Rectangle 7">
            <a:extLst>
              <a:ext uri="{FF2B5EF4-FFF2-40B4-BE49-F238E27FC236}">
                <a16:creationId xmlns:a16="http://schemas.microsoft.com/office/drawing/2014/main" id="{258ED291-CE8A-2812-204F-6CAF4630B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2005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7285" name="Rectangle 9">
            <a:extLst>
              <a:ext uri="{FF2B5EF4-FFF2-40B4-BE49-F238E27FC236}">
                <a16:creationId xmlns:a16="http://schemas.microsoft.com/office/drawing/2014/main" id="{79B5042E-565E-8ACC-C409-4B9B2DE8A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2386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7286" name="Titre 8">
            <a:extLst>
              <a:ext uri="{FF2B5EF4-FFF2-40B4-BE49-F238E27FC236}">
                <a16:creationId xmlns:a16="http://schemas.microsoft.com/office/drawing/2014/main" id="{76C6270B-26E8-1723-FD74-3E2819EC6FC4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97287" name="Image 2">
            <a:extLst>
              <a:ext uri="{FF2B5EF4-FFF2-40B4-BE49-F238E27FC236}">
                <a16:creationId xmlns:a16="http://schemas.microsoft.com/office/drawing/2014/main" id="{D2300158-9ECC-FA1D-CB2A-5F1AA29CE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566988"/>
            <a:ext cx="40227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ce réservé du numéro de diapositive 4">
            <a:extLst>
              <a:ext uri="{FF2B5EF4-FFF2-40B4-BE49-F238E27FC236}">
                <a16:creationId xmlns:a16="http://schemas.microsoft.com/office/drawing/2014/main" id="{4ABB1E43-FFCF-B52F-10D6-DBFA086192E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B9390C9-B19D-4BD8-AA6A-7BE36DA097C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8307" name="Rectangle 1">
            <a:extLst>
              <a:ext uri="{FF2B5EF4-FFF2-40B4-BE49-F238E27FC236}">
                <a16:creationId xmlns:a16="http://schemas.microsoft.com/office/drawing/2014/main" id="{1C354E4D-2439-5A0D-9309-62414080D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Évacuation horizontale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SP de face : </a:t>
            </a:r>
          </a:p>
        </p:txBody>
      </p:sp>
      <p:sp>
        <p:nvSpPr>
          <p:cNvPr id="98308" name="Rectangle 7">
            <a:extLst>
              <a:ext uri="{FF2B5EF4-FFF2-40B4-BE49-F238E27FC236}">
                <a16:creationId xmlns:a16="http://schemas.microsoft.com/office/drawing/2014/main" id="{9A0CEFC9-21BE-4779-B563-777527F51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2005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98309" name="Picture 6">
            <a:extLst>
              <a:ext uri="{FF2B5EF4-FFF2-40B4-BE49-F238E27FC236}">
                <a16:creationId xmlns:a16="http://schemas.microsoft.com/office/drawing/2014/main" id="{66DE128A-3DC0-5DCE-797E-49C9F179F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t="4016" r="9377" b="9370"/>
          <a:stretch>
            <a:fillRect/>
          </a:stretch>
        </p:blipFill>
        <p:spPr bwMode="auto">
          <a:xfrm>
            <a:off x="609600" y="1981200"/>
            <a:ext cx="33258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Rectangle 9">
            <a:extLst>
              <a:ext uri="{FF2B5EF4-FFF2-40B4-BE49-F238E27FC236}">
                <a16:creationId xmlns:a16="http://schemas.microsoft.com/office/drawing/2014/main" id="{879EB857-BED7-4860-0CEA-936DC99D2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2386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8311" name="Titre 8">
            <a:extLst>
              <a:ext uri="{FF2B5EF4-FFF2-40B4-BE49-F238E27FC236}">
                <a16:creationId xmlns:a16="http://schemas.microsoft.com/office/drawing/2014/main" id="{95422449-8790-B537-4D88-D814857A49BB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98312" name="Image 2">
            <a:extLst>
              <a:ext uri="{FF2B5EF4-FFF2-40B4-BE49-F238E27FC236}">
                <a16:creationId xmlns:a16="http://schemas.microsoft.com/office/drawing/2014/main" id="{D07CCB4D-79CF-87E5-3644-4D5EB0E4A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189163"/>
            <a:ext cx="40227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u numéro de diapositive 4">
            <a:extLst>
              <a:ext uri="{FF2B5EF4-FFF2-40B4-BE49-F238E27FC236}">
                <a16:creationId xmlns:a16="http://schemas.microsoft.com/office/drawing/2014/main" id="{179B5F08-8736-28FB-3543-95E375F5F7C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665DA07-24C4-42AD-9050-1E44DB251D2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27D83D19-31BB-0BFA-A4E3-07A9260F2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tiré / poussé : </a:t>
            </a:r>
          </a:p>
        </p:txBody>
      </p:sp>
      <p:sp>
        <p:nvSpPr>
          <p:cNvPr id="99332" name="Rectangle 8">
            <a:extLst>
              <a:ext uri="{FF2B5EF4-FFF2-40B4-BE49-F238E27FC236}">
                <a16:creationId xmlns:a16="http://schemas.microsoft.com/office/drawing/2014/main" id="{5462F230-FE77-BF0D-B496-A70421912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5" y="2247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9333" name="Titre 8">
            <a:extLst>
              <a:ext uri="{FF2B5EF4-FFF2-40B4-BE49-F238E27FC236}">
                <a16:creationId xmlns:a16="http://schemas.microsoft.com/office/drawing/2014/main" id="{6D9AEEB7-BE53-37A3-D392-320185A116C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99334" name="Image 2">
            <a:extLst>
              <a:ext uri="{FF2B5EF4-FFF2-40B4-BE49-F238E27FC236}">
                <a16:creationId xmlns:a16="http://schemas.microsoft.com/office/drawing/2014/main" id="{19D6C9E8-6373-1B88-D0AC-B5929E1D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830388"/>
            <a:ext cx="5472112" cy="4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ce réservé du numéro de diapositive 4">
            <a:extLst>
              <a:ext uri="{FF2B5EF4-FFF2-40B4-BE49-F238E27FC236}">
                <a16:creationId xmlns:a16="http://schemas.microsoft.com/office/drawing/2014/main" id="{E7711727-7B17-16BD-61A5-BE137611600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FCFD2DD-5AD2-4658-A465-A68A0C69FF7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0355" name="Rectangle 1">
            <a:extLst>
              <a:ext uri="{FF2B5EF4-FFF2-40B4-BE49-F238E27FC236}">
                <a16:creationId xmlns:a16="http://schemas.microsoft.com/office/drawing/2014/main" id="{BA57D890-05AD-6E1D-C944-A7FB80421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Remontée d’un SP à 2 SP dans des escaliers étroits : </a:t>
            </a:r>
          </a:p>
        </p:txBody>
      </p:sp>
      <p:sp>
        <p:nvSpPr>
          <p:cNvPr id="100356" name="Rectangle 7">
            <a:extLst>
              <a:ext uri="{FF2B5EF4-FFF2-40B4-BE49-F238E27FC236}">
                <a16:creationId xmlns:a16="http://schemas.microsoft.com/office/drawing/2014/main" id="{135502C1-5EA3-EA42-FEF7-DCAC28756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2243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0357" name="Titre 8">
            <a:extLst>
              <a:ext uri="{FF2B5EF4-FFF2-40B4-BE49-F238E27FC236}">
                <a16:creationId xmlns:a16="http://schemas.microsoft.com/office/drawing/2014/main" id="{87C31E75-24AD-512D-2034-96F2CA7AF54D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00358" name="Rectangle 8">
            <a:extLst>
              <a:ext uri="{FF2B5EF4-FFF2-40B4-BE49-F238E27FC236}">
                <a16:creationId xmlns:a16="http://schemas.microsoft.com/office/drawing/2014/main" id="{AA757A28-B2D7-DA69-9DFB-73EDD729D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685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00359" name="Picture 7" descr="GTOD Livre 4 les sauvetages - V nov 2020 -_Page_45">
            <a:extLst>
              <a:ext uri="{FF2B5EF4-FFF2-40B4-BE49-F238E27FC236}">
                <a16:creationId xmlns:a16="http://schemas.microsoft.com/office/drawing/2014/main" id="{F5CA41D6-64C7-5853-737E-DC2CD7697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t="28232" r="18600" b="47749"/>
          <a:stretch>
            <a:fillRect/>
          </a:stretch>
        </p:blipFill>
        <p:spPr bwMode="auto">
          <a:xfrm>
            <a:off x="755650" y="1878013"/>
            <a:ext cx="72009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ce réservé du numéro de diapositive 4">
            <a:extLst>
              <a:ext uri="{FF2B5EF4-FFF2-40B4-BE49-F238E27FC236}">
                <a16:creationId xmlns:a16="http://schemas.microsoft.com/office/drawing/2014/main" id="{EC3D0F8C-EB28-7623-62AB-AF94BCACAD5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46AB9D1-C3FD-4E36-86CA-6715B2F9164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1379" name="Titre 8">
            <a:extLst>
              <a:ext uri="{FF2B5EF4-FFF2-40B4-BE49-F238E27FC236}">
                <a16:creationId xmlns:a16="http://schemas.microsoft.com/office/drawing/2014/main" id="{C61D195C-4D2C-F8EA-97E7-AA6BA4EC537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sp>
        <p:nvSpPr>
          <p:cNvPr id="101380" name="Rectangle 7">
            <a:extLst>
              <a:ext uri="{FF2B5EF4-FFF2-40B4-BE49-F238E27FC236}">
                <a16:creationId xmlns:a16="http://schemas.microsoft.com/office/drawing/2014/main" id="{CA12B348-A6CB-1604-D6B4-A7738189D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01381" name="Picture 6" descr="GTOD Livre 4 les sauvetages - V nov 2020 -_Page_45">
            <a:extLst>
              <a:ext uri="{FF2B5EF4-FFF2-40B4-BE49-F238E27FC236}">
                <a16:creationId xmlns:a16="http://schemas.microsoft.com/office/drawing/2014/main" id="{B487A3D4-45D9-582B-AA95-8A71898B1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t="58855" r="12320" b="14360"/>
          <a:stretch>
            <a:fillRect/>
          </a:stretch>
        </p:blipFill>
        <p:spPr bwMode="auto">
          <a:xfrm>
            <a:off x="755650" y="1916113"/>
            <a:ext cx="7777163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Rectangle 1">
            <a:extLst>
              <a:ext uri="{FF2B5EF4-FFF2-40B4-BE49-F238E27FC236}">
                <a16:creationId xmlns:a16="http://schemas.microsoft.com/office/drawing/2014/main" id="{4C5E342E-351C-A379-592C-0B10E9F8E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Remontée d’un SP à 2 SP dans des escaliers étroits : 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u numéro de diapositive 4">
            <a:extLst>
              <a:ext uri="{FF2B5EF4-FFF2-40B4-BE49-F238E27FC236}">
                <a16:creationId xmlns:a16="http://schemas.microsoft.com/office/drawing/2014/main" id="{689157E2-9624-8815-6D3C-6773F9805F7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DCE35FF-7373-4DCE-823F-36BD58EBEB4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03" name="Rectangle 1">
            <a:extLst>
              <a:ext uri="{FF2B5EF4-FFF2-40B4-BE49-F238E27FC236}">
                <a16:creationId xmlns:a16="http://schemas.microsoft.com/office/drawing/2014/main" id="{65573A28-DFBB-2EC9-E91A-6DA46C599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Remontée d’un SP dans un escalier large à 3 SP : </a:t>
            </a:r>
          </a:p>
        </p:txBody>
      </p:sp>
      <p:sp>
        <p:nvSpPr>
          <p:cNvPr id="102404" name="Rectangle 7">
            <a:extLst>
              <a:ext uri="{FF2B5EF4-FFF2-40B4-BE49-F238E27FC236}">
                <a16:creationId xmlns:a16="http://schemas.microsoft.com/office/drawing/2014/main" id="{1B11BE40-6AAF-81EF-E901-C59486737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824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2405" name="Rectangle 9">
            <a:extLst>
              <a:ext uri="{FF2B5EF4-FFF2-40B4-BE49-F238E27FC236}">
                <a16:creationId xmlns:a16="http://schemas.microsoft.com/office/drawing/2014/main" id="{AFB093C1-8586-654E-FAD9-A0C648819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2406" name="Titre 8">
            <a:extLst>
              <a:ext uri="{FF2B5EF4-FFF2-40B4-BE49-F238E27FC236}">
                <a16:creationId xmlns:a16="http://schemas.microsoft.com/office/drawing/2014/main" id="{A79611BD-7365-451D-C75A-5E573E36B968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02407" name="Picture 11" descr="GTOD Livre 4 les sauvetages - V nov 2020 -_Page_46">
            <a:extLst>
              <a:ext uri="{FF2B5EF4-FFF2-40B4-BE49-F238E27FC236}">
                <a16:creationId xmlns:a16="http://schemas.microsoft.com/office/drawing/2014/main" id="{36BCD5E2-F65B-0079-2558-A6B974DD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64592" r="64484" b="12872"/>
          <a:stretch>
            <a:fillRect/>
          </a:stretch>
        </p:blipFill>
        <p:spPr bwMode="auto">
          <a:xfrm>
            <a:off x="2484438" y="1716088"/>
            <a:ext cx="3871912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u numéro de diapositive 4">
            <a:extLst>
              <a:ext uri="{FF2B5EF4-FFF2-40B4-BE49-F238E27FC236}">
                <a16:creationId xmlns:a16="http://schemas.microsoft.com/office/drawing/2014/main" id="{5552EE1A-6219-2084-D70A-4DA6E2FF95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929BE86-AA6F-45E7-A1BC-F0944BD83C7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3427" name="Rectangle 1">
            <a:extLst>
              <a:ext uri="{FF2B5EF4-FFF2-40B4-BE49-F238E27FC236}">
                <a16:creationId xmlns:a16="http://schemas.microsoft.com/office/drawing/2014/main" id="{ACBF835D-C1E0-5F25-C0D5-0126A94D9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Remontée d’un SP dans un escalier large à 3 SP : </a:t>
            </a:r>
          </a:p>
        </p:txBody>
      </p:sp>
      <p:sp>
        <p:nvSpPr>
          <p:cNvPr id="103428" name="Rectangle 7">
            <a:extLst>
              <a:ext uri="{FF2B5EF4-FFF2-40B4-BE49-F238E27FC236}">
                <a16:creationId xmlns:a16="http://schemas.microsoft.com/office/drawing/2014/main" id="{570FE4C0-693F-66CD-A5F4-A6EC87DCD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824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3429" name="Rectangle 9">
            <a:extLst>
              <a:ext uri="{FF2B5EF4-FFF2-40B4-BE49-F238E27FC236}">
                <a16:creationId xmlns:a16="http://schemas.microsoft.com/office/drawing/2014/main" id="{8CDBF370-293C-081D-0F37-A3E90DB8C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03430" name="Titre 8">
            <a:extLst>
              <a:ext uri="{FF2B5EF4-FFF2-40B4-BE49-F238E27FC236}">
                <a16:creationId xmlns:a16="http://schemas.microsoft.com/office/drawing/2014/main" id="{A52A0D3C-F991-C349-AC50-7F9ADC9143E1}"/>
              </a:ext>
            </a:extLst>
          </p:cNvPr>
          <p:cNvSpPr txBox="1"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Sauvegarde opérationnelle</a:t>
            </a:r>
          </a:p>
        </p:txBody>
      </p:sp>
      <p:pic>
        <p:nvPicPr>
          <p:cNvPr id="103431" name="Picture 9" descr="GTOD Livre 4 les sauvetages - V nov 2020 -_Page_46">
            <a:extLst>
              <a:ext uri="{FF2B5EF4-FFF2-40B4-BE49-F238E27FC236}">
                <a16:creationId xmlns:a16="http://schemas.microsoft.com/office/drawing/2014/main" id="{D1EB4452-4431-2DF7-54E8-1B58B85B8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19637" r="66469" b="60741"/>
          <a:stretch>
            <a:fillRect/>
          </a:stretch>
        </p:blipFill>
        <p:spPr bwMode="auto">
          <a:xfrm>
            <a:off x="396875" y="1771650"/>
            <a:ext cx="3887788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10" descr="GTOD Livre 4 les sauvetages - V nov 2020 -_Page_46">
            <a:extLst>
              <a:ext uri="{FF2B5EF4-FFF2-40B4-BE49-F238E27FC236}">
                <a16:creationId xmlns:a16="http://schemas.microsoft.com/office/drawing/2014/main" id="{2A5B43CD-8887-ED87-2C01-77485F0DF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1" t="39282" r="14754" b="38861"/>
          <a:stretch>
            <a:fillRect/>
          </a:stretch>
        </p:blipFill>
        <p:spPr bwMode="auto">
          <a:xfrm>
            <a:off x="4559300" y="1854200"/>
            <a:ext cx="4195763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1263</TotalTime>
  <Words>4759</Words>
  <Application>Microsoft Office PowerPoint</Application>
  <PresentationFormat>Affichage à l'écran (4:3)</PresentationFormat>
  <Paragraphs>863</Paragraphs>
  <Slides>142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142</vt:i4>
      </vt:variant>
    </vt:vector>
  </HeadingPairs>
  <TitlesOfParts>
    <vt:vector size="149" baseType="lpstr">
      <vt:lpstr>Arial</vt:lpstr>
      <vt:lpstr>Myriad Pro</vt:lpstr>
      <vt:lpstr>Calibri</vt:lpstr>
      <vt:lpstr>Times New Roman</vt:lpstr>
      <vt:lpstr>Wingdings</vt:lpstr>
      <vt:lpstr>Symbol</vt:lpstr>
      <vt:lpstr>GCCAR</vt:lpstr>
      <vt:lpstr>Différents sauvetages</vt:lpstr>
      <vt:lpstr>Différents sauvetages</vt:lpstr>
      <vt:lpstr>Introduction  </vt:lpstr>
      <vt:lpstr>Introduction  </vt:lpstr>
      <vt:lpstr>Introduction  </vt:lpstr>
      <vt:lpstr>Introduction  </vt:lpstr>
      <vt:lpstr>Définitions </vt:lpstr>
      <vt:lpstr>Définitions </vt:lpstr>
      <vt:lpstr>Définitions </vt:lpstr>
      <vt:lpstr>Définitions 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Différentes techniques</vt:lpstr>
      <vt:lpstr>Sauvegarde opérationnelle</vt:lpstr>
      <vt:lpstr>Sauvegarde opérationnelle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118</cp:revision>
  <cp:lastPrinted>2015-08-06T08:01:37Z</cp:lastPrinted>
  <dcterms:created xsi:type="dcterms:W3CDTF">2015-08-05T10:19:35Z</dcterms:created>
  <dcterms:modified xsi:type="dcterms:W3CDTF">2025-01-14T16:40:13Z</dcterms:modified>
</cp:coreProperties>
</file>