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57" r:id="rId4"/>
    <p:sldId id="276" r:id="rId5"/>
    <p:sldId id="275" r:id="rId6"/>
    <p:sldId id="258" r:id="rId7"/>
    <p:sldId id="259" r:id="rId8"/>
    <p:sldId id="260" r:id="rId9"/>
    <p:sldId id="261" r:id="rId10"/>
    <p:sldId id="262" r:id="rId11"/>
    <p:sldId id="267" r:id="rId12"/>
    <p:sldId id="277" r:id="rId13"/>
    <p:sldId id="263" r:id="rId14"/>
    <p:sldId id="278" r:id="rId15"/>
    <p:sldId id="268" r:id="rId16"/>
    <p:sldId id="264" r:id="rId17"/>
    <p:sldId id="265" r:id="rId18"/>
    <p:sldId id="269" r:id="rId19"/>
    <p:sldId id="266" r:id="rId20"/>
    <p:sldId id="271" r:id="rId21"/>
    <p:sldId id="274" r:id="rId2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113" d="100"/>
          <a:sy n="113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C09FD59-F721-C578-9A57-8AF48B71FA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1905A1-2959-E277-E73A-892D1D2AD2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D495E8-B5CC-4B3F-AA85-E025D4E3E8FD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3BD62EA-8758-DC65-0C94-18AA42BA75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62E94DF-72B0-1B15-2635-499342021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60461B-2B8F-63CE-4E61-3F1810FFB7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041288-2847-E170-6CDA-E92429DB7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4479EA-7254-4F4D-8BE8-DDDAE8D506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9C7BB-AF59-D36F-7299-96EC47AC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12AD-F9A4-4CB8-8678-533F0329924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6030F8-0671-9392-95DD-FC846795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260E10-A16F-AC52-4907-C91E3119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DEF5-2CF0-4280-B5DB-E8D0838107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819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F5EB37-CD64-68FA-2E20-DBE10258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C5AF-6BF9-47BB-9EF5-074E727556B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3080E-7C35-33EB-9EF5-EC73C262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1AB5C-75D7-AD68-5185-42AF4356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9A21-6A29-4CA4-9050-EC8AA02189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666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03F47F-BE0C-CA1B-770B-1D696C33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5138-8EC3-40AA-858F-0663E38E685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1F1BE3-982C-BDD0-8E18-70AE517C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B3EC17-89B8-E327-DE12-A3232AF9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689D-02B0-4270-ADC3-0E9DD4342D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64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F910F1-BD19-3011-2C29-0D56CB5D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801B-C9B9-440A-B896-7992D5136EB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378D-9EB2-6DB0-112E-AA070832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F3E37-04C8-05CB-EFE3-7FA03B8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65CD-BD92-41A6-B702-BAE6C775A3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29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87C63-6284-4117-5DDC-1BE78DE4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950B-C714-438D-A2EA-E2BA7606168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6FE34-8269-D77C-3CE4-ABE1D354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FAA818-FFAA-CEFB-9D5E-B6211668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653C-8CCB-404E-A70F-C1274A5067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772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36D38BA-90C4-FFDE-A152-5BE33BE4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E936-3F2D-45E9-BED7-95EE6B2D973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C94E705-7B44-F4BB-6689-8676B567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F25908A-47B6-868B-97FD-1713BD1B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E825-AF9C-445C-84A9-9DD12C0301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828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006424B-9B66-BE3B-0058-199320F9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4DCA-48D9-4237-AFE3-7C3B0E0FEE3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D78066C-B617-CD3B-7C4B-4F239EB0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A6EFB97-A263-5EC2-0DE5-28A7977B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0D39-D996-435F-9432-82E3146FC8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937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0CF6EEC-5837-66C5-147A-B7BBBDD5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117B-BDDB-4F10-9568-4A839399966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DF7A1D5-39A5-79DE-93CB-7B5987C3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7B94698-B5EF-44CE-9F05-B1EA1A23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5FB1-D517-4743-BEB7-ADE46B81F1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174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B06F9F43-160B-32A6-F7E6-FBDD76DA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2143-E9DD-468E-8A89-24B67042457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01A8794-9FA1-2EDA-9395-80226A3E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F67EA00-7F0D-B9C7-ED34-E71D31FE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23F2-AF98-4088-8296-D863E1B1E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721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59A59C-79C1-F0A6-708A-4AE6CCF2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BAB0-BE78-49A6-A073-EF8B3B45C4B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76B74D9-0869-DAF7-49A9-BBC40EDD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7D64091-2567-B648-805E-7EA6F8CE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5178-F0B9-4B7D-8B06-67ECFAD5E0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097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D883273-414A-D38D-E3F7-443D3932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C214-3F74-4D0C-A44A-90594B5D021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44F094D-3CA1-7899-0578-BA74647E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AA7D45E-6E1B-4360-7E9E-D41464FA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E26A-E46E-4FDE-A1AA-937531960B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70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C6C8CA3-A04F-446E-8BA6-308C21D683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6A67187-C14E-C64F-4F66-A3CD07B19D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8D7EB-22E2-5F03-6FB5-9345A59C3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B6943A-F7BD-4ED6-857A-464FBFC4A1C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E37264-7AF3-38BF-18F5-B5F106F2C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C1169C-7D95-AD9A-6B5D-8539194B7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289AC71B-3C4E-4521-A608-95DF664C74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51BD0C7-0DF5-CF6F-62AD-586DDC59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8913"/>
            <a:ext cx="8243887" cy="1008062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DE SAUVETAGE ET DE PROTECTION CONTRE LES CHUTES</a:t>
            </a:r>
            <a:b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MATERIEL – COMPOSITION, ENTRETIEN ET CONTRÔLE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8AE554C0-2849-3ED3-5EBA-2DC843BB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BF54181A-4FAF-3849-B004-CD33C7D8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A2BF92B5-D802-C7E7-D5C0-2ACBDAD97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E7A309-A06B-444F-94C2-FA6A9D224AB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ZoneTexte 4">
            <a:extLst>
              <a:ext uri="{FF2B5EF4-FFF2-40B4-BE49-F238E27FC236}">
                <a16:creationId xmlns:a16="http://schemas.microsoft.com/office/drawing/2014/main" id="{9B5C5E34-8C55-AE16-90D0-41BE9F6DB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292225"/>
            <a:ext cx="557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Anneaux cousus :</a:t>
            </a:r>
            <a:endParaRPr lang="fr-FR" altLang="fr-FR" sz="2400" b="1">
              <a:latin typeface="Times New Roman" panose="02020603050405020304" pitchFamily="18" charset="0"/>
            </a:endParaRPr>
          </a:p>
        </p:txBody>
      </p:sp>
      <p:pic>
        <p:nvPicPr>
          <p:cNvPr id="12293" name="Image 1">
            <a:extLst>
              <a:ext uri="{FF2B5EF4-FFF2-40B4-BE49-F238E27FC236}">
                <a16:creationId xmlns:a16="http://schemas.microsoft.com/office/drawing/2014/main" id="{55EC2FDF-0993-79C0-EE50-D0F768587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24125"/>
            <a:ext cx="2838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 2">
            <a:extLst>
              <a:ext uri="{FF2B5EF4-FFF2-40B4-BE49-F238E27FC236}">
                <a16:creationId xmlns:a16="http://schemas.microsoft.com/office/drawing/2014/main" id="{8BC99AC3-3EE5-2903-DA5A-A00F10789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235450"/>
            <a:ext cx="30146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EECEFF1-B745-1BFC-5F9E-CE53375CA0F7}"/>
              </a:ext>
            </a:extLst>
          </p:cNvPr>
          <p:cNvCxnSpPr/>
          <p:nvPr/>
        </p:nvCxnSpPr>
        <p:spPr>
          <a:xfrm>
            <a:off x="6019800" y="4038600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3816A02-020D-F55E-E361-CC2740056787}"/>
              </a:ext>
            </a:extLst>
          </p:cNvPr>
          <p:cNvCxnSpPr/>
          <p:nvPr/>
        </p:nvCxnSpPr>
        <p:spPr>
          <a:xfrm>
            <a:off x="6067425" y="5867400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7" name="ZoneTexte 8">
            <a:extLst>
              <a:ext uri="{FF2B5EF4-FFF2-40B4-BE49-F238E27FC236}">
                <a16:creationId xmlns:a16="http://schemas.microsoft.com/office/drawing/2014/main" id="{3FF73DDD-011F-AA2B-0E2E-5F1A64ED7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62426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0,80 m</a:t>
            </a:r>
          </a:p>
        </p:txBody>
      </p:sp>
      <p:sp>
        <p:nvSpPr>
          <p:cNvPr id="12298" name="ZoneTexte 9">
            <a:extLst>
              <a:ext uri="{FF2B5EF4-FFF2-40B4-BE49-F238E27FC236}">
                <a16:creationId xmlns:a16="http://schemas.microsoft.com/office/drawing/2014/main" id="{3EC68874-6C8B-65BA-57EF-0DDAD5633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4530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1,50 m</a:t>
            </a:r>
          </a:p>
        </p:txBody>
      </p:sp>
      <p:sp>
        <p:nvSpPr>
          <p:cNvPr id="12299" name="Rectangle 2">
            <a:extLst>
              <a:ext uri="{FF2B5EF4-FFF2-40B4-BE49-F238E27FC236}">
                <a16:creationId xmlns:a16="http://schemas.microsoft.com/office/drawing/2014/main" id="{1859D9FC-D49B-8AB4-5A38-21386643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4202113"/>
            <a:ext cx="4267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Résistance de 2 000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Largeur de 18 à 25 mm</a:t>
            </a:r>
          </a:p>
        </p:txBody>
      </p:sp>
      <p:sp>
        <p:nvSpPr>
          <p:cNvPr id="12300" name="ZoneTexte 4">
            <a:extLst>
              <a:ext uri="{FF2B5EF4-FFF2-40B4-BE49-F238E27FC236}">
                <a16:creationId xmlns:a16="http://schemas.microsoft.com/office/drawing/2014/main" id="{48E6B3A5-0976-F89D-AC94-4DBA6D80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2112963"/>
            <a:ext cx="55753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Lot engins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3 anneaux cousus, bleu clair,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Calibri" panose="020F0502020204030204" pitchFamily="34" charset="0"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3 anneaux cousus, rouge.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9E89F947-699E-DAB6-F718-086494382E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88D2AD0F-4F1F-73F8-2EFE-E02C4D1266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93A2AD-B90B-4A03-8870-080084667CF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ZoneTexte 4">
            <a:extLst>
              <a:ext uri="{FF2B5EF4-FFF2-40B4-BE49-F238E27FC236}">
                <a16:creationId xmlns:a16="http://schemas.microsoft.com/office/drawing/2014/main" id="{16EC32CD-7CE8-DC09-8622-23A2A9CD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409700"/>
            <a:ext cx="527843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Anneaux cousus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Lot échelle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6 anneaux cousus bleu clair,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3 anneaux cousus rouge.</a:t>
            </a:r>
          </a:p>
        </p:txBody>
      </p:sp>
      <p:pic>
        <p:nvPicPr>
          <p:cNvPr id="13317" name="Image 1">
            <a:extLst>
              <a:ext uri="{FF2B5EF4-FFF2-40B4-BE49-F238E27FC236}">
                <a16:creationId xmlns:a16="http://schemas.microsoft.com/office/drawing/2014/main" id="{390E332C-06B5-07DD-B6C8-FE563925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70088"/>
            <a:ext cx="2838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2">
            <a:extLst>
              <a:ext uri="{FF2B5EF4-FFF2-40B4-BE49-F238E27FC236}">
                <a16:creationId xmlns:a16="http://schemas.microsoft.com/office/drawing/2014/main" id="{7FFB0548-59AD-442C-1F30-E0412CD67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005263"/>
            <a:ext cx="30146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E7AB9F7-3357-15EE-CE9B-11EF146879C3}"/>
              </a:ext>
            </a:extLst>
          </p:cNvPr>
          <p:cNvCxnSpPr/>
          <p:nvPr/>
        </p:nvCxnSpPr>
        <p:spPr>
          <a:xfrm>
            <a:off x="6019800" y="3413125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6A94D91-B1E3-73C1-90D5-EBD66ADDF632}"/>
              </a:ext>
            </a:extLst>
          </p:cNvPr>
          <p:cNvCxnSpPr/>
          <p:nvPr/>
        </p:nvCxnSpPr>
        <p:spPr>
          <a:xfrm>
            <a:off x="6067425" y="5578475"/>
            <a:ext cx="26638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1" name="ZoneTexte 8">
            <a:extLst>
              <a:ext uri="{FF2B5EF4-FFF2-40B4-BE49-F238E27FC236}">
                <a16:creationId xmlns:a16="http://schemas.microsoft.com/office/drawing/2014/main" id="{75C772BA-C0C4-F205-4A34-172CE90E2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3074988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0,80 m</a:t>
            </a:r>
          </a:p>
        </p:txBody>
      </p:sp>
      <p:sp>
        <p:nvSpPr>
          <p:cNvPr id="13322" name="ZoneTexte 9">
            <a:extLst>
              <a:ext uri="{FF2B5EF4-FFF2-40B4-BE49-F238E27FC236}">
                <a16:creationId xmlns:a16="http://schemas.microsoft.com/office/drawing/2014/main" id="{711B721B-E880-8F5D-A9A2-E42648BE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240338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panose="020B0604020202020204" pitchFamily="34" charset="0"/>
                <a:ea typeface="MS PGothic" panose="020B0600070205080204" pitchFamily="34" charset="-128"/>
              </a:rPr>
              <a:t>1,50 m</a:t>
            </a:r>
          </a:p>
        </p:txBody>
      </p:sp>
      <p:sp>
        <p:nvSpPr>
          <p:cNvPr id="13323" name="Rectangle 2">
            <a:extLst>
              <a:ext uri="{FF2B5EF4-FFF2-40B4-BE49-F238E27FC236}">
                <a16:creationId xmlns:a16="http://schemas.microsoft.com/office/drawing/2014/main" id="{E681D11C-0C42-E753-7EEC-14CB809C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4521200"/>
            <a:ext cx="48244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Résistance de 2 000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Largeur de 18 à 25 mm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687E24DB-B81D-C2DF-9735-F64E81E418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02401553-10B2-F863-0A49-E4BE16ED07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643836-BECA-4D4C-A306-3C8AC7236AD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ZoneTexte 4">
            <a:extLst>
              <a:ext uri="{FF2B5EF4-FFF2-40B4-BE49-F238E27FC236}">
                <a16:creationId xmlns:a16="http://schemas.microsoft.com/office/drawing/2014/main" id="{EBE7A75B-50B5-56D3-FE7E-47FF66C7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608138"/>
            <a:ext cx="7975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Anneaux cousus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Permettent d'amarrer les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matériels sur des points fixes.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Peuvent également être utilisés comme nœud autobloquant pour faciliter le travail des sauveteurs à la remontée.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">
            <a:extLst>
              <a:ext uri="{FF2B5EF4-FFF2-40B4-BE49-F238E27FC236}">
                <a16:creationId xmlns:a16="http://schemas.microsoft.com/office/drawing/2014/main" id="{D2459952-5882-962A-2F49-206674FF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68763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8">
            <a:extLst>
              <a:ext uri="{FF2B5EF4-FFF2-40B4-BE49-F238E27FC236}">
                <a16:creationId xmlns:a16="http://schemas.microsoft.com/office/drawing/2014/main" id="{DD3A66D9-5DB7-7100-649D-F61AC97C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5364" name="Espace réservé du numéro de diapositive 4">
            <a:extLst>
              <a:ext uri="{FF2B5EF4-FFF2-40B4-BE49-F238E27FC236}">
                <a16:creationId xmlns:a16="http://schemas.microsoft.com/office/drawing/2014/main" id="{95FACE1E-BDA3-1D6B-FC18-B3AEA9E40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E4866-4C67-4AFA-BEFC-8D367F01CD99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4" name="ZoneTexte 4">
            <a:extLst>
              <a:ext uri="{FF2B5EF4-FFF2-40B4-BE49-F238E27FC236}">
                <a16:creationId xmlns:a16="http://schemas.microsoft.com/office/drawing/2014/main" id="{44FE1CF8-0D15-941D-49BC-19612658B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341438"/>
            <a:ext cx="5922963" cy="4168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Harnais 1 personne 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 engin :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harnais avec un mousqueton à verrouillage automatique, à demeure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Connecteur rapide demi-lune ou triangulaire ne doit jamais être remplacé par un autre modèle.</a:t>
            </a:r>
          </a:p>
        </p:txBody>
      </p:sp>
      <p:pic>
        <p:nvPicPr>
          <p:cNvPr id="15366" name="Image 3">
            <a:extLst>
              <a:ext uri="{FF2B5EF4-FFF2-40B4-BE49-F238E27FC236}">
                <a16:creationId xmlns:a16="http://schemas.microsoft.com/office/drawing/2014/main" id="{BDEA1581-0612-8968-7022-C775551FA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0683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2">
            <a:extLst>
              <a:ext uri="{FF2B5EF4-FFF2-40B4-BE49-F238E27FC236}">
                <a16:creationId xmlns:a16="http://schemas.microsoft.com/office/drawing/2014/main" id="{577B8A34-D422-2767-FC7C-944BCDDE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133600"/>
            <a:ext cx="28321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re 8">
            <a:extLst>
              <a:ext uri="{FF2B5EF4-FFF2-40B4-BE49-F238E27FC236}">
                <a16:creationId xmlns:a16="http://schemas.microsoft.com/office/drawing/2014/main" id="{7F111C86-9F54-A54D-7FA0-40D378E1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6388" name="Espace réservé du numéro de diapositive 4">
            <a:extLst>
              <a:ext uri="{FF2B5EF4-FFF2-40B4-BE49-F238E27FC236}">
                <a16:creationId xmlns:a16="http://schemas.microsoft.com/office/drawing/2014/main" id="{08752296-12B8-E107-F0E9-4B776FC26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1891D3-CAE4-4197-8DD6-2CF09078F246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9" name="ZoneTexte 4">
            <a:extLst>
              <a:ext uri="{FF2B5EF4-FFF2-40B4-BE49-F238E27FC236}">
                <a16:creationId xmlns:a16="http://schemas.microsoft.com/office/drawing/2014/main" id="{C1AC392A-2DA9-8F61-BC96-C8FA2D64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341438"/>
            <a:ext cx="6005513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Harnais 1 personne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Utilisable sur une victime (évacuation, sauvetage, mise en sécurité) et pour un sauveteur (reconnaissances, protection contre les chutes, sauvetage avec sauveteur point fixe)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 lot échelle comprend 2 harnais.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>
            <a:extLst>
              <a:ext uri="{FF2B5EF4-FFF2-40B4-BE49-F238E27FC236}">
                <a16:creationId xmlns:a16="http://schemas.microsoft.com/office/drawing/2014/main" id="{9BA0DA63-5E04-97D1-2C5F-843D3DA0C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>
            <a:fillRect/>
          </a:stretch>
        </p:blipFill>
        <p:spPr bwMode="auto">
          <a:xfrm>
            <a:off x="5330825" y="1587500"/>
            <a:ext cx="358933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re 8">
            <a:extLst>
              <a:ext uri="{FF2B5EF4-FFF2-40B4-BE49-F238E27FC236}">
                <a16:creationId xmlns:a16="http://schemas.microsoft.com/office/drawing/2014/main" id="{B9721CDE-7C0B-C74A-B3FF-A87FFB758E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7412" name="Espace réservé du numéro de diapositive 4">
            <a:extLst>
              <a:ext uri="{FF2B5EF4-FFF2-40B4-BE49-F238E27FC236}">
                <a16:creationId xmlns:a16="http://schemas.microsoft.com/office/drawing/2014/main" id="{F6046C1A-1F8C-328A-D3A6-8F4B6BD2EB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805613" y="62531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100A83-6537-4D7F-A58C-A28A283830F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8" name="ZoneTexte 5">
            <a:extLst>
              <a:ext uri="{FF2B5EF4-FFF2-40B4-BE49-F238E27FC236}">
                <a16:creationId xmlns:a16="http://schemas.microsoft.com/office/drawing/2014/main" id="{BFD20ABC-50D8-D926-321E-8BC17DEE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368425"/>
            <a:ext cx="8208962" cy="451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d’évacuation 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l’évacuation rapide d’une victime :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à la montée (excavation),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à la descente (sauvetage par l’extérieur)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utilisé par le SP comme point fixe humain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Uniquement dans le lot de couleur jaune.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A47933E1-EED6-3C2D-B1B6-21BF2178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7E3D1E97-B6C3-B916-8B3B-165F037B4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7FC49-5185-4A51-B18A-900ABDA202E5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ZoneTexte 4">
            <a:extLst>
              <a:ext uri="{FF2B5EF4-FFF2-40B4-BE49-F238E27FC236}">
                <a16:creationId xmlns:a16="http://schemas.microsoft.com/office/drawing/2014/main" id="{EC3B15BD-4B8A-8ED3-9DD1-47C567F1A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35088"/>
            <a:ext cx="818356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Protections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Pour éviter que la corde ne frotte sur des angles vifs ou sur des matériaux coupants,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F371B203-FCDA-6D01-8CDD-DD7C3CEE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2708275"/>
            <a:ext cx="5392738" cy="33845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D8CA623D-D0C7-0EFD-C669-B1BA4C80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C34A2322-DADA-8E97-9439-F28ADD840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F169F3-A836-445A-9533-0FF4D0380A44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5" name="ZoneTexte 4">
            <a:extLst>
              <a:ext uri="{FF2B5EF4-FFF2-40B4-BE49-F238E27FC236}">
                <a16:creationId xmlns:a16="http://schemas.microsoft.com/office/drawing/2014/main" id="{6EF3A5EF-9F47-B1F0-9FEC-5DAC94C3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82713"/>
            <a:ext cx="8135938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</a:rPr>
              <a:t>Entretien et contrôle de la corde :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fr-FR" altLang="fr-FR" sz="2400" u="sng" dirty="0">
                <a:latin typeface="Times New Roman" panose="02020603050405020304" pitchFamily="18" charset="0"/>
                <a:cs typeface="Arial" panose="020B0604020202020204" pitchFamily="34" charset="0"/>
              </a:rPr>
              <a:t>Entretien :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 après emploi, si corde souillée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 lavage à grande eau (T° maxi 30°C), sans détergent,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 séchage  à plat et à l'ombre.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Après utilisation 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Si besoin, brossée afin d'éliminer sable et petits cailloux.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28AE3494-E411-EFD1-0BDF-A204806BE6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6F2EC42B-05F2-206A-C4C6-7E20BEC6BD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7D3D60-EB61-4303-AA28-0406CCB842A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ZoneTexte 4">
            <a:extLst>
              <a:ext uri="{FF2B5EF4-FFF2-40B4-BE49-F238E27FC236}">
                <a16:creationId xmlns:a16="http://schemas.microsoft.com/office/drawing/2014/main" id="{D845BC64-2328-1183-3A50-F4F0E2D7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00188"/>
            <a:ext cx="81359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Entretien et contrôle de la corde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 u="sng">
                <a:latin typeface="Times New Roman" panose="02020603050405020304" pitchFamily="18" charset="0"/>
                <a:cs typeface="Arial" panose="020B0604020202020204" pitchFamily="34" charset="0"/>
              </a:rPr>
              <a:t>Contrôle :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Durée de vie maxi d'une corde est de 7 ans (repère de l'année de mise en service sur le tressage de la gaine par un fil de couleur).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Contrôle est réalisé 1 fois par an par l’unité logistique et matériels.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CAA587AF-728C-5D7F-1F3C-26E7E9EB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B6BD991B-9999-925B-6B0B-033CE9B69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7DFBA8-AABB-4405-9831-7B4746F9CFD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3" name="ZoneTexte 5">
            <a:extLst>
              <a:ext uri="{FF2B5EF4-FFF2-40B4-BE49-F238E27FC236}">
                <a16:creationId xmlns:a16="http://schemas.microsoft.com/office/drawing/2014/main" id="{842D9FB6-1903-BA11-AE8B-CA06C399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484313"/>
            <a:ext cx="8280400" cy="378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Pièces métalliques : 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doivent être nettoyées et contrôlées.</a:t>
            </a: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fr-FR" altLang="fr-FR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endParaRPr lang="fr-FR" altLang="fr-FR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Agrès en fibres synthétiques :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 leur durée de vie est directement liée aux conditions d'emploi et d'entretien.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L'amortissement de la chute d'une personne peut entraîner, après contrôle, la réforme de la corde, du harnais ou des anneaux cousus.</a:t>
            </a:r>
            <a:endParaRPr lang="fr-FR" altLang="fr-FR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835EA23F-0529-8564-3AA4-18AF07AB8F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L.S.P.C.C.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2B9FF1A4-AAA6-3654-70EF-82E0E56FFA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FB1F1-5AF8-4534-8D30-FCFC0A1AF0A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76B679C-7C6B-334E-8378-B6402C822FF7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636C9111-24AD-3B02-9625-1E257F927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2261CACC-6E5F-D8C9-E5BD-96E3CD30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 contenu des LSPCC et leur entretien.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E4A3354E-9F49-BF35-1A03-EEC88EFBB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42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 Sac de transport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Corde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Frein de charge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Anneaux cousus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Harnais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Triangle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Poulie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Mousquetons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Protections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Entretien et contrôles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EB4E3DEF-2875-BE3F-2202-5F6855C72F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2FAF37E2-2258-DB33-B9D2-BDB2BC7546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B1FD2A-D1E0-4998-B2FB-FF7E654E35A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ZoneTexte 5">
            <a:extLst>
              <a:ext uri="{FF2B5EF4-FFF2-40B4-BE49-F238E27FC236}">
                <a16:creationId xmlns:a16="http://schemas.microsoft.com/office/drawing/2014/main" id="{9CA9BBFB-FF6C-615E-A734-22D5C73CA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207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Causes de réforme immédiate des agrès en fibres synthétiques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Exposition en atmosphère corrosive 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Partie brûlée et fondue 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Souillure par produits corrosifs 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Gaine coupée ou usée et laissant apparaître l'âme de la corde 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Lorsque l'état de l'âme présente une zone de réduction de diamètre/une perte de souplesse localisée.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FE0AB572-6CB1-3799-9E02-BF62C01E9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C04D6F15-6196-BC2E-4DCC-88C10897EF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63A090-0983-4C34-B50B-35DABA6F8C9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C53036E-FA1B-A38C-D418-B87E1A59246B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ZoneTexte 12">
            <a:extLst>
              <a:ext uri="{FF2B5EF4-FFF2-40B4-BE49-F238E27FC236}">
                <a16:creationId xmlns:a16="http://schemas.microsoft.com/office/drawing/2014/main" id="{84F9E14C-3E03-96C5-01C5-03B5CD6F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133600"/>
            <a:ext cx="4038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8" name="ZoneTexte 15">
            <a:extLst>
              <a:ext uri="{FF2B5EF4-FFF2-40B4-BE49-F238E27FC236}">
                <a16:creationId xmlns:a16="http://schemas.microsoft.com/office/drawing/2014/main" id="{2D570AD4-3EF3-C14E-1AD8-DB9BD44A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42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 Sac de transport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Corde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Frein de charge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Anneaux cousus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Harnais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Triangle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Poulie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Mousquetons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 Protections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Entretien et contrôles</a:t>
            </a:r>
            <a:endParaRPr lang="fr-FR" altLang="fr-FR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97F9EF54-87C5-BBF2-8EE5-2254810C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48681623-1EB2-EB01-A4AC-060E363BE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BC28F-0777-4A1C-9476-96165A41DFE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ZoneTexte 2">
            <a:extLst>
              <a:ext uri="{FF2B5EF4-FFF2-40B4-BE49-F238E27FC236}">
                <a16:creationId xmlns:a16="http://schemas.microsoft.com/office/drawing/2014/main" id="{F19741F0-0952-FBD9-DDD5-F73830FD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465263"/>
            <a:ext cx="8372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Sac de transport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Destiné au rangement et au transport du matériel.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Jaune pour les engins d'incendie 		Bleu dans les MEA.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Et 	VID/VTU</a:t>
            </a:r>
          </a:p>
        </p:txBody>
      </p:sp>
      <p:pic>
        <p:nvPicPr>
          <p:cNvPr id="5125" name="Image 2">
            <a:extLst>
              <a:ext uri="{FF2B5EF4-FFF2-40B4-BE49-F238E27FC236}">
                <a16:creationId xmlns:a16="http://schemas.microsoft.com/office/drawing/2014/main" id="{4DE0CEC7-EDCE-C865-B9B5-20466004C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92563"/>
            <a:ext cx="2365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1">
            <a:extLst>
              <a:ext uri="{FF2B5EF4-FFF2-40B4-BE49-F238E27FC236}">
                <a16:creationId xmlns:a16="http://schemas.microsoft.com/office/drawing/2014/main" id="{70AE4743-BE3B-6A12-7582-C6536B476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3644900"/>
            <a:ext cx="1511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A92F9A39-8344-008A-455F-4E021916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380CB21D-E414-4B4A-C074-B86BBAA9B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CAB67-6ED0-43F6-9099-A90956BEF24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ZoneTexte 2">
            <a:extLst>
              <a:ext uri="{FF2B5EF4-FFF2-40B4-BE49-F238E27FC236}">
                <a16:creationId xmlns:a16="http://schemas.microsoft.com/office/drawing/2014/main" id="{57DCA397-68EE-761E-6535-87511ACF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412875"/>
            <a:ext cx="837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Sac de transport :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409EF8D7-CDBD-A0B1-E683-A034892AD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2725738"/>
            <a:ext cx="7416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la couche extérieure du sac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N° d’identification </a:t>
            </a:r>
          </a:p>
        </p:txBody>
      </p:sp>
      <p:pic>
        <p:nvPicPr>
          <p:cNvPr id="6150" name="Image 1">
            <a:extLst>
              <a:ext uri="{FF2B5EF4-FFF2-40B4-BE49-F238E27FC236}">
                <a16:creationId xmlns:a16="http://schemas.microsoft.com/office/drawing/2014/main" id="{7EB67632-8DBA-7544-7AF7-B2078F0D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/>
          <a:stretch>
            <a:fillRect/>
          </a:stretch>
        </p:blipFill>
        <p:spPr bwMode="auto">
          <a:xfrm>
            <a:off x="5076825" y="1716088"/>
            <a:ext cx="369093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D93C9A6C-998D-7674-2502-29F59F4E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1229C380-303C-53A7-2DC3-A4DDF976D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BF2F3-2B7D-4891-8BC5-D1CE9B67B978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ZoneTexte 2">
            <a:extLst>
              <a:ext uri="{FF2B5EF4-FFF2-40B4-BE49-F238E27FC236}">
                <a16:creationId xmlns:a16="http://schemas.microsoft.com/office/drawing/2014/main" id="{B035E785-5A13-5D5F-B9ED-95B21D2B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470025"/>
            <a:ext cx="837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Sac de transport :</a:t>
            </a: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4504B2F5-8A0C-CA2B-79E5-79F4EFA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876425"/>
            <a:ext cx="7240588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l’intérieur du sac, se trouve 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Un inventaire complet du lot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Le plombage autocollant :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Sur la cordelette de serrage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Pour la fermeture du sac</a:t>
            </a:r>
          </a:p>
        </p:txBody>
      </p:sp>
      <p:pic>
        <p:nvPicPr>
          <p:cNvPr id="7174" name="Image 1">
            <a:extLst>
              <a:ext uri="{FF2B5EF4-FFF2-40B4-BE49-F238E27FC236}">
                <a16:creationId xmlns:a16="http://schemas.microsoft.com/office/drawing/2014/main" id="{3A87A378-43EA-98BF-C327-2C7A261A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 b="19084"/>
          <a:stretch>
            <a:fillRect/>
          </a:stretch>
        </p:blipFill>
        <p:spPr bwMode="auto">
          <a:xfrm>
            <a:off x="468313" y="3860800"/>
            <a:ext cx="2608262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FDF1C80A-B7EC-BE0C-2B01-6A5FB656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20CA895D-8ACA-FD15-9454-9511A01B7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D65E1-8628-462C-82CB-BDB4AE4CF85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9" name="ZoneTexte 4">
            <a:extLst>
              <a:ext uri="{FF2B5EF4-FFF2-40B4-BE49-F238E27FC236}">
                <a16:creationId xmlns:a16="http://schemas.microsoft.com/office/drawing/2014/main" id="{013A0C3E-D8D0-512E-C68C-B1D41177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358900"/>
            <a:ext cx="8305800" cy="4778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</a:rPr>
              <a:t>Corde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Statique de 30 m minimum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ou de 60 m minimum pour le lot échelle.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Diamètre de 12 à 13 mm,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Charge à la rupture &gt; 3 000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chacune des extrémités 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erminaison en boucle protégée par une gaine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thermo-formable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L'extrémité placée au-dessus du sac est munie d'un mousqueton. </a:t>
            </a:r>
          </a:p>
        </p:txBody>
      </p:sp>
      <p:pic>
        <p:nvPicPr>
          <p:cNvPr id="8197" name="Image 2">
            <a:extLst>
              <a:ext uri="{FF2B5EF4-FFF2-40B4-BE49-F238E27FC236}">
                <a16:creationId xmlns:a16="http://schemas.microsoft.com/office/drawing/2014/main" id="{585EC7B6-2465-45FA-935F-97662302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358900"/>
            <a:ext cx="290988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95CAB5EC-D499-E3FF-5886-69E4AED8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4FAB0D70-6B16-EF8B-700C-F1F3C4377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C5759-566C-4FD9-A746-7A85E4E5F21F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ZoneTexte 4">
            <a:extLst>
              <a:ext uri="{FF2B5EF4-FFF2-40B4-BE49-F238E27FC236}">
                <a16:creationId xmlns:a16="http://schemas.microsoft.com/office/drawing/2014/main" id="{780A7D20-2329-75AF-F52A-648038018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93825"/>
            <a:ext cx="829151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</a:rPr>
              <a:t>Frein de charge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Sous la forme d’un 8 descendeur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Résistance de 2 000 kg.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Il sert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à contrôler la vitesse de descente de la victime ou du SP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à l'assurance de la victime ou du SP lors de la montée ou de la protection contre les chutes.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E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xclusivement en point fixe.</a:t>
            </a:r>
          </a:p>
        </p:txBody>
      </p:sp>
      <p:pic>
        <p:nvPicPr>
          <p:cNvPr id="9221" name="Image 1">
            <a:extLst>
              <a:ext uri="{FF2B5EF4-FFF2-40B4-BE49-F238E27FC236}">
                <a16:creationId xmlns:a16="http://schemas.microsoft.com/office/drawing/2014/main" id="{CC626120-3DC7-BB14-463D-34A611AD5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17875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AEBE6521-7181-1BB1-F436-3D852B4C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5DB131E5-9514-A690-3051-647F7DFCA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2AA24-5695-4DE9-BE35-6133F701EBC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10244" name="Image 1">
            <a:extLst>
              <a:ext uri="{FF2B5EF4-FFF2-40B4-BE49-F238E27FC236}">
                <a16:creationId xmlns:a16="http://schemas.microsoft.com/office/drawing/2014/main" id="{AB2BA6F3-AE60-9531-4700-E63634104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6548"/>
          <a:stretch>
            <a:fillRect/>
          </a:stretch>
        </p:blipFill>
        <p:spPr bwMode="auto">
          <a:xfrm>
            <a:off x="6532563" y="1924050"/>
            <a:ext cx="217487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9524643-DB93-1E05-0D86-66A0BE315D15}"/>
              </a:ext>
            </a:extLst>
          </p:cNvPr>
          <p:cNvCxnSpPr/>
          <p:nvPr/>
        </p:nvCxnSpPr>
        <p:spPr>
          <a:xfrm>
            <a:off x="7620000" y="2573338"/>
            <a:ext cx="0" cy="2520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8E2E627-AD32-BAB8-7EA4-739F0E4B4CB9}"/>
              </a:ext>
            </a:extLst>
          </p:cNvPr>
          <p:cNvCxnSpPr/>
          <p:nvPr/>
        </p:nvCxnSpPr>
        <p:spPr>
          <a:xfrm>
            <a:off x="7069138" y="4733925"/>
            <a:ext cx="1008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7" name="ZoneTexte 4">
            <a:extLst>
              <a:ext uri="{FF2B5EF4-FFF2-40B4-BE49-F238E27FC236}">
                <a16:creationId xmlns:a16="http://schemas.microsoft.com/office/drawing/2014/main" id="{38EE0B6F-9BEF-AB80-FEB1-0F6742A9AC7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365206" y="3061494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ea typeface="MS PGothic" panose="020B0600070205080204" pitchFamily="34" charset="-128"/>
              </a:rPr>
              <a:t>2000 kg</a:t>
            </a:r>
          </a:p>
        </p:txBody>
      </p:sp>
      <p:sp>
        <p:nvSpPr>
          <p:cNvPr id="10248" name="ZoneTexte 8">
            <a:extLst>
              <a:ext uri="{FF2B5EF4-FFF2-40B4-BE49-F238E27FC236}">
                <a16:creationId xmlns:a16="http://schemas.microsoft.com/office/drawing/2014/main" id="{AD456885-46FD-0D8C-5286-5785B0EE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4464050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ea typeface="MS PGothic" panose="020B0600070205080204" pitchFamily="34" charset="-128"/>
              </a:rPr>
              <a:t>750 kg</a:t>
            </a:r>
          </a:p>
        </p:txBody>
      </p:sp>
      <p:sp>
        <p:nvSpPr>
          <p:cNvPr id="8197" name="ZoneTexte 4">
            <a:extLst>
              <a:ext uri="{FF2B5EF4-FFF2-40B4-BE49-F238E27FC236}">
                <a16:creationId xmlns:a16="http://schemas.microsoft.com/office/drawing/2014/main" id="{414C3578-49AA-16F1-35C2-66E81EB89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247775"/>
            <a:ext cx="7240587" cy="4837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</a:rPr>
              <a:t>Mousquetons (connecteurs)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fr-FR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Lot engin : 6 mousquetons 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Lot échelle : 9 mousquetons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Sont symétriques et à vis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Permettent la liaison entre les 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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 matériels.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Efforts de travail 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uniquement dans le sens du grand axe.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A706FB74-EDD7-AEB6-AB11-CFA029F3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 matériel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134737D1-3F6A-F776-A768-4D840FDDA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5F037-4044-4459-9600-BE24A98AC79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ZoneTexte 4">
            <a:extLst>
              <a:ext uri="{FF2B5EF4-FFF2-40B4-BE49-F238E27FC236}">
                <a16:creationId xmlns:a16="http://schemas.microsoft.com/office/drawing/2014/main" id="{520940FE-3BFB-C6FC-4063-9C484A88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371600"/>
            <a:ext cx="807085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Poulie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joues fixes,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Résistance à la rupture de 2 000 kg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Diamètre de la gorge de 12 à 13 mm.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Peut servir à dévier la corde ou à faire un mouflage.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de démultiplier la force motrice lors du déplacement d’une charge (victime ou SP) en divisant le poids de la charge par 2.</a:t>
            </a:r>
          </a:p>
        </p:txBody>
      </p:sp>
      <p:pic>
        <p:nvPicPr>
          <p:cNvPr id="11269" name="Image 1">
            <a:extLst>
              <a:ext uri="{FF2B5EF4-FFF2-40B4-BE49-F238E27FC236}">
                <a16:creationId xmlns:a16="http://schemas.microsoft.com/office/drawing/2014/main" id="{8502583C-8481-E59D-E197-A08D99D73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341438"/>
            <a:ext cx="21336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571</TotalTime>
  <Words>952</Words>
  <Application>Microsoft Office PowerPoint</Application>
  <PresentationFormat>Affichage à l'écran (4:3)</PresentationFormat>
  <Paragraphs>217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Myriad Pro</vt:lpstr>
      <vt:lpstr>Calibri</vt:lpstr>
      <vt:lpstr>Times New Roman</vt:lpstr>
      <vt:lpstr>Wingdings</vt:lpstr>
      <vt:lpstr>MS PGothic</vt:lpstr>
      <vt:lpstr>Symbol</vt:lpstr>
      <vt:lpstr>GCCAR</vt:lpstr>
      <vt:lpstr>LOT DE SAUVETAGE ET DE PROTECTION CONTRE LES CHUTES LE MATERIEL – COMPOSITION, ENTRETIEN ET CONTRÔLE</vt:lpstr>
      <vt:lpstr>L.S.P.C.C.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Le matériel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45</cp:revision>
  <cp:lastPrinted>2015-08-06T08:01:37Z</cp:lastPrinted>
  <dcterms:created xsi:type="dcterms:W3CDTF">2015-08-05T10:19:35Z</dcterms:created>
  <dcterms:modified xsi:type="dcterms:W3CDTF">2025-01-14T15:47:16Z</dcterms:modified>
</cp:coreProperties>
</file>