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4" r:id="rId3"/>
    <p:sldId id="257" r:id="rId4"/>
    <p:sldId id="288" r:id="rId5"/>
    <p:sldId id="266" r:id="rId6"/>
    <p:sldId id="268" r:id="rId7"/>
    <p:sldId id="258" r:id="rId8"/>
    <p:sldId id="289" r:id="rId9"/>
    <p:sldId id="276" r:id="rId10"/>
    <p:sldId id="277" r:id="rId11"/>
    <p:sldId id="278" r:id="rId12"/>
    <p:sldId id="279" r:id="rId13"/>
    <p:sldId id="280" r:id="rId14"/>
    <p:sldId id="281" r:id="rId15"/>
    <p:sldId id="283" r:id="rId16"/>
    <p:sldId id="270" r:id="rId17"/>
    <p:sldId id="285" r:id="rId18"/>
    <p:sldId id="284" r:id="rId19"/>
    <p:sldId id="286" r:id="rId20"/>
    <p:sldId id="271" r:id="rId21"/>
    <p:sldId id="259" r:id="rId22"/>
    <p:sldId id="262" r:id="rId23"/>
    <p:sldId id="275" r:id="rId24"/>
    <p:sldId id="287" r:id="rId25"/>
    <p:sldId id="263" r:id="rId26"/>
    <p:sldId id="265" r:id="rId27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E4FF"/>
    <a:srgbClr val="441202"/>
    <a:srgbClr val="0B2C91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7D9C791-4D8C-FFF7-3A4A-E52FBA02DF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830F34-16A3-A16F-6DF0-512AF6CCFE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B185314-24B5-4337-8E4A-8F2F3F2D9929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06BB287A-EE54-81BE-702A-873C60EF30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E35C33EF-520D-0EB3-11F3-881953F61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360432-EDCC-61A2-212B-475D0620DA9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44BF77-F253-FDA7-B570-A6EFA61E5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9FB5C9-51F2-4AEB-8ADC-2C2715A820A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157124-EFF3-C865-DC4C-0D57CD0EF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BD81E-5E97-43BB-A027-3A3AF4BCDB8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C944E4-3787-B131-E96C-89269CC26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F9DAB1-C8C0-42C0-FD58-2660CE72A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AC687-70CC-43D9-8CCC-3F0990E6E7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33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F4F151-87EF-A5AE-8442-A1C4EC2C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6524-F4CB-403B-B3B4-95FCB42268D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FDEF0F-F363-0FAF-6503-B8A4FBCEA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2F46FF-3F3E-5BF9-1B6C-184E45188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075B9-E341-4EBF-9D71-5E8EE757E90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7517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FF6B04-EF39-F83A-D134-902E708A2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2A5FE-B619-4E69-9F4E-6FC82DB6888C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27E3ED-C71F-3141-BBFB-11B49AE6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53DE59-97E8-A590-2BEC-60085CAB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E7CFF-2539-4264-A06A-AE6C7B256B7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115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F3DE34-2DC3-ECE4-DA65-CDC1D56C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134D8-78D3-4AA8-AAE2-9C0069F06A3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E9F0FC-7A79-D0EC-FF95-291E5671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9E32F7-1ABC-1938-E35C-426DF304A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9359B-B010-4906-8CCF-E474ECA5679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651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621938-514F-9075-23DF-47691F66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73FD2-20AF-4397-8E43-BD8D145CBD1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BA7CC9-28C7-20D8-C2AF-C0A4593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8150F6-13D0-49E4-1371-29903A42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87DB2-6B7C-4413-B522-843AB87294A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352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253D78E-0954-42B4-5202-F8DCAD96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7540E-E8C9-4141-9D27-C9298C752C6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5C6B245-8252-ACF3-8187-8842A1E23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0B9888D-0842-55EE-73BB-86303668B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45051-881D-41C7-A625-814F65FFAC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09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397D8735-CE9E-9C5A-8DC8-7C61DDE9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035A9-4AFA-4FC4-9182-4658C27BDC0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96B3ECE2-27B8-6A15-F96E-260C94B4C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09A86334-1816-0DCB-AE19-03C334F0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355BB-1EB6-4275-B96E-99AB4267D40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3919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E485C224-965B-B52D-4C5D-9B075A01D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E636C-1653-411A-AA2B-54B549E8CE8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532872E3-8A03-2DE1-24FC-E63E1AD8C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5E71262-537E-15F6-B019-5A803CC20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3279B-CD10-41A3-983A-63A3EF277C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659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A019D084-0C50-9F77-902E-D6DBAD553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72539-39A0-4300-A016-374E9217415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6FD21222-0386-012F-B203-903A337E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E7E7B545-AADB-A247-C7B1-47D4FEE4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8B333-DF7A-4F62-A581-FD764E6E8CB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7984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02665B5-14A1-16D4-BEF6-512B4A55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F3897-A5FE-4FDE-A8F8-A15E3D394A37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DA80AE5-B31D-6E0C-DAED-DFC1060C0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7E20AAF-977D-FBA9-52E7-3BAE6F89C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D34AC-2C13-48CE-BCC8-544F069931B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1915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8475DF5C-B52C-FEFB-CBE4-E261FA92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88C25-125D-4E32-8D2E-10AE577E082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A51E312-25BE-4608-E203-327C55914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787EFF2-07CE-F3BC-82C9-F7CC3BE1D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DBDE9-E9A7-4DF8-B270-FC934312FD5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51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BA83CBBC-0529-9502-32BA-6845B5454A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EF567322-B160-5413-5F17-F11FDF15E2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EB7FCE-5289-39EA-67A8-70941630F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369187-92D7-42EA-8392-CD0F392F9567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E09167-C0F4-CC36-EE3E-06D2C90EE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7A9250-0A13-01E5-2BA7-A6BDB3FAC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56D6AF29-F501-49AA-9E89-B456AC3A14E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53BB8B6-4BCF-C42A-B8E7-F95F1BE3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188913"/>
            <a:ext cx="8388350" cy="101282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LSPCC : </a:t>
            </a:r>
            <a:r>
              <a:rPr lang="fr-FR" altLang="fr-FR" sz="4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Sauvetage en excavation</a:t>
            </a:r>
            <a:endParaRPr lang="fr-FR" altLang="fr-FR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81939D85-06A8-BA95-3219-DDBCE4860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840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2024 -  Version 4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5F59C74-2BD3-98CE-8B2D-AEF025A1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12291" name="Espace réservé du numéro de diapositive 4">
            <a:extLst>
              <a:ext uri="{FF2B5EF4-FFF2-40B4-BE49-F238E27FC236}">
                <a16:creationId xmlns:a16="http://schemas.microsoft.com/office/drawing/2014/main" id="{184E2A34-057F-AEE9-EC42-6B8797E9C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84A7FD-FFB6-40B7-9C78-1F0DACA178E2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292" name="Rectangle 1">
            <a:extLst>
              <a:ext uri="{FF2B5EF4-FFF2-40B4-BE49-F238E27FC236}">
                <a16:creationId xmlns:a16="http://schemas.microsoft.com/office/drawing/2014/main" id="{2C56E329-BE9B-47EA-EAB5-E1815C758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84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PENDANT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293" name="Espace réservé du numéro de diapositive 4">
            <a:extLst>
              <a:ext uri="{FF2B5EF4-FFF2-40B4-BE49-F238E27FC236}">
                <a16:creationId xmlns:a16="http://schemas.microsoft.com/office/drawing/2014/main" id="{3021F19A-4E4D-7355-D535-29228D54AB82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E3EA3E3-B9A3-44FE-BF1E-874390FACCF1}" type="slidenum">
              <a:rPr lang="fr-FR" altLang="fr-FR" sz="1200">
                <a:solidFill>
                  <a:srgbClr val="898989"/>
                </a:solidFill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20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pic>
        <p:nvPicPr>
          <p:cNvPr id="12294" name="Picture 1" descr="GTOD Livre 4 les sauvetages - V nov 2020 -_Page_26">
            <a:extLst>
              <a:ext uri="{FF2B5EF4-FFF2-40B4-BE49-F238E27FC236}">
                <a16:creationId xmlns:a16="http://schemas.microsoft.com/office/drawing/2014/main" id="{B2812560-79D0-E58D-E93C-A1141B37F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71428" r="70695" b="5972"/>
          <a:stretch>
            <a:fillRect/>
          </a:stretch>
        </p:blipFill>
        <p:spPr bwMode="auto">
          <a:xfrm>
            <a:off x="6059488" y="1916113"/>
            <a:ext cx="24733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7">
            <a:extLst>
              <a:ext uri="{FF2B5EF4-FFF2-40B4-BE49-F238E27FC236}">
                <a16:creationId xmlns:a16="http://schemas.microsoft.com/office/drawing/2014/main" id="{6E23C6B6-2419-939D-158A-0E341F1D5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219325"/>
            <a:ext cx="5400675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CE :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Installe sur la corde une poulie qu’il relie à son harnais au moyen d’un mousqueton.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Vérifie la fermeture de tous les mousquetons.</a:t>
            </a:r>
          </a:p>
        </p:txBody>
      </p:sp>
      <p:sp>
        <p:nvSpPr>
          <p:cNvPr id="12296" name="Rectangle 2">
            <a:extLst>
              <a:ext uri="{FF2B5EF4-FFF2-40B4-BE49-F238E27FC236}">
                <a16:creationId xmlns:a16="http://schemas.microsoft.com/office/drawing/2014/main" id="{D3598708-6EF9-B26A-4F7A-62D7C3AAE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412875"/>
            <a:ext cx="366236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Binôme de sauvetage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B7DF07F-5C93-3D49-4F17-128738DE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A405CAD9-421C-F293-8FAF-8260851609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3E28B4-C8BB-4F45-89DA-993C1BB6CED0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316" name="Rectangle 1">
            <a:extLst>
              <a:ext uri="{FF2B5EF4-FFF2-40B4-BE49-F238E27FC236}">
                <a16:creationId xmlns:a16="http://schemas.microsoft.com/office/drawing/2014/main" id="{71914BBA-5845-DF66-2EA9-4B895B920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84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PENDANT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317" name="Espace réservé du numéro de diapositive 4">
            <a:extLst>
              <a:ext uri="{FF2B5EF4-FFF2-40B4-BE49-F238E27FC236}">
                <a16:creationId xmlns:a16="http://schemas.microsoft.com/office/drawing/2014/main" id="{46F19C84-69D0-0C6F-0093-D6F23EAB0881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F63A835-05BB-435C-9A2F-DFE1B0EC995D}" type="slidenum">
              <a:rPr lang="fr-FR" altLang="fr-FR" sz="1200">
                <a:solidFill>
                  <a:srgbClr val="898989"/>
                </a:solidFill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20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13318" name="Rectangle 2">
            <a:extLst>
              <a:ext uri="{FF2B5EF4-FFF2-40B4-BE49-F238E27FC236}">
                <a16:creationId xmlns:a16="http://schemas.microsoft.com/office/drawing/2014/main" id="{C8044D62-85BC-F181-ED31-2FD359ECB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fr-FR" altLang="fr-FR" sz="1800">
                <a:latin typeface="Arial" panose="020B0604020202020204" pitchFamily="34" charset="0"/>
              </a:rPr>
            </a:b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3319" name="Picture 3" descr="GTOD Livre 4 les sauvetages - V nov 2020 -_Page_26">
            <a:extLst>
              <a:ext uri="{FF2B5EF4-FFF2-40B4-BE49-F238E27FC236}">
                <a16:creationId xmlns:a16="http://schemas.microsoft.com/office/drawing/2014/main" id="{A94C4146-021F-D2AE-2ED2-5FEA03C3A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71428" r="70695" b="5972"/>
          <a:stretch>
            <a:fillRect/>
          </a:stretch>
        </p:blipFill>
        <p:spPr bwMode="auto">
          <a:xfrm>
            <a:off x="5716588" y="1952625"/>
            <a:ext cx="25273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3">
            <a:extLst>
              <a:ext uri="{FF2B5EF4-FFF2-40B4-BE49-F238E27FC236}">
                <a16:creationId xmlns:a16="http://schemas.microsoft.com/office/drawing/2014/main" id="{BD20D69A-28D3-3E25-F9D9-EF32B4CD7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144713"/>
            <a:ext cx="475138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 nécessaire :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Effectuer un renvoi à l’aide d’1 anneau cousu et d’1 mousqueton afin de travailler un maximum dans l’axe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ARI 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21" name="Rectangle 2">
            <a:extLst>
              <a:ext uri="{FF2B5EF4-FFF2-40B4-BE49-F238E27FC236}">
                <a16:creationId xmlns:a16="http://schemas.microsoft.com/office/drawing/2014/main" id="{C19538F5-3453-8147-3D11-4C4A68099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412875"/>
            <a:ext cx="366236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Binôme de sauvetage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BFC4018-8ACC-F0BF-1644-C64A7190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14339" name="Espace réservé du numéro de diapositive 4">
            <a:extLst>
              <a:ext uri="{FF2B5EF4-FFF2-40B4-BE49-F238E27FC236}">
                <a16:creationId xmlns:a16="http://schemas.microsoft.com/office/drawing/2014/main" id="{BE58FB53-C59B-60CD-E423-2397AFE6C4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4A3C42-F604-42E4-BF84-71F2147D24E7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BB9F1F23-58AA-CBAC-2818-328D14349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84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PENDANT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341" name="Espace réservé du numéro de diapositive 4">
            <a:extLst>
              <a:ext uri="{FF2B5EF4-FFF2-40B4-BE49-F238E27FC236}">
                <a16:creationId xmlns:a16="http://schemas.microsoft.com/office/drawing/2014/main" id="{7A6E1557-6790-CAEC-5A5F-08BB20206BD6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FC4F52F-5785-4B20-9C48-36A6F9649C89}" type="slidenum">
              <a:rPr lang="fr-FR" altLang="fr-FR" sz="1200">
                <a:solidFill>
                  <a:srgbClr val="898989"/>
                </a:solidFill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120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14342" name="Rectangle 2">
            <a:extLst>
              <a:ext uri="{FF2B5EF4-FFF2-40B4-BE49-F238E27FC236}">
                <a16:creationId xmlns:a16="http://schemas.microsoft.com/office/drawing/2014/main" id="{67497219-29F9-45EE-7F40-B84ED714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fr-FR" altLang="fr-FR" sz="1800">
                <a:latin typeface="Arial" panose="020B0604020202020204" pitchFamily="34" charset="0"/>
              </a:rPr>
            </a:b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343" name="Rectangle 4">
            <a:extLst>
              <a:ext uri="{FF2B5EF4-FFF2-40B4-BE49-F238E27FC236}">
                <a16:creationId xmlns:a16="http://schemas.microsoft.com/office/drawing/2014/main" id="{577639CE-76F3-3F08-3969-57A83B240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2214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fr-FR" altLang="fr-FR" sz="1800">
                <a:latin typeface="Arial" panose="020B0604020202020204" pitchFamily="34" charset="0"/>
              </a:rPr>
            </a:b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344" name="Rectangle 6">
            <a:extLst>
              <a:ext uri="{FF2B5EF4-FFF2-40B4-BE49-F238E27FC236}">
                <a16:creationId xmlns:a16="http://schemas.microsoft.com/office/drawing/2014/main" id="{66654B97-6C90-5A1C-9F12-BF24CDA3E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fr-FR" altLang="fr-FR" sz="1800">
                <a:latin typeface="Arial" panose="020B0604020202020204" pitchFamily="34" charset="0"/>
              </a:rPr>
            </a:b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345" name="Rectangle 10">
            <a:extLst>
              <a:ext uri="{FF2B5EF4-FFF2-40B4-BE49-F238E27FC236}">
                <a16:creationId xmlns:a16="http://schemas.microsoft.com/office/drawing/2014/main" id="{25190072-3798-9552-FF0D-E35EA5536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2781300"/>
            <a:ext cx="3598862" cy="1646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S’engage dans la descente en emportant l’équipement préparé par le binôme de remontée.</a:t>
            </a:r>
          </a:p>
        </p:txBody>
      </p:sp>
      <p:pic>
        <p:nvPicPr>
          <p:cNvPr id="16" name="Image 36">
            <a:extLst>
              <a:ext uri="{FF2B5EF4-FFF2-40B4-BE49-F238E27FC236}">
                <a16:creationId xmlns:a16="http://schemas.microsoft.com/office/drawing/2014/main" id="{F4DD09A0-A620-BA35-AEC7-04D60DAAA3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89"/>
          <a:stretch>
            <a:fillRect/>
          </a:stretch>
        </p:blipFill>
        <p:spPr bwMode="auto">
          <a:xfrm>
            <a:off x="4543425" y="2057400"/>
            <a:ext cx="3735388" cy="40132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347" name="Rectangle 2">
            <a:extLst>
              <a:ext uri="{FF2B5EF4-FFF2-40B4-BE49-F238E27FC236}">
                <a16:creationId xmlns:a16="http://schemas.microsoft.com/office/drawing/2014/main" id="{6B648896-EBE7-EED3-9C60-F91368076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412875"/>
            <a:ext cx="366236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Binôme de sauvetage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504295F-C1D0-F8EA-E77F-D685478FF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15363" name="Espace réservé du numéro de diapositive 4">
            <a:extLst>
              <a:ext uri="{FF2B5EF4-FFF2-40B4-BE49-F238E27FC236}">
                <a16:creationId xmlns:a16="http://schemas.microsoft.com/office/drawing/2014/main" id="{6EB5C5E5-6082-D3E0-4944-2194A20B1A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FEE7BE-742F-446E-AD9A-AA2FF228EC56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4" name="Rectangle 1">
            <a:extLst>
              <a:ext uri="{FF2B5EF4-FFF2-40B4-BE49-F238E27FC236}">
                <a16:creationId xmlns:a16="http://schemas.microsoft.com/office/drawing/2014/main" id="{9074D28A-897F-5F4C-77B7-2D0863D68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84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PENDANT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5365" name="Espace réservé du numéro de diapositive 4">
            <a:extLst>
              <a:ext uri="{FF2B5EF4-FFF2-40B4-BE49-F238E27FC236}">
                <a16:creationId xmlns:a16="http://schemas.microsoft.com/office/drawing/2014/main" id="{BE8E486F-25F1-8DB1-9DC7-FF5D12F5D64F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DA20FAB-D590-481B-A1BE-314946E55628}" type="slidenum">
              <a:rPr lang="fr-FR" altLang="fr-FR" sz="1200">
                <a:solidFill>
                  <a:srgbClr val="898989"/>
                </a:solidFill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120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15366" name="Rectangle 1">
            <a:extLst>
              <a:ext uri="{FF2B5EF4-FFF2-40B4-BE49-F238E27FC236}">
                <a16:creationId xmlns:a16="http://schemas.microsoft.com/office/drawing/2014/main" id="{0522377E-EFC1-F6FA-A81A-9E1211781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2781300"/>
            <a:ext cx="38592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Equipe la victime du triangle et coordonne la remontée.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7" name="Picture 1" descr="GTOD Livre 4 les sauvetages - V nov 2020 -_Page_27">
            <a:extLst>
              <a:ext uri="{FF2B5EF4-FFF2-40B4-BE49-F238E27FC236}">
                <a16:creationId xmlns:a16="http://schemas.microsoft.com/office/drawing/2014/main" id="{0D79CD9A-4D8F-65B1-D0FF-97FF98EF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51288" r="63576" b="33958"/>
          <a:stretch>
            <a:fillRect/>
          </a:stretch>
        </p:blipFill>
        <p:spPr bwMode="auto">
          <a:xfrm>
            <a:off x="4427538" y="2047875"/>
            <a:ext cx="4308475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2">
            <a:extLst>
              <a:ext uri="{FF2B5EF4-FFF2-40B4-BE49-F238E27FC236}">
                <a16:creationId xmlns:a16="http://schemas.microsoft.com/office/drawing/2014/main" id="{6103721A-1FC8-60D5-056B-763F9669B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412875"/>
            <a:ext cx="366236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Binôme de sauvetage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BEFD81B-967C-8C3A-7562-58D520615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16387" name="Espace réservé du numéro de diapositive 4">
            <a:extLst>
              <a:ext uri="{FF2B5EF4-FFF2-40B4-BE49-F238E27FC236}">
                <a16:creationId xmlns:a16="http://schemas.microsoft.com/office/drawing/2014/main" id="{440517B0-2E4C-7B71-8699-C24BD73548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8CFFA5-922C-424E-9334-B6D3270FDAB4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id="{E86481EC-23DB-FF31-AC50-E46AA0634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84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PENDANT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389" name="Espace réservé du numéro de diapositive 4">
            <a:extLst>
              <a:ext uri="{FF2B5EF4-FFF2-40B4-BE49-F238E27FC236}">
                <a16:creationId xmlns:a16="http://schemas.microsoft.com/office/drawing/2014/main" id="{2445E9C9-BB0B-4FDC-0970-BBDD2687A2A4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BD445C6-DC7C-4324-A9DF-CDA6BEC9DCA7}" type="slidenum">
              <a:rPr lang="fr-FR" altLang="fr-FR" sz="1200">
                <a:solidFill>
                  <a:srgbClr val="898989"/>
                </a:solidFill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120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AE047E-9884-5FC5-653F-9B3FB1D0A97D}"/>
              </a:ext>
            </a:extLst>
          </p:cNvPr>
          <p:cNvSpPr/>
          <p:nvPr/>
        </p:nvSpPr>
        <p:spPr>
          <a:xfrm>
            <a:off x="684213" y="2522538"/>
            <a:ext cx="7272337" cy="20415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Équipier : 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Aide le Chef à l’installation du dispositif de descente.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Contrôle la descente du chef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Participe à la remontée de la victime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91" name="Rectangle 2">
            <a:extLst>
              <a:ext uri="{FF2B5EF4-FFF2-40B4-BE49-F238E27FC236}">
                <a16:creationId xmlns:a16="http://schemas.microsoft.com/office/drawing/2014/main" id="{BFAD94DE-D5E5-A6E2-6949-CF8EFEAD6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412875"/>
            <a:ext cx="366236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Binôme de sauvetage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B76CC1C-A653-CED4-107D-8FD641F9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17411" name="Espace réservé du numéro de diapositive 4">
            <a:extLst>
              <a:ext uri="{FF2B5EF4-FFF2-40B4-BE49-F238E27FC236}">
                <a16:creationId xmlns:a16="http://schemas.microsoft.com/office/drawing/2014/main" id="{0890B30D-4272-CBF2-E050-1FD7C3314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675638-21A3-4781-A5ED-F99A8ED3BE6F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318D3574-07BB-209B-D595-9562571FD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84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PENDANT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7413" name="Espace réservé du numéro de diapositive 4">
            <a:extLst>
              <a:ext uri="{FF2B5EF4-FFF2-40B4-BE49-F238E27FC236}">
                <a16:creationId xmlns:a16="http://schemas.microsoft.com/office/drawing/2014/main" id="{B6A77083-B250-3059-1F2D-8AB7BCEF77F0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82AD9E3-0748-4D6E-AE86-467921D838EF}" type="slidenum">
              <a:rPr lang="fr-FR" altLang="fr-FR" sz="1200">
                <a:solidFill>
                  <a:srgbClr val="898989"/>
                </a:solidFill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120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17414" name="Rectangle 3">
            <a:extLst>
              <a:ext uri="{FF2B5EF4-FFF2-40B4-BE49-F238E27FC236}">
                <a16:creationId xmlns:a16="http://schemas.microsoft.com/office/drawing/2014/main" id="{9B0D454A-C9B2-8ADF-10D4-30EE59B03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1438275"/>
            <a:ext cx="35052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Binôme de remontée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959E44-995B-8707-D029-4843A0C58619}"/>
              </a:ext>
            </a:extLst>
          </p:cNvPr>
          <p:cNvSpPr/>
          <p:nvPr/>
        </p:nvSpPr>
        <p:spPr>
          <a:xfrm>
            <a:off x="430213" y="1900238"/>
            <a:ext cx="8428037" cy="4413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Chef :  </a:t>
            </a:r>
            <a:endParaRPr lang="fr-FR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Choisit 1 ou 2 points fixes.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Réalise l’amarrage de la corde de remontée.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Réalise l’amarrage du 8 descenseur.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Installe sur la corde de remontée une poulie qu’il relie au triangle d’évacuation au moyen d’un mousqueton.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Vérifie la fermeture de tous les mousquetons.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endParaRPr lang="fr-FR" sz="24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Donne la corde de remontée équipée du triangle d’évacuation et de la poulie au chef du binôme de sauvetage.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135DD26-BD30-1153-426E-51F9160DE8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18435" name="Espace réservé du numéro de diapositive 4">
            <a:extLst>
              <a:ext uri="{FF2B5EF4-FFF2-40B4-BE49-F238E27FC236}">
                <a16:creationId xmlns:a16="http://schemas.microsoft.com/office/drawing/2014/main" id="{4E5C25A0-C479-59B2-1B30-B78C1804401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4773F9F-849A-4A1B-B135-B2F0E75AD82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82D4D199-C2FA-6848-BB9B-5DD43F4DC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40989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DISPOSITIF DE DESCENTE</a:t>
            </a:r>
          </a:p>
        </p:txBody>
      </p:sp>
      <p:pic>
        <p:nvPicPr>
          <p:cNvPr id="29" name="Image 10">
            <a:extLst>
              <a:ext uri="{FF2B5EF4-FFF2-40B4-BE49-F238E27FC236}">
                <a16:creationId xmlns:a16="http://schemas.microsoft.com/office/drawing/2014/main" id="{48C7B541-E443-8590-2137-6EA4F9DACF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286000"/>
            <a:ext cx="5911850" cy="3992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438" name="Rectangle 3">
            <a:extLst>
              <a:ext uri="{FF2B5EF4-FFF2-40B4-BE49-F238E27FC236}">
                <a16:creationId xmlns:a16="http://schemas.microsoft.com/office/drawing/2014/main" id="{B6138E46-25E5-CDC6-6C49-F451ABE9F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371600"/>
            <a:ext cx="34290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MS PGothic" panose="020B0600070205080204" pitchFamily="34" charset="-128"/>
                <a:cs typeface="Calibri" panose="020F0502020204030204" pitchFamily="34" charset="0"/>
              </a:rPr>
              <a:t>Binôme de remontée 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FCCE0650-2FFE-EEC6-F0E4-6F3BBFE0D8D3}"/>
              </a:ext>
            </a:extLst>
          </p:cNvPr>
          <p:cNvCxnSpPr>
            <a:stCxn id="18442" idx="1"/>
          </p:cNvCxnSpPr>
          <p:nvPr/>
        </p:nvCxnSpPr>
        <p:spPr>
          <a:xfrm flipH="1" flipV="1">
            <a:off x="4495800" y="2743200"/>
            <a:ext cx="1295400" cy="1079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513F527A-9942-5C4F-1EA7-ED24905A62A9}"/>
              </a:ext>
            </a:extLst>
          </p:cNvPr>
          <p:cNvCxnSpPr>
            <a:stCxn id="18443" idx="1"/>
          </p:cNvCxnSpPr>
          <p:nvPr/>
        </p:nvCxnSpPr>
        <p:spPr>
          <a:xfrm flipH="1" flipV="1">
            <a:off x="3200400" y="3429000"/>
            <a:ext cx="533400" cy="19843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C3116947-6104-4D9A-9423-E882C685CF72}"/>
              </a:ext>
            </a:extLst>
          </p:cNvPr>
          <p:cNvCxnSpPr>
            <a:cxnSpLocks/>
            <a:stCxn id="18444" idx="1"/>
          </p:cNvCxnSpPr>
          <p:nvPr/>
        </p:nvCxnSpPr>
        <p:spPr>
          <a:xfrm flipH="1">
            <a:off x="4140200" y="5303838"/>
            <a:ext cx="736600" cy="698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2" name="ZoneTexte 22">
            <a:extLst>
              <a:ext uri="{FF2B5EF4-FFF2-40B4-BE49-F238E27FC236}">
                <a16:creationId xmlns:a16="http://schemas.microsoft.com/office/drawing/2014/main" id="{B47E0293-AEE1-F668-4E55-38FED5AEF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667000"/>
            <a:ext cx="139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Brin fixe</a:t>
            </a:r>
          </a:p>
        </p:txBody>
      </p:sp>
      <p:sp>
        <p:nvSpPr>
          <p:cNvPr id="18443" name="ZoneTexte 21">
            <a:extLst>
              <a:ext uri="{FF2B5EF4-FFF2-40B4-BE49-F238E27FC236}">
                <a16:creationId xmlns:a16="http://schemas.microsoft.com/office/drawing/2014/main" id="{69A9B186-D0D9-C8D1-4A65-8519A5785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4290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Poulie + triangle</a:t>
            </a:r>
          </a:p>
        </p:txBody>
      </p:sp>
      <p:sp>
        <p:nvSpPr>
          <p:cNvPr id="18444" name="ZoneTexte 20">
            <a:extLst>
              <a:ext uri="{FF2B5EF4-FFF2-40B4-BE49-F238E27FC236}">
                <a16:creationId xmlns:a16="http://schemas.microsoft.com/office/drawing/2014/main" id="{8616356A-1EE2-DFC0-A8A2-A46639034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105400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Huit descendeur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12E8BD9-2CBE-32B3-A928-D0A7BC4B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19459" name="Espace réservé du numéro de diapositive 4">
            <a:extLst>
              <a:ext uri="{FF2B5EF4-FFF2-40B4-BE49-F238E27FC236}">
                <a16:creationId xmlns:a16="http://schemas.microsoft.com/office/drawing/2014/main" id="{1BBA94CF-77C6-AD22-856B-59D4DDD860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554D9D-AC17-4054-9FE2-D8416D6F04D8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9460" name="Rectangle 1">
            <a:extLst>
              <a:ext uri="{FF2B5EF4-FFF2-40B4-BE49-F238E27FC236}">
                <a16:creationId xmlns:a16="http://schemas.microsoft.com/office/drawing/2014/main" id="{E25828BA-53ED-AFB9-5732-F7D59D681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84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PENDANT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461" name="Espace réservé du numéro de diapositive 4">
            <a:extLst>
              <a:ext uri="{FF2B5EF4-FFF2-40B4-BE49-F238E27FC236}">
                <a16:creationId xmlns:a16="http://schemas.microsoft.com/office/drawing/2014/main" id="{7AA8D5F8-4444-4BA5-BD64-FAFD37B6202F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1CE7C3D-11A3-4C83-BB9D-09A1DE206D5A}" type="slidenum">
              <a:rPr lang="fr-FR" altLang="fr-FR" sz="1200">
                <a:solidFill>
                  <a:srgbClr val="898989"/>
                </a:solidFill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120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19462" name="Rectangle 3">
            <a:extLst>
              <a:ext uri="{FF2B5EF4-FFF2-40B4-BE49-F238E27FC236}">
                <a16:creationId xmlns:a16="http://schemas.microsoft.com/office/drawing/2014/main" id="{D92374E2-8B09-E7DC-DA46-1B93D313C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371600"/>
            <a:ext cx="35052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Binôme de remontée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4A2B0-981B-FC61-1A39-F41713710D2E}"/>
              </a:ext>
            </a:extLst>
          </p:cNvPr>
          <p:cNvSpPr/>
          <p:nvPr/>
        </p:nvSpPr>
        <p:spPr>
          <a:xfrm>
            <a:off x="471488" y="2420938"/>
            <a:ext cx="8215312" cy="20415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Équipier : 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Aide à l’installation du dispositif de remontée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Participe à la remontée de la victime et du chef du binôme de sauvetage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5438840C-0A59-A083-A04E-3E768554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20483" name="Espace réservé du numéro de diapositive 4">
            <a:extLst>
              <a:ext uri="{FF2B5EF4-FFF2-40B4-BE49-F238E27FC236}">
                <a16:creationId xmlns:a16="http://schemas.microsoft.com/office/drawing/2014/main" id="{35831EEC-6CD6-31F7-A67B-2F3E8A1A83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9386E1-53FE-4BCF-B7DD-B50659D695E0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0484" name="Rectangle 1">
            <a:extLst>
              <a:ext uri="{FF2B5EF4-FFF2-40B4-BE49-F238E27FC236}">
                <a16:creationId xmlns:a16="http://schemas.microsoft.com/office/drawing/2014/main" id="{0D00AF0F-7FF2-0888-5CC6-425B3A58F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84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PENDANT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0485" name="Espace réservé du numéro de diapositive 4">
            <a:extLst>
              <a:ext uri="{FF2B5EF4-FFF2-40B4-BE49-F238E27FC236}">
                <a16:creationId xmlns:a16="http://schemas.microsoft.com/office/drawing/2014/main" id="{F8A9F332-BC0D-0EF0-630D-C60077AAF3D4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7A151D9-7AAD-4352-A9D0-D2A85B30672E}" type="slidenum">
              <a:rPr lang="fr-FR" altLang="fr-FR" sz="1200">
                <a:solidFill>
                  <a:srgbClr val="898989"/>
                </a:solidFill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20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pic>
        <p:nvPicPr>
          <p:cNvPr id="20486" name="Picture 1" descr="GTOD Livre 4 les sauvetages - V nov 2020 -_Page_28">
            <a:extLst>
              <a:ext uri="{FF2B5EF4-FFF2-40B4-BE49-F238E27FC236}">
                <a16:creationId xmlns:a16="http://schemas.microsoft.com/office/drawing/2014/main" id="{F7091A23-EA04-D9F4-6347-5FDFB8AEF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51170" r="55795" b="32942"/>
          <a:stretch>
            <a:fillRect/>
          </a:stretch>
        </p:blipFill>
        <p:spPr bwMode="auto">
          <a:xfrm>
            <a:off x="971550" y="1957388"/>
            <a:ext cx="6769100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3">
            <a:extLst>
              <a:ext uri="{FF2B5EF4-FFF2-40B4-BE49-F238E27FC236}">
                <a16:creationId xmlns:a16="http://schemas.microsoft.com/office/drawing/2014/main" id="{E5C86F66-2080-3B7D-3A2D-A1B20D0CD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371600"/>
            <a:ext cx="558165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Vue d’ensemble du dispositif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5B5DF31A-4427-A546-38FE-63E017C0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9AD2A4C3-B5FE-B12C-E5E0-68BB1B4A4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E62958-2DD1-4231-809D-C6B78248982B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1508" name="Rectangle 1">
            <a:extLst>
              <a:ext uri="{FF2B5EF4-FFF2-40B4-BE49-F238E27FC236}">
                <a16:creationId xmlns:a16="http://schemas.microsoft.com/office/drawing/2014/main" id="{F772F3ED-EF38-BDAA-C38B-731835BC7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84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PENDANT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1509" name="Espace réservé du numéro de diapositive 4">
            <a:extLst>
              <a:ext uri="{FF2B5EF4-FFF2-40B4-BE49-F238E27FC236}">
                <a16:creationId xmlns:a16="http://schemas.microsoft.com/office/drawing/2014/main" id="{BDC8FFA8-9E9A-E656-8A0F-A0D6B09C78C9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181FB8C-92AD-4F55-9056-0A84FFA63990}" type="slidenum">
              <a:rPr lang="fr-FR" altLang="fr-FR" sz="1200">
                <a:solidFill>
                  <a:srgbClr val="898989"/>
                </a:solidFill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20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21510" name="Rectangle 1">
            <a:extLst>
              <a:ext uri="{FF2B5EF4-FFF2-40B4-BE49-F238E27FC236}">
                <a16:creationId xmlns:a16="http://schemas.microsoft.com/office/drawing/2014/main" id="{4FC4C12C-ED51-BF64-8724-7B8AB70DD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241550"/>
            <a:ext cx="8291512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Coordination de la manœuvre de descente du chef du binôme de sauvetage et de remontée de la victime doit se faire avec des ordres clairs et concis.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Règles d’utilisation des matériels doivent être respectées (éviter de mettre le matériel sur des souillures, dans des liquides, etc.).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1" name="Rectangle 3">
            <a:extLst>
              <a:ext uri="{FF2B5EF4-FFF2-40B4-BE49-F238E27FC236}">
                <a16:creationId xmlns:a16="http://schemas.microsoft.com/office/drawing/2014/main" id="{BFE5E24A-831B-9EDD-75FE-8541B80ED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371600"/>
            <a:ext cx="4573588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Vue d’ensemble du dispositif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09DEA57F-6B6C-7DED-B061-2B4EE09959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LSPCC sauvetage en excavation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EC912641-1704-C1DF-73C5-4A39E5E3388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9458025-084C-407A-B248-AD9BF207DC3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B215606-B662-C9B4-BC85-79330981BCC9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EA7D259B-F40C-4C7C-BE48-12F483482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C62C87AD-759F-64BA-09D1-6CC2BE6ED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 rôle de chaque SP et la manœuvre LSPCC Sauvetage en excavation.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A22C3774-D8AA-A6FD-B1AB-A1D71BC0D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1200"/>
            <a:ext cx="36576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Définition des rôles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Prise du matériel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Binôme d’exploration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Binôme de remontée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Vérification et reconditionnement du matériel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55C08A6-B71D-441F-E60E-F8C747D557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22531" name="Espace réservé du numéro de diapositive 4">
            <a:extLst>
              <a:ext uri="{FF2B5EF4-FFF2-40B4-BE49-F238E27FC236}">
                <a16:creationId xmlns:a16="http://schemas.microsoft.com/office/drawing/2014/main" id="{C12C0ABF-643D-BC42-80A2-598520893EA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6EDE182-3754-44CB-AD89-33D4A455013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8D7E02D-026C-D106-5D12-B7454241E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1319213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Dénomination des différents éléments : </a:t>
            </a:r>
          </a:p>
        </p:txBody>
      </p:sp>
      <p:sp>
        <p:nvSpPr>
          <p:cNvPr id="22533" name="Rectangle 27">
            <a:extLst>
              <a:ext uri="{FF2B5EF4-FFF2-40B4-BE49-F238E27FC236}">
                <a16:creationId xmlns:a16="http://schemas.microsoft.com/office/drawing/2014/main" id="{8A8AB585-B658-C054-35E3-E2FEF784D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2534" name="Picture 26" descr="GTOD Livre 4 les sauvetages - V nov 2020 -_Page_29">
            <a:extLst>
              <a:ext uri="{FF2B5EF4-FFF2-40B4-BE49-F238E27FC236}">
                <a16:creationId xmlns:a16="http://schemas.microsoft.com/office/drawing/2014/main" id="{F838330C-D14A-4AF7-6039-1DF98ADA3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t="23419" r="14735" b="46370"/>
          <a:stretch>
            <a:fillRect/>
          </a:stretch>
        </p:blipFill>
        <p:spPr bwMode="auto">
          <a:xfrm>
            <a:off x="1116013" y="1719263"/>
            <a:ext cx="7439025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B3E59CA-ACD0-2066-88C7-4003C4AB9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23555" name="Espace réservé du numéro de diapositive 4">
            <a:extLst>
              <a:ext uri="{FF2B5EF4-FFF2-40B4-BE49-F238E27FC236}">
                <a16:creationId xmlns:a16="http://schemas.microsoft.com/office/drawing/2014/main" id="{9861850F-79FD-D792-8E5D-EE421EA910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5E1888-30D0-4874-A256-620D435810D3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id="{DD47ABEF-4328-7582-7A31-DA9156547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125538"/>
            <a:ext cx="8424863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Ordres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 et tous les binômes conviennent des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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commandements avant le début de la manœuvre. Toutefois certains termes sont définis :</a:t>
            </a:r>
          </a:p>
          <a:p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Mou » 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pour permettre la descente du CE,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Halte »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pour l’arrêt de la manipulation,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Contact victime »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lorsque le CE arrive près de la victime,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Victime dans le triangle, remontez la victime »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5E5EA14-E600-B9B9-3C88-F6271646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24579" name="Espace réservé du numéro de diapositive 4">
            <a:extLst>
              <a:ext uri="{FF2B5EF4-FFF2-40B4-BE49-F238E27FC236}">
                <a16:creationId xmlns:a16="http://schemas.microsoft.com/office/drawing/2014/main" id="{66FD3F4B-615A-0997-0A39-C334A6037F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B0EAC5-6C5D-4FAB-ABBD-D7A079D6E287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42672DB1-BA1C-EAB1-24E2-408830BE3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14438"/>
            <a:ext cx="7920038" cy="29035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 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commande le sauvetage, donnera des ordres clairs :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alt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BRAS</a:t>
            </a:r>
            <a:r>
              <a:rPr lang="fr-FR" alt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: les équipiers </a:t>
            </a:r>
          </a:p>
          <a:p>
            <a:pPr marL="0" indent="0" algn="just">
              <a:spcAft>
                <a:spcPts val="800"/>
              </a:spcAft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prennent la corde </a:t>
            </a:r>
            <a:r>
              <a:rPr lang="fr-FR" altLang="fr-FR" sz="2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bras tendus</a:t>
            </a:r>
          </a:p>
        </p:txBody>
      </p:sp>
      <p:sp>
        <p:nvSpPr>
          <p:cNvPr id="24581" name="Rectangle 14">
            <a:extLst>
              <a:ext uri="{FF2B5EF4-FFF2-40B4-BE49-F238E27FC236}">
                <a16:creationId xmlns:a16="http://schemas.microsoft.com/office/drawing/2014/main" id="{164ADD3E-5C26-1399-5FF0-C3D4E45F7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4582" name="Picture 13" descr="GTOD Livre 4 les sauvetages - V nov 2020 -_Page_29">
            <a:extLst>
              <a:ext uri="{FF2B5EF4-FFF2-40B4-BE49-F238E27FC236}">
                <a16:creationId xmlns:a16="http://schemas.microsoft.com/office/drawing/2014/main" id="{45DCBB56-5375-C1FE-74AB-D3F975042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8" t="76347" r="54807" b="11105"/>
          <a:stretch>
            <a:fillRect/>
          </a:stretch>
        </p:blipFill>
        <p:spPr bwMode="auto">
          <a:xfrm>
            <a:off x="4554538" y="1916113"/>
            <a:ext cx="4265612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09144AB-CB41-C13D-AFDB-8F0C372FCF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1ABA0A1B-B316-380C-E441-34C5DB32DFC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7207B3A-115D-428C-97B9-FA67DCC5DDC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0EA0BB49-8196-31D9-B4D7-8B061EA67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95400"/>
            <a:ext cx="8286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FERME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: Equipiers tirent leur traction et gardent la corde tendue. Attendent </a:t>
            </a: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l’ordre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 </a:t>
            </a: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BRAS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pour se replacer correctement.</a:t>
            </a:r>
          </a:p>
        </p:txBody>
      </p:sp>
      <p:sp>
        <p:nvSpPr>
          <p:cNvPr id="25605" name="Rectangle 14">
            <a:extLst>
              <a:ext uri="{FF2B5EF4-FFF2-40B4-BE49-F238E27FC236}">
                <a16:creationId xmlns:a16="http://schemas.microsoft.com/office/drawing/2014/main" id="{6DC3D0E1-157B-D943-E11C-D63594829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5606" name="Picture 13" descr="GTOD Livre 4 les sauvetages - V nov 2020 -_Page_29">
            <a:extLst>
              <a:ext uri="{FF2B5EF4-FFF2-40B4-BE49-F238E27FC236}">
                <a16:creationId xmlns:a16="http://schemas.microsoft.com/office/drawing/2014/main" id="{07FBADB2-63B9-4E36-98C1-F22DD067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5" t="76347" r="30298" b="11163"/>
          <a:stretch>
            <a:fillRect/>
          </a:stretch>
        </p:blipFill>
        <p:spPr bwMode="auto">
          <a:xfrm>
            <a:off x="2700338" y="2276475"/>
            <a:ext cx="3890962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867C404-4AB7-74FD-3E06-B4AE71C422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26627" name="Espace réservé du numéro de diapositive 4">
            <a:extLst>
              <a:ext uri="{FF2B5EF4-FFF2-40B4-BE49-F238E27FC236}">
                <a16:creationId xmlns:a16="http://schemas.microsoft.com/office/drawing/2014/main" id="{C045E021-55CB-F28B-F70F-F7E03AC131A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72A430C-C8A2-4102-B966-F6A64D2C885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40C9A175-1444-9035-E15D-7D9CA978C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2060575"/>
            <a:ext cx="84264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Si la situation le permet ou si l’excavation est suffisamment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large la remontée de la victime se fait avec le sauveteur pour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l’accompagner  jusqu’à la sortie.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9" name="Rectangle 14">
            <a:extLst>
              <a:ext uri="{FF2B5EF4-FFF2-40B4-BE49-F238E27FC236}">
                <a16:creationId xmlns:a16="http://schemas.microsoft.com/office/drawing/2014/main" id="{71A0F1FE-ACEB-E95A-48C6-93CBA2F1B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3886DB9-ED2C-C013-111E-DFEBC346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27651" name="Espace réservé du numéro de diapositive 4">
            <a:extLst>
              <a:ext uri="{FF2B5EF4-FFF2-40B4-BE49-F238E27FC236}">
                <a16:creationId xmlns:a16="http://schemas.microsoft.com/office/drawing/2014/main" id="{3B9C957F-9ED0-A809-4106-70615940E7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D81CDE-39A3-4500-85DC-FEC8C21EFCB3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7652" name="Rectangle 1">
            <a:extLst>
              <a:ext uri="{FF2B5EF4-FFF2-40B4-BE49-F238E27FC236}">
                <a16:creationId xmlns:a16="http://schemas.microsoft.com/office/drawing/2014/main" id="{91407654-4E01-7F9D-2CEE-6B9AFE552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374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APRES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7653" name="Picture 1" descr="nso_2013-007 rangement LSPCC_Page_1">
            <a:extLst>
              <a:ext uri="{FF2B5EF4-FFF2-40B4-BE49-F238E27FC236}">
                <a16:creationId xmlns:a16="http://schemas.microsoft.com/office/drawing/2014/main" id="{6EF9274B-4394-118F-A4A9-2FB4BBC80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7" t="48947" r="8655" b="11800"/>
          <a:stretch>
            <a:fillRect/>
          </a:stretch>
        </p:blipFill>
        <p:spPr bwMode="auto">
          <a:xfrm>
            <a:off x="2051050" y="1341438"/>
            <a:ext cx="6400800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8">
            <a:extLst>
              <a:ext uri="{FF2B5EF4-FFF2-40B4-BE49-F238E27FC236}">
                <a16:creationId xmlns:a16="http://schemas.microsoft.com/office/drawing/2014/main" id="{9C962DB4-2D59-B0B0-1CFA-9A7D566A45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28675" name="Espace réservé du numéro de diapositive 4">
            <a:extLst>
              <a:ext uri="{FF2B5EF4-FFF2-40B4-BE49-F238E27FC236}">
                <a16:creationId xmlns:a16="http://schemas.microsoft.com/office/drawing/2014/main" id="{81A11471-0BB8-4B96-4582-7B2323BCDD4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AF74B2A-F2F5-42DF-9CBA-014AA6F0CEA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1B39352-A6C2-5C75-2CF0-3C55B8286255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7" name="ZoneTexte 12">
            <a:extLst>
              <a:ext uri="{FF2B5EF4-FFF2-40B4-BE49-F238E27FC236}">
                <a16:creationId xmlns:a16="http://schemas.microsoft.com/office/drawing/2014/main" id="{4E3BF55B-9383-E5B6-0359-FAB12FCD2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678" name="ZoneTexte 15">
            <a:extLst>
              <a:ext uri="{FF2B5EF4-FFF2-40B4-BE49-F238E27FC236}">
                <a16:creationId xmlns:a16="http://schemas.microsoft.com/office/drawing/2014/main" id="{6FE96C24-23AA-F8F9-8CF0-8BCA7CEC8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57400"/>
            <a:ext cx="36576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Définition des rôles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Prise du matériel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Binôme d’exploration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Binôme de remontée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Vérification et reconditionnement du matériel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EF916A3-48CE-99B1-6762-899D6B02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5123" name="Espace réservé du numéro de diapositive 4">
            <a:extLst>
              <a:ext uri="{FF2B5EF4-FFF2-40B4-BE49-F238E27FC236}">
                <a16:creationId xmlns:a16="http://schemas.microsoft.com/office/drawing/2014/main" id="{69258DCF-6D89-4CCC-3762-CE05146467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787853-D614-4F64-AC56-49BA68032E47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E01176EA-74BC-78E4-0770-C53FBE3DA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5375275"/>
            <a:ext cx="79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5125" name="Rectangle 12">
            <a:extLst>
              <a:ext uri="{FF2B5EF4-FFF2-40B4-BE49-F238E27FC236}">
                <a16:creationId xmlns:a16="http://schemas.microsoft.com/office/drawing/2014/main" id="{7F95F766-E856-911D-DD20-8A3CAC70B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5126" name="Picture 11">
            <a:extLst>
              <a:ext uri="{FF2B5EF4-FFF2-40B4-BE49-F238E27FC236}">
                <a16:creationId xmlns:a16="http://schemas.microsoft.com/office/drawing/2014/main" id="{F9F756B4-3515-8D0E-2810-471690B36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1341438"/>
            <a:ext cx="2782888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3DE994C1-3462-2E68-41C9-A4DAB2A74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36700"/>
            <a:ext cx="8135938" cy="3784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Manœuvre nécessite au minimum 2 LSPCC. </a:t>
            </a:r>
          </a:p>
          <a:p>
            <a:pPr>
              <a:defRPr/>
            </a:pPr>
            <a:endParaRPr lang="fr-FR" altLang="fr-FR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dispositifs face à face :</a:t>
            </a: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pour descendre et remonter le sauveteur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pour remonter la victime.</a:t>
            </a: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L’urgence de la situation, peut conduire le COS à décider de </a:t>
            </a:r>
          </a:p>
          <a:p>
            <a:pPr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réaliser le sauvetage avec un seul LSPCC.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CCAD08D-6C70-0EAC-A422-AC8EA6DD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6147" name="Espace réservé du numéro de diapositive 4">
            <a:extLst>
              <a:ext uri="{FF2B5EF4-FFF2-40B4-BE49-F238E27FC236}">
                <a16:creationId xmlns:a16="http://schemas.microsoft.com/office/drawing/2014/main" id="{E0AD72EC-56F5-C21F-1F21-25637D22D2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F007DB-1143-470D-84C9-87D9809D8222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148" name="Rectangle 1">
            <a:extLst>
              <a:ext uri="{FF2B5EF4-FFF2-40B4-BE49-F238E27FC236}">
                <a16:creationId xmlns:a16="http://schemas.microsoft.com/office/drawing/2014/main" id="{6D827EA1-0BC3-A7CA-A78E-CBAFEB980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376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AVANT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149" name="Rectangle 6">
            <a:extLst>
              <a:ext uri="{FF2B5EF4-FFF2-40B4-BE49-F238E27FC236}">
                <a16:creationId xmlns:a16="http://schemas.microsoft.com/office/drawing/2014/main" id="{BE905E3B-14DD-B91A-C9E2-01836C9F0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336925"/>
            <a:ext cx="792162" cy="461963"/>
          </a:xfrm>
          <a:prstGeom prst="rect">
            <a:avLst/>
          </a:prstGeom>
          <a:solidFill>
            <a:srgbClr val="FAC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Calibri" panose="020F0502020204030204" pitchFamily="34" charset="0"/>
              </a:rPr>
              <a:t>CA</a:t>
            </a:r>
            <a:endParaRPr lang="fr-FR" altLang="fr-FR" sz="2400">
              <a:latin typeface="Times New Roman" panose="02020603050405020304" pitchFamily="18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4BAB1A7-BDEB-381E-98E8-1B857EB1F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113" y="1946275"/>
            <a:ext cx="6180137" cy="3416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MS PGothic" panose="020B0600070205080204" pitchFamily="34" charset="-128"/>
                <a:cs typeface="Calibri" panose="020F0502020204030204" pitchFamily="34" charset="0"/>
              </a:rPr>
              <a:t>binôme de sauvetage </a:t>
            </a:r>
          </a:p>
          <a:p>
            <a:pPr>
              <a:spcBef>
                <a:spcPct val="0"/>
              </a:spcBef>
              <a:buFontTx/>
              <a:buChar char="•"/>
              <a:defRPr/>
            </a:pPr>
            <a:endParaRPr lang="fr-FR" altLang="fr-FR" sz="2400" dirty="0">
              <a:latin typeface="Times New Roman" panose="02020603050405020304" pitchFamily="18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MS PGothic" panose="020B0600070205080204" pitchFamily="34" charset="-128"/>
                <a:cs typeface="Calibri" panose="020F0502020204030204" pitchFamily="34" charset="0"/>
              </a:rPr>
              <a:t>Désigne le personnel :</a:t>
            </a:r>
          </a:p>
          <a:p>
            <a:pPr>
              <a:spcBef>
                <a:spcPct val="0"/>
              </a:spcBef>
              <a:buFontTx/>
              <a:buChar char="•"/>
              <a:defRPr/>
            </a:pPr>
            <a:endParaRPr lang="fr-FR" altLang="fr-FR" sz="2400" dirty="0">
              <a:latin typeface="Times New Roman" panose="02020603050405020304" pitchFamily="18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algn="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MS PGothic" panose="020B0600070205080204" pitchFamily="34" charset="-128"/>
                <a:cs typeface="Calibri" panose="020F0502020204030204" pitchFamily="34" charset="0"/>
              </a:rPr>
              <a:t>binôme de remontée</a:t>
            </a:r>
          </a:p>
          <a:p>
            <a:pPr>
              <a:spcBef>
                <a:spcPct val="0"/>
              </a:spcBef>
              <a:buFontTx/>
              <a:buChar char="•"/>
              <a:defRPr/>
            </a:pPr>
            <a:endParaRPr lang="fr-FR" altLang="fr-FR" sz="2400" dirty="0">
              <a:latin typeface="Times New Roman" panose="02020603050405020304" pitchFamily="18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MS PGothic" panose="020B0600070205080204" pitchFamily="34" charset="-128"/>
                <a:cs typeface="Calibri" panose="020F0502020204030204" pitchFamily="34" charset="0"/>
              </a:rPr>
              <a:t> Indique le lieu du sauvetage ;</a:t>
            </a:r>
          </a:p>
          <a:p>
            <a:pPr>
              <a:spcBef>
                <a:spcPct val="0"/>
              </a:spcBef>
              <a:buFontTx/>
              <a:buChar char="•"/>
              <a:defRPr/>
            </a:pPr>
            <a:endParaRPr lang="fr-FR" altLang="fr-FR" sz="2400" dirty="0">
              <a:latin typeface="Times New Roman" panose="02020603050405020304" pitchFamily="18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MS PGothic" panose="020B0600070205080204" pitchFamily="34" charset="-128"/>
                <a:cs typeface="Calibri" panose="020F0502020204030204" pitchFamily="34" charset="0"/>
              </a:rPr>
              <a:t> Fixe les moyens d'accès.</a:t>
            </a:r>
          </a:p>
        </p:txBody>
      </p:sp>
      <p:sp>
        <p:nvSpPr>
          <p:cNvPr id="8" name="Flèche vers la droite 4">
            <a:extLst>
              <a:ext uri="{FF2B5EF4-FFF2-40B4-BE49-F238E27FC236}">
                <a16:creationId xmlns:a16="http://schemas.microsoft.com/office/drawing/2014/main" id="{A9B54003-D9AE-3C6B-3D9A-C124A83AA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414713"/>
            <a:ext cx="914400" cy="304800"/>
          </a:xfrm>
          <a:prstGeom prst="rightArrow">
            <a:avLst>
              <a:gd name="adj1" fmla="val 50000"/>
              <a:gd name="adj2" fmla="val 50092"/>
            </a:avLst>
          </a:prstGeom>
          <a:solidFill>
            <a:srgbClr val="FAC090"/>
          </a:solidFill>
          <a:ln w="9525">
            <a:solidFill>
              <a:srgbClr val="F79646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sz="14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152" name="Rectangle 2">
            <a:extLst>
              <a:ext uri="{FF2B5EF4-FFF2-40B4-BE49-F238E27FC236}">
                <a16:creationId xmlns:a16="http://schemas.microsoft.com/office/drawing/2014/main" id="{C254B1C4-3561-778A-3750-BEAED0F59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5375275"/>
            <a:ext cx="79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10" name="Flèche vers la droite 4">
            <a:extLst>
              <a:ext uri="{FF2B5EF4-FFF2-40B4-BE49-F238E27FC236}">
                <a16:creationId xmlns:a16="http://schemas.microsoft.com/office/drawing/2014/main" id="{7E496373-2943-4161-6009-B3710C3BD89A}"/>
              </a:ext>
            </a:extLst>
          </p:cNvPr>
          <p:cNvSpPr>
            <a:spLocks noChangeArrowheads="1"/>
          </p:cNvSpPr>
          <p:nvPr/>
        </p:nvSpPr>
        <p:spPr bwMode="auto">
          <a:xfrm rot="1810254">
            <a:off x="5640388" y="3081338"/>
            <a:ext cx="623887" cy="304800"/>
          </a:xfrm>
          <a:prstGeom prst="rightArrow">
            <a:avLst>
              <a:gd name="adj1" fmla="val 50000"/>
              <a:gd name="adj2" fmla="val 50092"/>
            </a:avLst>
          </a:prstGeom>
          <a:solidFill>
            <a:srgbClr val="00B0F0"/>
          </a:solidFill>
          <a:ln w="9525">
            <a:solidFill>
              <a:srgbClr val="F79646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sz="14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Flèche vers la droite 4">
            <a:extLst>
              <a:ext uri="{FF2B5EF4-FFF2-40B4-BE49-F238E27FC236}">
                <a16:creationId xmlns:a16="http://schemas.microsoft.com/office/drawing/2014/main" id="{8D769C75-6ED8-341A-7C00-733CD68BD106}"/>
              </a:ext>
            </a:extLst>
          </p:cNvPr>
          <p:cNvSpPr>
            <a:spLocks noChangeArrowheads="1"/>
          </p:cNvSpPr>
          <p:nvPr/>
        </p:nvSpPr>
        <p:spPr bwMode="auto">
          <a:xfrm rot="19046298">
            <a:off x="5608638" y="2303463"/>
            <a:ext cx="563562" cy="304800"/>
          </a:xfrm>
          <a:prstGeom prst="rightArrow">
            <a:avLst>
              <a:gd name="adj1" fmla="val 50000"/>
              <a:gd name="adj2" fmla="val 50092"/>
            </a:avLst>
          </a:prstGeom>
          <a:solidFill>
            <a:srgbClr val="00B0F0"/>
          </a:solidFill>
          <a:ln w="9525">
            <a:solidFill>
              <a:srgbClr val="F79646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sz="1400" dirty="0">
              <a:solidFill>
                <a:schemeClr val="lt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68375CC-1C15-46C6-F3CE-E1F65DA906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7171" name="Espace réservé du numéro de diapositive 4">
            <a:extLst>
              <a:ext uri="{FF2B5EF4-FFF2-40B4-BE49-F238E27FC236}">
                <a16:creationId xmlns:a16="http://schemas.microsoft.com/office/drawing/2014/main" id="{B1E0AD0F-0D9B-4E17-89FF-56FA987CA70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EEDB206-E98E-4351-98CD-B6FA07667D1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72" name="Rectangle 1">
            <a:extLst>
              <a:ext uri="{FF2B5EF4-FFF2-40B4-BE49-F238E27FC236}">
                <a16:creationId xmlns:a16="http://schemas.microsoft.com/office/drawing/2014/main" id="{71ECF5BD-B5FB-D618-8CF9-85A1037F8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376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AVANT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3" name="Rectangle 8">
            <a:extLst>
              <a:ext uri="{FF2B5EF4-FFF2-40B4-BE49-F238E27FC236}">
                <a16:creationId xmlns:a16="http://schemas.microsoft.com/office/drawing/2014/main" id="{692DC241-13FC-084F-E30B-0653980D0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1343025"/>
            <a:ext cx="3200400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Binôme de sauvetage</a:t>
            </a:r>
          </a:p>
        </p:txBody>
      </p:sp>
      <p:sp>
        <p:nvSpPr>
          <p:cNvPr id="7174" name="Rectangle 2">
            <a:extLst>
              <a:ext uri="{FF2B5EF4-FFF2-40B4-BE49-F238E27FC236}">
                <a16:creationId xmlns:a16="http://schemas.microsoft.com/office/drawing/2014/main" id="{9734911F-3BD6-F0FB-958A-CE9D31D27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5375275"/>
            <a:ext cx="79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  <p:pic>
        <p:nvPicPr>
          <p:cNvPr id="7175" name="Picture 40" descr="GTOD Livre 4 les sauvetages - V nov 2020 -_Page_25">
            <a:extLst>
              <a:ext uri="{FF2B5EF4-FFF2-40B4-BE49-F238E27FC236}">
                <a16:creationId xmlns:a16="http://schemas.microsoft.com/office/drawing/2014/main" id="{C60C7D86-A734-99B1-A8C0-811CDD5CF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t="35480" r="64404" b="44380"/>
          <a:stretch>
            <a:fillRect/>
          </a:stretch>
        </p:blipFill>
        <p:spPr bwMode="auto">
          <a:xfrm>
            <a:off x="611188" y="2008188"/>
            <a:ext cx="2871787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5">
            <a:extLst>
              <a:ext uri="{FF2B5EF4-FFF2-40B4-BE49-F238E27FC236}">
                <a16:creationId xmlns:a16="http://schemas.microsoft.com/office/drawing/2014/main" id="{46C443D0-C9C5-6E32-2BE3-9A9C3CF2E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900238"/>
            <a:ext cx="4192588" cy="41544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Chef 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2400" dirty="0">
              <a:latin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Radio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OFD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Lampe 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LSPCC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Équipier 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2400" dirty="0">
              <a:latin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Commande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Lampe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449C3FE-1292-D7AD-DA73-DD850267D6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8195" name="Espace réservé du numéro de diapositive 4">
            <a:extLst>
              <a:ext uri="{FF2B5EF4-FFF2-40B4-BE49-F238E27FC236}">
                <a16:creationId xmlns:a16="http://schemas.microsoft.com/office/drawing/2014/main" id="{6656DE01-3DF2-01D9-1CA1-D412E9D7BE8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B3063CF-0B6B-4E6A-8974-1CECE895A83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6" name="Rectangle 1">
            <a:extLst>
              <a:ext uri="{FF2B5EF4-FFF2-40B4-BE49-F238E27FC236}">
                <a16:creationId xmlns:a16="http://schemas.microsoft.com/office/drawing/2014/main" id="{54FD1E82-866E-5B67-7D50-CFFD42CD0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376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AVANT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197" name="Rectangle 8">
            <a:extLst>
              <a:ext uri="{FF2B5EF4-FFF2-40B4-BE49-F238E27FC236}">
                <a16:creationId xmlns:a16="http://schemas.microsoft.com/office/drawing/2014/main" id="{148F66A0-6F5F-85BF-95B8-17D64D471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447800"/>
            <a:ext cx="32004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Binôme de remontée</a:t>
            </a:r>
          </a:p>
        </p:txBody>
      </p:sp>
      <p:sp>
        <p:nvSpPr>
          <p:cNvPr id="8198" name="Rectangle 2">
            <a:extLst>
              <a:ext uri="{FF2B5EF4-FFF2-40B4-BE49-F238E27FC236}">
                <a16:creationId xmlns:a16="http://schemas.microsoft.com/office/drawing/2014/main" id="{BF68C3F4-3F1B-AF33-B953-7383B8A50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5375275"/>
            <a:ext cx="79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  <p:pic>
        <p:nvPicPr>
          <p:cNvPr id="8199" name="Picture 21" descr="GTOD Livre 4 les sauvetages - V nov 2020 -_Page_25">
            <a:extLst>
              <a:ext uri="{FF2B5EF4-FFF2-40B4-BE49-F238E27FC236}">
                <a16:creationId xmlns:a16="http://schemas.microsoft.com/office/drawing/2014/main" id="{5727B936-B9AC-ABF7-FBA0-73F5EBEE6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4" t="35480" r="12418" b="44380"/>
          <a:stretch>
            <a:fillRect/>
          </a:stretch>
        </p:blipFill>
        <p:spPr bwMode="auto">
          <a:xfrm>
            <a:off x="5611813" y="1916113"/>
            <a:ext cx="30162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5">
            <a:extLst>
              <a:ext uri="{FF2B5EF4-FFF2-40B4-BE49-F238E27FC236}">
                <a16:creationId xmlns:a16="http://schemas.microsoft.com/office/drawing/2014/main" id="{A51C9BDA-4BA3-E08C-1E8E-703AB275E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" y="2146300"/>
            <a:ext cx="3657600" cy="3786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Chef 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2400" dirty="0">
              <a:latin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Radio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Lampe 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LSPCC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Équipier 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2400" dirty="0">
              <a:latin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Commande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Lampe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F524826-4E6E-645C-16F5-4A9FCBACD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9219" name="Espace réservé du numéro de diapositive 4">
            <a:extLst>
              <a:ext uri="{FF2B5EF4-FFF2-40B4-BE49-F238E27FC236}">
                <a16:creationId xmlns:a16="http://schemas.microsoft.com/office/drawing/2014/main" id="{E1A3C3E6-F4A8-1ACF-4878-0A516CFB9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5AF860-DC40-4ECE-9997-0EDF6842D36A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220" name="Rectangle 1">
            <a:extLst>
              <a:ext uri="{FF2B5EF4-FFF2-40B4-BE49-F238E27FC236}">
                <a16:creationId xmlns:a16="http://schemas.microsoft.com/office/drawing/2014/main" id="{6A86815F-D292-3018-3412-6AAFE0C73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84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PENDANT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221" name="Espace réservé du numéro de diapositive 4">
            <a:extLst>
              <a:ext uri="{FF2B5EF4-FFF2-40B4-BE49-F238E27FC236}">
                <a16:creationId xmlns:a16="http://schemas.microsoft.com/office/drawing/2014/main" id="{140FB0FE-E6B9-35F7-FF43-865C42E95EB2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E0FA21A-C7DA-4860-8E1D-38D4C5E18EF6}" type="slidenum">
              <a:rPr lang="fr-FR" altLang="fr-FR" sz="1200">
                <a:solidFill>
                  <a:srgbClr val="898989"/>
                </a:solidFill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120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9222" name="Rectangle 2">
            <a:extLst>
              <a:ext uri="{FF2B5EF4-FFF2-40B4-BE49-F238E27FC236}">
                <a16:creationId xmlns:a16="http://schemas.microsoft.com/office/drawing/2014/main" id="{2ABD274F-6F77-1184-85B0-973EA975A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447800"/>
            <a:ext cx="4543425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Binôme de sauvetage</a:t>
            </a:r>
          </a:p>
        </p:txBody>
      </p:sp>
      <p:sp>
        <p:nvSpPr>
          <p:cNvPr id="9223" name="Rectangle 1">
            <a:extLst>
              <a:ext uri="{FF2B5EF4-FFF2-40B4-BE49-F238E27FC236}">
                <a16:creationId xmlns:a16="http://schemas.microsoft.com/office/drawing/2014/main" id="{11215792-8C29-9320-47DB-1D5FC2DE9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84438"/>
            <a:ext cx="8208962" cy="3317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Atmosphère « vicié » :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Victime ne répondant pas,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Présence de fumées.. :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 de l’ARI et détecteur CO sont OBLIGATOIRES</a:t>
            </a: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F1BAC83-6A7A-32EC-4CB5-22B9AB4D2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10243" name="Espace réservé du numéro de diapositive 4">
            <a:extLst>
              <a:ext uri="{FF2B5EF4-FFF2-40B4-BE49-F238E27FC236}">
                <a16:creationId xmlns:a16="http://schemas.microsoft.com/office/drawing/2014/main" id="{E21805E5-4C82-0305-DCB0-458A857324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928451-FF12-44F0-BDED-3F2DD786A386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244" name="Rectangle 1">
            <a:extLst>
              <a:ext uri="{FF2B5EF4-FFF2-40B4-BE49-F238E27FC236}">
                <a16:creationId xmlns:a16="http://schemas.microsoft.com/office/drawing/2014/main" id="{66466E97-7E47-D620-6AAD-91C3ACEF4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84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PENDANT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245" name="Espace réservé du numéro de diapositive 4">
            <a:extLst>
              <a:ext uri="{FF2B5EF4-FFF2-40B4-BE49-F238E27FC236}">
                <a16:creationId xmlns:a16="http://schemas.microsoft.com/office/drawing/2014/main" id="{CA19561A-9BF0-6315-15AA-38305EBAFDA9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020B492-F005-4A7F-AD9B-2B655A343E61}" type="slidenum">
              <a:rPr lang="fr-FR" altLang="fr-FR" sz="1200">
                <a:solidFill>
                  <a:srgbClr val="898989"/>
                </a:solidFill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120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10246" name="Rectangle 2">
            <a:extLst>
              <a:ext uri="{FF2B5EF4-FFF2-40B4-BE49-F238E27FC236}">
                <a16:creationId xmlns:a16="http://schemas.microsoft.com/office/drawing/2014/main" id="{B8D0FFBF-BFBA-60A8-FBF3-702965F8D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1468438"/>
            <a:ext cx="3168650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Binôme de sauvetage</a:t>
            </a:r>
          </a:p>
        </p:txBody>
      </p:sp>
      <p:pic>
        <p:nvPicPr>
          <p:cNvPr id="10247" name="Picture 48" descr="GTOD Livre 4 les sauvetages - V nov 2020 -_Page_26">
            <a:extLst>
              <a:ext uri="{FF2B5EF4-FFF2-40B4-BE49-F238E27FC236}">
                <a16:creationId xmlns:a16="http://schemas.microsoft.com/office/drawing/2014/main" id="{23904481-6567-4EFB-8D9C-5F67E3B2E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39227" r="69040" b="42857"/>
          <a:stretch>
            <a:fillRect/>
          </a:stretch>
        </p:blipFill>
        <p:spPr bwMode="auto">
          <a:xfrm>
            <a:off x="539750" y="2043113"/>
            <a:ext cx="3443288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1">
            <a:extLst>
              <a:ext uri="{FF2B5EF4-FFF2-40B4-BE49-F238E27FC236}">
                <a16:creationId xmlns:a16="http://schemas.microsoft.com/office/drawing/2014/main" id="{7750F245-19A5-6C01-A6E8-2E4A933AD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2682875"/>
            <a:ext cx="30003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CE :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S’équipe du harnais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17AD7A1-7587-3602-9E05-2CF20517C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Opération de sauvetage en excavation</a:t>
            </a:r>
          </a:p>
        </p:txBody>
      </p:sp>
      <p:sp>
        <p:nvSpPr>
          <p:cNvPr id="11267" name="Espace réservé du numéro de diapositive 4">
            <a:extLst>
              <a:ext uri="{FF2B5EF4-FFF2-40B4-BE49-F238E27FC236}">
                <a16:creationId xmlns:a16="http://schemas.microsoft.com/office/drawing/2014/main" id="{333E1690-416C-9F2C-6382-8650254A1E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D35F55-E5E7-4E8C-B22A-A257F2C7CAB2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268" name="Rectangle 1">
            <a:extLst>
              <a:ext uri="{FF2B5EF4-FFF2-40B4-BE49-F238E27FC236}">
                <a16:creationId xmlns:a16="http://schemas.microsoft.com/office/drawing/2014/main" id="{E7F98A88-70BC-5C19-9497-1013D835E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184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PENDANT :</a:t>
            </a:r>
            <a:endParaRPr lang="fr-FR" altLang="fr-FR" sz="2400" u="sng"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269" name="Espace réservé du numéro de diapositive 4">
            <a:extLst>
              <a:ext uri="{FF2B5EF4-FFF2-40B4-BE49-F238E27FC236}">
                <a16:creationId xmlns:a16="http://schemas.microsoft.com/office/drawing/2014/main" id="{C5CF59E6-F164-82DC-D100-A436E9E7AA86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5E80BC8-E165-48C2-84FF-3C79AD8F24FA}" type="slidenum">
              <a:rPr lang="fr-FR" altLang="fr-FR" sz="1200">
                <a:solidFill>
                  <a:srgbClr val="898989"/>
                </a:solidFill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20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11270" name="Rectangle 2">
            <a:extLst>
              <a:ext uri="{FF2B5EF4-FFF2-40B4-BE49-F238E27FC236}">
                <a16:creationId xmlns:a16="http://schemas.microsoft.com/office/drawing/2014/main" id="{34DD96E0-E1D2-D98B-0296-36EABE058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412875"/>
            <a:ext cx="366236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Binôme de sauvetage</a:t>
            </a:r>
          </a:p>
        </p:txBody>
      </p:sp>
      <p:sp>
        <p:nvSpPr>
          <p:cNvPr id="11271" name="Rectangle 3">
            <a:extLst>
              <a:ext uri="{FF2B5EF4-FFF2-40B4-BE49-F238E27FC236}">
                <a16:creationId xmlns:a16="http://schemas.microsoft.com/office/drawing/2014/main" id="{E6E9969B-AADA-2C01-125C-751B08227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" y="2008188"/>
            <a:ext cx="807561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CE : Choisit un ou 2 points fixes.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Utilise le 1</a:t>
            </a:r>
            <a:r>
              <a:rPr lang="fr-FR" altLang="fr-FR" sz="2400" baseline="30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pour fixer la corde et un 2</a:t>
            </a:r>
            <a:r>
              <a:rPr lang="fr-FR" altLang="fr-FR" sz="2400" baseline="30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ème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pour le 8 descendeur.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72" name="Image 1">
            <a:extLst>
              <a:ext uri="{FF2B5EF4-FFF2-40B4-BE49-F238E27FC236}">
                <a16:creationId xmlns:a16="http://schemas.microsoft.com/office/drawing/2014/main" id="{F16598BC-8953-0D59-0DB3-5AC5ADCC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4"/>
          <a:stretch>
            <a:fillRect/>
          </a:stretch>
        </p:blipFill>
        <p:spPr bwMode="auto">
          <a:xfrm>
            <a:off x="2130425" y="3359150"/>
            <a:ext cx="44227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510</TotalTime>
  <Words>888</Words>
  <Application>Microsoft Office PowerPoint</Application>
  <PresentationFormat>Affichage à l'écran (4:3)</PresentationFormat>
  <Paragraphs>245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Arial</vt:lpstr>
      <vt:lpstr>Myriad Pro</vt:lpstr>
      <vt:lpstr>Calibri</vt:lpstr>
      <vt:lpstr>Times New Roman</vt:lpstr>
      <vt:lpstr>MS PGothic</vt:lpstr>
      <vt:lpstr>Wingdings</vt:lpstr>
      <vt:lpstr>Symbol</vt:lpstr>
      <vt:lpstr>GCCAR</vt:lpstr>
      <vt:lpstr>LSPCC : Sauvetage en excavation</vt:lpstr>
      <vt:lpstr>LSPCC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Opération de sauvetage en excavation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45</cp:revision>
  <cp:lastPrinted>2015-08-06T08:01:37Z</cp:lastPrinted>
  <dcterms:created xsi:type="dcterms:W3CDTF">2015-08-05T10:19:35Z</dcterms:created>
  <dcterms:modified xsi:type="dcterms:W3CDTF">2025-01-14T16:25:16Z</dcterms:modified>
</cp:coreProperties>
</file>