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67" r:id="rId3"/>
    <p:sldId id="257" r:id="rId4"/>
    <p:sldId id="269" r:id="rId5"/>
    <p:sldId id="270" r:id="rId6"/>
    <p:sldId id="258" r:id="rId7"/>
    <p:sldId id="303" r:id="rId8"/>
    <p:sldId id="295" r:id="rId9"/>
    <p:sldId id="302" r:id="rId10"/>
    <p:sldId id="297" r:id="rId11"/>
    <p:sldId id="259" r:id="rId12"/>
    <p:sldId id="304" r:id="rId13"/>
    <p:sldId id="279" r:id="rId14"/>
    <p:sldId id="281" r:id="rId15"/>
    <p:sldId id="280" r:id="rId16"/>
    <p:sldId id="282" r:id="rId17"/>
    <p:sldId id="291" r:id="rId18"/>
    <p:sldId id="296" r:id="rId19"/>
    <p:sldId id="294" r:id="rId20"/>
    <p:sldId id="293" r:id="rId21"/>
    <p:sldId id="298" r:id="rId22"/>
    <p:sldId id="264" r:id="rId23"/>
    <p:sldId id="299" r:id="rId24"/>
    <p:sldId id="301" r:id="rId25"/>
    <p:sldId id="300" r:id="rId26"/>
    <p:sldId id="292" r:id="rId27"/>
    <p:sldId id="261" r:id="rId28"/>
    <p:sldId id="287" r:id="rId29"/>
    <p:sldId id="290" r:id="rId30"/>
    <p:sldId id="289" r:id="rId31"/>
    <p:sldId id="268" r:id="rId32"/>
  </p:sldIdLst>
  <p:sldSz cx="9144000" cy="6858000" type="screen4x3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441202"/>
    <a:srgbClr val="0B2C91"/>
    <a:srgbClr val="5BE4FF"/>
    <a:srgbClr val="6F2C91"/>
    <a:srgbClr val="C8B2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53" autoAdjust="0"/>
  </p:normalViewPr>
  <p:slideViewPr>
    <p:cSldViewPr>
      <p:cViewPr varScale="1">
        <p:scale>
          <a:sx n="85" d="100"/>
          <a:sy n="85" d="100"/>
        </p:scale>
        <p:origin x="1363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867A306-58F8-35D2-B357-839DC10493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E09DB59-850E-3F0A-C546-024777206EB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ADBE8E8-992F-47F6-957B-3C5C2289D838}" type="datetimeFigureOut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E45E3C89-246C-3168-6243-CAD1D3ACC49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254636ED-9315-E3AB-0E26-E8DA582C2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8FB6BE8-B8CA-D3BF-2080-7C03AA697B3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20B2211-BC09-008E-DB6F-418B218A7C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82F7AE2-8F75-4044-AA97-5E2FE8B2074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DE97A3-ABB0-241B-B069-995B8996C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2687E-7EB4-408B-AB02-95760A38284F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8E00FA-0C3D-33B5-348E-871E81580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25F0D7-E308-0B9E-94CD-6FC5C0260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40A9B-6754-4D47-B0BC-C9CE0B7AC4E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78297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37A4D14-90BA-221A-A10B-F84D5F73F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80A22-59CC-4597-9936-F3203EBFCE43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75F6FC-A40F-1DF5-47AA-6C7485154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EB0980-6F49-EA8A-FA29-55DB4747A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DB11D-38D7-44E8-8163-FB6FC26ADBA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21449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2261A3-3F36-A982-D1B6-D6243C651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E68B2-32E0-482A-BA74-5D9213B1AEE8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6B9BAA-DC3C-7D5D-D96A-9670D6DE5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207CDE-3605-35BE-356B-30E2538BE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C872B-3769-4600-8B15-1CB6F5FCB71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57809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D97A51-A88E-2CA1-0E0F-586370348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DA743-CB94-416F-B0CA-EBD17D4045CA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23A9A4-D018-3595-C04D-F79F67CB4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0BA662-C969-0250-D590-E78897EBB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FC1B2-78F1-43E0-BAE9-008C83E5F18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59814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8B6860-13B7-808A-CBF3-3043ADA88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C8385-2CF1-4263-8B35-80FFF5873413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60CC9A-27D7-49BF-6C96-F0B40F589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201BD0-C90D-E2BA-AB02-AD968E43C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C8768-3100-479B-B38C-1315B9E9F27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16941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FEE3887B-0917-819B-DFFB-6F0D2491C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1A3DE-340C-41CD-8338-BEB08B3FF4D7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89E11C0B-F3BF-834A-D3FE-61165FBB4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4D45B6E6-B9B4-19D4-B3FC-45EBC009D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9D013-33C1-4724-ABCE-0F7FE08CE78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82200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6FFAD8A0-2B8C-FE56-68CE-87949CEA9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AC30F-4170-40BD-B113-740915CFC473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C6FCEBE9-0DA0-4BF6-6401-4360C67E4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EDB0C610-DD0A-6C27-5AC4-05ECA3616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01BAC-562D-488D-92EF-C837EADBC01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2547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A1CCAF38-0742-85D7-F16D-74D362ABF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DE620-8A1E-4F19-A939-B4F9CDE5DEE0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A4611673-7343-4BCC-C83F-9E3EF3D72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CB2D451E-11AE-5B9E-ABFB-5A22D0630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4AC72-E403-48BE-9FE5-B458C82DC7F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68526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D771E353-2E6B-4F4A-817F-0F57701FD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5B67A-AEDE-48BF-9F31-F76BC6371554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D1EFADAA-EF40-2A8E-0225-197D2EB12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9E859418-D9AC-0B4C-1266-BD69B0271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20118-ECC6-4DF9-AC60-DCDB6D2851C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63860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33AF9C68-56D8-436D-A5AA-43E2AB75B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964E3-12C8-45C2-A58D-E6020F7EFC4D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02389D37-5D08-5169-B9BE-2CF1F4647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740362D0-9EF5-5B25-62F7-47F1EB7B2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0982D-8545-40F5-9FF3-859A16973EA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11171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DF787ED4-7D38-3369-C7B3-8719E0515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5C3FE-4F0A-4EC5-83D8-9ED059569D89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0243CE02-C4ED-45DA-3D56-661032BD2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21468676-272E-443D-8375-6A6AE27B0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5C736-EE98-4993-BBF7-84781EBB2A0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75968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4ABB8004-3285-F17A-7907-AF3EFF4ADA5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2E505B00-4121-2A9F-BA3E-BB25A0FF30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C7A5FD5-57EC-171E-7D39-283BE3AFD6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5B5C3A-639A-496B-9ACD-30016560604D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781226-5412-B762-628C-3D6E4830FB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ED7BBD-9078-873C-0EC6-A56D3CEB53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Myriad Pro"/>
              </a:defRPr>
            </a:lvl1pPr>
          </a:lstStyle>
          <a:p>
            <a:pPr>
              <a:defRPr/>
            </a:pPr>
            <a:fld id="{56917124-8607-4BA2-8A5D-3D8CB4B4458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34C318FE-0334-61D2-1CB3-5587045FC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188913"/>
            <a:ext cx="8388350" cy="1012825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LSPCC :</a:t>
            </a:r>
            <a:r>
              <a:rPr lang="fr-FR" altLang="fr-FR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Sauvetages par l’extérieur</a:t>
            </a:r>
            <a:endParaRPr lang="fr-FR" altLang="fr-FR" sz="36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5" name="ZoneTexte 5">
            <a:extLst>
              <a:ext uri="{FF2B5EF4-FFF2-40B4-BE49-F238E27FC236}">
                <a16:creationId xmlns:a16="http://schemas.microsoft.com/office/drawing/2014/main" id="{9AC18A31-78C0-66D2-5B58-3E7C86065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4840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441202"/>
                </a:solidFill>
                <a:latin typeface="Times New Roman" panose="02020603050405020304" pitchFamily="18" charset="0"/>
              </a:rPr>
              <a:t>ADMJSP / </a:t>
            </a:r>
            <a:r>
              <a:rPr lang="fr-FR" altLang="fr-FR" sz="1200">
                <a:solidFill>
                  <a:srgbClr val="441202"/>
                </a:solidFill>
                <a:latin typeface="Times New Roman" panose="02020603050405020304" pitchFamily="18" charset="0"/>
              </a:rPr>
              <a:t>Pôle pédagogie – 2024 -  Version 4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8">
            <a:extLst>
              <a:ext uri="{FF2B5EF4-FFF2-40B4-BE49-F238E27FC236}">
                <a16:creationId xmlns:a16="http://schemas.microsoft.com/office/drawing/2014/main" id="{99F8C596-F456-4804-26D7-CEED2F0E0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LSPCC : sauvetages par l’extérieur</a:t>
            </a:r>
          </a:p>
        </p:txBody>
      </p:sp>
      <p:sp>
        <p:nvSpPr>
          <p:cNvPr id="12291" name="Espace réservé du numéro de diapositive 4">
            <a:extLst>
              <a:ext uri="{FF2B5EF4-FFF2-40B4-BE49-F238E27FC236}">
                <a16:creationId xmlns:a16="http://schemas.microsoft.com/office/drawing/2014/main" id="{FB9DF5F8-2B90-87AE-A846-770CB9B9AD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41AD05-C88C-4ABD-B8FC-53762B2C73B0}" type="slidenum">
              <a:rPr lang="fr-FR" altLang="fr-FR" sz="2000" smtClean="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2292" name="Rectangle 1">
            <a:extLst>
              <a:ext uri="{FF2B5EF4-FFF2-40B4-BE49-F238E27FC236}">
                <a16:creationId xmlns:a16="http://schemas.microsoft.com/office/drawing/2014/main" id="{1441E47C-69D3-D327-007B-B364B222E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412875"/>
            <a:ext cx="1847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PENDANT :</a:t>
            </a:r>
            <a:endParaRPr lang="fr-FR" altLang="fr-FR" sz="2400" u="sng"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2293" name="Espace réservé du numéro de diapositive 4">
            <a:extLst>
              <a:ext uri="{FF2B5EF4-FFF2-40B4-BE49-F238E27FC236}">
                <a16:creationId xmlns:a16="http://schemas.microsoft.com/office/drawing/2014/main" id="{BB7AECCF-02DE-CAD1-7673-A53519135BE4}"/>
              </a:ext>
            </a:extLst>
          </p:cNvPr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2C6121B-0DBD-4E12-8305-0D3F2F17FCCC}" type="slidenum">
              <a:rPr lang="fr-FR" altLang="fr-FR" sz="1200">
                <a:solidFill>
                  <a:srgbClr val="898989"/>
                </a:solidFill>
                <a:ea typeface="MS PGothic" panose="020B0600070205080204" pitchFamily="34" charset="-128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fr-FR" altLang="fr-FR" sz="1200">
              <a:solidFill>
                <a:srgbClr val="898989"/>
              </a:solidFill>
              <a:ea typeface="MS PGothic" panose="020B0600070205080204" pitchFamily="34" charset="-128"/>
            </a:endParaRPr>
          </a:p>
        </p:txBody>
      </p:sp>
      <p:sp>
        <p:nvSpPr>
          <p:cNvPr id="12294" name="ZoneTexte 9">
            <a:extLst>
              <a:ext uri="{FF2B5EF4-FFF2-40B4-BE49-F238E27FC236}">
                <a16:creationId xmlns:a16="http://schemas.microsoft.com/office/drawing/2014/main" id="{64E4E2AB-2F6D-DA53-AB18-CBD684611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63" y="3644900"/>
            <a:ext cx="417512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 choisit le type de point fixe :</a:t>
            </a:r>
            <a:endParaRPr lang="fr-FR" altLang="fr-FR" sz="2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295" name="ZoneTexte 9">
            <a:extLst>
              <a:ext uri="{FF2B5EF4-FFF2-40B4-BE49-F238E27FC236}">
                <a16:creationId xmlns:a16="http://schemas.microsoft.com/office/drawing/2014/main" id="{35593D15-1FEB-C295-6F51-863D9B52C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022475"/>
            <a:ext cx="358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MS PGothic" panose="020B0600070205080204" pitchFamily="34" charset="-128"/>
              </a:rPr>
              <a:t>Binôme de sauvetage : </a:t>
            </a:r>
            <a:endParaRPr lang="fr-FR" altLang="fr-FR" sz="2400" b="1" u="sng">
              <a:latin typeface="Times New Roman" panose="02020603050405020304" pitchFamily="18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12296" name="Image 1">
            <a:extLst>
              <a:ext uri="{FF2B5EF4-FFF2-40B4-BE49-F238E27FC236}">
                <a16:creationId xmlns:a16="http://schemas.microsoft.com/office/drawing/2014/main" id="{866E23B0-22E1-F3C6-66A5-996902450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3" y="1431925"/>
            <a:ext cx="3121025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D50C98F1-6F75-D664-BE2B-657E45BBF4A1}"/>
              </a:ext>
            </a:extLst>
          </p:cNvPr>
          <p:cNvCxnSpPr>
            <a:cxnSpLocks/>
          </p:cNvCxnSpPr>
          <p:nvPr/>
        </p:nvCxnSpPr>
        <p:spPr>
          <a:xfrm flipV="1">
            <a:off x="4400550" y="2924175"/>
            <a:ext cx="1000125" cy="8175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BDFB95CD-5788-AE97-C9C6-436EF5E9425B}"/>
              </a:ext>
            </a:extLst>
          </p:cNvPr>
          <p:cNvCxnSpPr>
            <a:cxnSpLocks/>
          </p:cNvCxnSpPr>
          <p:nvPr/>
        </p:nvCxnSpPr>
        <p:spPr>
          <a:xfrm>
            <a:off x="4400550" y="4076700"/>
            <a:ext cx="1000125" cy="6492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8">
            <a:extLst>
              <a:ext uri="{FF2B5EF4-FFF2-40B4-BE49-F238E27FC236}">
                <a16:creationId xmlns:a16="http://schemas.microsoft.com/office/drawing/2014/main" id="{979BBF18-DE2E-3A40-239D-AD8D87053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LSPCC : sauvetages par l’extérieur</a:t>
            </a:r>
          </a:p>
        </p:txBody>
      </p:sp>
      <p:sp>
        <p:nvSpPr>
          <p:cNvPr id="13315" name="Espace réservé du numéro de diapositive 4">
            <a:extLst>
              <a:ext uri="{FF2B5EF4-FFF2-40B4-BE49-F238E27FC236}">
                <a16:creationId xmlns:a16="http://schemas.microsoft.com/office/drawing/2014/main" id="{6D8ABC30-8588-36DD-2E0A-4BB6C09BD2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A9D8B2-B573-43F2-889D-92B1C6217782}" type="slidenum">
              <a:rPr lang="fr-FR" altLang="fr-FR" sz="2000" smtClean="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3316" name="ZoneTexte 2">
            <a:extLst>
              <a:ext uri="{FF2B5EF4-FFF2-40B4-BE49-F238E27FC236}">
                <a16:creationId xmlns:a16="http://schemas.microsoft.com/office/drawing/2014/main" id="{C83A927F-3448-BE49-7A43-6755DA8BD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8" y="1262063"/>
            <a:ext cx="5426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MS PGothic" panose="020B0600070205080204" pitchFamily="34" charset="-128"/>
              </a:rPr>
              <a:t>Mise en place du triangle :</a:t>
            </a:r>
          </a:p>
        </p:txBody>
      </p:sp>
      <p:pic>
        <p:nvPicPr>
          <p:cNvPr id="27" name="Image 5">
            <a:extLst>
              <a:ext uri="{FF2B5EF4-FFF2-40B4-BE49-F238E27FC236}">
                <a16:creationId xmlns:a16="http://schemas.microsoft.com/office/drawing/2014/main" id="{C0BAE3AD-E566-CF54-6BC8-AA13108F87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2378075"/>
            <a:ext cx="2244725" cy="35052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808080">
                <a:alpha val="70000"/>
              </a:srgbClr>
            </a:outerShdw>
          </a:effectLst>
        </p:spPr>
      </p:pic>
      <p:sp>
        <p:nvSpPr>
          <p:cNvPr id="13318" name="ZoneTexte 7">
            <a:extLst>
              <a:ext uri="{FF2B5EF4-FFF2-40B4-BE49-F238E27FC236}">
                <a16:creationId xmlns:a16="http://schemas.microsoft.com/office/drawing/2014/main" id="{A7D6CC8B-C277-622B-67D7-AC002BFCF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981200"/>
            <a:ext cx="685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Sur une victime inconsciente : </a:t>
            </a:r>
          </a:p>
        </p:txBody>
      </p:sp>
      <p:sp>
        <p:nvSpPr>
          <p:cNvPr id="13319" name="ZoneTexte 9">
            <a:extLst>
              <a:ext uri="{FF2B5EF4-FFF2-40B4-BE49-F238E27FC236}">
                <a16:creationId xmlns:a16="http://schemas.microsoft.com/office/drawing/2014/main" id="{B1C59666-FB65-CE43-D5A3-AF28A1098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363" y="4737100"/>
            <a:ext cx="358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MS PGothic" panose="020B0600070205080204" pitchFamily="34" charset="-128"/>
              </a:rPr>
              <a:t>Triangle d’évacuation</a:t>
            </a:r>
            <a:endParaRPr lang="fr-FR" altLang="fr-FR" sz="2400">
              <a:latin typeface="Times New Roman" panose="02020603050405020304" pitchFamily="18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9D2CE228-F6CD-3C88-E648-3E855F4B52F3}"/>
              </a:ext>
            </a:extLst>
          </p:cNvPr>
          <p:cNvCxnSpPr>
            <a:cxnSpLocks/>
          </p:cNvCxnSpPr>
          <p:nvPr/>
        </p:nvCxnSpPr>
        <p:spPr>
          <a:xfrm flipV="1">
            <a:off x="3870325" y="4418013"/>
            <a:ext cx="1403350" cy="4318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8">
            <a:extLst>
              <a:ext uri="{FF2B5EF4-FFF2-40B4-BE49-F238E27FC236}">
                <a16:creationId xmlns:a16="http://schemas.microsoft.com/office/drawing/2014/main" id="{05E9AEA0-D2DE-38B1-7793-8A00C2DEB6F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LSPCC : sauvetages par l’extérieur</a:t>
            </a:r>
          </a:p>
        </p:txBody>
      </p:sp>
      <p:sp>
        <p:nvSpPr>
          <p:cNvPr id="14339" name="Espace réservé du numéro de diapositive 4">
            <a:extLst>
              <a:ext uri="{FF2B5EF4-FFF2-40B4-BE49-F238E27FC236}">
                <a16:creationId xmlns:a16="http://schemas.microsoft.com/office/drawing/2014/main" id="{AB48B78B-BC24-EF47-9919-E66DF7B2331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1AA2F79-63E3-48B3-A76F-D0951DBC4D50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pic>
        <p:nvPicPr>
          <p:cNvPr id="35" name="Image 8">
            <a:extLst>
              <a:ext uri="{FF2B5EF4-FFF2-40B4-BE49-F238E27FC236}">
                <a16:creationId xmlns:a16="http://schemas.microsoft.com/office/drawing/2014/main" id="{DBBC837E-6283-17EF-F9FC-B5C7CD3E2C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752600"/>
            <a:ext cx="2732088" cy="42672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808080">
                <a:alpha val="70000"/>
              </a:srgbClr>
            </a:outerShdw>
          </a:effectLst>
        </p:spPr>
      </p:pic>
      <p:sp>
        <p:nvSpPr>
          <p:cNvPr id="14341" name="ZoneTexte 9">
            <a:extLst>
              <a:ext uri="{FF2B5EF4-FFF2-40B4-BE49-F238E27FC236}">
                <a16:creationId xmlns:a16="http://schemas.microsoft.com/office/drawing/2014/main" id="{3348EADB-8B13-43A9-D31F-706C33731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013075"/>
            <a:ext cx="43910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Mettre la victime sur le coté en appui sur le sauveteur ;</a:t>
            </a:r>
          </a:p>
        </p:txBody>
      </p:sp>
      <p:sp>
        <p:nvSpPr>
          <p:cNvPr id="14342" name="ZoneTexte 2">
            <a:extLst>
              <a:ext uri="{FF2B5EF4-FFF2-40B4-BE49-F238E27FC236}">
                <a16:creationId xmlns:a16="http://schemas.microsoft.com/office/drawing/2014/main" id="{5FDE2D09-B50C-2B77-292B-5792E852A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8" y="1262063"/>
            <a:ext cx="5426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MS PGothic" panose="020B0600070205080204" pitchFamily="34" charset="-128"/>
              </a:rPr>
              <a:t>Mise en place du triangle :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8">
            <a:extLst>
              <a:ext uri="{FF2B5EF4-FFF2-40B4-BE49-F238E27FC236}">
                <a16:creationId xmlns:a16="http://schemas.microsoft.com/office/drawing/2014/main" id="{05DB615D-7BD6-229D-1500-1D93BBE8B4C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LSPCC : sauvetages par l’extérieur</a:t>
            </a:r>
          </a:p>
        </p:txBody>
      </p:sp>
      <p:sp>
        <p:nvSpPr>
          <p:cNvPr id="15363" name="Espace réservé du numéro de diapositive 4">
            <a:extLst>
              <a:ext uri="{FF2B5EF4-FFF2-40B4-BE49-F238E27FC236}">
                <a16:creationId xmlns:a16="http://schemas.microsoft.com/office/drawing/2014/main" id="{6F49FF44-D2AC-225C-A5D5-F69454B583E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6EF2155-C086-4B89-8E59-06B548BB22F8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pic>
        <p:nvPicPr>
          <p:cNvPr id="38" name="Image 10">
            <a:extLst>
              <a:ext uri="{FF2B5EF4-FFF2-40B4-BE49-F238E27FC236}">
                <a16:creationId xmlns:a16="http://schemas.microsoft.com/office/drawing/2014/main" id="{C89E4B38-413A-DED2-B62E-7F33393148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33600"/>
            <a:ext cx="3163888" cy="38862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808080">
                <a:alpha val="70000"/>
              </a:srgbClr>
            </a:outerShdw>
          </a:effectLst>
        </p:spPr>
      </p:pic>
      <p:sp>
        <p:nvSpPr>
          <p:cNvPr id="15365" name="ZoneTexte 11">
            <a:extLst>
              <a:ext uri="{FF2B5EF4-FFF2-40B4-BE49-F238E27FC236}">
                <a16:creationId xmlns:a16="http://schemas.microsoft.com/office/drawing/2014/main" id="{7D0C3568-6F90-62C6-9439-674F4F35F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438400"/>
            <a:ext cx="47244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Plier le triangle d’1/3 sur le milieu et placer la base sous les aisselles 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Wingdings" panose="05000000000000000000" pitchFamily="2" charset="2"/>
              </a:rPr>
              <a:t> Possibilité d’amarrer la commande pendant cette phase</a:t>
            </a:r>
            <a:endParaRPr lang="fr-FR" altLang="fr-FR" sz="2400">
              <a:latin typeface="Times New Roman" panose="02020603050405020304" pitchFamily="18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5366" name="ZoneTexte 2">
            <a:extLst>
              <a:ext uri="{FF2B5EF4-FFF2-40B4-BE49-F238E27FC236}">
                <a16:creationId xmlns:a16="http://schemas.microsoft.com/office/drawing/2014/main" id="{D81254AA-F3A9-E9C5-BA7F-274BA1C7D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8" y="1262063"/>
            <a:ext cx="5426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MS PGothic" panose="020B0600070205080204" pitchFamily="34" charset="-128"/>
              </a:rPr>
              <a:t>Mise en place du triangle :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8">
            <a:extLst>
              <a:ext uri="{FF2B5EF4-FFF2-40B4-BE49-F238E27FC236}">
                <a16:creationId xmlns:a16="http://schemas.microsoft.com/office/drawing/2014/main" id="{05B23AAB-0DB6-31BE-50CA-9E4DAED7857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LSPCC : sauvetages par l’extérieur</a:t>
            </a:r>
          </a:p>
        </p:txBody>
      </p:sp>
      <p:sp>
        <p:nvSpPr>
          <p:cNvPr id="16387" name="Espace réservé du numéro de diapositive 4">
            <a:extLst>
              <a:ext uri="{FF2B5EF4-FFF2-40B4-BE49-F238E27FC236}">
                <a16:creationId xmlns:a16="http://schemas.microsoft.com/office/drawing/2014/main" id="{8BCD3B34-E819-ED92-521B-5F991D84287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B4FBEDC-4F0E-44C1-B58B-26E994657185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pic>
        <p:nvPicPr>
          <p:cNvPr id="40" name="Image 1">
            <a:extLst>
              <a:ext uri="{FF2B5EF4-FFF2-40B4-BE49-F238E27FC236}">
                <a16:creationId xmlns:a16="http://schemas.microsoft.com/office/drawing/2014/main" id="{81006DB4-83E4-C8BA-BEFC-F63910446C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981200"/>
            <a:ext cx="2606675" cy="41148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808080">
                <a:alpha val="70000"/>
              </a:srgbClr>
            </a:outerShdw>
          </a:effectLst>
        </p:spPr>
      </p:pic>
      <p:sp>
        <p:nvSpPr>
          <p:cNvPr id="16389" name="ZoneTexte 2">
            <a:extLst>
              <a:ext uri="{FF2B5EF4-FFF2-40B4-BE49-F238E27FC236}">
                <a16:creationId xmlns:a16="http://schemas.microsoft.com/office/drawing/2014/main" id="{F55DB8A8-37D2-F7F2-B094-8C6A37103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2781300"/>
            <a:ext cx="479901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Remettre la victime à plat dos 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Passer les bras dans les hanses des 2 côtés ;</a:t>
            </a:r>
          </a:p>
        </p:txBody>
      </p:sp>
      <p:sp>
        <p:nvSpPr>
          <p:cNvPr id="16390" name="ZoneTexte 2">
            <a:extLst>
              <a:ext uri="{FF2B5EF4-FFF2-40B4-BE49-F238E27FC236}">
                <a16:creationId xmlns:a16="http://schemas.microsoft.com/office/drawing/2014/main" id="{C1380167-408D-6F0F-BCAB-2C5801019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8" y="1262063"/>
            <a:ext cx="5426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MS PGothic" panose="020B0600070205080204" pitchFamily="34" charset="-128"/>
              </a:rPr>
              <a:t>Mise en place du triangle :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8">
            <a:extLst>
              <a:ext uri="{FF2B5EF4-FFF2-40B4-BE49-F238E27FC236}">
                <a16:creationId xmlns:a16="http://schemas.microsoft.com/office/drawing/2014/main" id="{2682DD06-C241-E86F-454B-33E5E9F9CC6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LSPCC : sauvetages par l’extérieur</a:t>
            </a:r>
          </a:p>
        </p:txBody>
      </p:sp>
      <p:sp>
        <p:nvSpPr>
          <p:cNvPr id="17411" name="Espace réservé du numéro de diapositive 4">
            <a:extLst>
              <a:ext uri="{FF2B5EF4-FFF2-40B4-BE49-F238E27FC236}">
                <a16:creationId xmlns:a16="http://schemas.microsoft.com/office/drawing/2014/main" id="{392EF849-CEB5-A87A-5FF6-F9F1F9F47A5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081BAD8-7EAD-48A1-A893-449329D6F347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pic>
        <p:nvPicPr>
          <p:cNvPr id="41" name="Image 3">
            <a:extLst>
              <a:ext uri="{FF2B5EF4-FFF2-40B4-BE49-F238E27FC236}">
                <a16:creationId xmlns:a16="http://schemas.microsoft.com/office/drawing/2014/main" id="{B36D3FA5-48DA-ECFE-B250-6A0A4B252C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844675"/>
            <a:ext cx="2808287" cy="42672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808080">
                <a:alpha val="70000"/>
              </a:srgbClr>
            </a:outerShdw>
          </a:effectLst>
        </p:spPr>
      </p:pic>
      <p:sp>
        <p:nvSpPr>
          <p:cNvPr id="17413" name="ZoneTexte 4">
            <a:extLst>
              <a:ext uri="{FF2B5EF4-FFF2-40B4-BE49-F238E27FC236}">
                <a16:creationId xmlns:a16="http://schemas.microsoft.com/office/drawing/2014/main" id="{FFB01FF6-0B0D-B083-C038-A34F53908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133600"/>
            <a:ext cx="5183188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Relier les 3 anneaux au moyen d’un 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mousqueton selon la taille de la victime 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afin de la maintenir correctement dans le 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triangle lors de son évacuation.</a:t>
            </a:r>
          </a:p>
        </p:txBody>
      </p:sp>
      <p:sp>
        <p:nvSpPr>
          <p:cNvPr id="17414" name="ZoneTexte 2">
            <a:extLst>
              <a:ext uri="{FF2B5EF4-FFF2-40B4-BE49-F238E27FC236}">
                <a16:creationId xmlns:a16="http://schemas.microsoft.com/office/drawing/2014/main" id="{873160AB-1941-CCE0-9EB6-5C8F480FB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8" y="1262063"/>
            <a:ext cx="5426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MS PGothic" panose="020B0600070205080204" pitchFamily="34" charset="-128"/>
              </a:rPr>
              <a:t>Mise en place du triangle :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8">
            <a:extLst>
              <a:ext uri="{FF2B5EF4-FFF2-40B4-BE49-F238E27FC236}">
                <a16:creationId xmlns:a16="http://schemas.microsoft.com/office/drawing/2014/main" id="{4F0A3226-5ECB-4452-1A56-AB9F87421E4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LSPCC : sauvetages par l’extérieur</a:t>
            </a:r>
          </a:p>
        </p:txBody>
      </p:sp>
      <p:sp>
        <p:nvSpPr>
          <p:cNvPr id="18435" name="Espace réservé du numéro de diapositive 4">
            <a:extLst>
              <a:ext uri="{FF2B5EF4-FFF2-40B4-BE49-F238E27FC236}">
                <a16:creationId xmlns:a16="http://schemas.microsoft.com/office/drawing/2014/main" id="{6E050C83-3993-CA23-88CD-F8CE4838995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14BEA62-B832-4BD3-B9A2-736672442476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pic>
        <p:nvPicPr>
          <p:cNvPr id="51" name="Image 5">
            <a:extLst>
              <a:ext uri="{FF2B5EF4-FFF2-40B4-BE49-F238E27FC236}">
                <a16:creationId xmlns:a16="http://schemas.microsoft.com/office/drawing/2014/main" id="{60E640FE-5AAC-6914-F9A8-A7C2318485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4" t="23717" r="-2044" b="-2260"/>
          <a:stretch/>
        </p:blipFill>
        <p:spPr bwMode="auto">
          <a:xfrm>
            <a:off x="5154613" y="1771650"/>
            <a:ext cx="3703637" cy="4318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808080">
                <a:alpha val="70000"/>
              </a:srgbClr>
            </a:outerShdw>
          </a:effectLst>
        </p:spPr>
      </p:pic>
      <p:sp>
        <p:nvSpPr>
          <p:cNvPr id="18437" name="ZoneTexte 6">
            <a:extLst>
              <a:ext uri="{FF2B5EF4-FFF2-40B4-BE49-F238E27FC236}">
                <a16:creationId xmlns:a16="http://schemas.microsoft.com/office/drawing/2014/main" id="{F115CF11-4D45-A947-349D-BBEFC6567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613025"/>
            <a:ext cx="468153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Effectuer le serrage des bretelles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et 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amarrer la corde sur le mousqueton </a:t>
            </a:r>
          </a:p>
        </p:txBody>
      </p:sp>
      <p:sp>
        <p:nvSpPr>
          <p:cNvPr id="18438" name="ZoneTexte 2">
            <a:extLst>
              <a:ext uri="{FF2B5EF4-FFF2-40B4-BE49-F238E27FC236}">
                <a16:creationId xmlns:a16="http://schemas.microsoft.com/office/drawing/2014/main" id="{A03040E3-5122-EFCC-7838-C922D6113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8" y="1262063"/>
            <a:ext cx="5426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MS PGothic" panose="020B0600070205080204" pitchFamily="34" charset="-128"/>
              </a:rPr>
              <a:t>Mise en place du triangle :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8">
            <a:extLst>
              <a:ext uri="{FF2B5EF4-FFF2-40B4-BE49-F238E27FC236}">
                <a16:creationId xmlns:a16="http://schemas.microsoft.com/office/drawing/2014/main" id="{54CDD986-7B29-B2AF-9C7B-08A20AD78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LSPCC : sauvetages par l’extérieur</a:t>
            </a:r>
          </a:p>
        </p:txBody>
      </p:sp>
      <p:sp>
        <p:nvSpPr>
          <p:cNvPr id="19459" name="Espace réservé du numéro de diapositive 4">
            <a:extLst>
              <a:ext uri="{FF2B5EF4-FFF2-40B4-BE49-F238E27FC236}">
                <a16:creationId xmlns:a16="http://schemas.microsoft.com/office/drawing/2014/main" id="{10124131-C815-E5FD-8659-B99CD94BDA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FA5E54-7DA4-45D7-8C4D-E685C94868FC}" type="slidenum">
              <a:rPr lang="fr-FR" altLang="fr-FR" sz="2000" smtClean="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9460" name="Rectangle 1">
            <a:extLst>
              <a:ext uri="{FF2B5EF4-FFF2-40B4-BE49-F238E27FC236}">
                <a16:creationId xmlns:a16="http://schemas.microsoft.com/office/drawing/2014/main" id="{C05E0D2C-C0D3-3A10-A144-808C6B8C5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650" y="1309688"/>
            <a:ext cx="1847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PENDANT :</a:t>
            </a:r>
            <a:endParaRPr lang="fr-FR" altLang="fr-FR" sz="2400" u="sng"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9461" name="Espace réservé du numéro de diapositive 4">
            <a:extLst>
              <a:ext uri="{FF2B5EF4-FFF2-40B4-BE49-F238E27FC236}">
                <a16:creationId xmlns:a16="http://schemas.microsoft.com/office/drawing/2014/main" id="{54C39BF5-CD95-A994-B0B7-22362F5CCAB4}"/>
              </a:ext>
            </a:extLst>
          </p:cNvPr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586250F-7DED-4A5F-BEEF-3E1E2BC66780}" type="slidenum">
              <a:rPr lang="fr-FR" altLang="fr-FR" sz="1200">
                <a:solidFill>
                  <a:srgbClr val="898989"/>
                </a:solidFill>
                <a:ea typeface="MS PGothic" panose="020B0600070205080204" pitchFamily="34" charset="-128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fr-FR" altLang="fr-FR" sz="1200">
              <a:solidFill>
                <a:srgbClr val="898989"/>
              </a:solidFill>
              <a:ea typeface="MS PGothic" panose="020B0600070205080204" pitchFamily="34" charset="-128"/>
            </a:endParaRPr>
          </a:p>
        </p:txBody>
      </p:sp>
      <p:sp>
        <p:nvSpPr>
          <p:cNvPr id="19462" name="Rectangle 2">
            <a:extLst>
              <a:ext uri="{FF2B5EF4-FFF2-40B4-BE49-F238E27FC236}">
                <a16:creationId xmlns:a16="http://schemas.microsoft.com/office/drawing/2014/main" id="{084D1893-C4A4-3B9F-45ED-11B94F976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19463" name="Picture 1" descr="GTOD Livre 4 les sauvetages - V nov 2020 -_Page_24">
            <a:extLst>
              <a:ext uri="{FF2B5EF4-FFF2-40B4-BE49-F238E27FC236}">
                <a16:creationId xmlns:a16="http://schemas.microsoft.com/office/drawing/2014/main" id="{D4FBAC28-9C75-D0D7-5DBB-2AEC77DF7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8" t="77985" r="13751" b="7846"/>
          <a:stretch>
            <a:fillRect/>
          </a:stretch>
        </p:blipFill>
        <p:spPr bwMode="auto">
          <a:xfrm>
            <a:off x="374650" y="1987550"/>
            <a:ext cx="819150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Rectangle 2">
            <a:extLst>
              <a:ext uri="{FF2B5EF4-FFF2-40B4-BE49-F238E27FC236}">
                <a16:creationId xmlns:a16="http://schemas.microsoft.com/office/drawing/2014/main" id="{38B15BEE-4E4F-5FAA-A16E-D97BE92A0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475" y="4616450"/>
            <a:ext cx="814705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Commande 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dans le dos de la victime avec le mousqueton. 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 de mousqueton 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réaliser un nœud.</a:t>
            </a:r>
            <a:endParaRPr lang="fr-FR" altLang="fr-FR" sz="2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8">
            <a:extLst>
              <a:ext uri="{FF2B5EF4-FFF2-40B4-BE49-F238E27FC236}">
                <a16:creationId xmlns:a16="http://schemas.microsoft.com/office/drawing/2014/main" id="{8668715C-101E-3C4F-472F-A75857C88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LSPCC : sauvetages par l’extérieur</a:t>
            </a:r>
          </a:p>
        </p:txBody>
      </p:sp>
      <p:sp>
        <p:nvSpPr>
          <p:cNvPr id="20483" name="Espace réservé du numéro de diapositive 4">
            <a:extLst>
              <a:ext uri="{FF2B5EF4-FFF2-40B4-BE49-F238E27FC236}">
                <a16:creationId xmlns:a16="http://schemas.microsoft.com/office/drawing/2014/main" id="{7F479B08-64A0-8153-08E7-38671DA36E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EFBF35-393D-48FC-82FD-7CCFAFA6BAC8}" type="slidenum">
              <a:rPr lang="fr-FR" altLang="fr-FR" sz="2000" smtClean="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20484" name="Rectangle 1">
            <a:extLst>
              <a:ext uri="{FF2B5EF4-FFF2-40B4-BE49-F238E27FC236}">
                <a16:creationId xmlns:a16="http://schemas.microsoft.com/office/drawing/2014/main" id="{EE158D28-FAC3-1DC2-5348-A1C3DB9A9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412875"/>
            <a:ext cx="1847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PENDANT :</a:t>
            </a:r>
            <a:endParaRPr lang="fr-FR" altLang="fr-FR" sz="2400" u="sng"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0485" name="Espace réservé du numéro de diapositive 4">
            <a:extLst>
              <a:ext uri="{FF2B5EF4-FFF2-40B4-BE49-F238E27FC236}">
                <a16:creationId xmlns:a16="http://schemas.microsoft.com/office/drawing/2014/main" id="{250C8DA3-FCA5-FE69-F72C-AD7A454E1108}"/>
              </a:ext>
            </a:extLst>
          </p:cNvPr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8E728FC-825A-40F0-8A87-7457F55608D7}" type="slidenum">
              <a:rPr lang="fr-FR" altLang="fr-FR" sz="1200">
                <a:solidFill>
                  <a:srgbClr val="898989"/>
                </a:solidFill>
                <a:ea typeface="MS PGothic" panose="020B0600070205080204" pitchFamily="34" charset="-128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fr-FR" altLang="fr-FR" sz="1200">
              <a:solidFill>
                <a:srgbClr val="898989"/>
              </a:solidFill>
              <a:ea typeface="MS PGothic" panose="020B0600070205080204" pitchFamily="34" charset="-128"/>
            </a:endParaRPr>
          </a:p>
        </p:txBody>
      </p:sp>
      <p:sp>
        <p:nvSpPr>
          <p:cNvPr id="20486" name="ZoneTexte 9">
            <a:extLst>
              <a:ext uri="{FF2B5EF4-FFF2-40B4-BE49-F238E27FC236}">
                <a16:creationId xmlns:a16="http://schemas.microsoft.com/office/drawing/2014/main" id="{9FAE531C-9EF9-90DB-D919-344B6CC6E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276475"/>
            <a:ext cx="437515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4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Sur l’ordre </a:t>
            </a: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2400"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4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« </a:t>
            </a:r>
            <a:r>
              <a:rPr lang="fr-FR" altLang="fr-FR" sz="24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attention pour la commande</a:t>
            </a:r>
            <a:r>
              <a:rPr lang="fr-FR" altLang="fr-FR" sz="24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 »</a:t>
            </a: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2400"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2400"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4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Binôme de réception crie </a:t>
            </a: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2400"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4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« </a:t>
            </a:r>
            <a:r>
              <a:rPr lang="fr-FR" altLang="fr-FR" sz="24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envoyez</a:t>
            </a:r>
            <a:r>
              <a:rPr lang="fr-FR" altLang="fr-FR" sz="24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 ».</a:t>
            </a:r>
          </a:p>
        </p:txBody>
      </p:sp>
      <p:pic>
        <p:nvPicPr>
          <p:cNvPr id="20487" name="Picture 1" descr="GTOD Livre 4 les sauvetages - V nov 2020 -_Page_22">
            <a:extLst>
              <a:ext uri="{FF2B5EF4-FFF2-40B4-BE49-F238E27FC236}">
                <a16:creationId xmlns:a16="http://schemas.microsoft.com/office/drawing/2014/main" id="{311DFD43-0E0A-2C3D-FCC2-8223487B5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2" t="75175" r="74226" b="6557"/>
          <a:stretch>
            <a:fillRect/>
          </a:stretch>
        </p:blipFill>
        <p:spPr bwMode="auto">
          <a:xfrm>
            <a:off x="612775" y="1912938"/>
            <a:ext cx="2554288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8">
            <a:extLst>
              <a:ext uri="{FF2B5EF4-FFF2-40B4-BE49-F238E27FC236}">
                <a16:creationId xmlns:a16="http://schemas.microsoft.com/office/drawing/2014/main" id="{1C7E9514-8CF1-93DF-A7C8-B24ED934E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LSPCC : sauvetages par l’extérieur</a:t>
            </a:r>
          </a:p>
        </p:txBody>
      </p:sp>
      <p:sp>
        <p:nvSpPr>
          <p:cNvPr id="21507" name="Espace réservé du numéro de diapositive 4">
            <a:extLst>
              <a:ext uri="{FF2B5EF4-FFF2-40B4-BE49-F238E27FC236}">
                <a16:creationId xmlns:a16="http://schemas.microsoft.com/office/drawing/2014/main" id="{8D76E88C-AEB0-C862-94F7-128F249096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282A0F-809F-49FF-8347-76329E9F8BFC}" type="slidenum">
              <a:rPr lang="fr-FR" altLang="fr-FR" sz="2000" smtClean="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21508" name="Rectangle 1">
            <a:extLst>
              <a:ext uri="{FF2B5EF4-FFF2-40B4-BE49-F238E27FC236}">
                <a16:creationId xmlns:a16="http://schemas.microsoft.com/office/drawing/2014/main" id="{BEDCF7B7-5A9E-D1D4-3DB6-0B072854B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888" y="1330325"/>
            <a:ext cx="1847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PENDANT :</a:t>
            </a:r>
            <a:endParaRPr lang="fr-FR" altLang="fr-FR" sz="2400" u="sng"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1509" name="Espace réservé du numéro de diapositive 4">
            <a:extLst>
              <a:ext uri="{FF2B5EF4-FFF2-40B4-BE49-F238E27FC236}">
                <a16:creationId xmlns:a16="http://schemas.microsoft.com/office/drawing/2014/main" id="{47A15D38-E317-7A87-7A7E-F4E3C11344A1}"/>
              </a:ext>
            </a:extLst>
          </p:cNvPr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DD2D1BF-F2D3-44CD-A87C-613BC812E66A}" type="slidenum">
              <a:rPr lang="fr-FR" altLang="fr-FR" sz="1200">
                <a:solidFill>
                  <a:srgbClr val="898989"/>
                </a:solidFill>
                <a:ea typeface="MS PGothic" panose="020B0600070205080204" pitchFamily="34" charset="-128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fr-FR" altLang="fr-FR" sz="1200">
              <a:solidFill>
                <a:srgbClr val="898989"/>
              </a:solidFill>
              <a:ea typeface="MS PGothic" panose="020B0600070205080204" pitchFamily="34" charset="-128"/>
            </a:endParaRPr>
          </a:p>
        </p:txBody>
      </p:sp>
      <p:sp>
        <p:nvSpPr>
          <p:cNvPr id="21510" name="ZoneTexte 9">
            <a:extLst>
              <a:ext uri="{FF2B5EF4-FFF2-40B4-BE49-F238E27FC236}">
                <a16:creationId xmlns:a16="http://schemas.microsoft.com/office/drawing/2014/main" id="{7996D936-1A21-4315-66DE-78DA94E7E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775" y="2822575"/>
            <a:ext cx="424656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4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CE annonce</a:t>
            </a: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2400"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2400"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4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« </a:t>
            </a:r>
            <a:r>
              <a:rPr lang="fr-FR" altLang="fr-FR" sz="2400" b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attention pour la descente</a:t>
            </a:r>
            <a:r>
              <a:rPr lang="fr-FR" altLang="fr-FR" sz="24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 »</a:t>
            </a:r>
          </a:p>
        </p:txBody>
      </p:sp>
      <p:pic>
        <p:nvPicPr>
          <p:cNvPr id="21511" name="Picture 1" descr="GTOD Livre 4 les sauvetages - V nov 2020 -_Page_22">
            <a:extLst>
              <a:ext uri="{FF2B5EF4-FFF2-40B4-BE49-F238E27FC236}">
                <a16:creationId xmlns:a16="http://schemas.microsoft.com/office/drawing/2014/main" id="{7602943E-2F0F-2A55-F895-5082C6E54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0" t="79976" r="7451" b="6557"/>
          <a:stretch>
            <a:fillRect/>
          </a:stretch>
        </p:blipFill>
        <p:spPr bwMode="auto">
          <a:xfrm>
            <a:off x="5508625" y="1614488"/>
            <a:ext cx="3265488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8">
            <a:extLst>
              <a:ext uri="{FF2B5EF4-FFF2-40B4-BE49-F238E27FC236}">
                <a16:creationId xmlns:a16="http://schemas.microsoft.com/office/drawing/2014/main" id="{60481A2A-FA24-B45B-AF07-74EC74D0000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LSPCC : sauvetages par l’extérieur</a:t>
            </a:r>
          </a:p>
        </p:txBody>
      </p:sp>
      <p:sp>
        <p:nvSpPr>
          <p:cNvPr id="4099" name="Espace réservé du numéro de diapositive 4">
            <a:extLst>
              <a:ext uri="{FF2B5EF4-FFF2-40B4-BE49-F238E27FC236}">
                <a16:creationId xmlns:a16="http://schemas.microsoft.com/office/drawing/2014/main" id="{9ABEAF70-54E0-836A-8EC3-57E1AAC6E2F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7FA779F-0FC8-411D-963C-7B7805F23250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A28A4E71-3473-C4D4-2377-51EEE716A527}"/>
              </a:ext>
            </a:extLst>
          </p:cNvPr>
          <p:cNvCxnSpPr/>
          <p:nvPr/>
        </p:nvCxnSpPr>
        <p:spPr>
          <a:xfrm rot="5400000">
            <a:off x="2143125" y="3721100"/>
            <a:ext cx="4859338" cy="1588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1" name="ZoneTexte 16">
            <a:extLst>
              <a:ext uri="{FF2B5EF4-FFF2-40B4-BE49-F238E27FC236}">
                <a16:creationId xmlns:a16="http://schemas.microsoft.com/office/drawing/2014/main" id="{E35A898F-03EF-4829-A013-BF15B8DC5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916113"/>
            <a:ext cx="4300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Objectifs</a:t>
            </a:r>
          </a:p>
        </p:txBody>
      </p:sp>
      <p:sp>
        <p:nvSpPr>
          <p:cNvPr id="4102" name="ZoneTexte 20">
            <a:extLst>
              <a:ext uri="{FF2B5EF4-FFF2-40B4-BE49-F238E27FC236}">
                <a16:creationId xmlns:a16="http://schemas.microsoft.com/office/drawing/2014/main" id="{6998EC45-588F-A8B2-05C9-14CB85918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713" y="2632075"/>
            <a:ext cx="382111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FontTx/>
              <a:buChar char=" "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A la fin de cette partie, vous serez capable de connaître les manœuvres de sauvetage par l’extérieur.</a:t>
            </a:r>
          </a:p>
        </p:txBody>
      </p:sp>
      <p:sp>
        <p:nvSpPr>
          <p:cNvPr id="4103" name="ZoneTexte 15">
            <a:extLst>
              <a:ext uri="{FF2B5EF4-FFF2-40B4-BE49-F238E27FC236}">
                <a16:creationId xmlns:a16="http://schemas.microsoft.com/office/drawing/2014/main" id="{FD6B506E-6197-EBA4-2240-3BBD00CE0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057400"/>
            <a:ext cx="37338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Définition des rôles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Prise du matériel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Sauvetage par l’extérieur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Manœuvre spécifique : point fixe constitué par un sauveteur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8">
            <a:extLst>
              <a:ext uri="{FF2B5EF4-FFF2-40B4-BE49-F238E27FC236}">
                <a16:creationId xmlns:a16="http://schemas.microsoft.com/office/drawing/2014/main" id="{43C9CCE0-FA9C-E31B-9BD9-47B8AAFBE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LSPCC : sauvetages par l’extérieur</a:t>
            </a:r>
          </a:p>
        </p:txBody>
      </p:sp>
      <p:sp>
        <p:nvSpPr>
          <p:cNvPr id="22531" name="Espace réservé du numéro de diapositive 4">
            <a:extLst>
              <a:ext uri="{FF2B5EF4-FFF2-40B4-BE49-F238E27FC236}">
                <a16:creationId xmlns:a16="http://schemas.microsoft.com/office/drawing/2014/main" id="{F8F927B0-FAAC-7421-AF47-7FC7071307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4F67C7-30CB-4DC4-A3E1-14CE71FF3365}" type="slidenum">
              <a:rPr lang="fr-FR" altLang="fr-FR" sz="2000" smtClean="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22532" name="Rectangle 1">
            <a:extLst>
              <a:ext uri="{FF2B5EF4-FFF2-40B4-BE49-F238E27FC236}">
                <a16:creationId xmlns:a16="http://schemas.microsoft.com/office/drawing/2014/main" id="{684AF3B5-AA25-55D7-8829-2486070FD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412875"/>
            <a:ext cx="1847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PENDANT :</a:t>
            </a:r>
            <a:endParaRPr lang="fr-FR" altLang="fr-FR" sz="2400" u="sng"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2533" name="Espace réservé du numéro de diapositive 4">
            <a:extLst>
              <a:ext uri="{FF2B5EF4-FFF2-40B4-BE49-F238E27FC236}">
                <a16:creationId xmlns:a16="http://schemas.microsoft.com/office/drawing/2014/main" id="{EB1C0F4D-01B5-8B41-21F5-FA3B1B9CF099}"/>
              </a:ext>
            </a:extLst>
          </p:cNvPr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C63EF4C-964A-41A7-80B4-7E4172C5B727}" type="slidenum">
              <a:rPr lang="fr-FR" altLang="fr-FR" sz="1200">
                <a:solidFill>
                  <a:srgbClr val="898989"/>
                </a:solidFill>
                <a:ea typeface="MS PGothic" panose="020B0600070205080204" pitchFamily="34" charset="-128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fr-FR" altLang="fr-FR" sz="1200">
              <a:solidFill>
                <a:srgbClr val="898989"/>
              </a:solidFill>
              <a:ea typeface="MS PGothic" panose="020B0600070205080204" pitchFamily="34" charset="-128"/>
            </a:endParaRPr>
          </a:p>
        </p:txBody>
      </p:sp>
      <p:sp>
        <p:nvSpPr>
          <p:cNvPr id="22534" name="ZoneTexte 9">
            <a:extLst>
              <a:ext uri="{FF2B5EF4-FFF2-40B4-BE49-F238E27FC236}">
                <a16:creationId xmlns:a16="http://schemas.microsoft.com/office/drawing/2014/main" id="{0E3D47D5-878B-5647-B828-E5AC75A3C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1420813"/>
            <a:ext cx="57610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V</a:t>
            </a: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ictime est mise </a:t>
            </a:r>
            <a:r>
              <a:rPr lang="fr-FR" altLang="fr-FR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« au vide</a:t>
            </a: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 »</a:t>
            </a:r>
          </a:p>
        </p:txBody>
      </p:sp>
      <p:pic>
        <p:nvPicPr>
          <p:cNvPr id="22535" name="Picture 2" descr="GTOD Livre 4 les sauvetages - V nov 2020 -_Page_23">
            <a:extLst>
              <a:ext uri="{FF2B5EF4-FFF2-40B4-BE49-F238E27FC236}">
                <a16:creationId xmlns:a16="http://schemas.microsoft.com/office/drawing/2014/main" id="{190BE1E5-A647-3701-4977-0B0817613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2" t="18735" r="67001" b="65340"/>
          <a:stretch>
            <a:fillRect/>
          </a:stretch>
        </p:blipFill>
        <p:spPr bwMode="auto">
          <a:xfrm>
            <a:off x="2366963" y="1987550"/>
            <a:ext cx="4410075" cy="42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8">
            <a:extLst>
              <a:ext uri="{FF2B5EF4-FFF2-40B4-BE49-F238E27FC236}">
                <a16:creationId xmlns:a16="http://schemas.microsoft.com/office/drawing/2014/main" id="{3CF341E3-DB4D-EB46-4C00-D91AF2321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LSPCC : sauvetages par l’extérieur</a:t>
            </a:r>
          </a:p>
        </p:txBody>
      </p:sp>
      <p:sp>
        <p:nvSpPr>
          <p:cNvPr id="23555" name="Espace réservé du numéro de diapositive 4">
            <a:extLst>
              <a:ext uri="{FF2B5EF4-FFF2-40B4-BE49-F238E27FC236}">
                <a16:creationId xmlns:a16="http://schemas.microsoft.com/office/drawing/2014/main" id="{EB134F90-AD47-FC41-50AB-D417815AB8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CA5E24-4F8D-4E8E-8E40-D7EA0A310454}" type="slidenum">
              <a:rPr lang="fr-FR" altLang="fr-FR" sz="2000" smtClean="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23556" name="Rectangle 1">
            <a:extLst>
              <a:ext uri="{FF2B5EF4-FFF2-40B4-BE49-F238E27FC236}">
                <a16:creationId xmlns:a16="http://schemas.microsoft.com/office/drawing/2014/main" id="{F06D3901-FA7D-ED7B-448B-3BF078109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412875"/>
            <a:ext cx="1847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PENDANT :</a:t>
            </a:r>
            <a:endParaRPr lang="fr-FR" altLang="fr-FR" sz="2400" u="sng"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3557" name="Espace réservé du numéro de diapositive 4">
            <a:extLst>
              <a:ext uri="{FF2B5EF4-FFF2-40B4-BE49-F238E27FC236}">
                <a16:creationId xmlns:a16="http://schemas.microsoft.com/office/drawing/2014/main" id="{BC703851-1229-6F64-8AFC-B3477E73CCED}"/>
              </a:ext>
            </a:extLst>
          </p:cNvPr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4F0A463-8030-4C81-A697-844A0E2CCE5B}" type="slidenum">
              <a:rPr lang="fr-FR" altLang="fr-FR" sz="1200">
                <a:solidFill>
                  <a:srgbClr val="898989"/>
                </a:solidFill>
                <a:ea typeface="MS PGothic" panose="020B0600070205080204" pitchFamily="34" charset="-128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fr-FR" altLang="fr-FR" sz="1200">
              <a:solidFill>
                <a:srgbClr val="898989"/>
              </a:solidFill>
              <a:ea typeface="MS PGothic" panose="020B0600070205080204" pitchFamily="34" charset="-128"/>
            </a:endParaRPr>
          </a:p>
        </p:txBody>
      </p:sp>
      <p:sp>
        <p:nvSpPr>
          <p:cNvPr id="23558" name="ZoneTexte 9">
            <a:extLst>
              <a:ext uri="{FF2B5EF4-FFF2-40B4-BE49-F238E27FC236}">
                <a16:creationId xmlns:a16="http://schemas.microsoft.com/office/drawing/2014/main" id="{7588E3FB-31B3-8BCE-3778-F38477D55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4925" y="1425575"/>
            <a:ext cx="5761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V</a:t>
            </a: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ictime est mise </a:t>
            </a:r>
            <a:r>
              <a:rPr lang="fr-FR" altLang="fr-FR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« au vide</a:t>
            </a: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 »</a:t>
            </a:r>
          </a:p>
        </p:txBody>
      </p:sp>
      <p:pic>
        <p:nvPicPr>
          <p:cNvPr id="23559" name="Picture 1" descr="GTOD Livre 4 les sauvetages - V nov 2020 -_Page_23">
            <a:extLst>
              <a:ext uri="{FF2B5EF4-FFF2-40B4-BE49-F238E27FC236}">
                <a16:creationId xmlns:a16="http://schemas.microsoft.com/office/drawing/2014/main" id="{B507D575-C916-5267-27D4-E61B6AB63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12" t="18735" r="19719" b="65340"/>
          <a:stretch>
            <a:fillRect/>
          </a:stretch>
        </p:blipFill>
        <p:spPr bwMode="auto">
          <a:xfrm>
            <a:off x="1123950" y="1903413"/>
            <a:ext cx="7699375" cy="429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u numéro de diapositive 3">
            <a:extLst>
              <a:ext uri="{FF2B5EF4-FFF2-40B4-BE49-F238E27FC236}">
                <a16:creationId xmlns:a16="http://schemas.microsoft.com/office/drawing/2014/main" id="{C560DE73-6ECB-2425-86A9-184BCD5A6C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EB0304-B64D-466F-BCC2-8F181EE57C66}" type="slidenum">
              <a:rPr lang="fr-FR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24579" name="Titre 8">
            <a:extLst>
              <a:ext uri="{FF2B5EF4-FFF2-40B4-BE49-F238E27FC236}">
                <a16:creationId xmlns:a16="http://schemas.microsoft.com/office/drawing/2014/main" id="{813AB55C-8BCF-F2C5-E8BF-8469DD23C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LSPCC : sauvetages par l’extérieur</a:t>
            </a:r>
          </a:p>
        </p:txBody>
      </p:sp>
      <p:sp>
        <p:nvSpPr>
          <p:cNvPr id="24580" name="Rectangle 5">
            <a:extLst>
              <a:ext uri="{FF2B5EF4-FFF2-40B4-BE49-F238E27FC236}">
                <a16:creationId xmlns:a16="http://schemas.microsoft.com/office/drawing/2014/main" id="{0947D38A-7792-647E-5798-4793265FB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00" y="1412875"/>
            <a:ext cx="5694363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fr-FR" altLang="fr-FR" sz="2400" u="sng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Ordres exécutoires pendant les manœuvres </a:t>
            </a:r>
            <a:endParaRPr lang="fr-FR" altLang="fr-FR" sz="2400" b="1" u="sng"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fr-FR" altLang="fr-FR" sz="24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CE du binôme sauvetage 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contrôle visuellement la descente et informe l’équipier de l’avancée de la descente, répercute les ordres.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Binôme de réception écarte la victime de la façade</a:t>
            </a:r>
          </a:p>
        </p:txBody>
      </p:sp>
      <p:pic>
        <p:nvPicPr>
          <p:cNvPr id="24581" name="Picture 6">
            <a:extLst>
              <a:ext uri="{FF2B5EF4-FFF2-40B4-BE49-F238E27FC236}">
                <a16:creationId xmlns:a16="http://schemas.microsoft.com/office/drawing/2014/main" id="{D7028F95-D4B9-5312-6D0D-6B1854525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8" t="5208" r="7716" b="6377"/>
          <a:stretch>
            <a:fillRect/>
          </a:stretch>
        </p:blipFill>
        <p:spPr bwMode="auto">
          <a:xfrm>
            <a:off x="6369050" y="1689100"/>
            <a:ext cx="2457450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u numéro de diapositive 3">
            <a:extLst>
              <a:ext uri="{FF2B5EF4-FFF2-40B4-BE49-F238E27FC236}">
                <a16:creationId xmlns:a16="http://schemas.microsoft.com/office/drawing/2014/main" id="{67C9A3FA-24E6-07FD-5E9F-27F6953D51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4805F4-9618-4D35-8F4F-1D028C06A169}" type="slidenum">
              <a:rPr lang="fr-FR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25603" name="Titre 8">
            <a:extLst>
              <a:ext uri="{FF2B5EF4-FFF2-40B4-BE49-F238E27FC236}">
                <a16:creationId xmlns:a16="http://schemas.microsoft.com/office/drawing/2014/main" id="{E4A5B568-E85F-53B5-D67C-BDD571F2B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LSPCC : sauvetages par l’extérieur</a:t>
            </a:r>
          </a:p>
        </p:txBody>
      </p:sp>
      <p:sp>
        <p:nvSpPr>
          <p:cNvPr id="7172" name="Rectangle 5">
            <a:extLst>
              <a:ext uri="{FF2B5EF4-FFF2-40B4-BE49-F238E27FC236}">
                <a16:creationId xmlns:a16="http://schemas.microsoft.com/office/drawing/2014/main" id="{87F06B80-39E3-40DB-CF00-C25A6B0CA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268413"/>
            <a:ext cx="8534400" cy="39449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9pPr>
          </a:lstStyle>
          <a:p>
            <a:pPr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/>
            </a:pPr>
            <a:r>
              <a:rPr lang="fr-FR" altLang="fr-FR" sz="2400" u="sng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Ordres exécutoires pendant les manœuvres </a:t>
            </a:r>
          </a:p>
          <a:p>
            <a:pPr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/>
            </a:pPr>
            <a:endParaRPr lang="fr-FR" altLang="fr-FR" sz="2400" b="1" u="sng" dirty="0"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/>
            </a:pPr>
            <a:r>
              <a:rPr lang="fr-FR" altLang="fr-FR" sz="24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Victime est prête à être réceptionnée :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/>
            </a:pPr>
            <a:endParaRPr lang="fr-FR" altLang="fr-FR" sz="2400" dirty="0"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/>
            </a:pPr>
            <a:r>
              <a:rPr lang="fr-FR" altLang="fr-FR" sz="24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Le chef binôme réception :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/>
            </a:pPr>
            <a:endParaRPr lang="fr-FR" altLang="fr-FR" sz="2400" dirty="0"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defRPr/>
            </a:pPr>
            <a:r>
              <a:rPr lang="fr-FR" altLang="fr-FR" sz="24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Crie </a:t>
            </a:r>
            <a:r>
              <a:rPr lang="fr-FR" altLang="fr-FR" sz="2400" b="1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« </a:t>
            </a:r>
            <a:r>
              <a:rPr lang="fr-FR" alt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HALTE</a:t>
            </a:r>
            <a:r>
              <a:rPr lang="fr-FR" altLang="fr-FR" sz="2400" b="1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 »</a:t>
            </a:r>
            <a:r>
              <a:rPr lang="fr-FR" altLang="fr-FR" sz="24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defRPr/>
            </a:pPr>
            <a:r>
              <a:rPr lang="fr-FR" altLang="fr-FR" sz="24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Va à la victime</a:t>
            </a:r>
          </a:p>
        </p:txBody>
      </p:sp>
      <p:sp>
        <p:nvSpPr>
          <p:cNvPr id="25605" name="Rectangle 2">
            <a:extLst>
              <a:ext uri="{FF2B5EF4-FFF2-40B4-BE49-F238E27FC236}">
                <a16:creationId xmlns:a16="http://schemas.microsoft.com/office/drawing/2014/main" id="{3C31A38A-93E3-899E-1697-38E6DBC80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25606" name="Picture 1">
            <a:extLst>
              <a:ext uri="{FF2B5EF4-FFF2-40B4-BE49-F238E27FC236}">
                <a16:creationId xmlns:a16="http://schemas.microsoft.com/office/drawing/2014/main" id="{82558F6A-939A-94CD-B2A5-FE25C2C5D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6" t="18983" r="7196" b="4745"/>
          <a:stretch>
            <a:fillRect/>
          </a:stretch>
        </p:blipFill>
        <p:spPr bwMode="auto">
          <a:xfrm>
            <a:off x="5394325" y="1844675"/>
            <a:ext cx="3425825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Rectangle 4">
            <a:extLst>
              <a:ext uri="{FF2B5EF4-FFF2-40B4-BE49-F238E27FC236}">
                <a16:creationId xmlns:a16="http://schemas.microsoft.com/office/drawing/2014/main" id="{0798F258-BCF5-5058-D874-45C4241B7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sp>
        <p:nvSpPr>
          <p:cNvPr id="25608" name="Rectangle 6">
            <a:extLst>
              <a:ext uri="{FF2B5EF4-FFF2-40B4-BE49-F238E27FC236}">
                <a16:creationId xmlns:a16="http://schemas.microsoft.com/office/drawing/2014/main" id="{4D2FC34D-BEEC-4247-4B61-9E48ABD39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u numéro de diapositive 3">
            <a:extLst>
              <a:ext uri="{FF2B5EF4-FFF2-40B4-BE49-F238E27FC236}">
                <a16:creationId xmlns:a16="http://schemas.microsoft.com/office/drawing/2014/main" id="{6D8F8719-2F1E-73FE-5D9A-767BFC86E1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0C8AFE-6CC5-4A63-AD8E-381903A099B0}" type="slidenum">
              <a:rPr lang="fr-FR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26627" name="Titre 8">
            <a:extLst>
              <a:ext uri="{FF2B5EF4-FFF2-40B4-BE49-F238E27FC236}">
                <a16:creationId xmlns:a16="http://schemas.microsoft.com/office/drawing/2014/main" id="{6EB77214-B852-0893-A0A8-6618C8698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LSPCC : sauvetages par l’extérieur</a:t>
            </a:r>
          </a:p>
        </p:txBody>
      </p:sp>
      <p:sp>
        <p:nvSpPr>
          <p:cNvPr id="7172" name="Rectangle 5">
            <a:extLst>
              <a:ext uri="{FF2B5EF4-FFF2-40B4-BE49-F238E27FC236}">
                <a16:creationId xmlns:a16="http://schemas.microsoft.com/office/drawing/2014/main" id="{FDD4EB0C-721B-B153-FE91-0A24D894A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423988"/>
            <a:ext cx="8534400" cy="24511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/>
            </a:pPr>
            <a:endParaRPr lang="fr-FR" altLang="fr-FR" sz="2400" b="1" u="sng" dirty="0"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/>
            </a:pPr>
            <a:endParaRPr lang="fr-FR" altLang="fr-FR" sz="2400" b="1" u="sng" dirty="0"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/>
            </a:pPr>
            <a:r>
              <a:rPr lang="fr-FR" altLang="fr-FR" sz="24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Le chef binôme réception :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/>
            </a:pPr>
            <a:endParaRPr lang="fr-FR" altLang="fr-FR" sz="2400" dirty="0"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defRPr/>
            </a:pPr>
            <a:r>
              <a:rPr lang="fr-FR" altLang="fr-FR" sz="24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La saisie sous les aisselles.</a:t>
            </a:r>
          </a:p>
        </p:txBody>
      </p:sp>
      <p:sp>
        <p:nvSpPr>
          <p:cNvPr id="26629" name="Rectangle 2">
            <a:extLst>
              <a:ext uri="{FF2B5EF4-FFF2-40B4-BE49-F238E27FC236}">
                <a16:creationId xmlns:a16="http://schemas.microsoft.com/office/drawing/2014/main" id="{FF51E722-4EC2-DE31-8D7F-16C2D3A3F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sp>
        <p:nvSpPr>
          <p:cNvPr id="26630" name="Rectangle 4">
            <a:extLst>
              <a:ext uri="{FF2B5EF4-FFF2-40B4-BE49-F238E27FC236}">
                <a16:creationId xmlns:a16="http://schemas.microsoft.com/office/drawing/2014/main" id="{6ADA59AD-BE06-CCFA-24D1-613C83863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26631" name="Picture 3">
            <a:extLst>
              <a:ext uri="{FF2B5EF4-FFF2-40B4-BE49-F238E27FC236}">
                <a16:creationId xmlns:a16="http://schemas.microsoft.com/office/drawing/2014/main" id="{B42D3D04-A74E-D7A9-0880-B10D56964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0" t="6529" r="16264" b="10539"/>
          <a:stretch>
            <a:fillRect/>
          </a:stretch>
        </p:blipFill>
        <p:spPr bwMode="auto">
          <a:xfrm>
            <a:off x="5019675" y="1423988"/>
            <a:ext cx="2882900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Rectangle 6">
            <a:extLst>
              <a:ext uri="{FF2B5EF4-FFF2-40B4-BE49-F238E27FC236}">
                <a16:creationId xmlns:a16="http://schemas.microsoft.com/office/drawing/2014/main" id="{4965B521-E3E4-525F-11AB-4338D809B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u numéro de diapositive 3">
            <a:extLst>
              <a:ext uri="{FF2B5EF4-FFF2-40B4-BE49-F238E27FC236}">
                <a16:creationId xmlns:a16="http://schemas.microsoft.com/office/drawing/2014/main" id="{E5B9443A-1A5E-F683-51C1-353DB6D3CC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289519-96CB-4BEA-B328-E57E9AC61358}" type="slidenum">
              <a:rPr lang="fr-FR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27651" name="Titre 8">
            <a:extLst>
              <a:ext uri="{FF2B5EF4-FFF2-40B4-BE49-F238E27FC236}">
                <a16:creationId xmlns:a16="http://schemas.microsoft.com/office/drawing/2014/main" id="{0DF0BA35-7EEB-2E4B-3E51-5CED83D83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LSPCC : sauvetages par l’extérieur</a:t>
            </a:r>
          </a:p>
        </p:txBody>
      </p:sp>
      <p:sp>
        <p:nvSpPr>
          <p:cNvPr id="7172" name="Rectangle 5">
            <a:extLst>
              <a:ext uri="{FF2B5EF4-FFF2-40B4-BE49-F238E27FC236}">
                <a16:creationId xmlns:a16="http://schemas.microsoft.com/office/drawing/2014/main" id="{9C59EC14-6982-5C49-1D25-B6F09B683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263" y="2276475"/>
            <a:ext cx="4283075" cy="19542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/>
            </a:pPr>
            <a:r>
              <a:rPr lang="fr-FR" altLang="fr-FR" sz="24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Le chef binôme réception :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/>
            </a:pPr>
            <a:endParaRPr lang="fr-FR" altLang="fr-FR" sz="2400" dirty="0"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/>
            </a:pPr>
            <a:endParaRPr lang="fr-FR" altLang="fr-FR" sz="2400" dirty="0"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defRPr/>
            </a:pPr>
            <a:r>
              <a:rPr lang="fr-FR" altLang="fr-FR" sz="24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La pose au sol </a:t>
            </a:r>
          </a:p>
        </p:txBody>
      </p:sp>
      <p:sp>
        <p:nvSpPr>
          <p:cNvPr id="27653" name="Rectangle 2">
            <a:extLst>
              <a:ext uri="{FF2B5EF4-FFF2-40B4-BE49-F238E27FC236}">
                <a16:creationId xmlns:a16="http://schemas.microsoft.com/office/drawing/2014/main" id="{3EB333A9-0FE6-79FE-A575-2567998CB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sp>
        <p:nvSpPr>
          <p:cNvPr id="27654" name="Rectangle 4">
            <a:extLst>
              <a:ext uri="{FF2B5EF4-FFF2-40B4-BE49-F238E27FC236}">
                <a16:creationId xmlns:a16="http://schemas.microsoft.com/office/drawing/2014/main" id="{B61C431F-87FD-1FC5-35F1-3622BC587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sp>
        <p:nvSpPr>
          <p:cNvPr id="27655" name="Rectangle 6">
            <a:extLst>
              <a:ext uri="{FF2B5EF4-FFF2-40B4-BE49-F238E27FC236}">
                <a16:creationId xmlns:a16="http://schemas.microsoft.com/office/drawing/2014/main" id="{27ADFB09-EB7D-B3A8-C0C4-70999F435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27656" name="Picture 5">
            <a:extLst>
              <a:ext uri="{FF2B5EF4-FFF2-40B4-BE49-F238E27FC236}">
                <a16:creationId xmlns:a16="http://schemas.microsoft.com/office/drawing/2014/main" id="{FC3C286E-CF78-90DD-72E0-5F9F3C8AE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3" t="11980" r="17557" b="7440"/>
          <a:stretch>
            <a:fillRect/>
          </a:stretch>
        </p:blipFill>
        <p:spPr bwMode="auto">
          <a:xfrm>
            <a:off x="5364163" y="1393825"/>
            <a:ext cx="3059112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Rectangle 10">
            <a:extLst>
              <a:ext uri="{FF2B5EF4-FFF2-40B4-BE49-F238E27FC236}">
                <a16:creationId xmlns:a16="http://schemas.microsoft.com/office/drawing/2014/main" id="{7E27F2C3-D5E9-6F40-B421-84A575CDD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sp>
        <p:nvSpPr>
          <p:cNvPr id="27658" name="Rectangle 11">
            <a:extLst>
              <a:ext uri="{FF2B5EF4-FFF2-40B4-BE49-F238E27FC236}">
                <a16:creationId xmlns:a16="http://schemas.microsoft.com/office/drawing/2014/main" id="{83343526-242F-12ED-25E5-29F734B93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met en s</a:t>
            </a:r>
            <a:r>
              <a:rPr lang="fr-FR" altLang="fr-FR" sz="12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lang="fr-FR" altLang="fr-FR" sz="1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curit</a:t>
            </a:r>
            <a:r>
              <a:rPr lang="fr-FR" altLang="fr-FR" sz="12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lang="fr-FR" altLang="fr-FR" sz="1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              </a:t>
            </a:r>
            <a:endParaRPr lang="fr-FR" altLang="fr-FR" sz="180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8">
            <a:extLst>
              <a:ext uri="{FF2B5EF4-FFF2-40B4-BE49-F238E27FC236}">
                <a16:creationId xmlns:a16="http://schemas.microsoft.com/office/drawing/2014/main" id="{D6FA203C-8373-56D2-E89D-9DF443294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LSPCC : sauvetages par l’extérieur</a:t>
            </a:r>
          </a:p>
        </p:txBody>
      </p:sp>
      <p:sp>
        <p:nvSpPr>
          <p:cNvPr id="28675" name="Espace réservé du numéro de diapositive 4">
            <a:extLst>
              <a:ext uri="{FF2B5EF4-FFF2-40B4-BE49-F238E27FC236}">
                <a16:creationId xmlns:a16="http://schemas.microsoft.com/office/drawing/2014/main" id="{6F9B2512-FB1B-05C2-9AF0-BB576A368E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573470-E779-48CB-B6EE-3D30D14162B2}" type="slidenum">
              <a:rPr lang="fr-FR" altLang="fr-FR" sz="2000" smtClean="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28676" name="Espace réservé du numéro de diapositive 4">
            <a:extLst>
              <a:ext uri="{FF2B5EF4-FFF2-40B4-BE49-F238E27FC236}">
                <a16:creationId xmlns:a16="http://schemas.microsoft.com/office/drawing/2014/main" id="{F256F528-533D-B76F-E18B-47EAD34CA85E}"/>
              </a:ext>
            </a:extLst>
          </p:cNvPr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F73D3E2-8543-4B1A-8794-5410F38FD9FB}" type="slidenum">
              <a:rPr lang="fr-FR" altLang="fr-FR" sz="1200">
                <a:solidFill>
                  <a:srgbClr val="898989"/>
                </a:solidFill>
                <a:ea typeface="MS PGothic" panose="020B0600070205080204" pitchFamily="34" charset="-128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fr-FR" altLang="fr-FR" sz="1200">
              <a:solidFill>
                <a:srgbClr val="898989"/>
              </a:solidFill>
              <a:ea typeface="MS PGothic" panose="020B0600070205080204" pitchFamily="34" charset="-128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80D823D-5A81-00C2-FB44-3E31EBB85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00" y="1412875"/>
            <a:ext cx="8369300" cy="4237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9pPr>
          </a:lstStyle>
          <a:p>
            <a:pPr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/>
            </a:pPr>
            <a:r>
              <a:rPr lang="fr-FR" altLang="fr-FR" sz="2400" u="sng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Ordres exécutoires pendant les manœuvres </a:t>
            </a:r>
          </a:p>
          <a:p>
            <a:pPr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/>
            </a:pPr>
            <a:endParaRPr lang="fr-FR" altLang="fr-FR" sz="2400" b="1" u="sng" dirty="0"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/>
            </a:pPr>
            <a:r>
              <a:rPr lang="fr-FR" altLang="fr-FR" sz="24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CE binôme réception annonce  </a:t>
            </a:r>
            <a:r>
              <a:rPr lang="fr-FR" altLang="fr-FR" sz="2400" b="1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« </a:t>
            </a:r>
            <a:r>
              <a:rPr lang="fr-FR" alt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victime dégagée</a:t>
            </a:r>
            <a:r>
              <a:rPr lang="fr-FR" altLang="fr-FR" sz="2400" b="1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 ».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/>
            </a:pPr>
            <a:endParaRPr lang="fr-FR" altLang="fr-FR" sz="2400" dirty="0"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/>
            </a:pPr>
            <a:r>
              <a:rPr lang="fr-FR" altLang="fr-FR" sz="24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CE binôme sauvetage annonce </a:t>
            </a:r>
            <a:r>
              <a:rPr lang="fr-FR" altLang="fr-FR" sz="2400" b="1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« </a:t>
            </a:r>
            <a:r>
              <a:rPr lang="fr-FR" alt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sauvetage terminé</a:t>
            </a:r>
            <a:r>
              <a:rPr lang="fr-FR" altLang="fr-FR" sz="2400" b="1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 </a:t>
            </a:r>
            <a:r>
              <a:rPr lang="fr-FR" altLang="fr-FR" sz="24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»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/>
            </a:pPr>
            <a:r>
              <a:rPr lang="fr-FR" altLang="fr-FR" sz="24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ou </a:t>
            </a:r>
            <a:r>
              <a:rPr lang="fr-FR" altLang="fr-FR" sz="2400" b="1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« </a:t>
            </a:r>
            <a:r>
              <a:rPr lang="fr-FR" alt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2</a:t>
            </a:r>
            <a:r>
              <a:rPr lang="fr-FR" altLang="fr-FR"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ème</a:t>
            </a:r>
            <a:r>
              <a:rPr lang="fr-FR" alt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sauvetage</a:t>
            </a:r>
            <a:r>
              <a:rPr lang="fr-FR" altLang="fr-FR" sz="2400" b="1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 </a:t>
            </a:r>
            <a:r>
              <a:rPr lang="fr-FR" altLang="fr-FR" sz="24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» :</a:t>
            </a:r>
          </a:p>
          <a:p>
            <a:pPr marL="342900" indent="-342900"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è"/>
              <a:defRPr/>
            </a:pPr>
            <a:r>
              <a:rPr lang="fr-FR" altLang="fr-F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 des 2 du binôme de réception récupère le + rapidement possible le triangle pour le faire hisser par le binôme de sauvetage au moyen de la corde</a:t>
            </a:r>
            <a:r>
              <a:rPr lang="fr-FR" altLang="fr-FR" sz="24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Wingdings" panose="05000000000000000000" pitchFamily="2" charset="2"/>
              </a:rPr>
              <a:t>,</a:t>
            </a:r>
            <a:endParaRPr lang="fr-FR" altLang="fr-FR" sz="24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8">
            <a:extLst>
              <a:ext uri="{FF2B5EF4-FFF2-40B4-BE49-F238E27FC236}">
                <a16:creationId xmlns:a16="http://schemas.microsoft.com/office/drawing/2014/main" id="{7EB949F4-9285-FD29-F2F6-75CCA5085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LSPCC : sauvetages par l’extérieur</a:t>
            </a:r>
          </a:p>
        </p:txBody>
      </p:sp>
      <p:sp>
        <p:nvSpPr>
          <p:cNvPr id="29699" name="Espace réservé du numéro de diapositive 4">
            <a:extLst>
              <a:ext uri="{FF2B5EF4-FFF2-40B4-BE49-F238E27FC236}">
                <a16:creationId xmlns:a16="http://schemas.microsoft.com/office/drawing/2014/main" id="{A7617F3E-66E7-0012-9C6A-FBCBE57A0D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87F288-8A48-406F-9350-C09EDEE078A4}" type="slidenum">
              <a:rPr lang="fr-FR" altLang="fr-FR" sz="2000" smtClean="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29700" name="Rectangle 1">
            <a:extLst>
              <a:ext uri="{FF2B5EF4-FFF2-40B4-BE49-F238E27FC236}">
                <a16:creationId xmlns:a16="http://schemas.microsoft.com/office/drawing/2014/main" id="{AC60359A-4ED6-315D-D16F-B67CF351C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371600"/>
            <a:ext cx="6059488" cy="830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MANOEUVRE SPECIFIQUE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Point fixe constitué par un sauveteur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D74F7CEB-CC75-BA3F-E6FF-75B6D999A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828925"/>
            <a:ext cx="4124325" cy="1200150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fr-FR" altLang="fr-FR" sz="2400" dirty="0">
                <a:latin typeface="Times New Roman" panose="02020603050405020304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Situation rend impossible l'installation de tout amarrage, l'équipier sert de point fixe.</a:t>
            </a:r>
          </a:p>
        </p:txBody>
      </p:sp>
      <p:pic>
        <p:nvPicPr>
          <p:cNvPr id="11" name="Image 1">
            <a:extLst>
              <a:ext uri="{FF2B5EF4-FFF2-40B4-BE49-F238E27FC236}">
                <a16:creationId xmlns:a16="http://schemas.microsoft.com/office/drawing/2014/main" id="{0C523A7E-2A2E-0939-A877-EC2A579275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059"/>
          <a:stretch/>
        </p:blipFill>
        <p:spPr bwMode="auto">
          <a:xfrm>
            <a:off x="4694238" y="2359025"/>
            <a:ext cx="4003675" cy="3659188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80808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re 8">
            <a:extLst>
              <a:ext uri="{FF2B5EF4-FFF2-40B4-BE49-F238E27FC236}">
                <a16:creationId xmlns:a16="http://schemas.microsoft.com/office/drawing/2014/main" id="{0DE56976-86B6-5C14-32D9-08AD6B899A7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LSPCC : sauvetages par l’extérieur</a:t>
            </a:r>
          </a:p>
        </p:txBody>
      </p:sp>
      <p:sp>
        <p:nvSpPr>
          <p:cNvPr id="30723" name="Espace réservé du numéro de diapositive 4">
            <a:extLst>
              <a:ext uri="{FF2B5EF4-FFF2-40B4-BE49-F238E27FC236}">
                <a16:creationId xmlns:a16="http://schemas.microsoft.com/office/drawing/2014/main" id="{72BE744E-3712-3DEB-7582-9C474F02888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B4440D2-6411-4695-A104-98235C4DEFD0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30724" name="Rectangle 1">
            <a:extLst>
              <a:ext uri="{FF2B5EF4-FFF2-40B4-BE49-F238E27FC236}">
                <a16:creationId xmlns:a16="http://schemas.microsoft.com/office/drawing/2014/main" id="{678D0C25-8128-3C2B-A444-9F782F55B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0013" y="1290638"/>
            <a:ext cx="6483350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Point fixe constitué par un sauveteur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2170F226-CE6E-216B-5ECF-36B42ADF8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100" y="2108200"/>
            <a:ext cx="4319588" cy="3784600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fr-FR" altLang="fr-FR" sz="2400" dirty="0">
                <a:latin typeface="Times New Roman" panose="02020603050405020304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Equipier </a:t>
            </a:r>
            <a:r>
              <a:rPr lang="fr-FR" alt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fr-FR" altLang="fr-FR" sz="2400" dirty="0">
                <a:latin typeface="Times New Roman" panose="02020603050405020304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 muni du harnais équipé du descendeur, est assis sur le sol, les 2 pieds contre le mur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fr-FR" altLang="fr-FR" sz="2400" dirty="0">
              <a:latin typeface="Times New Roman" panose="02020603050405020304" pitchFamily="18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fr-FR" alt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H entre le 8 descendeur et le point d'appui sur le passage au vide de la corde doit obligatoirement </a:t>
            </a:r>
            <a:r>
              <a:rPr lang="fr-FR" altLang="fr-FR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être supérieure </a:t>
            </a:r>
            <a:r>
              <a:rPr lang="fr-FR" alt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à 20 cm.</a:t>
            </a:r>
            <a:endParaRPr lang="fr-FR" altLang="fr-FR" sz="2400" b="1" dirty="0">
              <a:latin typeface="Times New Roman" panose="02020603050405020304" pitchFamily="18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12" name="Image 3">
            <a:extLst>
              <a:ext uri="{FF2B5EF4-FFF2-40B4-BE49-F238E27FC236}">
                <a16:creationId xmlns:a16="http://schemas.microsoft.com/office/drawing/2014/main" id="{5B120536-E59D-5D9A-1E83-9584201806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3450" y="2781300"/>
            <a:ext cx="4160838" cy="277495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808080">
                <a:alpha val="70000"/>
              </a:srgbClr>
            </a:outerShdw>
          </a:effectLst>
        </p:spPr>
      </p:pic>
      <p:cxnSp>
        <p:nvCxnSpPr>
          <p:cNvPr id="30727" name="Connecteur droit 12">
            <a:extLst>
              <a:ext uri="{FF2B5EF4-FFF2-40B4-BE49-F238E27FC236}">
                <a16:creationId xmlns:a16="http://schemas.microsoft.com/office/drawing/2014/main" id="{52677D58-7CA0-20F7-A04A-4EDD81912A1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867400" y="4495800"/>
            <a:ext cx="555625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28" name="Connecteur droit 13">
            <a:extLst>
              <a:ext uri="{FF2B5EF4-FFF2-40B4-BE49-F238E27FC236}">
                <a16:creationId xmlns:a16="http://schemas.microsoft.com/office/drawing/2014/main" id="{EC9F3AFB-A9FF-A0BF-4D7C-074F793EB4F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867400" y="3505200"/>
            <a:ext cx="555625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29" name="ZoneTexte 7">
            <a:extLst>
              <a:ext uri="{FF2B5EF4-FFF2-40B4-BE49-F238E27FC236}">
                <a16:creationId xmlns:a16="http://schemas.microsoft.com/office/drawing/2014/main" id="{5C19C794-24F6-F04A-D1D6-4C90E00C8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810000"/>
            <a:ext cx="1447800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20 cm min</a:t>
            </a:r>
          </a:p>
        </p:txBody>
      </p:sp>
      <p:sp>
        <p:nvSpPr>
          <p:cNvPr id="30730" name="Line 12">
            <a:extLst>
              <a:ext uri="{FF2B5EF4-FFF2-40B4-BE49-F238E27FC236}">
                <a16:creationId xmlns:a16="http://schemas.microsoft.com/office/drawing/2014/main" id="{496D8239-61E4-B6ED-C001-7B819AECF8F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581400"/>
            <a:ext cx="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re 8">
            <a:extLst>
              <a:ext uri="{FF2B5EF4-FFF2-40B4-BE49-F238E27FC236}">
                <a16:creationId xmlns:a16="http://schemas.microsoft.com/office/drawing/2014/main" id="{2A29D99C-0A84-161C-A20E-E4688B191B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LSPCC : sauvetages par l’extérieur</a:t>
            </a:r>
          </a:p>
        </p:txBody>
      </p:sp>
      <p:sp>
        <p:nvSpPr>
          <p:cNvPr id="31747" name="Espace réservé du numéro de diapositive 4">
            <a:extLst>
              <a:ext uri="{FF2B5EF4-FFF2-40B4-BE49-F238E27FC236}">
                <a16:creationId xmlns:a16="http://schemas.microsoft.com/office/drawing/2014/main" id="{F9C4A2AD-DA13-F8EC-AC53-775318CD988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669CF17-5A95-454E-877E-F2CD9AD1865C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31748" name="Rectangle 1">
            <a:extLst>
              <a:ext uri="{FF2B5EF4-FFF2-40B4-BE49-F238E27FC236}">
                <a16:creationId xmlns:a16="http://schemas.microsoft.com/office/drawing/2014/main" id="{D480DF24-2619-DB2A-7B7B-000E8F87A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341438"/>
            <a:ext cx="18478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PENDANT :</a:t>
            </a:r>
            <a:endParaRPr lang="fr-FR" altLang="fr-FR" sz="2400" u="sng"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1749" name="Espace réservé du numéro de diapositive 4">
            <a:extLst>
              <a:ext uri="{FF2B5EF4-FFF2-40B4-BE49-F238E27FC236}">
                <a16:creationId xmlns:a16="http://schemas.microsoft.com/office/drawing/2014/main" id="{82B70EFD-0621-D9D4-C691-6B263640ADCF}"/>
              </a:ext>
            </a:extLst>
          </p:cNvPr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7C52FC7-FA71-4FA8-BA12-33D33E41DAF5}" type="slidenum">
              <a:rPr lang="fr-FR" altLang="fr-FR" sz="1200">
                <a:solidFill>
                  <a:srgbClr val="898989"/>
                </a:solidFill>
                <a:ea typeface="MS PGothic" panose="020B0600070205080204" pitchFamily="34" charset="-128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fr-FR" altLang="fr-FR" sz="1200">
              <a:solidFill>
                <a:srgbClr val="898989"/>
              </a:solidFill>
              <a:ea typeface="MS PGothic" panose="020B0600070205080204" pitchFamily="34" charset="-128"/>
            </a:endParaRPr>
          </a:p>
        </p:txBody>
      </p:sp>
      <p:pic>
        <p:nvPicPr>
          <p:cNvPr id="31750" name="Picture 12" descr="E:\A diffuser\JSP SDMIS\Dématérialisation\doc\INC\C - LSPCC\C6 -  mise en oeuvre\Images\6-picture2.jpg">
            <a:extLst>
              <a:ext uri="{FF2B5EF4-FFF2-40B4-BE49-F238E27FC236}">
                <a16:creationId xmlns:a16="http://schemas.microsoft.com/office/drawing/2014/main" id="{15086FC8-1455-4F04-4670-61C80BD44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35075"/>
            <a:ext cx="5545138" cy="504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8">
            <a:extLst>
              <a:ext uri="{FF2B5EF4-FFF2-40B4-BE49-F238E27FC236}">
                <a16:creationId xmlns:a16="http://schemas.microsoft.com/office/drawing/2014/main" id="{D0C3AB61-C0AA-D971-9864-4985B7A24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LSPCC : sauvetages par l’extérieur</a:t>
            </a:r>
          </a:p>
        </p:txBody>
      </p:sp>
      <p:sp>
        <p:nvSpPr>
          <p:cNvPr id="5123" name="Espace réservé du numéro de diapositive 4">
            <a:extLst>
              <a:ext uri="{FF2B5EF4-FFF2-40B4-BE49-F238E27FC236}">
                <a16:creationId xmlns:a16="http://schemas.microsoft.com/office/drawing/2014/main" id="{D5560992-154D-95A2-71E6-8F08916671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F96540-6621-4083-9B06-6A2879787681}" type="slidenum">
              <a:rPr lang="fr-FR" altLang="fr-FR" sz="2000" smtClean="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5124" name="Rectangle 1">
            <a:extLst>
              <a:ext uri="{FF2B5EF4-FFF2-40B4-BE49-F238E27FC236}">
                <a16:creationId xmlns:a16="http://schemas.microsoft.com/office/drawing/2014/main" id="{8136E28C-EC85-D340-19C7-FD54F46EF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412875"/>
            <a:ext cx="1376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AVANT :</a:t>
            </a:r>
            <a:endParaRPr lang="fr-FR" altLang="fr-FR" sz="2400" u="sng"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5F872FD-A15B-AE81-3F25-2FE90027C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525" y="3328988"/>
            <a:ext cx="1870075" cy="4619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fr-FR" altLang="fr-FR" sz="2400" b="1">
                <a:latin typeface="Times New Roman" panose="02020603050405020304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Chef d’agrès</a:t>
            </a:r>
            <a:endParaRPr lang="fr-FR" altLang="fr-FR" sz="2400">
              <a:latin typeface="Times New Roman" panose="02020603050405020304" pitchFamily="18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6FF10900-BFEC-300A-CA3A-8BD412D4E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590800"/>
            <a:ext cx="4384675" cy="19383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fr-FR" altLang="fr-FR" sz="2400" dirty="0">
                <a:latin typeface="Times New Roman" panose="02020603050405020304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Désigne le personnel ;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fr-FR" altLang="fr-FR" sz="2400" dirty="0">
              <a:latin typeface="Times New Roman" panose="02020603050405020304" pitchFamily="18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fr-FR" altLang="fr-FR" sz="2400" dirty="0">
                <a:latin typeface="Times New Roman" panose="02020603050405020304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Indique le lieu du sauvetage ;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fr-FR" altLang="fr-FR" sz="2400" dirty="0">
              <a:latin typeface="Times New Roman" panose="02020603050405020304" pitchFamily="18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fr-FR" altLang="fr-FR" sz="2400" dirty="0">
                <a:latin typeface="Times New Roman" panose="02020603050405020304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Fixe les moyens d'accès.</a:t>
            </a:r>
          </a:p>
        </p:txBody>
      </p:sp>
      <p:sp>
        <p:nvSpPr>
          <p:cNvPr id="8" name="Flèche vers la droite 4">
            <a:extLst>
              <a:ext uri="{FF2B5EF4-FFF2-40B4-BE49-F238E27FC236}">
                <a16:creationId xmlns:a16="http://schemas.microsoft.com/office/drawing/2014/main" id="{0A3B1BBF-DD4B-A950-0BCC-CD3A6BEC8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3429000"/>
            <a:ext cx="685800" cy="381000"/>
          </a:xfrm>
          <a:prstGeom prst="rightArrow">
            <a:avLst>
              <a:gd name="adj1" fmla="val 50000"/>
              <a:gd name="adj2" fmla="val 50092"/>
            </a:avLst>
          </a:prstGeom>
          <a:solidFill>
            <a:srgbClr val="FAC090"/>
          </a:solidFill>
          <a:ln w="9525">
            <a:solidFill>
              <a:srgbClr val="F79646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 sz="14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128" name="Rectangle 2">
            <a:extLst>
              <a:ext uri="{FF2B5EF4-FFF2-40B4-BE49-F238E27FC236}">
                <a16:creationId xmlns:a16="http://schemas.microsoft.com/office/drawing/2014/main" id="{9DF485F5-6396-DA11-A379-49BFE81FB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4400" y="5375275"/>
            <a:ext cx="790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1"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re 8">
            <a:extLst>
              <a:ext uri="{FF2B5EF4-FFF2-40B4-BE49-F238E27FC236}">
                <a16:creationId xmlns:a16="http://schemas.microsoft.com/office/drawing/2014/main" id="{05215269-6D7D-AB1B-0023-80460EC56EB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LSPCC : sauvetages par l’extérieur</a:t>
            </a:r>
          </a:p>
        </p:txBody>
      </p:sp>
      <p:sp>
        <p:nvSpPr>
          <p:cNvPr id="32771" name="Espace réservé du numéro de diapositive 4">
            <a:extLst>
              <a:ext uri="{FF2B5EF4-FFF2-40B4-BE49-F238E27FC236}">
                <a16:creationId xmlns:a16="http://schemas.microsoft.com/office/drawing/2014/main" id="{6F47E42C-D47A-7141-BB86-CA0BE3FC722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8A4D32D-0302-430B-A7F1-F6A8CA8166E0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32772" name="Rectangle 1">
            <a:extLst>
              <a:ext uri="{FF2B5EF4-FFF2-40B4-BE49-F238E27FC236}">
                <a16:creationId xmlns:a16="http://schemas.microsoft.com/office/drawing/2014/main" id="{A69B2D18-7010-AB05-5763-7D25F104D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412875"/>
            <a:ext cx="1374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APRES :</a:t>
            </a:r>
            <a:endParaRPr lang="fr-FR" altLang="fr-FR" sz="2400" u="sng"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32773" name="Picture 1" descr="nso_2013-007 rangement LSPCC_Page_1">
            <a:extLst>
              <a:ext uri="{FF2B5EF4-FFF2-40B4-BE49-F238E27FC236}">
                <a16:creationId xmlns:a16="http://schemas.microsoft.com/office/drawing/2014/main" id="{A5E23EA9-ADEF-D7BE-789A-FF23379F1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7" t="48947" r="8655" b="11800"/>
          <a:stretch>
            <a:fillRect/>
          </a:stretch>
        </p:blipFill>
        <p:spPr bwMode="auto">
          <a:xfrm>
            <a:off x="2124075" y="1412875"/>
            <a:ext cx="6248400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re 8">
            <a:extLst>
              <a:ext uri="{FF2B5EF4-FFF2-40B4-BE49-F238E27FC236}">
                <a16:creationId xmlns:a16="http://schemas.microsoft.com/office/drawing/2014/main" id="{53ED0A14-4C3C-E2C5-FD80-1B897D9F4C2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Conclusion</a:t>
            </a:r>
          </a:p>
        </p:txBody>
      </p:sp>
      <p:sp>
        <p:nvSpPr>
          <p:cNvPr id="33795" name="Espace réservé du numéro de diapositive 4">
            <a:extLst>
              <a:ext uri="{FF2B5EF4-FFF2-40B4-BE49-F238E27FC236}">
                <a16:creationId xmlns:a16="http://schemas.microsoft.com/office/drawing/2014/main" id="{14B19E12-C28D-02A8-9ED0-0F4EF7C6626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BEC45AA-C1BF-4F56-AEF1-C9E47DCDD555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BB62D55E-6AE3-1FBD-0E2D-E103DDB68A10}"/>
              </a:ext>
            </a:extLst>
          </p:cNvPr>
          <p:cNvCxnSpPr/>
          <p:nvPr/>
        </p:nvCxnSpPr>
        <p:spPr>
          <a:xfrm rot="5400000">
            <a:off x="2143125" y="3721100"/>
            <a:ext cx="4859338" cy="1588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7" name="ZoneTexte 12">
            <a:extLst>
              <a:ext uri="{FF2B5EF4-FFF2-40B4-BE49-F238E27FC236}">
                <a16:creationId xmlns:a16="http://schemas.microsoft.com/office/drawing/2014/main" id="{C1EEEE07-65AF-5358-F1E5-BAF17CE8F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1700" y="2133600"/>
            <a:ext cx="4037013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Année : 2024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Contact : pour toute remarque concernant ce document, merci d’envoyer un mail sur l’adresse suivante :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gfor_jsp@sdmis.fr</a:t>
            </a:r>
            <a:endParaRPr lang="fr-FR" altLang="fr-FR" sz="20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3798" name="ZoneTexte 15">
            <a:extLst>
              <a:ext uri="{FF2B5EF4-FFF2-40B4-BE49-F238E27FC236}">
                <a16:creationId xmlns:a16="http://schemas.microsoft.com/office/drawing/2014/main" id="{D45DCEC7-54C9-BD71-6148-B2A45C0AA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057400"/>
            <a:ext cx="37338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Définition des rôles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Prise du matériel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Sauvetage par l’extérieur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Manœuvre spécifique : point fixe constitué par un sauveteur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8">
            <a:extLst>
              <a:ext uri="{FF2B5EF4-FFF2-40B4-BE49-F238E27FC236}">
                <a16:creationId xmlns:a16="http://schemas.microsoft.com/office/drawing/2014/main" id="{DDE008E7-A154-B16E-CF93-12F569E7D33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LSPCC : sauvetages par l’extérieur</a:t>
            </a:r>
          </a:p>
        </p:txBody>
      </p:sp>
      <p:sp>
        <p:nvSpPr>
          <p:cNvPr id="6147" name="Espace réservé du numéro de diapositive 4">
            <a:extLst>
              <a:ext uri="{FF2B5EF4-FFF2-40B4-BE49-F238E27FC236}">
                <a16:creationId xmlns:a16="http://schemas.microsoft.com/office/drawing/2014/main" id="{EBDFCE33-A3DB-5D15-D38C-272D9BD1E9A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12C0AE5-2E36-4763-B052-5BE2B0779BE7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6148" name="Rectangle 1">
            <a:extLst>
              <a:ext uri="{FF2B5EF4-FFF2-40B4-BE49-F238E27FC236}">
                <a16:creationId xmlns:a16="http://schemas.microsoft.com/office/drawing/2014/main" id="{EB79870D-3FD9-65D5-69AC-AFA0A63FA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412875"/>
            <a:ext cx="13509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AVANT</a:t>
            </a:r>
            <a:r>
              <a:rPr lang="fr-FR" altLang="fr-FR" sz="2000" b="1" u="sng"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 :</a:t>
            </a:r>
            <a:endParaRPr lang="fr-FR" altLang="fr-FR" sz="2000" u="sng"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149" name="Rectangle 8">
            <a:extLst>
              <a:ext uri="{FF2B5EF4-FFF2-40B4-BE49-F238E27FC236}">
                <a16:creationId xmlns:a16="http://schemas.microsoft.com/office/drawing/2014/main" id="{FE49F723-52D2-0FA5-3E33-48C0E42A3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447800"/>
            <a:ext cx="2008188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1</a:t>
            </a:r>
            <a:r>
              <a:rPr lang="fr-FR" altLang="fr-FR" sz="2400" b="1" baseline="30000"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er</a:t>
            </a:r>
            <a:r>
              <a:rPr lang="fr-FR" altLang="fr-FR" sz="2400" b="1"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 binôme</a:t>
            </a: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F5FD5F73-8EA6-46FB-D67E-BFCAF9E6D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356" y="2869560"/>
            <a:ext cx="4376683" cy="77546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fr-FR" altLang="fr-FR" sz="2400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Se munit d’1 LSPCC.</a:t>
            </a:r>
          </a:p>
          <a:p>
            <a:pPr algn="ctr">
              <a:defRPr/>
            </a:pPr>
            <a:r>
              <a:rPr lang="fr-FR" altLang="fr-FR" sz="2400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Se rend au lieu désigné.</a:t>
            </a:r>
          </a:p>
        </p:txBody>
      </p:sp>
      <p:sp>
        <p:nvSpPr>
          <p:cNvPr id="6153" name="Rectangle 2">
            <a:extLst>
              <a:ext uri="{FF2B5EF4-FFF2-40B4-BE49-F238E27FC236}">
                <a16:creationId xmlns:a16="http://schemas.microsoft.com/office/drawing/2014/main" id="{4FB667BF-ACE4-D627-1F40-134345E68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4400" y="5375275"/>
            <a:ext cx="790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1"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A1B63A6-F05E-2811-E7B1-A33C88EE31E1}"/>
              </a:ext>
            </a:extLst>
          </p:cNvPr>
          <p:cNvSpPr txBox="1"/>
          <p:nvPr/>
        </p:nvSpPr>
        <p:spPr>
          <a:xfrm>
            <a:off x="5265688" y="2791353"/>
            <a:ext cx="3592562" cy="8536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fr-FR" altLang="fr-FR" sz="2400" dirty="0">
                <a:latin typeface="Times New Roman" panose="02020603050405020304" pitchFamily="18" charset="0"/>
              </a:rPr>
              <a:t>Se munit d’une commande.</a:t>
            </a:r>
          </a:p>
          <a:p>
            <a:pPr algn="ctr">
              <a:defRPr/>
            </a:pPr>
            <a:r>
              <a:rPr lang="fr-FR" altLang="fr-FR" sz="2400" dirty="0">
                <a:latin typeface="Times New Roman" panose="02020603050405020304" pitchFamily="18" charset="0"/>
              </a:rPr>
              <a:t>Suit le chef.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F411B54B-5D7D-3620-891F-685E407FD5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3733800"/>
            <a:ext cx="1201738" cy="24384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2" name="Flèche vers le bas 21">
            <a:extLst>
              <a:ext uri="{FF2B5EF4-FFF2-40B4-BE49-F238E27FC236}">
                <a16:creationId xmlns:a16="http://schemas.microsoft.com/office/drawing/2014/main" id="{6F163A59-D8B8-CCA9-1C17-E40C0E750803}"/>
              </a:ext>
            </a:extLst>
          </p:cNvPr>
          <p:cNvSpPr/>
          <p:nvPr/>
        </p:nvSpPr>
        <p:spPr>
          <a:xfrm>
            <a:off x="953049" y="2166106"/>
            <a:ext cx="2895110" cy="457200"/>
          </a:xfrm>
          <a:prstGeom prst="downArrow">
            <a:avLst/>
          </a:prstGeom>
          <a:solidFill>
            <a:schemeClr val="accent2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fr-FR" altLang="fr-FR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CHEF</a:t>
            </a:r>
          </a:p>
        </p:txBody>
      </p:sp>
      <p:sp>
        <p:nvSpPr>
          <p:cNvPr id="24" name="Flèche vers le bas 23">
            <a:extLst>
              <a:ext uri="{FF2B5EF4-FFF2-40B4-BE49-F238E27FC236}">
                <a16:creationId xmlns:a16="http://schemas.microsoft.com/office/drawing/2014/main" id="{DAC48064-34CB-B82C-457D-D6A0D32865FE}"/>
              </a:ext>
            </a:extLst>
          </p:cNvPr>
          <p:cNvSpPr/>
          <p:nvPr/>
        </p:nvSpPr>
        <p:spPr>
          <a:xfrm>
            <a:off x="5268712" y="2090665"/>
            <a:ext cx="3101006" cy="455682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fr-FR" altLang="fr-FR" sz="2000" b="1" dirty="0">
                <a:latin typeface="Times New Roman" panose="02020603050405020304" pitchFamily="18" charset="0"/>
              </a:rPr>
              <a:t>EQUIPIER</a:t>
            </a:r>
          </a:p>
        </p:txBody>
      </p:sp>
      <p:pic>
        <p:nvPicPr>
          <p:cNvPr id="25" name="Image 2">
            <a:extLst>
              <a:ext uri="{FF2B5EF4-FFF2-40B4-BE49-F238E27FC236}">
                <a16:creationId xmlns:a16="http://schemas.microsoft.com/office/drawing/2014/main" id="{81CA2BD3-A47F-3596-9848-41B3DB104F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3733800"/>
            <a:ext cx="922338" cy="24384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80808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8">
            <a:extLst>
              <a:ext uri="{FF2B5EF4-FFF2-40B4-BE49-F238E27FC236}">
                <a16:creationId xmlns:a16="http://schemas.microsoft.com/office/drawing/2014/main" id="{FB3395B3-97A3-BD60-9384-9D0D515CBA7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LSPCC : sauvetages par l’extérieur</a:t>
            </a:r>
          </a:p>
        </p:txBody>
      </p:sp>
      <p:sp>
        <p:nvSpPr>
          <p:cNvPr id="7171" name="Espace réservé du numéro de diapositive 4">
            <a:extLst>
              <a:ext uri="{FF2B5EF4-FFF2-40B4-BE49-F238E27FC236}">
                <a16:creationId xmlns:a16="http://schemas.microsoft.com/office/drawing/2014/main" id="{D64253C0-CDAC-E137-9A3D-1649CFC8121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FC91F34-2877-43D8-A0EF-6A8218DDE1E3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7172" name="Rectangle 1">
            <a:extLst>
              <a:ext uri="{FF2B5EF4-FFF2-40B4-BE49-F238E27FC236}">
                <a16:creationId xmlns:a16="http://schemas.microsoft.com/office/drawing/2014/main" id="{AB022BEF-72A4-B0C9-B271-5D30F99C2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412875"/>
            <a:ext cx="1376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AVANT :</a:t>
            </a:r>
            <a:endParaRPr lang="fr-FR" altLang="fr-FR" sz="2400" u="sng"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67E2949-CF10-9F12-94C8-03F41FD33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4400" y="5375275"/>
            <a:ext cx="790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1"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</a:p>
        </p:txBody>
      </p:sp>
      <p:sp>
        <p:nvSpPr>
          <p:cNvPr id="7174" name="Rectangle 3">
            <a:extLst>
              <a:ext uri="{FF2B5EF4-FFF2-40B4-BE49-F238E27FC236}">
                <a16:creationId xmlns:a16="http://schemas.microsoft.com/office/drawing/2014/main" id="{082076E0-61E5-3F3E-511F-E998D1BC9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447800"/>
            <a:ext cx="1938338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2</a:t>
            </a:r>
            <a:r>
              <a:rPr lang="fr-FR" altLang="fr-FR" sz="2400" b="1" baseline="30000"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ème</a:t>
            </a:r>
            <a:r>
              <a:rPr lang="fr-FR" altLang="fr-FR" sz="2400" b="1"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 binôme</a:t>
            </a:r>
            <a:endParaRPr lang="fr-FR" altLang="fr-FR" sz="2400"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C46E7A56-9E5D-E995-B64A-909956421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9953" y="2780345"/>
            <a:ext cx="5173012" cy="4616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fr-FR" altLang="fr-FR" sz="2400" b="1">
                <a:latin typeface="Times New Roman" panose="02020603050405020304" pitchFamily="18" charset="0"/>
                <a:cs typeface="Calibri" panose="020F0502020204030204" pitchFamily="34" charset="0"/>
              </a:rPr>
              <a:t>Se munit du matériel sur ordre</a:t>
            </a:r>
          </a:p>
        </p:txBody>
      </p:sp>
      <p:sp>
        <p:nvSpPr>
          <p:cNvPr id="28" name="Flèche vers le bas 27">
            <a:extLst>
              <a:ext uri="{FF2B5EF4-FFF2-40B4-BE49-F238E27FC236}">
                <a16:creationId xmlns:a16="http://schemas.microsoft.com/office/drawing/2014/main" id="{01DBC4D4-9930-E668-E8CC-E4CD0591F6F7}"/>
              </a:ext>
            </a:extLst>
          </p:cNvPr>
          <p:cNvSpPr/>
          <p:nvPr/>
        </p:nvSpPr>
        <p:spPr>
          <a:xfrm>
            <a:off x="3564045" y="2089906"/>
            <a:ext cx="1604962" cy="457200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400" b="1" dirty="0">
              <a:solidFill>
                <a:schemeClr val="bg1"/>
              </a:solidFill>
            </a:endParaRP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70C5C874-EAB2-CB1C-8C1F-D8CAE3A399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3429000"/>
            <a:ext cx="2135188" cy="2667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80808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8">
            <a:extLst>
              <a:ext uri="{FF2B5EF4-FFF2-40B4-BE49-F238E27FC236}">
                <a16:creationId xmlns:a16="http://schemas.microsoft.com/office/drawing/2014/main" id="{8E816C00-8AE3-CA9E-80B5-3E7789561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LSPCC : sauvetages par l’extérieur</a:t>
            </a:r>
          </a:p>
        </p:txBody>
      </p:sp>
      <p:sp>
        <p:nvSpPr>
          <p:cNvPr id="8195" name="Espace réservé du numéro de diapositive 4">
            <a:extLst>
              <a:ext uri="{FF2B5EF4-FFF2-40B4-BE49-F238E27FC236}">
                <a16:creationId xmlns:a16="http://schemas.microsoft.com/office/drawing/2014/main" id="{3DA277CE-B2EA-5B25-D0E8-8C916DD1C2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CAE30E2-D05B-4910-BABE-08C5BC116075}" type="slidenum">
              <a:rPr lang="fr-FR" altLang="fr-FR" sz="2000" smtClean="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8196" name="Rectangle 1">
            <a:extLst>
              <a:ext uri="{FF2B5EF4-FFF2-40B4-BE49-F238E27FC236}">
                <a16:creationId xmlns:a16="http://schemas.microsoft.com/office/drawing/2014/main" id="{2F2B73B6-EF26-5996-D396-6B1CBFECF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231900"/>
            <a:ext cx="1847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PENDANT :</a:t>
            </a:r>
            <a:endParaRPr lang="fr-FR" altLang="fr-FR" sz="2400" u="sng"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197" name="Espace réservé du numéro de diapositive 4">
            <a:extLst>
              <a:ext uri="{FF2B5EF4-FFF2-40B4-BE49-F238E27FC236}">
                <a16:creationId xmlns:a16="http://schemas.microsoft.com/office/drawing/2014/main" id="{74B20250-2E3D-E0B7-E126-E9307155606D}"/>
              </a:ext>
            </a:extLst>
          </p:cNvPr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3C13E9A-415B-4C82-BDF9-BC9A60086355}" type="slidenum">
              <a:rPr lang="fr-FR" altLang="fr-FR" sz="1200">
                <a:solidFill>
                  <a:srgbClr val="898989"/>
                </a:solidFill>
                <a:ea typeface="MS PGothic" panose="020B0600070205080204" pitchFamily="34" charset="-128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fr-FR" altLang="fr-FR" sz="1200">
              <a:solidFill>
                <a:srgbClr val="898989"/>
              </a:solidFill>
              <a:ea typeface="MS PGothic" panose="020B0600070205080204" pitchFamily="34" charset="-128"/>
            </a:endParaRPr>
          </a:p>
        </p:txBody>
      </p:sp>
      <p:sp>
        <p:nvSpPr>
          <p:cNvPr id="8198" name="ZoneTexte 2">
            <a:extLst>
              <a:ext uri="{FF2B5EF4-FFF2-40B4-BE49-F238E27FC236}">
                <a16:creationId xmlns:a16="http://schemas.microsoft.com/office/drawing/2014/main" id="{7281F15E-D014-21B6-802A-8FD6D2502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00" y="1885950"/>
            <a:ext cx="8102600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 Ordre :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 Pour le sauvetage d’une victime au moyen du LSPCC, 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accès au moyen de l’échelle à coulisses, à crochets, tel étage, telle fenêtre, balcon, prenez votre matériel »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 ordre du C/ A « emplacement de l’échelle ici, DRESSEZ l’échelle »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8">
            <a:extLst>
              <a:ext uri="{FF2B5EF4-FFF2-40B4-BE49-F238E27FC236}">
                <a16:creationId xmlns:a16="http://schemas.microsoft.com/office/drawing/2014/main" id="{51C2F2D8-D7C3-DAAC-CE9E-43EF4581E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LSPCC : sauvetages par l’extérieur</a:t>
            </a:r>
          </a:p>
        </p:txBody>
      </p:sp>
      <p:sp>
        <p:nvSpPr>
          <p:cNvPr id="9219" name="Espace réservé du numéro de diapositive 4">
            <a:extLst>
              <a:ext uri="{FF2B5EF4-FFF2-40B4-BE49-F238E27FC236}">
                <a16:creationId xmlns:a16="http://schemas.microsoft.com/office/drawing/2014/main" id="{D1477E13-947B-0C12-7453-B90FAF620F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1D19FD-B7C4-409A-9D6E-C709380EBE69}" type="slidenum">
              <a:rPr lang="fr-FR" altLang="fr-FR" sz="2000" smtClean="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9220" name="Rectangle 1">
            <a:extLst>
              <a:ext uri="{FF2B5EF4-FFF2-40B4-BE49-F238E27FC236}">
                <a16:creationId xmlns:a16="http://schemas.microsoft.com/office/drawing/2014/main" id="{637A1DB6-F127-93F1-1675-C68C709A9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963" y="1290638"/>
            <a:ext cx="18462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PENDANT :</a:t>
            </a:r>
            <a:endParaRPr lang="fr-FR" altLang="fr-FR" sz="2400" u="sng"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9221" name="Espace réservé du numéro de diapositive 4">
            <a:extLst>
              <a:ext uri="{FF2B5EF4-FFF2-40B4-BE49-F238E27FC236}">
                <a16:creationId xmlns:a16="http://schemas.microsoft.com/office/drawing/2014/main" id="{E8324192-C61A-D570-0C40-B7C2BE3DC280}"/>
              </a:ext>
            </a:extLst>
          </p:cNvPr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8A77773-1980-4F57-93EE-DB6787C56FDC}" type="slidenum">
              <a:rPr lang="fr-FR" altLang="fr-FR" sz="1200">
                <a:solidFill>
                  <a:srgbClr val="898989"/>
                </a:solidFill>
                <a:ea typeface="MS PGothic" panose="020B0600070205080204" pitchFamily="34" charset="-128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fr-FR" altLang="fr-FR" sz="1200">
              <a:solidFill>
                <a:srgbClr val="898989"/>
              </a:solidFill>
              <a:ea typeface="MS PGothic" panose="020B0600070205080204" pitchFamily="34" charset="-128"/>
            </a:endParaRPr>
          </a:p>
        </p:txBody>
      </p:sp>
      <p:sp>
        <p:nvSpPr>
          <p:cNvPr id="9222" name="ZoneTexte 2">
            <a:extLst>
              <a:ext uri="{FF2B5EF4-FFF2-40B4-BE49-F238E27FC236}">
                <a16:creationId xmlns:a16="http://schemas.microsoft.com/office/drawing/2014/main" id="{DDFD9E30-310C-32B3-7185-F45A09F80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881188"/>
            <a:ext cx="83534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L’équipier dresse et positionne l’échelle.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maintient pendant l’ascension du chef du binôme de sauvetage 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puis suit le chef.</a:t>
            </a:r>
          </a:p>
        </p:txBody>
      </p:sp>
      <p:sp>
        <p:nvSpPr>
          <p:cNvPr id="9223" name="Rectangle 2">
            <a:extLst>
              <a:ext uri="{FF2B5EF4-FFF2-40B4-BE49-F238E27FC236}">
                <a16:creationId xmlns:a16="http://schemas.microsoft.com/office/drawing/2014/main" id="{2F00C274-4F9B-F0F6-0090-E7BF35454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9224" name="Image 1">
            <a:extLst>
              <a:ext uri="{FF2B5EF4-FFF2-40B4-BE49-F238E27FC236}">
                <a16:creationId xmlns:a16="http://schemas.microsoft.com/office/drawing/2014/main" id="{74236EAB-0BF6-D4A3-5FA1-737B05D46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3351213"/>
            <a:ext cx="28511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Rectangle 4">
            <a:extLst>
              <a:ext uri="{FF2B5EF4-FFF2-40B4-BE49-F238E27FC236}">
                <a16:creationId xmlns:a16="http://schemas.microsoft.com/office/drawing/2014/main" id="{2D8136B3-B24E-FBC2-2F2C-78D4B1DD6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9226" name="Image 1">
            <a:extLst>
              <a:ext uri="{FF2B5EF4-FFF2-40B4-BE49-F238E27FC236}">
                <a16:creationId xmlns:a16="http://schemas.microsoft.com/office/drawing/2014/main" id="{F9EF0F04-95DD-91DB-212D-EB26BA39D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311525"/>
            <a:ext cx="2795588" cy="287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8">
            <a:extLst>
              <a:ext uri="{FF2B5EF4-FFF2-40B4-BE49-F238E27FC236}">
                <a16:creationId xmlns:a16="http://schemas.microsoft.com/office/drawing/2014/main" id="{9847C2B5-7596-A09E-B998-93239E92C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LSPCC : sauvetages par l’extérieur</a:t>
            </a:r>
          </a:p>
        </p:txBody>
      </p:sp>
      <p:sp>
        <p:nvSpPr>
          <p:cNvPr id="10243" name="Espace réservé du numéro de diapositive 4">
            <a:extLst>
              <a:ext uri="{FF2B5EF4-FFF2-40B4-BE49-F238E27FC236}">
                <a16:creationId xmlns:a16="http://schemas.microsoft.com/office/drawing/2014/main" id="{73B703B5-0B05-5405-FB7A-7CDD457B7F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D800445-3570-417F-944B-7860DB87421E}" type="slidenum">
              <a:rPr lang="fr-FR" altLang="fr-FR" sz="2000" smtClean="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0244" name="Rectangle 1">
            <a:extLst>
              <a:ext uri="{FF2B5EF4-FFF2-40B4-BE49-F238E27FC236}">
                <a16:creationId xmlns:a16="http://schemas.microsoft.com/office/drawing/2014/main" id="{535520E4-62A5-A8C2-8EFC-E191BD63D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412875"/>
            <a:ext cx="1847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PENDANT :</a:t>
            </a:r>
            <a:endParaRPr lang="fr-FR" altLang="fr-FR" sz="2400" u="sng"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0245" name="Espace réservé du numéro de diapositive 4">
            <a:extLst>
              <a:ext uri="{FF2B5EF4-FFF2-40B4-BE49-F238E27FC236}">
                <a16:creationId xmlns:a16="http://schemas.microsoft.com/office/drawing/2014/main" id="{A8AE5EC2-ACAC-4BB7-5EDF-1B3A5C68ED3D}"/>
              </a:ext>
            </a:extLst>
          </p:cNvPr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35A728D-48AB-469C-8884-D3FFF3EAE9B4}" type="slidenum">
              <a:rPr lang="fr-FR" altLang="fr-FR" sz="1200">
                <a:solidFill>
                  <a:srgbClr val="898989"/>
                </a:solidFill>
                <a:ea typeface="MS PGothic" panose="020B0600070205080204" pitchFamily="34" charset="-128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fr-FR" altLang="fr-FR" sz="1200">
              <a:solidFill>
                <a:srgbClr val="898989"/>
              </a:solidFill>
              <a:ea typeface="MS PGothic" panose="020B0600070205080204" pitchFamily="34" charset="-128"/>
            </a:endParaRPr>
          </a:p>
        </p:txBody>
      </p:sp>
      <p:sp>
        <p:nvSpPr>
          <p:cNvPr id="10246" name="ZoneTexte 9">
            <a:extLst>
              <a:ext uri="{FF2B5EF4-FFF2-40B4-BE49-F238E27FC236}">
                <a16:creationId xmlns:a16="http://schemas.microsoft.com/office/drawing/2014/main" id="{B39040F2-BD70-ED34-222E-FD56D41A4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106613"/>
            <a:ext cx="3581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MS PGothic" panose="020B0600070205080204" pitchFamily="34" charset="-128"/>
              </a:rPr>
              <a:t>Binôme de sauvetage : </a:t>
            </a:r>
            <a:endParaRPr lang="fr-FR" altLang="fr-FR" sz="2400" b="1" u="sng">
              <a:latin typeface="Times New Roman" panose="02020603050405020304" pitchFamily="18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0247" name="Rectangle 2">
            <a:extLst>
              <a:ext uri="{FF2B5EF4-FFF2-40B4-BE49-F238E27FC236}">
                <a16:creationId xmlns:a16="http://schemas.microsoft.com/office/drawing/2014/main" id="{A7F1322E-BDD5-B6C3-99F8-498480BB1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588" y="2852738"/>
            <a:ext cx="5040312" cy="24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Vont chercher la victime, l’approchent de l’endroit choisi pour l’évacuer, les pieds en direction du point de sortie,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positionne dans le triangle d’évacuation</a:t>
            </a: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10248" name="Picture 1" descr="GTOD Livre 4 les sauvetages - V nov 2020 -_Page_22">
            <a:extLst>
              <a:ext uri="{FF2B5EF4-FFF2-40B4-BE49-F238E27FC236}">
                <a16:creationId xmlns:a16="http://schemas.microsoft.com/office/drawing/2014/main" id="{E360BB54-0045-70E4-888A-87CA7B3AB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7" t="19556" r="73840" b="66277"/>
          <a:stretch>
            <a:fillRect/>
          </a:stretch>
        </p:blipFill>
        <p:spPr bwMode="auto">
          <a:xfrm>
            <a:off x="5326063" y="1412875"/>
            <a:ext cx="3532187" cy="464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8">
            <a:extLst>
              <a:ext uri="{FF2B5EF4-FFF2-40B4-BE49-F238E27FC236}">
                <a16:creationId xmlns:a16="http://schemas.microsoft.com/office/drawing/2014/main" id="{28404BEE-14F4-4361-221B-F812F37B4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LSPCC : sauvetages par l’extérieur</a:t>
            </a:r>
          </a:p>
        </p:txBody>
      </p:sp>
      <p:sp>
        <p:nvSpPr>
          <p:cNvPr id="11267" name="Espace réservé du numéro de diapositive 4">
            <a:extLst>
              <a:ext uri="{FF2B5EF4-FFF2-40B4-BE49-F238E27FC236}">
                <a16:creationId xmlns:a16="http://schemas.microsoft.com/office/drawing/2014/main" id="{E2C338D4-50DD-6ACB-DC65-32932F710F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8C03EA-32C6-402B-AF2D-28CF73800837}" type="slidenum">
              <a:rPr lang="fr-FR" altLang="fr-FR" sz="2000" smtClean="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1268" name="Rectangle 1">
            <a:extLst>
              <a:ext uri="{FF2B5EF4-FFF2-40B4-BE49-F238E27FC236}">
                <a16:creationId xmlns:a16="http://schemas.microsoft.com/office/drawing/2014/main" id="{8CB2E6D5-9CCC-009A-8ADE-5FF7510C9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412875"/>
            <a:ext cx="1847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PENDANT :</a:t>
            </a:r>
            <a:endParaRPr lang="fr-FR" altLang="fr-FR" sz="2400" u="sng"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1269" name="Espace réservé du numéro de diapositive 4">
            <a:extLst>
              <a:ext uri="{FF2B5EF4-FFF2-40B4-BE49-F238E27FC236}">
                <a16:creationId xmlns:a16="http://schemas.microsoft.com/office/drawing/2014/main" id="{2B79D176-E247-3333-2DC4-0464372C55AE}"/>
              </a:ext>
            </a:extLst>
          </p:cNvPr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DE8389E-F97C-443C-AB28-D48715951777}" type="slidenum">
              <a:rPr lang="fr-FR" altLang="fr-FR" sz="1200">
                <a:solidFill>
                  <a:srgbClr val="898989"/>
                </a:solidFill>
                <a:ea typeface="MS PGothic" panose="020B0600070205080204" pitchFamily="34" charset="-128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fr-FR" altLang="fr-FR" sz="1200">
              <a:solidFill>
                <a:srgbClr val="898989"/>
              </a:solidFill>
              <a:ea typeface="MS PGothic" panose="020B0600070205080204" pitchFamily="34" charset="-128"/>
            </a:endParaRPr>
          </a:p>
        </p:txBody>
      </p:sp>
      <p:sp>
        <p:nvSpPr>
          <p:cNvPr id="11270" name="ZoneTexte 9">
            <a:extLst>
              <a:ext uri="{FF2B5EF4-FFF2-40B4-BE49-F238E27FC236}">
                <a16:creationId xmlns:a16="http://schemas.microsoft.com/office/drawing/2014/main" id="{274FB2DA-7A47-BF65-4D33-CA96D8FB7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2349500"/>
            <a:ext cx="821055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Dans un souci de dextérité et d’efficacité, l’utilisation de tout</a:t>
            </a:r>
          </a:p>
          <a:p>
            <a:pPr>
              <a:buFont typeface="Arial" panose="020B0604020202020204" pitchFamily="34" charset="0"/>
              <a:buNone/>
            </a:pP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 type de gants </a:t>
            </a:r>
            <a:r>
              <a:rPr lang="fr-FR" altLang="fr-FR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n’est pas obligatoire </a:t>
            </a:r>
          </a:p>
          <a:p>
            <a:pPr algn="ctr">
              <a:buFont typeface="Arial" panose="020B0604020202020204" pitchFamily="34" charset="0"/>
              <a:buNone/>
            </a:pPr>
            <a:endParaRPr lang="fr-FR" altLang="fr-FR" sz="24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fr-FR" altLang="fr-FR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pour la mise en place du dispositif.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CC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DIS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Aquatique</Template>
  <TotalTime>633</TotalTime>
  <Words>923</Words>
  <Application>Microsoft Office PowerPoint</Application>
  <PresentationFormat>Affichage à l'écran (4:3)</PresentationFormat>
  <Paragraphs>232</Paragraphs>
  <Slides>31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8" baseType="lpstr">
      <vt:lpstr>Arial</vt:lpstr>
      <vt:lpstr>Myriad Pro</vt:lpstr>
      <vt:lpstr>Calibri</vt:lpstr>
      <vt:lpstr>Times New Roman</vt:lpstr>
      <vt:lpstr>MS PGothic</vt:lpstr>
      <vt:lpstr>Wingdings</vt:lpstr>
      <vt:lpstr>GCCAR</vt:lpstr>
      <vt:lpstr>LSPCC : Sauvetages par l’extérieur</vt:lpstr>
      <vt:lpstr>LSPCC : sauvetages par l’extérieur</vt:lpstr>
      <vt:lpstr>LSPCC : sauvetages par l’extérieur</vt:lpstr>
      <vt:lpstr>LSPCC : sauvetages par l’extérieur</vt:lpstr>
      <vt:lpstr>LSPCC : sauvetages par l’extérieur</vt:lpstr>
      <vt:lpstr>LSPCC : sauvetages par l’extérieur</vt:lpstr>
      <vt:lpstr>LSPCC : sauvetages par l’extérieur</vt:lpstr>
      <vt:lpstr>LSPCC : sauvetages par l’extérieur</vt:lpstr>
      <vt:lpstr>LSPCC : sauvetages par l’extérieur</vt:lpstr>
      <vt:lpstr>LSPCC : sauvetages par l’extérieur</vt:lpstr>
      <vt:lpstr>LSPCC : sauvetages par l’extérieur</vt:lpstr>
      <vt:lpstr>LSPCC : sauvetages par l’extérieur</vt:lpstr>
      <vt:lpstr>LSPCC : sauvetages par l’extérieur</vt:lpstr>
      <vt:lpstr>LSPCC : sauvetages par l’extérieur</vt:lpstr>
      <vt:lpstr>LSPCC : sauvetages par l’extérieur</vt:lpstr>
      <vt:lpstr>LSPCC : sauvetages par l’extérieur</vt:lpstr>
      <vt:lpstr>LSPCC : sauvetages par l’extérieur</vt:lpstr>
      <vt:lpstr>LSPCC : sauvetages par l’extérieur</vt:lpstr>
      <vt:lpstr>LSPCC : sauvetages par l’extérieur</vt:lpstr>
      <vt:lpstr>LSPCC : sauvetages par l’extérieur</vt:lpstr>
      <vt:lpstr>LSPCC : sauvetages par l’extérieur</vt:lpstr>
      <vt:lpstr>LSPCC : sauvetages par l’extérieur</vt:lpstr>
      <vt:lpstr>LSPCC : sauvetages par l’extérieur</vt:lpstr>
      <vt:lpstr>LSPCC : sauvetages par l’extérieur</vt:lpstr>
      <vt:lpstr>LSPCC : sauvetages par l’extérieur</vt:lpstr>
      <vt:lpstr>LSPCC : sauvetages par l’extérieur</vt:lpstr>
      <vt:lpstr>LSPCC : sauvetages par l’extérieur</vt:lpstr>
      <vt:lpstr>LSPCC : sauvetages par l’extérieur</vt:lpstr>
      <vt:lpstr>LSPCC : sauvetages par l’extérieur</vt:lpstr>
      <vt:lpstr>LSPCC : sauvetages par l’extérieur</vt:lpstr>
      <vt:lpstr>Conclusion</vt:lpstr>
    </vt:vector>
  </TitlesOfParts>
  <Company>SDIS du Rhône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MUSSARD Vincent</dc:creator>
  <cp:lastModifiedBy>daniel rosique</cp:lastModifiedBy>
  <cp:revision>60</cp:revision>
  <cp:lastPrinted>2015-08-06T08:01:37Z</cp:lastPrinted>
  <dcterms:created xsi:type="dcterms:W3CDTF">2015-08-05T10:19:35Z</dcterms:created>
  <dcterms:modified xsi:type="dcterms:W3CDTF">2025-01-14T16:26:01Z</dcterms:modified>
</cp:coreProperties>
</file>