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57" r:id="rId4"/>
    <p:sldId id="269" r:id="rId5"/>
    <p:sldId id="282" r:id="rId6"/>
    <p:sldId id="270" r:id="rId7"/>
    <p:sldId id="263" r:id="rId8"/>
    <p:sldId id="262" r:id="rId9"/>
    <p:sldId id="261" r:id="rId10"/>
    <p:sldId id="283" r:id="rId11"/>
    <p:sldId id="266" r:id="rId12"/>
    <p:sldId id="264" r:id="rId13"/>
    <p:sldId id="267" r:id="rId14"/>
    <p:sldId id="272" r:id="rId15"/>
    <p:sldId id="271" r:id="rId16"/>
    <p:sldId id="258" r:id="rId17"/>
    <p:sldId id="284" r:id="rId18"/>
    <p:sldId id="265" r:id="rId19"/>
    <p:sldId id="273" r:id="rId20"/>
    <p:sldId id="268" r:id="rId21"/>
    <p:sldId id="274" r:id="rId22"/>
    <p:sldId id="275" r:id="rId23"/>
    <p:sldId id="279" r:id="rId24"/>
    <p:sldId id="280" r:id="rId25"/>
    <p:sldId id="281" r:id="rId26"/>
    <p:sldId id="260" r:id="rId27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00FF00"/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85" d="100"/>
          <a:sy n="85" d="100"/>
        </p:scale>
        <p:origin x="13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CB8755B-756D-ACD6-5896-B8DB312FD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0560E3-83E9-6002-0928-AB305C07E4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9B0A6B-8A8B-4BEC-B533-BE5924EBF16C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91BC16B2-42FA-22FC-8A41-374811DE34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C66ABD7A-0A2C-2B0B-8D9A-62438225A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A847FE-0D8B-375A-AC3B-A6DE5E55CF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39CE18-CFFE-8551-FA04-14CC0994D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10D0F9D-BC9A-44C3-8D92-2DCC510481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F54145-2E94-74CC-01B7-E19618E9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F09FB-EF55-4BDA-87F8-9083F52485B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E2877B-BB9E-B83C-A090-655C5671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E44B98-CD58-6402-4F23-A58D2F17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68AED-CFD5-414A-A896-FA6B573A12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6713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4C8E95-8C67-7FD1-B8B1-9E836396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4E0E-A71F-42F0-B5A6-29FAA189D89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54F3EA-8652-BCB8-708A-9CD3CBE4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FDF59B-FA38-B616-F6DF-E3D309E2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3308-F8C7-4834-B517-71CB2C11927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360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AB30D2-2093-CCCA-DBAC-2E1E3B04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5912B-4C44-4A77-A817-9267B6837F1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3C002E-0AAD-5EF1-AC3F-D65B3307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5F0CC3-C650-8430-E4ED-25D47231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A9EF-9FA9-4474-99F4-40E7AFC9F6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780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93A99C-6D84-6DDC-BBDC-2155400D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13CE-D870-4801-9B92-0462E091D9A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42ABA4-9DA5-F6EF-2D72-8DAD1B5E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FC8198-2496-6641-E602-0BFBD89A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A48CB-E04F-42BA-A331-88DD7B10D4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97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BD59E7-0501-3DBC-0AB3-BAFDE747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85120-B6E4-4524-837D-6C636C77B2F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4177E9-24C8-2443-243D-CF035E2E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0D1521-427B-4312-2402-6F076880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CAAE1-C0C7-4324-818F-9937A1E37A8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418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7668E98-6D5C-A4F4-65BB-B33A90508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A7EA-C93B-4D5F-8B0F-F79F98D18C3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6F421BA-2D0D-7AE3-76DF-1129DBA8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B86E8C0-5BCD-EEAA-F5FC-4B778B94F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D5B75-2993-46D4-9C5E-FF464F02E9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092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6944A7D-5EE7-2F36-82F0-4A976C8D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2C1B0-E465-4535-98BE-2D5FDEB10BB4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57C445E-3556-176F-6534-FC532A5B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109BEC3-99DB-305F-2B00-DD75EBCF8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7484-3091-45AD-B60F-16223B20F02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384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055013AA-91B2-5853-BDE2-452EA2FE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C3EE-F59C-4208-962D-D25FA9A4D4E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D7AF3C46-B83E-CB84-0E06-A9FDC4E5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E39B1F4-567A-4568-6F83-2A2C05AE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74E3-9FAE-47DE-9477-FF687079CB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997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6999E537-8A92-CDFB-DAFE-71C4B2C3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A91D9-50BB-4CD6-B9FF-DDF20B5AE7A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06672326-AA5B-7631-388E-DF4339D8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E94E1230-AA6E-A2EE-F158-5BBAEF00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9ED7D-0FA3-4B0C-8646-65986DCCB1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954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614A595-2E42-5328-6974-769BCBE6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F3EA0-79CE-4719-A6A8-086C3966FB5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4A10239-9076-19C2-92F5-F4B59307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1E11669-699B-CB77-2A23-55EB0909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ED935-26A1-4203-8D95-B2FF3D47DD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217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ADD1E84-F9C3-E749-5C84-875BEF1E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A2C3-65EF-48EC-B99F-FF75DF3697F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9C48602-63AF-1BF9-ED10-EF448E2C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FA1CD67-46E2-A3EA-D9FD-0F60BFD3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76663-C4D2-4272-9393-D4332AE5789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675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6C9555FA-C77A-554A-E128-9B5197B5E6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67C838F6-83BA-15E5-B602-3C3EBBAF23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4D850D-5D66-0E57-CFC1-61E4203AC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12AB67-C25C-460A-98F4-E36013B076C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D0B6FA-BFBD-76EA-D13C-25084BF93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3F29FD-8CC4-DBDC-A8F6-5431D397F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22D2A48A-7081-4F87-BD46-6BB59EA782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237AC954-2439-74AD-5073-8D12C775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88913"/>
            <a:ext cx="8459787" cy="10128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LSPCC :</a:t>
            </a:r>
            <a:br>
              <a:rPr lang="fr-FR" altLang="fr-F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fr-FR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POINTS FIXES, AMARRAGES ET NOEUDS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EE74E018-2586-2FC3-15DB-624F50EE3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62372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– Version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A4A1B4BF-55A0-0537-BEEF-BA2CC8E68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Amarrages</a:t>
            </a:r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50CE4C86-FF24-6A72-822F-1DE8E1609C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1959436-20D0-44C4-9846-F13BD277E5F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5EB80673-8428-7072-F71E-570C0D95A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077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FF33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Elément essentiel d'un dispositif de descente, de remontée ou de protection contre les chutes.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FF33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FF33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Il est réalisé avec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</a:t>
            </a:r>
            <a:r>
              <a:rPr lang="fr-FR" altLang="fr-FR" sz="2400" b="1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nneaux cousus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et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Mousquetons.</a:t>
            </a:r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id="{1ACC58E6-A1E4-F65C-143B-E3B47FA77F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133600"/>
            <a:ext cx="3679825" cy="3962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BF438B37-352E-A2BA-37E1-2979C39C30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Amarrages</a:t>
            </a:r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BC140B22-A172-2AFB-0748-DD05DF6318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7594003-06B8-4C30-A74D-52378E00FB3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DBAD26E0-EDF6-C21E-B22A-F8ECBF699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1393825"/>
            <a:ext cx="807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Amarrage principal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toujours doublé  : sur 1 même point fixe si celui-ci est assez résistant.</a:t>
            </a:r>
          </a:p>
        </p:txBody>
      </p:sp>
      <p:pic>
        <p:nvPicPr>
          <p:cNvPr id="11" name="Image 7">
            <a:extLst>
              <a:ext uri="{FF2B5EF4-FFF2-40B4-BE49-F238E27FC236}">
                <a16:creationId xmlns:a16="http://schemas.microsoft.com/office/drawing/2014/main" id="{573DDDC5-B585-E932-456A-F0F32AA766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362200"/>
            <a:ext cx="3551238" cy="3733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EF44CA83-0B5E-A801-D72A-9458AA8EA4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Amarrages</a:t>
            </a:r>
          </a:p>
        </p:txBody>
      </p:sp>
      <p:sp>
        <p:nvSpPr>
          <p:cNvPr id="14339" name="Espace réservé du numéro de diapositive 4">
            <a:extLst>
              <a:ext uri="{FF2B5EF4-FFF2-40B4-BE49-F238E27FC236}">
                <a16:creationId xmlns:a16="http://schemas.microsoft.com/office/drawing/2014/main" id="{2A168D4A-F806-81D2-FE17-BF6EF931923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D67D0E-8C34-43F7-BB75-CA5E42A2B04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0EE1F78D-2AC1-0B70-3A83-228B5E309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525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Point fixe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P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as assez résistant = 2 points fixes distincts.</a:t>
            </a: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341" name="Picture 9">
            <a:extLst>
              <a:ext uri="{FF2B5EF4-FFF2-40B4-BE49-F238E27FC236}">
                <a16:creationId xmlns:a16="http://schemas.microsoft.com/office/drawing/2014/main" id="{B94C0734-2765-9C20-254D-666F7A65B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22637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>
            <a:extLst>
              <a:ext uri="{FF2B5EF4-FFF2-40B4-BE49-F238E27FC236}">
                <a16:creationId xmlns:a16="http://schemas.microsoft.com/office/drawing/2014/main" id="{F3D4EA11-0E69-6A8A-CCA9-CA90D6AE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586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>
            <a:extLst>
              <a:ext uri="{FF2B5EF4-FFF2-40B4-BE49-F238E27FC236}">
                <a16:creationId xmlns:a16="http://schemas.microsoft.com/office/drawing/2014/main" id="{54BB8E39-EBC9-25DA-A50D-FE1682DB7C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Amarrages</a:t>
            </a:r>
          </a:p>
        </p:txBody>
      </p:sp>
      <p:sp>
        <p:nvSpPr>
          <p:cNvPr id="15363" name="Espace réservé du numéro de diapositive 4">
            <a:extLst>
              <a:ext uri="{FF2B5EF4-FFF2-40B4-BE49-F238E27FC236}">
                <a16:creationId xmlns:a16="http://schemas.microsoft.com/office/drawing/2014/main" id="{2F3BB532-6945-F161-B66C-613CED8AE75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0328A03-7F30-421A-892A-7D1DE8B453E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0398FC20-3ED8-B46E-F07D-B7D47EA02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335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Angle maximum </a:t>
            </a:r>
            <a:r>
              <a:rPr lang="fr-FR" altLang="fr-FR" sz="2400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entre 2 anneaux cousus est de 90° </a:t>
            </a:r>
          </a:p>
        </p:txBody>
      </p:sp>
      <p:pic>
        <p:nvPicPr>
          <p:cNvPr id="11" name="Image 7">
            <a:extLst>
              <a:ext uri="{FF2B5EF4-FFF2-40B4-BE49-F238E27FC236}">
                <a16:creationId xmlns:a16="http://schemas.microsoft.com/office/drawing/2014/main" id="{77404652-F1A1-B2DE-A119-2423C682E1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057400"/>
            <a:ext cx="3768725" cy="3962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</p:pic>
      <p:sp>
        <p:nvSpPr>
          <p:cNvPr id="15366" name="ZoneTexte 14">
            <a:extLst>
              <a:ext uri="{FF2B5EF4-FFF2-40B4-BE49-F238E27FC236}">
                <a16:creationId xmlns:a16="http://schemas.microsoft.com/office/drawing/2014/main" id="{CB3B3092-A558-2EDF-0E9C-BC577777F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108325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FFFF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90° max.</a:t>
            </a:r>
          </a:p>
        </p:txBody>
      </p:sp>
      <p:sp>
        <p:nvSpPr>
          <p:cNvPr id="15367" name="Line 9">
            <a:extLst>
              <a:ext uri="{FF2B5EF4-FFF2-40B4-BE49-F238E27FC236}">
                <a16:creationId xmlns:a16="http://schemas.microsoft.com/office/drawing/2014/main" id="{1DB903FF-5B95-25D2-8E5B-9B0638FC9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505200"/>
            <a:ext cx="2133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8">
            <a:extLst>
              <a:ext uri="{FF2B5EF4-FFF2-40B4-BE49-F238E27FC236}">
                <a16:creationId xmlns:a16="http://schemas.microsoft.com/office/drawing/2014/main" id="{069479A4-4D0B-E47C-EA7B-AF5DD7F334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Amarrages</a:t>
            </a:r>
          </a:p>
        </p:txBody>
      </p:sp>
      <p:sp>
        <p:nvSpPr>
          <p:cNvPr id="16387" name="Espace réservé du numéro de diapositive 4">
            <a:extLst>
              <a:ext uri="{FF2B5EF4-FFF2-40B4-BE49-F238E27FC236}">
                <a16:creationId xmlns:a16="http://schemas.microsoft.com/office/drawing/2014/main" id="{A8BDF1E1-BAB7-B00A-5C2F-D764C8158BD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6ED8354-A9A3-49F4-A91D-3F3CA147306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6388" name="ZoneTexte 2">
            <a:extLst>
              <a:ext uri="{FF2B5EF4-FFF2-40B4-BE49-F238E27FC236}">
                <a16:creationId xmlns:a16="http://schemas.microsoft.com/office/drawing/2014/main" id="{30B8C12E-4CE3-EE6C-3666-D18830858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28738"/>
            <a:ext cx="82073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Répartir l’effort sur l’ensemble des points fixes,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jamais faire de nœud avec les anneaux cousus,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pas faire travailler le mousqueton en appui.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Faire travailler le mousqueton le + possible à plat et dans le sens du grand axe.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Image 1">
            <a:extLst>
              <a:ext uri="{FF2B5EF4-FFF2-40B4-BE49-F238E27FC236}">
                <a16:creationId xmlns:a16="http://schemas.microsoft.com/office/drawing/2014/main" id="{16F18B14-FD4E-2A11-946C-BD41EDE2E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3284538"/>
            <a:ext cx="43148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4">
            <a:extLst>
              <a:ext uri="{FF2B5EF4-FFF2-40B4-BE49-F238E27FC236}">
                <a16:creationId xmlns:a16="http://schemas.microsoft.com/office/drawing/2014/main" id="{0222A393-B08C-8EAF-8AE2-4C44E77C6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48C32A-CA8E-4FC0-A360-0A99AB2F9966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2293" name="ZoneTexte 3">
            <a:extLst>
              <a:ext uri="{FF2B5EF4-FFF2-40B4-BE49-F238E27FC236}">
                <a16:creationId xmlns:a16="http://schemas.microsoft.com/office/drawing/2014/main" id="{85FA5D6E-BC44-C3A1-900E-9339AAEF4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363663"/>
            <a:ext cx="3379788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sz="2400" b="1" u="dbl" cap="all" dirty="0">
                <a:latin typeface="Times New Roman" panose="02020603050405020304" pitchFamily="18" charset="0"/>
                <a:ea typeface="Calibri" panose="020F0502020204030204" pitchFamily="34" charset="0"/>
              </a:rPr>
              <a:t>DISPOSITIF : </a:t>
            </a:r>
            <a:endParaRPr lang="fr-FR" altLang="fr-FR" sz="2800" b="1" u="sng" dirty="0"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4" name="ZoneTexte 5">
            <a:extLst>
              <a:ext uri="{FF2B5EF4-FFF2-40B4-BE49-F238E27FC236}">
                <a16:creationId xmlns:a16="http://schemas.microsoft.com/office/drawing/2014/main" id="{0558BAA9-4525-3C09-AECC-2728D0332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019300"/>
            <a:ext cx="4759325" cy="3046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mar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Assemblage d’agrès connectés à un point fixe grâce à des amarrages.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Constitué, à minima :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alt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d’un mousqueton,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 8 descendeur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la corde.</a:t>
            </a:r>
          </a:p>
        </p:txBody>
      </p:sp>
      <p:pic>
        <p:nvPicPr>
          <p:cNvPr id="17413" name="Image 1">
            <a:extLst>
              <a:ext uri="{FF2B5EF4-FFF2-40B4-BE49-F238E27FC236}">
                <a16:creationId xmlns:a16="http://schemas.microsoft.com/office/drawing/2014/main" id="{0E7673E9-4666-4427-EDF3-59594FE9E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81188"/>
            <a:ext cx="3241675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84E6FB2C-2C3E-841D-B8BB-01798619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0213"/>
            <a:ext cx="7742238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Nœuds </a:t>
            </a:r>
          </a:p>
        </p:txBody>
      </p:sp>
      <p:sp>
        <p:nvSpPr>
          <p:cNvPr id="18435" name="Espace réservé du numéro de diapositive 4">
            <a:extLst>
              <a:ext uri="{FF2B5EF4-FFF2-40B4-BE49-F238E27FC236}">
                <a16:creationId xmlns:a16="http://schemas.microsoft.com/office/drawing/2014/main" id="{294FFDD1-C8EE-C5E1-88FC-3075D603FF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0F8304-792D-49C8-B4EE-C7942064807D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9936BADA-E1D9-107D-A334-4BDC198113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95600"/>
            <a:ext cx="4562475" cy="304323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8">
            <a:extLst>
              <a:ext uri="{FF2B5EF4-FFF2-40B4-BE49-F238E27FC236}">
                <a16:creationId xmlns:a16="http://schemas.microsoft.com/office/drawing/2014/main" id="{598AC41C-580B-C0CE-D64B-72A6AFB8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Nœuds </a:t>
            </a:r>
          </a:p>
        </p:txBody>
      </p:sp>
      <p:sp>
        <p:nvSpPr>
          <p:cNvPr id="19459" name="Espace réservé du numéro de diapositive 4">
            <a:extLst>
              <a:ext uri="{FF2B5EF4-FFF2-40B4-BE49-F238E27FC236}">
                <a16:creationId xmlns:a16="http://schemas.microsoft.com/office/drawing/2014/main" id="{107B20B3-8546-8728-663C-5824E4B15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F11037-F516-4FC0-A3AD-9E6FB0E639A2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C96BB267-138C-138B-19EA-F42273EC96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068638"/>
            <a:ext cx="4562475" cy="30432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</p:spPr>
      </p:pic>
      <p:sp>
        <p:nvSpPr>
          <p:cNvPr id="19461" name="ZoneTexte 3">
            <a:extLst>
              <a:ext uri="{FF2B5EF4-FFF2-40B4-BE49-F238E27FC236}">
                <a16:creationId xmlns:a16="http://schemas.microsoft.com/office/drawing/2014/main" id="{FBD1E077-457F-872C-FC8A-4A3C5F294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5702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Nœud de clé d’arrêt sur 8 descendeur : </a:t>
            </a:r>
          </a:p>
        </p:txBody>
      </p:sp>
      <p:sp>
        <p:nvSpPr>
          <p:cNvPr id="19462" name="ZoneTexte 5">
            <a:extLst>
              <a:ext uri="{FF2B5EF4-FFF2-40B4-BE49-F238E27FC236}">
                <a16:creationId xmlns:a16="http://schemas.microsoft.com/office/drawing/2014/main" id="{F55CD74C-28D9-ADBB-2EF2-890F678E4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98663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Clef permettant de lâcher la corde dans le but de faire une autre mission (engager une victime, observer la descente en cours, etc.).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4">
            <a:extLst>
              <a:ext uri="{FF2B5EF4-FFF2-40B4-BE49-F238E27FC236}">
                <a16:creationId xmlns:a16="http://schemas.microsoft.com/office/drawing/2014/main" id="{FA988402-3C09-F5CC-7C27-EA63983520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BA02D81-C889-442B-A9A5-657DC621D1A4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0483" name="ZoneTexte 3">
            <a:extLst>
              <a:ext uri="{FF2B5EF4-FFF2-40B4-BE49-F238E27FC236}">
                <a16:creationId xmlns:a16="http://schemas.microsoft.com/office/drawing/2014/main" id="{3FA1EB13-BE86-D3BE-2277-DD710F94B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Phases de la réalisation de la clef d'arrêt :</a:t>
            </a:r>
          </a:p>
        </p:txBody>
      </p:sp>
      <p:sp>
        <p:nvSpPr>
          <p:cNvPr id="20484" name="Rectangle 12">
            <a:extLst>
              <a:ext uri="{FF2B5EF4-FFF2-40B4-BE49-F238E27FC236}">
                <a16:creationId xmlns:a16="http://schemas.microsoft.com/office/drawing/2014/main" id="{37E6D40B-7EB3-20C8-047F-4D8489214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20485" name="Picture 11">
            <a:extLst>
              <a:ext uri="{FF2B5EF4-FFF2-40B4-BE49-F238E27FC236}">
                <a16:creationId xmlns:a16="http://schemas.microsoft.com/office/drawing/2014/main" id="{89CF08D0-840F-955E-0AE3-6FCE0A9B7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21471" r="68100" b="62706"/>
          <a:stretch>
            <a:fillRect/>
          </a:stretch>
        </p:blipFill>
        <p:spPr bwMode="auto">
          <a:xfrm>
            <a:off x="5076825" y="1768475"/>
            <a:ext cx="3603625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ZoneTexte 2">
            <a:extLst>
              <a:ext uri="{FF2B5EF4-FFF2-40B4-BE49-F238E27FC236}">
                <a16:creationId xmlns:a16="http://schemas.microsoft.com/office/drawing/2014/main" id="{DAAD3A64-885D-478E-DE97-BFB49F606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862263"/>
            <a:ext cx="45720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Effectuer une demi clef d’arrêt</a:t>
            </a:r>
            <a:endParaRPr lang="fr-FR" altLang="fr-F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7" name="Titre 8">
            <a:extLst>
              <a:ext uri="{FF2B5EF4-FFF2-40B4-BE49-F238E27FC236}">
                <a16:creationId xmlns:a16="http://schemas.microsoft.com/office/drawing/2014/main" id="{0A2349E7-9F48-9E8A-1A75-0EA7BF66C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Nœuds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4">
            <a:extLst>
              <a:ext uri="{FF2B5EF4-FFF2-40B4-BE49-F238E27FC236}">
                <a16:creationId xmlns:a16="http://schemas.microsoft.com/office/drawing/2014/main" id="{2B696E99-1BB2-906A-EFBF-1B6AFDD41D6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F8ADCA6-6695-4652-8E5F-61F95EA24A84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21507" name="Picture 7" descr="I:\Images\Sapeurs-Pompiers\TOP\LSPCC\Clipart\5-picture4.jpg">
            <a:extLst>
              <a:ext uri="{FF2B5EF4-FFF2-40B4-BE49-F238E27FC236}">
                <a16:creationId xmlns:a16="http://schemas.microsoft.com/office/drawing/2014/main" id="{0542B04B-69FF-EC6F-D0CA-71843DBE7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7" b="49081"/>
          <a:stretch>
            <a:fillRect/>
          </a:stretch>
        </p:blipFill>
        <p:spPr bwMode="auto">
          <a:xfrm>
            <a:off x="1335088" y="1789113"/>
            <a:ext cx="23669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I:\Images\Sapeurs-Pompiers\TOP\LSPCC\Clipart\5-picture4.jpg">
            <a:extLst>
              <a:ext uri="{FF2B5EF4-FFF2-40B4-BE49-F238E27FC236}">
                <a16:creationId xmlns:a16="http://schemas.microsoft.com/office/drawing/2014/main" id="{7A92D8AD-698A-38B1-7FAC-0DEBA496C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0" b="51178"/>
          <a:stretch>
            <a:fillRect/>
          </a:stretch>
        </p:blipFill>
        <p:spPr bwMode="auto">
          <a:xfrm>
            <a:off x="4859338" y="1720850"/>
            <a:ext cx="28384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2">
            <a:extLst>
              <a:ext uri="{FF2B5EF4-FFF2-40B4-BE49-F238E27FC236}">
                <a16:creationId xmlns:a16="http://schemas.microsoft.com/office/drawing/2014/main" id="{24C703AF-1F40-C196-91DF-07E05215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1510" name="Rectangle 13">
            <a:extLst>
              <a:ext uri="{FF2B5EF4-FFF2-40B4-BE49-F238E27FC236}">
                <a16:creationId xmlns:a16="http://schemas.microsoft.com/office/drawing/2014/main" id="{DF273963-93C2-2554-088B-2B9D97AA1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5129213"/>
            <a:ext cx="84582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Maintenir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le brin libre, créer une boucle et la passer à l’intérieur du mousqueton.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21511" name="Titre 8">
            <a:extLst>
              <a:ext uri="{FF2B5EF4-FFF2-40B4-BE49-F238E27FC236}">
                <a16:creationId xmlns:a16="http://schemas.microsoft.com/office/drawing/2014/main" id="{779061C8-AF13-7E73-BF4A-EEA0D82A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Nœuds </a:t>
            </a:r>
          </a:p>
        </p:txBody>
      </p:sp>
      <p:sp>
        <p:nvSpPr>
          <p:cNvPr id="21512" name="ZoneTexte 3">
            <a:extLst>
              <a:ext uri="{FF2B5EF4-FFF2-40B4-BE49-F238E27FC236}">
                <a16:creationId xmlns:a16="http://schemas.microsoft.com/office/drawing/2014/main" id="{974BDD34-12FC-E387-C929-5BEC91C1A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1236663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Phases de la réalisation de la clef d'arrêt 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590AEDA8-60FC-01C3-6E06-0AF069211E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Sommaire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FA43E744-B3E3-4350-3659-6B87DBC28C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C3BF75F-8B22-432A-9B40-EDFC8BBF5572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E873250-8658-126F-10F2-A0634B3DD609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A36C067E-7AFE-0968-8246-CA4BCEE56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D02A1AE7-BBA0-7AEF-38A1-E96979198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d'identifier les points fixes utilisables, de connaître les amarrages et la clef d'arrêt.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234CEF17-5357-66E3-B6BC-89A37F543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3429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Points fixes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Amarrages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N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fr-FR" altLang="fr-FR" sz="2000" b="1">
                <a:latin typeface="Times New Roman" panose="02020603050405020304" pitchFamily="18" charset="0"/>
              </a:rPr>
              <a:t>uds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4">
            <a:extLst>
              <a:ext uri="{FF2B5EF4-FFF2-40B4-BE49-F238E27FC236}">
                <a16:creationId xmlns:a16="http://schemas.microsoft.com/office/drawing/2014/main" id="{217BAA58-3E4B-4458-A270-29FD6751AA2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8D6F13E-E189-410E-ABB4-DE9BDD0C2B1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2531" name="ZoneTexte 3">
            <a:extLst>
              <a:ext uri="{FF2B5EF4-FFF2-40B4-BE49-F238E27FC236}">
                <a16:creationId xmlns:a16="http://schemas.microsoft.com/office/drawing/2014/main" id="{E619FE61-7E26-6F38-3510-B92843AFD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538788"/>
            <a:ext cx="800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Venir ensuite coiffer le 8 descendeur avec la boucle.</a:t>
            </a:r>
          </a:p>
        </p:txBody>
      </p:sp>
      <p:pic>
        <p:nvPicPr>
          <p:cNvPr id="22532" name="Picture 6" descr="I:\Images\Sapeurs-Pompiers\TOP\LSPCC\Clipart\5-picture4.jpg">
            <a:extLst>
              <a:ext uri="{FF2B5EF4-FFF2-40B4-BE49-F238E27FC236}">
                <a16:creationId xmlns:a16="http://schemas.microsoft.com/office/drawing/2014/main" id="{8E63AACE-A51B-6778-F82B-6E72B0E0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9" r="49017"/>
          <a:stretch>
            <a:fillRect/>
          </a:stretch>
        </p:blipFill>
        <p:spPr bwMode="auto">
          <a:xfrm>
            <a:off x="1692275" y="1981200"/>
            <a:ext cx="2301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7">
            <a:extLst>
              <a:ext uri="{FF2B5EF4-FFF2-40B4-BE49-F238E27FC236}">
                <a16:creationId xmlns:a16="http://schemas.microsoft.com/office/drawing/2014/main" id="{35EE2A2B-0DE9-EFB0-D9B1-7E885123F613}"/>
              </a:ext>
            </a:extLst>
          </p:cNvPr>
          <p:cNvSpPr>
            <a:spLocks noChangeArrowheads="1"/>
          </p:cNvSpPr>
          <p:nvPr/>
        </p:nvSpPr>
        <p:spPr bwMode="auto">
          <a:xfrm rot="6251501">
            <a:off x="2396331" y="4088607"/>
            <a:ext cx="398463" cy="1447800"/>
          </a:xfrm>
          <a:prstGeom prst="curvedLeftArrow">
            <a:avLst>
              <a:gd name="adj1" fmla="val 72669"/>
              <a:gd name="adj2" fmla="val 14533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22534" name="Picture 11">
            <a:extLst>
              <a:ext uri="{FF2B5EF4-FFF2-40B4-BE49-F238E27FC236}">
                <a16:creationId xmlns:a16="http://schemas.microsoft.com/office/drawing/2014/main" id="{3C1FB4DB-1057-B228-054B-F8B3C680A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8" t="21471" r="31549" b="62344"/>
          <a:stretch>
            <a:fillRect/>
          </a:stretch>
        </p:blipFill>
        <p:spPr bwMode="auto">
          <a:xfrm>
            <a:off x="4787900" y="1763713"/>
            <a:ext cx="3095625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itre 8">
            <a:extLst>
              <a:ext uri="{FF2B5EF4-FFF2-40B4-BE49-F238E27FC236}">
                <a16:creationId xmlns:a16="http://schemas.microsoft.com/office/drawing/2014/main" id="{029DBCBC-9CD0-9FF1-74E6-49B3BF5B9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Nœuds </a:t>
            </a:r>
          </a:p>
        </p:txBody>
      </p:sp>
      <p:sp>
        <p:nvSpPr>
          <p:cNvPr id="22536" name="ZoneTexte 3">
            <a:extLst>
              <a:ext uri="{FF2B5EF4-FFF2-40B4-BE49-F238E27FC236}">
                <a16:creationId xmlns:a16="http://schemas.microsoft.com/office/drawing/2014/main" id="{4255A506-74D5-4E3F-99F8-B8C7D788E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Phases de la réalisation de la clef d'arrêt 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4">
            <a:extLst>
              <a:ext uri="{FF2B5EF4-FFF2-40B4-BE49-F238E27FC236}">
                <a16:creationId xmlns:a16="http://schemas.microsoft.com/office/drawing/2014/main" id="{5675C6DA-C523-11BA-780B-48A52A2BE38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127FDB2-7719-4E00-9068-67427FFB941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3555" name="ZoneTexte 3">
            <a:extLst>
              <a:ext uri="{FF2B5EF4-FFF2-40B4-BE49-F238E27FC236}">
                <a16:creationId xmlns:a16="http://schemas.microsoft.com/office/drawing/2014/main" id="{199C06D6-5381-A0A2-98AB-50CD2D74F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244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Tirer fermement afin de verrouiller la clé en tirant le garant.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La clef d'arrêt est en place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vous pouvez lâcher le brin.</a:t>
            </a:r>
          </a:p>
        </p:txBody>
      </p:sp>
      <p:pic>
        <p:nvPicPr>
          <p:cNvPr id="23556" name="Picture 5" descr="I:\Images\Sapeurs-Pompiers\TOP\LSPCC\Clipart\5-picture4.jpg">
            <a:extLst>
              <a:ext uri="{FF2B5EF4-FFF2-40B4-BE49-F238E27FC236}">
                <a16:creationId xmlns:a16="http://schemas.microsoft.com/office/drawing/2014/main" id="{E24A9177-4455-1248-22E8-E53F99F7B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3" t="46727"/>
          <a:stretch>
            <a:fillRect/>
          </a:stretch>
        </p:blipFill>
        <p:spPr bwMode="auto">
          <a:xfrm>
            <a:off x="6230938" y="1382713"/>
            <a:ext cx="22653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">
            <a:extLst>
              <a:ext uri="{FF2B5EF4-FFF2-40B4-BE49-F238E27FC236}">
                <a16:creationId xmlns:a16="http://schemas.microsoft.com/office/drawing/2014/main" id="{CC7A7543-908B-B485-7EA4-87CC213D9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5" t="21471" r="9534" b="62633"/>
          <a:stretch>
            <a:fillRect/>
          </a:stretch>
        </p:blipFill>
        <p:spPr bwMode="auto">
          <a:xfrm>
            <a:off x="2124075" y="1809750"/>
            <a:ext cx="259873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itre 8">
            <a:extLst>
              <a:ext uri="{FF2B5EF4-FFF2-40B4-BE49-F238E27FC236}">
                <a16:creationId xmlns:a16="http://schemas.microsoft.com/office/drawing/2014/main" id="{33674589-15A1-9BA8-7C02-38006CD93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Nœuds </a:t>
            </a:r>
          </a:p>
        </p:txBody>
      </p:sp>
      <p:sp>
        <p:nvSpPr>
          <p:cNvPr id="23559" name="ZoneTexte 3">
            <a:extLst>
              <a:ext uri="{FF2B5EF4-FFF2-40B4-BE49-F238E27FC236}">
                <a16:creationId xmlns:a16="http://schemas.microsoft.com/office/drawing/2014/main" id="{0DBDC578-7259-A57A-CCE8-06EC9245B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Phases de la réalisation de la clef d'arrêt 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4">
            <a:extLst>
              <a:ext uri="{FF2B5EF4-FFF2-40B4-BE49-F238E27FC236}">
                <a16:creationId xmlns:a16="http://schemas.microsoft.com/office/drawing/2014/main" id="{A6FB5613-9876-8818-54E3-D96D2518ADD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8CB85D1-3497-464F-ABB1-D57BB8917E6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4579" name="Titre 8">
            <a:extLst>
              <a:ext uri="{FF2B5EF4-FFF2-40B4-BE49-F238E27FC236}">
                <a16:creationId xmlns:a16="http://schemas.microsoft.com/office/drawing/2014/main" id="{6631CEBF-EB9D-C348-91CB-6F51F82E5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Nœuds </a:t>
            </a:r>
          </a:p>
        </p:txBody>
      </p:sp>
      <p:sp>
        <p:nvSpPr>
          <p:cNvPr id="24580" name="ZoneTexte 3">
            <a:extLst>
              <a:ext uri="{FF2B5EF4-FFF2-40B4-BE49-F238E27FC236}">
                <a16:creationId xmlns:a16="http://schemas.microsoft.com/office/drawing/2014/main" id="{CB1A3011-17E1-2372-1DAC-6570BE762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2420938"/>
            <a:ext cx="57610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Nœud français (autobloquant) réalisé avec un anneau cousu :</a:t>
            </a:r>
            <a:endParaRPr lang="fr-FR" altLang="fr-FR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1" name="Picture 1">
            <a:extLst>
              <a:ext uri="{FF2B5EF4-FFF2-40B4-BE49-F238E27FC236}">
                <a16:creationId xmlns:a16="http://schemas.microsoft.com/office/drawing/2014/main" id="{BF9B397F-2680-27F1-27A2-1695B99AD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56387" r="68155" b="15042"/>
          <a:stretch>
            <a:fillRect/>
          </a:stretch>
        </p:blipFill>
        <p:spPr bwMode="auto">
          <a:xfrm>
            <a:off x="285750" y="1214438"/>
            <a:ext cx="2414588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4">
            <a:extLst>
              <a:ext uri="{FF2B5EF4-FFF2-40B4-BE49-F238E27FC236}">
                <a16:creationId xmlns:a16="http://schemas.microsoft.com/office/drawing/2014/main" id="{2B9A7EB3-D8CB-EE2C-9474-44B5E4B5192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F9B380D-4392-444B-AD85-AB2B62E9AD8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5603" name="Titre 8">
            <a:extLst>
              <a:ext uri="{FF2B5EF4-FFF2-40B4-BE49-F238E27FC236}">
                <a16:creationId xmlns:a16="http://schemas.microsoft.com/office/drawing/2014/main" id="{79302CBB-80E6-A100-C73D-623636307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Nœuds </a:t>
            </a:r>
          </a:p>
        </p:txBody>
      </p:sp>
      <p:sp>
        <p:nvSpPr>
          <p:cNvPr id="25604" name="ZoneTexte 3">
            <a:extLst>
              <a:ext uri="{FF2B5EF4-FFF2-40B4-BE49-F238E27FC236}">
                <a16:creationId xmlns:a16="http://schemas.microsoft.com/office/drawing/2014/main" id="{29D4BCCC-0A2D-F35B-1B28-074E99987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133600"/>
            <a:ext cx="518953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Nœud français :</a:t>
            </a:r>
            <a:endParaRPr lang="fr-FR" altLang="fr-FR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605" name="Picture 1">
            <a:extLst>
              <a:ext uri="{FF2B5EF4-FFF2-40B4-BE49-F238E27FC236}">
                <a16:creationId xmlns:a16="http://schemas.microsoft.com/office/drawing/2014/main" id="{14FD9A85-11E5-3AE4-9DBF-22E162266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56387" r="51260" b="15042"/>
          <a:stretch>
            <a:fillRect/>
          </a:stretch>
        </p:blipFill>
        <p:spPr bwMode="auto">
          <a:xfrm>
            <a:off x="3851275" y="249238"/>
            <a:ext cx="2630488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4">
            <a:extLst>
              <a:ext uri="{FF2B5EF4-FFF2-40B4-BE49-F238E27FC236}">
                <a16:creationId xmlns:a16="http://schemas.microsoft.com/office/drawing/2014/main" id="{8CE31619-A870-D0C0-BF01-60A28F8A19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7AD2B46-5D3E-49EA-AC10-0D6B01620F8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6627" name="Titre 8">
            <a:extLst>
              <a:ext uri="{FF2B5EF4-FFF2-40B4-BE49-F238E27FC236}">
                <a16:creationId xmlns:a16="http://schemas.microsoft.com/office/drawing/2014/main" id="{95CE61BB-578D-2A6F-E620-2A2E36619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Nœuds </a:t>
            </a:r>
          </a:p>
        </p:txBody>
      </p:sp>
      <p:sp>
        <p:nvSpPr>
          <p:cNvPr id="26628" name="ZoneTexte 3">
            <a:extLst>
              <a:ext uri="{FF2B5EF4-FFF2-40B4-BE49-F238E27FC236}">
                <a16:creationId xmlns:a16="http://schemas.microsoft.com/office/drawing/2014/main" id="{F9E68DEA-98F4-72B1-192E-F08021051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2638425"/>
            <a:ext cx="53324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Nœud français :</a:t>
            </a:r>
            <a:endParaRPr lang="fr-FR" altLang="fr-FR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629" name="Picture 1">
            <a:extLst>
              <a:ext uri="{FF2B5EF4-FFF2-40B4-BE49-F238E27FC236}">
                <a16:creationId xmlns:a16="http://schemas.microsoft.com/office/drawing/2014/main" id="{3947EA95-533B-3196-5E44-61B83730B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56387" r="30733" b="15042"/>
          <a:stretch>
            <a:fillRect/>
          </a:stretch>
        </p:blipFill>
        <p:spPr bwMode="auto">
          <a:xfrm>
            <a:off x="3635375" y="188913"/>
            <a:ext cx="3151188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4">
            <a:extLst>
              <a:ext uri="{FF2B5EF4-FFF2-40B4-BE49-F238E27FC236}">
                <a16:creationId xmlns:a16="http://schemas.microsoft.com/office/drawing/2014/main" id="{5BE12CBD-64B0-9D32-6EAA-EED5FF2E2A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5A101B2-F0DE-4D9B-9170-846E4F5D045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7651" name="Titre 8">
            <a:extLst>
              <a:ext uri="{FF2B5EF4-FFF2-40B4-BE49-F238E27FC236}">
                <a16:creationId xmlns:a16="http://schemas.microsoft.com/office/drawing/2014/main" id="{FF9A47AD-A58B-453F-0176-3F9D6C0C3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Nœuds </a:t>
            </a:r>
          </a:p>
        </p:txBody>
      </p:sp>
      <p:sp>
        <p:nvSpPr>
          <p:cNvPr id="27652" name="ZoneTexte 3">
            <a:extLst>
              <a:ext uri="{FF2B5EF4-FFF2-40B4-BE49-F238E27FC236}">
                <a16:creationId xmlns:a16="http://schemas.microsoft.com/office/drawing/2014/main" id="{0C77BC46-F83D-CD8A-A184-415664D3B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6858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Nœud français :</a:t>
            </a:r>
            <a:endParaRPr lang="fr-FR" altLang="fr-FR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653" name="Picture 1">
            <a:extLst>
              <a:ext uri="{FF2B5EF4-FFF2-40B4-BE49-F238E27FC236}">
                <a16:creationId xmlns:a16="http://schemas.microsoft.com/office/drawing/2014/main" id="{64B12402-BBD8-C5FF-5C99-60D0C2EEB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7" t="56387" r="11804" b="25293"/>
          <a:stretch>
            <a:fillRect/>
          </a:stretch>
        </p:blipFill>
        <p:spPr bwMode="auto">
          <a:xfrm>
            <a:off x="4362450" y="214313"/>
            <a:ext cx="395922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ZoneTexte 4">
            <a:extLst>
              <a:ext uri="{FF2B5EF4-FFF2-40B4-BE49-F238E27FC236}">
                <a16:creationId xmlns:a16="http://schemas.microsoft.com/office/drawing/2014/main" id="{6CFAEBD8-085C-24CF-34A1-A8B3C1C91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5551488"/>
            <a:ext cx="78486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Formellement interdit d’effectuer des nœuds sur la corde</a:t>
            </a:r>
            <a:endParaRPr lang="fr-FR" altLang="fr-FR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655" name="Picture 1">
            <a:extLst>
              <a:ext uri="{FF2B5EF4-FFF2-40B4-BE49-F238E27FC236}">
                <a16:creationId xmlns:a16="http://schemas.microsoft.com/office/drawing/2014/main" id="{753F686D-1D66-53B4-5BC7-A2F99D266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7" t="74448" r="11804" b="15042"/>
          <a:stretch>
            <a:fillRect/>
          </a:stretch>
        </p:blipFill>
        <p:spPr bwMode="auto">
          <a:xfrm>
            <a:off x="476250" y="2311400"/>
            <a:ext cx="32766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8">
            <a:extLst>
              <a:ext uri="{FF2B5EF4-FFF2-40B4-BE49-F238E27FC236}">
                <a16:creationId xmlns:a16="http://schemas.microsoft.com/office/drawing/2014/main" id="{B9CB1C43-ADAE-A0E2-9C6B-DB6C1464AC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28675" name="Espace réservé du numéro de diapositive 4">
            <a:extLst>
              <a:ext uri="{FF2B5EF4-FFF2-40B4-BE49-F238E27FC236}">
                <a16:creationId xmlns:a16="http://schemas.microsoft.com/office/drawing/2014/main" id="{C86322EB-8400-B334-CEFD-7732159ED7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53CF77F-3A6B-4459-8191-1B5B64ED979F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A815CFE-34DD-D06F-48B2-4C2D26314DE4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ZoneTexte 12">
            <a:extLst>
              <a:ext uri="{FF2B5EF4-FFF2-40B4-BE49-F238E27FC236}">
                <a16:creationId xmlns:a16="http://schemas.microsoft.com/office/drawing/2014/main" id="{5260A235-70D3-7D3E-9DD2-BBB6845FC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78" name="ZoneTexte 15">
            <a:extLst>
              <a:ext uri="{FF2B5EF4-FFF2-40B4-BE49-F238E27FC236}">
                <a16:creationId xmlns:a16="http://schemas.microsoft.com/office/drawing/2014/main" id="{3B8AD0C4-580E-EDFA-6C32-634A22EE6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3429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Points fixes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Amarrages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N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fr-FR" altLang="fr-FR" sz="2000" b="1">
                <a:latin typeface="Times New Roman" panose="02020603050405020304" pitchFamily="18" charset="0"/>
              </a:rPr>
              <a:t>uds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4">
            <a:extLst>
              <a:ext uri="{FF2B5EF4-FFF2-40B4-BE49-F238E27FC236}">
                <a16:creationId xmlns:a16="http://schemas.microsoft.com/office/drawing/2014/main" id="{B3CD5EA5-ECAA-F5EC-9557-4BD2F3874E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767B45-9B97-4987-827F-B170701482FC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38B077E4-C575-A8F9-7E15-F5C99C81B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1287463"/>
            <a:ext cx="85836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 en œuvre du LSPCC repose sur la connaissance des éléments</a:t>
            </a:r>
            <a:endParaRPr lang="fr-FR" altLang="fr-F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D6B4F64E-AE50-A526-82EA-27BE961B2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5125" name="Image 1">
            <a:extLst>
              <a:ext uri="{FF2B5EF4-FFF2-40B4-BE49-F238E27FC236}">
                <a16:creationId xmlns:a16="http://schemas.microsoft.com/office/drawing/2014/main" id="{906431A6-C702-5719-7123-32A522681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717708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itre 1">
            <a:extLst>
              <a:ext uri="{FF2B5EF4-FFF2-40B4-BE49-F238E27FC236}">
                <a16:creationId xmlns:a16="http://schemas.microsoft.com/office/drawing/2014/main" id="{3CD08C7C-0BD3-36F5-674C-E89A95000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7E24C305-E176-EB46-EA53-4B4AB286B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8527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Points fixes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A5113307-37CF-2B03-B30E-824BFD55C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BF7E5C-5B79-4EBC-B47C-C1941C885112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B3244B35-1D7A-B1B9-2619-A5DAC50E4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Points fixes</a:t>
            </a:r>
          </a:p>
        </p:txBody>
      </p:sp>
      <p:sp>
        <p:nvSpPr>
          <p:cNvPr id="7171" name="Espace réservé du numéro de diapositive 4">
            <a:extLst>
              <a:ext uri="{FF2B5EF4-FFF2-40B4-BE49-F238E27FC236}">
                <a16:creationId xmlns:a16="http://schemas.microsoft.com/office/drawing/2014/main" id="{A9A539B0-8F11-0577-4B6F-49A64C529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03E3E1-88DF-48AB-8686-525285983A60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15BC50E8-FAC2-512F-53F7-5D6E9971F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47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Est considéré comme point fixe tout objet ou structure convenablement ancré offrant une résistance suffisante à l'effort demandé.</a:t>
            </a:r>
          </a:p>
        </p:txBody>
      </p:sp>
      <p:pic>
        <p:nvPicPr>
          <p:cNvPr id="7173" name="Image 1">
            <a:extLst>
              <a:ext uri="{FF2B5EF4-FFF2-40B4-BE49-F238E27FC236}">
                <a16:creationId xmlns:a16="http://schemas.microsoft.com/office/drawing/2014/main" id="{169F75EC-AA2F-09B2-A0F7-A3F5D10DD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3205163"/>
            <a:ext cx="44640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ZoneTexte 4">
            <a:extLst>
              <a:ext uri="{FF2B5EF4-FFF2-40B4-BE49-F238E27FC236}">
                <a16:creationId xmlns:a16="http://schemas.microsoft.com/office/drawing/2014/main" id="{05B7A946-F0B1-67D9-8C38-90CFE8EF2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8113"/>
            <a:ext cx="8228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En cas de doute, celui-ci doit être « multiplié »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ZoneTexte 2">
            <a:extLst>
              <a:ext uri="{FF2B5EF4-FFF2-40B4-BE49-F238E27FC236}">
                <a16:creationId xmlns:a16="http://schemas.microsoft.com/office/drawing/2014/main" id="{054E3DD2-01D3-BA82-B90D-80C93AE93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735388"/>
            <a:ext cx="4271962" cy="1455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peut être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Naturel : arbres, rochers, etc.…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85CAD8F0-A5A0-B235-21D1-FC136AEF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Points fixes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03C17B5F-BAD5-36B5-DB59-E7A5276D13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075361-7902-49FE-AD3C-24339DBF0D99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196" name="ZoneTexte 1">
            <a:extLst>
              <a:ext uri="{FF2B5EF4-FFF2-40B4-BE49-F238E27FC236}">
                <a16:creationId xmlns:a16="http://schemas.microsoft.com/office/drawing/2014/main" id="{DDB2372B-0EA7-957F-FE29-0285CBC8E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8137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Structurel : éléments de construction, engins, mobilier urbain,</a:t>
            </a:r>
          </a:p>
        </p:txBody>
      </p:sp>
      <p:pic>
        <p:nvPicPr>
          <p:cNvPr id="8197" name="Image 1">
            <a:extLst>
              <a:ext uri="{FF2B5EF4-FFF2-40B4-BE49-F238E27FC236}">
                <a16:creationId xmlns:a16="http://schemas.microsoft.com/office/drawing/2014/main" id="{80086457-2A27-AAF2-8C6F-A1B0C566E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14563"/>
            <a:ext cx="5084763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533624BF-1B12-4E98-50D0-3AF4A9A553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Points fixes</a:t>
            </a:r>
          </a:p>
        </p:txBody>
      </p:sp>
      <p:sp>
        <p:nvSpPr>
          <p:cNvPr id="9219" name="Espace réservé du numéro de diapositive 4">
            <a:extLst>
              <a:ext uri="{FF2B5EF4-FFF2-40B4-BE49-F238E27FC236}">
                <a16:creationId xmlns:a16="http://schemas.microsoft.com/office/drawing/2014/main" id="{8819FE7A-5580-8597-AD9B-6AE7D33A7EF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34D32C5-6356-4954-9776-64794C0E5FC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9220" name="Picture 8" descr="C:\Mes documents\ENSOSP\Charpente01.JPG">
            <a:extLst>
              <a:ext uri="{FF2B5EF4-FFF2-40B4-BE49-F238E27FC236}">
                <a16:creationId xmlns:a16="http://schemas.microsoft.com/office/drawing/2014/main" id="{935F673F-6D70-75AB-B8B8-3E0501F2C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5"/>
          <a:stretch>
            <a:fillRect/>
          </a:stretch>
        </p:blipFill>
        <p:spPr bwMode="auto">
          <a:xfrm>
            <a:off x="1066800" y="1600200"/>
            <a:ext cx="685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112">
            <a:extLst>
              <a:ext uri="{FF2B5EF4-FFF2-40B4-BE49-F238E27FC236}">
                <a16:creationId xmlns:a16="http://schemas.microsoft.com/office/drawing/2014/main" id="{3925068D-B9F1-C92D-1888-86FD2420C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09800"/>
            <a:ext cx="712788" cy="396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Lien </a:t>
            </a:r>
          </a:p>
        </p:txBody>
      </p:sp>
      <p:sp>
        <p:nvSpPr>
          <p:cNvPr id="9222" name="Text Box 113">
            <a:extLst>
              <a:ext uri="{FF2B5EF4-FFF2-40B4-BE49-F238E27FC236}">
                <a16:creationId xmlns:a16="http://schemas.microsoft.com/office/drawing/2014/main" id="{3593C582-EF6A-0269-3E93-31DD3E176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600200"/>
            <a:ext cx="1284288" cy="396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Chevrons  </a:t>
            </a:r>
          </a:p>
        </p:txBody>
      </p:sp>
      <p:sp>
        <p:nvSpPr>
          <p:cNvPr id="9223" name="Text Box 116">
            <a:extLst>
              <a:ext uri="{FF2B5EF4-FFF2-40B4-BE49-F238E27FC236}">
                <a16:creationId xmlns:a16="http://schemas.microsoft.com/office/drawing/2014/main" id="{0F71DDC1-980B-207B-D596-3847AC953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19600"/>
            <a:ext cx="1016000" cy="396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Poinçon</a:t>
            </a:r>
          </a:p>
        </p:txBody>
      </p:sp>
      <p:sp>
        <p:nvSpPr>
          <p:cNvPr id="9224" name="Text Box 118">
            <a:extLst>
              <a:ext uri="{FF2B5EF4-FFF2-40B4-BE49-F238E27FC236}">
                <a16:creationId xmlns:a16="http://schemas.microsoft.com/office/drawing/2014/main" id="{9174D8F8-717F-77AD-08D1-8E85D0E85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572000"/>
            <a:ext cx="866775" cy="3968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FFFF00"/>
                </a:solidFill>
                <a:latin typeface="Times New Roman" panose="02020603050405020304" pitchFamily="18" charset="0"/>
              </a:rPr>
              <a:t>Lattes </a:t>
            </a:r>
          </a:p>
        </p:txBody>
      </p:sp>
      <p:sp>
        <p:nvSpPr>
          <p:cNvPr id="9225" name="Line 122">
            <a:extLst>
              <a:ext uri="{FF2B5EF4-FFF2-40B4-BE49-F238E27FC236}">
                <a16:creationId xmlns:a16="http://schemas.microsoft.com/office/drawing/2014/main" id="{56CAC7E4-148C-ADAA-AE3E-D86D4A8041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486400"/>
            <a:ext cx="1981200" cy="4572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6" name="Text Box 121">
            <a:extLst>
              <a:ext uri="{FF2B5EF4-FFF2-40B4-BE49-F238E27FC236}">
                <a16:creationId xmlns:a16="http://schemas.microsoft.com/office/drawing/2014/main" id="{06C48F93-7BB0-86BC-BDDC-91C20173C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29000"/>
            <a:ext cx="1754188" cy="3968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FFFF00"/>
                </a:solidFill>
                <a:latin typeface="Times New Roman" panose="02020603050405020304" pitchFamily="18" charset="0"/>
              </a:rPr>
              <a:t>Echantignolles </a:t>
            </a:r>
          </a:p>
        </p:txBody>
      </p:sp>
      <p:sp>
        <p:nvSpPr>
          <p:cNvPr id="9227" name="Text Box 117">
            <a:extLst>
              <a:ext uri="{FF2B5EF4-FFF2-40B4-BE49-F238E27FC236}">
                <a16:creationId xmlns:a16="http://schemas.microsoft.com/office/drawing/2014/main" id="{3B3CF4A8-58C8-4AC2-1071-4D21A6299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715000"/>
            <a:ext cx="936625" cy="396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Entrait </a:t>
            </a:r>
          </a:p>
        </p:txBody>
      </p:sp>
      <p:sp>
        <p:nvSpPr>
          <p:cNvPr id="9228" name="Line 123">
            <a:extLst>
              <a:ext uri="{FF2B5EF4-FFF2-40B4-BE49-F238E27FC236}">
                <a16:creationId xmlns:a16="http://schemas.microsoft.com/office/drawing/2014/main" id="{8E96B87F-E951-E5E3-67C3-3D5C3627E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438400"/>
            <a:ext cx="1752600" cy="5334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9" name="Line 124">
            <a:extLst>
              <a:ext uri="{FF2B5EF4-FFF2-40B4-BE49-F238E27FC236}">
                <a16:creationId xmlns:a16="http://schemas.microsoft.com/office/drawing/2014/main" id="{148D12D0-2813-BECE-954C-7BB849763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352800"/>
            <a:ext cx="1905000" cy="4572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30" name="Line 125">
            <a:extLst>
              <a:ext uri="{FF2B5EF4-FFF2-40B4-BE49-F238E27FC236}">
                <a16:creationId xmlns:a16="http://schemas.microsoft.com/office/drawing/2014/main" id="{161AD03F-0C37-ABC1-6FDC-AF8EF321BE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4572000"/>
            <a:ext cx="2819400" cy="762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31" name="Text Box 111">
            <a:extLst>
              <a:ext uri="{FF2B5EF4-FFF2-40B4-BE49-F238E27FC236}">
                <a16:creationId xmlns:a16="http://schemas.microsoft.com/office/drawing/2014/main" id="{6D9F3A8A-7309-5E74-C168-8DC8599B9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0"/>
            <a:ext cx="1358900" cy="396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Arbalétrier </a:t>
            </a:r>
          </a:p>
        </p:txBody>
      </p:sp>
      <p:sp>
        <p:nvSpPr>
          <p:cNvPr id="9232" name="Line 126">
            <a:extLst>
              <a:ext uri="{FF2B5EF4-FFF2-40B4-BE49-F238E27FC236}">
                <a16:creationId xmlns:a16="http://schemas.microsoft.com/office/drawing/2014/main" id="{21376AA1-586D-E680-7AA1-3556937DAF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1905000"/>
            <a:ext cx="685800" cy="3048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33" name="Line 127">
            <a:extLst>
              <a:ext uri="{FF2B5EF4-FFF2-40B4-BE49-F238E27FC236}">
                <a16:creationId xmlns:a16="http://schemas.microsoft.com/office/drawing/2014/main" id="{F15BBFDF-7796-5D14-7ACC-56757723A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828800"/>
            <a:ext cx="1219200" cy="3810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34" name="Text Box 114">
            <a:extLst>
              <a:ext uri="{FF2B5EF4-FFF2-40B4-BE49-F238E27FC236}">
                <a16:creationId xmlns:a16="http://schemas.microsoft.com/office/drawing/2014/main" id="{D3766076-43B7-F3EF-07A0-7409FFDBD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0"/>
            <a:ext cx="1711325" cy="396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Panne faîtière  </a:t>
            </a:r>
          </a:p>
        </p:txBody>
      </p:sp>
      <p:sp>
        <p:nvSpPr>
          <p:cNvPr id="9235" name="Line 128">
            <a:extLst>
              <a:ext uri="{FF2B5EF4-FFF2-40B4-BE49-F238E27FC236}">
                <a16:creationId xmlns:a16="http://schemas.microsoft.com/office/drawing/2014/main" id="{C68CDD5C-57BE-88C6-4914-ECC30C493E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2590800"/>
            <a:ext cx="685800" cy="8382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36" name="Line 129">
            <a:extLst>
              <a:ext uri="{FF2B5EF4-FFF2-40B4-BE49-F238E27FC236}">
                <a16:creationId xmlns:a16="http://schemas.microsoft.com/office/drawing/2014/main" id="{0A4D6AB8-D9C0-19C5-B9D6-5D38593BDB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3733800"/>
            <a:ext cx="533400" cy="6858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37" name="Line 130">
            <a:extLst>
              <a:ext uri="{FF2B5EF4-FFF2-40B4-BE49-F238E27FC236}">
                <a16:creationId xmlns:a16="http://schemas.microsoft.com/office/drawing/2014/main" id="{0721FD81-DDDC-4F2A-4AC3-B98BAA56B3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0400" y="4572000"/>
            <a:ext cx="762000" cy="2286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38" name="Text Box 115">
            <a:extLst>
              <a:ext uri="{FF2B5EF4-FFF2-40B4-BE49-F238E27FC236}">
                <a16:creationId xmlns:a16="http://schemas.microsoft.com/office/drawing/2014/main" id="{55EE8DDA-45D8-1F63-96E7-90901B1AE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362200"/>
            <a:ext cx="2281238" cy="396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Panne intermédiaire </a:t>
            </a:r>
          </a:p>
        </p:txBody>
      </p:sp>
      <p:sp>
        <p:nvSpPr>
          <p:cNvPr id="9239" name="Line 132">
            <a:extLst>
              <a:ext uri="{FF2B5EF4-FFF2-40B4-BE49-F238E27FC236}">
                <a16:creationId xmlns:a16="http://schemas.microsoft.com/office/drawing/2014/main" id="{36BC7D01-3041-933F-C9DE-BE18AC5E15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81600" y="4343400"/>
            <a:ext cx="533400" cy="15240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40" name="Text Box 131">
            <a:extLst>
              <a:ext uri="{FF2B5EF4-FFF2-40B4-BE49-F238E27FC236}">
                <a16:creationId xmlns:a16="http://schemas.microsoft.com/office/drawing/2014/main" id="{EDA0C8E0-A2AC-353F-84DA-8A12A1012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791200"/>
            <a:ext cx="1508125" cy="396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Contre fiche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2C182453-46D4-97C2-9C3E-5E5D280E93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Points fixes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2E8B06AA-1F4C-D063-B246-C67C2F838DD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31BB2D-6F33-4BD2-A36F-0A2A040F28D1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56ECCC4B-1C87-9AC2-E8C5-580AA6AB2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4313"/>
            <a:ext cx="8208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Artificiel : Devant l'impossibilité de trouver un fixe offrant une résistance suffisante à l'effort demandé, le binôme optera pour la manœuvre avec point fixe humain. </a:t>
            </a:r>
          </a:p>
        </p:txBody>
      </p:sp>
      <p:pic>
        <p:nvPicPr>
          <p:cNvPr id="10245" name="Image 1">
            <a:extLst>
              <a:ext uri="{FF2B5EF4-FFF2-40B4-BE49-F238E27FC236}">
                <a16:creationId xmlns:a16="http://schemas.microsoft.com/office/drawing/2014/main" id="{0DE21AF4-140E-2322-99D0-AF45F5CE7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368550"/>
            <a:ext cx="2697162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100422E1-7393-BBB6-65FB-ABCC8C5D0B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750" y="2708275"/>
            <a:ext cx="7742238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Amarrages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B0407B9B-3148-AA9C-A327-A14A39F7B69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13F2E90-0053-4F4B-8864-166680354A0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584</TotalTime>
  <Words>537</Words>
  <Application>Microsoft Office PowerPoint</Application>
  <PresentationFormat>Affichage à l'écran (4:3)</PresentationFormat>
  <Paragraphs>127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Myriad Pro</vt:lpstr>
      <vt:lpstr>Calibri</vt:lpstr>
      <vt:lpstr>Times New Roman</vt:lpstr>
      <vt:lpstr>MS PGothic</vt:lpstr>
      <vt:lpstr>Wingdings</vt:lpstr>
      <vt:lpstr>GCCAR</vt:lpstr>
      <vt:lpstr>LSPCC : POINTS FIXES, AMARRAGES ET NOEUDS</vt:lpstr>
      <vt:lpstr>Sommaire</vt:lpstr>
      <vt:lpstr>Présentation PowerPoint</vt:lpstr>
      <vt:lpstr>Points fixes</vt:lpstr>
      <vt:lpstr>Points fixes</vt:lpstr>
      <vt:lpstr>Points fixes</vt:lpstr>
      <vt:lpstr>Points fixes</vt:lpstr>
      <vt:lpstr>Points fixes</vt:lpstr>
      <vt:lpstr>Amarrages</vt:lpstr>
      <vt:lpstr>Amarrages</vt:lpstr>
      <vt:lpstr>Amarrages</vt:lpstr>
      <vt:lpstr>Amarrages</vt:lpstr>
      <vt:lpstr>Amarrages</vt:lpstr>
      <vt:lpstr>Amarrages</vt:lpstr>
      <vt:lpstr>Présentation PowerPoint</vt:lpstr>
      <vt:lpstr>Nœuds </vt:lpstr>
      <vt:lpstr>Nœuds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34</cp:revision>
  <cp:lastPrinted>2015-08-06T08:01:37Z</cp:lastPrinted>
  <dcterms:created xsi:type="dcterms:W3CDTF">2015-08-05T10:19:35Z</dcterms:created>
  <dcterms:modified xsi:type="dcterms:W3CDTF">2025-01-14T16:12:51Z</dcterms:modified>
</cp:coreProperties>
</file>