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64" r:id="rId3"/>
    <p:sldId id="257" r:id="rId4"/>
    <p:sldId id="276" r:id="rId5"/>
    <p:sldId id="266" r:id="rId6"/>
    <p:sldId id="258" r:id="rId7"/>
    <p:sldId id="260" r:id="rId8"/>
    <p:sldId id="273" r:id="rId9"/>
    <p:sldId id="259" r:id="rId10"/>
    <p:sldId id="261" r:id="rId11"/>
    <p:sldId id="277" r:id="rId12"/>
    <p:sldId id="278" r:id="rId13"/>
    <p:sldId id="262" r:id="rId14"/>
    <p:sldId id="263" r:id="rId15"/>
    <p:sldId id="265" r:id="rId16"/>
  </p:sldIdLst>
  <p:sldSz cx="9144000" cy="6858000" type="screen4x3"/>
  <p:notesSz cx="6797675" cy="9926638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441202"/>
    <a:srgbClr val="0B2C91"/>
    <a:srgbClr val="5BE4FF"/>
    <a:srgbClr val="6F2C91"/>
    <a:srgbClr val="C8B2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53" autoAdjust="0"/>
  </p:normalViewPr>
  <p:slideViewPr>
    <p:cSldViewPr>
      <p:cViewPr varScale="1">
        <p:scale>
          <a:sx n="85" d="100"/>
          <a:sy n="85" d="100"/>
        </p:scale>
        <p:origin x="1363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2385D4C6-C4B5-DCDE-8BFC-A884A0F6D0A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60EC2B8-DB0D-5EA2-8678-1F3CF001C35B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DFCCB86C-5062-4DAD-B513-B26D76095D8B}" type="datetimeFigureOut">
              <a:rPr lang="fr-FR"/>
              <a:pPr>
                <a:defRPr/>
              </a:pPr>
              <a:t>14/01/2025</a:t>
            </a:fld>
            <a:endParaRPr lang="fr-FR"/>
          </a:p>
        </p:txBody>
      </p:sp>
      <p:sp>
        <p:nvSpPr>
          <p:cNvPr id="4" name="Espace réservé de l'image des diapositives 3">
            <a:extLst>
              <a:ext uri="{FF2B5EF4-FFF2-40B4-BE49-F238E27FC236}">
                <a16:creationId xmlns:a16="http://schemas.microsoft.com/office/drawing/2014/main" id="{6D477785-A479-8A20-904C-620BC96F40F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>
            <a:extLst>
              <a:ext uri="{FF2B5EF4-FFF2-40B4-BE49-F238E27FC236}">
                <a16:creationId xmlns:a16="http://schemas.microsoft.com/office/drawing/2014/main" id="{407B91E9-D31D-F115-7723-8A46BFFE4F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28E3D48-DAF4-EAF0-FA6A-B9F4F81C7A1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AAEAC24-FAA3-A62F-9DCE-18E412747E7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B4088934-1005-4552-B14A-87B6B74C8290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68B8053-BC29-2D16-9AFE-FE38CE9D03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51F160-7221-4796-B502-65241444773E}" type="datetime1">
              <a:rPr lang="fr-FR"/>
              <a:pPr>
                <a:defRPr/>
              </a:pPr>
              <a:t>14/01/2025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A79C005-C799-0253-5226-8AAFCC917F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B267549-7B00-48DD-CCD6-C2B5AB94CE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36BA3-C3CC-4D8B-9A0B-0EE519E92C6B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3371109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DAED8C2-0CBE-A698-F9FD-B1993C1AB7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36D836-5194-422F-A016-8DFBA3D18317}" type="datetime1">
              <a:rPr lang="fr-FR"/>
              <a:pPr>
                <a:defRPr/>
              </a:pPr>
              <a:t>14/01/2025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8972CA4-B538-83DC-E88B-3A4C930CDC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776216E-8C52-1983-E5FF-61281F9B9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AF6407-7D4B-4624-8DDD-96BF9C84CC79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1597722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CFA8102-3C35-4889-3A35-09C7259162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FE607B-5075-4B98-B133-740DD72938F5}" type="datetime1">
              <a:rPr lang="fr-FR"/>
              <a:pPr>
                <a:defRPr/>
              </a:pPr>
              <a:t>14/01/2025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9730D9B-07F3-84C0-1BE9-C201ACCA0E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93A539F-5A46-4A85-F4CA-FF23F7D74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816870-DB91-47CC-AE28-41693C985FE6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3368789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516BEBE-A733-9E21-27A1-9E477C16D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240114-F743-4670-8846-2439204E3EC1}" type="datetime1">
              <a:rPr lang="fr-FR"/>
              <a:pPr>
                <a:defRPr/>
              </a:pPr>
              <a:t>14/01/2025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642143D-733D-D589-E456-EDA5D1FDBF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96D3D09-48D9-F29C-8BAC-B63C8BE29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AB19A5-DE9C-4CA3-A406-06AC1A2692EF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1326167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502AA77-5D13-DB4E-DE77-1F5724E1C7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ACC0C8-1BCE-4F0D-9125-8F52CA2068F0}" type="datetime1">
              <a:rPr lang="fr-FR"/>
              <a:pPr>
                <a:defRPr/>
              </a:pPr>
              <a:t>14/01/2025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9863DA8-414C-85D5-5584-D747E9723F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3FE8F36-71D7-D898-B32C-6B95D94338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F898AE-19BC-4432-8229-2104E0BF50CF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0757762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A0753FB4-30DB-ECDA-4D82-0BA2059ECC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C0DDC0-9DC4-4D3F-A041-FC2515BF1DA0}" type="datetime1">
              <a:rPr lang="fr-FR"/>
              <a:pPr>
                <a:defRPr/>
              </a:pPr>
              <a:t>14/01/2025</a:t>
            </a:fld>
            <a:endParaRPr lang="fr-FR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3F2F5D2E-B09B-79F9-5C82-057D24D8C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9B604C2F-1F44-9404-147D-435BFA6FCB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C1A144-2C24-4FE8-A22B-0362101B14B9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984224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3">
            <a:extLst>
              <a:ext uri="{FF2B5EF4-FFF2-40B4-BE49-F238E27FC236}">
                <a16:creationId xmlns:a16="http://schemas.microsoft.com/office/drawing/2014/main" id="{BCCF5A49-67F9-E1B2-8206-11A8A2504A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9218BC-B27E-4424-A11F-BEEC44509063}" type="datetime1">
              <a:rPr lang="fr-FR"/>
              <a:pPr>
                <a:defRPr/>
              </a:pPr>
              <a:t>14/01/2025</a:t>
            </a:fld>
            <a:endParaRPr lang="fr-FR"/>
          </a:p>
        </p:txBody>
      </p:sp>
      <p:sp>
        <p:nvSpPr>
          <p:cNvPr id="8" name="Espace réservé du pied de page 4">
            <a:extLst>
              <a:ext uri="{FF2B5EF4-FFF2-40B4-BE49-F238E27FC236}">
                <a16:creationId xmlns:a16="http://schemas.microsoft.com/office/drawing/2014/main" id="{3875B0C7-0055-AE4B-2F34-4AB0F989E7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>
            <a:extLst>
              <a:ext uri="{FF2B5EF4-FFF2-40B4-BE49-F238E27FC236}">
                <a16:creationId xmlns:a16="http://schemas.microsoft.com/office/drawing/2014/main" id="{594A582A-5062-F77F-1484-AE26F955E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746153-4742-43EF-8D74-371057DBCFA1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6663082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3">
            <a:extLst>
              <a:ext uri="{FF2B5EF4-FFF2-40B4-BE49-F238E27FC236}">
                <a16:creationId xmlns:a16="http://schemas.microsoft.com/office/drawing/2014/main" id="{953062C6-92CB-D3EC-D884-001B4E3257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91F51A-19ED-4085-BE71-0DDECCD6C3DF}" type="datetime1">
              <a:rPr lang="fr-FR"/>
              <a:pPr>
                <a:defRPr/>
              </a:pPr>
              <a:t>14/01/2025</a:t>
            </a:fld>
            <a:endParaRPr lang="fr-FR"/>
          </a:p>
        </p:txBody>
      </p:sp>
      <p:sp>
        <p:nvSpPr>
          <p:cNvPr id="4" name="Espace réservé du pied de page 4">
            <a:extLst>
              <a:ext uri="{FF2B5EF4-FFF2-40B4-BE49-F238E27FC236}">
                <a16:creationId xmlns:a16="http://schemas.microsoft.com/office/drawing/2014/main" id="{E3B16573-FE32-579B-B251-F47B8E470C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>
            <a:extLst>
              <a:ext uri="{FF2B5EF4-FFF2-40B4-BE49-F238E27FC236}">
                <a16:creationId xmlns:a16="http://schemas.microsoft.com/office/drawing/2014/main" id="{A5F4BF60-F564-85BA-676A-B61C7C9C2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B8B642-4A71-461F-B115-43BF5C81049D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540320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>
            <a:extLst>
              <a:ext uri="{FF2B5EF4-FFF2-40B4-BE49-F238E27FC236}">
                <a16:creationId xmlns:a16="http://schemas.microsoft.com/office/drawing/2014/main" id="{458CE6B0-2074-9E8C-DE9E-42F620DA6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21E457-881B-48A9-85C4-8B113713D0FC}" type="datetime1">
              <a:rPr lang="fr-FR"/>
              <a:pPr>
                <a:defRPr/>
              </a:pPr>
              <a:t>14/01/2025</a:t>
            </a:fld>
            <a:endParaRPr lang="fr-FR"/>
          </a:p>
        </p:txBody>
      </p:sp>
      <p:sp>
        <p:nvSpPr>
          <p:cNvPr id="3" name="Espace réservé du pied de page 4">
            <a:extLst>
              <a:ext uri="{FF2B5EF4-FFF2-40B4-BE49-F238E27FC236}">
                <a16:creationId xmlns:a16="http://schemas.microsoft.com/office/drawing/2014/main" id="{1811C745-EE90-86CB-1476-43F096684F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>
            <a:extLst>
              <a:ext uri="{FF2B5EF4-FFF2-40B4-BE49-F238E27FC236}">
                <a16:creationId xmlns:a16="http://schemas.microsoft.com/office/drawing/2014/main" id="{D8FC0982-0589-EE93-A031-19C56BCC1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14287D-5F7F-4891-B029-FE54673D8E07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511515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52A09650-E9A8-A966-364A-849EDA9568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85124F-014F-43D4-821D-7EED856F05ED}" type="datetime1">
              <a:rPr lang="fr-FR"/>
              <a:pPr>
                <a:defRPr/>
              </a:pPr>
              <a:t>14/01/2025</a:t>
            </a:fld>
            <a:endParaRPr lang="fr-FR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7A69BF53-8D01-001D-AD85-955036C4F5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062A8D06-C2F6-0413-F759-2EDA6A28B9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7A821F-17C1-4D4D-9906-CC820177784E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9309340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0AA8E3C7-2522-C7ED-AAA2-97090C0AA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C3245D-C894-423C-BB74-9CBF3D70A014}" type="datetime1">
              <a:rPr lang="fr-FR"/>
              <a:pPr>
                <a:defRPr/>
              </a:pPr>
              <a:t>14/01/2025</a:t>
            </a:fld>
            <a:endParaRPr lang="fr-FR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2C4F3743-2033-5E3B-C866-7330BB6F8C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7886D9E8-F942-0AB0-61E1-FB4FEB847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8A1440-890B-4C76-961B-5528E51DD7E3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913908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>
            <a:extLst>
              <a:ext uri="{FF2B5EF4-FFF2-40B4-BE49-F238E27FC236}">
                <a16:creationId xmlns:a16="http://schemas.microsoft.com/office/drawing/2014/main" id="{536C0829-8144-7DFB-61A4-094A8319C9F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 style du titre</a:t>
            </a:r>
          </a:p>
        </p:txBody>
      </p:sp>
      <p:sp>
        <p:nvSpPr>
          <p:cNvPr id="1027" name="Espace réservé du texte 2">
            <a:extLst>
              <a:ext uri="{FF2B5EF4-FFF2-40B4-BE49-F238E27FC236}">
                <a16:creationId xmlns:a16="http://schemas.microsoft.com/office/drawing/2014/main" id="{D92A81B0-81F6-E975-1996-638E46F3A84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5CFCE94-0B79-4450-9108-D37B416C2A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4C39D7F-8F7A-46BB-8E3A-61CBB15B99E7}" type="datetime1">
              <a:rPr lang="fr-FR"/>
              <a:pPr>
                <a:defRPr/>
              </a:pPr>
              <a:t>14/01/2025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94B2D7D-917E-5C17-62DD-2A411D412B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9232A25-3A6D-FDE6-ED0A-511E6A7669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Myriad Pro"/>
              </a:defRPr>
            </a:lvl1pPr>
          </a:lstStyle>
          <a:p>
            <a:pPr>
              <a:defRPr/>
            </a:pPr>
            <a:fld id="{060369EC-2A51-4002-9925-9444930AC98D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Pro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Pro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Pro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Pro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>
            <a:extLst>
              <a:ext uri="{FF2B5EF4-FFF2-40B4-BE49-F238E27FC236}">
                <a16:creationId xmlns:a16="http://schemas.microsoft.com/office/drawing/2014/main" id="{A067F406-95F6-3DF0-4AC2-9BDB48221B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650" y="188913"/>
            <a:ext cx="8388350" cy="1012825"/>
          </a:xfrm>
        </p:spPr>
        <p:txBody>
          <a:bodyPr/>
          <a:lstStyle/>
          <a:p>
            <a:pPr eaLnBrk="1" hangingPunct="1">
              <a:defRPr/>
            </a:pPr>
            <a:r>
              <a:rPr lang="fr-FR" altLang="fr-FR" sz="36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LSPCC : </a:t>
            </a:r>
            <a:r>
              <a:rPr lang="fr-FR" altLang="fr-FR" sz="36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reconnaissance appartement</a:t>
            </a:r>
            <a:endParaRPr lang="fr-FR" altLang="fr-FR" sz="3600" b="1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075" name="ZoneTexte 5">
            <a:extLst>
              <a:ext uri="{FF2B5EF4-FFF2-40B4-BE49-F238E27FC236}">
                <a16:creationId xmlns:a16="http://schemas.microsoft.com/office/drawing/2014/main" id="{867C8590-83F4-9A09-C664-F1ACB39343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5" y="6165850"/>
            <a:ext cx="9144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1200" b="1">
                <a:solidFill>
                  <a:srgbClr val="441202"/>
                </a:solidFill>
                <a:latin typeface="Times New Roman" panose="02020603050405020304" pitchFamily="18" charset="0"/>
              </a:rPr>
              <a:t>ADMJSP / </a:t>
            </a:r>
            <a:r>
              <a:rPr lang="fr-FR" altLang="fr-FR" sz="1200">
                <a:solidFill>
                  <a:srgbClr val="441202"/>
                </a:solidFill>
                <a:latin typeface="Times New Roman" panose="02020603050405020304" pitchFamily="18" charset="0"/>
              </a:rPr>
              <a:t>Pôle Pédagogie – 2022 – Version 2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re 8">
            <a:extLst>
              <a:ext uri="{FF2B5EF4-FFF2-40B4-BE49-F238E27FC236}">
                <a16:creationId xmlns:a16="http://schemas.microsoft.com/office/drawing/2014/main" id="{BFE72030-6A23-19E6-E984-63DB0C4BD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600" b="1">
                <a:solidFill>
                  <a:srgbClr val="984807"/>
                </a:solidFill>
              </a:rPr>
              <a:t>Reconnaissance appartement</a:t>
            </a:r>
          </a:p>
        </p:txBody>
      </p:sp>
      <p:sp>
        <p:nvSpPr>
          <p:cNvPr id="12291" name="Espace réservé du numéro de diapositive 4">
            <a:extLst>
              <a:ext uri="{FF2B5EF4-FFF2-40B4-BE49-F238E27FC236}">
                <a16:creationId xmlns:a16="http://schemas.microsoft.com/office/drawing/2014/main" id="{6BE487BA-5A58-6A98-A26A-CCB18F4F92C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786563" y="6278563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D310AB7-387A-4792-A376-44B2AAA84F15}" type="slidenum">
              <a:rPr lang="fr-FR" altLang="fr-FR" sz="2000" smtClean="0">
                <a:solidFill>
                  <a:srgbClr val="984807"/>
                </a:solidFill>
              </a:rPr>
              <a:pPr>
                <a:spcBef>
                  <a:spcPct val="0"/>
                </a:spcBef>
                <a:buFontTx/>
                <a:buNone/>
              </a:pPr>
              <a:t>10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sp>
        <p:nvSpPr>
          <p:cNvPr id="12292" name="Rectangle 5">
            <a:extLst>
              <a:ext uri="{FF2B5EF4-FFF2-40B4-BE49-F238E27FC236}">
                <a16:creationId xmlns:a16="http://schemas.microsoft.com/office/drawing/2014/main" id="{D7D4F8D9-7689-DF5F-AE33-B9B32AB27F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1447800"/>
            <a:ext cx="8294688" cy="421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lnSpc>
                <a:spcPct val="150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fr-FR" altLang="fr-FR" sz="2400" b="1" u="sng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Ordres </a:t>
            </a:r>
            <a:r>
              <a:rPr lang="fr-FR" altLang="fr-FR" sz="2400" b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</a:p>
          <a:p>
            <a:pPr algn="just">
              <a:spcBef>
                <a:spcPct val="0"/>
              </a:spcBef>
              <a:spcAft>
                <a:spcPts val="800"/>
              </a:spcAft>
              <a:buFontTx/>
              <a:buNone/>
            </a:pPr>
            <a:endParaRPr lang="fr-FR" altLang="fr-FR" sz="2400" b="1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fr-FR" altLang="fr-FR" sz="2400" b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</a:t>
            </a:r>
            <a:r>
              <a:rPr lang="fr-FR" altLang="fr-FR" sz="240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ermettre la descente du Chef : </a:t>
            </a:r>
            <a:r>
              <a:rPr lang="fr-FR" altLang="fr-FR" sz="2400" b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« </a:t>
            </a:r>
            <a:r>
              <a:rPr lang="fr-FR" altLang="fr-FR" sz="2400" b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mou et halte</a:t>
            </a:r>
            <a:r>
              <a:rPr lang="fr-FR" altLang="fr-FR" sz="240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 ». </a:t>
            </a:r>
          </a:p>
          <a:p>
            <a:pPr algn="just">
              <a:spcBef>
                <a:spcPct val="0"/>
              </a:spcBef>
              <a:spcAft>
                <a:spcPts val="800"/>
              </a:spcAft>
              <a:buFontTx/>
              <a:buNone/>
            </a:pPr>
            <a:endParaRPr lang="fr-FR" altLang="fr-FR" sz="240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fr-FR" altLang="fr-FR" sz="240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Après avoir ouvert la fenêtre, CE pénètre dans la pièce indique : </a:t>
            </a:r>
            <a:r>
              <a:rPr lang="fr-FR" altLang="fr-FR" sz="2400" b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« laisser filer </a:t>
            </a:r>
            <a:r>
              <a:rPr lang="fr-FR" altLang="fr-FR" sz="240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»</a:t>
            </a:r>
          </a:p>
          <a:p>
            <a:pPr algn="just">
              <a:spcBef>
                <a:spcPct val="0"/>
              </a:spcBef>
              <a:spcAft>
                <a:spcPts val="800"/>
              </a:spcAft>
              <a:buFontTx/>
              <a:buNone/>
            </a:pPr>
            <a:endParaRPr lang="fr-FR" altLang="fr-FR" sz="240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fr-FR" altLang="fr-FR" sz="240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</a:t>
            </a:r>
            <a:r>
              <a:rPr lang="fr-FR" altLang="fr-FR" sz="2400">
                <a:solidFill>
                  <a:srgbClr val="44120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quipier : si nécessaire </a:t>
            </a:r>
            <a:r>
              <a:rPr lang="fr-FR" altLang="fr-FR" sz="2400">
                <a:latin typeface="Times New Roman" panose="02020603050405020304" pitchFamily="18" charset="0"/>
                <a:ea typeface="MS PGothic" panose="020B0600070205080204" pitchFamily="34" charset="-128"/>
                <a:cs typeface="Arial" panose="020B0604020202020204" pitchFamily="34" charset="0"/>
                <a:sym typeface="Wingdings" panose="05000000000000000000" pitchFamily="2" charset="2"/>
              </a:rPr>
              <a:t> </a:t>
            </a:r>
            <a:r>
              <a:rPr lang="fr-FR" altLang="fr-FR" sz="2400">
                <a:solidFill>
                  <a:srgbClr val="44120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clef d’arrêt (ou sur ordre du CA ou du CE).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re 8">
            <a:extLst>
              <a:ext uri="{FF2B5EF4-FFF2-40B4-BE49-F238E27FC236}">
                <a16:creationId xmlns:a16="http://schemas.microsoft.com/office/drawing/2014/main" id="{07084CA6-C95C-7ABD-4D4E-925CF865DD5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600" b="1">
                <a:solidFill>
                  <a:srgbClr val="984807"/>
                </a:solidFill>
              </a:rPr>
              <a:t>Reconnaissance appartement</a:t>
            </a:r>
          </a:p>
        </p:txBody>
      </p:sp>
      <p:sp>
        <p:nvSpPr>
          <p:cNvPr id="13315" name="Espace réservé du numéro de diapositive 4">
            <a:extLst>
              <a:ext uri="{FF2B5EF4-FFF2-40B4-BE49-F238E27FC236}">
                <a16:creationId xmlns:a16="http://schemas.microsoft.com/office/drawing/2014/main" id="{2612DE27-075A-08D7-3E0B-45C60F950A6B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7AEFE320-1481-4AB6-B4F5-D87FC342791C}" type="slidenum">
              <a:rPr lang="fr-FR" altLang="fr-FR" sz="2000">
                <a:solidFill>
                  <a:srgbClr val="984807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11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sp>
        <p:nvSpPr>
          <p:cNvPr id="13316" name="Rectangle 5">
            <a:extLst>
              <a:ext uri="{FF2B5EF4-FFF2-40B4-BE49-F238E27FC236}">
                <a16:creationId xmlns:a16="http://schemas.microsoft.com/office/drawing/2014/main" id="{AA6E0F0A-9F3F-F1EE-3595-5D3F902FD1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1447800"/>
            <a:ext cx="8294688" cy="42862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/>
              </a:defRPr>
            </a:lvl9pPr>
          </a:lstStyle>
          <a:p>
            <a:pPr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None/>
              <a:defRPr/>
            </a:pPr>
            <a:r>
              <a:rPr lang="fr-FR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CE : peut rester amarré durant la reconnaissance de la 1</a:t>
            </a:r>
            <a:r>
              <a:rPr lang="fr-FR" sz="2400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ère</a:t>
            </a:r>
            <a:r>
              <a:rPr lang="fr-FR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pièce.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None/>
              <a:defRPr/>
            </a:pPr>
            <a:endParaRPr lang="fr-FR" sz="24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None/>
              <a:defRPr/>
            </a:pPr>
            <a:r>
              <a:rPr lang="fr-FR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 l’absence de risque, après avoir informé l’équipier chargé de l’assurance :</a:t>
            </a:r>
            <a:endParaRPr lang="fr-FR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None/>
              <a:defRPr/>
            </a:pPr>
            <a:endParaRPr lang="fr-FR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  <a:defRPr/>
            </a:pPr>
            <a:r>
              <a:rPr lang="fr-FR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 désolidarise du système,</a:t>
            </a:r>
            <a:endParaRPr lang="fr-FR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  <a:defRPr/>
            </a:pPr>
            <a:r>
              <a:rPr lang="fr-FR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Fixe le mousqueton de la corde sur un point d’attache et,</a:t>
            </a:r>
            <a:endParaRPr lang="fr-FR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  <a:defRPr/>
            </a:pPr>
            <a:r>
              <a:rPr lang="fr-FR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Poursuit sa reconnaissance.</a:t>
            </a:r>
            <a:endParaRPr lang="fr-FR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re 8">
            <a:extLst>
              <a:ext uri="{FF2B5EF4-FFF2-40B4-BE49-F238E27FC236}">
                <a16:creationId xmlns:a16="http://schemas.microsoft.com/office/drawing/2014/main" id="{7AC4405D-5D2A-3851-82B0-C310682A4FE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600" b="1">
                <a:solidFill>
                  <a:srgbClr val="984807"/>
                </a:solidFill>
              </a:rPr>
              <a:t>Reconnaissance appartement</a:t>
            </a:r>
          </a:p>
        </p:txBody>
      </p:sp>
      <p:sp>
        <p:nvSpPr>
          <p:cNvPr id="14339" name="Espace réservé du numéro de diapositive 4">
            <a:extLst>
              <a:ext uri="{FF2B5EF4-FFF2-40B4-BE49-F238E27FC236}">
                <a16:creationId xmlns:a16="http://schemas.microsoft.com/office/drawing/2014/main" id="{FA6A2A1A-13A7-46D3-0EA1-8093622526EB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F21EB4AE-7C8A-4F9C-A9FA-F6A7B3CA4684}" type="slidenum">
              <a:rPr lang="fr-FR" altLang="fr-FR" sz="2000">
                <a:solidFill>
                  <a:srgbClr val="984807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12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sp>
        <p:nvSpPr>
          <p:cNvPr id="14340" name="Rectangle 5">
            <a:extLst>
              <a:ext uri="{FF2B5EF4-FFF2-40B4-BE49-F238E27FC236}">
                <a16:creationId xmlns:a16="http://schemas.microsoft.com/office/drawing/2014/main" id="{8655D900-028B-AEBC-0BCE-4EE597E917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1597025"/>
            <a:ext cx="8077200" cy="366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fr-FR" altLang="fr-FR" sz="2400">
                <a:solidFill>
                  <a:srgbClr val="44120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Reconnaissance d’appartement terminée, CE : </a:t>
            </a:r>
          </a:p>
          <a:p>
            <a:pPr algn="just">
              <a:spcBef>
                <a:spcPct val="0"/>
              </a:spcBef>
              <a:spcAft>
                <a:spcPts val="800"/>
              </a:spcAft>
              <a:buFontTx/>
              <a:buNone/>
            </a:pPr>
            <a:endParaRPr lang="fr-FR" altLang="fr-FR" sz="2400">
              <a:solidFill>
                <a:srgbClr val="441202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spcBef>
                <a:spcPct val="0"/>
              </a:spcBef>
              <a:spcAft>
                <a:spcPts val="800"/>
              </a:spcAft>
              <a:buFontTx/>
              <a:buChar char="•"/>
            </a:pPr>
            <a:r>
              <a:rPr lang="fr-FR" altLang="fr-FR" sz="2400">
                <a:solidFill>
                  <a:srgbClr val="44120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Sort de l’appartement par la porte,</a:t>
            </a:r>
          </a:p>
          <a:p>
            <a:pPr algn="just">
              <a:spcBef>
                <a:spcPct val="0"/>
              </a:spcBef>
              <a:spcAft>
                <a:spcPts val="800"/>
              </a:spcAft>
              <a:buFontTx/>
              <a:buChar char="•"/>
            </a:pPr>
            <a:endParaRPr lang="fr-FR" altLang="fr-FR" sz="2400">
              <a:solidFill>
                <a:srgbClr val="441202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spcBef>
                <a:spcPct val="0"/>
              </a:spcBef>
              <a:spcAft>
                <a:spcPts val="800"/>
              </a:spcAft>
              <a:buFontTx/>
              <a:buChar char="•"/>
            </a:pPr>
            <a:r>
              <a:rPr lang="fr-FR" altLang="fr-FR" sz="2400">
                <a:solidFill>
                  <a:srgbClr val="44120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Emprunte l’itinéraire inverse et se fait descendre au sol ou à un étage inférieur.</a:t>
            </a:r>
          </a:p>
          <a:p>
            <a:pPr algn="just">
              <a:spcBef>
                <a:spcPct val="0"/>
              </a:spcBef>
              <a:spcAft>
                <a:spcPts val="800"/>
              </a:spcAft>
              <a:buFontTx/>
              <a:buChar char="•"/>
            </a:pPr>
            <a:endParaRPr lang="fr-FR" altLang="fr-FR" sz="2400">
              <a:solidFill>
                <a:srgbClr val="441202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spcBef>
                <a:spcPct val="0"/>
              </a:spcBef>
              <a:spcAft>
                <a:spcPts val="800"/>
              </a:spcAft>
              <a:buFontTx/>
              <a:buChar char="•"/>
            </a:pPr>
            <a:r>
              <a:rPr lang="fr-FR" altLang="fr-FR" sz="2400">
                <a:solidFill>
                  <a:srgbClr val="44120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Dans l’impossibilité de descendre, CE devra être remonté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re 8">
            <a:extLst>
              <a:ext uri="{FF2B5EF4-FFF2-40B4-BE49-F238E27FC236}">
                <a16:creationId xmlns:a16="http://schemas.microsoft.com/office/drawing/2014/main" id="{9790FE7C-B288-A30B-C6D0-AC9CEE3147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600" b="1">
                <a:solidFill>
                  <a:srgbClr val="984807"/>
                </a:solidFill>
              </a:rPr>
              <a:t>Reconnaissance appartement</a:t>
            </a:r>
          </a:p>
        </p:txBody>
      </p:sp>
      <p:sp>
        <p:nvSpPr>
          <p:cNvPr id="15363" name="Espace réservé du numéro de diapositive 4">
            <a:extLst>
              <a:ext uri="{FF2B5EF4-FFF2-40B4-BE49-F238E27FC236}">
                <a16:creationId xmlns:a16="http://schemas.microsoft.com/office/drawing/2014/main" id="{C669420F-0936-C3D9-7EFF-FBC1FBA0E00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786563" y="6278563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5FB61DB-6EEE-494A-A3A6-511463480C9C}" type="slidenum">
              <a:rPr lang="fr-FR" altLang="fr-FR" sz="2000" smtClean="0">
                <a:solidFill>
                  <a:srgbClr val="984807"/>
                </a:solidFill>
              </a:rPr>
              <a:pPr>
                <a:spcBef>
                  <a:spcPct val="0"/>
                </a:spcBef>
                <a:buFontTx/>
                <a:buNone/>
              </a:pPr>
              <a:t>13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C70FD7EA-142E-C30E-80A0-2C1AD1F060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2276475"/>
            <a:ext cx="4876800" cy="24479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150000"/>
              </a:lnSpc>
              <a:spcAft>
                <a:spcPts val="800"/>
              </a:spcAft>
              <a:defRPr/>
            </a:pPr>
            <a:r>
              <a:rPr lang="fr-FR" alt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 le CE doit être remonté : 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  <a:defRPr/>
            </a:pPr>
            <a:endParaRPr lang="fr-FR" altLang="fr-FR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spcAft>
                <a:spcPts val="800"/>
              </a:spcAft>
              <a:defRPr/>
            </a:pPr>
            <a:r>
              <a:rPr lang="fr-FR" alt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Manœuvre est identique à la remontée d’une excavation.</a:t>
            </a:r>
          </a:p>
        </p:txBody>
      </p:sp>
      <p:pic>
        <p:nvPicPr>
          <p:cNvPr id="5" name="Image 6">
            <a:extLst>
              <a:ext uri="{FF2B5EF4-FFF2-40B4-BE49-F238E27FC236}">
                <a16:creationId xmlns:a16="http://schemas.microsoft.com/office/drawing/2014/main" id="{AF0910A2-88A9-63D2-F7E9-7CA1E28B31B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99138" y="1816100"/>
            <a:ext cx="2805112" cy="3886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5366" name="Rectangle 1">
            <a:extLst>
              <a:ext uri="{FF2B5EF4-FFF2-40B4-BE49-F238E27FC236}">
                <a16:creationId xmlns:a16="http://schemas.microsoft.com/office/drawing/2014/main" id="{FDF751D8-4FAD-B417-53E5-B0B1819D2C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1412875"/>
            <a:ext cx="15636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000" b="1" u="sng">
                <a:latin typeface="Times New Roman" panose="02020603050405020304" pitchFamily="18" charset="0"/>
                <a:ea typeface="MS PGothic" panose="020B0600070205080204" pitchFamily="34" charset="-128"/>
                <a:cs typeface="Arial" panose="020B0604020202020204" pitchFamily="34" charset="0"/>
              </a:rPr>
              <a:t>PENDANT :</a:t>
            </a:r>
            <a:endParaRPr lang="fr-FR" altLang="fr-FR" sz="2000" u="sng">
              <a:latin typeface="Times New Roman" panose="02020603050405020304" pitchFamily="18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re 8">
            <a:extLst>
              <a:ext uri="{FF2B5EF4-FFF2-40B4-BE49-F238E27FC236}">
                <a16:creationId xmlns:a16="http://schemas.microsoft.com/office/drawing/2014/main" id="{92BA228A-56F7-9A6F-BA9F-17BAD6AB5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600" b="1">
                <a:solidFill>
                  <a:srgbClr val="984807"/>
                </a:solidFill>
              </a:rPr>
              <a:t>Reconnaissance appartement</a:t>
            </a:r>
          </a:p>
        </p:txBody>
      </p:sp>
      <p:sp>
        <p:nvSpPr>
          <p:cNvPr id="16387" name="Espace réservé du numéro de diapositive 4">
            <a:extLst>
              <a:ext uri="{FF2B5EF4-FFF2-40B4-BE49-F238E27FC236}">
                <a16:creationId xmlns:a16="http://schemas.microsoft.com/office/drawing/2014/main" id="{A4C97D62-B5EB-7FDA-BC54-D0528DD98DD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786563" y="6278563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8553368-625E-4EAA-92AF-13E18E104887}" type="slidenum">
              <a:rPr lang="fr-FR" altLang="fr-FR" sz="2000" smtClean="0">
                <a:solidFill>
                  <a:srgbClr val="984807"/>
                </a:solidFill>
              </a:rPr>
              <a:pPr>
                <a:spcBef>
                  <a:spcPct val="0"/>
                </a:spcBef>
                <a:buFontTx/>
                <a:buNone/>
              </a:pPr>
              <a:t>14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sp>
        <p:nvSpPr>
          <p:cNvPr id="16388" name="Rectangle 1">
            <a:extLst>
              <a:ext uri="{FF2B5EF4-FFF2-40B4-BE49-F238E27FC236}">
                <a16:creationId xmlns:a16="http://schemas.microsoft.com/office/drawing/2014/main" id="{391C7994-AE79-476A-6167-155B516926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1412875"/>
            <a:ext cx="11668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000" b="1" u="sng">
                <a:latin typeface="Times New Roman" panose="02020603050405020304" pitchFamily="18" charset="0"/>
                <a:ea typeface="MS PGothic" panose="020B0600070205080204" pitchFamily="34" charset="-128"/>
                <a:cs typeface="Arial" panose="020B0604020202020204" pitchFamily="34" charset="0"/>
              </a:rPr>
              <a:t>APRES :</a:t>
            </a:r>
            <a:endParaRPr lang="fr-FR" altLang="fr-FR" sz="2000" u="sng">
              <a:latin typeface="Times New Roman" panose="02020603050405020304" pitchFamily="18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pic>
        <p:nvPicPr>
          <p:cNvPr id="16389" name="Picture 1" descr="nso_2013-007 rangement LSPCC_Page_1">
            <a:extLst>
              <a:ext uri="{FF2B5EF4-FFF2-40B4-BE49-F238E27FC236}">
                <a16:creationId xmlns:a16="http://schemas.microsoft.com/office/drawing/2014/main" id="{5BCE135E-2B0B-1365-F617-18F4FD15ED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77" t="48947" r="8655" b="11800"/>
          <a:stretch>
            <a:fillRect/>
          </a:stretch>
        </p:blipFill>
        <p:spPr bwMode="auto">
          <a:xfrm>
            <a:off x="1828800" y="1447800"/>
            <a:ext cx="6248400" cy="459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re 8">
            <a:extLst>
              <a:ext uri="{FF2B5EF4-FFF2-40B4-BE49-F238E27FC236}">
                <a16:creationId xmlns:a16="http://schemas.microsoft.com/office/drawing/2014/main" id="{6363F553-553B-A83D-134B-2316B93C85E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600" b="1">
                <a:solidFill>
                  <a:srgbClr val="984807"/>
                </a:solidFill>
              </a:rPr>
              <a:t>Conclusion</a:t>
            </a:r>
          </a:p>
        </p:txBody>
      </p:sp>
      <p:sp>
        <p:nvSpPr>
          <p:cNvPr id="17411" name="Espace réservé du numéro de diapositive 4">
            <a:extLst>
              <a:ext uri="{FF2B5EF4-FFF2-40B4-BE49-F238E27FC236}">
                <a16:creationId xmlns:a16="http://schemas.microsoft.com/office/drawing/2014/main" id="{15AD42CD-C269-FD79-42D5-458396F22AAA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A82D659C-F6B0-40A3-BCB5-571CE674147C}" type="slidenum">
              <a:rPr lang="fr-FR" altLang="fr-FR" sz="2000">
                <a:solidFill>
                  <a:srgbClr val="984807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15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F7E131A4-F212-07A7-D2A5-01C76F007448}"/>
              </a:ext>
            </a:extLst>
          </p:cNvPr>
          <p:cNvCxnSpPr/>
          <p:nvPr/>
        </p:nvCxnSpPr>
        <p:spPr>
          <a:xfrm rot="5400000">
            <a:off x="2143125" y="3721100"/>
            <a:ext cx="4859338" cy="1588"/>
          </a:xfrm>
          <a:prstGeom prst="line">
            <a:avLst/>
          </a:prstGeom>
          <a:ln w="317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13" name="ZoneTexte 12">
            <a:extLst>
              <a:ext uri="{FF2B5EF4-FFF2-40B4-BE49-F238E27FC236}">
                <a16:creationId xmlns:a16="http://schemas.microsoft.com/office/drawing/2014/main" id="{CB3483B4-CCE4-77A5-50E7-5F0D022971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1700" y="2133600"/>
            <a:ext cx="4037013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000">
                <a:latin typeface="Times New Roman" panose="02020603050405020304" pitchFamily="18" charset="0"/>
                <a:cs typeface="Arial" panose="020B0604020202020204" pitchFamily="34" charset="0"/>
              </a:rPr>
              <a:t>Année : 2022</a:t>
            </a:r>
          </a:p>
          <a:p>
            <a:pPr>
              <a:spcBef>
                <a:spcPct val="0"/>
              </a:spcBef>
              <a:buFontTx/>
              <a:buNone/>
            </a:pPr>
            <a:endParaRPr lang="fr-FR" altLang="fr-FR" sz="2000"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fr-FR" altLang="fr-FR" sz="2000"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fr-FR" altLang="fr-FR" sz="2000">
                <a:latin typeface="Times New Roman" panose="02020603050405020304" pitchFamily="18" charset="0"/>
                <a:cs typeface="Arial" panose="020B0604020202020204" pitchFamily="34" charset="0"/>
              </a:rPr>
              <a:t>Contact : pour toute remarque concernant ce document, merci d’envoyer un mail sur l’adresse suivante :</a:t>
            </a:r>
          </a:p>
          <a:p>
            <a:pPr algn="just">
              <a:spcBef>
                <a:spcPct val="0"/>
              </a:spcBef>
              <a:buFontTx/>
              <a:buNone/>
            </a:pPr>
            <a:endParaRPr lang="fr-FR" altLang="fr-FR" sz="2000"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2000" b="1">
                <a:latin typeface="Times New Roman" panose="02020603050405020304" pitchFamily="18" charset="0"/>
                <a:cs typeface="Arial" panose="020B0604020202020204" pitchFamily="34" charset="0"/>
              </a:rPr>
              <a:t>gfor_jsp@sdmis.fr</a:t>
            </a:r>
            <a:endParaRPr lang="fr-FR" altLang="fr-FR" sz="2000"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fr-FR" altLang="fr-FR" sz="200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7414" name="ZoneTexte 15">
            <a:extLst>
              <a:ext uri="{FF2B5EF4-FFF2-40B4-BE49-F238E27FC236}">
                <a16:creationId xmlns:a16="http://schemas.microsoft.com/office/drawing/2014/main" id="{F5582CF2-DCC0-F44F-2414-BBAA9E989B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981200"/>
            <a:ext cx="3657600" cy="283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000" b="1">
                <a:latin typeface="Times New Roman" panose="02020603050405020304" pitchFamily="18" charset="0"/>
              </a:rPr>
              <a:t>Définition des rôles</a:t>
            </a:r>
          </a:p>
          <a:p>
            <a:pPr>
              <a:spcBef>
                <a:spcPct val="0"/>
              </a:spcBef>
              <a:buFontTx/>
              <a:buNone/>
            </a:pPr>
            <a:endParaRPr lang="fr-FR" altLang="fr-FR" sz="2000" b="1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000" b="1">
                <a:latin typeface="Times New Roman" panose="02020603050405020304" pitchFamily="18" charset="0"/>
              </a:rPr>
              <a:t>Prise du matériel</a:t>
            </a:r>
          </a:p>
          <a:p>
            <a:pPr>
              <a:spcBef>
                <a:spcPct val="0"/>
              </a:spcBef>
              <a:buFontTx/>
              <a:buNone/>
            </a:pPr>
            <a:endParaRPr lang="fr-FR" altLang="fr-FR" sz="2000" b="1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000" b="1">
                <a:latin typeface="Times New Roman" panose="02020603050405020304" pitchFamily="18" charset="0"/>
              </a:rPr>
              <a:t>Reconnaissance appartement ou ouverture de porte</a:t>
            </a:r>
          </a:p>
          <a:p>
            <a:pPr>
              <a:spcBef>
                <a:spcPct val="0"/>
              </a:spcBef>
              <a:buFontTx/>
              <a:buNone/>
            </a:pPr>
            <a:endParaRPr lang="fr-FR" altLang="fr-FR" sz="2000" b="1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000" b="1">
                <a:latin typeface="Times New Roman" panose="02020603050405020304" pitchFamily="18" charset="0"/>
              </a:rPr>
              <a:t>Vérification et reconditionnement du matériel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8">
            <a:extLst>
              <a:ext uri="{FF2B5EF4-FFF2-40B4-BE49-F238E27FC236}">
                <a16:creationId xmlns:a16="http://schemas.microsoft.com/office/drawing/2014/main" id="{29C27D25-72E5-EBCF-8526-C47677376A2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600" b="1">
                <a:solidFill>
                  <a:srgbClr val="984807"/>
                </a:solidFill>
              </a:rPr>
              <a:t>Reconnaissance appartement</a:t>
            </a:r>
          </a:p>
        </p:txBody>
      </p:sp>
      <p:sp>
        <p:nvSpPr>
          <p:cNvPr id="4099" name="Espace réservé du numéro de diapositive 4">
            <a:extLst>
              <a:ext uri="{FF2B5EF4-FFF2-40B4-BE49-F238E27FC236}">
                <a16:creationId xmlns:a16="http://schemas.microsoft.com/office/drawing/2014/main" id="{6C14A42C-CA99-C10A-903D-FDB858124CF0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87913DDF-F8BA-4D93-8394-5FC6962C1180}" type="slidenum">
              <a:rPr lang="fr-FR" altLang="fr-FR" sz="2000">
                <a:solidFill>
                  <a:srgbClr val="984807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2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343AFA5C-CE3B-676B-E77C-4AEC50AA0C30}"/>
              </a:ext>
            </a:extLst>
          </p:cNvPr>
          <p:cNvCxnSpPr/>
          <p:nvPr/>
        </p:nvCxnSpPr>
        <p:spPr>
          <a:xfrm rot="5400000">
            <a:off x="2143125" y="3721100"/>
            <a:ext cx="4859338" cy="1588"/>
          </a:xfrm>
          <a:prstGeom prst="line">
            <a:avLst/>
          </a:prstGeom>
          <a:ln w="317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01" name="ZoneTexte 16">
            <a:extLst>
              <a:ext uri="{FF2B5EF4-FFF2-40B4-BE49-F238E27FC236}">
                <a16:creationId xmlns:a16="http://schemas.microsoft.com/office/drawing/2014/main" id="{1B9A8477-B6D8-307F-611F-0D9C0D6D8A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1916113"/>
            <a:ext cx="43005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2000" b="1">
                <a:latin typeface="Times New Roman" panose="02020603050405020304" pitchFamily="18" charset="0"/>
                <a:cs typeface="Arial" panose="020B0604020202020204" pitchFamily="34" charset="0"/>
              </a:rPr>
              <a:t>Objectifs</a:t>
            </a:r>
          </a:p>
        </p:txBody>
      </p:sp>
      <p:sp>
        <p:nvSpPr>
          <p:cNvPr id="4102" name="ZoneTexte 20">
            <a:extLst>
              <a:ext uri="{FF2B5EF4-FFF2-40B4-BE49-F238E27FC236}">
                <a16:creationId xmlns:a16="http://schemas.microsoft.com/office/drawing/2014/main" id="{FE736AC5-8625-B144-B861-6F867AE1C4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1713" y="2632075"/>
            <a:ext cx="3821112" cy="146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lnSpc>
                <a:spcPct val="90000"/>
              </a:lnSpc>
              <a:spcBef>
                <a:spcPct val="0"/>
              </a:spcBef>
              <a:buClr>
                <a:schemeClr val="hlink"/>
              </a:buClr>
              <a:buFontTx/>
              <a:buChar char=" "/>
            </a:pPr>
            <a:r>
              <a:rPr lang="fr-FR" altLang="fr-FR" sz="2000">
                <a:latin typeface="Times New Roman" panose="02020603050405020304" pitchFamily="18" charset="0"/>
                <a:cs typeface="Arial" panose="020B0604020202020204" pitchFamily="34" charset="0"/>
              </a:rPr>
              <a:t>A la fin de cette partie, vous serez capable de connaître le rôle de chaque SP et la manœuvre reconnaissance appartement ou ouverture de porte.</a:t>
            </a:r>
          </a:p>
        </p:txBody>
      </p:sp>
      <p:sp>
        <p:nvSpPr>
          <p:cNvPr id="4103" name="ZoneTexte 15">
            <a:extLst>
              <a:ext uri="{FF2B5EF4-FFF2-40B4-BE49-F238E27FC236}">
                <a16:creationId xmlns:a16="http://schemas.microsoft.com/office/drawing/2014/main" id="{2AE5E66B-92E6-7D02-EBC8-489B072467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981200"/>
            <a:ext cx="3657600" cy="283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000" b="1">
                <a:latin typeface="Times New Roman" panose="02020603050405020304" pitchFamily="18" charset="0"/>
              </a:rPr>
              <a:t>Définition des rôles</a:t>
            </a:r>
          </a:p>
          <a:p>
            <a:pPr>
              <a:spcBef>
                <a:spcPct val="0"/>
              </a:spcBef>
              <a:buFontTx/>
              <a:buNone/>
            </a:pPr>
            <a:endParaRPr lang="fr-FR" altLang="fr-FR" sz="2000" b="1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000" b="1">
                <a:latin typeface="Times New Roman" panose="02020603050405020304" pitchFamily="18" charset="0"/>
              </a:rPr>
              <a:t>Prise du matériel</a:t>
            </a:r>
          </a:p>
          <a:p>
            <a:pPr>
              <a:spcBef>
                <a:spcPct val="0"/>
              </a:spcBef>
              <a:buFontTx/>
              <a:buNone/>
            </a:pPr>
            <a:endParaRPr lang="fr-FR" altLang="fr-FR" sz="2000" b="1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000" b="1">
                <a:latin typeface="Times New Roman" panose="02020603050405020304" pitchFamily="18" charset="0"/>
              </a:rPr>
              <a:t>Reconnaissance appartement ou ouverture de porte</a:t>
            </a:r>
          </a:p>
          <a:p>
            <a:pPr>
              <a:spcBef>
                <a:spcPct val="0"/>
              </a:spcBef>
              <a:buFontTx/>
              <a:buNone/>
            </a:pPr>
            <a:endParaRPr lang="fr-FR" altLang="fr-FR" sz="2000" b="1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000" b="1">
                <a:latin typeface="Times New Roman" panose="02020603050405020304" pitchFamily="18" charset="0"/>
              </a:rPr>
              <a:t>Vérification et reconditionnement du matériel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8">
            <a:extLst>
              <a:ext uri="{FF2B5EF4-FFF2-40B4-BE49-F238E27FC236}">
                <a16:creationId xmlns:a16="http://schemas.microsoft.com/office/drawing/2014/main" id="{00D63BEC-B88A-DF0D-605E-969781888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600" b="1">
                <a:solidFill>
                  <a:srgbClr val="984807"/>
                </a:solidFill>
              </a:rPr>
              <a:t>Reconnaissance appartement</a:t>
            </a:r>
          </a:p>
        </p:txBody>
      </p:sp>
      <p:sp>
        <p:nvSpPr>
          <p:cNvPr id="5123" name="Espace réservé du numéro de diapositive 4">
            <a:extLst>
              <a:ext uri="{FF2B5EF4-FFF2-40B4-BE49-F238E27FC236}">
                <a16:creationId xmlns:a16="http://schemas.microsoft.com/office/drawing/2014/main" id="{E5B45FD8-F8EF-1224-EFFF-CD5A385CB8F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786563" y="6278563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48496B5-8757-4BED-B611-99A9BEF920E3}" type="slidenum">
              <a:rPr lang="fr-FR" altLang="fr-FR" sz="2000" smtClean="0">
                <a:solidFill>
                  <a:srgbClr val="984807"/>
                </a:solidFill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sp>
        <p:nvSpPr>
          <p:cNvPr id="5124" name="Rectangle 1">
            <a:extLst>
              <a:ext uri="{FF2B5EF4-FFF2-40B4-BE49-F238E27FC236}">
                <a16:creationId xmlns:a16="http://schemas.microsoft.com/office/drawing/2014/main" id="{9D5C9031-B35D-8497-F769-964F1B80D6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1412875"/>
            <a:ext cx="12223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000" b="1" u="sng">
                <a:latin typeface="Times New Roman" panose="02020603050405020304" pitchFamily="18" charset="0"/>
                <a:ea typeface="MS PGothic" panose="020B0600070205080204" pitchFamily="34" charset="-128"/>
                <a:cs typeface="Arial" panose="020B0604020202020204" pitchFamily="34" charset="0"/>
              </a:rPr>
              <a:t>AVANT </a:t>
            </a:r>
            <a:r>
              <a:rPr lang="fr-FR" altLang="fr-FR" sz="1600" b="1" u="sng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:</a:t>
            </a:r>
            <a:endParaRPr lang="fr-FR" altLang="fr-FR" sz="1600" u="sng"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5125" name="Rectangle 6">
            <a:extLst>
              <a:ext uri="{FF2B5EF4-FFF2-40B4-BE49-F238E27FC236}">
                <a16:creationId xmlns:a16="http://schemas.microsoft.com/office/drawing/2014/main" id="{E6B08529-2E9D-99EB-F4B2-F723DDC76A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3505200"/>
            <a:ext cx="1828800" cy="406400"/>
          </a:xfrm>
          <a:prstGeom prst="rect">
            <a:avLst/>
          </a:prstGeom>
          <a:solidFill>
            <a:srgbClr val="FAC09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000" b="1">
                <a:latin typeface="Times New Roman" panose="02020603050405020304" pitchFamily="18" charset="0"/>
                <a:ea typeface="MS PGothic" panose="020B0600070205080204" pitchFamily="34" charset="-128"/>
                <a:cs typeface="Calibri" panose="020F0502020204030204" pitchFamily="34" charset="0"/>
              </a:rPr>
              <a:t>Chef d’agrès</a:t>
            </a:r>
            <a:endParaRPr lang="fr-FR" altLang="fr-FR" sz="2000">
              <a:latin typeface="Times New Roman" panose="02020603050405020304" pitchFamily="18" charset="0"/>
              <a:ea typeface="MS PGothic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AD5215FA-1AF4-1D2B-A723-283E4113C4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2362200"/>
            <a:ext cx="4953000" cy="28448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endParaRPr lang="fr-FR" altLang="fr-FR" sz="2000" dirty="0">
              <a:latin typeface="Times New Roman" panose="02020603050405020304" pitchFamily="18" charset="0"/>
              <a:ea typeface="MS PGothic" panose="020B0600070205080204" pitchFamily="34" charset="-128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Char char="•"/>
              <a:defRPr/>
            </a:pPr>
            <a:r>
              <a:rPr lang="fr-FR" altLang="fr-FR" sz="2000" dirty="0">
                <a:latin typeface="Times New Roman" panose="02020603050405020304" pitchFamily="18" charset="0"/>
                <a:ea typeface="MS PGothic" panose="020B0600070205080204" pitchFamily="34" charset="-128"/>
                <a:cs typeface="Calibri" panose="020F0502020204030204" pitchFamily="34" charset="0"/>
              </a:rPr>
              <a:t> Désigne le personnel,</a:t>
            </a:r>
          </a:p>
          <a:p>
            <a:pPr>
              <a:spcBef>
                <a:spcPct val="0"/>
              </a:spcBef>
              <a:buFontTx/>
              <a:buChar char="•"/>
              <a:defRPr/>
            </a:pPr>
            <a:endParaRPr lang="fr-FR" altLang="fr-FR" sz="2000" dirty="0">
              <a:latin typeface="Times New Roman" panose="02020603050405020304" pitchFamily="18" charset="0"/>
              <a:ea typeface="MS PGothic" panose="020B0600070205080204" pitchFamily="34" charset="-128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Char char="•"/>
              <a:defRPr/>
            </a:pPr>
            <a:r>
              <a:rPr lang="fr-FR" altLang="fr-FR" sz="2000" dirty="0">
                <a:latin typeface="Times New Roman" panose="02020603050405020304" pitchFamily="18" charset="0"/>
                <a:ea typeface="MS PGothic" panose="020B0600070205080204" pitchFamily="34" charset="-128"/>
                <a:cs typeface="Calibri" panose="020F0502020204030204" pitchFamily="34" charset="0"/>
              </a:rPr>
              <a:t> Indique le lieu de la reconnaissance ou de l’ouverture de porte ;</a:t>
            </a:r>
          </a:p>
          <a:p>
            <a:pPr>
              <a:spcBef>
                <a:spcPct val="0"/>
              </a:spcBef>
              <a:buFontTx/>
              <a:buChar char="•"/>
              <a:defRPr/>
            </a:pPr>
            <a:endParaRPr lang="fr-FR" altLang="fr-FR" sz="2000" dirty="0">
              <a:latin typeface="Times New Roman" panose="02020603050405020304" pitchFamily="18" charset="0"/>
              <a:ea typeface="MS PGothic" panose="020B0600070205080204" pitchFamily="34" charset="-128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Char char="•"/>
              <a:defRPr/>
            </a:pPr>
            <a:r>
              <a:rPr lang="fr-FR" altLang="fr-FR" sz="2000" dirty="0">
                <a:latin typeface="Times New Roman" panose="02020603050405020304" pitchFamily="18" charset="0"/>
                <a:ea typeface="MS PGothic" panose="020B0600070205080204" pitchFamily="34" charset="-128"/>
                <a:cs typeface="Calibri" panose="020F0502020204030204" pitchFamily="34" charset="0"/>
              </a:rPr>
              <a:t> Fixe les moyens d'accès : communications existantes, au moyen d’une échelle à mains.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endParaRPr lang="fr-FR" altLang="fr-FR" sz="2000" dirty="0">
              <a:latin typeface="Times New Roman" panose="02020603050405020304" pitchFamily="18" charset="0"/>
              <a:ea typeface="MS PGothic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8" name="Flèche vers la droite 4">
            <a:extLst>
              <a:ext uri="{FF2B5EF4-FFF2-40B4-BE49-F238E27FC236}">
                <a16:creationId xmlns:a16="http://schemas.microsoft.com/office/drawing/2014/main" id="{D95E6DDF-D0A1-3774-8A3C-B03141AC8B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3581400"/>
            <a:ext cx="914400" cy="304800"/>
          </a:xfrm>
          <a:prstGeom prst="rightArrow">
            <a:avLst>
              <a:gd name="adj1" fmla="val 50000"/>
              <a:gd name="adj2" fmla="val 50092"/>
            </a:avLst>
          </a:prstGeom>
          <a:solidFill>
            <a:srgbClr val="FAC090"/>
          </a:solidFill>
          <a:ln w="9525">
            <a:solidFill>
              <a:srgbClr val="F79646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fr-FR" sz="1400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5128" name="Rectangle 2">
            <a:extLst>
              <a:ext uri="{FF2B5EF4-FFF2-40B4-BE49-F238E27FC236}">
                <a16:creationId xmlns:a16="http://schemas.microsoft.com/office/drawing/2014/main" id="{5B3ED6AE-5757-CD0F-0851-604369C895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84400" y="5375275"/>
            <a:ext cx="7905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800" b="1">
                <a:latin typeface="Arial" panose="020B0604020202020204" pitchFamily="34" charset="0"/>
                <a:ea typeface="MS PGothic" panose="020B0600070205080204" pitchFamily="34" charset="-128"/>
              </a:rPr>
              <a:t> </a:t>
            </a:r>
          </a:p>
        </p:txBody>
      </p:sp>
      <p:sp>
        <p:nvSpPr>
          <p:cNvPr id="5129" name="Rectangle 41">
            <a:extLst>
              <a:ext uri="{FF2B5EF4-FFF2-40B4-BE49-F238E27FC236}">
                <a16:creationId xmlns:a16="http://schemas.microsoft.com/office/drawing/2014/main" id="{6CE1A192-23CC-FEBC-95BE-08264BE24C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8877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18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re 8">
            <a:extLst>
              <a:ext uri="{FF2B5EF4-FFF2-40B4-BE49-F238E27FC236}">
                <a16:creationId xmlns:a16="http://schemas.microsoft.com/office/drawing/2014/main" id="{1D29DDC9-3689-1118-8819-90B8ECDD468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600" b="1">
                <a:solidFill>
                  <a:srgbClr val="984807"/>
                </a:solidFill>
              </a:rPr>
              <a:t>Reconnaissance appartement</a:t>
            </a:r>
          </a:p>
        </p:txBody>
      </p:sp>
      <p:sp>
        <p:nvSpPr>
          <p:cNvPr id="6147" name="Espace réservé du numéro de diapositive 4">
            <a:extLst>
              <a:ext uri="{FF2B5EF4-FFF2-40B4-BE49-F238E27FC236}">
                <a16:creationId xmlns:a16="http://schemas.microsoft.com/office/drawing/2014/main" id="{3592CEC6-57CA-AECB-CC94-B7650171315E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9111B0C2-8D38-4CA3-A4D3-3543D6D354D3}" type="slidenum">
              <a:rPr lang="fr-FR" altLang="fr-FR" sz="2000">
                <a:solidFill>
                  <a:srgbClr val="984807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4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sp>
        <p:nvSpPr>
          <p:cNvPr id="6148" name="Rectangle 1">
            <a:extLst>
              <a:ext uri="{FF2B5EF4-FFF2-40B4-BE49-F238E27FC236}">
                <a16:creationId xmlns:a16="http://schemas.microsoft.com/office/drawing/2014/main" id="{E28896C8-956D-5BCB-73B8-3608EE5366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577975"/>
            <a:ext cx="75438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000">
                <a:latin typeface="Times New Roman" panose="02020603050405020304" pitchFamily="18" charset="0"/>
                <a:ea typeface="MS PGothic" panose="020B0600070205080204" pitchFamily="34" charset="-128"/>
                <a:cs typeface="Arial" panose="020B0604020202020204" pitchFamily="34" charset="0"/>
              </a:rPr>
              <a:t>S’effectue avec 1 binôme</a:t>
            </a:r>
          </a:p>
          <a:p>
            <a:pPr>
              <a:spcBef>
                <a:spcPct val="0"/>
              </a:spcBef>
              <a:buFontTx/>
              <a:buNone/>
            </a:pPr>
            <a:endParaRPr lang="fr-FR" altLang="fr-FR" sz="2000">
              <a:latin typeface="Times New Roman" panose="02020603050405020304" pitchFamily="18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000">
                <a:latin typeface="Times New Roman" panose="02020603050405020304" pitchFamily="18" charset="0"/>
                <a:ea typeface="MS PGothic" panose="020B0600070205080204" pitchFamily="34" charset="-128"/>
                <a:cs typeface="Arial" panose="020B0604020202020204" pitchFamily="34" charset="0"/>
              </a:rPr>
              <a:t>Dispositif de descente : identique à celui du sauvetage par l’extérieur</a:t>
            </a:r>
          </a:p>
        </p:txBody>
      </p:sp>
      <p:sp>
        <p:nvSpPr>
          <p:cNvPr id="6149" name="Rectangle 2">
            <a:extLst>
              <a:ext uri="{FF2B5EF4-FFF2-40B4-BE49-F238E27FC236}">
                <a16:creationId xmlns:a16="http://schemas.microsoft.com/office/drawing/2014/main" id="{AB239902-6B75-DB05-F575-51409EE9B2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84400" y="5375275"/>
            <a:ext cx="7905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800" b="1">
                <a:latin typeface="Arial" panose="020B0604020202020204" pitchFamily="34" charset="0"/>
                <a:ea typeface="MS PGothic" panose="020B0600070205080204" pitchFamily="34" charset="-128"/>
              </a:rPr>
              <a:t> </a:t>
            </a:r>
          </a:p>
        </p:txBody>
      </p:sp>
      <p:sp>
        <p:nvSpPr>
          <p:cNvPr id="6150" name="Rectangle 1035">
            <a:extLst>
              <a:ext uri="{FF2B5EF4-FFF2-40B4-BE49-F238E27FC236}">
                <a16:creationId xmlns:a16="http://schemas.microsoft.com/office/drawing/2014/main" id="{A8625D45-27B6-D54A-BF91-F67DE4D55B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8877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1800">
              <a:latin typeface="Arial" panose="020B0604020202020204" pitchFamily="34" charset="0"/>
            </a:endParaRPr>
          </a:p>
        </p:txBody>
      </p:sp>
      <p:pic>
        <p:nvPicPr>
          <p:cNvPr id="6151" name="Image 1">
            <a:extLst>
              <a:ext uri="{FF2B5EF4-FFF2-40B4-BE49-F238E27FC236}">
                <a16:creationId xmlns:a16="http://schemas.microsoft.com/office/drawing/2014/main" id="{020351EE-FF3F-71D1-5462-7B38009D70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4365625"/>
            <a:ext cx="1758950" cy="158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Image 3">
            <a:extLst>
              <a:ext uri="{FF2B5EF4-FFF2-40B4-BE49-F238E27FC236}">
                <a16:creationId xmlns:a16="http://schemas.microsoft.com/office/drawing/2014/main" id="{A760100A-6273-CE71-AE89-254A56E540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2638" y="2994025"/>
            <a:ext cx="996950" cy="164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Image 4">
            <a:extLst>
              <a:ext uri="{FF2B5EF4-FFF2-40B4-BE49-F238E27FC236}">
                <a16:creationId xmlns:a16="http://schemas.microsoft.com/office/drawing/2014/main" id="{5F35D8D1-2D94-3C46-EF89-36AC6380D3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3650" y="4295775"/>
            <a:ext cx="927100" cy="180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" name="Image 2">
            <a:extLst>
              <a:ext uri="{FF2B5EF4-FFF2-40B4-BE49-F238E27FC236}">
                <a16:creationId xmlns:a16="http://schemas.microsoft.com/office/drawing/2014/main" id="{A6678633-81CB-8E68-B14C-C6D6D0E2A23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3052763"/>
            <a:ext cx="2155825" cy="121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re 8">
            <a:extLst>
              <a:ext uri="{FF2B5EF4-FFF2-40B4-BE49-F238E27FC236}">
                <a16:creationId xmlns:a16="http://schemas.microsoft.com/office/drawing/2014/main" id="{96AB6FB9-709D-F760-DE7F-2DD38265FC3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600" b="1">
                <a:solidFill>
                  <a:srgbClr val="984807"/>
                </a:solidFill>
              </a:rPr>
              <a:t>Reconnaissance appartement</a:t>
            </a:r>
          </a:p>
        </p:txBody>
      </p:sp>
      <p:sp>
        <p:nvSpPr>
          <p:cNvPr id="7171" name="Espace réservé du numéro de diapositive 4">
            <a:extLst>
              <a:ext uri="{FF2B5EF4-FFF2-40B4-BE49-F238E27FC236}">
                <a16:creationId xmlns:a16="http://schemas.microsoft.com/office/drawing/2014/main" id="{B05ECC9D-7086-247D-7B13-84172BC4BA09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9C97326A-036E-44DC-94B1-C4873D607F24}" type="slidenum">
              <a:rPr lang="fr-FR" altLang="fr-FR" sz="2000">
                <a:solidFill>
                  <a:srgbClr val="984807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5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sp>
        <p:nvSpPr>
          <p:cNvPr id="7172" name="Rectangle 1">
            <a:extLst>
              <a:ext uri="{FF2B5EF4-FFF2-40B4-BE49-F238E27FC236}">
                <a16:creationId xmlns:a16="http://schemas.microsoft.com/office/drawing/2014/main" id="{AB618429-3AFD-DF2E-FA96-835B03DEA9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1412875"/>
            <a:ext cx="12382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000" b="1" u="sng">
                <a:latin typeface="Times New Roman" panose="02020603050405020304" pitchFamily="18" charset="0"/>
                <a:ea typeface="MS PGothic" panose="020B0600070205080204" pitchFamily="34" charset="-128"/>
                <a:cs typeface="Arial" panose="020B0604020202020204" pitchFamily="34" charset="0"/>
              </a:rPr>
              <a:t>AVANT :</a:t>
            </a:r>
            <a:endParaRPr lang="fr-FR" altLang="fr-FR" sz="2000" u="sng">
              <a:latin typeface="Times New Roman" panose="02020603050405020304" pitchFamily="18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12" name="Rectangle 10">
            <a:extLst>
              <a:ext uri="{FF2B5EF4-FFF2-40B4-BE49-F238E27FC236}">
                <a16:creationId xmlns:a16="http://schemas.microsoft.com/office/drawing/2014/main" id="{ECEE953A-6646-6002-C059-BCC279A93F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8084" y="2412360"/>
            <a:ext cx="3209230" cy="623425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fr-FR" altLang="fr-FR" sz="2000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Se munit d’un lot.</a:t>
            </a:r>
          </a:p>
          <a:p>
            <a:pPr algn="ctr">
              <a:defRPr/>
            </a:pPr>
            <a:r>
              <a:rPr lang="fr-FR" altLang="fr-FR" sz="2000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S’équipe du harnais.</a:t>
            </a:r>
          </a:p>
        </p:txBody>
      </p:sp>
      <p:sp>
        <p:nvSpPr>
          <p:cNvPr id="7176" name="Rectangle 2">
            <a:extLst>
              <a:ext uri="{FF2B5EF4-FFF2-40B4-BE49-F238E27FC236}">
                <a16:creationId xmlns:a16="http://schemas.microsoft.com/office/drawing/2014/main" id="{7D6DEB80-9393-2FF3-F463-99C1C517AB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84400" y="5375275"/>
            <a:ext cx="7905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800" b="1">
                <a:latin typeface="Arial" panose="020B0604020202020204" pitchFamily="34" charset="0"/>
                <a:ea typeface="MS PGothic" panose="020B0600070205080204" pitchFamily="34" charset="-128"/>
              </a:rPr>
              <a:t> 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C28C630A-D25D-FF24-1734-59AF1E3EF288}"/>
              </a:ext>
            </a:extLst>
          </p:cNvPr>
          <p:cNvSpPr txBox="1"/>
          <p:nvPr/>
        </p:nvSpPr>
        <p:spPr>
          <a:xfrm>
            <a:off x="6042539" y="2553379"/>
            <a:ext cx="1778002" cy="27699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fr-FR" altLang="fr-FR" sz="2000">
                <a:latin typeface="Times New Roman" panose="02020603050405020304" pitchFamily="18" charset="0"/>
              </a:rPr>
              <a:t>Suit le chef.</a:t>
            </a: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2ACDA108-FE79-D327-DD9D-9BF12492BC9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74875" y="3124200"/>
            <a:ext cx="1500188" cy="3048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047C7AC9-6223-E607-27CD-784822C4506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24600" y="3200400"/>
            <a:ext cx="1262063" cy="29718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2" name="Flèche vers le bas 21">
            <a:extLst>
              <a:ext uri="{FF2B5EF4-FFF2-40B4-BE49-F238E27FC236}">
                <a16:creationId xmlns:a16="http://schemas.microsoft.com/office/drawing/2014/main" id="{C59D1A4A-437B-7D48-5C2F-8AE9B1338990}"/>
              </a:ext>
            </a:extLst>
          </p:cNvPr>
          <p:cNvSpPr/>
          <p:nvPr/>
        </p:nvSpPr>
        <p:spPr>
          <a:xfrm>
            <a:off x="1834408" y="1785106"/>
            <a:ext cx="2197041" cy="457200"/>
          </a:xfrm>
          <a:prstGeom prst="downArrow">
            <a:avLst/>
          </a:prstGeom>
          <a:solidFill>
            <a:schemeClr val="accent2"/>
          </a:solid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fr-FR" altLang="fr-FR" sz="2000" b="1">
                <a:solidFill>
                  <a:schemeClr val="bg1"/>
                </a:solidFill>
                <a:latin typeface="Times New Roman" panose="02020603050405020304" pitchFamily="18" charset="0"/>
              </a:rPr>
              <a:t>CHEF</a:t>
            </a:r>
          </a:p>
        </p:txBody>
      </p:sp>
      <p:sp>
        <p:nvSpPr>
          <p:cNvPr id="24" name="Flèche vers le bas 23">
            <a:extLst>
              <a:ext uri="{FF2B5EF4-FFF2-40B4-BE49-F238E27FC236}">
                <a16:creationId xmlns:a16="http://schemas.microsoft.com/office/drawing/2014/main" id="{ACCF1EA2-54DE-1133-301E-AFACBB9E6BBF}"/>
              </a:ext>
            </a:extLst>
          </p:cNvPr>
          <p:cNvSpPr/>
          <p:nvPr/>
        </p:nvSpPr>
        <p:spPr>
          <a:xfrm>
            <a:off x="5268722" y="1785865"/>
            <a:ext cx="3101006" cy="455682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fr-FR" altLang="fr-FR" sz="2000" b="1">
                <a:latin typeface="Times New Roman" panose="02020603050405020304" pitchFamily="18" charset="0"/>
              </a:rPr>
              <a:t>EQUIPIER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re 8">
            <a:extLst>
              <a:ext uri="{FF2B5EF4-FFF2-40B4-BE49-F238E27FC236}">
                <a16:creationId xmlns:a16="http://schemas.microsoft.com/office/drawing/2014/main" id="{10ABF2F5-E043-7413-6CC3-457C8E17CD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600" b="1">
                <a:solidFill>
                  <a:srgbClr val="984807"/>
                </a:solidFill>
              </a:rPr>
              <a:t>Reconnaissance appartement</a:t>
            </a:r>
          </a:p>
        </p:txBody>
      </p:sp>
      <p:sp>
        <p:nvSpPr>
          <p:cNvPr id="8195" name="Espace réservé du numéro de diapositive 4">
            <a:extLst>
              <a:ext uri="{FF2B5EF4-FFF2-40B4-BE49-F238E27FC236}">
                <a16:creationId xmlns:a16="http://schemas.microsoft.com/office/drawing/2014/main" id="{1E966B1D-D174-F051-EB23-FC4594CF45F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786563" y="6278563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4DC819C-0CAE-4FB6-8216-CAC0A38B51E1}" type="slidenum">
              <a:rPr lang="fr-FR" altLang="fr-FR" sz="2000" smtClean="0">
                <a:solidFill>
                  <a:srgbClr val="984807"/>
                </a:solidFill>
              </a:rPr>
              <a:pPr>
                <a:spcBef>
                  <a:spcPct val="0"/>
                </a:spcBef>
                <a:buFontTx/>
                <a:buNone/>
              </a:pPr>
              <a:t>6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sp>
        <p:nvSpPr>
          <p:cNvPr id="8196" name="Rectangle 1">
            <a:extLst>
              <a:ext uri="{FF2B5EF4-FFF2-40B4-BE49-F238E27FC236}">
                <a16:creationId xmlns:a16="http://schemas.microsoft.com/office/drawing/2014/main" id="{060A863F-C27A-C4C4-6069-A7D2658389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1412875"/>
            <a:ext cx="15636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000" b="1" u="sng">
                <a:latin typeface="Times New Roman" panose="02020603050405020304" pitchFamily="18" charset="0"/>
                <a:ea typeface="MS PGothic" panose="020B0600070205080204" pitchFamily="34" charset="-128"/>
                <a:cs typeface="Arial" panose="020B0604020202020204" pitchFamily="34" charset="0"/>
              </a:rPr>
              <a:t>PENDANT :</a:t>
            </a:r>
            <a:endParaRPr lang="fr-FR" altLang="fr-FR" sz="2000" u="sng">
              <a:latin typeface="Times New Roman" panose="02020603050405020304" pitchFamily="18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8197" name="Espace réservé du numéro de diapositive 4">
            <a:extLst>
              <a:ext uri="{FF2B5EF4-FFF2-40B4-BE49-F238E27FC236}">
                <a16:creationId xmlns:a16="http://schemas.microsoft.com/office/drawing/2014/main" id="{48FBE285-E5FF-FA2C-E27A-0167E78E6760}"/>
              </a:ext>
            </a:extLst>
          </p:cNvPr>
          <p:cNvSpPr txBox="1">
            <a:spLocks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CA6F85CD-BE0C-4306-97F3-BC2F5795181F}" type="slidenum">
              <a:rPr lang="fr-FR" altLang="fr-FR" sz="1200">
                <a:solidFill>
                  <a:srgbClr val="898989"/>
                </a:solidFill>
                <a:ea typeface="MS PGothic" panose="020B0600070205080204" pitchFamily="34" charset="-128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6</a:t>
            </a:fld>
            <a:endParaRPr lang="fr-FR" altLang="fr-FR" sz="1200">
              <a:solidFill>
                <a:srgbClr val="898989"/>
              </a:solidFill>
              <a:ea typeface="MS PGothic" panose="020B0600070205080204" pitchFamily="34" charset="-128"/>
            </a:endParaRP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06FC845C-75B3-54B2-72FC-85BCB7B14E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0454" y="3050052"/>
            <a:ext cx="4097570" cy="1947943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  <a:defRPr/>
            </a:pP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S'équipe du harnais.</a:t>
            </a:r>
          </a:p>
          <a:p>
            <a:pPr>
              <a:lnSpc>
                <a:spcPct val="107000"/>
              </a:lnSpc>
              <a:spcAft>
                <a:spcPts val="800"/>
              </a:spcAft>
              <a:defRPr/>
            </a:pPr>
            <a:r>
              <a:rPr lang="fr-FR" sz="20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Vérifie le dispositif fait par l’équipier</a:t>
            </a:r>
            <a:endParaRPr lang="fr-FR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defRPr/>
            </a:pP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Raccorde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la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corde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à son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mousqueton</a:t>
            </a:r>
            <a:endParaRPr lang="fr-FR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defRPr/>
            </a:pP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munit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d’un OFD,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d’une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radio et d’un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détecteur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 CO (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besoin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fr-FR" altLang="fr-FR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fr-FR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fr-FR" altLang="fr-FR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E3F72C9C-FB2F-0F4D-422A-25C2684ABD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89787" y="3020873"/>
            <a:ext cx="3379638" cy="197527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  <a:defRPr/>
            </a:pPr>
            <a:r>
              <a:rPr lang="fr-FR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Réalise l’amarrage sur ancrage structurel ou s’équipe du triangle d’évacuation</a:t>
            </a:r>
            <a:endParaRPr lang="fr-FR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fr-FR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Réalise le dispositif</a:t>
            </a:r>
            <a:endParaRPr lang="fr-FR" altLang="fr-F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Flèche vers le bas 21">
            <a:extLst>
              <a:ext uri="{FF2B5EF4-FFF2-40B4-BE49-F238E27FC236}">
                <a16:creationId xmlns:a16="http://schemas.microsoft.com/office/drawing/2014/main" id="{E5067C18-3491-A736-477A-549D2F4E8823}"/>
              </a:ext>
            </a:extLst>
          </p:cNvPr>
          <p:cNvSpPr/>
          <p:nvPr/>
        </p:nvSpPr>
        <p:spPr>
          <a:xfrm>
            <a:off x="1910608" y="2089906"/>
            <a:ext cx="2197041" cy="457200"/>
          </a:xfrm>
          <a:prstGeom prst="downArrow">
            <a:avLst/>
          </a:prstGeom>
          <a:solidFill>
            <a:schemeClr val="accent2"/>
          </a:solid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altLang="fr-FR" sz="2000" b="1">
                <a:solidFill>
                  <a:schemeClr val="bg1"/>
                </a:solidFill>
                <a:latin typeface="Times New Roman" panose="02020603050405020304" pitchFamily="18" charset="0"/>
              </a:rPr>
              <a:t>CHEF</a:t>
            </a:r>
          </a:p>
        </p:txBody>
      </p:sp>
      <p:sp>
        <p:nvSpPr>
          <p:cNvPr id="24" name="Flèche vers le bas 23">
            <a:extLst>
              <a:ext uri="{FF2B5EF4-FFF2-40B4-BE49-F238E27FC236}">
                <a16:creationId xmlns:a16="http://schemas.microsoft.com/office/drawing/2014/main" id="{6892BB91-BFE9-16DC-E791-DC8F87C030F0}"/>
              </a:ext>
            </a:extLst>
          </p:cNvPr>
          <p:cNvSpPr/>
          <p:nvPr/>
        </p:nvSpPr>
        <p:spPr>
          <a:xfrm>
            <a:off x="5317750" y="2029710"/>
            <a:ext cx="3101006" cy="455682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altLang="fr-FR" sz="2000" b="1">
                <a:solidFill>
                  <a:schemeClr val="tx1"/>
                </a:solidFill>
                <a:latin typeface="Times New Roman" panose="02020603050405020304" pitchFamily="18" charset="0"/>
              </a:rPr>
              <a:t>EQUIPIER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re 8">
            <a:extLst>
              <a:ext uri="{FF2B5EF4-FFF2-40B4-BE49-F238E27FC236}">
                <a16:creationId xmlns:a16="http://schemas.microsoft.com/office/drawing/2014/main" id="{D15ECA4B-AA98-0DE1-DB3F-3FBF9C3B10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600" b="1">
                <a:solidFill>
                  <a:srgbClr val="984807"/>
                </a:solidFill>
              </a:rPr>
              <a:t>Reconnaissance appartement</a:t>
            </a:r>
          </a:p>
        </p:txBody>
      </p:sp>
      <p:sp>
        <p:nvSpPr>
          <p:cNvPr id="9219" name="Espace réservé du numéro de diapositive 4">
            <a:extLst>
              <a:ext uri="{FF2B5EF4-FFF2-40B4-BE49-F238E27FC236}">
                <a16:creationId xmlns:a16="http://schemas.microsoft.com/office/drawing/2014/main" id="{8D39DC64-565A-5C97-8046-4402F84A518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786563" y="6278563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E294812-8557-47E2-842A-7E6B4BF4F46D}" type="slidenum">
              <a:rPr lang="fr-FR" altLang="fr-FR" sz="2000" smtClean="0">
                <a:solidFill>
                  <a:srgbClr val="984807"/>
                </a:solidFill>
              </a:rPr>
              <a:pPr>
                <a:spcBef>
                  <a:spcPct val="0"/>
                </a:spcBef>
                <a:buFontTx/>
                <a:buNone/>
              </a:pPr>
              <a:t>7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sp>
        <p:nvSpPr>
          <p:cNvPr id="9220" name="Rectangle 1">
            <a:extLst>
              <a:ext uri="{FF2B5EF4-FFF2-40B4-BE49-F238E27FC236}">
                <a16:creationId xmlns:a16="http://schemas.microsoft.com/office/drawing/2014/main" id="{87E2FF68-ACAD-E085-CDA0-A78F44C3B1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1336675"/>
            <a:ext cx="63373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fr-FR" sz="2000" b="1" u="sng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Pour le passage au vide du CE :</a:t>
            </a:r>
            <a:endParaRPr lang="fr-FR" altLang="fr-FR" sz="20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0899C05C-1BD6-3529-BB81-FC5A7A13BE6F}"/>
              </a:ext>
            </a:extLst>
          </p:cNvPr>
          <p:cNvSpPr txBox="1"/>
          <p:nvPr/>
        </p:nvSpPr>
        <p:spPr>
          <a:xfrm>
            <a:off x="420688" y="1916113"/>
            <a:ext cx="7705725" cy="831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defRPr/>
            </a:pPr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Point fixe </a:t>
            </a:r>
            <a:r>
              <a:rPr lang="en-US" sz="2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Humain</a:t>
            </a:r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:</a:t>
            </a:r>
            <a:endParaRPr lang="fr-FR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85800">
              <a:lnSpc>
                <a:spcPct val="107000"/>
              </a:lnSpc>
              <a:spcAft>
                <a:spcPts val="800"/>
              </a:spcAft>
              <a:defRPr/>
            </a:pP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Maintient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correctement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et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fermement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le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garant</a:t>
            </a:r>
            <a:endParaRPr lang="fr-FR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222" name="Rectangle 19">
            <a:extLst>
              <a:ext uri="{FF2B5EF4-FFF2-40B4-BE49-F238E27FC236}">
                <a16:creationId xmlns:a16="http://schemas.microsoft.com/office/drawing/2014/main" id="{1F601688-3224-E2FB-51D3-1DAB199674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1800">
              <a:latin typeface="Arial" panose="020B0604020202020204" pitchFamily="34" charset="0"/>
            </a:endParaRPr>
          </a:p>
        </p:txBody>
      </p:sp>
      <p:pic>
        <p:nvPicPr>
          <p:cNvPr id="9223" name="Image 1">
            <a:extLst>
              <a:ext uri="{FF2B5EF4-FFF2-40B4-BE49-F238E27FC236}">
                <a16:creationId xmlns:a16="http://schemas.microsoft.com/office/drawing/2014/main" id="{77C60559-D0AE-CAF0-33E6-BCB6A0E2A6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3068638"/>
            <a:ext cx="3816350" cy="256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Image 1">
            <a:extLst>
              <a:ext uri="{FF2B5EF4-FFF2-40B4-BE49-F238E27FC236}">
                <a16:creationId xmlns:a16="http://schemas.microsoft.com/office/drawing/2014/main" id="{95ACDFCF-7938-CA02-010E-8C5596B418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2859088"/>
            <a:ext cx="2265363" cy="302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re 8">
            <a:extLst>
              <a:ext uri="{FF2B5EF4-FFF2-40B4-BE49-F238E27FC236}">
                <a16:creationId xmlns:a16="http://schemas.microsoft.com/office/drawing/2014/main" id="{1ABFF90A-1E3E-F68E-3887-AC27D8B8390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600" b="1">
                <a:solidFill>
                  <a:srgbClr val="984807"/>
                </a:solidFill>
              </a:rPr>
              <a:t>Reconnaissance appartement</a:t>
            </a:r>
          </a:p>
        </p:txBody>
      </p:sp>
      <p:sp>
        <p:nvSpPr>
          <p:cNvPr id="10243" name="Espace réservé du numéro de diapositive 4">
            <a:extLst>
              <a:ext uri="{FF2B5EF4-FFF2-40B4-BE49-F238E27FC236}">
                <a16:creationId xmlns:a16="http://schemas.microsoft.com/office/drawing/2014/main" id="{24FA1861-68BC-3FE5-534D-082901EBDC33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AF070E93-CBBD-4B1C-AB1D-F9185451F578}" type="slidenum">
              <a:rPr lang="fr-FR" altLang="fr-FR" sz="2000">
                <a:solidFill>
                  <a:srgbClr val="984807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8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sp>
        <p:nvSpPr>
          <p:cNvPr id="10244" name="Rectangle 1">
            <a:extLst>
              <a:ext uri="{FF2B5EF4-FFF2-40B4-BE49-F238E27FC236}">
                <a16:creationId xmlns:a16="http://schemas.microsoft.com/office/drawing/2014/main" id="{BAC611A3-F534-998F-1263-5AE2B202E7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1412875"/>
            <a:ext cx="63373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fr-FR" sz="2000" b="1" u="sng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Pour le passage au vide du CE :</a:t>
            </a:r>
            <a:endParaRPr lang="fr-FR" altLang="fr-FR" sz="20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245" name="ZoneTexte 3">
            <a:extLst>
              <a:ext uri="{FF2B5EF4-FFF2-40B4-BE49-F238E27FC236}">
                <a16:creationId xmlns:a16="http://schemas.microsoft.com/office/drawing/2014/main" id="{4C59CD12-2AF0-F950-B943-32414340DC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2011363"/>
            <a:ext cx="45720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en-US" altLang="fr-FR" sz="24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Point fixe Humain :</a:t>
            </a:r>
            <a:endParaRPr lang="fr-FR" altLang="fr-FR" sz="24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246" name="ZoneTexte 5">
            <a:extLst>
              <a:ext uri="{FF2B5EF4-FFF2-40B4-BE49-F238E27FC236}">
                <a16:creationId xmlns:a16="http://schemas.microsoft.com/office/drawing/2014/main" id="{5FDBD002-50FC-8C8B-D0B7-BC49049EF9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3146425"/>
            <a:ext cx="3465512" cy="10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fr-FR" altLang="fr-FR" sz="20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Hauteur minimale entre le 8 descendeur et le point d’appui sur le passage dans le vide</a:t>
            </a:r>
            <a:endParaRPr lang="fr-FR" altLang="fr-FR" sz="44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47" name="Image 1">
            <a:extLst>
              <a:ext uri="{FF2B5EF4-FFF2-40B4-BE49-F238E27FC236}">
                <a16:creationId xmlns:a16="http://schemas.microsoft.com/office/drawing/2014/main" id="{65600269-A0D5-7458-B1BD-59121F98B1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3825" y="2582863"/>
            <a:ext cx="4935538" cy="331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8" name="ZoneTexte 7">
            <a:extLst>
              <a:ext uri="{FF2B5EF4-FFF2-40B4-BE49-F238E27FC236}">
                <a16:creationId xmlns:a16="http://schemas.microsoft.com/office/drawing/2014/main" id="{1CB344BB-DEBF-FAD3-EE7E-2B08D42E59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4600" y="3338513"/>
            <a:ext cx="1447800" cy="3968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20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20 cm min</a:t>
            </a:r>
          </a:p>
        </p:txBody>
      </p:sp>
      <p:sp>
        <p:nvSpPr>
          <p:cNvPr id="10249" name="Line 12">
            <a:extLst>
              <a:ext uri="{FF2B5EF4-FFF2-40B4-BE49-F238E27FC236}">
                <a16:creationId xmlns:a16="http://schemas.microsoft.com/office/drawing/2014/main" id="{5132D898-5C48-B1A4-82DE-2D873A36DF8E}"/>
              </a:ext>
            </a:extLst>
          </p:cNvPr>
          <p:cNvSpPr>
            <a:spLocks noChangeShapeType="1"/>
          </p:cNvSpPr>
          <p:nvPr/>
        </p:nvSpPr>
        <p:spPr bwMode="auto">
          <a:xfrm>
            <a:off x="8027988" y="2886075"/>
            <a:ext cx="0" cy="16224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cxnSp>
        <p:nvCxnSpPr>
          <p:cNvPr id="10250" name="Connecteur droit 13">
            <a:extLst>
              <a:ext uri="{FF2B5EF4-FFF2-40B4-BE49-F238E27FC236}">
                <a16:creationId xmlns:a16="http://schemas.microsoft.com/office/drawing/2014/main" id="{29365EA3-2AC4-ECF6-D926-429549EE1FC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750175" y="2781300"/>
            <a:ext cx="555625" cy="0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51" name="Connecteur droit 12">
            <a:extLst>
              <a:ext uri="{FF2B5EF4-FFF2-40B4-BE49-F238E27FC236}">
                <a16:creationId xmlns:a16="http://schemas.microsoft.com/office/drawing/2014/main" id="{67493C01-1213-F8A4-C034-D72B0561B94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750175" y="4581525"/>
            <a:ext cx="555625" cy="0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re 8">
            <a:extLst>
              <a:ext uri="{FF2B5EF4-FFF2-40B4-BE49-F238E27FC236}">
                <a16:creationId xmlns:a16="http://schemas.microsoft.com/office/drawing/2014/main" id="{AD18B666-F745-A26F-5CF6-565AFB988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600" b="1">
                <a:solidFill>
                  <a:srgbClr val="984807"/>
                </a:solidFill>
              </a:rPr>
              <a:t>Reconnaissance appartement</a:t>
            </a:r>
          </a:p>
        </p:txBody>
      </p:sp>
      <p:sp>
        <p:nvSpPr>
          <p:cNvPr id="11267" name="Espace réservé du numéro de diapositive 4">
            <a:extLst>
              <a:ext uri="{FF2B5EF4-FFF2-40B4-BE49-F238E27FC236}">
                <a16:creationId xmlns:a16="http://schemas.microsoft.com/office/drawing/2014/main" id="{E8B24C6B-37D6-2AD9-46DE-96A2B26F72E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786563" y="6278563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FCFB465-C8C3-4552-A6EA-B0CD8AC50EE3}" type="slidenum">
              <a:rPr lang="fr-FR" altLang="fr-FR" sz="2000" smtClean="0">
                <a:solidFill>
                  <a:srgbClr val="984807"/>
                </a:solidFill>
              </a:rPr>
              <a:pPr>
                <a:spcBef>
                  <a:spcPct val="0"/>
                </a:spcBef>
                <a:buFontTx/>
                <a:buNone/>
              </a:pPr>
              <a:t>9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sp>
        <p:nvSpPr>
          <p:cNvPr id="11268" name="Rectangle 2">
            <a:extLst>
              <a:ext uri="{FF2B5EF4-FFF2-40B4-BE49-F238E27FC236}">
                <a16:creationId xmlns:a16="http://schemas.microsoft.com/office/drawing/2014/main" id="{59AAA7AB-8653-3C1C-0388-3C4E279A2E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447800"/>
            <a:ext cx="7931150" cy="142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fr-FR" altLang="fr-FR" sz="24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 cas de point fixe structurel / artificiel</a:t>
            </a:r>
            <a:endParaRPr lang="fr-FR" altLang="fr-FR" sz="24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fr-FR" altLang="fr-FR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Equipier tient fermement le garant pendant le passage au vide du CE</a:t>
            </a:r>
          </a:p>
        </p:txBody>
      </p:sp>
      <p:pic>
        <p:nvPicPr>
          <p:cNvPr id="11269" name="Image 1">
            <a:extLst>
              <a:ext uri="{FF2B5EF4-FFF2-40B4-BE49-F238E27FC236}">
                <a16:creationId xmlns:a16="http://schemas.microsoft.com/office/drawing/2014/main" id="{975B630E-3214-E8FB-2B56-51945938C5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6600" y="2420938"/>
            <a:ext cx="4786313" cy="359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GCCA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DIS">
      <a:majorFont>
        <a:latin typeface="Myriad Pro"/>
        <a:ea typeface=""/>
        <a:cs typeface=""/>
      </a:majorFont>
      <a:minorFont>
        <a:latin typeface="Myriad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Aquatique</Template>
  <TotalTime>535</TotalTime>
  <Words>490</Words>
  <Application>Microsoft Office PowerPoint</Application>
  <PresentationFormat>Affichage à l'écran (4:3)</PresentationFormat>
  <Paragraphs>117</Paragraphs>
  <Slides>15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22" baseType="lpstr">
      <vt:lpstr>Arial</vt:lpstr>
      <vt:lpstr>Myriad Pro</vt:lpstr>
      <vt:lpstr>Calibri</vt:lpstr>
      <vt:lpstr>Times New Roman</vt:lpstr>
      <vt:lpstr>MS PGothic</vt:lpstr>
      <vt:lpstr>Wingdings</vt:lpstr>
      <vt:lpstr>GCCAR</vt:lpstr>
      <vt:lpstr>LSPCC : reconnaissance appartement</vt:lpstr>
      <vt:lpstr>Reconnaissance appartement</vt:lpstr>
      <vt:lpstr>Reconnaissance appartement</vt:lpstr>
      <vt:lpstr>Reconnaissance appartement</vt:lpstr>
      <vt:lpstr>Reconnaissance appartement</vt:lpstr>
      <vt:lpstr>Reconnaissance appartement</vt:lpstr>
      <vt:lpstr>Reconnaissance appartement</vt:lpstr>
      <vt:lpstr>Reconnaissance appartement</vt:lpstr>
      <vt:lpstr>Reconnaissance appartement</vt:lpstr>
      <vt:lpstr>Reconnaissance appartement</vt:lpstr>
      <vt:lpstr>Reconnaissance appartement</vt:lpstr>
      <vt:lpstr>Reconnaissance appartement</vt:lpstr>
      <vt:lpstr>Reconnaissance appartement</vt:lpstr>
      <vt:lpstr>Reconnaissance appartement</vt:lpstr>
      <vt:lpstr>Conclusion</vt:lpstr>
    </vt:vector>
  </TitlesOfParts>
  <Company>SDIS du Rhône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MUSSARD Vincent</dc:creator>
  <cp:lastModifiedBy>daniel rosique</cp:lastModifiedBy>
  <cp:revision>43</cp:revision>
  <cp:lastPrinted>2015-08-06T08:01:37Z</cp:lastPrinted>
  <dcterms:created xsi:type="dcterms:W3CDTF">2015-08-05T10:19:35Z</dcterms:created>
  <dcterms:modified xsi:type="dcterms:W3CDTF">2025-01-14T16:25:01Z</dcterms:modified>
</cp:coreProperties>
</file>