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60" r:id="rId3"/>
    <p:sldId id="257" r:id="rId4"/>
    <p:sldId id="266" r:id="rId5"/>
    <p:sldId id="267" r:id="rId6"/>
    <p:sldId id="318" r:id="rId7"/>
    <p:sldId id="268" r:id="rId8"/>
    <p:sldId id="269" r:id="rId9"/>
    <p:sldId id="271" r:id="rId10"/>
    <p:sldId id="272" r:id="rId11"/>
    <p:sldId id="265" r:id="rId12"/>
    <p:sldId id="339" r:id="rId13"/>
    <p:sldId id="264" r:id="rId14"/>
    <p:sldId id="273" r:id="rId15"/>
    <p:sldId id="276" r:id="rId16"/>
    <p:sldId id="274" r:id="rId17"/>
    <p:sldId id="277" r:id="rId18"/>
    <p:sldId id="280" r:id="rId19"/>
    <p:sldId id="281" r:id="rId20"/>
    <p:sldId id="282" r:id="rId21"/>
    <p:sldId id="319" r:id="rId22"/>
    <p:sldId id="278" r:id="rId23"/>
    <p:sldId id="283" r:id="rId24"/>
    <p:sldId id="320" r:id="rId25"/>
    <p:sldId id="284" r:id="rId26"/>
    <p:sldId id="285" r:id="rId27"/>
    <p:sldId id="290" r:id="rId28"/>
    <p:sldId id="286" r:id="rId29"/>
    <p:sldId id="287" r:id="rId30"/>
    <p:sldId id="321" r:id="rId31"/>
    <p:sldId id="322" r:id="rId32"/>
    <p:sldId id="323" r:id="rId33"/>
    <p:sldId id="324" r:id="rId34"/>
    <p:sldId id="288" r:id="rId35"/>
    <p:sldId id="289" r:id="rId36"/>
    <p:sldId id="292" r:id="rId37"/>
    <p:sldId id="341" r:id="rId38"/>
    <p:sldId id="340" r:id="rId39"/>
    <p:sldId id="326" r:id="rId40"/>
    <p:sldId id="331" r:id="rId41"/>
    <p:sldId id="330" r:id="rId42"/>
    <p:sldId id="325" r:id="rId43"/>
    <p:sldId id="342" r:id="rId44"/>
    <p:sldId id="332" r:id="rId45"/>
    <p:sldId id="337" r:id="rId46"/>
    <p:sldId id="334" r:id="rId47"/>
    <p:sldId id="293" r:id="rId48"/>
    <p:sldId id="343" r:id="rId49"/>
    <p:sldId id="305" r:id="rId50"/>
    <p:sldId id="299" r:id="rId51"/>
    <p:sldId id="306" r:id="rId52"/>
    <p:sldId id="308" r:id="rId53"/>
    <p:sldId id="294" r:id="rId54"/>
    <p:sldId id="295" r:id="rId55"/>
    <p:sldId id="309" r:id="rId56"/>
    <p:sldId id="310" r:id="rId57"/>
    <p:sldId id="311" r:id="rId58"/>
    <p:sldId id="338" r:id="rId59"/>
    <p:sldId id="314" r:id="rId60"/>
    <p:sldId id="261" r:id="rId61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A518DF9-6F26-9CFF-D100-4CC3AEFF9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C1C41C-C1E4-EF9E-FFBC-DCA22EA7205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09FDFB2-9BB6-43FE-AC0D-9D314AEA200A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602B7465-DC86-7970-5D91-29EBB4332F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01F4C413-0B81-5CC4-F8E2-11DE84C98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EDEFA5-8BE4-5425-69DB-45ACA5F5D0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E46ADD-2AFE-9E92-6605-A1E8E5C16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D7AA6E1-B8A2-4C5F-AE76-B4A617A543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FCE35C-C36C-B63E-1E8A-C69FED66F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2CAC7-7633-46BA-8E80-D63895885D4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FF9DE4-E249-221D-F11F-50847820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AB4D66-E583-14C7-93DE-8D56B06E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8FBC5-97A9-4FAF-8FC1-DF16A69FEB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9746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EDD34E-7A68-897F-2864-9DC0236F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F70F1-C550-45D4-8A78-5B35F836DB3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E9A6E9-3880-FC98-5C78-9D63BA56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7FC433-C869-B2AD-B89E-6F6C5406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5B423-A819-42A2-8709-D6D8AFF5960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1446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F9EEA9-C143-4AC7-ADFD-2D160489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36DB6-BF86-4D1C-8BF6-235ADA1E5CE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78E3C1-551D-33A4-FA2F-84FC72ED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CFA64D-798B-8465-FAB3-B8E8760E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1617B-26BB-48AC-A785-AE8A4EDEF2D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574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ED708D-0F4A-E6C4-9638-7E2FF0EF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58D56-5DD5-4CA2-A64D-800FB09992E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E7E028-5AF3-1817-AF2F-6E6FE12A5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3954D7-D66A-C966-9995-8AAA4D664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B0546-571D-4BFB-9D1F-673F02C9EB9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284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27B2A3-0C70-F19B-243B-1F61E02A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09C97-7090-4CDB-BF1F-32B5CB42DDA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BFF4A9-204D-14B7-CC36-0F9152935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04DC6B-6D07-E4CC-D3E7-010FDE7FF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E3800-BCC0-4FE8-AF1A-21E657EF773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695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DFB0C24-4277-7086-28DC-334D4E45E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93D6-2CD2-4560-B744-0ACDBDC1EE87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3610D7B-12DD-4853-6E82-A907D1CE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43B0984-F47B-9A8C-D5E6-D790E9863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A0BB9-0226-4943-9265-F0C333333F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0307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9BF1A65B-CE92-42D3-1456-3FBC6E3C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E2544-EFC6-4462-A5D6-E6467147482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4B21214B-062E-E13D-AA5F-F6F24A4CB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F8FCDB2-5A79-37E1-84A1-9B8385D2F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6C96B-4C20-4904-BCA2-22D2E842C89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806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5317F55C-0CC0-DC67-E8E4-4AEF3EFDC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6E0C0-CF28-4E17-9210-35DD01D93D14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A603EC88-849C-1BFD-FFB2-1A962D651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D0483E5-B9B7-510C-33AB-0284677F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D46DA-14E6-4623-AAAB-D9D64875F37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3333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E6BDBA83-99B0-2A17-B6AA-15622958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AC4B0-28DE-4525-8582-820420C6E41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3CBD617-32EB-7BCF-24B3-FAF93F575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A7416F5E-4D55-B805-BFC6-623FC656F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BF7B1-48C1-418C-BCB5-451F33BCB59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37404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063EAB2-8226-2444-DE75-A53C8BD41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50389-EBCA-46D2-A9A0-862C2D8678C4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D849768-878D-6EC3-A114-3E8D9B72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03A1244-DF3D-30ED-DE16-0EE77419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4B3A8-4A9B-4A8C-9967-57CAE921B23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367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955FB0F-EE12-F548-DF60-D88FEABF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9D5AD-26B1-4280-8AFD-A979CAD3CD7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20795CC-D3FD-7854-5355-68CAF0A4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65CC77F-35B8-3DD9-8BF1-342DDABB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75C5B-B803-4815-9437-67F78E8728E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432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81C43DC8-FC62-2098-7799-217C526CEA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530CE8EB-5254-6B10-587E-B52C1B55D0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12AC94-4DFE-9017-0B3E-66BA5254B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DEAF30-2C33-4D2D-B50E-93847EB0964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640040-2334-1F58-EF2A-96EFD7C9A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A8F265-5DD3-1436-FBA4-B64AD0964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53F4C05D-65DB-4F4A-A33B-CD6B50F68A1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286AADB-4CBF-6145-5296-DFE26EDE2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88913"/>
            <a:ext cx="8604250" cy="1012825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ECHELLES A COULISSES</a:t>
            </a:r>
            <a:b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 EN ŒUVRE EN BINÔME</a:t>
            </a: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7A4ADE06-39D0-7EF1-5345-431E482F1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840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2024 -  Version 3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8">
            <a:extLst>
              <a:ext uri="{FF2B5EF4-FFF2-40B4-BE49-F238E27FC236}">
                <a16:creationId xmlns:a16="http://schemas.microsoft.com/office/drawing/2014/main" id="{F574ED13-17EB-8474-3406-30E2A83FC9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 </a:t>
            </a:r>
          </a:p>
        </p:txBody>
      </p:sp>
      <p:sp>
        <p:nvSpPr>
          <p:cNvPr id="12291" name="Espace réservé du numéro de diapositive 4">
            <a:extLst>
              <a:ext uri="{FF2B5EF4-FFF2-40B4-BE49-F238E27FC236}">
                <a16:creationId xmlns:a16="http://schemas.microsoft.com/office/drawing/2014/main" id="{588B9E19-DFD1-D6F3-3493-1B826607047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2FE2742-D174-4D40-8C72-1EF6F5EA903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12292" name="Image 11">
            <a:extLst>
              <a:ext uri="{FF2B5EF4-FFF2-40B4-BE49-F238E27FC236}">
                <a16:creationId xmlns:a16="http://schemas.microsoft.com/office/drawing/2014/main" id="{19D120DC-6657-1527-5675-5A4F07825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 t="2641" r="32397" b="3909"/>
          <a:stretch>
            <a:fillRect/>
          </a:stretch>
        </p:blipFill>
        <p:spPr bwMode="auto">
          <a:xfrm>
            <a:off x="457200" y="1981200"/>
            <a:ext cx="17192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65BFD23-F5FE-46EF-E96B-6F7098D5922C}"/>
              </a:ext>
            </a:extLst>
          </p:cNvPr>
          <p:cNvCxnSpPr/>
          <p:nvPr/>
        </p:nvCxnSpPr>
        <p:spPr>
          <a:xfrm>
            <a:off x="990600" y="5029200"/>
            <a:ext cx="50323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B878D07-0FA2-629E-A1C0-0A258B55F6E2}"/>
              </a:ext>
            </a:extLst>
          </p:cNvPr>
          <p:cNvCxnSpPr/>
          <p:nvPr/>
        </p:nvCxnSpPr>
        <p:spPr>
          <a:xfrm>
            <a:off x="990600" y="5029200"/>
            <a:ext cx="0" cy="4889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ZoneTexte 10">
            <a:extLst>
              <a:ext uri="{FF2B5EF4-FFF2-40B4-BE49-F238E27FC236}">
                <a16:creationId xmlns:a16="http://schemas.microsoft.com/office/drawing/2014/main" id="{56A4258A-5CC7-51E6-4314-2086C4E28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410200"/>
            <a:ext cx="67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FFFF00"/>
                </a:solidFill>
                <a:latin typeface="Arial" panose="020B0604020202020204" pitchFamily="34" charset="0"/>
              </a:rPr>
              <a:t>90°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A37AFD7A-F01A-E5D6-EE13-9310C420707D}"/>
              </a:ext>
            </a:extLst>
          </p:cNvPr>
          <p:cNvSpPr/>
          <p:nvPr/>
        </p:nvSpPr>
        <p:spPr>
          <a:xfrm rot="5567069">
            <a:off x="624681" y="4709319"/>
            <a:ext cx="808038" cy="838200"/>
          </a:xfrm>
          <a:prstGeom prst="arc">
            <a:avLst/>
          </a:prstGeom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2297" name="ZoneTexte 12">
            <a:extLst>
              <a:ext uri="{FF2B5EF4-FFF2-40B4-BE49-F238E27FC236}">
                <a16:creationId xmlns:a16="http://schemas.microsoft.com/office/drawing/2014/main" id="{C2AFB9EA-1056-7103-B433-CBE541E44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060575"/>
            <a:ext cx="6346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En pratique la vérification du piétage se fait comme suit 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Mettre les pieds contre les sabots, 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Tendre les bras à la hauteur des épaules,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bout des doigts devant effleurer l'échelon.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298" name="Rectangle 9">
            <a:extLst>
              <a:ext uri="{FF2B5EF4-FFF2-40B4-BE49-F238E27FC236}">
                <a16:creationId xmlns:a16="http://schemas.microsoft.com/office/drawing/2014/main" id="{080AB127-E911-929E-9490-2F98FDD44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 Règles de sécurité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F7CFA0A-6CC9-5155-9D50-4BDC47D6F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927350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  </a:t>
            </a:r>
          </a:p>
        </p:txBody>
      </p:sp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5D0AD05D-508D-37EB-0024-7A88FF0A22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AAB4FD-D3FF-4C03-9538-5D30AA523C35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D27D9065-7990-8253-293C-1441D3AD9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14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317" name="Rectangle 4">
            <a:extLst>
              <a:ext uri="{FF2B5EF4-FFF2-40B4-BE49-F238E27FC236}">
                <a16:creationId xmlns:a16="http://schemas.microsoft.com/office/drawing/2014/main" id="{2B24F7D7-574D-13B0-F980-5DD62F5CE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2582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B9936FC-CA39-EB4B-2870-AF59CE20C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  </a:t>
            </a:r>
          </a:p>
        </p:txBody>
      </p:sp>
      <p:sp>
        <p:nvSpPr>
          <p:cNvPr id="14339" name="Espace réservé du numéro de diapositive 4">
            <a:extLst>
              <a:ext uri="{FF2B5EF4-FFF2-40B4-BE49-F238E27FC236}">
                <a16:creationId xmlns:a16="http://schemas.microsoft.com/office/drawing/2014/main" id="{053F6C50-C719-1D1D-E5E8-DE68FCA411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74BA44-6EC6-4481-94D4-03AD0D4D37C6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495AF113-3224-BA0E-7EC4-712F1DA63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 Généralités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471691DD-F89C-96EB-9E94-9F4DE42A2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1858963"/>
            <a:ext cx="85693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L’échelle est posée à terre ou sur le toit de l’engin sur le petit plan. </a:t>
            </a:r>
          </a:p>
        </p:txBody>
      </p:sp>
      <p:sp>
        <p:nvSpPr>
          <p:cNvPr id="14342" name="Rectangle 2">
            <a:extLst>
              <a:ext uri="{FF2B5EF4-FFF2-40B4-BE49-F238E27FC236}">
                <a16:creationId xmlns:a16="http://schemas.microsoft.com/office/drawing/2014/main" id="{844ADB67-DFFA-C737-F140-DB555403B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14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4343" name="Espace réservé du contenu 2">
            <a:extLst>
              <a:ext uri="{FF2B5EF4-FFF2-40B4-BE49-F238E27FC236}">
                <a16:creationId xmlns:a16="http://schemas.microsoft.com/office/drawing/2014/main" id="{3D98EF2B-9926-6E6D-8E7C-01C694D27C8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7" r="6876" b="9940"/>
          <a:stretch>
            <a:fillRect/>
          </a:stretch>
        </p:blipFill>
        <p:spPr bwMode="auto">
          <a:xfrm>
            <a:off x="1258888" y="2527300"/>
            <a:ext cx="2665412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4">
            <a:extLst>
              <a:ext uri="{FF2B5EF4-FFF2-40B4-BE49-F238E27FC236}">
                <a16:creationId xmlns:a16="http://schemas.microsoft.com/office/drawing/2014/main" id="{DFBA74AF-7EBD-EBA2-9469-525D0316E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2582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4345" name="Image 6">
            <a:extLst>
              <a:ext uri="{FF2B5EF4-FFF2-40B4-BE49-F238E27FC236}">
                <a16:creationId xmlns:a16="http://schemas.microsoft.com/office/drawing/2014/main" id="{986C3E52-A164-E814-A838-20F890DD5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528888"/>
            <a:ext cx="2376487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0EF3AA6-FEB6-46E3-2D43-6FD0AD20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15363" name="Espace réservé du numéro de diapositive 4">
            <a:extLst>
              <a:ext uri="{FF2B5EF4-FFF2-40B4-BE49-F238E27FC236}">
                <a16:creationId xmlns:a16="http://schemas.microsoft.com/office/drawing/2014/main" id="{D82C134B-414E-B37F-F749-CAE7C15DBC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3F6B4F-391B-4562-8C64-FA02BEA37117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8EBC4405-7951-DF22-13AC-F4646D27E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 Généralités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F3AA1E4F-536C-280D-0D73-284CD74E4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89138"/>
            <a:ext cx="8351837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53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943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CE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dirigeant le déplacement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niveau des parachutes.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Ordres du CE : 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3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Attention pour épauler … épauler,</a:t>
            </a:r>
          </a:p>
          <a:p>
            <a:pPr lvl="3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En avant marche,</a:t>
            </a:r>
          </a:p>
          <a:p>
            <a:pPr lvl="3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gauche, à droite,</a:t>
            </a:r>
          </a:p>
          <a:p>
            <a:pPr lvl="3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Halte,</a:t>
            </a:r>
          </a:p>
          <a:p>
            <a:pPr lvl="3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Attention pour poser (ou "désépauler") – poser.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56A43F4-BE78-AE7A-287A-34472ABC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16387" name="Espace réservé du numéro de diapositive 4">
            <a:extLst>
              <a:ext uri="{FF2B5EF4-FFF2-40B4-BE49-F238E27FC236}">
                <a16:creationId xmlns:a16="http://schemas.microsoft.com/office/drawing/2014/main" id="{8B99262A-A2CE-C487-9EBF-96CA27C2A7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849CFF-E9BF-4274-AB81-6201C9784632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4BC3861D-57AA-0A00-FC58-597F287ED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Posée au sol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5F895C-F0F4-DA0E-2D0D-9D06BAD71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98638"/>
            <a:ext cx="8596313" cy="1939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indent="53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Binôme se place du même coté de l’échelle :</a:t>
            </a:r>
          </a:p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à H des parachutes, l’équipier à 3 échelons des sabots.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S'accroupi ou s'agenouille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Saisi les montants de l'échelle,</a:t>
            </a:r>
          </a:p>
        </p:txBody>
      </p:sp>
      <p:pic>
        <p:nvPicPr>
          <p:cNvPr id="16390" name="Image 2">
            <a:extLst>
              <a:ext uri="{FF2B5EF4-FFF2-40B4-BE49-F238E27FC236}">
                <a16:creationId xmlns:a16="http://schemas.microsoft.com/office/drawing/2014/main" id="{5A4557F2-EB66-357E-40E7-92AA8AE84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27379" r="17918" b="34512"/>
          <a:stretch>
            <a:fillRect/>
          </a:stretch>
        </p:blipFill>
        <p:spPr bwMode="auto">
          <a:xfrm>
            <a:off x="900113" y="3830638"/>
            <a:ext cx="73437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2">
            <a:extLst>
              <a:ext uri="{FF2B5EF4-FFF2-40B4-BE49-F238E27FC236}">
                <a16:creationId xmlns:a16="http://schemas.microsoft.com/office/drawing/2014/main" id="{DF16BE7C-0764-91E2-B34C-4599BBC8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25554"/>
          <a:stretch>
            <a:fillRect/>
          </a:stretch>
        </p:blipFill>
        <p:spPr bwMode="auto">
          <a:xfrm>
            <a:off x="371475" y="2743200"/>
            <a:ext cx="3059113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12762446-4085-1A6D-67D8-8F5700D84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17412" name="Espace réservé du numéro de diapositive 4">
            <a:extLst>
              <a:ext uri="{FF2B5EF4-FFF2-40B4-BE49-F238E27FC236}">
                <a16:creationId xmlns:a16="http://schemas.microsoft.com/office/drawing/2014/main" id="{A647F182-4FC2-2857-A5C7-01762308D5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8B2056-8169-453B-9CF0-B34DF64ED35D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7413" name="Rectangle 4">
            <a:extLst>
              <a:ext uri="{FF2B5EF4-FFF2-40B4-BE49-F238E27FC236}">
                <a16:creationId xmlns:a16="http://schemas.microsoft.com/office/drawing/2014/main" id="{DC1B3D38-BC71-EA02-1E24-26BE033BD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Posée au sol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414" name="Rectangle 5">
            <a:extLst>
              <a:ext uri="{FF2B5EF4-FFF2-40B4-BE49-F238E27FC236}">
                <a16:creationId xmlns:a16="http://schemas.microsoft.com/office/drawing/2014/main" id="{9B3F47D5-587D-9C79-0B19-040354B3E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" y="1709738"/>
            <a:ext cx="846613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Se relèvent et portent l'échelle à l'épaule dans un mouvement continu,</a:t>
            </a:r>
          </a:p>
        </p:txBody>
      </p:sp>
      <p:sp>
        <p:nvSpPr>
          <p:cNvPr id="17415" name="Rectangle 2">
            <a:extLst>
              <a:ext uri="{FF2B5EF4-FFF2-40B4-BE49-F238E27FC236}">
                <a16:creationId xmlns:a16="http://schemas.microsoft.com/office/drawing/2014/main" id="{86C45D59-16A8-396A-9DD6-C6BF091DF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7416" name="Rectangle 4">
            <a:extLst>
              <a:ext uri="{FF2B5EF4-FFF2-40B4-BE49-F238E27FC236}">
                <a16:creationId xmlns:a16="http://schemas.microsoft.com/office/drawing/2014/main" id="{13B1A106-54A2-EE82-3EC8-BF57F0135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7417" name="Image 3">
            <a:extLst>
              <a:ext uri="{FF2B5EF4-FFF2-40B4-BE49-F238E27FC236}">
                <a16:creationId xmlns:a16="http://schemas.microsoft.com/office/drawing/2014/main" id="{B81E05B8-B579-9319-44F3-2F1B8E98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3" r="1866" b="5692"/>
          <a:stretch>
            <a:fillRect/>
          </a:stretch>
        </p:blipFill>
        <p:spPr bwMode="auto">
          <a:xfrm>
            <a:off x="3563938" y="2743200"/>
            <a:ext cx="2524125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Rectangle 6">
            <a:extLst>
              <a:ext uri="{FF2B5EF4-FFF2-40B4-BE49-F238E27FC236}">
                <a16:creationId xmlns:a16="http://schemas.microsoft.com/office/drawing/2014/main" id="{B7DE54FD-C688-B7D3-263B-79B5D0EF9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7419" name="Rectangle 8">
            <a:extLst>
              <a:ext uri="{FF2B5EF4-FFF2-40B4-BE49-F238E27FC236}">
                <a16:creationId xmlns:a16="http://schemas.microsoft.com/office/drawing/2014/main" id="{F91B9D91-FF5E-E364-6350-E70AC025A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7420" name="Image 5">
            <a:extLst>
              <a:ext uri="{FF2B5EF4-FFF2-40B4-BE49-F238E27FC236}">
                <a16:creationId xmlns:a16="http://schemas.microsoft.com/office/drawing/2014/main" id="{9B6A9A16-EE69-D0FE-CDC4-8A7ED1E6D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3"/>
          <a:stretch>
            <a:fillRect/>
          </a:stretch>
        </p:blipFill>
        <p:spPr bwMode="auto">
          <a:xfrm>
            <a:off x="6278563" y="2684463"/>
            <a:ext cx="25241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CE1C925-89E3-EE19-9A4D-C0A29634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18435" name="Espace réservé du numéro de diapositive 4">
            <a:extLst>
              <a:ext uri="{FF2B5EF4-FFF2-40B4-BE49-F238E27FC236}">
                <a16:creationId xmlns:a16="http://schemas.microsoft.com/office/drawing/2014/main" id="{81C29BA7-6034-9E5B-80EC-8E5D850CD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89C02F-4AA3-4978-9B63-B19E7FE76F06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8436" name="Rectangle 5">
            <a:extLst>
              <a:ext uri="{FF2B5EF4-FFF2-40B4-BE49-F238E27FC236}">
                <a16:creationId xmlns:a16="http://schemas.microsoft.com/office/drawing/2014/main" id="{75A281E3-F02D-A938-7753-A8D91CA49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Posée au sol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437" name="Rectangle 1">
            <a:extLst>
              <a:ext uri="{FF2B5EF4-FFF2-40B4-BE49-F238E27FC236}">
                <a16:creationId xmlns:a16="http://schemas.microsoft.com/office/drawing/2014/main" id="{D0A127B3-4D3C-B089-4B3C-8F4B614B3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844675"/>
            <a:ext cx="8334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  <a:tab pos="947738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  <a:tab pos="947738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  <a:tab pos="947738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  <a:tab pos="9477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l"/>
                <a:tab pos="9477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  <a:tab pos="9477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  <a:tab pos="9477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  <a:tab pos="9477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  <a:tab pos="9477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 et l'équipier plaquent le grand plan contre le casque, 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bras passe à l'extérieur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saisissant un échelon,</a:t>
            </a:r>
            <a:endParaRPr lang="fr-FR" alt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8" name="Image 1">
            <a:extLst>
              <a:ext uri="{FF2B5EF4-FFF2-40B4-BE49-F238E27FC236}">
                <a16:creationId xmlns:a16="http://schemas.microsoft.com/office/drawing/2014/main" id="{37E38E15-85F2-4EEF-968C-0588B922C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19475" r="13168" b="24625"/>
          <a:stretch>
            <a:fillRect/>
          </a:stretch>
        </p:blipFill>
        <p:spPr bwMode="auto">
          <a:xfrm>
            <a:off x="962025" y="2997200"/>
            <a:ext cx="691356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EDE60E2-98AF-96F1-3D78-234BEC6B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19459" name="Espace réservé du numéro de diapositive 4">
            <a:extLst>
              <a:ext uri="{FF2B5EF4-FFF2-40B4-BE49-F238E27FC236}">
                <a16:creationId xmlns:a16="http://schemas.microsoft.com/office/drawing/2014/main" id="{EFA35EBB-9FC8-3932-C6A3-472309ECEC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605BC1-CCB2-455D-B6BF-487809DDA9D4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4FDA6377-5341-0B44-1156-BE8C73494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Sur le toit de l’engin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8F468249-E735-A3D0-90A1-B3A1023F1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9462" name="Image 6">
            <a:extLst>
              <a:ext uri="{FF2B5EF4-FFF2-40B4-BE49-F238E27FC236}">
                <a16:creationId xmlns:a16="http://schemas.microsoft.com/office/drawing/2014/main" id="{EE7698AD-F25C-EB07-32C7-7F827530E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036763"/>
            <a:ext cx="2735262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4">
            <a:extLst>
              <a:ext uri="{FF2B5EF4-FFF2-40B4-BE49-F238E27FC236}">
                <a16:creationId xmlns:a16="http://schemas.microsoft.com/office/drawing/2014/main" id="{CDAB2942-CAF0-60B1-5A55-93EA5A0A5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9464" name="Image 8">
            <a:extLst>
              <a:ext uri="{FF2B5EF4-FFF2-40B4-BE49-F238E27FC236}">
                <a16:creationId xmlns:a16="http://schemas.microsoft.com/office/drawing/2014/main" id="{17FA8FDC-1EC4-BD17-E889-E22706D04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038350"/>
            <a:ext cx="2735263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5F7BC87-7EE1-ED1F-C4A2-B3B31E31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20483" name="Espace réservé du numéro de diapositive 4">
            <a:extLst>
              <a:ext uri="{FF2B5EF4-FFF2-40B4-BE49-F238E27FC236}">
                <a16:creationId xmlns:a16="http://schemas.microsoft.com/office/drawing/2014/main" id="{BD3D4CBC-299C-DF4A-4302-39E9CA57E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565F66-FCF3-44DA-9157-EC8C9BAE33F5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B32BF48F-80A9-1955-2F35-C496C4C5E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Sur le toit de l’engin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485" name="Rectangle 1">
            <a:extLst>
              <a:ext uri="{FF2B5EF4-FFF2-40B4-BE49-F238E27FC236}">
                <a16:creationId xmlns:a16="http://schemas.microsoft.com/office/drawing/2014/main" id="{BB82E150-81B7-7B79-A6B6-49A7B3E6A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24038"/>
            <a:ext cx="813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¼  de tour de façon à se retrouver grand plan contre le casque</a:t>
            </a:r>
            <a:endParaRPr lang="fr-FR" altLang="fr-FR" sz="2400">
              <a:latin typeface="Arial" panose="020B0604020202020204" pitchFamily="34" charset="0"/>
            </a:endParaRPr>
          </a:p>
        </p:txBody>
      </p:sp>
      <p:sp>
        <p:nvSpPr>
          <p:cNvPr id="20486" name="Rectangle 2">
            <a:extLst>
              <a:ext uri="{FF2B5EF4-FFF2-40B4-BE49-F238E27FC236}">
                <a16:creationId xmlns:a16="http://schemas.microsoft.com/office/drawing/2014/main" id="{6CC0173F-C256-5FDE-5D48-1E3299234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0487" name="Image 10">
            <a:extLst>
              <a:ext uri="{FF2B5EF4-FFF2-40B4-BE49-F238E27FC236}">
                <a16:creationId xmlns:a16="http://schemas.microsoft.com/office/drawing/2014/main" id="{C48737B5-4EBA-4D1C-A344-68FF1E9E4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8" r="5383" b="841"/>
          <a:stretch>
            <a:fillRect/>
          </a:stretch>
        </p:blipFill>
        <p:spPr bwMode="auto">
          <a:xfrm>
            <a:off x="422275" y="2397125"/>
            <a:ext cx="3332163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4">
            <a:extLst>
              <a:ext uri="{FF2B5EF4-FFF2-40B4-BE49-F238E27FC236}">
                <a16:creationId xmlns:a16="http://schemas.microsoft.com/office/drawing/2014/main" id="{85366233-7719-E780-F9EE-49875194C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0489" name="Image 11">
            <a:extLst>
              <a:ext uri="{FF2B5EF4-FFF2-40B4-BE49-F238E27FC236}">
                <a16:creationId xmlns:a16="http://schemas.microsoft.com/office/drawing/2014/main" id="{66C060B5-3CF0-598A-DDED-8317AA87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11398"/>
          <a:stretch>
            <a:fillRect/>
          </a:stretch>
        </p:blipFill>
        <p:spPr bwMode="auto">
          <a:xfrm>
            <a:off x="4356100" y="2368550"/>
            <a:ext cx="40386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Rectangle 6">
            <a:extLst>
              <a:ext uri="{FF2B5EF4-FFF2-40B4-BE49-F238E27FC236}">
                <a16:creationId xmlns:a16="http://schemas.microsoft.com/office/drawing/2014/main" id="{59538408-78C3-CF99-C7B5-C840FE20A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0491" name="Image 19">
            <a:extLst>
              <a:ext uri="{FF2B5EF4-FFF2-40B4-BE49-F238E27FC236}">
                <a16:creationId xmlns:a16="http://schemas.microsoft.com/office/drawing/2014/main" id="{EDE20D6B-2F15-F7F5-DAB3-BA78EEA7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0"/>
          <a:stretch>
            <a:fillRect/>
          </a:stretch>
        </p:blipFill>
        <p:spPr bwMode="auto">
          <a:xfrm>
            <a:off x="2647950" y="3789363"/>
            <a:ext cx="363061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47BA2AE-5027-D88C-E2CE-60D29E64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0FFF0403-86AF-22CE-BA64-8AC73E4671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E3EEE1-6825-4EB9-9A77-D877E73940FB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1508" name="Rectangle 1">
            <a:extLst>
              <a:ext uri="{FF2B5EF4-FFF2-40B4-BE49-F238E27FC236}">
                <a16:creationId xmlns:a16="http://schemas.microsoft.com/office/drawing/2014/main" id="{1D96D454-972A-3C93-72C4-4D6C477D4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52550"/>
            <a:ext cx="8424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  <a:tab pos="947738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  <a:tab pos="947738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  <a:tab pos="947738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  <a:tab pos="9477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l"/>
                <a:tab pos="9477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  <a:tab pos="9477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  <a:tab pos="9477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  <a:tab pos="9477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  <a:tab pos="9477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Arrivés vers la façade, CE ordonne « POSEZ » = l’équipier pose les pieds de l’échelle au sol en gardant l’échelle sur le flan et reste au niveau des patins.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09" name="Rectangle 2">
            <a:extLst>
              <a:ext uri="{FF2B5EF4-FFF2-40B4-BE49-F238E27FC236}">
                <a16:creationId xmlns:a16="http://schemas.microsoft.com/office/drawing/2014/main" id="{3D0EE6E7-8CD7-B3FA-7C7D-E18A843C7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1510" name="Image 1">
            <a:extLst>
              <a:ext uri="{FF2B5EF4-FFF2-40B4-BE49-F238E27FC236}">
                <a16:creationId xmlns:a16="http://schemas.microsoft.com/office/drawing/2014/main" id="{C2F84C19-A511-B649-2139-10907932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17788"/>
            <a:ext cx="550545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D28482A8-9E56-EAC4-0E82-A971787F26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Mise en œuvre de l’échelle à coulisses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0477ED11-FA64-979F-AD0E-59C82C5958B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54D1E78-17FD-4D84-84C2-70B24F05701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C48B6D9-08C0-8AFC-2B89-37087B28F9AF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D218A9EF-CF7E-B183-8396-AF61883F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D52C6083-257C-12DB-AAB0-497F2E98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mettre en œuvre une échelle à coulisses en respectant les principes de manutention et les règles de sécurité,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876CD05F-B390-2DA8-E585-602AAFCA9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90800"/>
            <a:ext cx="3429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Rappels nomenclature et règles de sécurité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Différentes manœuvres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22CBDA4-74D1-7BAA-454E-4F0C7EC1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22531" name="Espace réservé du numéro de diapositive 4">
            <a:extLst>
              <a:ext uri="{FF2B5EF4-FFF2-40B4-BE49-F238E27FC236}">
                <a16:creationId xmlns:a16="http://schemas.microsoft.com/office/drawing/2014/main" id="{F41B470B-7C78-01DE-89AF-F5CF8E5C6A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CEA10B-9E64-415B-8029-E026C09FF2E7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2532" name="Rectangle 5">
            <a:extLst>
              <a:ext uri="{FF2B5EF4-FFF2-40B4-BE49-F238E27FC236}">
                <a16:creationId xmlns:a16="http://schemas.microsoft.com/office/drawing/2014/main" id="{4CF2F6EF-9387-587A-F28B-A3467719E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Dresser / développer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533" name="Rectangle 1">
            <a:extLst>
              <a:ext uri="{FF2B5EF4-FFF2-40B4-BE49-F238E27FC236}">
                <a16:creationId xmlns:a16="http://schemas.microsoft.com/office/drawing/2014/main" id="{E15DC091-071D-0DE6-5E74-D0B8DFBFA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" y="1849438"/>
            <a:ext cx="79930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 : saisit les 2 montants et fait pivoter l’échelle en effectuant un ¼  de tour en présentant le petit flan côté façade.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2">
            <a:extLst>
              <a:ext uri="{FF2B5EF4-FFF2-40B4-BE49-F238E27FC236}">
                <a16:creationId xmlns:a16="http://schemas.microsoft.com/office/drawing/2014/main" id="{03DB425E-92BA-9A3A-E191-1B877D79A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2535" name="Rectangle 9">
            <a:extLst>
              <a:ext uri="{FF2B5EF4-FFF2-40B4-BE49-F238E27FC236}">
                <a16:creationId xmlns:a16="http://schemas.microsoft.com/office/drawing/2014/main" id="{13592965-8B6A-2DE3-5503-FC452BFD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2536" name="Image 1">
            <a:extLst>
              <a:ext uri="{FF2B5EF4-FFF2-40B4-BE49-F238E27FC236}">
                <a16:creationId xmlns:a16="http://schemas.microsoft.com/office/drawing/2014/main" id="{01D11396-E66F-30AB-51C0-B3625FAB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2606675"/>
            <a:ext cx="26606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10">
            <a:extLst>
              <a:ext uri="{FF2B5EF4-FFF2-40B4-BE49-F238E27FC236}">
                <a16:creationId xmlns:a16="http://schemas.microsoft.com/office/drawing/2014/main" id="{95BEDA53-A71A-7E45-ADBD-FC0E81564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3281363"/>
            <a:ext cx="4625975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r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r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r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Equipier 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ce stade, l'équipier pose ses pieds sur les sabots pour éviter le glissement de ceux-ci.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3906ED5-4465-7108-81E0-1CCD9791A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23555" name="Espace réservé du numéro de diapositive 4">
            <a:extLst>
              <a:ext uri="{FF2B5EF4-FFF2-40B4-BE49-F238E27FC236}">
                <a16:creationId xmlns:a16="http://schemas.microsoft.com/office/drawing/2014/main" id="{5A8B55FD-42FF-A954-C31B-F063DBDF6C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937BE0-0AE5-4209-97EE-5A624D5089F0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id="{BEA37EDE-898C-84C8-8495-DE304FFA6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Dresser / développer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509" name="Rectangle 1">
            <a:extLst>
              <a:ext uri="{FF2B5EF4-FFF2-40B4-BE49-F238E27FC236}">
                <a16:creationId xmlns:a16="http://schemas.microsoft.com/office/drawing/2014/main" id="{16426768-6E3C-116E-F8E7-E52EB1F59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44675"/>
            <a:ext cx="5761037" cy="40814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 dresse l'échelle :</a:t>
            </a: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Bras tendus au-dessus de sa tête,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 à coup vers le haut repousse l'échelle jusqu'à la mise à sa verticalité,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Avance vers le pied de l'échelle au fur et à mesure </a:t>
            </a:r>
          </a:p>
          <a:p>
            <a:pPr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49580" algn="l"/>
              </a:tabLst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Mains peuvent glisser le long des montants ou être décollées pendant qu'il avance. 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8" name="Rectangle 2">
            <a:extLst>
              <a:ext uri="{FF2B5EF4-FFF2-40B4-BE49-F238E27FC236}">
                <a16:creationId xmlns:a16="http://schemas.microsoft.com/office/drawing/2014/main" id="{4B4D8348-0673-709B-55E9-B7DBD3C41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3559" name="Image 1">
            <a:extLst>
              <a:ext uri="{FF2B5EF4-FFF2-40B4-BE49-F238E27FC236}">
                <a16:creationId xmlns:a16="http://schemas.microsoft.com/office/drawing/2014/main" id="{07C8F357-2A4E-F426-634E-9A2650344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r="13100"/>
          <a:stretch>
            <a:fillRect/>
          </a:stretch>
        </p:blipFill>
        <p:spPr bwMode="auto">
          <a:xfrm>
            <a:off x="6156325" y="1544638"/>
            <a:ext cx="2592388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57416A1-E0B5-50D8-69C8-E1DB01187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24579" name="Espace réservé du numéro de diapositive 4">
            <a:extLst>
              <a:ext uri="{FF2B5EF4-FFF2-40B4-BE49-F238E27FC236}">
                <a16:creationId xmlns:a16="http://schemas.microsoft.com/office/drawing/2014/main" id="{EF6BEAAE-D838-0DF6-5989-9DBB39DFF7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A9F587-F827-4EFC-BBBC-BB2844CFFD64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25FFD72D-8465-BA27-3A68-DDE2BD08D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Dresser / développer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581" name="Rectangle 2">
            <a:extLst>
              <a:ext uri="{FF2B5EF4-FFF2-40B4-BE49-F238E27FC236}">
                <a16:creationId xmlns:a16="http://schemas.microsoft.com/office/drawing/2014/main" id="{05394952-51A1-E2EF-075A-5F2B1CA2F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4582" name="Rectangle 3">
            <a:extLst>
              <a:ext uri="{FF2B5EF4-FFF2-40B4-BE49-F238E27FC236}">
                <a16:creationId xmlns:a16="http://schemas.microsoft.com/office/drawing/2014/main" id="{FAA29744-3464-B7F8-AC6D-554270BBB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214563"/>
            <a:ext cx="5510213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r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r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r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Equipier 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Lorsque l'échelle est verticale, saisi les montants du grand plan, en veillant à ne pas engager les doigts à l'intérieur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83" name="Image 1">
            <a:extLst>
              <a:ext uri="{FF2B5EF4-FFF2-40B4-BE49-F238E27FC236}">
                <a16:creationId xmlns:a16="http://schemas.microsoft.com/office/drawing/2014/main" id="{599877C7-4012-405A-3EBE-B9B32B48B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392238"/>
            <a:ext cx="244792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DA93CF8-CEAD-7D54-8889-CC02C852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F07A4871-14C2-6225-716E-B7B8F31ACA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B3D427-2BD4-4448-B94C-F3F0DD9D62B8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E3CB9FB1-AD2E-82B5-A6FA-CB78E7616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Dresser / développer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557" name="Rectangle 1">
            <a:extLst>
              <a:ext uri="{FF2B5EF4-FFF2-40B4-BE49-F238E27FC236}">
                <a16:creationId xmlns:a16="http://schemas.microsoft.com/office/drawing/2014/main" id="{6A00767F-7C16-AA8F-53E1-7D5BDD24D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47850"/>
            <a:ext cx="5584825" cy="33416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 : </a:t>
            </a: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"/>
              <a:tabLst>
                <a:tab pos="449580" algn="l"/>
                <a:tab pos="588645" algn="l"/>
              </a:tabLst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Met un pied 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légèrement en arrière,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"/>
              <a:tabLst>
                <a:tab pos="449580" algn="l"/>
                <a:tab pos="588645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Défait le trait passe celui-ci</a:t>
            </a: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par-dessus une épaule,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"/>
              <a:tabLst>
                <a:tab pos="449580" algn="l"/>
                <a:tab pos="588645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Incline l’échelle vers lui pour faciliter la libération des parachutes,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"/>
              <a:tabLst>
                <a:tab pos="449580" algn="l"/>
                <a:tab pos="588645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Coudes contre les montants,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606" name="Image 1">
            <a:extLst>
              <a:ext uri="{FF2B5EF4-FFF2-40B4-BE49-F238E27FC236}">
                <a16:creationId xmlns:a16="http://schemas.microsoft.com/office/drawing/2014/main" id="{E387DD4F-197A-D1E9-A543-8F42C778B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1346200"/>
            <a:ext cx="2430462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BEC4FE9-E289-611B-524F-0125E6C0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26627" name="Espace réservé du numéro de diapositive 4">
            <a:extLst>
              <a:ext uri="{FF2B5EF4-FFF2-40B4-BE49-F238E27FC236}">
                <a16:creationId xmlns:a16="http://schemas.microsoft.com/office/drawing/2014/main" id="{F83D0FD7-B442-12D1-4303-9C748095ED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672458-02D2-474F-A065-457C49BDA7DF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BF6ADCE5-5989-A01E-899C-A817636F5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Dresser / développer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557" name="Rectangle 1">
            <a:extLst>
              <a:ext uri="{FF2B5EF4-FFF2-40B4-BE49-F238E27FC236}">
                <a16:creationId xmlns:a16="http://schemas.microsoft.com/office/drawing/2014/main" id="{9A06BC48-81CC-53E4-12CF-533E19804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47850"/>
            <a:ext cx="5584825" cy="3638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 : </a:t>
            </a: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"/>
              <a:tabLst>
                <a:tab pos="449580" algn="l"/>
                <a:tab pos="588645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Tire sur le trait avec les </a:t>
            </a: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mains au-dessus de la tête,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"/>
              <a:tabLst>
                <a:tab pos="449580" algn="l"/>
                <a:tab pos="588645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Yeux suivent le développement jusqu'à ce que l'extrémité supérieure arrive à la H voulue.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"/>
              <a:tabLst>
                <a:tab pos="449580" algn="l"/>
                <a:tab pos="588645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Laisse redescendre lentement le 2</a:t>
            </a:r>
            <a:r>
              <a:rPr lang="fr-FR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plan </a:t>
            </a: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arachute le plan</a:t>
            </a: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630" name="Image 1">
            <a:extLst>
              <a:ext uri="{FF2B5EF4-FFF2-40B4-BE49-F238E27FC236}">
                <a16:creationId xmlns:a16="http://schemas.microsoft.com/office/drawing/2014/main" id="{A3D4F7F8-26CD-9A3E-E9AB-05A29CBC0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1346200"/>
            <a:ext cx="2430462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C341DC9-73C6-0630-F2C3-DCC280315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27651" name="Espace réservé du numéro de diapositive 4">
            <a:extLst>
              <a:ext uri="{FF2B5EF4-FFF2-40B4-BE49-F238E27FC236}">
                <a16:creationId xmlns:a16="http://schemas.microsoft.com/office/drawing/2014/main" id="{AC59A38F-D64A-808E-1D97-001230051E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FE489E-F467-48B7-B57E-FD05639075FB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5DC64E04-E403-AC37-D621-3AF5A4A02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Dresser / développer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581" name="Rectangle 2">
            <a:extLst>
              <a:ext uri="{FF2B5EF4-FFF2-40B4-BE49-F238E27FC236}">
                <a16:creationId xmlns:a16="http://schemas.microsoft.com/office/drawing/2014/main" id="{E2212288-FBC4-66A3-A184-C674C958A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44675"/>
            <a:ext cx="5832475" cy="33432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r"/>
              </a:tabLst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r"/>
              </a:tabLst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r"/>
              </a:tabLst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just">
              <a:buFont typeface="Arial" panose="020B0604020202020204" pitchFamily="34" charset="0"/>
              <a:buNone/>
              <a:tabLst>
                <a:tab pos="449580" algn="l"/>
              </a:tabLst>
              <a:defRPr/>
            </a:pPr>
            <a:r>
              <a:rPr lang="fr-FR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 : </a:t>
            </a:r>
          </a:p>
          <a:p>
            <a:pPr algn="just">
              <a:buFont typeface="Arial" panose="020B0604020202020204" pitchFamily="34" charset="0"/>
              <a:buNone/>
              <a:tabLst>
                <a:tab pos="449580" algn="l"/>
              </a:tabLst>
              <a:defRPr/>
            </a:pPr>
            <a:endParaRPr lang="fr-FR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Appuie la partie supérieure de l'échelle contre le mur en la retenant </a:t>
            </a: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avec son équipier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Recule l’échelle, par les montants, pour mettre le pied d’échelle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654" name="Objet 1">
            <a:extLst>
              <a:ext uri="{FF2B5EF4-FFF2-40B4-BE49-F238E27FC236}">
                <a16:creationId xmlns:a16="http://schemas.microsoft.com/office/drawing/2014/main" id="{91E6E243-0D6F-1951-1527-59A8D38A3B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1450" y="2884488"/>
          <a:ext cx="2398713" cy="3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762500" imgH="3571875" progId="PowerPoint.Slide.8">
                  <p:embed/>
                </p:oleObj>
              </mc:Choice>
              <mc:Fallback>
                <p:oleObj name="Slide" r:id="rId2" imgW="4762500" imgH="3571875" progId="PowerPoint.Slide.8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543" t="43884" r="50157" b="24986"/>
                      <a:stretch>
                        <a:fillRect/>
                      </a:stretch>
                    </p:blipFill>
                    <p:spPr bwMode="auto">
                      <a:xfrm>
                        <a:off x="6521450" y="2884488"/>
                        <a:ext cx="2398713" cy="342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Rectangle 9">
            <a:extLst>
              <a:ext uri="{FF2B5EF4-FFF2-40B4-BE49-F238E27FC236}">
                <a16:creationId xmlns:a16="http://schemas.microsoft.com/office/drawing/2014/main" id="{215A9805-CD69-A4DE-DB06-30C09E6E3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79DB80E-F565-0FE2-1C86-9988D1FC9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28675" name="Espace réservé du numéro de diapositive 4">
            <a:extLst>
              <a:ext uri="{FF2B5EF4-FFF2-40B4-BE49-F238E27FC236}">
                <a16:creationId xmlns:a16="http://schemas.microsoft.com/office/drawing/2014/main" id="{03E85336-E3F5-0894-BCA6-88AE1B2605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48563E-ED0F-47A3-AF21-B04FDF626543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2EA80FE4-C919-638B-760D-8890A70ED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Dresser / développer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53AA8D3C-7CC5-F6D7-5524-2D9F7F1EE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060575"/>
            <a:ext cx="8462962" cy="297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Remarques : </a:t>
            </a:r>
          </a:p>
          <a:p>
            <a:pPr algn="just"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cas de sauvetage, le pied d’échelle ne doit pas être un facteur limitant la mission proprement dite.</a:t>
            </a:r>
          </a:p>
          <a:p>
            <a:pPr algn="just"/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Dans l’analyse bénéfices/ risques, un pied d’échelle peut être largement réduit pour un sauvetage à réaliser.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3E266C6-DBCF-CFC9-0F2D-2EF535AE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29699" name="Espace réservé du numéro de diapositive 4">
            <a:extLst>
              <a:ext uri="{FF2B5EF4-FFF2-40B4-BE49-F238E27FC236}">
                <a16:creationId xmlns:a16="http://schemas.microsoft.com/office/drawing/2014/main" id="{81046F45-C5E4-A6AC-C6E1-A7DC924D4D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FB237A-4DF5-4474-AE23-A93587247CD6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193FF691-E501-F2BF-E4BA-73F4DAD60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Dresser / développer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C947B5-2A37-D565-7F65-CF621AFBD013}"/>
              </a:ext>
            </a:extLst>
          </p:cNvPr>
          <p:cNvSpPr txBox="1"/>
          <p:nvPr/>
        </p:nvSpPr>
        <p:spPr>
          <a:xfrm>
            <a:off x="414338" y="2276475"/>
            <a:ext cx="8137525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Amarrage de l’échelle lorsque celle-ci sera utilisée :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 itinéraire de secours, sur décision du COS,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le cadre d’un auto-sauvetage 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le cas d’un accès principal.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FF8777F-589C-5C48-554A-F3120521A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30723" name="Espace réservé du numéro de diapositive 4">
            <a:extLst>
              <a:ext uri="{FF2B5EF4-FFF2-40B4-BE49-F238E27FC236}">
                <a16:creationId xmlns:a16="http://schemas.microsoft.com/office/drawing/2014/main" id="{2F6A728C-89B4-AA45-0F8F-FBCC70ABF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9B9682-B638-4FC4-9896-C25D278DDE3C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CB59C640-16D5-D96A-7C65-958C1B9F8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Calibri" panose="020F0502020204030204" pitchFamily="34" charset="0"/>
              </a:rPr>
              <a:t>Dresser / développer :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25" name="ZoneTexte 2">
            <a:extLst>
              <a:ext uri="{FF2B5EF4-FFF2-40B4-BE49-F238E27FC236}">
                <a16:creationId xmlns:a16="http://schemas.microsoft.com/office/drawing/2014/main" id="{707301C2-4B18-87F0-EA44-203501271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7550"/>
            <a:ext cx="799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 fait l’amarrage du trait sur les échelons</a:t>
            </a:r>
            <a:endParaRPr lang="fr-FR" alt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75F2F2-DDC5-8850-D568-94453256EED8}"/>
              </a:ext>
            </a:extLst>
          </p:cNvPr>
          <p:cNvSpPr txBox="1"/>
          <p:nvPr/>
        </p:nvSpPr>
        <p:spPr>
          <a:xfrm>
            <a:off x="539750" y="2762250"/>
            <a:ext cx="7993063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Ceci permet :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faciliter la manipulation future de l’échelle ;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D’éviter que le sauveteur ne s’entrave avec le brin libre lors de sa progression sur l’échelle ;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D’éviter que le trait ne se bloque dans des éléments lors du déplacement de l’agrès.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5247FB1-2CFE-7471-7466-4A10DEA3D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31747" name="Espace réservé du numéro de diapositive 4">
            <a:extLst>
              <a:ext uri="{FF2B5EF4-FFF2-40B4-BE49-F238E27FC236}">
                <a16:creationId xmlns:a16="http://schemas.microsoft.com/office/drawing/2014/main" id="{846A0289-8F14-2AAD-F1EE-4843FD2FE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9240BD-A9D8-4395-9109-61E98789BD15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96750429-2AE0-757D-B021-C0E5B066C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Dresser / développer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749" name="ZoneTexte 3">
            <a:extLst>
              <a:ext uri="{FF2B5EF4-FFF2-40B4-BE49-F238E27FC236}">
                <a16:creationId xmlns:a16="http://schemas.microsoft.com/office/drawing/2014/main" id="{5EFCA669-E550-346D-A5F0-F4D819B2D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989138"/>
            <a:ext cx="82804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Remarques 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Sauvetages multiples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n’est pas recommandé d’attacher le trait, mais juste de le placer judicieusement afin qu’il ne gêne pas les ascensions ou les descentes.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 d’amarrage du trait offre 1 possibilité efficiente en particulier dans la libération du nœud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Suffit de tirer sur le brin pour libérer celui-ci.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ADE5D43-1F37-B60F-8E87-EBC26F7F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Rappels </a:t>
            </a:r>
          </a:p>
        </p:txBody>
      </p:sp>
      <p:sp>
        <p:nvSpPr>
          <p:cNvPr id="5123" name="Espace réservé du numéro de diapositive 4">
            <a:extLst>
              <a:ext uri="{FF2B5EF4-FFF2-40B4-BE49-F238E27FC236}">
                <a16:creationId xmlns:a16="http://schemas.microsoft.com/office/drawing/2014/main" id="{B0710E68-565C-DF40-55C2-1795D133C0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2F1AA5-C556-4C36-916C-E75FE652EE23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4" name="ZoneTexte 1">
            <a:extLst>
              <a:ext uri="{FF2B5EF4-FFF2-40B4-BE49-F238E27FC236}">
                <a16:creationId xmlns:a16="http://schemas.microsoft.com/office/drawing/2014/main" id="{2E928A55-00F2-E18C-B922-FE900CD75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238250"/>
            <a:ext cx="85344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Vocabulaire 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Dresser l'échelle 	: 	la mettre debout.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Développer l'échelle 	: 	monter les plans.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Reployer l'échelle 	: 	descendre les plans.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Matériel de sauvetage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doit être manipulé très régulièrement</a:t>
            </a:r>
          </a:p>
        </p:txBody>
      </p:sp>
      <p:pic>
        <p:nvPicPr>
          <p:cNvPr id="5125" name="Image 1">
            <a:extLst>
              <a:ext uri="{FF2B5EF4-FFF2-40B4-BE49-F238E27FC236}">
                <a16:creationId xmlns:a16="http://schemas.microsoft.com/office/drawing/2014/main" id="{F4E0BE35-D135-6AB2-E91A-DF32CFC64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7" b="18214"/>
          <a:stretch>
            <a:fillRect/>
          </a:stretch>
        </p:blipFill>
        <p:spPr bwMode="auto">
          <a:xfrm>
            <a:off x="3419475" y="4005263"/>
            <a:ext cx="176212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2">
            <a:extLst>
              <a:ext uri="{FF2B5EF4-FFF2-40B4-BE49-F238E27FC236}">
                <a16:creationId xmlns:a16="http://schemas.microsoft.com/office/drawing/2014/main" id="{9C331FC6-C652-CE3F-7CD5-46DA0ADD2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4645025"/>
            <a:ext cx="2087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Port des EPI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8D67146-5149-5823-8A24-C58CAD2F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32771" name="Espace réservé du numéro de diapositive 4">
            <a:extLst>
              <a:ext uri="{FF2B5EF4-FFF2-40B4-BE49-F238E27FC236}">
                <a16:creationId xmlns:a16="http://schemas.microsoft.com/office/drawing/2014/main" id="{8B03B46F-B9AF-1E93-0DAB-667BC974A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D0BC38-974D-435C-B88F-AAC049C400EE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32772" name="Picture 1">
            <a:extLst>
              <a:ext uri="{FF2B5EF4-FFF2-40B4-BE49-F238E27FC236}">
                <a16:creationId xmlns:a16="http://schemas.microsoft.com/office/drawing/2014/main" id="{A53A7559-07CF-AD2C-29B4-E996AE2A8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t="49020" r="7591" b="12973"/>
          <a:stretch>
            <a:fillRect/>
          </a:stretch>
        </p:blipFill>
        <p:spPr bwMode="auto">
          <a:xfrm>
            <a:off x="323850" y="1282700"/>
            <a:ext cx="8572500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534CFB86-8067-C0BE-3A09-2B8BC0AAF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33795" name="Espace réservé du numéro de diapositive 4">
            <a:extLst>
              <a:ext uri="{FF2B5EF4-FFF2-40B4-BE49-F238E27FC236}">
                <a16:creationId xmlns:a16="http://schemas.microsoft.com/office/drawing/2014/main" id="{417AD5CB-8385-69EA-3CEB-7EBA1C800A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E16ADF-FE85-4C94-B39C-0BF3310D4BEB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941B0EFA-8DCB-05B6-5E9D-FF62F8357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Mise en place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F019106-98CF-6379-E580-C7F1E4005571}"/>
              </a:ext>
            </a:extLst>
          </p:cNvPr>
          <p:cNvSpPr txBox="1"/>
          <p:nvPr/>
        </p:nvSpPr>
        <p:spPr>
          <a:xfrm>
            <a:off x="436538" y="1903079"/>
            <a:ext cx="8483625" cy="14636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b="1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2400" b="1" baseline="30000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fr-FR" sz="2400" b="1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cas : 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fr-FR" sz="2400" b="1" dirty="0">
              <a:highlight>
                <a:srgbClr val="C0C0C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b="1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Haut de l’échelle au ras de l’obstacle à franchir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C5FD63D-605F-6A30-B708-07F4BEC880C9}"/>
              </a:ext>
            </a:extLst>
          </p:cNvPr>
          <p:cNvSpPr txBox="1"/>
          <p:nvPr/>
        </p:nvSpPr>
        <p:spPr>
          <a:xfrm>
            <a:off x="395288" y="3991407"/>
            <a:ext cx="8352928" cy="14636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b="1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400" b="1" baseline="30000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2400" b="1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cas : 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fr-FR" sz="2400" b="1" dirty="0">
              <a:highlight>
                <a:srgbClr val="C0C0C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b="1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Haut de l’échelle au-delà de l’obstacle à franchir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08FBBDC-312A-DB36-B33F-94FD4CCD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34819" name="Espace réservé du numéro de diapositive 4">
            <a:extLst>
              <a:ext uri="{FF2B5EF4-FFF2-40B4-BE49-F238E27FC236}">
                <a16:creationId xmlns:a16="http://schemas.microsoft.com/office/drawing/2014/main" id="{4FEA2D07-0F58-F66D-EA44-6600999E7D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1DBC8E-6E3A-4D4A-91E6-06CAA71FA071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C50C12F-CD32-9871-EC89-79E2B823BEB8}"/>
              </a:ext>
            </a:extLst>
          </p:cNvPr>
          <p:cNvSpPr txBox="1"/>
          <p:nvPr/>
        </p:nvSpPr>
        <p:spPr>
          <a:xfrm>
            <a:off x="323528" y="1340768"/>
            <a:ext cx="8424936" cy="4680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b="1" u="sng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2400" b="1" u="sng" baseline="30000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fr-FR" sz="2400" b="1" u="sng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cas : Haut de l’échelle au ras de l’obstacle à franchir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821" name="Image 1">
            <a:extLst>
              <a:ext uri="{FF2B5EF4-FFF2-40B4-BE49-F238E27FC236}">
                <a16:creationId xmlns:a16="http://schemas.microsoft.com/office/drawing/2014/main" id="{FFC6A544-63FC-864A-CB6E-3B9F1B505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935163"/>
            <a:ext cx="2836862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ZoneTexte 3">
            <a:extLst>
              <a:ext uri="{FF2B5EF4-FFF2-40B4-BE49-F238E27FC236}">
                <a16:creationId xmlns:a16="http://schemas.microsoft.com/office/drawing/2014/main" id="{B9EE8D21-57D9-081C-8453-774B624B8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88" y="1971675"/>
            <a:ext cx="5476875" cy="3636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Prend en compte le pied d’échelle </a:t>
            </a: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positionne le H de l’échelle au ras de l’obstacle.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è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Bon verrouillage des parachutes.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è"/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Facilite l’engagement ou la sortie des intervenants et / ou victime(s).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903004F-BA32-3C5F-D428-BABED583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35843" name="Espace réservé du numéro de diapositive 4">
            <a:extLst>
              <a:ext uri="{FF2B5EF4-FFF2-40B4-BE49-F238E27FC236}">
                <a16:creationId xmlns:a16="http://schemas.microsoft.com/office/drawing/2014/main" id="{45BE340F-837F-A7C6-BC92-BFC2399D8A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8991E2-8D91-4912-A087-6C4FA2219AFE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D7E6F0-F078-6459-655E-AA0F6724F490}"/>
              </a:ext>
            </a:extLst>
          </p:cNvPr>
          <p:cNvSpPr txBox="1"/>
          <p:nvPr/>
        </p:nvSpPr>
        <p:spPr>
          <a:xfrm>
            <a:off x="323528" y="1340768"/>
            <a:ext cx="8352928" cy="4680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b="1" u="sng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400" b="1" u="sng" baseline="30000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2400" b="1" u="sng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cas : H de l’échelle au-delà de l’obstacle à franchir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845" name="ZoneTexte 3">
            <a:extLst>
              <a:ext uri="{FF2B5EF4-FFF2-40B4-BE49-F238E27FC236}">
                <a16:creationId xmlns:a16="http://schemas.microsoft.com/office/drawing/2014/main" id="{D688BE83-4328-D6F5-61BA-4546A73F8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935163"/>
            <a:ext cx="8501062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Prend en compte le pied d’échelle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Dépasse l’obstacle </a:t>
            </a:r>
            <a:r>
              <a:rPr lang="fr-FR" altLang="fr-FR" sz="28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d’au moins 3 échelons</a:t>
            </a:r>
            <a:r>
              <a:rPr lang="fr-FR" altLang="fr-FR" sz="28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2400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’aider des montants pour s’engager en ayant un appui et accéder à l’obstacle avec un minimum de sécurité.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l’inverse, se repositionner sur l’échelle pour la descente.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384EB91-2DD6-F26A-CBAB-34F14AC2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36867" name="Espace réservé du numéro de diapositive 4">
            <a:extLst>
              <a:ext uri="{FF2B5EF4-FFF2-40B4-BE49-F238E27FC236}">
                <a16:creationId xmlns:a16="http://schemas.microsoft.com/office/drawing/2014/main" id="{FEEECB05-8962-17CC-C033-8296F7DC39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359EA1-6CAD-43CA-9C3A-AADC1393C98A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6868" name="Rectangle 8">
            <a:extLst>
              <a:ext uri="{FF2B5EF4-FFF2-40B4-BE49-F238E27FC236}">
                <a16:creationId xmlns:a16="http://schemas.microsoft.com/office/drawing/2014/main" id="{7AA63D65-372A-9669-5540-1C2DDC12F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6869" name="Image 1">
            <a:extLst>
              <a:ext uri="{FF2B5EF4-FFF2-40B4-BE49-F238E27FC236}">
                <a16:creationId xmlns:a16="http://schemas.microsoft.com/office/drawing/2014/main" id="{63039402-ED42-F551-9BC4-28417252E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03413"/>
            <a:ext cx="3178175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10">
            <a:extLst>
              <a:ext uri="{FF2B5EF4-FFF2-40B4-BE49-F238E27FC236}">
                <a16:creationId xmlns:a16="http://schemas.microsoft.com/office/drawing/2014/main" id="{1D76F53C-2F4E-6D52-74F6-1B1880ED7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6871" name="Image 9">
            <a:extLst>
              <a:ext uri="{FF2B5EF4-FFF2-40B4-BE49-F238E27FC236}">
                <a16:creationId xmlns:a16="http://schemas.microsoft.com/office/drawing/2014/main" id="{0DDD69D2-72A5-97E8-7ECE-75B0A8912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6375" r="38408"/>
          <a:stretch>
            <a:fillRect/>
          </a:stretch>
        </p:blipFill>
        <p:spPr bwMode="auto">
          <a:xfrm>
            <a:off x="4994275" y="2133600"/>
            <a:ext cx="3000375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9BADF75-39E7-C61F-11B1-6FDEC22222BF}"/>
              </a:ext>
            </a:extLst>
          </p:cNvPr>
          <p:cNvSpPr txBox="1"/>
          <p:nvPr/>
        </p:nvSpPr>
        <p:spPr>
          <a:xfrm>
            <a:off x="323528" y="1340768"/>
            <a:ext cx="8352928" cy="4680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b="1" u="sng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400" b="1" u="sng" baseline="30000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2400" b="1" u="sng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cas : H de l’échelle au-delà de l’obstacle à franchir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A3275A7-975A-D6BD-BB22-22B29EF8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37891" name="Espace réservé du numéro de diapositive 4">
            <a:extLst>
              <a:ext uri="{FF2B5EF4-FFF2-40B4-BE49-F238E27FC236}">
                <a16:creationId xmlns:a16="http://schemas.microsoft.com/office/drawing/2014/main" id="{E8C2E069-7376-BF9B-06AF-CF7669F11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AA71E0-CF03-48B6-959D-EEAB3ED16303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7892" name="ZoneTexte 3">
            <a:extLst>
              <a:ext uri="{FF2B5EF4-FFF2-40B4-BE49-F238E27FC236}">
                <a16:creationId xmlns:a16="http://schemas.microsoft.com/office/drawing/2014/main" id="{1ECECC5E-C1EB-5C57-D48E-253E0AC53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713" y="2420938"/>
            <a:ext cx="51339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 maintient l’échelle.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Ceci, afin d’éviter tout risque de bascule de l’échelle par le haut.</a:t>
            </a:r>
          </a:p>
        </p:txBody>
      </p:sp>
      <p:sp>
        <p:nvSpPr>
          <p:cNvPr id="37893" name="Rectangle 7">
            <a:extLst>
              <a:ext uri="{FF2B5EF4-FFF2-40B4-BE49-F238E27FC236}">
                <a16:creationId xmlns:a16="http://schemas.microsoft.com/office/drawing/2014/main" id="{6F5E82F2-1302-2265-9BBB-A873A49E7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7894" name="Image 1">
            <a:extLst>
              <a:ext uri="{FF2B5EF4-FFF2-40B4-BE49-F238E27FC236}">
                <a16:creationId xmlns:a16="http://schemas.microsoft.com/office/drawing/2014/main" id="{35983FA2-6399-D773-CC0B-7AE3DA3E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981200"/>
            <a:ext cx="2974975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F216573-4979-357B-2243-74A319CE7224}"/>
              </a:ext>
            </a:extLst>
          </p:cNvPr>
          <p:cNvSpPr txBox="1"/>
          <p:nvPr/>
        </p:nvSpPr>
        <p:spPr>
          <a:xfrm>
            <a:off x="323528" y="1340768"/>
            <a:ext cx="8352928" cy="4680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b="1" u="sng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400" b="1" u="sng" baseline="30000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2400" b="1" u="sng" dirty="0"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cas : H de l’échelle au-delà de l’obstacle à franchir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B2C6A55-859A-C4C0-F9A4-4CE3B44C0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38915" name="Espace réservé du numéro de diapositive 4">
            <a:extLst>
              <a:ext uri="{FF2B5EF4-FFF2-40B4-BE49-F238E27FC236}">
                <a16:creationId xmlns:a16="http://schemas.microsoft.com/office/drawing/2014/main" id="{52798CBD-615A-3726-ACD7-3E09FC2FB1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863120-C249-4897-887C-F6E804FD1B41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34AD7E16-D4CF-B2E6-4897-1F4AC1EAB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5" y="3068638"/>
            <a:ext cx="5976938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b="1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AMARRAGE DE L’ECHELLE 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1E8DE83-4F76-98DC-7CFF-806C0D04C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39939" name="Espace réservé du numéro de diapositive 4">
            <a:extLst>
              <a:ext uri="{FF2B5EF4-FFF2-40B4-BE49-F238E27FC236}">
                <a16:creationId xmlns:a16="http://schemas.microsoft.com/office/drawing/2014/main" id="{F551FEE5-756E-528F-ADAB-DAE79B9530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6BEF3A-061B-42C3-9BB9-CD0F30C9C17B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04AFB0C2-4852-13F3-EA71-1B7BC9FCF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676910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sz="2400" b="1" u="sng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AMARRAGE DE L’ECHELLE : </a:t>
            </a:r>
            <a:endParaRPr lang="fr-FR" sz="2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941" name="ZoneTexte 2">
            <a:extLst>
              <a:ext uri="{FF2B5EF4-FFF2-40B4-BE49-F238E27FC236}">
                <a16:creationId xmlns:a16="http://schemas.microsoft.com/office/drawing/2014/main" id="{67FC4F46-5B5B-260E-B524-3ACD6EE5C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63775"/>
            <a:ext cx="8208963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Correctement positionnée avec un pied d’échelle suffisant et sur un terrain stable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marrage n’est pas une obligation.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53BC855-B105-9937-13F8-E21195876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40963" name="Espace réservé du numéro de diapositive 4">
            <a:extLst>
              <a:ext uri="{FF2B5EF4-FFF2-40B4-BE49-F238E27FC236}">
                <a16:creationId xmlns:a16="http://schemas.microsoft.com/office/drawing/2014/main" id="{B63B7602-5D9D-D120-DEDD-326C7579AE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B48C0F-B95E-4EA1-9EE1-E1FDB9DB58FE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A5C89AF0-4286-C740-8ADB-FFD37CC1A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676910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sz="2400" b="1" u="sng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AMARRAGE DE L’ECHELLE : </a:t>
            </a:r>
            <a:endParaRPr lang="fr-FR" sz="2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56A2C2A-2016-79B1-B190-40E1CDEE49BC}"/>
              </a:ext>
            </a:extLst>
          </p:cNvPr>
          <p:cNvSpPr txBox="1"/>
          <p:nvPr/>
        </p:nvSpPr>
        <p:spPr>
          <a:xfrm>
            <a:off x="419100" y="1989138"/>
            <a:ext cx="8137525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Amarrage de l’échelle lorsque celle-ci sera utilisée :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 itinéraire de secours, sur décision du COS,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le cadre d’un auto-sauvetage 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le cas d’un accès principal.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6C43F60-EFBA-93D9-D04F-1DF74452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41987" name="Espace réservé du numéro de diapositive 4">
            <a:extLst>
              <a:ext uri="{FF2B5EF4-FFF2-40B4-BE49-F238E27FC236}">
                <a16:creationId xmlns:a16="http://schemas.microsoft.com/office/drawing/2014/main" id="{C81CDBFB-8091-5463-1EEE-EE38F5838A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20A11F-C526-40B9-94E7-0FA42099C7A7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0A720672-9A30-7A51-D166-62905E88D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8353425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Stabilisation ou amarrage :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989" name="Image 1">
            <a:extLst>
              <a:ext uri="{FF2B5EF4-FFF2-40B4-BE49-F238E27FC236}">
                <a16:creationId xmlns:a16="http://schemas.microsoft.com/office/drawing/2014/main" id="{D11144AE-FD07-EB15-E277-EB7827CB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844675"/>
            <a:ext cx="36703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ZoneTexte 2">
            <a:extLst>
              <a:ext uri="{FF2B5EF4-FFF2-40B4-BE49-F238E27FC236}">
                <a16:creationId xmlns:a16="http://schemas.microsoft.com/office/drawing/2014/main" id="{CA138603-DCAE-7018-7ED8-0E76BDFA0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3105150"/>
            <a:ext cx="42195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Utilisation de l’Halligan Tool en plantant la pointe de l’outil dans le sol.</a:t>
            </a:r>
            <a:endParaRPr lang="fr-FR" alt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8">
            <a:extLst>
              <a:ext uri="{FF2B5EF4-FFF2-40B4-BE49-F238E27FC236}">
                <a16:creationId xmlns:a16="http://schemas.microsoft.com/office/drawing/2014/main" id="{12EB471B-D77B-D9A2-8D77-608A3F7C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00" y="304800"/>
            <a:ext cx="7742238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</a:t>
            </a:r>
          </a:p>
        </p:txBody>
      </p:sp>
      <p:sp>
        <p:nvSpPr>
          <p:cNvPr id="6147" name="Espace réservé du numéro de diapositive 4">
            <a:extLst>
              <a:ext uri="{FF2B5EF4-FFF2-40B4-BE49-F238E27FC236}">
                <a16:creationId xmlns:a16="http://schemas.microsoft.com/office/drawing/2014/main" id="{66AB638F-0935-5EA1-B29C-277720E6B0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8411471-48C5-4D0E-90E9-40976566E06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6148" name="Picture 7">
            <a:extLst>
              <a:ext uri="{FF2B5EF4-FFF2-40B4-BE49-F238E27FC236}">
                <a16:creationId xmlns:a16="http://schemas.microsoft.com/office/drawing/2014/main" id="{969CEDE0-674D-8968-FF8D-EA25BDB0D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18750" r="14844" b="13542"/>
          <a:stretch>
            <a:fillRect/>
          </a:stretch>
        </p:blipFill>
        <p:spPr bwMode="auto">
          <a:xfrm>
            <a:off x="533400" y="1295400"/>
            <a:ext cx="7620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4">
            <a:extLst>
              <a:ext uri="{FF2B5EF4-FFF2-40B4-BE49-F238E27FC236}">
                <a16:creationId xmlns:a16="http://schemas.microsoft.com/office/drawing/2014/main" id="{29E05626-07B6-6309-5F60-BF7E5B6A4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 Nomenclature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A9937B9-E739-38C9-92D8-8AE9F471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43011" name="Espace réservé du numéro de diapositive 4">
            <a:extLst>
              <a:ext uri="{FF2B5EF4-FFF2-40B4-BE49-F238E27FC236}">
                <a16:creationId xmlns:a16="http://schemas.microsoft.com/office/drawing/2014/main" id="{7D074283-CCA3-58D8-6647-A2D617636C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63FF5D-9118-4351-9C64-6885ED1160A9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43012" name="Image 1">
            <a:extLst>
              <a:ext uri="{FF2B5EF4-FFF2-40B4-BE49-F238E27FC236}">
                <a16:creationId xmlns:a16="http://schemas.microsoft.com/office/drawing/2014/main" id="{D5D9D89E-D3F6-9EA5-C2AB-27D7AD935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47863"/>
            <a:ext cx="4511675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ZoneTexte 4">
            <a:extLst>
              <a:ext uri="{FF2B5EF4-FFF2-40B4-BE49-F238E27FC236}">
                <a16:creationId xmlns:a16="http://schemas.microsoft.com/office/drawing/2014/main" id="{8E70100A-A1A5-719C-601A-F1F4DD85C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2593975"/>
            <a:ext cx="381635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Utilisation d’un anneau cousu avec connecteur à vis pour amarrer l’échelle sur sa partie haute.</a:t>
            </a:r>
            <a:endParaRPr lang="fr-FR" alt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014" name="Rectangle 4">
            <a:extLst>
              <a:ext uri="{FF2B5EF4-FFF2-40B4-BE49-F238E27FC236}">
                <a16:creationId xmlns:a16="http://schemas.microsoft.com/office/drawing/2014/main" id="{E8D70D31-2061-B12E-8F39-10CA21D31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8353425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Stabilisation ou amarrage :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190E603-836A-90D5-9EF5-3649C84D3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44035" name="Espace réservé du numéro de diapositive 4">
            <a:extLst>
              <a:ext uri="{FF2B5EF4-FFF2-40B4-BE49-F238E27FC236}">
                <a16:creationId xmlns:a16="http://schemas.microsoft.com/office/drawing/2014/main" id="{DF304DEB-1C65-3C2B-EAB9-9355F24AA8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C3A90C-3199-431B-AB8F-B2D949078E1F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44036" name="Image 1">
            <a:extLst>
              <a:ext uri="{FF2B5EF4-FFF2-40B4-BE49-F238E27FC236}">
                <a16:creationId xmlns:a16="http://schemas.microsoft.com/office/drawing/2014/main" id="{E2A55CF1-D41F-89AF-0A09-7740EE5A6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7850"/>
            <a:ext cx="4595812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ZoneTexte 2">
            <a:extLst>
              <a:ext uri="{FF2B5EF4-FFF2-40B4-BE49-F238E27FC236}">
                <a16:creationId xmlns:a16="http://schemas.microsoft.com/office/drawing/2014/main" id="{8FA2B9D3-67E6-6090-FDB8-F2B55FE48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238" y="2882900"/>
            <a:ext cx="31686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Utilisation d’une sangle ou anneau cousu.</a:t>
            </a:r>
            <a:endParaRPr lang="fr-FR" alt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038" name="Rectangle 4">
            <a:extLst>
              <a:ext uri="{FF2B5EF4-FFF2-40B4-BE49-F238E27FC236}">
                <a16:creationId xmlns:a16="http://schemas.microsoft.com/office/drawing/2014/main" id="{F6192CC8-D3B9-61E7-78A0-04478693D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8353425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Stabilisation ou amarrage :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4A40EB4-DFB0-CD2C-7B00-2E4F6695F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45059" name="Espace réservé du numéro de diapositive 4">
            <a:extLst>
              <a:ext uri="{FF2B5EF4-FFF2-40B4-BE49-F238E27FC236}">
                <a16:creationId xmlns:a16="http://schemas.microsoft.com/office/drawing/2014/main" id="{6F47AD93-5E13-34F8-AFB9-166C835347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3D1E41-99D2-440F-B4F3-D48A2A2A3CB3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02588C8C-0F9F-C4F4-8D05-EDC9721E5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817813"/>
            <a:ext cx="4249738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b="1" cap="all" dirty="0">
                <a:latin typeface="Times New Roman" panose="02020603050405020304" pitchFamily="18" charset="0"/>
                <a:ea typeface="Calibri" panose="020F0502020204030204" pitchFamily="34" charset="0"/>
              </a:rPr>
              <a:t>DEPLACEMENT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3A0FC7B-509A-2103-36E3-596A73367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46083" name="Espace réservé du numéro de diapositive 4">
            <a:extLst>
              <a:ext uri="{FF2B5EF4-FFF2-40B4-BE49-F238E27FC236}">
                <a16:creationId xmlns:a16="http://schemas.microsoft.com/office/drawing/2014/main" id="{B3CC72B5-A262-18E6-2D03-EF4F62C60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D6FC35-7609-4BCB-8077-9EC9E6649A3A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65FB0F09-8EF8-A321-B183-4727A1775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828040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sz="2400" b="1" u="sng" cap="all" dirty="0">
                <a:latin typeface="Times New Roman" panose="02020603050405020304" pitchFamily="18" charset="0"/>
                <a:ea typeface="Calibri" panose="020F0502020204030204" pitchFamily="34" charset="0"/>
              </a:rPr>
              <a:t>DEPLACEMENT </a:t>
            </a:r>
            <a:r>
              <a:rPr lang="fr-FR" sz="2400" b="1" u="sng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 une courte distance : </a:t>
            </a:r>
            <a:endParaRPr lang="fr-FR" sz="2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085" name="Image 1">
            <a:extLst>
              <a:ext uri="{FF2B5EF4-FFF2-40B4-BE49-F238E27FC236}">
                <a16:creationId xmlns:a16="http://schemas.microsoft.com/office/drawing/2014/main" id="{30DD659C-76D0-0412-626B-CBDD3227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14500"/>
            <a:ext cx="2986088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ZoneTexte 2">
            <a:extLst>
              <a:ext uri="{FF2B5EF4-FFF2-40B4-BE49-F238E27FC236}">
                <a16:creationId xmlns:a16="http://schemas.microsoft.com/office/drawing/2014/main" id="{60763AA9-F198-4387-E597-B334EFC93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2525713"/>
            <a:ext cx="55435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Bras tendu, main en pronation sur 1 échelon en partie basse et l’autre bras tendu en partie haute.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basse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porte l’échelle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Main haute 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guide et garde l’équilibre de l’échelle déployée.</a:t>
            </a:r>
          </a:p>
        </p:txBody>
      </p:sp>
      <p:sp>
        <p:nvSpPr>
          <p:cNvPr id="46087" name="ZoneTexte 4">
            <a:extLst>
              <a:ext uri="{FF2B5EF4-FFF2-40B4-BE49-F238E27FC236}">
                <a16:creationId xmlns:a16="http://schemas.microsoft.com/office/drawing/2014/main" id="{39162542-287D-E81D-3811-D57B27D8D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1779588"/>
            <a:ext cx="45720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altLang="fr-FR" sz="2400" b="1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ère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solution :</a:t>
            </a:r>
            <a:endParaRPr lang="fr-FR" alt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E55F7B6-D152-F8DB-1351-F60C28B6B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47107" name="Espace réservé du numéro de diapositive 4">
            <a:extLst>
              <a:ext uri="{FF2B5EF4-FFF2-40B4-BE49-F238E27FC236}">
                <a16:creationId xmlns:a16="http://schemas.microsoft.com/office/drawing/2014/main" id="{E56E667A-D546-3144-D495-52599BBE30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717F8A-2D43-4D46-84C4-2059D7E097D5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4A4C7A30-52C2-DCA6-6DF6-5F5FA664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828040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sz="2400" b="1" u="sng" cap="all" dirty="0">
                <a:latin typeface="Times New Roman" panose="02020603050405020304" pitchFamily="18" charset="0"/>
                <a:ea typeface="Calibri" panose="020F0502020204030204" pitchFamily="34" charset="0"/>
              </a:rPr>
              <a:t>DEPLACEMENT </a:t>
            </a:r>
            <a:r>
              <a:rPr lang="fr-FR" sz="2400" b="1" u="sng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 une courte distance : </a:t>
            </a:r>
            <a:endParaRPr lang="fr-FR" sz="2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109" name="ZoneTexte 3">
            <a:extLst>
              <a:ext uri="{FF2B5EF4-FFF2-40B4-BE49-F238E27FC236}">
                <a16:creationId xmlns:a16="http://schemas.microsoft.com/office/drawing/2014/main" id="{AC078DB6-4B88-942F-09AE-75C614F42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03413"/>
            <a:ext cx="45720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altLang="fr-FR" sz="2400" b="1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solution :</a:t>
            </a:r>
            <a:endParaRPr lang="fr-FR" alt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110" name="Rectangle 2">
            <a:extLst>
              <a:ext uri="{FF2B5EF4-FFF2-40B4-BE49-F238E27FC236}">
                <a16:creationId xmlns:a16="http://schemas.microsoft.com/office/drawing/2014/main" id="{2E24BB7C-5419-CFDB-41F8-5F332FDFF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7111" name="Rectangle 3">
            <a:extLst>
              <a:ext uri="{FF2B5EF4-FFF2-40B4-BE49-F238E27FC236}">
                <a16:creationId xmlns:a16="http://schemas.microsoft.com/office/drawing/2014/main" id="{6761B346-F5AA-2847-6C9E-48D4F4157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592388"/>
            <a:ext cx="82804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Point à atteindre = hauteur identique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échelle gardée déployée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Déplacement de l’échelle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 rotation sur la façade.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Extrémités des montants restent tour à tour en contact avec la structure bâtimentaire.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1C0376A-099D-287E-E0EB-3BF0B5A1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48131" name="Espace réservé du numéro de diapositive 4">
            <a:extLst>
              <a:ext uri="{FF2B5EF4-FFF2-40B4-BE49-F238E27FC236}">
                <a16:creationId xmlns:a16="http://schemas.microsoft.com/office/drawing/2014/main" id="{DF2F0C83-0BCD-D58E-75F7-D8ABA787C3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CC07FF-8B34-4A7B-A579-8C1B7DB620F9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83828C5-95F0-26CE-67F8-CE741B7A1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828040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sz="2400" b="1" u="sng" cap="all" dirty="0">
                <a:latin typeface="Times New Roman" panose="02020603050405020304" pitchFamily="18" charset="0"/>
                <a:ea typeface="Calibri" panose="020F0502020204030204" pitchFamily="34" charset="0"/>
              </a:rPr>
              <a:t>DEPLACEMENT </a:t>
            </a:r>
            <a:r>
              <a:rPr lang="fr-FR" sz="2400" b="1" u="sng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 une courte distance : </a:t>
            </a:r>
            <a:endParaRPr lang="fr-FR" sz="2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133" name="ZoneTexte 3">
            <a:extLst>
              <a:ext uri="{FF2B5EF4-FFF2-40B4-BE49-F238E27FC236}">
                <a16:creationId xmlns:a16="http://schemas.microsoft.com/office/drawing/2014/main" id="{8311F014-229A-3F80-8A27-8390DC1F6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1773238"/>
            <a:ext cx="45720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altLang="fr-FR" sz="2400" b="1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solution :</a:t>
            </a:r>
            <a:endParaRPr lang="fr-FR" alt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134" name="Rectangle 2">
            <a:extLst>
              <a:ext uri="{FF2B5EF4-FFF2-40B4-BE49-F238E27FC236}">
                <a16:creationId xmlns:a16="http://schemas.microsoft.com/office/drawing/2014/main" id="{377B76F0-078E-DFC8-6F65-9469C8B3B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8135" name="Image 1">
            <a:extLst>
              <a:ext uri="{FF2B5EF4-FFF2-40B4-BE49-F238E27FC236}">
                <a16:creationId xmlns:a16="http://schemas.microsoft.com/office/drawing/2014/main" id="{58969225-6FE4-E52C-0118-B323415B9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1773238"/>
            <a:ext cx="2862262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ectangle 3">
            <a:extLst>
              <a:ext uri="{FF2B5EF4-FFF2-40B4-BE49-F238E27FC236}">
                <a16:creationId xmlns:a16="http://schemas.microsoft.com/office/drawing/2014/main" id="{5B06C852-A79A-6F89-9D0B-DA1253ED8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2708275"/>
            <a:ext cx="5440362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Déplacement : + sûr et + simple à condition qu’il n’y a pas d’obstacle entre l’ouvrant initial et l’ouvrant à atteindre.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Ouvrant atteint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P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ied de l’échelle peut être mis et la mission peut être réalisée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F3F5EBD-E99E-CF4A-59E4-EB6E3DD9C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49155" name="Espace réservé du numéro de diapositive 4">
            <a:extLst>
              <a:ext uri="{FF2B5EF4-FFF2-40B4-BE49-F238E27FC236}">
                <a16:creationId xmlns:a16="http://schemas.microsoft.com/office/drawing/2014/main" id="{F483E966-0E6B-5F9F-DC40-7E5E34B387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6B61F2-D7DE-4EDA-80E3-743A947E3393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463E78F9-46FA-086F-1855-0D6A9D97D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sz="2400" b="1" u="sng" cap="all" dirty="0">
                <a:latin typeface="Times New Roman" panose="02020603050405020304" pitchFamily="18" charset="0"/>
                <a:ea typeface="Calibri" panose="020F0502020204030204" pitchFamily="34" charset="0"/>
              </a:rPr>
              <a:t>DEPLACEMENT</a:t>
            </a:r>
            <a:endParaRPr lang="fr-FR" altLang="fr-FR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7" name="ZoneTexte 2">
            <a:extLst>
              <a:ext uri="{FF2B5EF4-FFF2-40B4-BE49-F238E27FC236}">
                <a16:creationId xmlns:a16="http://schemas.microsoft.com/office/drawing/2014/main" id="{77E15067-A038-F946-8352-2C79C1423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95475"/>
            <a:ext cx="835342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 une distance relativement importante à parcourir :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Echelle peut être reployée avant le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déplacement de celle-ci</a:t>
            </a:r>
          </a:p>
        </p:txBody>
      </p:sp>
      <p:pic>
        <p:nvPicPr>
          <p:cNvPr id="49158" name="Image 1">
            <a:extLst>
              <a:ext uri="{FF2B5EF4-FFF2-40B4-BE49-F238E27FC236}">
                <a16:creationId xmlns:a16="http://schemas.microsoft.com/office/drawing/2014/main" id="{2005DEFC-7515-3DF4-3406-F88CBC142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420938"/>
            <a:ext cx="24701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D9FA1DD-16D8-48C5-28B4-7C7B7F40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50179" name="Espace réservé du numéro de diapositive 4">
            <a:extLst>
              <a:ext uri="{FF2B5EF4-FFF2-40B4-BE49-F238E27FC236}">
                <a16:creationId xmlns:a16="http://schemas.microsoft.com/office/drawing/2014/main" id="{9892381D-FEF0-61B6-5605-1C5CABBAD1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2FA04C-F515-4172-A550-9E1380BB890E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BCD8A619-8248-1887-0C07-F908B2B37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136900"/>
            <a:ext cx="3962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 u="sng">
                <a:latin typeface="Times New Roman" panose="02020603050405020304" pitchFamily="18" charset="0"/>
                <a:cs typeface="Calibri" panose="020F0502020204030204" pitchFamily="34" charset="0"/>
              </a:rPr>
              <a:t>Montée / descente </a:t>
            </a:r>
            <a:r>
              <a:rPr lang="fr-FR" altLang="fr-FR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158110E-F4DD-B5D7-ED17-9D6D993E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51203" name="Espace réservé du numéro de diapositive 4">
            <a:extLst>
              <a:ext uri="{FF2B5EF4-FFF2-40B4-BE49-F238E27FC236}">
                <a16:creationId xmlns:a16="http://schemas.microsoft.com/office/drawing/2014/main" id="{E092C8EE-C738-36B2-0FA0-55D1B012A6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004155-AE1E-4F1E-92F7-DB6E53D5E898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D01D0E-41C1-CE1C-F801-846B950B1BA7}"/>
              </a:ext>
            </a:extLst>
          </p:cNvPr>
          <p:cNvSpPr/>
          <p:nvPr/>
        </p:nvSpPr>
        <p:spPr>
          <a:xfrm>
            <a:off x="395288" y="1341438"/>
            <a:ext cx="785018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Avant chaque ascension :</a:t>
            </a:r>
          </a:p>
          <a:p>
            <a:pPr>
              <a:defRPr/>
            </a:pPr>
            <a:endParaRPr lang="fr-FR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chelle doit être correctement parachutée.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5" name="Picture 1" descr="imagesCAJN96F4">
            <a:extLst>
              <a:ext uri="{FF2B5EF4-FFF2-40B4-BE49-F238E27FC236}">
                <a16:creationId xmlns:a16="http://schemas.microsoft.com/office/drawing/2014/main" id="{EA770094-924A-FF87-F8AF-67C955EF5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6" b="12082"/>
          <a:stretch>
            <a:fillRect/>
          </a:stretch>
        </p:blipFill>
        <p:spPr bwMode="auto">
          <a:xfrm>
            <a:off x="1692275" y="2997200"/>
            <a:ext cx="4967288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909F2BB-B1F7-EB5C-08F5-BBF014EB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52227" name="Espace réservé du numéro de diapositive 4">
            <a:extLst>
              <a:ext uri="{FF2B5EF4-FFF2-40B4-BE49-F238E27FC236}">
                <a16:creationId xmlns:a16="http://schemas.microsoft.com/office/drawing/2014/main" id="{D166A0EA-7E42-3E51-A1AA-37714837C1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4AE0E7-6DFD-464B-BC22-85AA0BD97368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615BB479-D78A-E0A9-DEF1-4B336EC8F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Montée / descente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2229" name="Rectangle 1">
            <a:extLst>
              <a:ext uri="{FF2B5EF4-FFF2-40B4-BE49-F238E27FC236}">
                <a16:creationId xmlns:a16="http://schemas.microsoft.com/office/drawing/2014/main" id="{7D98D625-5529-9FD5-8C8D-DD4DCE53E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2120900"/>
            <a:ext cx="7848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Avant chaque ascension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Equipier maintient l’échelle.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30" name="Picture 7">
            <a:extLst>
              <a:ext uri="{FF2B5EF4-FFF2-40B4-BE49-F238E27FC236}">
                <a16:creationId xmlns:a16="http://schemas.microsoft.com/office/drawing/2014/main" id="{8AC22096-C166-08E9-64AE-E7C32FBBF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12875"/>
            <a:ext cx="3094038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8">
            <a:extLst>
              <a:ext uri="{FF2B5EF4-FFF2-40B4-BE49-F238E27FC236}">
                <a16:creationId xmlns:a16="http://schemas.microsoft.com/office/drawing/2014/main" id="{7B4E30B0-2D10-33C3-573E-7F247F35FA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</a:t>
            </a:r>
          </a:p>
        </p:txBody>
      </p:sp>
      <p:sp>
        <p:nvSpPr>
          <p:cNvPr id="7171" name="Espace réservé du numéro de diapositive 4">
            <a:extLst>
              <a:ext uri="{FF2B5EF4-FFF2-40B4-BE49-F238E27FC236}">
                <a16:creationId xmlns:a16="http://schemas.microsoft.com/office/drawing/2014/main" id="{DEB0CE00-F902-E53F-BB21-CDE8DBEE3E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9EF31F2-D72D-4256-8454-D037294129F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BE330A0-5C4F-4110-0A35-532D998F3CC8}"/>
              </a:ext>
            </a:extLst>
          </p:cNvPr>
          <p:cNvCxnSpPr/>
          <p:nvPr/>
        </p:nvCxnSpPr>
        <p:spPr>
          <a:xfrm>
            <a:off x="4986338" y="18446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Rectangle 5">
            <a:extLst>
              <a:ext uri="{FF2B5EF4-FFF2-40B4-BE49-F238E27FC236}">
                <a16:creationId xmlns:a16="http://schemas.microsoft.com/office/drawing/2014/main" id="{01F2FE92-BEF4-280D-C333-25F9216C8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" y="1773238"/>
            <a:ext cx="8412163" cy="37861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indent="53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just">
              <a:spcBef>
                <a:spcPct val="0"/>
              </a:spcBef>
              <a:buFontTx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Faire attention </a:t>
            </a: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proximités de fils électriques, </a:t>
            </a:r>
          </a:p>
          <a:p>
            <a:pPr indent="0"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Utiliser l'échelle dans le bon sens </a:t>
            </a: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partie plate des échelons vers le haut,</a:t>
            </a:r>
          </a:p>
          <a:p>
            <a:pPr indent="0"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S'assurer que les parachutes sont bien bloqués avant d'attacher le trait,</a:t>
            </a:r>
          </a:p>
          <a:p>
            <a:pPr indent="0"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S’assurer du pied d’échelle ou piétage avant d’amarrer le trait et de monter,</a:t>
            </a:r>
          </a:p>
        </p:txBody>
      </p:sp>
      <p:sp>
        <p:nvSpPr>
          <p:cNvPr id="7174" name="Rectangle 5">
            <a:extLst>
              <a:ext uri="{FF2B5EF4-FFF2-40B4-BE49-F238E27FC236}">
                <a16:creationId xmlns:a16="http://schemas.microsoft.com/office/drawing/2014/main" id="{76C8EF83-E39E-9430-7D2E-B6A58DFD1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 Règles de sécurité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0ACA5BF-EAE3-7246-9327-E0DC19C17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53251" name="Espace réservé du numéro de diapositive 4">
            <a:extLst>
              <a:ext uri="{FF2B5EF4-FFF2-40B4-BE49-F238E27FC236}">
                <a16:creationId xmlns:a16="http://schemas.microsoft.com/office/drawing/2014/main" id="{9AD8B666-AEF6-3283-60C9-B595BF0971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6157A7-906D-44C5-A9E6-E6925F6E6C43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46A385DA-707D-8743-3F2D-92C441FD6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Montée / descente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973D8E-F06C-3466-7053-491395FFFB44}"/>
              </a:ext>
            </a:extLst>
          </p:cNvPr>
          <p:cNvSpPr/>
          <p:nvPr/>
        </p:nvSpPr>
        <p:spPr>
          <a:xfrm>
            <a:off x="539750" y="1941513"/>
            <a:ext cx="7848600" cy="3048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 à l'échelle :</a:t>
            </a:r>
          </a:p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Regarde le haut de l’échelle,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 le corps d’aplomb,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Bras tendus à l’écartement des épaules, </a:t>
            </a:r>
          </a:p>
        </p:txBody>
      </p:sp>
      <p:pic>
        <p:nvPicPr>
          <p:cNvPr id="53254" name="Picture 7">
            <a:extLst>
              <a:ext uri="{FF2B5EF4-FFF2-40B4-BE49-F238E27FC236}">
                <a16:creationId xmlns:a16="http://schemas.microsoft.com/office/drawing/2014/main" id="{4C0663FF-0B7C-A9A0-583C-1ACCB6683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1447800"/>
            <a:ext cx="287813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88C795E-4ED3-DFD5-C271-87BAA767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54275" name="Espace réservé du numéro de diapositive 4">
            <a:extLst>
              <a:ext uri="{FF2B5EF4-FFF2-40B4-BE49-F238E27FC236}">
                <a16:creationId xmlns:a16="http://schemas.microsoft.com/office/drawing/2014/main" id="{D741F488-929D-ED07-BEE7-DAA4A618B7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6BEE16-A005-4CCA-90C7-1D05E8A23F5D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EAD63C47-F5CE-F265-8A27-02325CF11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Montée / descente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8AE6D2-AD8A-E237-6684-67C6DD5E0861}"/>
              </a:ext>
            </a:extLst>
          </p:cNvPr>
          <p:cNvSpPr/>
          <p:nvPr/>
        </p:nvSpPr>
        <p:spPr>
          <a:xfrm>
            <a:off x="365125" y="1754188"/>
            <a:ext cx="5588000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 à l'échelle :</a:t>
            </a:r>
          </a:p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Mains saisissant les échelons,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Pieds engagés jusqu'aux talons,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Pied gauche et main droite s’élèvent en même temps, le pied droit et la main gauche continuent alternativement ce mouvement, sans saccade, à allure régulière : Mouvement dissymétrique.</a:t>
            </a:r>
          </a:p>
        </p:txBody>
      </p:sp>
      <p:pic>
        <p:nvPicPr>
          <p:cNvPr id="54278" name="Picture 7">
            <a:extLst>
              <a:ext uri="{FF2B5EF4-FFF2-40B4-BE49-F238E27FC236}">
                <a16:creationId xmlns:a16="http://schemas.microsoft.com/office/drawing/2014/main" id="{3EC154D7-DB6C-82A0-7D5B-89BFEEBE4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584325"/>
            <a:ext cx="2881313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CAEB767-0A34-064F-477D-7F81E4778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55299" name="Espace réservé du numéro de diapositive 4">
            <a:extLst>
              <a:ext uri="{FF2B5EF4-FFF2-40B4-BE49-F238E27FC236}">
                <a16:creationId xmlns:a16="http://schemas.microsoft.com/office/drawing/2014/main" id="{547427BF-A6FC-41AC-9613-3D6423628A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85FA70-857B-456C-A590-69123D958AAA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DD2AC3BD-7A42-F657-9884-643931D96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Montée / descente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746668-419C-8708-9D3F-AA9A01B41E9E}"/>
              </a:ext>
            </a:extLst>
          </p:cNvPr>
          <p:cNvSpPr/>
          <p:nvPr/>
        </p:nvSpPr>
        <p:spPr>
          <a:xfrm>
            <a:off x="539750" y="1916113"/>
            <a:ext cx="7848600" cy="2678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Equipier :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Lors d'une reconnaissance, rejoindra le CE sur ordre du CA ou sur sollicitation du CE,</a:t>
            </a:r>
          </a:p>
          <a:p>
            <a:pPr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Ets d’1 lance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R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ejoindra CE après avoir ouvert l'eau,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45FB91F-B3FC-2597-DB4A-F0277731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56323" name="Espace réservé du numéro de diapositive 4">
            <a:extLst>
              <a:ext uri="{FF2B5EF4-FFF2-40B4-BE49-F238E27FC236}">
                <a16:creationId xmlns:a16="http://schemas.microsoft.com/office/drawing/2014/main" id="{93502339-9499-E35F-8F02-156012C8BF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ADE938-686B-49F4-A2F5-AEDA6FA73E83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A2425A39-973B-46B5-A835-8FC5D2B20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Descente : </a:t>
            </a:r>
            <a:endParaRPr lang="fr-FR" altLang="fr-FR" sz="24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5" name="Rectangle 1">
            <a:extLst>
              <a:ext uri="{FF2B5EF4-FFF2-40B4-BE49-F238E27FC236}">
                <a16:creationId xmlns:a16="http://schemas.microsoft.com/office/drawing/2014/main" id="{246F1E17-5CA3-DBC1-95F3-7E1686D8C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905000"/>
            <a:ext cx="82645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Après la reconnaissance ou après avoir terminé l'extinction ou sur ordre CA : Equipier redescend en 1</a:t>
            </a:r>
            <a:r>
              <a:rPr lang="fr-FR" altLang="fr-FR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SP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enjambe la rambarde, pose les pieds sur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les échelons puis redescend.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Descente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mêmes principes que pour la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montée.</a:t>
            </a:r>
          </a:p>
        </p:txBody>
      </p:sp>
      <p:pic>
        <p:nvPicPr>
          <p:cNvPr id="56326" name="Picture 10">
            <a:extLst>
              <a:ext uri="{FF2B5EF4-FFF2-40B4-BE49-F238E27FC236}">
                <a16:creationId xmlns:a16="http://schemas.microsoft.com/office/drawing/2014/main" id="{B1FD3170-BA2D-7FEF-8EB2-8A9CBD21B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t="6808" r="16415"/>
          <a:stretch>
            <a:fillRect/>
          </a:stretch>
        </p:blipFill>
        <p:spPr bwMode="auto">
          <a:xfrm>
            <a:off x="6300788" y="2781300"/>
            <a:ext cx="2486025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5CE2E462-E1D2-280F-8939-D2D6F417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57347" name="Espace réservé du numéro de diapositive 4">
            <a:extLst>
              <a:ext uri="{FF2B5EF4-FFF2-40B4-BE49-F238E27FC236}">
                <a16:creationId xmlns:a16="http://schemas.microsoft.com/office/drawing/2014/main" id="{83BB4914-ED6C-8BA1-ACF8-1A862B2217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7B3552-3889-4200-BCC5-8C9CE2B12E84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5A320B33-73A5-F5FC-FD68-ADE633866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Reployer / poser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37462A-7CCE-99DE-1EA4-988E3B3C72E1}"/>
              </a:ext>
            </a:extLst>
          </p:cNvPr>
          <p:cNvSpPr/>
          <p:nvPr/>
        </p:nvSpPr>
        <p:spPr>
          <a:xfrm>
            <a:off x="2144713" y="1838325"/>
            <a:ext cx="6553200" cy="37846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 reploie l'échelle :</a:t>
            </a:r>
          </a:p>
          <a:p>
            <a:pPr algn="just">
              <a:tabLst>
                <a:tab pos="449580" algn="l"/>
              </a:tabLst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3695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Retire l’amarrage de l’échelle s’il y a lieu,</a:t>
            </a:r>
          </a:p>
          <a:p>
            <a:pPr marL="353695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3695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Ramène l'échelle vers la façade,</a:t>
            </a:r>
          </a:p>
          <a:p>
            <a:pPr marL="353695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3695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Détache le trait et le passe par-dessus son épaule,</a:t>
            </a:r>
          </a:p>
          <a:p>
            <a:pPr marL="353695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3695" indent="-342900" algn="just"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Décolle l’échelle de la façade afin de faciliter la libération des parachutes ;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350" name="Image 6">
            <a:extLst>
              <a:ext uri="{FF2B5EF4-FFF2-40B4-BE49-F238E27FC236}">
                <a16:creationId xmlns:a16="http://schemas.microsoft.com/office/drawing/2014/main" id="{A7628592-8613-7E76-3CE6-D0EA23A9B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r="15524" b="2664"/>
          <a:stretch>
            <a:fillRect/>
          </a:stretch>
        </p:blipFill>
        <p:spPr bwMode="auto">
          <a:xfrm>
            <a:off x="354013" y="1970088"/>
            <a:ext cx="18161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DE177F4-DCA1-8CD4-0230-899C618E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58371" name="Espace réservé du numéro de diapositive 4">
            <a:extLst>
              <a:ext uri="{FF2B5EF4-FFF2-40B4-BE49-F238E27FC236}">
                <a16:creationId xmlns:a16="http://schemas.microsoft.com/office/drawing/2014/main" id="{35E21A49-030F-BAA3-C335-3866D24900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5CB5D7-EC19-4A5D-8246-CCC7BBD40BFB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597D46FE-3B8E-D4DC-36C3-1ABF57844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Reployer / poser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741259-5078-1037-BBF7-AC4413CF334F}"/>
              </a:ext>
            </a:extLst>
          </p:cNvPr>
          <p:cNvSpPr/>
          <p:nvPr/>
        </p:nvSpPr>
        <p:spPr>
          <a:xfrm>
            <a:off x="395288" y="1758950"/>
            <a:ext cx="6299200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Désengage les parachutes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Coudes contre les montants, </a:t>
            </a:r>
          </a:p>
          <a:p>
            <a:pPr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Reploie l'échelle en prenant alternativement la corde de la main gauche et la main droite et en contrôlant la descente du 2</a:t>
            </a:r>
            <a:r>
              <a:rPr lang="fr-F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Yeux suivant le reploiement,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Engage les parachutes lorsque le plan a fini sa descente,</a:t>
            </a:r>
          </a:p>
        </p:txBody>
      </p:sp>
      <p:pic>
        <p:nvPicPr>
          <p:cNvPr id="58374" name="Image 6">
            <a:extLst>
              <a:ext uri="{FF2B5EF4-FFF2-40B4-BE49-F238E27FC236}">
                <a16:creationId xmlns:a16="http://schemas.microsoft.com/office/drawing/2014/main" id="{23576150-308F-DF87-141A-A4333236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r="15524" b="2664"/>
          <a:stretch>
            <a:fillRect/>
          </a:stretch>
        </p:blipFill>
        <p:spPr bwMode="auto">
          <a:xfrm>
            <a:off x="6694488" y="1455738"/>
            <a:ext cx="2160587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8B3E72C-97E3-01CD-BFC4-9678F936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59395" name="Espace réservé du numéro de diapositive 4">
            <a:extLst>
              <a:ext uri="{FF2B5EF4-FFF2-40B4-BE49-F238E27FC236}">
                <a16:creationId xmlns:a16="http://schemas.microsoft.com/office/drawing/2014/main" id="{79B4CFB9-84D2-15DC-ED1D-4A20B6EE8A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8C637A-B510-43A9-85EA-D124C193C296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2DA32BC9-82D6-90B8-8A34-F808FC11A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Reployer / poser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397" name="Rectangle 3">
            <a:extLst>
              <a:ext uri="{FF2B5EF4-FFF2-40B4-BE49-F238E27FC236}">
                <a16:creationId xmlns:a16="http://schemas.microsoft.com/office/drawing/2014/main" id="{F6209CBC-A3C2-4926-B8B8-BBD5CC0B8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88" y="2511425"/>
            <a:ext cx="5975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Attache le bout libre du trait à H de sa poitrine au milieu d'un échelon.</a:t>
            </a:r>
          </a:p>
        </p:txBody>
      </p:sp>
      <p:pic>
        <p:nvPicPr>
          <p:cNvPr id="59398" name="Image 1">
            <a:extLst>
              <a:ext uri="{FF2B5EF4-FFF2-40B4-BE49-F238E27FC236}">
                <a16:creationId xmlns:a16="http://schemas.microsoft.com/office/drawing/2014/main" id="{33FB9F11-F74D-0D2F-9B52-BEFD357C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1" b="5000"/>
          <a:stretch>
            <a:fillRect/>
          </a:stretch>
        </p:blipFill>
        <p:spPr bwMode="auto">
          <a:xfrm>
            <a:off x="461963" y="1952625"/>
            <a:ext cx="201136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Rectangle 1">
            <a:extLst>
              <a:ext uri="{FF2B5EF4-FFF2-40B4-BE49-F238E27FC236}">
                <a16:creationId xmlns:a16="http://schemas.microsoft.com/office/drawing/2014/main" id="{835A0827-B3ED-3964-9464-25038BC7F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100638"/>
            <a:ext cx="7169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Equipier tient les montants pendant toute l'opération. </a:t>
            </a:r>
            <a:endParaRPr lang="fr-FR" alt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8BE1693-8520-7BBF-C3AC-7CBC0E42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60419" name="Espace réservé du numéro de diapositive 4">
            <a:extLst>
              <a:ext uri="{FF2B5EF4-FFF2-40B4-BE49-F238E27FC236}">
                <a16:creationId xmlns:a16="http://schemas.microsoft.com/office/drawing/2014/main" id="{9347B5C3-4D63-FAEF-2645-37C841E504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204330-AD9C-4083-B957-0CCBA72EE710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1040EDFA-CF7A-D229-3982-068018CAA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Reployer / poser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33875A-A92C-797B-9CFB-0131E89A4A5C}"/>
              </a:ext>
            </a:extLst>
          </p:cNvPr>
          <p:cNvSpPr/>
          <p:nvPr/>
        </p:nvSpPr>
        <p:spPr>
          <a:xfrm>
            <a:off x="395288" y="2276475"/>
            <a:ext cx="5976937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pose l'échelle au sol :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Opération inverse du dressage. </a:t>
            </a:r>
          </a:p>
        </p:txBody>
      </p:sp>
      <p:pic>
        <p:nvPicPr>
          <p:cNvPr id="60422" name="Image 3">
            <a:extLst>
              <a:ext uri="{FF2B5EF4-FFF2-40B4-BE49-F238E27FC236}">
                <a16:creationId xmlns:a16="http://schemas.microsoft.com/office/drawing/2014/main" id="{8066B91D-4A64-6B30-3F41-A1CB2830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4317" r="28532" b="10634"/>
          <a:stretch>
            <a:fillRect/>
          </a:stretch>
        </p:blipFill>
        <p:spPr bwMode="auto">
          <a:xfrm>
            <a:off x="6407150" y="1474788"/>
            <a:ext cx="231616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B3929AC-B6F1-4277-AC1F-5A106274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61443" name="Espace réservé du numéro de diapositive 4">
            <a:extLst>
              <a:ext uri="{FF2B5EF4-FFF2-40B4-BE49-F238E27FC236}">
                <a16:creationId xmlns:a16="http://schemas.microsoft.com/office/drawing/2014/main" id="{0689575E-68C8-5B69-D0F5-506A08F1CE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E72566-CB07-4C53-A51B-5695EA424009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FBACD03B-4E18-9A16-9A82-91866E6BE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Reployer / poser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445" name="Rectangle 3">
            <a:extLst>
              <a:ext uri="{FF2B5EF4-FFF2-40B4-BE49-F238E27FC236}">
                <a16:creationId xmlns:a16="http://schemas.microsoft.com/office/drawing/2014/main" id="{49E154E9-E3C4-25B9-F2E2-A92F0BB1F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954213"/>
            <a:ext cx="7875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Soit la retourne et la pose au sol (petit plan dessous), </a:t>
            </a:r>
          </a:p>
        </p:txBody>
      </p:sp>
      <p:sp>
        <p:nvSpPr>
          <p:cNvPr id="61446" name="Rectangle 2">
            <a:extLst>
              <a:ext uri="{FF2B5EF4-FFF2-40B4-BE49-F238E27FC236}">
                <a16:creationId xmlns:a16="http://schemas.microsoft.com/office/drawing/2014/main" id="{FADA074C-AEDA-7E50-4FA2-1B113C326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822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61447" name="Image 5">
            <a:extLst>
              <a:ext uri="{FF2B5EF4-FFF2-40B4-BE49-F238E27FC236}">
                <a16:creationId xmlns:a16="http://schemas.microsoft.com/office/drawing/2014/main" id="{9D764563-28E8-0808-23CD-C7373E511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 r="7635" b="34766"/>
          <a:stretch>
            <a:fillRect/>
          </a:stretch>
        </p:blipFill>
        <p:spPr bwMode="auto">
          <a:xfrm>
            <a:off x="684213" y="2976563"/>
            <a:ext cx="773112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78B0FDD-8F5E-FF4E-8A44-79927DE6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Manœuvres  </a:t>
            </a:r>
          </a:p>
        </p:txBody>
      </p:sp>
      <p:sp>
        <p:nvSpPr>
          <p:cNvPr id="62467" name="Espace réservé du numéro de diapositive 4">
            <a:extLst>
              <a:ext uri="{FF2B5EF4-FFF2-40B4-BE49-F238E27FC236}">
                <a16:creationId xmlns:a16="http://schemas.microsoft.com/office/drawing/2014/main" id="{C43D69DA-B4B3-997B-CB25-AB99748A3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9F88AE-D8A2-4581-AFFE-AD463DACE937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9BD53698-CD48-C4E0-154F-4A3B0D822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144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Reployer / poser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469" name="Rectangle 2">
            <a:extLst>
              <a:ext uri="{FF2B5EF4-FFF2-40B4-BE49-F238E27FC236}">
                <a16:creationId xmlns:a16="http://schemas.microsoft.com/office/drawing/2014/main" id="{DC0898D4-99DC-CF78-E2F0-D9F9D3976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822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62470" name="ZoneTexte 2">
            <a:extLst>
              <a:ext uri="{FF2B5EF4-FFF2-40B4-BE49-F238E27FC236}">
                <a16:creationId xmlns:a16="http://schemas.microsoft.com/office/drawing/2014/main" id="{A2764FA7-CCC2-9EA0-79E0-BD49D9E4E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792288"/>
            <a:ext cx="79629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  <a:tab pos="587375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  <a:tab pos="587375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  <a:tab pos="587375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  <a:tab pos="5873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l"/>
                <a:tab pos="5873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  <a:tab pos="5873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  <a:tab pos="5873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  <a:tab pos="5873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  <a:tab pos="5873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soit l’équipier se place aux pieds pour effectuer l’épauler et la ramener à l’engin.</a:t>
            </a:r>
            <a:endParaRPr lang="fr-FR" alt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2471" name="Image 1">
            <a:extLst>
              <a:ext uri="{FF2B5EF4-FFF2-40B4-BE49-F238E27FC236}">
                <a16:creationId xmlns:a16="http://schemas.microsoft.com/office/drawing/2014/main" id="{5EC1F297-EDDD-13C5-2EA7-88A81C624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738438"/>
            <a:ext cx="5184775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8">
            <a:extLst>
              <a:ext uri="{FF2B5EF4-FFF2-40B4-BE49-F238E27FC236}">
                <a16:creationId xmlns:a16="http://schemas.microsoft.com/office/drawing/2014/main" id="{6902CCEE-F715-695E-F408-C67B714834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</a:t>
            </a:r>
          </a:p>
        </p:txBody>
      </p:sp>
      <p:sp>
        <p:nvSpPr>
          <p:cNvPr id="8195" name="Espace réservé du numéro de diapositive 4">
            <a:extLst>
              <a:ext uri="{FF2B5EF4-FFF2-40B4-BE49-F238E27FC236}">
                <a16:creationId xmlns:a16="http://schemas.microsoft.com/office/drawing/2014/main" id="{635BE1F6-822A-6FCE-4039-734F68858DA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8959739-205C-4F8E-873A-BA7B0E938FC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5345551-B419-4711-4D24-9D5D9FBD9743}"/>
              </a:ext>
            </a:extLst>
          </p:cNvPr>
          <p:cNvCxnSpPr/>
          <p:nvPr/>
        </p:nvCxnSpPr>
        <p:spPr>
          <a:xfrm>
            <a:off x="4986338" y="18446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Rectangle 5">
            <a:extLst>
              <a:ext uri="{FF2B5EF4-FFF2-40B4-BE49-F238E27FC236}">
                <a16:creationId xmlns:a16="http://schemas.microsoft.com/office/drawing/2014/main" id="{9DE38A48-E426-5E78-CD5C-197D9E5A1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1989138"/>
            <a:ext cx="830580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53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Une fois positionnée, l'échelle doit être si possible maintenue en permanence lorsqu’un SP est dessus.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Ne pas se pencher sur le côté, 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Ne pas l'utiliser pour un déplacement latéral,</a:t>
            </a:r>
          </a:p>
        </p:txBody>
      </p:sp>
      <p:sp>
        <p:nvSpPr>
          <p:cNvPr id="8198" name="Rectangle 5">
            <a:extLst>
              <a:ext uri="{FF2B5EF4-FFF2-40B4-BE49-F238E27FC236}">
                <a16:creationId xmlns:a16="http://schemas.microsoft.com/office/drawing/2014/main" id="{96E61FE0-9836-3C9E-D368-43CD673DB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 Règles de sécurité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re 8">
            <a:extLst>
              <a:ext uri="{FF2B5EF4-FFF2-40B4-BE49-F238E27FC236}">
                <a16:creationId xmlns:a16="http://schemas.microsoft.com/office/drawing/2014/main" id="{91BF6AE0-6AAC-420D-D61F-934EFF1840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63491" name="Espace réservé du numéro de diapositive 4">
            <a:extLst>
              <a:ext uri="{FF2B5EF4-FFF2-40B4-BE49-F238E27FC236}">
                <a16:creationId xmlns:a16="http://schemas.microsoft.com/office/drawing/2014/main" id="{8C6FC11F-98AA-BD19-B5F0-2EB744AFFDE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DA259A7-ADDC-4166-9C83-215D0C165C1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CD1DD2F-FDDF-CF92-A8EC-52FF019776F5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3" name="ZoneTexte 12">
            <a:extLst>
              <a:ext uri="{FF2B5EF4-FFF2-40B4-BE49-F238E27FC236}">
                <a16:creationId xmlns:a16="http://schemas.microsoft.com/office/drawing/2014/main" id="{464831C8-B0F1-9C81-FA6F-02B9B6C00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3494" name="ZoneTexte 15">
            <a:extLst>
              <a:ext uri="{FF2B5EF4-FFF2-40B4-BE49-F238E27FC236}">
                <a16:creationId xmlns:a16="http://schemas.microsoft.com/office/drawing/2014/main" id="{06967BFE-ED67-549D-48AB-022F3558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819400"/>
            <a:ext cx="3429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Rappels nomenclature et règles de sécurité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Différentes manœuvres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8">
            <a:extLst>
              <a:ext uri="{FF2B5EF4-FFF2-40B4-BE49-F238E27FC236}">
                <a16:creationId xmlns:a16="http://schemas.microsoft.com/office/drawing/2014/main" id="{F8B507E6-D842-78CD-8C9F-08E6DF42BE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</a:t>
            </a:r>
          </a:p>
        </p:txBody>
      </p:sp>
      <p:sp>
        <p:nvSpPr>
          <p:cNvPr id="9219" name="Espace réservé du numéro de diapositive 4">
            <a:extLst>
              <a:ext uri="{FF2B5EF4-FFF2-40B4-BE49-F238E27FC236}">
                <a16:creationId xmlns:a16="http://schemas.microsoft.com/office/drawing/2014/main" id="{1EC91F55-AE7E-C8BC-E751-5E79C48E01F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52134A8-7A29-4A5F-ACCC-5F862F9D137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C0F5361-C0C9-596B-AA13-801168E4D469}"/>
              </a:ext>
            </a:extLst>
          </p:cNvPr>
          <p:cNvCxnSpPr/>
          <p:nvPr/>
        </p:nvCxnSpPr>
        <p:spPr>
          <a:xfrm>
            <a:off x="4986338" y="18446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" name="Rectangle 5">
            <a:extLst>
              <a:ext uri="{FF2B5EF4-FFF2-40B4-BE49-F238E27FC236}">
                <a16:creationId xmlns:a16="http://schemas.microsoft.com/office/drawing/2014/main" id="{752EB129-87DA-7BDC-95CD-8EA70E652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2208213"/>
            <a:ext cx="44338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53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Saisir les échelons en pronation,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423F6DBD-D6D3-38FA-C14D-3DBAAD2CE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419600"/>
            <a:ext cx="43449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Toujours avoir 3 points d'appui,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223" name="Picture 7" descr="sans-titre">
            <a:extLst>
              <a:ext uri="{FF2B5EF4-FFF2-40B4-BE49-F238E27FC236}">
                <a16:creationId xmlns:a16="http://schemas.microsoft.com/office/drawing/2014/main" id="{D72D41D1-F180-371E-308E-C4AF49B5C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t="16571" r="2519"/>
          <a:stretch>
            <a:fillRect/>
          </a:stretch>
        </p:blipFill>
        <p:spPr bwMode="auto">
          <a:xfrm>
            <a:off x="4643438" y="1773238"/>
            <a:ext cx="3760787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depositphotos_47519591-Cartoon-businessman-climb-ladder-and">
            <a:extLst>
              <a:ext uri="{FF2B5EF4-FFF2-40B4-BE49-F238E27FC236}">
                <a16:creationId xmlns:a16="http://schemas.microsoft.com/office/drawing/2014/main" id="{F855AF5F-50BE-15B9-65F5-DE06DCE6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3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Rectangle 8">
            <a:extLst>
              <a:ext uri="{FF2B5EF4-FFF2-40B4-BE49-F238E27FC236}">
                <a16:creationId xmlns:a16="http://schemas.microsoft.com/office/drawing/2014/main" id="{7E6F8AAC-05D7-D2DE-29AE-CE76DA269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 Règles de sécurité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8">
            <a:extLst>
              <a:ext uri="{FF2B5EF4-FFF2-40B4-BE49-F238E27FC236}">
                <a16:creationId xmlns:a16="http://schemas.microsoft.com/office/drawing/2014/main" id="{3D79084A-B348-96A5-8D54-9BBA6C02C4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</a:t>
            </a:r>
          </a:p>
        </p:txBody>
      </p:sp>
      <p:sp>
        <p:nvSpPr>
          <p:cNvPr id="10243" name="Espace réservé du numéro de diapositive 4">
            <a:extLst>
              <a:ext uri="{FF2B5EF4-FFF2-40B4-BE49-F238E27FC236}">
                <a16:creationId xmlns:a16="http://schemas.microsoft.com/office/drawing/2014/main" id="{AA3D86D9-AE24-D2AF-181C-6A5E366454E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309B977-57A0-47F1-9A9D-ED540C6EF8E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68EBCA3-EE51-98C0-475F-73B7D60E5339}"/>
              </a:ext>
            </a:extLst>
          </p:cNvPr>
          <p:cNvCxnSpPr/>
          <p:nvPr/>
        </p:nvCxnSpPr>
        <p:spPr>
          <a:xfrm>
            <a:off x="4986338" y="18446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5" name="Rectangle 5">
            <a:extLst>
              <a:ext uri="{FF2B5EF4-FFF2-40B4-BE49-F238E27FC236}">
                <a16:creationId xmlns:a16="http://schemas.microsoft.com/office/drawing/2014/main" id="{FFAF8C9C-EA5D-BD15-A8E9-C667C70BF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2141538"/>
            <a:ext cx="4267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53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Jamais les 2 pieds sur un même échelon, pour la stabilité ;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B4CC47BE-71E8-B503-65F9-4460EF43E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4021138"/>
            <a:ext cx="82359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N'allez à l'extrémité de l'échelle que pour entrer par une fenêtre,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Pour stationner, garder les pieds à un mètre du sommet</a:t>
            </a: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id="{EBA2A17D-121C-9AF9-38BF-B2AF3DDA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2960688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WordArt 11">
            <a:extLst>
              <a:ext uri="{FF2B5EF4-FFF2-40B4-BE49-F238E27FC236}">
                <a16:creationId xmlns:a16="http://schemas.microsoft.com/office/drawing/2014/main" id="{385F3131-D12B-618B-317C-6D33733BCB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43600" y="1371600"/>
            <a:ext cx="1828800" cy="2209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127000">
                  <a:solidFill>
                    <a:srgbClr val="FF0000"/>
                  </a:solidFill>
                  <a:round/>
                  <a:headEnd/>
                  <a:tailEnd/>
                </a:ln>
                <a:noFill/>
                <a:latin typeface="Arial Black" panose="020B0A04020102020204" pitchFamily="34" charset="0"/>
              </a:rPr>
              <a:t>X</a:t>
            </a:r>
          </a:p>
        </p:txBody>
      </p:sp>
      <p:sp>
        <p:nvSpPr>
          <p:cNvPr id="10249" name="Rectangle 8">
            <a:extLst>
              <a:ext uri="{FF2B5EF4-FFF2-40B4-BE49-F238E27FC236}">
                <a16:creationId xmlns:a16="http://schemas.microsoft.com/office/drawing/2014/main" id="{CDD6E17A-4345-45EF-579E-9216895BB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 Règles de sécurité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8">
            <a:extLst>
              <a:ext uri="{FF2B5EF4-FFF2-40B4-BE49-F238E27FC236}">
                <a16:creationId xmlns:a16="http://schemas.microsoft.com/office/drawing/2014/main" id="{FE2C04B1-575B-B10B-3038-4FDEC8335F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 </a:t>
            </a:r>
          </a:p>
        </p:txBody>
      </p:sp>
      <p:sp>
        <p:nvSpPr>
          <p:cNvPr id="11267" name="Espace réservé du numéro de diapositive 4">
            <a:extLst>
              <a:ext uri="{FF2B5EF4-FFF2-40B4-BE49-F238E27FC236}">
                <a16:creationId xmlns:a16="http://schemas.microsoft.com/office/drawing/2014/main" id="{4692B769-7395-7F85-03AA-AB15D574803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F58714E-AC75-42C8-BCBC-FF514BB8F9A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268" name="Text Box 11">
            <a:extLst>
              <a:ext uri="{FF2B5EF4-FFF2-40B4-BE49-F238E27FC236}">
                <a16:creationId xmlns:a16="http://schemas.microsoft.com/office/drawing/2014/main" id="{0BFD640A-3C60-3ABF-B990-19923BBB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3146425"/>
            <a:ext cx="53911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Règle pour son calcul 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= (H de l'échelle déployée 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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5) +  0,60 m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269" name="Rectangle 9">
            <a:extLst>
              <a:ext uri="{FF2B5EF4-FFF2-40B4-BE49-F238E27FC236}">
                <a16:creationId xmlns:a16="http://schemas.microsoft.com/office/drawing/2014/main" id="{E94D5A63-3428-18DB-7654-750199311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095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 Règles de sécurité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1270" name="Objet 1">
            <a:extLst>
              <a:ext uri="{FF2B5EF4-FFF2-40B4-BE49-F238E27FC236}">
                <a16:creationId xmlns:a16="http://schemas.microsoft.com/office/drawing/2014/main" id="{95CB0106-5F01-BD2D-03E8-3E467A4F69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988" y="1844675"/>
          <a:ext cx="2651125" cy="407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" r:id="rId2" imgW="4572000" imgH="3429000" progId="PowerPoint.Slide.8">
                  <p:embed/>
                </p:oleObj>
              </mc:Choice>
              <mc:Fallback>
                <p:oleObj name="Diapositive" r:id="rId2" imgW="4572000" imgH="3429000" progId="PowerPoint.Slide.8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706" t="16704" r="69170" b="27661"/>
                      <a:stretch>
                        <a:fillRect/>
                      </a:stretch>
                    </p:blipFill>
                    <p:spPr bwMode="auto">
                      <a:xfrm>
                        <a:off x="407988" y="1844675"/>
                        <a:ext cx="2651125" cy="407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704CAE3-B227-0C95-F018-67E0D2C884AD}"/>
              </a:ext>
            </a:extLst>
          </p:cNvPr>
          <p:cNvSpPr txBox="1"/>
          <p:nvPr/>
        </p:nvSpPr>
        <p:spPr>
          <a:xfrm>
            <a:off x="3276600" y="1874838"/>
            <a:ext cx="4818063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u="sng" cap="al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 piétage </a:t>
            </a:r>
            <a:endParaRPr lang="fr-FR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612</TotalTime>
  <Words>1961</Words>
  <Application>Microsoft Office PowerPoint</Application>
  <PresentationFormat>Affichage à l'écran (4:3)</PresentationFormat>
  <Paragraphs>416</Paragraphs>
  <Slides>60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8" baseType="lpstr">
      <vt:lpstr>Arial</vt:lpstr>
      <vt:lpstr>Myriad Pro</vt:lpstr>
      <vt:lpstr>Calibri</vt:lpstr>
      <vt:lpstr>Times New Roman</vt:lpstr>
      <vt:lpstr>Wingdings</vt:lpstr>
      <vt:lpstr>Symbol</vt:lpstr>
      <vt:lpstr>GCCAR</vt:lpstr>
      <vt:lpstr>Diapositive Microsoft PowerPoint 97-2003</vt:lpstr>
      <vt:lpstr>ECHELLES A COULISSES MISE EN ŒUVRE EN BINÔME</vt:lpstr>
      <vt:lpstr>Mise en œuvre de l’échelle à coulisses</vt:lpstr>
      <vt:lpstr>Rappels </vt:lpstr>
      <vt:lpstr>Rappels</vt:lpstr>
      <vt:lpstr>Rappels </vt:lpstr>
      <vt:lpstr>Rappels </vt:lpstr>
      <vt:lpstr>Rappels </vt:lpstr>
      <vt:lpstr>Rappels </vt:lpstr>
      <vt:lpstr>Rappels  </vt:lpstr>
      <vt:lpstr>Rappels  </vt:lpstr>
      <vt:lpstr>Manœuvre  </vt:lpstr>
      <vt:lpstr>Manœuvre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Manœuvres  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55</cp:revision>
  <cp:lastPrinted>2015-08-06T08:01:37Z</cp:lastPrinted>
  <dcterms:created xsi:type="dcterms:W3CDTF">2015-08-05T10:19:35Z</dcterms:created>
  <dcterms:modified xsi:type="dcterms:W3CDTF">2025-01-14T16:14:03Z</dcterms:modified>
</cp:coreProperties>
</file>