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57" r:id="rId4"/>
    <p:sldId id="264" r:id="rId5"/>
    <p:sldId id="258" r:id="rId6"/>
    <p:sldId id="259" r:id="rId7"/>
    <p:sldId id="266" r:id="rId8"/>
    <p:sldId id="265" r:id="rId9"/>
    <p:sldId id="276" r:id="rId10"/>
    <p:sldId id="274" r:id="rId11"/>
    <p:sldId id="260" r:id="rId12"/>
    <p:sldId id="261" r:id="rId13"/>
    <p:sldId id="275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63" r:id="rId22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E4FF"/>
    <a:srgbClr val="441202"/>
    <a:srgbClr val="0B2C91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113" d="100"/>
          <a:sy n="113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25451AD-477C-4647-4B2B-36B9911A9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4527E0-745D-5CA1-25E3-2013ED82F1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59776BD-5C46-4BBB-985A-0FE238120E65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11B488D0-92D4-DBEC-C0D2-A001AD73AB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7CE712D-DED1-FB6A-92B0-6666683DD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E9CD53-93B6-3AA6-7668-9BA8074641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6E8BB3-EE6E-DC9C-B16D-496F651A0C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4AA0A1-7C6E-4072-9C2C-398C3C3B5D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729669-C082-0B19-BCC4-7EA29E7F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E1F3-CD83-4C2F-9BE5-FFC8D9C65B7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ECB077-7DE4-8B47-2379-BC7AA4E6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9C143F-E9DA-D6B1-3643-7106038F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3D34E-F17D-400D-8B33-D521CA1E72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293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2CF7F3-B3B8-72F7-8504-45E8C54B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D75D4-3222-4771-B99E-6C35998FDF0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BFDBC2-1241-C410-33D5-4F3D7A9CB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26151-1E8F-DCE6-75B1-4F6FF787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7D09-CE93-44C9-9717-4BDA400834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749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BDF243-7715-CEED-15AA-13D544EA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392A3-3C7C-4488-A8B7-5FEFC13FC74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FC6CE4-581F-B86B-00D9-FA2CE2C0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514CC-BE2A-22C7-EE0D-38B22D06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33DB-2891-44D6-BF80-687494C686C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108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74A3CC-22F4-CAE7-21A5-70220D56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F90E6-4ED7-4BF6-859E-3B968C49D8A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CF17CA-DA8A-8169-2440-75C8D45B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A74D00-1562-ACEA-C0B6-6533F25D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7E50-C9EF-46FF-8CA3-5509C514B0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984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42EB9B-BA8D-F6D8-D944-9686A7BFD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F3C90-0838-4D5D-8504-897900ED9339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1BEAFB-F2A1-C7CE-31F4-8D39EAEB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56164E-B897-5405-26C6-077E5DD1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15286-3A99-4120-89D7-D852F29E577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464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6162CB80-68E8-3000-6423-7D2EB253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C2F4-55E7-410E-8A27-AD3505536080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D4921F8-3549-9FA1-A302-45E2C79E7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4BD7006-11B9-4095-D311-45F65753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551F-5831-4889-9E25-319735D606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636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A2CA74D-686A-B68A-76B5-B13D5CA3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D85C2-A850-466C-9940-9409318CC2D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776A38F-FE4B-2595-8FEC-A28D01F9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E31BF11-88EC-81F3-90A2-B6C55B0E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3E2C-EE6B-4EE5-8E47-EE8D156773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89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40368D0F-E4E1-154E-D7D9-48FF4A85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F4EAF-3F9E-400B-914E-673FDFED8F8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B9DCA76-1424-5521-AB62-5A3227B5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D7E13EE-E173-B5D4-2003-200C633C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27E80-6332-40DF-835F-EA8AA6DA583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568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AD8AB44-78B6-4C77-1EE6-C46C1969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6390-37DB-4D3D-95DA-07E8C1BDBBDB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E8FBDC0-6303-1E5C-E22F-A03678FA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5873D3D-E60B-4B31-8641-BC0F3071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3BBB-7AE3-468D-8DA3-3A53E75950C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578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EF9CB60-6D0E-E5EE-786E-A015F67D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DE2E-087B-4062-9FCB-DD4A56AB8E0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1299271-A805-1EDE-2ACE-BAB8A714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1D3F959-AC52-A8E9-7315-7B6EC7A6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5AC3-4125-4422-A500-9261B31E2C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742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AA2AF32-FDF5-1B31-0A54-AE66D1BF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E203-11EA-47B8-B842-28E2D918CB2E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3A79F94-42BE-42E1-D611-3526D1A6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B07E0E6-5EF4-6084-0B30-08635E5B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18E3-C0FB-4175-95E0-F20845F078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1801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FFCCB735-9990-52FB-DA17-2FEC8E76B4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B276B67-8297-1BC4-9C49-4591DFD24B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B58FE4-046E-192A-E0A4-0BBD6103D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4C3D3-75FF-4B1C-AB49-5E53EAE38C4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15C7FC-460E-1E36-52AE-ADF754790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5D7D06-7CAF-1D88-D662-63B5C6E935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charset="0"/>
              </a:defRPr>
            </a:lvl1pPr>
          </a:lstStyle>
          <a:p>
            <a:pPr>
              <a:defRPr/>
            </a:pPr>
            <a:fld id="{AA5B27F5-E515-4730-B655-94766158F6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2BDC044A-D741-F8F1-6108-AD21755E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88913"/>
            <a:ext cx="8101012" cy="1008062"/>
          </a:xfrm>
        </p:spPr>
        <p:txBody>
          <a:bodyPr/>
          <a:lstStyle/>
          <a:p>
            <a:pPr eaLnBrk="1" hangingPunct="1">
              <a:defRPr/>
            </a:pPr>
            <a:r>
              <a:rPr lang="fr-F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ECHELLES A MAINS</a:t>
            </a:r>
            <a:br>
              <a:rPr lang="fr-F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CARACTERISTIQUES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65B05575-9BF7-B4C7-F5AD-F57EE6CA4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– Version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94620180-8F6B-1C8D-DB5C-4FE9B8C4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Présentation</a:t>
            </a:r>
          </a:p>
        </p:txBody>
      </p:sp>
      <p:sp>
        <p:nvSpPr>
          <p:cNvPr id="12291" name="Espace réservé du numéro de diapositive 4">
            <a:extLst>
              <a:ext uri="{FF2B5EF4-FFF2-40B4-BE49-F238E27FC236}">
                <a16:creationId xmlns:a16="http://schemas.microsoft.com/office/drawing/2014/main" id="{0C866E7C-823F-79C1-E4D3-9F00608C1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FB053F-C1ED-42D0-A0F9-26B1412E3479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1EC78D4-A2A9-3E68-B217-B8A73EE261AE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484313"/>
          <a:ext cx="8534400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Caractéristiques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plans</a:t>
                      </a:r>
                      <a:endParaRPr lang="fr-FR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plans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Hauteur déployée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 8,00 m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6,25 m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Hauteur reployée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 4,50 m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2,75 m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Poids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 30 kg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 kg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Largeur extérieure grand plan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m 45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m 51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Largeur extérieure petit plan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m 38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d’échelon par plan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Cordelette ou trait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mm de diamètre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6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Résistance échelle déployée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personne par plan sauf dans le cadre de sauvetage ou mise en sécurité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6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Résistance horizontale échelle reployée uniquement 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hommes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75572A3-0709-53DE-B640-D3784BD5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L’échelle à crochets</a:t>
            </a:r>
          </a:p>
        </p:txBody>
      </p:sp>
      <p:sp>
        <p:nvSpPr>
          <p:cNvPr id="13315" name="Espace réservé du numéro de diapositive 4">
            <a:extLst>
              <a:ext uri="{FF2B5EF4-FFF2-40B4-BE49-F238E27FC236}">
                <a16:creationId xmlns:a16="http://schemas.microsoft.com/office/drawing/2014/main" id="{F14609BB-0AF0-06D1-ECBA-06186ED4F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117279-767F-4415-8B5E-BFCC000EDE52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13316" name="Picture 5" descr="échelle à crochets posée à terre position attente">
            <a:extLst>
              <a:ext uri="{FF2B5EF4-FFF2-40B4-BE49-F238E27FC236}">
                <a16:creationId xmlns:a16="http://schemas.microsoft.com/office/drawing/2014/main" id="{1CA650A8-4C27-7022-7FF9-3C9B02F6B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81300"/>
            <a:ext cx="64103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8">
            <a:extLst>
              <a:ext uri="{FF2B5EF4-FFF2-40B4-BE49-F238E27FC236}">
                <a16:creationId xmlns:a16="http://schemas.microsoft.com/office/drawing/2014/main" id="{9D8F93E9-8110-647B-F55B-EA610079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Présentation</a:t>
            </a:r>
          </a:p>
        </p:txBody>
      </p:sp>
      <p:sp>
        <p:nvSpPr>
          <p:cNvPr id="14339" name="Espace réservé du numéro de diapositive 4">
            <a:extLst>
              <a:ext uri="{FF2B5EF4-FFF2-40B4-BE49-F238E27FC236}">
                <a16:creationId xmlns:a16="http://schemas.microsoft.com/office/drawing/2014/main" id="{40A4131A-723C-2344-E559-E2C26B98D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03343F-1C02-4383-B791-F9046CE5E910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4340" name="Rectangle 1">
            <a:extLst>
              <a:ext uri="{FF2B5EF4-FFF2-40B4-BE49-F238E27FC236}">
                <a16:creationId xmlns:a16="http://schemas.microsoft.com/office/drawing/2014/main" id="{ABA6DB1C-6562-06B2-D146-510E7DE30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341438"/>
            <a:ext cx="8424863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Destinée à effectuer des reconnaissances, des sauvetages lorsque les communications existantes sont impraticables (effondrement d’escaliers) ou lorsque les façades sont inaccessibles par les échelles à coulisses et les MEA.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Permet à 1, ou plusieurs, SP de progresser en façade par l’extérieur, d’étage en étage, pour atteindre le niveau concerné.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Peut être utilisée pour prolonger une échelle à coulisses afin d’accéder à un niveau au-delà du 2</a:t>
            </a:r>
            <a:r>
              <a:rPr lang="fr-FR" altLang="fr-FR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étage.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8">
            <a:extLst>
              <a:ext uri="{FF2B5EF4-FFF2-40B4-BE49-F238E27FC236}">
                <a16:creationId xmlns:a16="http://schemas.microsoft.com/office/drawing/2014/main" id="{8411B369-B005-F394-6D81-E8376192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Présentation</a:t>
            </a:r>
          </a:p>
        </p:txBody>
      </p:sp>
      <p:sp>
        <p:nvSpPr>
          <p:cNvPr id="15363" name="Espace réservé du numéro de diapositive 4">
            <a:extLst>
              <a:ext uri="{FF2B5EF4-FFF2-40B4-BE49-F238E27FC236}">
                <a16:creationId xmlns:a16="http://schemas.microsoft.com/office/drawing/2014/main" id="{FC1D89A0-D319-2583-E1C6-42DFAC168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47ECE8-82D5-4A87-8372-99805909EE16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5364" name="ZoneTexte 2">
            <a:extLst>
              <a:ext uri="{FF2B5EF4-FFF2-40B4-BE49-F238E27FC236}">
                <a16:creationId xmlns:a16="http://schemas.microsoft.com/office/drawing/2014/main" id="{31409275-2BDA-1B63-1370-64744CDFF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36675"/>
            <a:ext cx="842486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S’utilise en binôme mais se manipule seul,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Doit être utilisée suspendue par ses crochets ou, en cas extrême, en appui sur les pointes ou griffes,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Avant engagement : </a:t>
            </a:r>
            <a:r>
              <a:rPr lang="fr-FR" altLang="fr-F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point d’appui doit être testée.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se fait par 1 seul SP.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Récupérée après avoir été descendue de l’engin par le conducteur.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8">
            <a:extLst>
              <a:ext uri="{FF2B5EF4-FFF2-40B4-BE49-F238E27FC236}">
                <a16:creationId xmlns:a16="http://schemas.microsoft.com/office/drawing/2014/main" id="{2B8C61A3-8733-50D0-4411-BC405FD92B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Nomenclature</a:t>
            </a:r>
          </a:p>
        </p:txBody>
      </p:sp>
      <p:sp>
        <p:nvSpPr>
          <p:cNvPr id="16387" name="Espace réservé du numéro de diapositive 4">
            <a:extLst>
              <a:ext uri="{FF2B5EF4-FFF2-40B4-BE49-F238E27FC236}">
                <a16:creationId xmlns:a16="http://schemas.microsoft.com/office/drawing/2014/main" id="{67624E55-612F-F0F7-AE82-325FC1D4DCA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48EDFBC-B274-490D-8B9B-F000240135D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16388" name="Picture 13">
            <a:extLst>
              <a:ext uri="{FF2B5EF4-FFF2-40B4-BE49-F238E27FC236}">
                <a16:creationId xmlns:a16="http://schemas.microsoft.com/office/drawing/2014/main" id="{2F2E5E7F-EB09-CEDF-124D-B89EE61FC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35417" r="15625" b="38541"/>
          <a:stretch>
            <a:fillRect/>
          </a:stretch>
        </p:blipFill>
        <p:spPr bwMode="auto">
          <a:xfrm>
            <a:off x="304800" y="2438400"/>
            <a:ext cx="84867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8">
            <a:extLst>
              <a:ext uri="{FF2B5EF4-FFF2-40B4-BE49-F238E27FC236}">
                <a16:creationId xmlns:a16="http://schemas.microsoft.com/office/drawing/2014/main" id="{B17B463F-4C5D-6C00-3FD6-A539315C14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Nomenclature</a:t>
            </a:r>
          </a:p>
        </p:txBody>
      </p:sp>
      <p:sp>
        <p:nvSpPr>
          <p:cNvPr id="17411" name="Espace réservé du numéro de diapositive 4">
            <a:extLst>
              <a:ext uri="{FF2B5EF4-FFF2-40B4-BE49-F238E27FC236}">
                <a16:creationId xmlns:a16="http://schemas.microsoft.com/office/drawing/2014/main" id="{29C7FE99-5C30-4D63-FFB6-0AE58449BD6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1B12639-62A7-481A-81E4-E45B2F919D0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7412" name="Rectangle 1">
            <a:extLst>
              <a:ext uri="{FF2B5EF4-FFF2-40B4-BE49-F238E27FC236}">
                <a16:creationId xmlns:a16="http://schemas.microsoft.com/office/drawing/2014/main" id="{CE7EAAEB-3F75-2877-0862-F2A05D2E8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484313"/>
            <a:ext cx="5475288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Entretoise relie les crochets afin de faciliter sa préhension mais aussi assure une certaine rigidité de l'ensemble.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Chaque crochet est terminé par une griffe.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Les griffes permettent à l'échelle de ne pas glisser lorsque celle-ci repose sur ses crochets</a:t>
            </a: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29C023FF-3674-71E0-3C1E-4EC13D43F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8" t="40744" r="28021" b="28006"/>
          <a:stretch>
            <a:fillRect/>
          </a:stretch>
        </p:blipFill>
        <p:spPr bwMode="auto">
          <a:xfrm>
            <a:off x="304800" y="1295400"/>
            <a:ext cx="24971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Line 6">
            <a:extLst>
              <a:ext uri="{FF2B5EF4-FFF2-40B4-BE49-F238E27FC236}">
                <a16:creationId xmlns:a16="http://schemas.microsoft.com/office/drawing/2014/main" id="{292147E8-103F-8B8D-919B-982A924318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1773238"/>
            <a:ext cx="1752600" cy="436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8">
            <a:extLst>
              <a:ext uri="{FF2B5EF4-FFF2-40B4-BE49-F238E27FC236}">
                <a16:creationId xmlns:a16="http://schemas.microsoft.com/office/drawing/2014/main" id="{04CF8569-4938-EB46-CE58-B409402598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Présentation</a:t>
            </a:r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6D84AA68-C072-AA00-6835-AC5F1AA43A5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3D57B28-8370-4F3E-B8BD-0688EC17F99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1BF314D-7245-9A8D-69F9-43FC8C0ABFFA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773238"/>
          <a:ext cx="8389937" cy="2735262"/>
        </p:xfrm>
        <a:graphic>
          <a:graphicData uri="http://schemas.openxmlformats.org/drawingml/2006/table">
            <a:tbl>
              <a:tblPr/>
              <a:tblGrid>
                <a:gridCol w="314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5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Caractéristiques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Echelle en aluminium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6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Longueur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 m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Largeur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0,226 m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6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Nombre échelons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Poids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 8 Kg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6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Résistance horizontale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70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Résistance en suspension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homme, exceptionnellement 2 en cas de sauvetage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2" marR="444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8">
            <a:extLst>
              <a:ext uri="{FF2B5EF4-FFF2-40B4-BE49-F238E27FC236}">
                <a16:creationId xmlns:a16="http://schemas.microsoft.com/office/drawing/2014/main" id="{EA889C1F-DB74-D6BE-6538-5CC56C3F73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Présentation</a:t>
            </a:r>
          </a:p>
        </p:txBody>
      </p:sp>
      <p:sp>
        <p:nvSpPr>
          <p:cNvPr id="19459" name="Espace réservé du numéro de diapositive 4">
            <a:extLst>
              <a:ext uri="{FF2B5EF4-FFF2-40B4-BE49-F238E27FC236}">
                <a16:creationId xmlns:a16="http://schemas.microsoft.com/office/drawing/2014/main" id="{5D007C61-16D9-FF1E-51EA-ECC8FF82487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D5FCC80-10CA-4F92-981C-9A88665DD18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9460" name="Rectangle 1">
            <a:extLst>
              <a:ext uri="{FF2B5EF4-FFF2-40B4-BE49-F238E27FC236}">
                <a16:creationId xmlns:a16="http://schemas.microsoft.com/office/drawing/2014/main" id="{EA04F4CC-7389-6EF7-D513-2344B06CB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208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Doivent être essayées tous les mois en faisant reposer les crochets sur un appui et en y suspendant 2 hommes sans saccade ;</a:t>
            </a: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Position d'attente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sur le sol repose sur les crochets. </a:t>
            </a: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461" name="Picture 50" descr="échelle à crochets posée à terre position attente">
            <a:extLst>
              <a:ext uri="{FF2B5EF4-FFF2-40B4-BE49-F238E27FC236}">
                <a16:creationId xmlns:a16="http://schemas.microsoft.com/office/drawing/2014/main" id="{DE7356DD-F45A-BBC1-DAAD-7077DE8FC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79825"/>
            <a:ext cx="8305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8">
            <a:extLst>
              <a:ext uri="{FF2B5EF4-FFF2-40B4-BE49-F238E27FC236}">
                <a16:creationId xmlns:a16="http://schemas.microsoft.com/office/drawing/2014/main" id="{B6431DCC-9AB4-F2EE-973B-439DD7F47C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Echelle télescopique</a:t>
            </a:r>
          </a:p>
        </p:txBody>
      </p:sp>
      <p:sp>
        <p:nvSpPr>
          <p:cNvPr id="20483" name="Espace réservé du numéro de diapositive 4">
            <a:extLst>
              <a:ext uri="{FF2B5EF4-FFF2-40B4-BE49-F238E27FC236}">
                <a16:creationId xmlns:a16="http://schemas.microsoft.com/office/drawing/2014/main" id="{71D8470A-A6C7-1204-7B31-72747A3422E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B392604-ACC9-44AD-B880-76341C426E93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20484" name="Image 1">
            <a:extLst>
              <a:ext uri="{FF2B5EF4-FFF2-40B4-BE49-F238E27FC236}">
                <a16:creationId xmlns:a16="http://schemas.microsoft.com/office/drawing/2014/main" id="{26257C02-82BA-7872-13C7-8055DD42A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1457325"/>
            <a:ext cx="457835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8">
            <a:extLst>
              <a:ext uri="{FF2B5EF4-FFF2-40B4-BE49-F238E27FC236}">
                <a16:creationId xmlns:a16="http://schemas.microsoft.com/office/drawing/2014/main" id="{DB568C4E-4DBC-D662-92F5-AF0ABACAC5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Echelle télescopique</a:t>
            </a:r>
          </a:p>
        </p:txBody>
      </p:sp>
      <p:sp>
        <p:nvSpPr>
          <p:cNvPr id="21507" name="Espace réservé du numéro de diapositive 4">
            <a:extLst>
              <a:ext uri="{FF2B5EF4-FFF2-40B4-BE49-F238E27FC236}">
                <a16:creationId xmlns:a16="http://schemas.microsoft.com/office/drawing/2014/main" id="{2C57CC2E-8071-6F11-D43B-76786B44AAF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7FAB6A1-8758-4640-84F9-82432B4D247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FA2AB90C-8E30-E45E-09E2-C5A75881E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7488"/>
            <a:ext cx="792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Permet d'accéder à des H dans des volumes restreints où la mise en œuvre d'échelles à main classique n'est pas possible.</a:t>
            </a:r>
          </a:p>
        </p:txBody>
      </p:sp>
      <p:pic>
        <p:nvPicPr>
          <p:cNvPr id="21509" name="Image 1">
            <a:extLst>
              <a:ext uri="{FF2B5EF4-FFF2-40B4-BE49-F238E27FC236}">
                <a16:creationId xmlns:a16="http://schemas.microsoft.com/office/drawing/2014/main" id="{198EC9DD-8A2E-7565-9622-2BF102A2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89F7B86E-A4F4-3547-502E-8A64429D25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échelles à mains</a:t>
            </a:r>
          </a:p>
        </p:txBody>
      </p:sp>
      <p:sp>
        <p:nvSpPr>
          <p:cNvPr id="4099" name="Espace réservé du numéro de diapositive 4">
            <a:extLst>
              <a:ext uri="{FF2B5EF4-FFF2-40B4-BE49-F238E27FC236}">
                <a16:creationId xmlns:a16="http://schemas.microsoft.com/office/drawing/2014/main" id="{1737988E-B12E-CC76-B28D-930F24F1F1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9B9F7F8-ED5C-4B7C-A15F-FABAD9E93B2D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3F582F9-F7A5-DC59-BAEF-102E936B1C6A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F79D76E6-90AB-D06C-32BF-84ABB3667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B3090EDD-A2F1-FFA7-E803-992EDE391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caractéristiques des échelles à main en service au SDMIS. 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24FE7C9C-C695-162C-48BA-4DA1DC392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3429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Généralités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L'échelle à coulisses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L'échelle à crochets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L'échelle télescopique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8">
            <a:extLst>
              <a:ext uri="{FF2B5EF4-FFF2-40B4-BE49-F238E27FC236}">
                <a16:creationId xmlns:a16="http://schemas.microsoft.com/office/drawing/2014/main" id="{29934C5F-83AA-B24F-E096-EA623CC691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Nomenclature</a:t>
            </a:r>
          </a:p>
        </p:txBody>
      </p:sp>
      <p:sp>
        <p:nvSpPr>
          <p:cNvPr id="22531" name="Espace réservé du numéro de diapositive 4">
            <a:extLst>
              <a:ext uri="{FF2B5EF4-FFF2-40B4-BE49-F238E27FC236}">
                <a16:creationId xmlns:a16="http://schemas.microsoft.com/office/drawing/2014/main" id="{EF5B5167-E02A-E292-F102-CB99DBFA675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86A2A9E-A6C1-41D8-81A9-32A2A317F14A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22532" name="Rectangle 1">
            <a:extLst>
              <a:ext uri="{FF2B5EF4-FFF2-40B4-BE49-F238E27FC236}">
                <a16:creationId xmlns:a16="http://schemas.microsoft.com/office/drawing/2014/main" id="{523D7990-EF61-0A29-692B-6352D9235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6405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 des échelles du S.D.M.I.S. : </a:t>
            </a:r>
            <a:endParaRPr lang="fr-FR" altLang="fr-FR" sz="2400" b="1" u="sng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2533" name="Group 37">
            <a:extLst>
              <a:ext uri="{FF2B5EF4-FFF2-40B4-BE49-F238E27FC236}">
                <a16:creationId xmlns:a16="http://schemas.microsoft.com/office/drawing/2014/main" id="{AC3BCC78-0B25-1121-5F1B-FC8139F04651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2547938"/>
            <a:ext cx="6788150" cy="2938462"/>
            <a:chOff x="-3" y="-3"/>
            <a:chExt cx="2147" cy="1851"/>
          </a:xfrm>
        </p:grpSpPr>
        <p:grpSp>
          <p:nvGrpSpPr>
            <p:cNvPr id="22534" name="Group 35">
              <a:extLst>
                <a:ext uri="{FF2B5EF4-FFF2-40B4-BE49-F238E27FC236}">
                  <a16:creationId xmlns:a16="http://schemas.microsoft.com/office/drawing/2014/main" id="{6273E461-875C-6579-A7F3-F1F1B81057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141" cy="1845"/>
              <a:chOff x="0" y="0"/>
              <a:chExt cx="2141" cy="1845"/>
            </a:xfrm>
          </p:grpSpPr>
          <p:grpSp>
            <p:nvGrpSpPr>
              <p:cNvPr id="22536" name="Group 16">
                <a:extLst>
                  <a:ext uri="{FF2B5EF4-FFF2-40B4-BE49-F238E27FC236}">
                    <a16:creationId xmlns:a16="http://schemas.microsoft.com/office/drawing/2014/main" id="{F7F3CE26-9894-4010-ECA0-2D4528158D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164" cy="461"/>
                <a:chOff x="0" y="0"/>
                <a:chExt cx="1164" cy="461"/>
              </a:xfrm>
            </p:grpSpPr>
            <p:sp>
              <p:nvSpPr>
                <p:cNvPr id="22564" name="Rectangle 5">
                  <a:extLst>
                    <a:ext uri="{FF2B5EF4-FFF2-40B4-BE49-F238E27FC236}">
                      <a16:creationId xmlns:a16="http://schemas.microsoft.com/office/drawing/2014/main" id="{17D546E4-32E6-7626-2173-A8BE6A3842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1108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Caractéristiques</a:t>
                  </a:r>
                </a:p>
              </p:txBody>
            </p:sp>
            <p:sp>
              <p:nvSpPr>
                <p:cNvPr id="22565" name="Rectangle 15">
                  <a:extLst>
                    <a:ext uri="{FF2B5EF4-FFF2-40B4-BE49-F238E27FC236}">
                      <a16:creationId xmlns:a16="http://schemas.microsoft.com/office/drawing/2014/main" id="{7C3ECFEE-A1B2-9B6C-8CD8-031C7F6E3A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64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537" name="Group 18">
                <a:extLst>
                  <a:ext uri="{FF2B5EF4-FFF2-40B4-BE49-F238E27FC236}">
                    <a16:creationId xmlns:a16="http://schemas.microsoft.com/office/drawing/2014/main" id="{EC0F3E77-0A20-82D3-B31C-AAAF3B3061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4" y="0"/>
                <a:ext cx="977" cy="461"/>
                <a:chOff x="1164" y="0"/>
                <a:chExt cx="977" cy="461"/>
              </a:xfrm>
            </p:grpSpPr>
            <p:sp>
              <p:nvSpPr>
                <p:cNvPr id="22562" name="Rectangle 6">
                  <a:extLst>
                    <a:ext uri="{FF2B5EF4-FFF2-40B4-BE49-F238E27FC236}">
                      <a16:creationId xmlns:a16="http://schemas.microsoft.com/office/drawing/2014/main" id="{2DEA9AAC-1873-AC5D-DC4D-D4E1366FC4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2" y="0"/>
                  <a:ext cx="921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Alliage léger à 1 plan</a:t>
                  </a:r>
                </a:p>
              </p:txBody>
            </p:sp>
            <p:sp>
              <p:nvSpPr>
                <p:cNvPr id="22563" name="Rectangle 17">
                  <a:extLst>
                    <a:ext uri="{FF2B5EF4-FFF2-40B4-BE49-F238E27FC236}">
                      <a16:creationId xmlns:a16="http://schemas.microsoft.com/office/drawing/2014/main" id="{F3D285DF-643A-84D5-A836-7905FD3A6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4" y="0"/>
                  <a:ext cx="977" cy="46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538" name="Group 20">
                <a:extLst>
                  <a:ext uri="{FF2B5EF4-FFF2-40B4-BE49-F238E27FC236}">
                    <a16:creationId xmlns:a16="http://schemas.microsoft.com/office/drawing/2014/main" id="{F4AADF92-A209-DE27-3634-C4A5C08E2D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61"/>
                <a:ext cx="1164" cy="346"/>
                <a:chOff x="0" y="461"/>
                <a:chExt cx="1164" cy="346"/>
              </a:xfrm>
            </p:grpSpPr>
            <p:sp>
              <p:nvSpPr>
                <p:cNvPr id="22560" name="Rectangle 7">
                  <a:extLst>
                    <a:ext uri="{FF2B5EF4-FFF2-40B4-BE49-F238E27FC236}">
                      <a16:creationId xmlns:a16="http://schemas.microsoft.com/office/drawing/2014/main" id="{4BAADD01-0F3A-01CD-5790-DF8096515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461"/>
                  <a:ext cx="1108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Hauteur reployée</a:t>
                  </a:r>
                </a:p>
              </p:txBody>
            </p:sp>
            <p:sp>
              <p:nvSpPr>
                <p:cNvPr id="22561" name="Rectangle 19">
                  <a:extLst>
                    <a:ext uri="{FF2B5EF4-FFF2-40B4-BE49-F238E27FC236}">
                      <a16:creationId xmlns:a16="http://schemas.microsoft.com/office/drawing/2014/main" id="{7780E384-6DC7-E792-EAA9-A8D999EBF3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1164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539" name="Group 22">
                <a:extLst>
                  <a:ext uri="{FF2B5EF4-FFF2-40B4-BE49-F238E27FC236}">
                    <a16:creationId xmlns:a16="http://schemas.microsoft.com/office/drawing/2014/main" id="{02EE1AE7-3022-2EB7-1377-3501885688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4" y="461"/>
                <a:ext cx="977" cy="346"/>
                <a:chOff x="1164" y="461"/>
                <a:chExt cx="977" cy="346"/>
              </a:xfrm>
            </p:grpSpPr>
            <p:sp>
              <p:nvSpPr>
                <p:cNvPr id="22558" name="Rectangle 8">
                  <a:extLst>
                    <a:ext uri="{FF2B5EF4-FFF2-40B4-BE49-F238E27FC236}">
                      <a16:creationId xmlns:a16="http://schemas.microsoft.com/office/drawing/2014/main" id="{64CF3006-153D-890A-6CD8-6D55532CB9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2" y="461"/>
                  <a:ext cx="921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0,80 m</a:t>
                  </a:r>
                </a:p>
              </p:txBody>
            </p:sp>
            <p:sp>
              <p:nvSpPr>
                <p:cNvPr id="22559" name="Rectangle 21">
                  <a:extLst>
                    <a:ext uri="{FF2B5EF4-FFF2-40B4-BE49-F238E27FC236}">
                      <a16:creationId xmlns:a16="http://schemas.microsoft.com/office/drawing/2014/main" id="{517E2165-E0EB-6E0D-2B58-94F8D51874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4" y="461"/>
                  <a:ext cx="977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540" name="Group 24">
                <a:extLst>
                  <a:ext uri="{FF2B5EF4-FFF2-40B4-BE49-F238E27FC236}">
                    <a16:creationId xmlns:a16="http://schemas.microsoft.com/office/drawing/2014/main" id="{626FACD0-35D5-2B62-93D7-AB4FF6D1B6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07"/>
                <a:ext cx="1164" cy="346"/>
                <a:chOff x="0" y="807"/>
                <a:chExt cx="1164" cy="346"/>
              </a:xfrm>
            </p:grpSpPr>
            <p:sp>
              <p:nvSpPr>
                <p:cNvPr id="22556" name="Rectangle 9">
                  <a:extLst>
                    <a:ext uri="{FF2B5EF4-FFF2-40B4-BE49-F238E27FC236}">
                      <a16:creationId xmlns:a16="http://schemas.microsoft.com/office/drawing/2014/main" id="{219025EC-72D7-CAB8-420C-18752C2007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807"/>
                  <a:ext cx="1108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Hauteur déployée</a:t>
                  </a:r>
                </a:p>
              </p:txBody>
            </p:sp>
            <p:sp>
              <p:nvSpPr>
                <p:cNvPr id="22557" name="Rectangle 23">
                  <a:extLst>
                    <a:ext uri="{FF2B5EF4-FFF2-40B4-BE49-F238E27FC236}">
                      <a16:creationId xmlns:a16="http://schemas.microsoft.com/office/drawing/2014/main" id="{C9702305-E310-8F7B-C1A4-BA9C40C536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807"/>
                  <a:ext cx="1164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541" name="Group 26">
                <a:extLst>
                  <a:ext uri="{FF2B5EF4-FFF2-40B4-BE49-F238E27FC236}">
                    <a16:creationId xmlns:a16="http://schemas.microsoft.com/office/drawing/2014/main" id="{39FFEA93-7E02-DDC9-904A-777B2D630D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4" y="807"/>
                <a:ext cx="977" cy="346"/>
                <a:chOff x="1164" y="807"/>
                <a:chExt cx="977" cy="346"/>
              </a:xfrm>
            </p:grpSpPr>
            <p:sp>
              <p:nvSpPr>
                <p:cNvPr id="22554" name="Rectangle 10">
                  <a:extLst>
                    <a:ext uri="{FF2B5EF4-FFF2-40B4-BE49-F238E27FC236}">
                      <a16:creationId xmlns:a16="http://schemas.microsoft.com/office/drawing/2014/main" id="{D7AFD1EE-78FF-3FE1-430F-5136863D6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2" y="807"/>
                  <a:ext cx="921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3,50 m</a:t>
                  </a:r>
                </a:p>
              </p:txBody>
            </p:sp>
            <p:sp>
              <p:nvSpPr>
                <p:cNvPr id="22555" name="Rectangle 25">
                  <a:extLst>
                    <a:ext uri="{FF2B5EF4-FFF2-40B4-BE49-F238E27FC236}">
                      <a16:creationId xmlns:a16="http://schemas.microsoft.com/office/drawing/2014/main" id="{40E2672F-DCDA-51EE-1EAF-05839CAB7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4" y="807"/>
                  <a:ext cx="977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542" name="Group 28">
                <a:extLst>
                  <a:ext uri="{FF2B5EF4-FFF2-40B4-BE49-F238E27FC236}">
                    <a16:creationId xmlns:a16="http://schemas.microsoft.com/office/drawing/2014/main" id="{064734E5-D43D-D5B8-2A23-344B9E247D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153"/>
                <a:ext cx="1164" cy="346"/>
                <a:chOff x="0" y="1153"/>
                <a:chExt cx="1164" cy="346"/>
              </a:xfrm>
            </p:grpSpPr>
            <p:sp>
              <p:nvSpPr>
                <p:cNvPr id="22552" name="Rectangle 11">
                  <a:extLst>
                    <a:ext uri="{FF2B5EF4-FFF2-40B4-BE49-F238E27FC236}">
                      <a16:creationId xmlns:a16="http://schemas.microsoft.com/office/drawing/2014/main" id="{30D0611E-BB45-34E8-4E9E-4889A99A1A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1153"/>
                  <a:ext cx="1108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en-GB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Poids</a:t>
                  </a: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553" name="Rectangle 27">
                  <a:extLst>
                    <a:ext uri="{FF2B5EF4-FFF2-40B4-BE49-F238E27FC236}">
                      <a16:creationId xmlns:a16="http://schemas.microsoft.com/office/drawing/2014/main" id="{B3EC11E2-79AA-97B6-5062-A45BDEBC8C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53"/>
                  <a:ext cx="1164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543" name="Group 30">
                <a:extLst>
                  <a:ext uri="{FF2B5EF4-FFF2-40B4-BE49-F238E27FC236}">
                    <a16:creationId xmlns:a16="http://schemas.microsoft.com/office/drawing/2014/main" id="{FEC617F4-9A48-3116-7198-DBA8A10C8F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4" y="1153"/>
                <a:ext cx="977" cy="346"/>
                <a:chOff x="1164" y="1153"/>
                <a:chExt cx="977" cy="346"/>
              </a:xfrm>
            </p:grpSpPr>
            <p:sp>
              <p:nvSpPr>
                <p:cNvPr id="22550" name="Rectangle 12">
                  <a:extLst>
                    <a:ext uri="{FF2B5EF4-FFF2-40B4-BE49-F238E27FC236}">
                      <a16:creationId xmlns:a16="http://schemas.microsoft.com/office/drawing/2014/main" id="{EB9ECCC3-D5EA-ADE4-F6B4-A781ED2D58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2" y="1153"/>
                  <a:ext cx="921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 kg</a:t>
                  </a:r>
                </a:p>
              </p:txBody>
            </p:sp>
            <p:sp>
              <p:nvSpPr>
                <p:cNvPr id="22551" name="Rectangle 29">
                  <a:extLst>
                    <a:ext uri="{FF2B5EF4-FFF2-40B4-BE49-F238E27FC236}">
                      <a16:creationId xmlns:a16="http://schemas.microsoft.com/office/drawing/2014/main" id="{DCED6649-63AE-EBDE-A598-8C27DB90EA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4" y="1153"/>
                  <a:ext cx="977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544" name="Group 32">
                <a:extLst>
                  <a:ext uri="{FF2B5EF4-FFF2-40B4-BE49-F238E27FC236}">
                    <a16:creationId xmlns:a16="http://schemas.microsoft.com/office/drawing/2014/main" id="{648EDDDE-1A50-B3E6-B61C-B72DBA244C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499"/>
                <a:ext cx="1164" cy="346"/>
                <a:chOff x="0" y="1499"/>
                <a:chExt cx="1164" cy="346"/>
              </a:xfrm>
            </p:grpSpPr>
            <p:sp>
              <p:nvSpPr>
                <p:cNvPr id="22548" name="Rectangle 13">
                  <a:extLst>
                    <a:ext uri="{FF2B5EF4-FFF2-40B4-BE49-F238E27FC236}">
                      <a16:creationId xmlns:a16="http://schemas.microsoft.com/office/drawing/2014/main" id="{1B8885B7-6B6B-445D-9773-8BF83E01B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" y="1499"/>
                  <a:ext cx="1108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just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Largeur basse</a:t>
                  </a:r>
                </a:p>
              </p:txBody>
            </p:sp>
            <p:sp>
              <p:nvSpPr>
                <p:cNvPr id="22549" name="Rectangle 31">
                  <a:extLst>
                    <a:ext uri="{FF2B5EF4-FFF2-40B4-BE49-F238E27FC236}">
                      <a16:creationId xmlns:a16="http://schemas.microsoft.com/office/drawing/2014/main" id="{E235B927-CD2E-4AC9-6BD6-FBF048E30C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499"/>
                  <a:ext cx="1164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545" name="Group 34">
                <a:extLst>
                  <a:ext uri="{FF2B5EF4-FFF2-40B4-BE49-F238E27FC236}">
                    <a16:creationId xmlns:a16="http://schemas.microsoft.com/office/drawing/2014/main" id="{CC11E9C1-7B76-7DED-5B9B-FF59B7BF7F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4" y="1499"/>
                <a:ext cx="977" cy="346"/>
                <a:chOff x="1164" y="1499"/>
                <a:chExt cx="977" cy="346"/>
              </a:xfrm>
            </p:grpSpPr>
            <p:sp>
              <p:nvSpPr>
                <p:cNvPr id="22546" name="Rectangle 14">
                  <a:extLst>
                    <a:ext uri="{FF2B5EF4-FFF2-40B4-BE49-F238E27FC236}">
                      <a16:creationId xmlns:a16="http://schemas.microsoft.com/office/drawing/2014/main" id="{289F4A90-0777-4388-DCB1-64CC4C91CE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2" y="1499"/>
                  <a:ext cx="921" cy="3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0,50 m</a:t>
                  </a:r>
                </a:p>
              </p:txBody>
            </p:sp>
            <p:sp>
              <p:nvSpPr>
                <p:cNvPr id="22547" name="Rectangle 33">
                  <a:extLst>
                    <a:ext uri="{FF2B5EF4-FFF2-40B4-BE49-F238E27FC236}">
                      <a16:creationId xmlns:a16="http://schemas.microsoft.com/office/drawing/2014/main" id="{A9F94406-F942-DE86-C634-F86293C3A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4" y="1499"/>
                  <a:ext cx="977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Myriad Pro" panose="020B0503030403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fr-FR" altLang="fr-FR" sz="2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2535" name="Rectangle 36">
              <a:extLst>
                <a:ext uri="{FF2B5EF4-FFF2-40B4-BE49-F238E27FC236}">
                  <a16:creationId xmlns:a16="http://schemas.microsoft.com/office/drawing/2014/main" id="{F24601DF-205D-F338-E219-3A53D852D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2147" cy="1851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Myriad Pro" panose="020B0503030403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Myriad Pro" panose="020B0503030403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yriad Pro" panose="020B0503030403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Myriad Pro" panose="020B0503030403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8">
            <a:extLst>
              <a:ext uri="{FF2B5EF4-FFF2-40B4-BE49-F238E27FC236}">
                <a16:creationId xmlns:a16="http://schemas.microsoft.com/office/drawing/2014/main" id="{765D6F04-32AB-E260-976D-A532412B75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85C96703-2979-DC95-44E5-F4AF49F98C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7F62D31-B3C1-4BAB-8A50-BB56071802A6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00F9301-98A7-9856-DA9F-1565B2C5AA6F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ZoneTexte 15">
            <a:extLst>
              <a:ext uri="{FF2B5EF4-FFF2-40B4-BE49-F238E27FC236}">
                <a16:creationId xmlns:a16="http://schemas.microsoft.com/office/drawing/2014/main" id="{EE2E9883-E4C9-0CCF-EECC-CABC2DB4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3429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Généralités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L'échelle à coulisses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L'échelle à crochets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L'échelle télescopique</a:t>
            </a:r>
          </a:p>
        </p:txBody>
      </p:sp>
      <p:sp>
        <p:nvSpPr>
          <p:cNvPr id="23558" name="ZoneTexte 12">
            <a:extLst>
              <a:ext uri="{FF2B5EF4-FFF2-40B4-BE49-F238E27FC236}">
                <a16:creationId xmlns:a16="http://schemas.microsoft.com/office/drawing/2014/main" id="{576D8348-290A-C724-DA47-94D8950DA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2133600"/>
            <a:ext cx="40386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échelle à coulisse 2 plans">
            <a:extLst>
              <a:ext uri="{FF2B5EF4-FFF2-40B4-BE49-F238E27FC236}">
                <a16:creationId xmlns:a16="http://schemas.microsoft.com/office/drawing/2014/main" id="{7F2822AD-7488-B400-6859-D501F466A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10255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04EEB0B7-CD9F-62ED-49E5-9FA3F73CC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Présentation générale</a:t>
            </a:r>
          </a:p>
        </p:txBody>
      </p:sp>
      <p:sp>
        <p:nvSpPr>
          <p:cNvPr id="5124" name="Espace réservé du numéro de diapositive 4">
            <a:extLst>
              <a:ext uri="{FF2B5EF4-FFF2-40B4-BE49-F238E27FC236}">
                <a16:creationId xmlns:a16="http://schemas.microsoft.com/office/drawing/2014/main" id="{B9A112BD-D808-3E15-EBCC-7B5F79E2EA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C2E4CE-7C24-42CA-9DC5-B113A9A8D768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5125" name="Rectangle 1">
            <a:extLst>
              <a:ext uri="{FF2B5EF4-FFF2-40B4-BE49-F238E27FC236}">
                <a16:creationId xmlns:a16="http://schemas.microsoft.com/office/drawing/2014/main" id="{07B5D794-BC22-50A7-4673-B633C3E40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41438"/>
            <a:ext cx="8158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Arial" panose="020B0604020202020204" pitchFamily="34" charset="0"/>
              </a:rPr>
              <a:t>3 types d’échelles à mains :</a:t>
            </a:r>
          </a:p>
        </p:txBody>
      </p:sp>
      <p:pic>
        <p:nvPicPr>
          <p:cNvPr id="5126" name="Picture 6" descr="échelle à crochets posée à terre position attente">
            <a:extLst>
              <a:ext uri="{FF2B5EF4-FFF2-40B4-BE49-F238E27FC236}">
                <a16:creationId xmlns:a16="http://schemas.microsoft.com/office/drawing/2014/main" id="{B5507FFE-AD96-D0CC-9058-14AAA6B14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8768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 1">
            <a:extLst>
              <a:ext uri="{FF2B5EF4-FFF2-40B4-BE49-F238E27FC236}">
                <a16:creationId xmlns:a16="http://schemas.microsoft.com/office/drawing/2014/main" id="{842447B3-007E-41B2-E80C-CAC417236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">
            <a:extLst>
              <a:ext uri="{FF2B5EF4-FFF2-40B4-BE49-F238E27FC236}">
                <a16:creationId xmlns:a16="http://schemas.microsoft.com/office/drawing/2014/main" id="{8F52E92C-ACA5-F2B4-F415-98D65DB5E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5626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Echelles à coulisses</a:t>
            </a: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9" name="Rectangle 1">
            <a:extLst>
              <a:ext uri="{FF2B5EF4-FFF2-40B4-BE49-F238E27FC236}">
                <a16:creationId xmlns:a16="http://schemas.microsoft.com/office/drawing/2014/main" id="{FAE0B3F4-6E9D-E0DB-367B-BDAF9E56B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7432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Echelles à crochets</a:t>
            </a: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30" name="Rectangle 1">
            <a:extLst>
              <a:ext uri="{FF2B5EF4-FFF2-40B4-BE49-F238E27FC236}">
                <a16:creationId xmlns:a16="http://schemas.microsoft.com/office/drawing/2014/main" id="{52E4561B-B9EA-1587-AF7F-F39CB6D64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352800"/>
            <a:ext cx="3189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b="1">
                <a:latin typeface="Times New Roman" panose="02020603050405020304" pitchFamily="18" charset="0"/>
                <a:cs typeface="Arial" panose="020B0604020202020204" pitchFamily="34" charset="0"/>
              </a:rPr>
              <a:t>Echelles télescopiques</a:t>
            </a:r>
            <a:endParaRPr lang="fr-FR" altLang="fr-FR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ECBD0F0-B984-3E9C-F95C-61A787889B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Présentation générale</a:t>
            </a:r>
          </a:p>
        </p:txBody>
      </p:sp>
      <p:sp>
        <p:nvSpPr>
          <p:cNvPr id="6147" name="Espace réservé du numéro de diapositive 4">
            <a:extLst>
              <a:ext uri="{FF2B5EF4-FFF2-40B4-BE49-F238E27FC236}">
                <a16:creationId xmlns:a16="http://schemas.microsoft.com/office/drawing/2014/main" id="{84C0325B-F873-7CB0-7A8E-5B4DA46472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49E41BF-909A-447F-9831-C2E13388FAC8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E4EFD4E4-692A-D8ED-3525-BA93B9EF4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8158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Matériel de sauvetage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demande une maîtrise parfaite et un entraînement très régulier.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149" name="Picture 8" descr="imagesCAWXMKZG">
            <a:extLst>
              <a:ext uri="{FF2B5EF4-FFF2-40B4-BE49-F238E27FC236}">
                <a16:creationId xmlns:a16="http://schemas.microsoft.com/office/drawing/2014/main" id="{7E6B1DB7-ACE5-B3C8-28B2-028E25CF5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51125"/>
            <a:ext cx="2286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9">
            <a:extLst>
              <a:ext uri="{FF2B5EF4-FFF2-40B4-BE49-F238E27FC236}">
                <a16:creationId xmlns:a16="http://schemas.microsoft.com/office/drawing/2014/main" id="{3704BA2C-93EE-564E-55B5-7306978FD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141663"/>
            <a:ext cx="5334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2 premières équipent la totalité des FPTL, FPT, FPTGP et VID.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6151" name="Rectangle 11">
            <a:extLst>
              <a:ext uri="{FF2B5EF4-FFF2-40B4-BE49-F238E27FC236}">
                <a16:creationId xmlns:a16="http://schemas.microsoft.com/office/drawing/2014/main" id="{EB512DB9-0127-2FAD-DFA0-B6890C1E6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4951413"/>
            <a:ext cx="85248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Dernière catégorie équipe certaines spécialités (CMIC, SD, etc.)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échelle à coulisse 2 plans">
            <a:extLst>
              <a:ext uri="{FF2B5EF4-FFF2-40B4-BE49-F238E27FC236}">
                <a16:creationId xmlns:a16="http://schemas.microsoft.com/office/drawing/2014/main" id="{855D986C-76F1-B0DD-B5CC-311C7C3A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25563"/>
            <a:ext cx="12954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B33CEAE1-9101-A74B-AD0C-1851BDDF1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L’échelle à coulisses</a:t>
            </a:r>
          </a:p>
        </p:txBody>
      </p:sp>
      <p:sp>
        <p:nvSpPr>
          <p:cNvPr id="7172" name="Espace réservé du numéro de diapositive 4">
            <a:extLst>
              <a:ext uri="{FF2B5EF4-FFF2-40B4-BE49-F238E27FC236}">
                <a16:creationId xmlns:a16="http://schemas.microsoft.com/office/drawing/2014/main" id="{A44F00F5-C430-AA4B-FC3B-2981961F68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4E5115-60C8-47A3-B2AC-6202875C8D03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7173" name="Espace réservé du contenu 2">
            <a:extLst>
              <a:ext uri="{FF2B5EF4-FFF2-40B4-BE49-F238E27FC236}">
                <a16:creationId xmlns:a16="http://schemas.microsoft.com/office/drawing/2014/main" id="{D718F773-22B2-EA40-7297-87F68CCC2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7" r="6876" b="9940"/>
          <a:stretch>
            <a:fillRect/>
          </a:stretch>
        </p:blipFill>
        <p:spPr bwMode="auto">
          <a:xfrm>
            <a:off x="4468813" y="1462088"/>
            <a:ext cx="338455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63CA8779-C04C-6906-7B6C-F3905C1F9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Présentation</a:t>
            </a:r>
          </a:p>
        </p:txBody>
      </p:sp>
      <p:sp>
        <p:nvSpPr>
          <p:cNvPr id="8195" name="Espace réservé du numéro de diapositive 4">
            <a:extLst>
              <a:ext uri="{FF2B5EF4-FFF2-40B4-BE49-F238E27FC236}">
                <a16:creationId xmlns:a16="http://schemas.microsoft.com/office/drawing/2014/main" id="{A0D1672F-EAFB-8012-C5BA-CEC8EBE02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25C2F6-D133-4E7A-98AD-E47186E02609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8196" name="ZoneTexte 5">
            <a:extLst>
              <a:ext uri="{FF2B5EF4-FFF2-40B4-BE49-F238E27FC236}">
                <a16:creationId xmlns:a16="http://schemas.microsoft.com/office/drawing/2014/main" id="{B7233C07-24C6-B194-A7DD-3E631650E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06450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2 plans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S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auvetages, attaques de feux, faire des reconnaissances, des Ets de tuyaux et atteindre des toitures peu élevées.</a:t>
            </a: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fr-FR" altLang="fr-FR" sz="2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I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tinéraire de secours et/ou un accès principal.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Permet d'accéder au 1</a:t>
            </a:r>
            <a:r>
              <a:rPr lang="fr-FR" altLang="fr-FR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2</a:t>
            </a:r>
            <a:r>
              <a:rPr lang="fr-FR" altLang="fr-FR" sz="24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altLang="fr-F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étage.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>
            <a:extLst>
              <a:ext uri="{FF2B5EF4-FFF2-40B4-BE49-F238E27FC236}">
                <a16:creationId xmlns:a16="http://schemas.microsoft.com/office/drawing/2014/main" id="{2DF61B13-52C5-FD0F-B3A1-74D3300A6E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7742238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Nomenclature</a:t>
            </a:r>
          </a:p>
        </p:txBody>
      </p:sp>
      <p:sp>
        <p:nvSpPr>
          <p:cNvPr id="9219" name="Espace réservé du numéro de diapositive 4">
            <a:extLst>
              <a:ext uri="{FF2B5EF4-FFF2-40B4-BE49-F238E27FC236}">
                <a16:creationId xmlns:a16="http://schemas.microsoft.com/office/drawing/2014/main" id="{93394913-924C-9661-6E17-ED33D13DF3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11D10CF-093A-4141-B763-D8F8FC03152E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pic>
        <p:nvPicPr>
          <p:cNvPr id="9220" name="Picture 7">
            <a:extLst>
              <a:ext uri="{FF2B5EF4-FFF2-40B4-BE49-F238E27FC236}">
                <a16:creationId xmlns:a16="http://schemas.microsoft.com/office/drawing/2014/main" id="{3D194E2C-DB72-AA91-66FC-0D5B5D41B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8750" r="14844" b="13542"/>
          <a:stretch>
            <a:fillRect/>
          </a:stretch>
        </p:blipFill>
        <p:spPr bwMode="auto">
          <a:xfrm>
            <a:off x="533400" y="1295400"/>
            <a:ext cx="7620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8">
            <a:extLst>
              <a:ext uri="{FF2B5EF4-FFF2-40B4-BE49-F238E27FC236}">
                <a16:creationId xmlns:a16="http://schemas.microsoft.com/office/drawing/2014/main" id="{1B30B850-DE15-C284-6D83-D186F8C5DA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Nomenclature</a:t>
            </a:r>
          </a:p>
        </p:txBody>
      </p:sp>
      <p:sp>
        <p:nvSpPr>
          <p:cNvPr id="10243" name="Espace réservé du numéro de diapositive 4">
            <a:extLst>
              <a:ext uri="{FF2B5EF4-FFF2-40B4-BE49-F238E27FC236}">
                <a16:creationId xmlns:a16="http://schemas.microsoft.com/office/drawing/2014/main" id="{2547D82A-E471-E2D4-FBFA-C9B830DD86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409FC7-237E-47FB-A8A3-A4F9D615B6C0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F3B460E6-88C4-1F34-E335-7B27344DC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90663"/>
            <a:ext cx="833278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Plan le plus large est le 1</a:t>
            </a:r>
            <a:r>
              <a:rPr lang="fr-FR" altLang="fr-FR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plan.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fr-FR" altLang="fr-FR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(et le 3</a:t>
            </a:r>
            <a:r>
              <a:rPr lang="fr-FR" altLang="fr-FR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plan : Montants munis de bandes de glissement, portent à leur base des guides qui glissent dans les coulisses du 1</a:t>
            </a:r>
            <a:r>
              <a:rPr lang="fr-FR" altLang="fr-FR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plan.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Déployée au moyen du trait (cordelette) relié à la partie inférieure du 2</a:t>
            </a:r>
            <a:r>
              <a:rPr lang="fr-FR" altLang="fr-FR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plan et passant dans la poulie fixée à la partie supérieure du 1</a:t>
            </a:r>
            <a:r>
              <a:rPr lang="fr-FR" altLang="fr-FR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plan et dans la poulie de la barre d'accouplement des parachutes.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8">
            <a:extLst>
              <a:ext uri="{FF2B5EF4-FFF2-40B4-BE49-F238E27FC236}">
                <a16:creationId xmlns:a16="http://schemas.microsoft.com/office/drawing/2014/main" id="{B4CA3ABE-D495-C7A7-FFEA-A53E46B135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Nomenclature</a:t>
            </a:r>
          </a:p>
        </p:txBody>
      </p:sp>
      <p:sp>
        <p:nvSpPr>
          <p:cNvPr id="11267" name="Espace réservé du numéro de diapositive 4">
            <a:extLst>
              <a:ext uri="{FF2B5EF4-FFF2-40B4-BE49-F238E27FC236}">
                <a16:creationId xmlns:a16="http://schemas.microsoft.com/office/drawing/2014/main" id="{EA4D8926-DD90-D938-A4C9-CE216BC0B28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D36E669-F876-469A-B469-D12F13C6BCC7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ADA12858-2A8B-361B-CC7D-3CC26A005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08163"/>
            <a:ext cx="83327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Parachutes maintiennent l'échelle déployée.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Généralement le 3</a:t>
            </a:r>
            <a:r>
              <a:rPr lang="fr-FR" altLang="fr-FR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plan se monte indépendamment à la main avant d'élever le 2</a:t>
            </a:r>
            <a:r>
              <a:rPr lang="fr-FR" altLang="fr-FR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ème</a:t>
            </a: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plan.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393</TotalTime>
  <Words>720</Words>
  <Application>Microsoft Office PowerPoint</Application>
  <PresentationFormat>Affichage à l'écran (4:3)</PresentationFormat>
  <Paragraphs>165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Myriad Pro</vt:lpstr>
      <vt:lpstr>Calibri</vt:lpstr>
      <vt:lpstr>Times New Roman</vt:lpstr>
      <vt:lpstr>Wingdings</vt:lpstr>
      <vt:lpstr>GCCAR</vt:lpstr>
      <vt:lpstr>LES ECHELLES A MAINS CARACTERISTIQUES</vt:lpstr>
      <vt:lpstr>Les échelles à mains</vt:lpstr>
      <vt:lpstr>Présentation générale</vt:lpstr>
      <vt:lpstr>Présentation générale</vt:lpstr>
      <vt:lpstr>L’échelle à coulisses</vt:lpstr>
      <vt:lpstr>Présentation</vt:lpstr>
      <vt:lpstr>Nomenclature</vt:lpstr>
      <vt:lpstr>Nomenclature</vt:lpstr>
      <vt:lpstr>Nomenclature</vt:lpstr>
      <vt:lpstr>Présentation</vt:lpstr>
      <vt:lpstr>L’échelle à crochets</vt:lpstr>
      <vt:lpstr>Présentation</vt:lpstr>
      <vt:lpstr>Présentation</vt:lpstr>
      <vt:lpstr>Nomenclature</vt:lpstr>
      <vt:lpstr>Nomenclature</vt:lpstr>
      <vt:lpstr>Présentation</vt:lpstr>
      <vt:lpstr>Présentation</vt:lpstr>
      <vt:lpstr>Echelle télescopique</vt:lpstr>
      <vt:lpstr>Echelle télescopique</vt:lpstr>
      <vt:lpstr>Nomenclature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39</cp:revision>
  <cp:lastPrinted>2015-08-06T08:01:37Z</cp:lastPrinted>
  <dcterms:created xsi:type="dcterms:W3CDTF">2015-08-05T10:19:35Z</dcterms:created>
  <dcterms:modified xsi:type="dcterms:W3CDTF">2025-01-14T15:48:21Z</dcterms:modified>
</cp:coreProperties>
</file>