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5" r:id="rId3"/>
    <p:sldId id="258" r:id="rId4"/>
    <p:sldId id="274" r:id="rId5"/>
    <p:sldId id="277" r:id="rId6"/>
    <p:sldId id="259" r:id="rId7"/>
    <p:sldId id="279" r:id="rId8"/>
    <p:sldId id="298" r:id="rId9"/>
    <p:sldId id="280" r:id="rId10"/>
    <p:sldId id="281" r:id="rId11"/>
    <p:sldId id="263" r:id="rId12"/>
    <p:sldId id="262" r:id="rId13"/>
    <p:sldId id="285" r:id="rId14"/>
    <p:sldId id="284" r:id="rId15"/>
    <p:sldId id="267" r:id="rId16"/>
    <p:sldId id="268" r:id="rId17"/>
    <p:sldId id="294" r:id="rId18"/>
    <p:sldId id="287" r:id="rId19"/>
    <p:sldId id="286" r:id="rId20"/>
    <p:sldId id="288" r:id="rId21"/>
    <p:sldId id="295" r:id="rId22"/>
    <p:sldId id="289" r:id="rId23"/>
    <p:sldId id="299" r:id="rId24"/>
    <p:sldId id="300" r:id="rId25"/>
    <p:sldId id="296" r:id="rId26"/>
    <p:sldId id="297" r:id="rId27"/>
    <p:sldId id="301" r:id="rId28"/>
    <p:sldId id="302" r:id="rId29"/>
    <p:sldId id="276" r:id="rId30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113" d="100"/>
          <a:sy n="113" d="100"/>
        </p:scale>
        <p:origin x="15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CA3C2F2-892F-895B-E708-166D3E2C92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9E6FA2-7257-2B60-1990-C341E7FA68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F92D1C2-EE45-4E82-92D3-5CB20678093B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AAC3C927-8281-478D-1DFB-112B2BCDE9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A27AFEE7-5B2F-38F4-C75A-3C904CD80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8F685C-D422-E693-0D66-0BD0800848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512641-ABA6-4C7A-CC58-F8E832129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2C9EB1-1FF4-4DD3-9416-99B979DBCE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2303B4-68AB-BF94-355B-B9574A3F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33D7-72D5-4064-B3AE-9B402A4A27F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DDC024-8485-E5DA-3253-A846B3FA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ABF1A7-2C77-95AE-2EEF-92237735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AB8A-363A-41FA-90F4-4AC29413E23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875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A5B221-2039-7AE9-2579-C46205BC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C5785-A924-4C6F-B02C-83B48C10782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5FC00D-95B0-7F7E-B75B-06883188D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407F54-9115-B4E4-9BCA-A4B257ED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3A016-A5A4-46E8-BD4C-A6F8480478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637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BC0AAA-8892-4275-56D3-9E1F53B6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CD9E-85E5-4DD5-9911-4EFC8B0ADAE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938000-165B-95B2-2F5C-D06E63A0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69BC92-FA0E-148E-52A9-70E1B5E5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1C640-AAA9-40F9-B44E-A79A9FFCA83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663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7D29D2-16CC-496A-5E04-33FEEC03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56F9-831D-43BF-882A-0374A97EBEC8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D1BCFA-5835-ACA4-3DF6-7E8A0EFD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B16B0F-5DB7-744D-D3DF-12818023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555EA-D7C9-4B3A-ABC5-9941D9A140F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871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8970E8-EEAC-EA79-BED9-147634C4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59F5-4528-4A4E-9F04-E9A848BE21B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CB2B63-61D1-9C80-A950-7459E285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144E8D-5127-45D2-544C-EE752943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34FCD-A69B-430C-A366-3D2E0B5642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728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3DC9919-34D1-4998-B458-96F77309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68BA-B74D-4D2F-8880-9319B633594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19A39DB-21C8-92E8-4F7E-5E862BA6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98BA910-7562-CED2-08DD-B7D316D1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63CB-8143-4A61-8216-DF6F68E2A0E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3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5AE51DA-B9C7-EB45-C413-8087B87F8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27C62-EA39-4AA6-B641-AFFD94E97A6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209E642-C645-E886-306F-CE27007C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A8E1250-B3AF-2736-15A6-E8E213B5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D0067-A4CC-4CC8-A239-730D749A12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228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E50D7EFA-DBED-268A-4F51-D36CD8D2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868E2-44DF-4835-BA79-3FDB8370673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3B8738A-9D9A-E38A-196C-46CC8AB0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1E857A7-422C-6793-3219-092251E4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15D8-91E9-43B9-9CDA-27A1A9A923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331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E4EC15ED-8EAC-7D1C-DE9D-324C3FA9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B96C7-45C8-410B-93ED-873C35E8F465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74252EEE-16EB-32DD-B135-C6EF81C1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10DC893-7618-FA25-337D-CA68482A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8364-BF19-4740-BE41-A961BB7792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196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259CD72-B3B3-0B77-2707-211049E2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DF565-B844-40EA-94BD-EF7FA931016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AD7C614-2E63-888C-F198-29E78C32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EF4E552-14F5-911E-1A9E-52E7E589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D6C97-B90D-461C-A518-A5BDEF263C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323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3BBB96F-7D51-48E5-9781-B392C413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A6C2-0950-420E-8DFD-64B17D5A4504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4AEE82B-2E87-BB4C-6946-B7BDAF35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843D92D-4266-A541-6CA1-3EC318FF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9F32-4A5C-43AF-BBBC-6B72540025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163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8A1C95E6-3C01-AEBC-D55B-C70706EEB5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094C9820-14C1-BFAB-6B16-24FC5C22DD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7068AE-74AF-BCBA-EF60-9B76244DF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418DA7-6ACD-45DF-84C5-9C60EBAF7E98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7AD502-9121-090F-7F8F-B19E3167D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98792E-DA77-319D-B629-D1F3B4C73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 charset="0"/>
              </a:defRPr>
            </a:lvl1pPr>
          </a:lstStyle>
          <a:p>
            <a:pPr>
              <a:defRPr/>
            </a:pPr>
            <a:fld id="{DB3151D0-97D0-488C-9EA1-C2A78E31B97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D2D0478-961F-2FC3-A156-7AA7DA05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88913"/>
            <a:ext cx="8172450" cy="1008062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ECHELLES A MAINS</a:t>
            </a: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REGLES D’EMPLOI ET DE SECURITE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659C21D7-3D5E-4107-CDA2-E72CED462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– Version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277C3515-44D1-4BFC-2720-4FC7E452E7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Règles de sécurité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2C169B93-8C4E-A90B-0DBE-B05E70209D2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B31840D-BE01-495C-B29C-A7543E36F64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7D4A4D2-5B48-51AB-26BD-A3D1245538CE}"/>
              </a:ext>
            </a:extLst>
          </p:cNvPr>
          <p:cNvCxnSpPr/>
          <p:nvPr/>
        </p:nvCxnSpPr>
        <p:spPr>
          <a:xfrm>
            <a:off x="4986338" y="18446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Rectangle 5">
            <a:extLst>
              <a:ext uri="{FF2B5EF4-FFF2-40B4-BE49-F238E27FC236}">
                <a16:creationId xmlns:a16="http://schemas.microsoft.com/office/drawing/2014/main" id="{1811878A-924A-EDED-E775-0FA67C88E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00200"/>
            <a:ext cx="4267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39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Jamais les 2 pieds sur un même échelon, pour la stabilité ;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B8653DC1-F950-6AB4-79B8-0859C7879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3900488"/>
            <a:ext cx="818991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N'aller à l'extrémité de l'échelle que pour entrer par une fenêtre,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Pour stationner, garder les pieds à 1 mètre du sommet</a:t>
            </a:r>
          </a:p>
        </p:txBody>
      </p:sp>
      <p:pic>
        <p:nvPicPr>
          <p:cNvPr id="12295" name="Picture 7">
            <a:extLst>
              <a:ext uri="{FF2B5EF4-FFF2-40B4-BE49-F238E27FC236}">
                <a16:creationId xmlns:a16="http://schemas.microsoft.com/office/drawing/2014/main" id="{3395220B-70D9-8F35-FF4C-7B35DC7B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960688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WordArt 11">
            <a:extLst>
              <a:ext uri="{FF2B5EF4-FFF2-40B4-BE49-F238E27FC236}">
                <a16:creationId xmlns:a16="http://schemas.microsoft.com/office/drawing/2014/main" id="{DFB1DC96-D52B-424E-2D7B-20D4C2E261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1371600"/>
            <a:ext cx="1828800" cy="2209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0">
                  <a:solidFill>
                    <a:srgbClr val="FF0000"/>
                  </a:solidFill>
                  <a:round/>
                  <a:headEnd/>
                  <a:tailEnd/>
                </a:ln>
                <a:noFill/>
                <a:latin typeface="Arial Black" panose="020B0A04020102020204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6180C55E-76CC-39B6-99D3-EA2E3EB2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Règles d'emploi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B211979D-F873-B651-CDB2-93238660F0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FFB806-51A0-4287-84CC-44DDE21F7090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3316" name="Rectangle 13">
            <a:extLst>
              <a:ext uri="{FF2B5EF4-FFF2-40B4-BE49-F238E27FC236}">
                <a16:creationId xmlns:a16="http://schemas.microsoft.com/office/drawing/2014/main" id="{9B95D484-A6F5-72FC-69C6-7D67DD551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255713"/>
            <a:ext cx="61928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Sapeur regarde le H de l’échelle durant l’ascension, monte, le corps d’aplomb, les bras tendus à l’écartement des épaules, les mains saisissant les échelons, les pieds engagés jusqu'aux talons,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M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ouvement dissymétrique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Sans saccade,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à allure régulière.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Descente, respecter les mêmes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principes que pour la montée.</a:t>
            </a:r>
          </a:p>
        </p:txBody>
      </p:sp>
      <p:pic>
        <p:nvPicPr>
          <p:cNvPr id="13317" name="Image 1">
            <a:extLst>
              <a:ext uri="{FF2B5EF4-FFF2-40B4-BE49-F238E27FC236}">
                <a16:creationId xmlns:a16="http://schemas.microsoft.com/office/drawing/2014/main" id="{6DEAE311-5630-D980-CA23-37C434949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49363"/>
            <a:ext cx="21605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 1">
            <a:extLst>
              <a:ext uri="{FF2B5EF4-FFF2-40B4-BE49-F238E27FC236}">
                <a16:creationId xmlns:a16="http://schemas.microsoft.com/office/drawing/2014/main" id="{4FE100A9-C930-6F2D-2283-A71351412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213100"/>
            <a:ext cx="1985962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504CF402-8B7B-50AD-39A3-8C52DD00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Piétage </a:t>
            </a:r>
          </a:p>
        </p:txBody>
      </p:sp>
      <p:sp>
        <p:nvSpPr>
          <p:cNvPr id="14339" name="Espace réservé du numéro de diapositive 4">
            <a:extLst>
              <a:ext uri="{FF2B5EF4-FFF2-40B4-BE49-F238E27FC236}">
                <a16:creationId xmlns:a16="http://schemas.microsoft.com/office/drawing/2014/main" id="{64CA8077-80CD-D943-8837-2801270509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59643E-2BBE-434D-8BA8-486C90AA3748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4340" name="Text Box 24">
            <a:extLst>
              <a:ext uri="{FF2B5EF4-FFF2-40B4-BE49-F238E27FC236}">
                <a16:creationId xmlns:a16="http://schemas.microsoft.com/office/drawing/2014/main" id="{4B9857F7-EEAA-EC6A-4661-CA6D2E5B0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0188"/>
            <a:ext cx="8424863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Echelle ne doit être ni trop redressée ni trop inclinée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le 1</a:t>
            </a:r>
            <a:r>
              <a:rPr lang="fr-FR" altLang="fr-FR" sz="24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cas, elle risquerait de basculer,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le second de glisser,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dans les 2 cas la montée et la descente seraient peu commodes.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Afin d'assurer une marge convenable de sécurité, il y a lieu d'écarter le pied de l'échelle du mur : c'est le piétage ou pied d'échelle.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>
            <a:extLst>
              <a:ext uri="{FF2B5EF4-FFF2-40B4-BE49-F238E27FC236}">
                <a16:creationId xmlns:a16="http://schemas.microsoft.com/office/drawing/2014/main" id="{C5658C7D-34CC-D800-3221-53E0954420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Piétage </a:t>
            </a:r>
          </a:p>
        </p:txBody>
      </p:sp>
      <p:sp>
        <p:nvSpPr>
          <p:cNvPr id="15363" name="Espace réservé du numéro de diapositive 4">
            <a:extLst>
              <a:ext uri="{FF2B5EF4-FFF2-40B4-BE49-F238E27FC236}">
                <a16:creationId xmlns:a16="http://schemas.microsoft.com/office/drawing/2014/main" id="{60D00D53-76FB-0956-FC6F-6B75A06B2D3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39457B-37F7-4682-BE58-AFC3E3BA000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15364" name="Espace réservé du contenu 4">
            <a:extLst>
              <a:ext uri="{FF2B5EF4-FFF2-40B4-BE49-F238E27FC236}">
                <a16:creationId xmlns:a16="http://schemas.microsoft.com/office/drawing/2014/main" id="{4A056102-6FFE-BA3F-58DC-1A06D226C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484313"/>
            <a:ext cx="3125787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BEE7349-23A9-8BFE-CA68-885631583DFC}"/>
              </a:ext>
            </a:extLst>
          </p:cNvPr>
          <p:cNvCxnSpPr/>
          <p:nvPr/>
        </p:nvCxnSpPr>
        <p:spPr>
          <a:xfrm flipH="1">
            <a:off x="304800" y="1628775"/>
            <a:ext cx="1357313" cy="4162425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366" name="ZoneTexte 12">
            <a:extLst>
              <a:ext uri="{FF2B5EF4-FFF2-40B4-BE49-F238E27FC236}">
                <a16:creationId xmlns:a16="http://schemas.microsoft.com/office/drawing/2014/main" id="{428BE4E2-FF74-95D2-A2E1-2C3451182263}"/>
              </a:ext>
            </a:extLst>
          </p:cNvPr>
          <p:cNvSpPr txBox="1">
            <a:spLocks noChangeArrowheads="1"/>
          </p:cNvSpPr>
          <p:nvPr/>
        </p:nvSpPr>
        <p:spPr bwMode="auto">
          <a:xfrm rot="-4302579">
            <a:off x="-754857" y="3059907"/>
            <a:ext cx="34147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900" b="1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LONGUEUR DEPLOYEE</a:t>
            </a:r>
          </a:p>
        </p:txBody>
      </p:sp>
      <p:sp>
        <p:nvSpPr>
          <p:cNvPr id="15367" name="ZoneTexte 10">
            <a:extLst>
              <a:ext uri="{FF2B5EF4-FFF2-40B4-BE49-F238E27FC236}">
                <a16:creationId xmlns:a16="http://schemas.microsoft.com/office/drawing/2014/main" id="{02109FED-9136-8C52-1F12-0C509C19A6B0}"/>
              </a:ext>
            </a:extLst>
          </p:cNvPr>
          <p:cNvSpPr txBox="1">
            <a:spLocks noChangeArrowheads="1"/>
          </p:cNvSpPr>
          <p:nvPr/>
        </p:nvSpPr>
        <p:spPr bwMode="auto">
          <a:xfrm rot="-1101336">
            <a:off x="503238" y="5653088"/>
            <a:ext cx="260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B050"/>
                </a:solidFill>
                <a:latin typeface="Times New Roman" panose="02020603050405020304" pitchFamily="18" charset="0"/>
              </a:rPr>
              <a:t>PIED DE L’ECHELLE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BC1C37B-24D3-9768-E847-DF015895EB32}"/>
              </a:ext>
            </a:extLst>
          </p:cNvPr>
          <p:cNvCxnSpPr/>
          <p:nvPr/>
        </p:nvCxnSpPr>
        <p:spPr>
          <a:xfrm flipV="1">
            <a:off x="849313" y="5540375"/>
            <a:ext cx="960437" cy="34290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369" name="Text Box 11">
            <a:extLst>
              <a:ext uri="{FF2B5EF4-FFF2-40B4-BE49-F238E27FC236}">
                <a16:creationId xmlns:a16="http://schemas.microsoft.com/office/drawing/2014/main" id="{F513624C-5D1A-BE47-0855-8C6EE7DF7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075" y="2420938"/>
            <a:ext cx="53181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Règle pour son calcul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= (H de l'échelle déployée 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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5) +  0,60 m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8">
            <a:extLst>
              <a:ext uri="{FF2B5EF4-FFF2-40B4-BE49-F238E27FC236}">
                <a16:creationId xmlns:a16="http://schemas.microsoft.com/office/drawing/2014/main" id="{10D740B5-978E-1751-C069-056019A590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Piétage </a:t>
            </a:r>
          </a:p>
        </p:txBody>
      </p:sp>
      <p:sp>
        <p:nvSpPr>
          <p:cNvPr id="16387" name="Espace réservé du numéro de diapositive 4">
            <a:extLst>
              <a:ext uri="{FF2B5EF4-FFF2-40B4-BE49-F238E27FC236}">
                <a16:creationId xmlns:a16="http://schemas.microsoft.com/office/drawing/2014/main" id="{7EF7D6EC-240C-94DA-F8AA-ED670E111EF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584B709-7B57-4763-AC5E-15B4F63BDBC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16388" name="Image 11">
            <a:extLst>
              <a:ext uri="{FF2B5EF4-FFF2-40B4-BE49-F238E27FC236}">
                <a16:creationId xmlns:a16="http://schemas.microsoft.com/office/drawing/2014/main" id="{D20CB68D-E0AB-3C20-6A60-DE39BAFBA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t="2641" r="32397" b="3909"/>
          <a:stretch>
            <a:fillRect/>
          </a:stretch>
        </p:blipFill>
        <p:spPr bwMode="auto">
          <a:xfrm>
            <a:off x="457200" y="1371600"/>
            <a:ext cx="19700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5BEE8C0-B524-B6E8-5B38-A733A76EFFD5}"/>
              </a:ext>
            </a:extLst>
          </p:cNvPr>
          <p:cNvCxnSpPr/>
          <p:nvPr/>
        </p:nvCxnSpPr>
        <p:spPr>
          <a:xfrm>
            <a:off x="990600" y="5029200"/>
            <a:ext cx="50323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1CCAC99-CD26-7E26-609C-C9B8496D7037}"/>
              </a:ext>
            </a:extLst>
          </p:cNvPr>
          <p:cNvCxnSpPr/>
          <p:nvPr/>
        </p:nvCxnSpPr>
        <p:spPr>
          <a:xfrm>
            <a:off x="990600" y="5029200"/>
            <a:ext cx="0" cy="48895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ZoneTexte 10">
            <a:extLst>
              <a:ext uri="{FF2B5EF4-FFF2-40B4-BE49-F238E27FC236}">
                <a16:creationId xmlns:a16="http://schemas.microsoft.com/office/drawing/2014/main" id="{95D05908-1320-7781-E77F-37289D6B2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0200"/>
            <a:ext cx="671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FFFF00"/>
                </a:solidFill>
                <a:latin typeface="Arial" panose="020B0604020202020204" pitchFamily="34" charset="0"/>
              </a:rPr>
              <a:t>90°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7831C73D-A4E0-A7E3-FA4B-D807EA6F0446}"/>
              </a:ext>
            </a:extLst>
          </p:cNvPr>
          <p:cNvSpPr/>
          <p:nvPr/>
        </p:nvSpPr>
        <p:spPr>
          <a:xfrm rot="5567069">
            <a:off x="624681" y="4709319"/>
            <a:ext cx="808038" cy="838200"/>
          </a:xfrm>
          <a:prstGeom prst="arc">
            <a:avLst/>
          </a:prstGeom>
          <a:ln w="1905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6393" name="ZoneTexte 12">
            <a:extLst>
              <a:ext uri="{FF2B5EF4-FFF2-40B4-BE49-F238E27FC236}">
                <a16:creationId xmlns:a16="http://schemas.microsoft.com/office/drawing/2014/main" id="{2FC569F5-91B9-896F-DAF7-020C273D7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981200"/>
            <a:ext cx="5867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En pratique :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Mettre les pieds contre les sabots, 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Tendre les bras à la H des épaules,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Bout des doigts devant effleurer l'échelon.</a:t>
            </a: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C899E4A7-8D83-3F00-47F1-581B44642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L’échelle à crochets</a:t>
            </a:r>
          </a:p>
        </p:txBody>
      </p:sp>
      <p:sp>
        <p:nvSpPr>
          <p:cNvPr id="17411" name="Espace réservé du numéro de diapositive 4">
            <a:extLst>
              <a:ext uri="{FF2B5EF4-FFF2-40B4-BE49-F238E27FC236}">
                <a16:creationId xmlns:a16="http://schemas.microsoft.com/office/drawing/2014/main" id="{84D1A372-CC52-F6E0-D182-D7FDA6504F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388C83-6192-48E1-AF05-0AEBE3B92CDC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17412" name="Picture 5" descr="échelle à crochets posée à terre position attente">
            <a:extLst>
              <a:ext uri="{FF2B5EF4-FFF2-40B4-BE49-F238E27FC236}">
                <a16:creationId xmlns:a16="http://schemas.microsoft.com/office/drawing/2014/main" id="{8D177753-A007-38BD-7BA7-94736038E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38413"/>
            <a:ext cx="76327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9F9B9DC1-EDEB-E631-F74E-2E1EFD55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Condition d'utilisation</a:t>
            </a:r>
          </a:p>
        </p:txBody>
      </p:sp>
      <p:sp>
        <p:nvSpPr>
          <p:cNvPr id="18435" name="Espace réservé du numéro de diapositive 4">
            <a:extLst>
              <a:ext uri="{FF2B5EF4-FFF2-40B4-BE49-F238E27FC236}">
                <a16:creationId xmlns:a16="http://schemas.microsoft.com/office/drawing/2014/main" id="{B1E42C22-4D29-17CB-AC08-8D87B836F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7DB89A-A5DA-404D-B798-53130351C5AB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8436" name="Rectangle 9">
            <a:extLst>
              <a:ext uri="{FF2B5EF4-FFF2-40B4-BE49-F238E27FC236}">
                <a16:creationId xmlns:a16="http://schemas.microsoft.com/office/drawing/2014/main" id="{43E67AAB-3D5C-8EC9-591D-8E9AD1114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504950"/>
            <a:ext cx="83058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Sauvetage ou reconnaissance </a:t>
            </a: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aucun autre moyen possible</a:t>
            </a: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(communications existantes, MEA, échelles à coulisses).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Rendent de grands services de part leur légèreté et leur possibilité d’utilisation permettant d’accéder d’étage en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étage à l’extérieur des immeubles, de balcons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à balcons.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M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anœuvre rare. </a:t>
            </a:r>
          </a:p>
        </p:txBody>
      </p:sp>
      <p:pic>
        <p:nvPicPr>
          <p:cNvPr id="18437" name="Picture 11" descr="éhcelles à crochets balcon">
            <a:extLst>
              <a:ext uri="{FF2B5EF4-FFF2-40B4-BE49-F238E27FC236}">
                <a16:creationId xmlns:a16="http://schemas.microsoft.com/office/drawing/2014/main" id="{159DF082-32B7-72D8-06DD-CE9933D48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r="21568"/>
          <a:stretch>
            <a:fillRect/>
          </a:stretch>
        </p:blipFill>
        <p:spPr bwMode="auto">
          <a:xfrm>
            <a:off x="6469063" y="3068638"/>
            <a:ext cx="232092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94FF139D-6706-B033-64CE-9DEF2CFE62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Condition d'utilisation</a:t>
            </a:r>
          </a:p>
        </p:txBody>
      </p:sp>
      <p:sp>
        <p:nvSpPr>
          <p:cNvPr id="19459" name="Espace réservé du numéro de diapositive 4">
            <a:extLst>
              <a:ext uri="{FF2B5EF4-FFF2-40B4-BE49-F238E27FC236}">
                <a16:creationId xmlns:a16="http://schemas.microsoft.com/office/drawing/2014/main" id="{68C2122F-D5FD-7D64-7AEB-0AC2D98792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F7634BC-489E-4D68-988F-3DFE004D044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9460" name="Rectangle 9">
            <a:extLst>
              <a:ext uri="{FF2B5EF4-FFF2-40B4-BE49-F238E27FC236}">
                <a16:creationId xmlns:a16="http://schemas.microsoft.com/office/drawing/2014/main" id="{1571C517-450F-1C4B-464E-51DA31824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412875"/>
            <a:ext cx="83058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Mise en œuvre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est relativement dangereuse, 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impose une stricte application des règles de sécurité,  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b="1" u="sng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requiert entraînement et maîtrise de l’agrès dans le cadre des FMPA.</a:t>
            </a: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8">
            <a:extLst>
              <a:ext uri="{FF2B5EF4-FFF2-40B4-BE49-F238E27FC236}">
                <a16:creationId xmlns:a16="http://schemas.microsoft.com/office/drawing/2014/main" id="{E3196964-C2F3-5F61-FF2E-85CEB8E246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Condition d'utilisation</a:t>
            </a:r>
          </a:p>
        </p:txBody>
      </p:sp>
      <p:sp>
        <p:nvSpPr>
          <p:cNvPr id="20483" name="Espace réservé du numéro de diapositive 4">
            <a:extLst>
              <a:ext uri="{FF2B5EF4-FFF2-40B4-BE49-F238E27FC236}">
                <a16:creationId xmlns:a16="http://schemas.microsoft.com/office/drawing/2014/main" id="{59099179-8B4D-3C8F-E54B-E668AF927FA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4F8022C-F7A9-4144-AF40-FE6F91C28AB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0484" name="Rectangle 9">
            <a:extLst>
              <a:ext uri="{FF2B5EF4-FFF2-40B4-BE49-F238E27FC236}">
                <a16:creationId xmlns:a16="http://schemas.microsoft.com/office/drawing/2014/main" id="{3E954502-80B6-01DF-2D45-318C4D7CC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16050"/>
            <a:ext cx="8305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S’utilise suspendue sur ses crochets.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0F172C4C-DABB-7B6A-561E-44AFC4E80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392363"/>
            <a:ext cx="5257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Les crochets englobant un garde-corps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B36C6A98-664D-240E-5A27-D57E64BC6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876800"/>
            <a:ext cx="41846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En appui sur les griffes</a:t>
            </a:r>
            <a:r>
              <a:rPr lang="fr-FR" altLang="fr-FR" sz="24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0487" name="Picture 7" descr="éhcelles à crochets balcon">
            <a:extLst>
              <a:ext uri="{FF2B5EF4-FFF2-40B4-BE49-F238E27FC236}">
                <a16:creationId xmlns:a16="http://schemas.microsoft.com/office/drawing/2014/main" id="{3F4384BC-6C34-812A-8330-B0BE87EF2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8543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imagesCAUF7TGH">
            <a:extLst>
              <a:ext uri="{FF2B5EF4-FFF2-40B4-BE49-F238E27FC236}">
                <a16:creationId xmlns:a16="http://schemas.microsoft.com/office/drawing/2014/main" id="{D793D49A-A394-29D7-020F-9B5BD415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2514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8">
            <a:extLst>
              <a:ext uri="{FF2B5EF4-FFF2-40B4-BE49-F238E27FC236}">
                <a16:creationId xmlns:a16="http://schemas.microsoft.com/office/drawing/2014/main" id="{E13FF246-74D2-3623-BFC3-6D5766D8F1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Règles de sécurité</a:t>
            </a:r>
          </a:p>
        </p:txBody>
      </p:sp>
      <p:sp>
        <p:nvSpPr>
          <p:cNvPr id="21507" name="Espace réservé du numéro de diapositive 4">
            <a:extLst>
              <a:ext uri="{FF2B5EF4-FFF2-40B4-BE49-F238E27FC236}">
                <a16:creationId xmlns:a16="http://schemas.microsoft.com/office/drawing/2014/main" id="{0FE66261-2455-A864-9227-DEC5AD4576F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00B3AA4-D0A3-4196-8546-4C43A9D1AF8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1508" name="Rectangle 9">
            <a:extLst>
              <a:ext uri="{FF2B5EF4-FFF2-40B4-BE49-F238E27FC236}">
                <a16:creationId xmlns:a16="http://schemas.microsoft.com/office/drawing/2014/main" id="{5210CEC7-955E-3F6B-3023-011CCC48D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2039938"/>
            <a:ext cx="83058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 peuvent supporter qu’1 seul SP,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exceptionnellement 2 pour un sauvetage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Echelle appuyée, posée sur ces sabots ou positionnée à l'horizontal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S</a:t>
            </a: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trictement interdit. </a:t>
            </a:r>
            <a:endParaRPr lang="fr-FR" altLang="fr-FR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9" name="Picture 7">
            <a:extLst>
              <a:ext uri="{FF2B5EF4-FFF2-40B4-BE49-F238E27FC236}">
                <a16:creationId xmlns:a16="http://schemas.microsoft.com/office/drawing/2014/main" id="{7D110E56-F6B6-B66A-729D-9DB66F490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43600" r="52499" b="27600"/>
          <a:stretch>
            <a:fillRect/>
          </a:stretch>
        </p:blipFill>
        <p:spPr bwMode="auto">
          <a:xfrm>
            <a:off x="5746750" y="1371600"/>
            <a:ext cx="29400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986DB05F-3243-8FCC-F6F2-1CD6D7AF96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échelles à coulisses et à crochets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72AEAFF9-7D2A-5A32-7BC2-5CD1E6AD65F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7E3836F-CD4E-4B78-8AAB-B8109455C8E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4812A8-C746-F7E4-F694-3E6B04C3643B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0118D7AA-BEB9-AAEE-A748-FDA60E3A0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83076934-8B4A-EDA8-FA08-4F3BC3E13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conditions d'utilisation et les règles de sécurité des échelles à coulisses et à mains.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34C4A244-6F1A-96A9-C22D-E7A1F5777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246188"/>
            <a:ext cx="3810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Echelles à coulisses :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latin typeface="Times New Roman" panose="02020603050405020304" pitchFamily="18" charset="0"/>
              </a:rPr>
              <a:t> Conditions d'utilisation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latin typeface="Times New Roman" panose="02020603050405020304" pitchFamily="18" charset="0"/>
              </a:rPr>
              <a:t> Règles d'emploi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latin typeface="Times New Roman" panose="02020603050405020304" pitchFamily="18" charset="0"/>
              </a:rPr>
              <a:t> Règles de sécurité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latin typeface="Times New Roman" panose="02020603050405020304" pitchFamily="18" charset="0"/>
              </a:rPr>
              <a:t> Le piétage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Echelles à crochets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latin typeface="Times New Roman" panose="02020603050405020304" pitchFamily="18" charset="0"/>
              </a:rPr>
              <a:t> Conditions d'utilisation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latin typeface="Times New Roman" panose="02020603050405020304" pitchFamily="18" charset="0"/>
              </a:rPr>
              <a:t> Règles de sécurité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latin typeface="Times New Roman" panose="02020603050405020304" pitchFamily="18" charset="0"/>
              </a:rPr>
              <a:t> Règles d'emploi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Echelle de valeur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Entretien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8">
            <a:extLst>
              <a:ext uri="{FF2B5EF4-FFF2-40B4-BE49-F238E27FC236}">
                <a16:creationId xmlns:a16="http://schemas.microsoft.com/office/drawing/2014/main" id="{1988D945-DD22-3C9A-9DF8-7257736628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Règles d'emploi</a:t>
            </a:r>
          </a:p>
        </p:txBody>
      </p:sp>
      <p:sp>
        <p:nvSpPr>
          <p:cNvPr id="22531" name="Espace réservé du numéro de diapositive 4">
            <a:extLst>
              <a:ext uri="{FF2B5EF4-FFF2-40B4-BE49-F238E27FC236}">
                <a16:creationId xmlns:a16="http://schemas.microsoft.com/office/drawing/2014/main" id="{FC9ACEA0-5B72-F761-2DBB-64E1E8B6BE8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2989790-6728-4A53-A387-1CB6FA58FDF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2532" name="Rectangle 9">
            <a:extLst>
              <a:ext uri="{FF2B5EF4-FFF2-40B4-BE49-F238E27FC236}">
                <a16:creationId xmlns:a16="http://schemas.microsoft.com/office/drawing/2014/main" id="{DB7DE0E8-9552-4C5A-AEFA-1E8C4A733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77938"/>
            <a:ext cx="8305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Ascension </a:t>
            </a: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nécessite une certaine dextérité et une solide force. En effet, le SP : 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07044C89-A134-15C9-87A6-2D8DCEEA9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830580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S'élève à la force des bras (tractions) le long des montants jusqu'à ce qu'il puisse atteindre l'échelon inférieur avec un pied,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Monte alors en posant alternativement,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sans saccade, un pied légèrement engagé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sur chaque échelon,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Genoux en dehors, le corps rasant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l'échelle,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pic>
        <p:nvPicPr>
          <p:cNvPr id="22534" name="Picture 6" descr="echelle-pompier-a-crochet-aluminium-1802">
            <a:extLst>
              <a:ext uri="{FF2B5EF4-FFF2-40B4-BE49-F238E27FC236}">
                <a16:creationId xmlns:a16="http://schemas.microsoft.com/office/drawing/2014/main" id="{268B895A-F085-DE65-83AB-05FA1A705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3573463"/>
            <a:ext cx="3059112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8">
            <a:extLst>
              <a:ext uri="{FF2B5EF4-FFF2-40B4-BE49-F238E27FC236}">
                <a16:creationId xmlns:a16="http://schemas.microsoft.com/office/drawing/2014/main" id="{DF8FC782-25C1-CE0D-9025-0147BCB006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Règles d'emploi</a:t>
            </a:r>
          </a:p>
        </p:txBody>
      </p:sp>
      <p:sp>
        <p:nvSpPr>
          <p:cNvPr id="23555" name="Espace réservé du numéro de diapositive 4">
            <a:extLst>
              <a:ext uri="{FF2B5EF4-FFF2-40B4-BE49-F238E27FC236}">
                <a16:creationId xmlns:a16="http://schemas.microsoft.com/office/drawing/2014/main" id="{9FD7C765-23DE-7371-8D10-17FE456F32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C448A7-B4B3-4E75-900B-3E8D33E8B33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32D8D19F-D030-ECAE-8B92-2C2112E87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84313"/>
            <a:ext cx="79248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Mains glissant le long des montants sans les abandonner,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Main droite s'élevant en même temps que le pied gauche et inversement,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Pieds sont en léger appui sur les échelons. </a:t>
            </a:r>
            <a:endParaRPr lang="fr-FR" altLang="fr-F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Yeux regardant le haut de l'échelle.</a:t>
            </a:r>
            <a:r>
              <a:rPr lang="fr-FR" altLang="fr-FR" sz="24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8">
            <a:extLst>
              <a:ext uri="{FF2B5EF4-FFF2-40B4-BE49-F238E27FC236}">
                <a16:creationId xmlns:a16="http://schemas.microsoft.com/office/drawing/2014/main" id="{7FB04185-14A2-FE3F-4397-13B077C2BE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0088" y="2959100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L'échelle de valeur</a:t>
            </a:r>
          </a:p>
        </p:txBody>
      </p:sp>
      <p:sp>
        <p:nvSpPr>
          <p:cNvPr id="24579" name="Espace réservé du numéro de diapositive 4">
            <a:extLst>
              <a:ext uri="{FF2B5EF4-FFF2-40B4-BE49-F238E27FC236}">
                <a16:creationId xmlns:a16="http://schemas.microsoft.com/office/drawing/2014/main" id="{D762A494-4727-C78C-0D2C-E55EA4BA58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23ACC4B-91E5-40C8-8520-193C34EDDA8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8">
            <a:extLst>
              <a:ext uri="{FF2B5EF4-FFF2-40B4-BE49-F238E27FC236}">
                <a16:creationId xmlns:a16="http://schemas.microsoft.com/office/drawing/2014/main" id="{F6F870F6-6E05-B88B-A7D7-C3E306D2FB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L'échelle de valeur</a:t>
            </a:r>
          </a:p>
        </p:txBody>
      </p:sp>
      <p:sp>
        <p:nvSpPr>
          <p:cNvPr id="25603" name="Espace réservé du numéro de diapositive 4">
            <a:extLst>
              <a:ext uri="{FF2B5EF4-FFF2-40B4-BE49-F238E27FC236}">
                <a16:creationId xmlns:a16="http://schemas.microsoft.com/office/drawing/2014/main" id="{2D4F034F-DD3B-005E-E883-C4E1CA98434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58FCA7-6BA4-4C55-AFFC-C441DD130DB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5604" name="Rectangle 9">
            <a:extLst>
              <a:ext uri="{FF2B5EF4-FFF2-40B4-BE49-F238E27FC236}">
                <a16:creationId xmlns:a16="http://schemas.microsoft.com/office/drawing/2014/main" id="{326AC9AD-865E-A5E3-8EAF-2B516A334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9138"/>
            <a:ext cx="830580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Outil d'intervention par excellence, les échelles sont aussi synonymes de tradition dans le cœur des SP.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Doivent être respectées comme l'est un outil qui apporte du secours.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 autres traditions (valeurs) sont à respecter :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8">
            <a:extLst>
              <a:ext uri="{FF2B5EF4-FFF2-40B4-BE49-F238E27FC236}">
                <a16:creationId xmlns:a16="http://schemas.microsoft.com/office/drawing/2014/main" id="{94E25DF5-8D50-FED5-5F5E-CF8D39FB13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L'échelle de valeur</a:t>
            </a:r>
          </a:p>
        </p:txBody>
      </p:sp>
      <p:sp>
        <p:nvSpPr>
          <p:cNvPr id="26627" name="Espace réservé du numéro de diapositive 4">
            <a:extLst>
              <a:ext uri="{FF2B5EF4-FFF2-40B4-BE49-F238E27FC236}">
                <a16:creationId xmlns:a16="http://schemas.microsoft.com/office/drawing/2014/main" id="{0E6CCB44-71ED-F17A-4334-D7FD10A221D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02A050B-679E-4A49-9BBE-BF60EF6E615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6628" name="Rectangle 9">
            <a:extLst>
              <a:ext uri="{FF2B5EF4-FFF2-40B4-BE49-F238E27FC236}">
                <a16:creationId xmlns:a16="http://schemas.microsoft.com/office/drawing/2014/main" id="{7AAED231-79DA-C7BB-D3FD-06665A198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1989138"/>
            <a:ext cx="8305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 salut :</a:t>
            </a: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Garde–à–vous devant une échelle avant de la manipuler (en formation uniquement).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R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espect envers la manœuvre de sauvetage.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8">
            <a:extLst>
              <a:ext uri="{FF2B5EF4-FFF2-40B4-BE49-F238E27FC236}">
                <a16:creationId xmlns:a16="http://schemas.microsoft.com/office/drawing/2014/main" id="{53F02A4E-2B9A-0C79-5FF7-6C8CF33B11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L'échelle de valeur</a:t>
            </a:r>
          </a:p>
        </p:txBody>
      </p:sp>
      <p:sp>
        <p:nvSpPr>
          <p:cNvPr id="27651" name="Espace réservé du numéro de diapositive 4">
            <a:extLst>
              <a:ext uri="{FF2B5EF4-FFF2-40B4-BE49-F238E27FC236}">
                <a16:creationId xmlns:a16="http://schemas.microsoft.com/office/drawing/2014/main" id="{0286865F-916D-E9F3-B0C2-A1A674DEAE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97C98A3-FC54-4E96-9F76-2632614EA71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7652" name="Rectangle 9">
            <a:extLst>
              <a:ext uri="{FF2B5EF4-FFF2-40B4-BE49-F238E27FC236}">
                <a16:creationId xmlns:a16="http://schemas.microsoft.com/office/drawing/2014/main" id="{9DD9FF4E-3898-DBFB-FEB9-FDD128DD0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700213"/>
            <a:ext cx="8305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 maniement :</a:t>
            </a: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 n'enjambe jamais une échelle !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Au-delà de l'aspect pratique (il y a risque de blessure), c'est une façon de respecter un outil qui permet de sauver des gens.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8">
            <a:extLst>
              <a:ext uri="{FF2B5EF4-FFF2-40B4-BE49-F238E27FC236}">
                <a16:creationId xmlns:a16="http://schemas.microsoft.com/office/drawing/2014/main" id="{900545F7-6A60-FDB6-C6DC-E6D0ADE2A5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0113" y="2708275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Entretien des échelles à mains</a:t>
            </a:r>
          </a:p>
        </p:txBody>
      </p:sp>
      <p:sp>
        <p:nvSpPr>
          <p:cNvPr id="28675" name="Espace réservé du numéro de diapositive 4">
            <a:extLst>
              <a:ext uri="{FF2B5EF4-FFF2-40B4-BE49-F238E27FC236}">
                <a16:creationId xmlns:a16="http://schemas.microsoft.com/office/drawing/2014/main" id="{5CB69797-810D-D7D5-9323-EC8E5E0D333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B548CAA-3497-418B-970A-1D99F73297E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8">
            <a:extLst>
              <a:ext uri="{FF2B5EF4-FFF2-40B4-BE49-F238E27FC236}">
                <a16:creationId xmlns:a16="http://schemas.microsoft.com/office/drawing/2014/main" id="{1C47B927-A3F2-5D44-FDF7-95D0331E8E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Entretien des échelles à mains</a:t>
            </a:r>
          </a:p>
        </p:txBody>
      </p:sp>
      <p:sp>
        <p:nvSpPr>
          <p:cNvPr id="29699" name="Espace réservé du numéro de diapositive 4">
            <a:extLst>
              <a:ext uri="{FF2B5EF4-FFF2-40B4-BE49-F238E27FC236}">
                <a16:creationId xmlns:a16="http://schemas.microsoft.com/office/drawing/2014/main" id="{91CF1092-2376-CABE-7543-122FE4A1B2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A22F2A3-FCF2-462A-8BE1-54253DAFF99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9700" name="Rectangle 9">
            <a:extLst>
              <a:ext uri="{FF2B5EF4-FFF2-40B4-BE49-F238E27FC236}">
                <a16:creationId xmlns:a16="http://schemas.microsoft.com/office/drawing/2014/main" id="{DEDFC3E6-56D0-D73B-1841-E9D166DE8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844675"/>
            <a:ext cx="83058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Après chaque utilisation, un contrôle visuel doit être effectué 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S'assurer du bon état des patins, de la corde, de la poulie et de son axe, des crochets,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Vérifier que les montants ne sont ni déformés, ni percés,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8">
            <a:extLst>
              <a:ext uri="{FF2B5EF4-FFF2-40B4-BE49-F238E27FC236}">
                <a16:creationId xmlns:a16="http://schemas.microsoft.com/office/drawing/2014/main" id="{D4875784-668A-5E9A-71ED-D4FB2FD0AC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Entretien des échelles à mains</a:t>
            </a:r>
          </a:p>
        </p:txBody>
      </p:sp>
      <p:sp>
        <p:nvSpPr>
          <p:cNvPr id="30723" name="Espace réservé du numéro de diapositive 4">
            <a:extLst>
              <a:ext uri="{FF2B5EF4-FFF2-40B4-BE49-F238E27FC236}">
                <a16:creationId xmlns:a16="http://schemas.microsoft.com/office/drawing/2014/main" id="{59A9FC30-D48E-95A3-68EB-A09C0B4A97D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B288ABB-5C0A-4B97-AA52-C0ABB7705A0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0724" name="Rectangle 9">
            <a:extLst>
              <a:ext uri="{FF2B5EF4-FFF2-40B4-BE49-F238E27FC236}">
                <a16:creationId xmlns:a16="http://schemas.microsoft.com/office/drawing/2014/main" id="{02CA4C0B-CE31-099B-4B3E-2A1DC33AD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835150"/>
            <a:ext cx="83058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Contrôler que les échelons sont bien sertis et ne tournent pas sur eux-mêmes,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Porter une attention particulière au basculeur en testant la fonctionnalité du verrouillage.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8">
            <a:extLst>
              <a:ext uri="{FF2B5EF4-FFF2-40B4-BE49-F238E27FC236}">
                <a16:creationId xmlns:a16="http://schemas.microsoft.com/office/drawing/2014/main" id="{AA24EEA4-91D3-B1B5-5994-EB0F0B38E7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31747" name="Espace réservé du numéro de diapositive 4">
            <a:extLst>
              <a:ext uri="{FF2B5EF4-FFF2-40B4-BE49-F238E27FC236}">
                <a16:creationId xmlns:a16="http://schemas.microsoft.com/office/drawing/2014/main" id="{4DA6B67E-F3CC-301F-E509-BE2171CD9C9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792DF9E-E233-42D9-8DFE-06AB1D454BC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16BCBB7-3064-2616-7EBC-D51937853558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ZoneTexte 15">
            <a:extLst>
              <a:ext uri="{FF2B5EF4-FFF2-40B4-BE49-F238E27FC236}">
                <a16:creationId xmlns:a16="http://schemas.microsoft.com/office/drawing/2014/main" id="{89EF13B2-47E6-B523-B913-CF8A27EAE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3810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échelles à coulisses :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latin typeface="Times New Roman" panose="02020603050405020304" pitchFamily="18" charset="0"/>
              </a:rPr>
              <a:t> Conditions d'utilisation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latin typeface="Times New Roman" panose="02020603050405020304" pitchFamily="18" charset="0"/>
              </a:rPr>
              <a:t> Règles d'emploi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latin typeface="Times New Roman" panose="02020603050405020304" pitchFamily="18" charset="0"/>
              </a:rPr>
              <a:t> Règles de sécurité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latin typeface="Times New Roman" panose="02020603050405020304" pitchFamily="18" charset="0"/>
              </a:rPr>
              <a:t> Le piétage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échelles à crochets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latin typeface="Times New Roman" panose="02020603050405020304" pitchFamily="18" charset="0"/>
              </a:rPr>
              <a:t> Conditions d'utilisation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latin typeface="Times New Roman" panose="02020603050405020304" pitchFamily="18" charset="0"/>
              </a:rPr>
              <a:t> Règles de sécurité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latin typeface="Times New Roman" panose="02020603050405020304" pitchFamily="18" charset="0"/>
              </a:rPr>
              <a:t> Règles d'emploi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L'échelle de valeur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Entretien </a:t>
            </a:r>
          </a:p>
        </p:txBody>
      </p:sp>
      <p:sp>
        <p:nvSpPr>
          <p:cNvPr id="31750" name="ZoneTexte 12">
            <a:extLst>
              <a:ext uri="{FF2B5EF4-FFF2-40B4-BE49-F238E27FC236}">
                <a16:creationId xmlns:a16="http://schemas.microsoft.com/office/drawing/2014/main" id="{102B0D8C-F4B5-19AE-FA48-C41FD663D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2133600"/>
            <a:ext cx="40386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échelle à coulisse 2 plans">
            <a:extLst>
              <a:ext uri="{FF2B5EF4-FFF2-40B4-BE49-F238E27FC236}">
                <a16:creationId xmlns:a16="http://schemas.microsoft.com/office/drawing/2014/main" id="{A8D9507A-141D-11CF-A939-79405FAC4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25563"/>
            <a:ext cx="12954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57F30072-2DEA-AD2B-9922-379CBA0F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L’échelle à coulisses</a:t>
            </a:r>
          </a:p>
        </p:txBody>
      </p:sp>
      <p:sp>
        <p:nvSpPr>
          <p:cNvPr id="5124" name="Espace réservé du numéro de diapositive 4">
            <a:extLst>
              <a:ext uri="{FF2B5EF4-FFF2-40B4-BE49-F238E27FC236}">
                <a16:creationId xmlns:a16="http://schemas.microsoft.com/office/drawing/2014/main" id="{147BAAAB-CD16-013F-4A55-63A08E67F0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5E9E3E-3D3F-4D34-9A3C-953C6AF696CA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5125" name="Espace réservé du contenu 2">
            <a:extLst>
              <a:ext uri="{FF2B5EF4-FFF2-40B4-BE49-F238E27FC236}">
                <a16:creationId xmlns:a16="http://schemas.microsoft.com/office/drawing/2014/main" id="{5ADF2433-607B-35DD-4A94-08C94611D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7" r="6876" b="9940"/>
          <a:stretch>
            <a:fillRect/>
          </a:stretch>
        </p:blipFill>
        <p:spPr bwMode="auto">
          <a:xfrm>
            <a:off x="4468813" y="1462088"/>
            <a:ext cx="338455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283B8B03-32BD-75E0-D4C4-5FCDB8962C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Condition d'utilisation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78048E07-840B-B8CD-8B58-3A2D75B67E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DDA5078-8FDD-42C9-A9E6-3B0D1CBB694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2F4107EC-6E55-DCE4-0927-19E2EEDE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8534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Moyens d'accès à des niveaux situés à H limitée : 1</a:t>
            </a:r>
            <a:r>
              <a:rPr lang="fr-FR" altLang="fr-FR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et 2</a:t>
            </a:r>
            <a:r>
              <a:rPr lang="fr-FR" altLang="fr-FR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étages et à atteindre des toitures peu élevées afin de faire des reconnaissance,  des attaques de feux, etc.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Sert à :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3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Monter</a:t>
            </a:r>
          </a:p>
          <a:p>
            <a:pPr lvl="3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Descendre</a:t>
            </a:r>
          </a:p>
          <a:p>
            <a:pPr lvl="3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Faire des ponts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i="1">
                <a:latin typeface="Times New Roman" panose="02020603050405020304" pitchFamily="18" charset="0"/>
                <a:cs typeface="Arial" panose="020B0604020202020204" pitchFamily="34" charset="0"/>
              </a:rPr>
              <a:t>Interventions spécifiques, type sauvetage déblaiement,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 i="1">
                <a:latin typeface="Times New Roman" panose="02020603050405020304" pitchFamily="18" charset="0"/>
                <a:cs typeface="Arial" panose="020B0604020202020204" pitchFamily="34" charset="0"/>
              </a:rPr>
              <a:t> échelle à coulisses peut avoir également d’autres fonctions.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56215B03-1D4C-0B64-BC15-206C598AA2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Règles d'emploi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8323A95A-29AC-BC95-6BF5-52A9079E28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FC836C5-B279-4004-9DC0-A97735DFD46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72" name="Rectangle 1">
            <a:extLst>
              <a:ext uri="{FF2B5EF4-FFF2-40B4-BE49-F238E27FC236}">
                <a16:creationId xmlns:a16="http://schemas.microsoft.com/office/drawing/2014/main" id="{E4E47A72-38B6-E860-8C17-398E54A75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90663"/>
            <a:ext cx="83327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Vocabulaire :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Dresser l'échelle 	: 	la mettre debout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Développer l'échelle 	: 	monter les plans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Reployer l'échelle 	: 	descendre les plans</a:t>
            </a:r>
          </a:p>
        </p:txBody>
      </p:sp>
      <p:sp>
        <p:nvSpPr>
          <p:cNvPr id="7173" name="Rectangle 1">
            <a:extLst>
              <a:ext uri="{FF2B5EF4-FFF2-40B4-BE49-F238E27FC236}">
                <a16:creationId xmlns:a16="http://schemas.microsoft.com/office/drawing/2014/main" id="{ECE5C4DA-F3A8-8391-FB79-5B679ABA2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4070350"/>
            <a:ext cx="8334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Composées d’alliage d’aluminium, elles présentent l’inconvénient d’être </a:t>
            </a:r>
            <a:r>
              <a:rPr lang="fr-FR" altLang="fr-FR" sz="2400" b="1" i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conductrices de l’électricité</a:t>
            </a:r>
            <a:r>
              <a:rPr lang="fr-FR" altLang="fr-FR" sz="2400" b="1" i="1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et </a:t>
            </a:r>
            <a:r>
              <a:rPr lang="fr-FR" altLang="fr-FR" sz="2400" b="1" i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de la chaleur,</a:t>
            </a: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 obligeant l’utilisateur à rester vigilant.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1FEBE48-11B6-ED92-40B8-21C46E483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Règles d’emploi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62BBE906-1FFF-5D30-C615-561A340BE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64810B-7F42-4B81-B59A-11C72CFEDF74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6" name="Rectangle 29">
            <a:extLst>
              <a:ext uri="{FF2B5EF4-FFF2-40B4-BE49-F238E27FC236}">
                <a16:creationId xmlns:a16="http://schemas.microsoft.com/office/drawing/2014/main" id="{105FAD0A-BB5A-42DD-4783-361419DD3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822960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marL="342900" indent="-342900" algn="just">
              <a:spcBef>
                <a:spcPts val="0"/>
              </a:spcBef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Déployée 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 supporter 1 personne par plan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sauf en cas de sauvetage ou de mise en sécurité,</a:t>
            </a:r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Peut être utilisée horizontalement que reployée et supporte alors 2 hommes.</a:t>
            </a:r>
          </a:p>
          <a:p>
            <a:pPr algn="just">
              <a:spcBef>
                <a:spcPct val="0"/>
              </a:spcBef>
              <a:defRPr/>
            </a:pP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Peut être dédoublée pour en faire 2 petites. </a:t>
            </a:r>
          </a:p>
          <a:p>
            <a:pPr algn="just">
              <a:spcBef>
                <a:spcPct val="0"/>
              </a:spcBef>
              <a:defRPr/>
            </a:pP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Peut être manœuvrée seul ou à 2.</a:t>
            </a:r>
            <a:endParaRPr lang="fr-FR" altLang="fr-FR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B5627F4-5513-D473-EDB6-4FAB2089D852}"/>
              </a:ext>
            </a:extLst>
          </p:cNvPr>
          <p:cNvCxnSpPr/>
          <p:nvPr/>
        </p:nvCxnSpPr>
        <p:spPr>
          <a:xfrm>
            <a:off x="4986338" y="18446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2CCBF484-2A65-01C9-95C7-FFFB7DA6B2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Règles de sécurité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3DDADA82-C755-9AF1-CA06-C104E1CA8D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9A159D0-CC12-49F5-806B-152B581BDD8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760456B-EFE4-3425-3EDC-CA16B613663C}"/>
              </a:ext>
            </a:extLst>
          </p:cNvPr>
          <p:cNvCxnSpPr/>
          <p:nvPr/>
        </p:nvCxnSpPr>
        <p:spPr>
          <a:xfrm>
            <a:off x="4986338" y="18446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Rectangle 5">
            <a:extLst>
              <a:ext uri="{FF2B5EF4-FFF2-40B4-BE49-F238E27FC236}">
                <a16:creationId xmlns:a16="http://schemas.microsoft.com/office/drawing/2014/main" id="{007EBB6E-54D2-A21F-50F2-2149C346E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557338"/>
            <a:ext cx="8305800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39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Utiliser l'échelle dans le bon sens : la partie plate des échelons vers le haut,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S'assurer que les parachutes sont bien bloqués avant d'attacher le trait,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S’assurer du pied d’échelle ou piétage avant d’amarrer le trait et de monter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0BDD1D40-8F11-285B-6C20-02BA3EA464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Règles de sécurité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1D190BF5-9A08-3F8C-9E7E-6343A2DFC0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576385-0BCE-4DEB-9772-93B1667375B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E9B0C5B-56F1-4BB1-D747-CDE9944D5D77}"/>
              </a:ext>
            </a:extLst>
          </p:cNvPr>
          <p:cNvCxnSpPr/>
          <p:nvPr/>
        </p:nvCxnSpPr>
        <p:spPr>
          <a:xfrm>
            <a:off x="4986338" y="18446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Rectangle 5">
            <a:extLst>
              <a:ext uri="{FF2B5EF4-FFF2-40B4-BE49-F238E27FC236}">
                <a16:creationId xmlns:a16="http://schemas.microsoft.com/office/drawing/2014/main" id="{0FC2955D-7277-AB7C-9764-030159AD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3058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39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Une fois positionnée, l'échelle doit être si possible être maintenue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Ne pas se pencher sur le côté, 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Ne pas l'utiliser pour un déplacement latéral,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DE5246A5-7305-C65C-E06B-BC718EBFA0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Règles de sécurité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E313F7D2-BD3E-70C5-B6A8-30A04F9DCF7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2CDDF9-0BAE-435C-B3A4-017934B5E96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EA94CF9-B7E1-31B0-99A5-DC47AF5C22C9}"/>
              </a:ext>
            </a:extLst>
          </p:cNvPr>
          <p:cNvCxnSpPr/>
          <p:nvPr/>
        </p:nvCxnSpPr>
        <p:spPr>
          <a:xfrm>
            <a:off x="4986338" y="18446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Rectangle 5">
            <a:extLst>
              <a:ext uri="{FF2B5EF4-FFF2-40B4-BE49-F238E27FC236}">
                <a16:creationId xmlns:a16="http://schemas.microsoft.com/office/drawing/2014/main" id="{759AA7CD-4236-34B2-7085-C0849560A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873250"/>
            <a:ext cx="4344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39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 Saisir les échelons en pronation,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F948DB0B-9E6F-E1F2-3731-1C68F8488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419600"/>
            <a:ext cx="4344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 Toujours avoir 2 points d'appui,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271" name="Picture 7" descr="sans-titre">
            <a:extLst>
              <a:ext uri="{FF2B5EF4-FFF2-40B4-BE49-F238E27FC236}">
                <a16:creationId xmlns:a16="http://schemas.microsoft.com/office/drawing/2014/main" id="{3A81F0C3-953F-BBA5-F005-2C88C607C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t="16571" r="2519"/>
          <a:stretch>
            <a:fillRect/>
          </a:stretch>
        </p:blipFill>
        <p:spPr bwMode="auto">
          <a:xfrm>
            <a:off x="4787900" y="1412875"/>
            <a:ext cx="376078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depositphotos_47519591-Cartoon-businessman-climb-ladder-and">
            <a:extLst>
              <a:ext uri="{FF2B5EF4-FFF2-40B4-BE49-F238E27FC236}">
                <a16:creationId xmlns:a16="http://schemas.microsoft.com/office/drawing/2014/main" id="{B5366522-DCEC-90B9-0113-FA7036C55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959</TotalTime>
  <Words>1142</Words>
  <Application>Microsoft Office PowerPoint</Application>
  <PresentationFormat>Affichage à l'écran (4:3)</PresentationFormat>
  <Paragraphs>250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Myriad Pro</vt:lpstr>
      <vt:lpstr>Calibri</vt:lpstr>
      <vt:lpstr>Times New Roman</vt:lpstr>
      <vt:lpstr>Wingdings</vt:lpstr>
      <vt:lpstr>Symbol</vt:lpstr>
      <vt:lpstr>GCCAR</vt:lpstr>
      <vt:lpstr>LES ECHELLES A MAINS REGLES D’EMPLOI ET DE SECURITE</vt:lpstr>
      <vt:lpstr>Les échelles à coulisses et à crochets</vt:lpstr>
      <vt:lpstr>L’échelle à coulisses</vt:lpstr>
      <vt:lpstr>Condition d'utilisation</vt:lpstr>
      <vt:lpstr>Règles d'emploi</vt:lpstr>
      <vt:lpstr>Règles d’emploi</vt:lpstr>
      <vt:lpstr>Règles de sécurité</vt:lpstr>
      <vt:lpstr>Règles de sécurité</vt:lpstr>
      <vt:lpstr>Règles de sécurité</vt:lpstr>
      <vt:lpstr>Règles de sécurité</vt:lpstr>
      <vt:lpstr>Règles d'emploi</vt:lpstr>
      <vt:lpstr>Piétage </vt:lpstr>
      <vt:lpstr>Piétage </vt:lpstr>
      <vt:lpstr>Piétage </vt:lpstr>
      <vt:lpstr>L’échelle à crochets</vt:lpstr>
      <vt:lpstr>Condition d'utilisation</vt:lpstr>
      <vt:lpstr>Condition d'utilisation</vt:lpstr>
      <vt:lpstr>Condition d'utilisation</vt:lpstr>
      <vt:lpstr>Règles de sécurité</vt:lpstr>
      <vt:lpstr>Règles d'emploi</vt:lpstr>
      <vt:lpstr>Règles d'emploi</vt:lpstr>
      <vt:lpstr>L'échelle de valeur</vt:lpstr>
      <vt:lpstr>L'échelle de valeur</vt:lpstr>
      <vt:lpstr>L'échelle de valeur</vt:lpstr>
      <vt:lpstr>L'échelle de valeur</vt:lpstr>
      <vt:lpstr>Entretien des échelles à mains</vt:lpstr>
      <vt:lpstr>Entretien des échelles à mains</vt:lpstr>
      <vt:lpstr>Entretien des échelles à mains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55</cp:revision>
  <cp:lastPrinted>2015-08-06T08:01:37Z</cp:lastPrinted>
  <dcterms:created xsi:type="dcterms:W3CDTF">2015-08-05T10:19:35Z</dcterms:created>
  <dcterms:modified xsi:type="dcterms:W3CDTF">2025-01-14T15:48:42Z</dcterms:modified>
</cp:coreProperties>
</file>