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71" r:id="rId3"/>
    <p:sldId id="270" r:id="rId4"/>
    <p:sldId id="274" r:id="rId5"/>
    <p:sldId id="277" r:id="rId6"/>
    <p:sldId id="275" r:id="rId7"/>
    <p:sldId id="276" r:id="rId8"/>
    <p:sldId id="297" r:id="rId9"/>
    <p:sldId id="298" r:id="rId10"/>
    <p:sldId id="299" r:id="rId11"/>
    <p:sldId id="300" r:id="rId12"/>
    <p:sldId id="301" r:id="rId13"/>
    <p:sldId id="303" r:id="rId14"/>
    <p:sldId id="306" r:id="rId15"/>
    <p:sldId id="304" r:id="rId16"/>
    <p:sldId id="307" r:id="rId17"/>
    <p:sldId id="308" r:id="rId18"/>
    <p:sldId id="305" r:id="rId19"/>
    <p:sldId id="302" r:id="rId20"/>
    <p:sldId id="309" r:id="rId21"/>
    <p:sldId id="310" r:id="rId22"/>
    <p:sldId id="311" r:id="rId23"/>
    <p:sldId id="322" r:id="rId24"/>
    <p:sldId id="341" r:id="rId25"/>
    <p:sldId id="312" r:id="rId26"/>
    <p:sldId id="323" r:id="rId27"/>
    <p:sldId id="313" r:id="rId28"/>
    <p:sldId id="314" r:id="rId29"/>
    <p:sldId id="315" r:id="rId30"/>
    <p:sldId id="316" r:id="rId31"/>
    <p:sldId id="317" r:id="rId32"/>
    <p:sldId id="324" r:id="rId33"/>
    <p:sldId id="318" r:id="rId34"/>
    <p:sldId id="325" r:id="rId35"/>
    <p:sldId id="342" r:id="rId36"/>
    <p:sldId id="319" r:id="rId37"/>
    <p:sldId id="273" r:id="rId38"/>
    <p:sldId id="326" r:id="rId39"/>
    <p:sldId id="335" r:id="rId40"/>
    <p:sldId id="327" r:id="rId41"/>
    <p:sldId id="328" r:id="rId42"/>
    <p:sldId id="340" r:id="rId43"/>
    <p:sldId id="339" r:id="rId44"/>
    <p:sldId id="337" r:id="rId45"/>
    <p:sldId id="330" r:id="rId46"/>
    <p:sldId id="331" r:id="rId47"/>
    <p:sldId id="336" r:id="rId48"/>
    <p:sldId id="338" r:id="rId49"/>
    <p:sldId id="343" r:id="rId50"/>
    <p:sldId id="272" r:id="rId51"/>
  </p:sldIdLst>
  <p:sldSz cx="9144000" cy="6858000" type="screen4x3"/>
  <p:notesSz cx="6797675" cy="9926638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1202"/>
    <a:srgbClr val="0B2C91"/>
    <a:srgbClr val="5BE4FF"/>
    <a:srgbClr val="6F2C91"/>
    <a:srgbClr val="C8B2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53" autoAdjust="0"/>
  </p:normalViewPr>
  <p:slideViewPr>
    <p:cSldViewPr>
      <p:cViewPr varScale="1">
        <p:scale>
          <a:sx n="85" d="100"/>
          <a:sy n="85" d="100"/>
        </p:scale>
        <p:origin x="1363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84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5133838-E650-0E21-708F-B9ACFC48D2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80CCFD3-0FCE-4618-C4E3-6FAEEBE688B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59B2DEB5-F3D7-443C-ACFA-AC97F1D25EDE}" type="datetimeFigureOut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D9A83FBA-3195-6D97-2CB5-F3A5583A06D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A767448C-8D07-0539-DEF2-C9FC0472E5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A1E1ACE-7132-DF51-67F7-0E92B7FEC65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4561A24-72AD-5E8D-E995-03E5AB418A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708FAFBD-55FC-4A7C-B934-DEA2BF00FDC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96AE92-EADB-7D72-F140-B999DDD77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5F6FB-878F-4D83-9231-32DE019115AF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6A2E97-4325-2F1F-7001-36967CAF6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5D01E4-8F39-79FC-8EC6-50281927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98061-87EE-425D-BD03-4041F682624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64296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776A625-0730-7F66-90AF-E09B5D8B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FBF11-501A-4034-82C9-643ED299A260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F12112A-ED01-E42F-1CBC-62ADF0C73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9FE838-F0EE-9BB8-329B-53B32A4CE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E75AB-ED87-4C4B-84FE-CAF7AAC6408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41199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FECCA32-78A7-7461-2A39-054ED66D9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BCF93-6BB5-4AFC-AC03-EBDD5467618C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ABDBE2-507A-0DD2-B59D-CACF0BFDE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F057132-8126-CE19-A951-5101C2345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E3623-4EE2-4A19-AD75-AC82182AE58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13453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B9C0AD7-4951-5DC2-9976-6832F8989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F81ED-AE0D-4CD3-A7A1-C87F38CAA220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80EEB4-AF33-987C-A183-A846FDDD1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E236F9B-8E03-B5A5-643D-2DDC7ADD3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7FA3A-6517-4F43-9C3D-A1E40787C3D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29349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73EC372-3619-857F-5D22-9F97B028D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42A34-9FD0-436B-8F36-A053D10207DD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54390A-D2EC-F7EA-8902-2184FCDAF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8187010-349C-7588-E0B7-8C5586ED4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F29F2-2AA8-474C-B95E-3843DF7EADD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75433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CE54B674-039F-C711-2822-6153B860D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6B846-7714-410C-9CD3-CA53CD9330E5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4C2D81B8-A54A-B9F0-D5C9-CC89C81CE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3FB0658C-B769-B662-6FB2-53052DB16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72363-00BE-4D64-87A2-4A31B92E4FB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58448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4BE6CF94-0764-D419-7310-1A087C713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24577-CF5B-49BC-A174-C0667F31AB20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352C966C-BBE9-C7FC-5FD0-AC47F1297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1F17780D-59B8-51FA-F8F9-8C0E60A8C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5D160-A991-41EF-8D96-320C24A4465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81784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3C941865-0822-1194-5F1E-D1D3A2602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1249F-5150-410A-8D7B-B1194EF557CE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2A8A146C-F5EE-5DC0-9C38-71E082840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9256B5CB-5258-6448-48DD-BF0AAFD04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8D9C5-15E6-41C9-9E8B-5CAC92A9163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55048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32943680-CB02-4161-258F-00296C6D8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263D3-A5ED-4C54-8AD5-2D693136F3D2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2ECD471C-824B-024C-0027-DAFEED99A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7E29BB92-D0A4-A449-BB21-94EC4F48B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83ADC-9D3C-46C3-94BA-F482B115BBA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7521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E84F41C8-AFB3-E4FD-72DF-9AD449F47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C8E20-EA75-404A-991A-F7D56D585D51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2B116D02-A471-C76F-AFE6-D81B2C5F1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2EA7A8CB-B3BC-7567-CE1C-CB2FB760F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9DE13-C8BD-4B6B-A3D4-45B4590BCE3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3045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799E6FB2-5B64-B8BD-069F-267A684E4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4F843-ACD5-4E80-A359-C60E8EDEF86C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1E29B223-7B41-A612-F651-0D29F18D1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250CE46C-1A47-276B-11E9-3516843DC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9BF1A-F429-45C8-A6C4-B35B5A802E8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62934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>
            <a:extLst>
              <a:ext uri="{FF2B5EF4-FFF2-40B4-BE49-F238E27FC236}">
                <a16:creationId xmlns:a16="http://schemas.microsoft.com/office/drawing/2014/main" id="{3F36A25A-02F7-ABB1-15A4-468E62C402B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Espace réservé du texte 2">
            <a:extLst>
              <a:ext uri="{FF2B5EF4-FFF2-40B4-BE49-F238E27FC236}">
                <a16:creationId xmlns:a16="http://schemas.microsoft.com/office/drawing/2014/main" id="{5C8511A9-689C-028B-F9F8-B4B59184E85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E8779A1-8AEC-F93C-4C0F-899209AD8D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CD3E70D-A3F2-43A1-8954-185D292FF419}" type="datetime1">
              <a:rPr lang="fr-FR"/>
              <a:pPr>
                <a:defRPr/>
              </a:pPr>
              <a:t>14/01/2025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6BAEBF-79E4-C23D-E74F-B8A3028BFD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46B9749-B941-C7AC-1AD1-C880E29F6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Myriad Pro" charset="0"/>
              </a:defRPr>
            </a:lvl1pPr>
          </a:lstStyle>
          <a:p>
            <a:pPr>
              <a:defRPr/>
            </a:pPr>
            <a:fld id="{7C4AE03B-8982-4B4D-9010-BDB55BE2438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Pro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4D16D306-BADA-ED0D-1A70-6913A76E2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450" y="44450"/>
            <a:ext cx="7705725" cy="1152525"/>
          </a:xfrm>
        </p:spPr>
        <p:txBody>
          <a:bodyPr/>
          <a:lstStyle/>
          <a:p>
            <a:pPr eaLnBrk="1" hangingPunct="1">
              <a:defRPr/>
            </a:pPr>
            <a:r>
              <a:rPr lang="fr-FR" altLang="fr-FR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Notions d’hydraulique</a:t>
            </a:r>
          </a:p>
        </p:txBody>
      </p:sp>
      <p:sp>
        <p:nvSpPr>
          <p:cNvPr id="3075" name="ZoneTexte 5">
            <a:extLst>
              <a:ext uri="{FF2B5EF4-FFF2-40B4-BE49-F238E27FC236}">
                <a16:creationId xmlns:a16="http://schemas.microsoft.com/office/drawing/2014/main" id="{58C3CD6A-44F0-DF87-39FA-4A4D888D9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" y="6165850"/>
            <a:ext cx="9144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200" b="1">
                <a:solidFill>
                  <a:srgbClr val="441202"/>
                </a:solidFill>
                <a:latin typeface="Times New Roman" panose="02020603050405020304" pitchFamily="18" charset="0"/>
              </a:rPr>
              <a:t>ADMJSP / </a:t>
            </a:r>
            <a:r>
              <a:rPr lang="fr-FR" altLang="fr-FR" sz="1200">
                <a:solidFill>
                  <a:srgbClr val="441202"/>
                </a:solidFill>
                <a:latin typeface="Times New Roman" panose="02020603050405020304" pitchFamily="18" charset="0"/>
              </a:rPr>
              <a:t>Pôle Pédagogie – 2024 – Version 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re 8">
            <a:extLst>
              <a:ext uri="{FF2B5EF4-FFF2-40B4-BE49-F238E27FC236}">
                <a16:creationId xmlns:a16="http://schemas.microsoft.com/office/drawing/2014/main" id="{8E0B0546-DAE9-A891-C8EE-5D66646AA02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Définitions</a:t>
            </a:r>
          </a:p>
        </p:txBody>
      </p:sp>
      <p:sp>
        <p:nvSpPr>
          <p:cNvPr id="12291" name="Espace réservé du numéro de diapositive 4">
            <a:extLst>
              <a:ext uri="{FF2B5EF4-FFF2-40B4-BE49-F238E27FC236}">
                <a16:creationId xmlns:a16="http://schemas.microsoft.com/office/drawing/2014/main" id="{B0DDBC7A-EB31-1E9E-5DD5-8451F66ABDB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2CEE038-C82B-467B-BC2B-226517FF15CC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2292" name="Rectangle 1">
            <a:extLst>
              <a:ext uri="{FF2B5EF4-FFF2-40B4-BE49-F238E27FC236}">
                <a16:creationId xmlns:a16="http://schemas.microsoft.com/office/drawing/2014/main" id="{1F509515-81F3-FEC4-47BD-212F75175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PRESSION :</a:t>
            </a:r>
          </a:p>
        </p:txBody>
      </p:sp>
      <p:sp>
        <p:nvSpPr>
          <p:cNvPr id="12293" name="Rectangle 1">
            <a:extLst>
              <a:ext uri="{FF2B5EF4-FFF2-40B4-BE49-F238E27FC236}">
                <a16:creationId xmlns:a16="http://schemas.microsoft.com/office/drawing/2014/main" id="{3079AD57-9820-9E6E-DCA0-82105BA48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924050"/>
            <a:ext cx="8405812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 la pression est généralement connue ou à rechercher car elle est donnée soit :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Par les engins 	:  Vaincre les pertes de charges et alimenter les lances,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Par les constructeurs : LDV et certains accessoires  hydrauliques.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Exemple :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LDV la pression requise à l'entrée de la lance est de 6 bars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re 8">
            <a:extLst>
              <a:ext uri="{FF2B5EF4-FFF2-40B4-BE49-F238E27FC236}">
                <a16:creationId xmlns:a16="http://schemas.microsoft.com/office/drawing/2014/main" id="{D9F7B71D-25F8-A1F1-8300-31D64F6F9F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Définitions</a:t>
            </a:r>
          </a:p>
        </p:txBody>
      </p:sp>
      <p:sp>
        <p:nvSpPr>
          <p:cNvPr id="13315" name="Espace réservé du numéro de diapositive 4">
            <a:extLst>
              <a:ext uri="{FF2B5EF4-FFF2-40B4-BE49-F238E27FC236}">
                <a16:creationId xmlns:a16="http://schemas.microsoft.com/office/drawing/2014/main" id="{FF5CFBB7-4E87-E08A-9CDB-D50B1E73B8C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694DCCC-95AA-4D41-B1DE-BF55F65F795D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3316" name="Rectangle 1">
            <a:extLst>
              <a:ext uri="{FF2B5EF4-FFF2-40B4-BE49-F238E27FC236}">
                <a16:creationId xmlns:a16="http://schemas.microsoft.com/office/drawing/2014/main" id="{18287DE9-BE03-FD42-A47D-A16150A73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PRESSION :</a:t>
            </a:r>
          </a:p>
        </p:txBody>
      </p:sp>
      <p:sp>
        <p:nvSpPr>
          <p:cNvPr id="13317" name="Rectangle 1">
            <a:extLst>
              <a:ext uri="{FF2B5EF4-FFF2-40B4-BE49-F238E27FC236}">
                <a16:creationId xmlns:a16="http://schemas.microsoft.com/office/drawing/2014/main" id="{118D3883-4A66-53A5-F3C3-51CD77E89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057400"/>
            <a:ext cx="8189913" cy="322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Force :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toute cause capable de provoquer soit :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Effet dynamique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	Produire ou modifier le mouvement d'un corps.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Effet statique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Déformer un corps sans qu'il y ait mouvement de ce corps.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re 8">
            <a:extLst>
              <a:ext uri="{FF2B5EF4-FFF2-40B4-BE49-F238E27FC236}">
                <a16:creationId xmlns:a16="http://schemas.microsoft.com/office/drawing/2014/main" id="{4B94E2C0-75CC-EF5A-6A06-A88AE8516CB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Définitions</a:t>
            </a:r>
          </a:p>
        </p:txBody>
      </p:sp>
      <p:sp>
        <p:nvSpPr>
          <p:cNvPr id="14339" name="Espace réservé du numéro de diapositive 4">
            <a:extLst>
              <a:ext uri="{FF2B5EF4-FFF2-40B4-BE49-F238E27FC236}">
                <a16:creationId xmlns:a16="http://schemas.microsoft.com/office/drawing/2014/main" id="{413EBCA6-2FF9-C66B-2C27-FCA20DD0B68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3E573DF-5093-4585-9189-47792E6BAEC6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4340" name="Rectangle 1">
            <a:extLst>
              <a:ext uri="{FF2B5EF4-FFF2-40B4-BE49-F238E27FC236}">
                <a16:creationId xmlns:a16="http://schemas.microsoft.com/office/drawing/2014/main" id="{CBE04C86-4AB9-37FC-3EE9-EDE1E7214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DEBIT : </a:t>
            </a:r>
          </a:p>
        </p:txBody>
      </p:sp>
      <p:sp>
        <p:nvSpPr>
          <p:cNvPr id="14341" name="Rectangle 1">
            <a:extLst>
              <a:ext uri="{FF2B5EF4-FFF2-40B4-BE49-F238E27FC236}">
                <a16:creationId xmlns:a16="http://schemas.microsoft.com/office/drawing/2014/main" id="{B520D01E-0E71-85FA-7989-041C3677D8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057400"/>
            <a:ext cx="8189913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Quantité d'eau qui s'écoule dans un éts pendant une unité de temps.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Contrairement à la pression, le débit qui entre dans un éts (ou conduite) est le même qui sort de cet éts.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Lorsqu'une veine fluide arrive à une division, le débit peut se diviser en parties égales ou inégales mais le total des débits dans les éts est égal au débit d'entrée de l’éts.  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re 8">
            <a:extLst>
              <a:ext uri="{FF2B5EF4-FFF2-40B4-BE49-F238E27FC236}">
                <a16:creationId xmlns:a16="http://schemas.microsoft.com/office/drawing/2014/main" id="{BD8D5BC3-8798-57DF-40E9-C627F7583FD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Définitions</a:t>
            </a:r>
          </a:p>
        </p:txBody>
      </p:sp>
      <p:sp>
        <p:nvSpPr>
          <p:cNvPr id="15363" name="Espace réservé du numéro de diapositive 4">
            <a:extLst>
              <a:ext uri="{FF2B5EF4-FFF2-40B4-BE49-F238E27FC236}">
                <a16:creationId xmlns:a16="http://schemas.microsoft.com/office/drawing/2014/main" id="{5E1597B3-5644-8D5C-117E-5955693C8A8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C6C73E6-23D9-4E79-A5C5-ADD377452E2E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5364" name="Rectangle 1">
            <a:extLst>
              <a:ext uri="{FF2B5EF4-FFF2-40B4-BE49-F238E27FC236}">
                <a16:creationId xmlns:a16="http://schemas.microsoft.com/office/drawing/2014/main" id="{59332E1B-2EDA-7962-03C8-070257270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DEBIT : </a:t>
            </a:r>
          </a:p>
        </p:txBody>
      </p:sp>
      <p:sp>
        <p:nvSpPr>
          <p:cNvPr id="15365" name="Rectangle 1">
            <a:extLst>
              <a:ext uri="{FF2B5EF4-FFF2-40B4-BE49-F238E27FC236}">
                <a16:creationId xmlns:a16="http://schemas.microsoft.com/office/drawing/2014/main" id="{D066A188-0C47-A9FC-1D52-317289B1B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057400"/>
            <a:ext cx="8189913" cy="28321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S’exprime en :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  <a:defRPr/>
            </a:pPr>
            <a:endParaRPr lang="fr-FR" alt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3" algn="just">
              <a:lnSpc>
                <a:spcPct val="107000"/>
              </a:lnSpc>
              <a:spcBef>
                <a:spcPct val="0"/>
              </a:spcBef>
              <a:buFontTx/>
              <a:buChar char="•"/>
              <a:defRPr/>
            </a:pP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Mètre cube par heure (m</a:t>
            </a:r>
            <a:r>
              <a:rPr lang="fr-FR" altLang="fr-FR" sz="24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/h) </a:t>
            </a:r>
          </a:p>
          <a:p>
            <a:pPr marL="1371600" lvl="3" indent="0" algn="just">
              <a:lnSpc>
                <a:spcPct val="107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fr-FR" alt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3" algn="just">
              <a:lnSpc>
                <a:spcPct val="107000"/>
              </a:lnSpc>
              <a:spcBef>
                <a:spcPct val="0"/>
              </a:spcBef>
              <a:buFontTx/>
              <a:buChar char="•"/>
              <a:defRPr/>
            </a:pP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Litres par minute (l/min) </a:t>
            </a:r>
          </a:p>
          <a:p>
            <a:pPr marL="1371600" lvl="3" indent="0" algn="just">
              <a:lnSpc>
                <a:spcPct val="107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fr-FR" altLang="fr-F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3" algn="just">
              <a:lnSpc>
                <a:spcPct val="107000"/>
              </a:lnSpc>
              <a:spcBef>
                <a:spcPct val="0"/>
              </a:spcBef>
              <a:buFontTx/>
              <a:buChar char="•"/>
              <a:defRPr/>
            </a:pP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Mètre cube par seconde (m</a:t>
            </a:r>
            <a:r>
              <a:rPr lang="fr-FR" altLang="fr-FR" sz="24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fr-FR" altLang="fr-FR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/s). (unité officielle)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re 8">
            <a:extLst>
              <a:ext uri="{FF2B5EF4-FFF2-40B4-BE49-F238E27FC236}">
                <a16:creationId xmlns:a16="http://schemas.microsoft.com/office/drawing/2014/main" id="{8EB4FD9C-5B34-9330-4624-276F2F40536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Définitions</a:t>
            </a:r>
          </a:p>
        </p:txBody>
      </p:sp>
      <p:sp>
        <p:nvSpPr>
          <p:cNvPr id="16387" name="Espace réservé du numéro de diapositive 4">
            <a:extLst>
              <a:ext uri="{FF2B5EF4-FFF2-40B4-BE49-F238E27FC236}">
                <a16:creationId xmlns:a16="http://schemas.microsoft.com/office/drawing/2014/main" id="{51579F90-D503-F2B4-210F-569E6A87755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FB17C30-FF22-438E-9173-B0031C48961E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6388" name="Rectangle 1">
            <a:extLst>
              <a:ext uri="{FF2B5EF4-FFF2-40B4-BE49-F238E27FC236}">
                <a16:creationId xmlns:a16="http://schemas.microsoft.com/office/drawing/2014/main" id="{9D21DCCB-5FFE-7747-1FDC-7A3E740CD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DEBIT : </a:t>
            </a:r>
          </a:p>
        </p:txBody>
      </p:sp>
      <p:sp>
        <p:nvSpPr>
          <p:cNvPr id="16389" name="Rectangle 1">
            <a:extLst>
              <a:ext uri="{FF2B5EF4-FFF2-40B4-BE49-F238E27FC236}">
                <a16:creationId xmlns:a16="http://schemas.microsoft.com/office/drawing/2014/main" id="{AB051CA0-AE1F-0299-449C-E10D71620A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057400"/>
            <a:ext cx="8189913" cy="322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Dépend :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Section de la conduite ou de l'ajutage de la lance,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Vitesse de passage d'un liquide,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Pour les LDV : le débit est préréglé en usine = il est donc connu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re 8">
            <a:extLst>
              <a:ext uri="{FF2B5EF4-FFF2-40B4-BE49-F238E27FC236}">
                <a16:creationId xmlns:a16="http://schemas.microsoft.com/office/drawing/2014/main" id="{1FAA1C96-32C0-F4B9-549C-8748AC85C1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Définitions</a:t>
            </a:r>
          </a:p>
        </p:txBody>
      </p:sp>
      <p:sp>
        <p:nvSpPr>
          <p:cNvPr id="17411" name="Espace réservé du numéro de diapositive 4">
            <a:extLst>
              <a:ext uri="{FF2B5EF4-FFF2-40B4-BE49-F238E27FC236}">
                <a16:creationId xmlns:a16="http://schemas.microsoft.com/office/drawing/2014/main" id="{09CB2D13-9476-0241-EA03-2EBACA2CE45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49DF6D7-3972-437B-895C-D96A10EAFB07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7412" name="Rectangle 1">
            <a:extLst>
              <a:ext uri="{FF2B5EF4-FFF2-40B4-BE49-F238E27FC236}">
                <a16:creationId xmlns:a16="http://schemas.microsoft.com/office/drawing/2014/main" id="{C4C50591-7C07-E25A-C3C1-835E0D18F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REACTION AUX LANCES :  </a:t>
            </a:r>
          </a:p>
        </p:txBody>
      </p:sp>
      <p:sp>
        <p:nvSpPr>
          <p:cNvPr id="17413" name="Rectangle 1">
            <a:extLst>
              <a:ext uri="{FF2B5EF4-FFF2-40B4-BE49-F238E27FC236}">
                <a16:creationId xmlns:a16="http://schemas.microsoft.com/office/drawing/2014/main" id="{BE0A2CE3-F3D4-2553-68EA-98D930611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878013"/>
            <a:ext cx="818991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Force que doit fournir le porte-lance pour compenser le recul de celle–ci </a:t>
            </a:r>
          </a:p>
        </p:txBody>
      </p:sp>
      <p:pic>
        <p:nvPicPr>
          <p:cNvPr id="17414" name="Picture 6" descr="C:\Documents and Settings\Philippe\Mes documents\JSP SDMIS\Dématérialisation\doc\INC\feu\2017_07_18_DSC_6165.jpg">
            <a:extLst>
              <a:ext uri="{FF2B5EF4-FFF2-40B4-BE49-F238E27FC236}">
                <a16:creationId xmlns:a16="http://schemas.microsoft.com/office/drawing/2014/main" id="{B26A2F00-9E7A-6013-26A3-5F58BE87A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619375"/>
            <a:ext cx="5189537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re 8">
            <a:extLst>
              <a:ext uri="{FF2B5EF4-FFF2-40B4-BE49-F238E27FC236}">
                <a16:creationId xmlns:a16="http://schemas.microsoft.com/office/drawing/2014/main" id="{D2ED01DF-80C9-AE3C-B322-4E789BBF421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Définitions</a:t>
            </a:r>
          </a:p>
        </p:txBody>
      </p:sp>
      <p:sp>
        <p:nvSpPr>
          <p:cNvPr id="18435" name="Espace réservé du numéro de diapositive 4">
            <a:extLst>
              <a:ext uri="{FF2B5EF4-FFF2-40B4-BE49-F238E27FC236}">
                <a16:creationId xmlns:a16="http://schemas.microsoft.com/office/drawing/2014/main" id="{0CFA32D5-CA42-A29A-54D7-C7CF518AE68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B6DE63C-ED7C-4944-B1A8-29DF07E337FC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8436" name="Rectangle 1">
            <a:extLst>
              <a:ext uri="{FF2B5EF4-FFF2-40B4-BE49-F238E27FC236}">
                <a16:creationId xmlns:a16="http://schemas.microsoft.com/office/drawing/2014/main" id="{6308358F-291B-035D-F2FD-E6FC30932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REACTION AUX LANCES :  </a:t>
            </a:r>
          </a:p>
        </p:txBody>
      </p:sp>
      <p:sp>
        <p:nvSpPr>
          <p:cNvPr id="18437" name="Rectangle 1">
            <a:extLst>
              <a:ext uri="{FF2B5EF4-FFF2-40B4-BE49-F238E27FC236}">
                <a16:creationId xmlns:a16="http://schemas.microsoft.com/office/drawing/2014/main" id="{B2131C58-A9F0-E6ED-6FE7-005746EB5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057400"/>
            <a:ext cx="8189913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L.D.V.  la force de recul est donnée par le fabricant :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Exemple : diamètre orifice entrée 40 mm : </a:t>
            </a:r>
          </a:p>
        </p:txBody>
      </p:sp>
      <p:grpSp>
        <p:nvGrpSpPr>
          <p:cNvPr id="18438" name="Group 50">
            <a:extLst>
              <a:ext uri="{FF2B5EF4-FFF2-40B4-BE49-F238E27FC236}">
                <a16:creationId xmlns:a16="http://schemas.microsoft.com/office/drawing/2014/main" id="{289676B5-FC74-86F9-3465-87BE88754189}"/>
              </a:ext>
            </a:extLst>
          </p:cNvPr>
          <p:cNvGrpSpPr>
            <a:grpSpLocks/>
          </p:cNvGrpSpPr>
          <p:nvPr/>
        </p:nvGrpSpPr>
        <p:grpSpPr bwMode="auto">
          <a:xfrm>
            <a:off x="414338" y="3429000"/>
            <a:ext cx="8308975" cy="1828800"/>
            <a:chOff x="-3" y="-3"/>
            <a:chExt cx="3373" cy="813"/>
          </a:xfrm>
        </p:grpSpPr>
        <p:grpSp>
          <p:nvGrpSpPr>
            <p:cNvPr id="18439" name="Group 48">
              <a:extLst>
                <a:ext uri="{FF2B5EF4-FFF2-40B4-BE49-F238E27FC236}">
                  <a16:creationId xmlns:a16="http://schemas.microsoft.com/office/drawing/2014/main" id="{1BAE9C6B-93E0-16B2-F328-664B32253B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3367" cy="807"/>
              <a:chOff x="0" y="0"/>
              <a:chExt cx="3367" cy="807"/>
            </a:xfrm>
          </p:grpSpPr>
          <p:grpSp>
            <p:nvGrpSpPr>
              <p:cNvPr id="18441" name="Group 21">
                <a:extLst>
                  <a:ext uri="{FF2B5EF4-FFF2-40B4-BE49-F238E27FC236}">
                    <a16:creationId xmlns:a16="http://schemas.microsoft.com/office/drawing/2014/main" id="{B227EE1B-7AE2-E217-BF55-F6F14BDE35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991" cy="346"/>
                <a:chOff x="0" y="0"/>
                <a:chExt cx="991" cy="346"/>
              </a:xfrm>
            </p:grpSpPr>
            <p:sp>
              <p:nvSpPr>
                <p:cNvPr id="18481" name="Rectangle 6">
                  <a:extLst>
                    <a:ext uri="{FF2B5EF4-FFF2-40B4-BE49-F238E27FC236}">
                      <a16:creationId xmlns:a16="http://schemas.microsoft.com/office/drawing/2014/main" id="{4F9133BF-1A86-06B5-D016-CBEF48032C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" y="0"/>
                  <a:ext cx="935" cy="3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tIns="190800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24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Débits en l/min</a:t>
                  </a:r>
                </a:p>
              </p:txBody>
            </p:sp>
            <p:sp>
              <p:nvSpPr>
                <p:cNvPr id="18482" name="Rectangle 20">
                  <a:extLst>
                    <a:ext uri="{FF2B5EF4-FFF2-40B4-BE49-F238E27FC236}">
                      <a16:creationId xmlns:a16="http://schemas.microsoft.com/office/drawing/2014/main" id="{E8BA8D54-B3DF-818D-9D44-46A061460E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991" cy="34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tIns="190800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2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8442" name="Group 23">
                <a:extLst>
                  <a:ext uri="{FF2B5EF4-FFF2-40B4-BE49-F238E27FC236}">
                    <a16:creationId xmlns:a16="http://schemas.microsoft.com/office/drawing/2014/main" id="{205C22CE-01C5-7E96-E040-2119B802562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91" y="0"/>
                <a:ext cx="396" cy="346"/>
                <a:chOff x="991" y="0"/>
                <a:chExt cx="396" cy="346"/>
              </a:xfrm>
            </p:grpSpPr>
            <p:sp>
              <p:nvSpPr>
                <p:cNvPr id="18479" name="Rectangle 7">
                  <a:extLst>
                    <a:ext uri="{FF2B5EF4-FFF2-40B4-BE49-F238E27FC236}">
                      <a16:creationId xmlns:a16="http://schemas.microsoft.com/office/drawing/2014/main" id="{DFF3BB21-0586-DF29-8FCD-B9E0CA7BF3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9" y="0"/>
                  <a:ext cx="340" cy="3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tIns="190800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24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100</a:t>
                  </a:r>
                </a:p>
              </p:txBody>
            </p:sp>
            <p:sp>
              <p:nvSpPr>
                <p:cNvPr id="18480" name="Rectangle 22">
                  <a:extLst>
                    <a:ext uri="{FF2B5EF4-FFF2-40B4-BE49-F238E27FC236}">
                      <a16:creationId xmlns:a16="http://schemas.microsoft.com/office/drawing/2014/main" id="{724713CF-1CB2-3FEA-2B04-BB05D4237C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1" y="0"/>
                  <a:ext cx="396" cy="34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tIns="190800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2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8443" name="Group 25">
                <a:extLst>
                  <a:ext uri="{FF2B5EF4-FFF2-40B4-BE49-F238E27FC236}">
                    <a16:creationId xmlns:a16="http://schemas.microsoft.com/office/drawing/2014/main" id="{798BB813-9A39-641D-EDA6-53785A3A12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87" y="0"/>
                <a:ext cx="396" cy="346"/>
                <a:chOff x="1387" y="0"/>
                <a:chExt cx="396" cy="346"/>
              </a:xfrm>
            </p:grpSpPr>
            <p:sp>
              <p:nvSpPr>
                <p:cNvPr id="18477" name="Rectangle 8">
                  <a:extLst>
                    <a:ext uri="{FF2B5EF4-FFF2-40B4-BE49-F238E27FC236}">
                      <a16:creationId xmlns:a16="http://schemas.microsoft.com/office/drawing/2014/main" id="{0FC0AFE9-9912-741F-A24D-49588A4EA9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5" y="0"/>
                  <a:ext cx="340" cy="3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tIns="190800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24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200</a:t>
                  </a:r>
                </a:p>
              </p:txBody>
            </p:sp>
            <p:sp>
              <p:nvSpPr>
                <p:cNvPr id="18478" name="Rectangle 24">
                  <a:extLst>
                    <a:ext uri="{FF2B5EF4-FFF2-40B4-BE49-F238E27FC236}">
                      <a16:creationId xmlns:a16="http://schemas.microsoft.com/office/drawing/2014/main" id="{1C15FAB5-E446-37D6-531A-D88FC3A6BA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87" y="0"/>
                  <a:ext cx="396" cy="34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tIns="190800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2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8444" name="Group 27">
                <a:extLst>
                  <a:ext uri="{FF2B5EF4-FFF2-40B4-BE49-F238E27FC236}">
                    <a16:creationId xmlns:a16="http://schemas.microsoft.com/office/drawing/2014/main" id="{92DADBDD-4DDF-26FE-9289-FD471C47812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83" y="0"/>
                <a:ext cx="396" cy="346"/>
                <a:chOff x="1783" y="0"/>
                <a:chExt cx="396" cy="346"/>
              </a:xfrm>
            </p:grpSpPr>
            <p:sp>
              <p:nvSpPr>
                <p:cNvPr id="18475" name="Rectangle 9">
                  <a:extLst>
                    <a:ext uri="{FF2B5EF4-FFF2-40B4-BE49-F238E27FC236}">
                      <a16:creationId xmlns:a16="http://schemas.microsoft.com/office/drawing/2014/main" id="{CDEEA6BF-BE7E-F91B-3800-F36E67AB6F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11" y="0"/>
                  <a:ext cx="340" cy="3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tIns="190800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24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300</a:t>
                  </a:r>
                </a:p>
              </p:txBody>
            </p:sp>
            <p:sp>
              <p:nvSpPr>
                <p:cNvPr id="18476" name="Rectangle 26">
                  <a:extLst>
                    <a:ext uri="{FF2B5EF4-FFF2-40B4-BE49-F238E27FC236}">
                      <a16:creationId xmlns:a16="http://schemas.microsoft.com/office/drawing/2014/main" id="{DF9A6856-45F7-AD2E-0D2D-124EECC3B9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3" y="0"/>
                  <a:ext cx="396" cy="34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tIns="190800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2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8445" name="Group 29">
                <a:extLst>
                  <a:ext uri="{FF2B5EF4-FFF2-40B4-BE49-F238E27FC236}">
                    <a16:creationId xmlns:a16="http://schemas.microsoft.com/office/drawing/2014/main" id="{897CAA95-D9CD-202F-FF25-3AD275A471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79" y="0"/>
                <a:ext cx="396" cy="346"/>
                <a:chOff x="2179" y="0"/>
                <a:chExt cx="396" cy="346"/>
              </a:xfrm>
            </p:grpSpPr>
            <p:sp>
              <p:nvSpPr>
                <p:cNvPr id="18473" name="Rectangle 10">
                  <a:extLst>
                    <a:ext uri="{FF2B5EF4-FFF2-40B4-BE49-F238E27FC236}">
                      <a16:creationId xmlns:a16="http://schemas.microsoft.com/office/drawing/2014/main" id="{FC77873C-41FC-5836-D1FC-9DE5903841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07" y="0"/>
                  <a:ext cx="340" cy="3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tIns="190800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24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400</a:t>
                  </a:r>
                </a:p>
              </p:txBody>
            </p:sp>
            <p:sp>
              <p:nvSpPr>
                <p:cNvPr id="18474" name="Rectangle 28">
                  <a:extLst>
                    <a:ext uri="{FF2B5EF4-FFF2-40B4-BE49-F238E27FC236}">
                      <a16:creationId xmlns:a16="http://schemas.microsoft.com/office/drawing/2014/main" id="{E8B09761-D5A0-85F5-4798-7CEA51BF16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79" y="0"/>
                  <a:ext cx="396" cy="34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tIns="190800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2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8446" name="Group 31">
                <a:extLst>
                  <a:ext uri="{FF2B5EF4-FFF2-40B4-BE49-F238E27FC236}">
                    <a16:creationId xmlns:a16="http://schemas.microsoft.com/office/drawing/2014/main" id="{B45335E3-BE42-C96C-AD32-DBF8E90FE1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75" y="0"/>
                <a:ext cx="396" cy="346"/>
                <a:chOff x="2575" y="0"/>
                <a:chExt cx="396" cy="346"/>
              </a:xfrm>
            </p:grpSpPr>
            <p:sp>
              <p:nvSpPr>
                <p:cNvPr id="18471" name="Rectangle 11">
                  <a:extLst>
                    <a:ext uri="{FF2B5EF4-FFF2-40B4-BE49-F238E27FC236}">
                      <a16:creationId xmlns:a16="http://schemas.microsoft.com/office/drawing/2014/main" id="{3F642DF7-8AAA-487D-F9CE-1545E1E985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03" y="0"/>
                  <a:ext cx="340" cy="3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tIns="190800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24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500</a:t>
                  </a:r>
                </a:p>
              </p:txBody>
            </p:sp>
            <p:sp>
              <p:nvSpPr>
                <p:cNvPr id="18472" name="Rectangle 30">
                  <a:extLst>
                    <a:ext uri="{FF2B5EF4-FFF2-40B4-BE49-F238E27FC236}">
                      <a16:creationId xmlns:a16="http://schemas.microsoft.com/office/drawing/2014/main" id="{63B319EC-5E01-078A-F5F9-A041924D4B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5" y="0"/>
                  <a:ext cx="396" cy="34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tIns="190800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2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8447" name="Group 33">
                <a:extLst>
                  <a:ext uri="{FF2B5EF4-FFF2-40B4-BE49-F238E27FC236}">
                    <a16:creationId xmlns:a16="http://schemas.microsoft.com/office/drawing/2014/main" id="{47CB5F3A-DB08-8154-2727-12594AAF41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71" y="0"/>
                <a:ext cx="396" cy="346"/>
                <a:chOff x="2971" y="0"/>
                <a:chExt cx="396" cy="346"/>
              </a:xfrm>
            </p:grpSpPr>
            <p:sp>
              <p:nvSpPr>
                <p:cNvPr id="18469" name="Rectangle 12">
                  <a:extLst>
                    <a:ext uri="{FF2B5EF4-FFF2-40B4-BE49-F238E27FC236}">
                      <a16:creationId xmlns:a16="http://schemas.microsoft.com/office/drawing/2014/main" id="{454A907A-569E-32B2-B118-42F905BDCE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99" y="0"/>
                  <a:ext cx="340" cy="3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tIns="190800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24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600</a:t>
                  </a:r>
                </a:p>
              </p:txBody>
            </p:sp>
            <p:sp>
              <p:nvSpPr>
                <p:cNvPr id="18470" name="Rectangle 32">
                  <a:extLst>
                    <a:ext uri="{FF2B5EF4-FFF2-40B4-BE49-F238E27FC236}">
                      <a16:creationId xmlns:a16="http://schemas.microsoft.com/office/drawing/2014/main" id="{EC62E902-EFAA-3DCF-6DFE-7F5FF4D129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71" y="0"/>
                  <a:ext cx="396" cy="34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tIns="190800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2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8448" name="Group 35">
                <a:extLst>
                  <a:ext uri="{FF2B5EF4-FFF2-40B4-BE49-F238E27FC236}">
                    <a16:creationId xmlns:a16="http://schemas.microsoft.com/office/drawing/2014/main" id="{1F571CD4-0867-8865-94CB-D0F50A759A6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346"/>
                <a:ext cx="991" cy="461"/>
                <a:chOff x="0" y="346"/>
                <a:chExt cx="991" cy="461"/>
              </a:xfrm>
            </p:grpSpPr>
            <p:sp>
              <p:nvSpPr>
                <p:cNvPr id="18467" name="Rectangle 13">
                  <a:extLst>
                    <a:ext uri="{FF2B5EF4-FFF2-40B4-BE49-F238E27FC236}">
                      <a16:creationId xmlns:a16="http://schemas.microsoft.com/office/drawing/2014/main" id="{5EB900C7-7DAD-354B-CECF-E6E6710A6A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" y="346"/>
                  <a:ext cx="935" cy="4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tIns="190800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24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Force de recul en Kgf</a:t>
                  </a:r>
                </a:p>
              </p:txBody>
            </p:sp>
            <p:sp>
              <p:nvSpPr>
                <p:cNvPr id="18468" name="Rectangle 34">
                  <a:extLst>
                    <a:ext uri="{FF2B5EF4-FFF2-40B4-BE49-F238E27FC236}">
                      <a16:creationId xmlns:a16="http://schemas.microsoft.com/office/drawing/2014/main" id="{4BDB9264-4FE3-46E2-75C6-5163E9FCD8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346"/>
                  <a:ext cx="991" cy="46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tIns="190800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2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8449" name="Group 37">
                <a:extLst>
                  <a:ext uri="{FF2B5EF4-FFF2-40B4-BE49-F238E27FC236}">
                    <a16:creationId xmlns:a16="http://schemas.microsoft.com/office/drawing/2014/main" id="{C6898230-13F6-E893-C780-BBE82128D2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91" y="346"/>
                <a:ext cx="396" cy="461"/>
                <a:chOff x="991" y="346"/>
                <a:chExt cx="396" cy="461"/>
              </a:xfrm>
            </p:grpSpPr>
            <p:sp>
              <p:nvSpPr>
                <p:cNvPr id="18465" name="Rectangle 14">
                  <a:extLst>
                    <a:ext uri="{FF2B5EF4-FFF2-40B4-BE49-F238E27FC236}">
                      <a16:creationId xmlns:a16="http://schemas.microsoft.com/office/drawing/2014/main" id="{2D3020A3-DAD7-6F47-B4A4-6622C424B2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9" y="346"/>
                  <a:ext cx="340" cy="4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tIns="190800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24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18466" name="Rectangle 36">
                  <a:extLst>
                    <a:ext uri="{FF2B5EF4-FFF2-40B4-BE49-F238E27FC236}">
                      <a16:creationId xmlns:a16="http://schemas.microsoft.com/office/drawing/2014/main" id="{D4E8523C-F0F2-3595-73D7-EBAFE02040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91" y="346"/>
                  <a:ext cx="396" cy="46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tIns="190800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2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8450" name="Group 39">
                <a:extLst>
                  <a:ext uri="{FF2B5EF4-FFF2-40B4-BE49-F238E27FC236}">
                    <a16:creationId xmlns:a16="http://schemas.microsoft.com/office/drawing/2014/main" id="{0F7FF0AC-DAAA-0D09-F95F-3EB8E862E4C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87" y="346"/>
                <a:ext cx="396" cy="461"/>
                <a:chOff x="1387" y="346"/>
                <a:chExt cx="396" cy="461"/>
              </a:xfrm>
            </p:grpSpPr>
            <p:sp>
              <p:nvSpPr>
                <p:cNvPr id="18463" name="Rectangle 15">
                  <a:extLst>
                    <a:ext uri="{FF2B5EF4-FFF2-40B4-BE49-F238E27FC236}">
                      <a16:creationId xmlns:a16="http://schemas.microsoft.com/office/drawing/2014/main" id="{26DB7631-BBB7-094A-BA42-0BDC755E32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5" y="346"/>
                  <a:ext cx="340" cy="4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tIns="190800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24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10</a:t>
                  </a:r>
                </a:p>
              </p:txBody>
            </p:sp>
            <p:sp>
              <p:nvSpPr>
                <p:cNvPr id="18464" name="Rectangle 38">
                  <a:extLst>
                    <a:ext uri="{FF2B5EF4-FFF2-40B4-BE49-F238E27FC236}">
                      <a16:creationId xmlns:a16="http://schemas.microsoft.com/office/drawing/2014/main" id="{13176284-B6B6-AF21-9A65-1E0638A376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87" y="346"/>
                  <a:ext cx="396" cy="46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tIns="190800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2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8451" name="Group 41">
                <a:extLst>
                  <a:ext uri="{FF2B5EF4-FFF2-40B4-BE49-F238E27FC236}">
                    <a16:creationId xmlns:a16="http://schemas.microsoft.com/office/drawing/2014/main" id="{336DD7C9-608D-FD70-D4AA-F7D8F68B47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83" y="346"/>
                <a:ext cx="396" cy="461"/>
                <a:chOff x="1783" y="346"/>
                <a:chExt cx="396" cy="461"/>
              </a:xfrm>
            </p:grpSpPr>
            <p:sp>
              <p:nvSpPr>
                <p:cNvPr id="18461" name="Rectangle 16">
                  <a:extLst>
                    <a:ext uri="{FF2B5EF4-FFF2-40B4-BE49-F238E27FC236}">
                      <a16:creationId xmlns:a16="http://schemas.microsoft.com/office/drawing/2014/main" id="{4917B75A-3D95-CD2B-3B44-AA9A2AF6DA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11" y="346"/>
                  <a:ext cx="340" cy="4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tIns="190800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24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15</a:t>
                  </a:r>
                </a:p>
              </p:txBody>
            </p:sp>
            <p:sp>
              <p:nvSpPr>
                <p:cNvPr id="18462" name="Rectangle 40">
                  <a:extLst>
                    <a:ext uri="{FF2B5EF4-FFF2-40B4-BE49-F238E27FC236}">
                      <a16:creationId xmlns:a16="http://schemas.microsoft.com/office/drawing/2014/main" id="{6747C06C-5ABA-4CD7-A73D-5777573EBB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3" y="346"/>
                  <a:ext cx="396" cy="46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tIns="190800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2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8452" name="Group 43">
                <a:extLst>
                  <a:ext uri="{FF2B5EF4-FFF2-40B4-BE49-F238E27FC236}">
                    <a16:creationId xmlns:a16="http://schemas.microsoft.com/office/drawing/2014/main" id="{DFF56690-B25D-6524-995E-95D8ECA3E92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79" y="346"/>
                <a:ext cx="396" cy="461"/>
                <a:chOff x="2179" y="346"/>
                <a:chExt cx="396" cy="461"/>
              </a:xfrm>
            </p:grpSpPr>
            <p:sp>
              <p:nvSpPr>
                <p:cNvPr id="18459" name="Rectangle 17">
                  <a:extLst>
                    <a:ext uri="{FF2B5EF4-FFF2-40B4-BE49-F238E27FC236}">
                      <a16:creationId xmlns:a16="http://schemas.microsoft.com/office/drawing/2014/main" id="{95E640D1-162E-134F-6F0D-C96FA94C3D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07" y="346"/>
                  <a:ext cx="340" cy="4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tIns="190800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24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21</a:t>
                  </a:r>
                </a:p>
              </p:txBody>
            </p:sp>
            <p:sp>
              <p:nvSpPr>
                <p:cNvPr id="18460" name="Rectangle 42">
                  <a:extLst>
                    <a:ext uri="{FF2B5EF4-FFF2-40B4-BE49-F238E27FC236}">
                      <a16:creationId xmlns:a16="http://schemas.microsoft.com/office/drawing/2014/main" id="{5D17D454-5F5A-557F-FB01-7DC209F92D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79" y="346"/>
                  <a:ext cx="396" cy="46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tIns="190800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2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8453" name="Group 45">
                <a:extLst>
                  <a:ext uri="{FF2B5EF4-FFF2-40B4-BE49-F238E27FC236}">
                    <a16:creationId xmlns:a16="http://schemas.microsoft.com/office/drawing/2014/main" id="{F0BDB7F9-B9DF-D521-1FD1-7CC49790D9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75" y="346"/>
                <a:ext cx="396" cy="461"/>
                <a:chOff x="2575" y="346"/>
                <a:chExt cx="396" cy="461"/>
              </a:xfrm>
            </p:grpSpPr>
            <p:sp>
              <p:nvSpPr>
                <p:cNvPr id="18457" name="Rectangle 18">
                  <a:extLst>
                    <a:ext uri="{FF2B5EF4-FFF2-40B4-BE49-F238E27FC236}">
                      <a16:creationId xmlns:a16="http://schemas.microsoft.com/office/drawing/2014/main" id="{0C0D76DB-9887-88BF-EE93-D5C56317B3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03" y="346"/>
                  <a:ext cx="340" cy="4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tIns="190800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24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27</a:t>
                  </a:r>
                </a:p>
              </p:txBody>
            </p:sp>
            <p:sp>
              <p:nvSpPr>
                <p:cNvPr id="18458" name="Rectangle 44">
                  <a:extLst>
                    <a:ext uri="{FF2B5EF4-FFF2-40B4-BE49-F238E27FC236}">
                      <a16:creationId xmlns:a16="http://schemas.microsoft.com/office/drawing/2014/main" id="{E9712F17-E604-0A29-2FCB-17733AD995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75" y="346"/>
                  <a:ext cx="396" cy="46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tIns="190800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2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8454" name="Group 47">
                <a:extLst>
                  <a:ext uri="{FF2B5EF4-FFF2-40B4-BE49-F238E27FC236}">
                    <a16:creationId xmlns:a16="http://schemas.microsoft.com/office/drawing/2014/main" id="{ED4C8C32-A847-78EA-16F2-77588C9BF4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71" y="346"/>
                <a:ext cx="396" cy="461"/>
                <a:chOff x="2971" y="346"/>
                <a:chExt cx="396" cy="461"/>
              </a:xfrm>
            </p:grpSpPr>
            <p:sp>
              <p:nvSpPr>
                <p:cNvPr id="18455" name="Rectangle 19">
                  <a:extLst>
                    <a:ext uri="{FF2B5EF4-FFF2-40B4-BE49-F238E27FC236}">
                      <a16:creationId xmlns:a16="http://schemas.microsoft.com/office/drawing/2014/main" id="{722D61ED-0994-B838-C89E-3EA817E0E8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99" y="346"/>
                  <a:ext cx="340" cy="4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tIns="190800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24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33</a:t>
                  </a:r>
                </a:p>
              </p:txBody>
            </p:sp>
            <p:sp>
              <p:nvSpPr>
                <p:cNvPr id="18456" name="Rectangle 46">
                  <a:extLst>
                    <a:ext uri="{FF2B5EF4-FFF2-40B4-BE49-F238E27FC236}">
                      <a16:creationId xmlns:a16="http://schemas.microsoft.com/office/drawing/2014/main" id="{3C695C12-BB3F-67B1-5403-0E8EBF530C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71" y="346"/>
                  <a:ext cx="396" cy="46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tIns="190800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2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18440" name="Rectangle 49">
              <a:extLst>
                <a:ext uri="{FF2B5EF4-FFF2-40B4-BE49-F238E27FC236}">
                  <a16:creationId xmlns:a16="http://schemas.microsoft.com/office/drawing/2014/main" id="{B354652D-754A-EE76-5B9E-DDF36CCDCC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" y="-3"/>
              <a:ext cx="3373" cy="813"/>
            </a:xfrm>
            <a:prstGeom prst="rect">
              <a:avLst/>
            </a:prstGeom>
            <a:noFill/>
            <a:ln w="9525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tIns="190800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re 8">
            <a:extLst>
              <a:ext uri="{FF2B5EF4-FFF2-40B4-BE49-F238E27FC236}">
                <a16:creationId xmlns:a16="http://schemas.microsoft.com/office/drawing/2014/main" id="{1E5F6D4F-E16B-9D00-4138-EBDAC285288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Définitions</a:t>
            </a:r>
          </a:p>
        </p:txBody>
      </p:sp>
      <p:sp>
        <p:nvSpPr>
          <p:cNvPr id="19459" name="Espace réservé du numéro de diapositive 4">
            <a:extLst>
              <a:ext uri="{FF2B5EF4-FFF2-40B4-BE49-F238E27FC236}">
                <a16:creationId xmlns:a16="http://schemas.microsoft.com/office/drawing/2014/main" id="{D92F92AE-64F1-C4C6-7C13-85FCA59520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5574D72-EF0B-42CA-B68D-18527D7A807F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9460" name="Rectangle 1">
            <a:extLst>
              <a:ext uri="{FF2B5EF4-FFF2-40B4-BE49-F238E27FC236}">
                <a16:creationId xmlns:a16="http://schemas.microsoft.com/office/drawing/2014/main" id="{67597C7A-C632-E8B3-FDBA-6DB44DC7D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REACTION AUX LANCES :  </a:t>
            </a:r>
          </a:p>
        </p:txBody>
      </p:sp>
      <p:sp>
        <p:nvSpPr>
          <p:cNvPr id="19461" name="Rectangle 1">
            <a:extLst>
              <a:ext uri="{FF2B5EF4-FFF2-40B4-BE49-F238E27FC236}">
                <a16:creationId xmlns:a16="http://schemas.microsoft.com/office/drawing/2014/main" id="{0DF2AF93-9B22-705C-3AA2-86111A8ED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1849438"/>
            <a:ext cx="8415337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Conséquence opérationnelle :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ifficultés à tenir la lance en raison du recul :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Réduire le débit  	</a:t>
            </a: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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force de la réaction aux lances.</a:t>
            </a:r>
          </a:p>
        </p:txBody>
      </p:sp>
      <p:pic>
        <p:nvPicPr>
          <p:cNvPr id="19462" name="Picture 51" descr="C:\Documents and Settings\Philippe\Mes documents\JSP SDMIS\Dématérialisation\doc\INC\feu\Attaque_de_feu_d'habitation_jet_diffusé.jpg">
            <a:extLst>
              <a:ext uri="{FF2B5EF4-FFF2-40B4-BE49-F238E27FC236}">
                <a16:creationId xmlns:a16="http://schemas.microsoft.com/office/drawing/2014/main" id="{4BED6D32-2B86-1BBB-1FF4-658044C39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24" r="52689" b="3030"/>
          <a:stretch>
            <a:fillRect/>
          </a:stretch>
        </p:blipFill>
        <p:spPr bwMode="auto">
          <a:xfrm>
            <a:off x="5740400" y="3868738"/>
            <a:ext cx="30035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52" descr="C:\Documents and Settings\Philippe\Mes documents\JSP SDMIS\Dématérialisation\doc\INC\feu\images2EXPZ6XV.jpg">
            <a:extLst>
              <a:ext uri="{FF2B5EF4-FFF2-40B4-BE49-F238E27FC236}">
                <a16:creationId xmlns:a16="http://schemas.microsoft.com/office/drawing/2014/main" id="{44356F62-3A3B-A30A-9218-CA63A16EA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80" b="32867"/>
          <a:stretch>
            <a:fillRect/>
          </a:stretch>
        </p:blipFill>
        <p:spPr bwMode="auto">
          <a:xfrm>
            <a:off x="400050" y="3963988"/>
            <a:ext cx="3657600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AutoShape 53">
            <a:extLst>
              <a:ext uri="{FF2B5EF4-FFF2-40B4-BE49-F238E27FC236}">
                <a16:creationId xmlns:a16="http://schemas.microsoft.com/office/drawing/2014/main" id="{542C569D-84DA-38D1-3C68-4F444438C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8488" y="4852988"/>
            <a:ext cx="990600" cy="457200"/>
          </a:xfrm>
          <a:prstGeom prst="rightArrow">
            <a:avLst>
              <a:gd name="adj1" fmla="val 50000"/>
              <a:gd name="adj2" fmla="val 541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re 8">
            <a:extLst>
              <a:ext uri="{FF2B5EF4-FFF2-40B4-BE49-F238E27FC236}">
                <a16:creationId xmlns:a16="http://schemas.microsoft.com/office/drawing/2014/main" id="{1632C0FD-9296-1830-9EB8-69E9FEDCFA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Définitions</a:t>
            </a:r>
          </a:p>
        </p:txBody>
      </p:sp>
      <p:sp>
        <p:nvSpPr>
          <p:cNvPr id="20483" name="Espace réservé du numéro de diapositive 4">
            <a:extLst>
              <a:ext uri="{FF2B5EF4-FFF2-40B4-BE49-F238E27FC236}">
                <a16:creationId xmlns:a16="http://schemas.microsoft.com/office/drawing/2014/main" id="{FA067508-37FF-44E0-9DF6-A49D0D6A934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610F501-D292-4B14-9615-10A2A8FEA9AE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0484" name="Rectangle 1">
            <a:extLst>
              <a:ext uri="{FF2B5EF4-FFF2-40B4-BE49-F238E27FC236}">
                <a16:creationId xmlns:a16="http://schemas.microsoft.com/office/drawing/2014/main" id="{04F3D1E8-CC3C-5ACB-0C13-0BD2AF54F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VITESSE DE L'EAU : </a:t>
            </a:r>
          </a:p>
        </p:txBody>
      </p:sp>
      <p:sp>
        <p:nvSpPr>
          <p:cNvPr id="20485" name="Rectangle 1">
            <a:extLst>
              <a:ext uri="{FF2B5EF4-FFF2-40B4-BE49-F238E27FC236}">
                <a16:creationId xmlns:a16="http://schemas.microsoft.com/office/drawing/2014/main" id="{BBDBC9D5-8B82-CAD1-3A47-6EB56B50E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209800"/>
            <a:ext cx="8189913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Distance parcourue dans un temps donné.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 exprimée en m/s ou dm/s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Tuyau de 70 mm, généralement la vitesse de l’eau est de : 35 m/s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re 8">
            <a:extLst>
              <a:ext uri="{FF2B5EF4-FFF2-40B4-BE49-F238E27FC236}">
                <a16:creationId xmlns:a16="http://schemas.microsoft.com/office/drawing/2014/main" id="{DD06E6EA-4037-650B-0CF4-1AB90C8B20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Définitions</a:t>
            </a:r>
          </a:p>
        </p:txBody>
      </p:sp>
      <p:sp>
        <p:nvSpPr>
          <p:cNvPr id="21507" name="Espace réservé du numéro de diapositive 4">
            <a:extLst>
              <a:ext uri="{FF2B5EF4-FFF2-40B4-BE49-F238E27FC236}">
                <a16:creationId xmlns:a16="http://schemas.microsoft.com/office/drawing/2014/main" id="{A22D4A4A-74C8-25BC-1B41-D0F3A318FDB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FAB2633-8A4A-4C02-9348-573389D3F04D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1508" name="Rectangle 1">
            <a:extLst>
              <a:ext uri="{FF2B5EF4-FFF2-40B4-BE49-F238E27FC236}">
                <a16:creationId xmlns:a16="http://schemas.microsoft.com/office/drawing/2014/main" id="{2C917399-EADD-FA3A-0DC5-E0A7E59E6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PERTES DE CHARGES  :</a:t>
            </a:r>
          </a:p>
        </p:txBody>
      </p:sp>
      <p:sp>
        <p:nvSpPr>
          <p:cNvPr id="21509" name="Rectangle 1">
            <a:extLst>
              <a:ext uri="{FF2B5EF4-FFF2-40B4-BE49-F238E27FC236}">
                <a16:creationId xmlns:a16="http://schemas.microsoft.com/office/drawing/2014/main" id="{441CC6C3-5835-06EF-F40B-98256E9DC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957388"/>
            <a:ext cx="8189912" cy="4017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Frottement des filets d'eau en mouvements les uns sur les autres,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Frottement de la veine d'eau sur la paroi + ou - lisse de la conduite 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≠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niveau entre les extrémités de l’éts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		 P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rovoquent des pertes de charges.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8">
            <a:extLst>
              <a:ext uri="{FF2B5EF4-FFF2-40B4-BE49-F238E27FC236}">
                <a16:creationId xmlns:a16="http://schemas.microsoft.com/office/drawing/2014/main" id="{55617347-56C0-534E-F0CF-0915CF35CCF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Notions élémentaires d’hydraulique</a:t>
            </a:r>
          </a:p>
        </p:txBody>
      </p:sp>
      <p:sp>
        <p:nvSpPr>
          <p:cNvPr id="4099" name="Espace réservé du numéro de diapositive 4">
            <a:extLst>
              <a:ext uri="{FF2B5EF4-FFF2-40B4-BE49-F238E27FC236}">
                <a16:creationId xmlns:a16="http://schemas.microsoft.com/office/drawing/2014/main" id="{BECD4918-542A-997B-6849-5F6EAFB192B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709A67D-9449-4C80-A01C-2D15DA5A76F2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7A9F10F9-0BA0-CB3D-D6A2-BA0E9418DAFF}"/>
              </a:ext>
            </a:extLst>
          </p:cNvPr>
          <p:cNvCxnSpPr/>
          <p:nvPr/>
        </p:nvCxnSpPr>
        <p:spPr>
          <a:xfrm rot="5400000">
            <a:off x="2143125" y="3721100"/>
            <a:ext cx="4859338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1" name="ZoneTexte 16">
            <a:extLst>
              <a:ext uri="{FF2B5EF4-FFF2-40B4-BE49-F238E27FC236}">
                <a16:creationId xmlns:a16="http://schemas.microsoft.com/office/drawing/2014/main" id="{A19F21D9-66A7-5616-4A12-F87C0DD9C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916113"/>
            <a:ext cx="43005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  <a:cs typeface="Arial" panose="020B0604020202020204" pitchFamily="34" charset="0"/>
              </a:rPr>
              <a:t>Objectifs</a:t>
            </a:r>
          </a:p>
        </p:txBody>
      </p:sp>
      <p:sp>
        <p:nvSpPr>
          <p:cNvPr id="4102" name="ZoneTexte 20">
            <a:extLst>
              <a:ext uri="{FF2B5EF4-FFF2-40B4-BE49-F238E27FC236}">
                <a16:creationId xmlns:a16="http://schemas.microsoft.com/office/drawing/2014/main" id="{8894E29D-9508-B9BD-3B3A-B29C1A9A4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1713" y="2632075"/>
            <a:ext cx="3821112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ct val="0"/>
              </a:spcBef>
              <a:buClr>
                <a:schemeClr val="hlink"/>
              </a:buClr>
              <a:buFontTx/>
              <a:buChar char=" "/>
            </a:pPr>
            <a:r>
              <a:rPr lang="fr-FR" altLang="fr-FR" sz="2000">
                <a:latin typeface="Times New Roman" panose="02020603050405020304" pitchFamily="18" charset="0"/>
                <a:cs typeface="Arial" panose="020B0604020202020204" pitchFamily="34" charset="0"/>
              </a:rPr>
              <a:t>A la fin de cette partie, vous serez capable de connaître les définitions concernant l’hydraulique, les lois des pertes de charges et de les limiter lors des établissements de tuyaux.</a:t>
            </a:r>
          </a:p>
        </p:txBody>
      </p:sp>
      <p:sp>
        <p:nvSpPr>
          <p:cNvPr id="4103" name="ZoneTexte 15">
            <a:extLst>
              <a:ext uri="{FF2B5EF4-FFF2-40B4-BE49-F238E27FC236}">
                <a16:creationId xmlns:a16="http://schemas.microsoft.com/office/drawing/2014/main" id="{3A045138-0F3C-D566-634B-D8042165A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286000"/>
            <a:ext cx="34290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Définitions : pression, débit, vitesse de l’eau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Pertes de charges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Lois des pertes de charges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re 8">
            <a:extLst>
              <a:ext uri="{FF2B5EF4-FFF2-40B4-BE49-F238E27FC236}">
                <a16:creationId xmlns:a16="http://schemas.microsoft.com/office/drawing/2014/main" id="{558EBCBA-428C-BEAB-310D-D4DE26B2082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Définitions</a:t>
            </a:r>
          </a:p>
        </p:txBody>
      </p:sp>
      <p:sp>
        <p:nvSpPr>
          <p:cNvPr id="22531" name="Espace réservé du numéro de diapositive 4">
            <a:extLst>
              <a:ext uri="{FF2B5EF4-FFF2-40B4-BE49-F238E27FC236}">
                <a16:creationId xmlns:a16="http://schemas.microsoft.com/office/drawing/2014/main" id="{BC0EB13B-E4D6-DB4B-CAE9-4CEC6E8B151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352DAE0-C713-4D01-8C13-4662FCED9A8A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2532" name="Rectangle 1">
            <a:extLst>
              <a:ext uri="{FF2B5EF4-FFF2-40B4-BE49-F238E27FC236}">
                <a16:creationId xmlns:a16="http://schemas.microsoft.com/office/drawing/2014/main" id="{C5A76A71-809C-47EE-C29A-046FE6CD3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PERTES DE CHARGES  :</a:t>
            </a:r>
          </a:p>
        </p:txBody>
      </p:sp>
      <p:grpSp>
        <p:nvGrpSpPr>
          <p:cNvPr id="22533" name="Group 6">
            <a:extLst>
              <a:ext uri="{FF2B5EF4-FFF2-40B4-BE49-F238E27FC236}">
                <a16:creationId xmlns:a16="http://schemas.microsoft.com/office/drawing/2014/main" id="{4398504B-4CB8-C436-2D00-5C16F608A18B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1981200"/>
            <a:ext cx="7315200" cy="838200"/>
            <a:chOff x="768" y="528"/>
            <a:chExt cx="4416" cy="843"/>
          </a:xfrm>
        </p:grpSpPr>
        <p:sp>
          <p:nvSpPr>
            <p:cNvPr id="22601" name="Freeform 7">
              <a:extLst>
                <a:ext uri="{FF2B5EF4-FFF2-40B4-BE49-F238E27FC236}">
                  <a16:creationId xmlns:a16="http://schemas.microsoft.com/office/drawing/2014/main" id="{4546EAF5-EDE7-BEB6-E23B-E179394D8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" y="576"/>
              <a:ext cx="3600" cy="600"/>
            </a:xfrm>
            <a:custGeom>
              <a:avLst/>
              <a:gdLst>
                <a:gd name="T0" fmla="*/ 0 w 3600"/>
                <a:gd name="T1" fmla="*/ 0 h 600"/>
                <a:gd name="T2" fmla="*/ 528 w 3600"/>
                <a:gd name="T3" fmla="*/ 480 h 600"/>
                <a:gd name="T4" fmla="*/ 1776 w 3600"/>
                <a:gd name="T5" fmla="*/ 288 h 600"/>
                <a:gd name="T6" fmla="*/ 2928 w 3600"/>
                <a:gd name="T7" fmla="*/ 576 h 600"/>
                <a:gd name="T8" fmla="*/ 3600 w 3600"/>
                <a:gd name="T9" fmla="*/ 432 h 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00" h="600">
                  <a:moveTo>
                    <a:pt x="0" y="0"/>
                  </a:moveTo>
                  <a:cubicBezTo>
                    <a:pt x="116" y="216"/>
                    <a:pt x="232" y="432"/>
                    <a:pt x="528" y="480"/>
                  </a:cubicBezTo>
                  <a:cubicBezTo>
                    <a:pt x="824" y="528"/>
                    <a:pt x="1376" y="272"/>
                    <a:pt x="1776" y="288"/>
                  </a:cubicBezTo>
                  <a:cubicBezTo>
                    <a:pt x="2176" y="304"/>
                    <a:pt x="2624" y="552"/>
                    <a:pt x="2928" y="576"/>
                  </a:cubicBezTo>
                  <a:cubicBezTo>
                    <a:pt x="3232" y="600"/>
                    <a:pt x="3416" y="516"/>
                    <a:pt x="3600" y="432"/>
                  </a:cubicBezTo>
                </a:path>
              </a:pathLst>
            </a:custGeom>
            <a:noFill/>
            <a:ln w="19050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22602" name="Picture 8" descr="D:\DESSINS\TIFF\CDB2_04.TIF">
              <a:extLst>
                <a:ext uri="{FF2B5EF4-FFF2-40B4-BE49-F238E27FC236}">
                  <a16:creationId xmlns:a16="http://schemas.microsoft.com/office/drawing/2014/main" id="{9A1639A3-0B54-AC94-6EE5-FA6CA02D32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528"/>
              <a:ext cx="1056" cy="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4" name="Group 9">
            <a:extLst>
              <a:ext uri="{FF2B5EF4-FFF2-40B4-BE49-F238E27FC236}">
                <a16:creationId xmlns:a16="http://schemas.microsoft.com/office/drawing/2014/main" id="{7BA98215-201A-145A-16FF-FE03BFE7BC00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3810000"/>
            <a:ext cx="8229600" cy="1752600"/>
            <a:chOff x="240" y="3024"/>
            <a:chExt cx="4128" cy="1056"/>
          </a:xfrm>
        </p:grpSpPr>
        <p:sp>
          <p:nvSpPr>
            <p:cNvPr id="22542" name="Line 10">
              <a:extLst>
                <a:ext uri="{FF2B5EF4-FFF2-40B4-BE49-F238E27FC236}">
                  <a16:creationId xmlns:a16="http://schemas.microsoft.com/office/drawing/2014/main" id="{109DFD5A-99D6-6DBA-0425-4C04590E4D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0" y="3024"/>
              <a:ext cx="336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543" name="Line 11">
              <a:extLst>
                <a:ext uri="{FF2B5EF4-FFF2-40B4-BE49-F238E27FC236}">
                  <a16:creationId xmlns:a16="http://schemas.microsoft.com/office/drawing/2014/main" id="{6B805F7A-53EF-17E7-7E3E-F2AAC86E34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4080"/>
              <a:ext cx="3456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2544" name="AutoShape 12">
              <a:extLst>
                <a:ext uri="{FF2B5EF4-FFF2-40B4-BE49-F238E27FC236}">
                  <a16:creationId xmlns:a16="http://schemas.microsoft.com/office/drawing/2014/main" id="{C4E16CBB-8F9A-D637-338E-E3AA6BBC07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3024"/>
              <a:ext cx="240" cy="144"/>
            </a:xfrm>
            <a:prstGeom prst="curvedDownArrow">
              <a:avLst>
                <a:gd name="adj1" fmla="val 33333"/>
                <a:gd name="adj2" fmla="val 66667"/>
                <a:gd name="adj3" fmla="val 33333"/>
              </a:avLst>
            </a:prstGeom>
            <a:solidFill>
              <a:srgbClr val="33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sp>
          <p:nvSpPr>
            <p:cNvPr id="22545" name="AutoShape 13">
              <a:extLst>
                <a:ext uri="{FF2B5EF4-FFF2-40B4-BE49-F238E27FC236}">
                  <a16:creationId xmlns:a16="http://schemas.microsoft.com/office/drawing/2014/main" id="{35283FA1-FD75-DF78-DB29-50B0BCEF1C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3024"/>
              <a:ext cx="240" cy="144"/>
            </a:xfrm>
            <a:prstGeom prst="curvedDownArrow">
              <a:avLst>
                <a:gd name="adj1" fmla="val 33333"/>
                <a:gd name="adj2" fmla="val 66667"/>
                <a:gd name="adj3" fmla="val 33333"/>
              </a:avLst>
            </a:prstGeom>
            <a:solidFill>
              <a:srgbClr val="33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sp>
          <p:nvSpPr>
            <p:cNvPr id="22546" name="AutoShape 14">
              <a:extLst>
                <a:ext uri="{FF2B5EF4-FFF2-40B4-BE49-F238E27FC236}">
                  <a16:creationId xmlns:a16="http://schemas.microsoft.com/office/drawing/2014/main" id="{7DDBCBA6-E150-8DF5-9CDE-BC50977495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3024"/>
              <a:ext cx="240" cy="144"/>
            </a:xfrm>
            <a:prstGeom prst="curvedDownArrow">
              <a:avLst>
                <a:gd name="adj1" fmla="val 33333"/>
                <a:gd name="adj2" fmla="val 66667"/>
                <a:gd name="adj3" fmla="val 33333"/>
              </a:avLst>
            </a:prstGeom>
            <a:solidFill>
              <a:srgbClr val="33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sp>
          <p:nvSpPr>
            <p:cNvPr id="22547" name="AutoShape 15">
              <a:extLst>
                <a:ext uri="{FF2B5EF4-FFF2-40B4-BE49-F238E27FC236}">
                  <a16:creationId xmlns:a16="http://schemas.microsoft.com/office/drawing/2014/main" id="{236D8BA0-6588-22E9-2855-80EBA1C739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3024"/>
              <a:ext cx="240" cy="144"/>
            </a:xfrm>
            <a:prstGeom prst="curvedDownArrow">
              <a:avLst>
                <a:gd name="adj1" fmla="val 33333"/>
                <a:gd name="adj2" fmla="val 66667"/>
                <a:gd name="adj3" fmla="val 33333"/>
              </a:avLst>
            </a:prstGeom>
            <a:solidFill>
              <a:srgbClr val="33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sp>
          <p:nvSpPr>
            <p:cNvPr id="22548" name="AutoShape 16">
              <a:extLst>
                <a:ext uri="{FF2B5EF4-FFF2-40B4-BE49-F238E27FC236}">
                  <a16:creationId xmlns:a16="http://schemas.microsoft.com/office/drawing/2014/main" id="{F60092C1-308A-FBB3-DC05-A7B7613937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3024"/>
              <a:ext cx="240" cy="144"/>
            </a:xfrm>
            <a:prstGeom prst="curvedDownArrow">
              <a:avLst>
                <a:gd name="adj1" fmla="val 33333"/>
                <a:gd name="adj2" fmla="val 66667"/>
                <a:gd name="adj3" fmla="val 33333"/>
              </a:avLst>
            </a:prstGeom>
            <a:solidFill>
              <a:srgbClr val="33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sp>
          <p:nvSpPr>
            <p:cNvPr id="22549" name="AutoShape 17">
              <a:extLst>
                <a:ext uri="{FF2B5EF4-FFF2-40B4-BE49-F238E27FC236}">
                  <a16:creationId xmlns:a16="http://schemas.microsoft.com/office/drawing/2014/main" id="{845BD1E5-78E4-B07E-AFEA-4C8F5AF46A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3936"/>
              <a:ext cx="288" cy="144"/>
            </a:xfrm>
            <a:prstGeom prst="curvedUpArrow">
              <a:avLst>
                <a:gd name="adj1" fmla="val 40000"/>
                <a:gd name="adj2" fmla="val 80000"/>
                <a:gd name="adj3" fmla="val 33333"/>
              </a:avLst>
            </a:prstGeom>
            <a:solidFill>
              <a:srgbClr val="33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sp>
          <p:nvSpPr>
            <p:cNvPr id="22550" name="AutoShape 18">
              <a:extLst>
                <a:ext uri="{FF2B5EF4-FFF2-40B4-BE49-F238E27FC236}">
                  <a16:creationId xmlns:a16="http://schemas.microsoft.com/office/drawing/2014/main" id="{8AB96C21-6181-5DD5-2AA5-8CAD20EAA1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3936"/>
              <a:ext cx="288" cy="144"/>
            </a:xfrm>
            <a:prstGeom prst="curvedUpArrow">
              <a:avLst>
                <a:gd name="adj1" fmla="val 40000"/>
                <a:gd name="adj2" fmla="val 80000"/>
                <a:gd name="adj3" fmla="val 33333"/>
              </a:avLst>
            </a:prstGeom>
            <a:solidFill>
              <a:srgbClr val="33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sp>
          <p:nvSpPr>
            <p:cNvPr id="22551" name="AutoShape 19">
              <a:extLst>
                <a:ext uri="{FF2B5EF4-FFF2-40B4-BE49-F238E27FC236}">
                  <a16:creationId xmlns:a16="http://schemas.microsoft.com/office/drawing/2014/main" id="{2C8F3241-6399-7652-10F5-540AC0D246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3936"/>
              <a:ext cx="288" cy="144"/>
            </a:xfrm>
            <a:prstGeom prst="curvedUpArrow">
              <a:avLst>
                <a:gd name="adj1" fmla="val 40000"/>
                <a:gd name="adj2" fmla="val 80000"/>
                <a:gd name="adj3" fmla="val 33333"/>
              </a:avLst>
            </a:prstGeom>
            <a:solidFill>
              <a:srgbClr val="33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sp>
          <p:nvSpPr>
            <p:cNvPr id="22552" name="AutoShape 20">
              <a:extLst>
                <a:ext uri="{FF2B5EF4-FFF2-40B4-BE49-F238E27FC236}">
                  <a16:creationId xmlns:a16="http://schemas.microsoft.com/office/drawing/2014/main" id="{F9AF64AF-2777-BB06-F467-2ED1204A3B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3936"/>
              <a:ext cx="288" cy="144"/>
            </a:xfrm>
            <a:prstGeom prst="curvedUpArrow">
              <a:avLst>
                <a:gd name="adj1" fmla="val 40000"/>
                <a:gd name="adj2" fmla="val 80000"/>
                <a:gd name="adj3" fmla="val 33333"/>
              </a:avLst>
            </a:prstGeom>
            <a:solidFill>
              <a:srgbClr val="33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sp>
          <p:nvSpPr>
            <p:cNvPr id="22553" name="AutoShape 21">
              <a:extLst>
                <a:ext uri="{FF2B5EF4-FFF2-40B4-BE49-F238E27FC236}">
                  <a16:creationId xmlns:a16="http://schemas.microsoft.com/office/drawing/2014/main" id="{CFBAEA43-EFD0-76F3-2A41-3810CB4456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3936"/>
              <a:ext cx="288" cy="144"/>
            </a:xfrm>
            <a:prstGeom prst="curvedUpArrow">
              <a:avLst>
                <a:gd name="adj1" fmla="val 40000"/>
                <a:gd name="adj2" fmla="val 80000"/>
                <a:gd name="adj3" fmla="val 33333"/>
              </a:avLst>
            </a:prstGeom>
            <a:solidFill>
              <a:srgbClr val="33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sp>
          <p:nvSpPr>
            <p:cNvPr id="22554" name="Oval 22">
              <a:extLst>
                <a:ext uri="{FF2B5EF4-FFF2-40B4-BE49-F238E27FC236}">
                  <a16:creationId xmlns:a16="http://schemas.microsoft.com/office/drawing/2014/main" id="{1EB4E599-58E1-EDFC-5CF5-A31B9582BC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3408"/>
              <a:ext cx="144" cy="144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sp>
          <p:nvSpPr>
            <p:cNvPr id="22555" name="Oval 23">
              <a:extLst>
                <a:ext uri="{FF2B5EF4-FFF2-40B4-BE49-F238E27FC236}">
                  <a16:creationId xmlns:a16="http://schemas.microsoft.com/office/drawing/2014/main" id="{F306D8BC-A351-D8D6-6762-FADFB74731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3360"/>
              <a:ext cx="144" cy="144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6699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sp>
          <p:nvSpPr>
            <p:cNvPr id="22556" name="Oval 24">
              <a:extLst>
                <a:ext uri="{FF2B5EF4-FFF2-40B4-BE49-F238E27FC236}">
                  <a16:creationId xmlns:a16="http://schemas.microsoft.com/office/drawing/2014/main" id="{C783E143-E0C1-20CE-4CA4-EC6FF02B56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3648"/>
              <a:ext cx="144" cy="144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6699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sp>
          <p:nvSpPr>
            <p:cNvPr id="22557" name="Oval 25">
              <a:extLst>
                <a:ext uri="{FF2B5EF4-FFF2-40B4-BE49-F238E27FC236}">
                  <a16:creationId xmlns:a16="http://schemas.microsoft.com/office/drawing/2014/main" id="{305AE957-7849-B130-2B0A-2B3BE23230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3648"/>
              <a:ext cx="144" cy="144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sp>
          <p:nvSpPr>
            <p:cNvPr id="22558" name="Oval 26">
              <a:extLst>
                <a:ext uri="{FF2B5EF4-FFF2-40B4-BE49-F238E27FC236}">
                  <a16:creationId xmlns:a16="http://schemas.microsoft.com/office/drawing/2014/main" id="{A46CF83A-C146-0438-D5EE-BDFCB02823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3552"/>
              <a:ext cx="144" cy="144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6699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sp>
          <p:nvSpPr>
            <p:cNvPr id="22559" name="Oval 27">
              <a:extLst>
                <a:ext uri="{FF2B5EF4-FFF2-40B4-BE49-F238E27FC236}">
                  <a16:creationId xmlns:a16="http://schemas.microsoft.com/office/drawing/2014/main" id="{0E2BAEBD-F64F-C99E-37ED-DBD598B1DC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3552"/>
              <a:ext cx="144" cy="144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6699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sp>
          <p:nvSpPr>
            <p:cNvPr id="22560" name="Oval 28">
              <a:extLst>
                <a:ext uri="{FF2B5EF4-FFF2-40B4-BE49-F238E27FC236}">
                  <a16:creationId xmlns:a16="http://schemas.microsoft.com/office/drawing/2014/main" id="{A7389F69-2E94-287D-1059-6EE6B5BB47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3264"/>
              <a:ext cx="144" cy="144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6699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sp>
          <p:nvSpPr>
            <p:cNvPr id="22561" name="Oval 29">
              <a:extLst>
                <a:ext uri="{FF2B5EF4-FFF2-40B4-BE49-F238E27FC236}">
                  <a16:creationId xmlns:a16="http://schemas.microsoft.com/office/drawing/2014/main" id="{35744710-4953-3E10-5771-C65FE0C1B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3648"/>
              <a:ext cx="144" cy="144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sp>
          <p:nvSpPr>
            <p:cNvPr id="22562" name="Oval 30">
              <a:extLst>
                <a:ext uri="{FF2B5EF4-FFF2-40B4-BE49-F238E27FC236}">
                  <a16:creationId xmlns:a16="http://schemas.microsoft.com/office/drawing/2014/main" id="{F5A69F62-0939-60C2-5E3A-46F08BF36B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3216"/>
              <a:ext cx="144" cy="144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sp>
          <p:nvSpPr>
            <p:cNvPr id="22563" name="Oval 31">
              <a:extLst>
                <a:ext uri="{FF2B5EF4-FFF2-40B4-BE49-F238E27FC236}">
                  <a16:creationId xmlns:a16="http://schemas.microsoft.com/office/drawing/2014/main" id="{245ACEEB-59D5-2577-A747-0DC0ADBFBF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3504"/>
              <a:ext cx="144" cy="144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6699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sp>
          <p:nvSpPr>
            <p:cNvPr id="22564" name="Oval 32">
              <a:extLst>
                <a:ext uri="{FF2B5EF4-FFF2-40B4-BE49-F238E27FC236}">
                  <a16:creationId xmlns:a16="http://schemas.microsoft.com/office/drawing/2014/main" id="{3D62F002-094F-6F5C-736A-DD4389059E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3408"/>
              <a:ext cx="144" cy="144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6699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grpSp>
          <p:nvGrpSpPr>
            <p:cNvPr id="22565" name="Group 33">
              <a:extLst>
                <a:ext uri="{FF2B5EF4-FFF2-40B4-BE49-F238E27FC236}">
                  <a16:creationId xmlns:a16="http://schemas.microsoft.com/office/drawing/2014/main" id="{94867946-2702-B0D6-E788-F1D7326F41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00" y="3168"/>
              <a:ext cx="288" cy="288"/>
              <a:chOff x="1200" y="3216"/>
              <a:chExt cx="288" cy="288"/>
            </a:xfrm>
          </p:grpSpPr>
          <p:sp>
            <p:nvSpPr>
              <p:cNvPr id="22598" name="Oval 34">
                <a:extLst>
                  <a:ext uri="{FF2B5EF4-FFF2-40B4-BE49-F238E27FC236}">
                    <a16:creationId xmlns:a16="http://schemas.microsoft.com/office/drawing/2014/main" id="{17A18BD2-9797-99E0-705B-221E88CC47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3360"/>
                <a:ext cx="144" cy="144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fr-F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2599" name="Oval 35">
                <a:extLst>
                  <a:ext uri="{FF2B5EF4-FFF2-40B4-BE49-F238E27FC236}">
                    <a16:creationId xmlns:a16="http://schemas.microsoft.com/office/drawing/2014/main" id="{CBA292A2-6F47-4E20-E33F-20DEB5438D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3216"/>
                <a:ext cx="144" cy="144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6699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fr-F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2600" name="Oval 36">
                <a:extLst>
                  <a:ext uri="{FF2B5EF4-FFF2-40B4-BE49-F238E27FC236}">
                    <a16:creationId xmlns:a16="http://schemas.microsoft.com/office/drawing/2014/main" id="{A56B897A-A5AA-3C1E-BACF-444A234530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3360"/>
                <a:ext cx="144" cy="144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6699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fr-FR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2566" name="Oval 37">
              <a:extLst>
                <a:ext uri="{FF2B5EF4-FFF2-40B4-BE49-F238E27FC236}">
                  <a16:creationId xmlns:a16="http://schemas.microsoft.com/office/drawing/2014/main" id="{4F41AE43-BDD0-0596-91A8-FF76AE131E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3552"/>
              <a:ext cx="144" cy="144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6699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sp>
          <p:nvSpPr>
            <p:cNvPr id="22567" name="Oval 38">
              <a:extLst>
                <a:ext uri="{FF2B5EF4-FFF2-40B4-BE49-F238E27FC236}">
                  <a16:creationId xmlns:a16="http://schemas.microsoft.com/office/drawing/2014/main" id="{B2048DDD-9C4E-4DB3-4211-65BE96E80A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3408"/>
              <a:ext cx="144" cy="144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sp>
          <p:nvSpPr>
            <p:cNvPr id="22568" name="Oval 39">
              <a:extLst>
                <a:ext uri="{FF2B5EF4-FFF2-40B4-BE49-F238E27FC236}">
                  <a16:creationId xmlns:a16="http://schemas.microsoft.com/office/drawing/2014/main" id="{82BC7006-68EC-1305-EE9C-F8F4FC4FF1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3552"/>
              <a:ext cx="144" cy="144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6699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sp>
          <p:nvSpPr>
            <p:cNvPr id="22569" name="Oval 40">
              <a:extLst>
                <a:ext uri="{FF2B5EF4-FFF2-40B4-BE49-F238E27FC236}">
                  <a16:creationId xmlns:a16="http://schemas.microsoft.com/office/drawing/2014/main" id="{0C41FAC8-7C66-4092-2E9D-54EA643175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3696"/>
              <a:ext cx="144" cy="144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6699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sp>
          <p:nvSpPr>
            <p:cNvPr id="22570" name="Oval 41">
              <a:extLst>
                <a:ext uri="{FF2B5EF4-FFF2-40B4-BE49-F238E27FC236}">
                  <a16:creationId xmlns:a16="http://schemas.microsoft.com/office/drawing/2014/main" id="{A56FFFEE-443E-C3E7-26B8-EA399B1A3C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3552"/>
              <a:ext cx="144" cy="144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sp>
          <p:nvSpPr>
            <p:cNvPr id="22571" name="Oval 42">
              <a:extLst>
                <a:ext uri="{FF2B5EF4-FFF2-40B4-BE49-F238E27FC236}">
                  <a16:creationId xmlns:a16="http://schemas.microsoft.com/office/drawing/2014/main" id="{7C33DC6F-7A83-5CFD-C9F9-381D50A05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3504"/>
              <a:ext cx="144" cy="144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6699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sp>
          <p:nvSpPr>
            <p:cNvPr id="22572" name="Oval 43">
              <a:extLst>
                <a:ext uri="{FF2B5EF4-FFF2-40B4-BE49-F238E27FC236}">
                  <a16:creationId xmlns:a16="http://schemas.microsoft.com/office/drawing/2014/main" id="{112396CC-135B-9342-921F-893701847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3552"/>
              <a:ext cx="144" cy="144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6699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sp>
          <p:nvSpPr>
            <p:cNvPr id="22573" name="Oval 44">
              <a:extLst>
                <a:ext uri="{FF2B5EF4-FFF2-40B4-BE49-F238E27FC236}">
                  <a16:creationId xmlns:a16="http://schemas.microsoft.com/office/drawing/2014/main" id="{040011BA-A0DF-E77A-36B8-92EF48B1D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3600"/>
              <a:ext cx="144" cy="144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6699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sp>
          <p:nvSpPr>
            <p:cNvPr id="22574" name="Oval 45">
              <a:extLst>
                <a:ext uri="{FF2B5EF4-FFF2-40B4-BE49-F238E27FC236}">
                  <a16:creationId xmlns:a16="http://schemas.microsoft.com/office/drawing/2014/main" id="{E32A8566-B911-B67D-3179-03FA21FE33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3744"/>
              <a:ext cx="144" cy="144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6699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sp>
          <p:nvSpPr>
            <p:cNvPr id="22575" name="Oval 46">
              <a:extLst>
                <a:ext uri="{FF2B5EF4-FFF2-40B4-BE49-F238E27FC236}">
                  <a16:creationId xmlns:a16="http://schemas.microsoft.com/office/drawing/2014/main" id="{6EF271E4-6701-3EA4-B936-BE39469104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3696"/>
              <a:ext cx="144" cy="144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sp>
          <p:nvSpPr>
            <p:cNvPr id="22576" name="AutoShape 47">
              <a:extLst>
                <a:ext uri="{FF2B5EF4-FFF2-40B4-BE49-F238E27FC236}">
                  <a16:creationId xmlns:a16="http://schemas.microsoft.com/office/drawing/2014/main" id="{E601A99C-F142-1173-9166-CBA040FC7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3408"/>
              <a:ext cx="816" cy="336"/>
            </a:xfrm>
            <a:prstGeom prst="rightArrow">
              <a:avLst>
                <a:gd name="adj1" fmla="val 50000"/>
                <a:gd name="adj2" fmla="val 60714"/>
              </a:avLst>
            </a:prstGeom>
            <a:solidFill>
              <a:srgbClr val="66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  <p:sp>
          <p:nvSpPr>
            <p:cNvPr id="22577" name="Text Box 48">
              <a:extLst>
                <a:ext uri="{FF2B5EF4-FFF2-40B4-BE49-F238E27FC236}">
                  <a16:creationId xmlns:a16="http://schemas.microsoft.com/office/drawing/2014/main" id="{6A65E947-156A-67DA-E020-4D8A832ADF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3120"/>
              <a:ext cx="624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fr-FR" sz="1200" b="1">
                  <a:solidFill>
                    <a:srgbClr val="3333CC"/>
                  </a:solidFill>
                  <a:latin typeface="Comic Sans MS" panose="030F0702030302020204" pitchFamily="66" charset="0"/>
                </a:rPr>
                <a:t>EAU</a:t>
              </a:r>
              <a:endParaRPr lang="fr-FR" altLang="fr-FR" sz="1900" b="1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grpSp>
          <p:nvGrpSpPr>
            <p:cNvPr id="22578" name="Group 49">
              <a:extLst>
                <a:ext uri="{FF2B5EF4-FFF2-40B4-BE49-F238E27FC236}">
                  <a16:creationId xmlns:a16="http://schemas.microsoft.com/office/drawing/2014/main" id="{B1B5C743-CBA5-0DA6-E7DA-92B0A20E9F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84" y="3072"/>
              <a:ext cx="288" cy="288"/>
              <a:chOff x="1200" y="3216"/>
              <a:chExt cx="288" cy="288"/>
            </a:xfrm>
          </p:grpSpPr>
          <p:sp>
            <p:nvSpPr>
              <p:cNvPr id="22595" name="Oval 50">
                <a:extLst>
                  <a:ext uri="{FF2B5EF4-FFF2-40B4-BE49-F238E27FC236}">
                    <a16:creationId xmlns:a16="http://schemas.microsoft.com/office/drawing/2014/main" id="{BEE55F58-55EF-893C-F61B-3FBB6A1DE0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3360"/>
                <a:ext cx="144" cy="144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fr-F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2596" name="Oval 51">
                <a:extLst>
                  <a:ext uri="{FF2B5EF4-FFF2-40B4-BE49-F238E27FC236}">
                    <a16:creationId xmlns:a16="http://schemas.microsoft.com/office/drawing/2014/main" id="{B9B07117-F411-FD0F-FC59-4944670187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3216"/>
                <a:ext cx="144" cy="144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6699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fr-F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2597" name="Oval 52">
                <a:extLst>
                  <a:ext uri="{FF2B5EF4-FFF2-40B4-BE49-F238E27FC236}">
                    <a16:creationId xmlns:a16="http://schemas.microsoft.com/office/drawing/2014/main" id="{34C1916B-EDB9-4924-E5D1-D381CDFEAE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3360"/>
                <a:ext cx="144" cy="144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6699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fr-FR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2579" name="Group 53">
              <a:extLst>
                <a:ext uri="{FF2B5EF4-FFF2-40B4-BE49-F238E27FC236}">
                  <a16:creationId xmlns:a16="http://schemas.microsoft.com/office/drawing/2014/main" id="{135266CA-0D15-9D74-9157-0AB51C9C23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6" y="3648"/>
              <a:ext cx="288" cy="288"/>
              <a:chOff x="1200" y="3216"/>
              <a:chExt cx="288" cy="288"/>
            </a:xfrm>
          </p:grpSpPr>
          <p:sp>
            <p:nvSpPr>
              <p:cNvPr id="22592" name="Oval 54">
                <a:extLst>
                  <a:ext uri="{FF2B5EF4-FFF2-40B4-BE49-F238E27FC236}">
                    <a16:creationId xmlns:a16="http://schemas.microsoft.com/office/drawing/2014/main" id="{8B2EAB2B-B00C-D3F0-643A-CCEA63D6E0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3360"/>
                <a:ext cx="144" cy="144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fr-F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2593" name="Oval 55">
                <a:extLst>
                  <a:ext uri="{FF2B5EF4-FFF2-40B4-BE49-F238E27FC236}">
                    <a16:creationId xmlns:a16="http://schemas.microsoft.com/office/drawing/2014/main" id="{AE35DE93-A557-009C-4F3E-AFE2471E58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3216"/>
                <a:ext cx="144" cy="144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6699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fr-F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2594" name="Oval 56">
                <a:extLst>
                  <a:ext uri="{FF2B5EF4-FFF2-40B4-BE49-F238E27FC236}">
                    <a16:creationId xmlns:a16="http://schemas.microsoft.com/office/drawing/2014/main" id="{CE6DC2B4-C0F0-56A9-0CFF-6F05E69C7E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3360"/>
                <a:ext cx="144" cy="144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6699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fr-FR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2580" name="Group 57">
              <a:extLst>
                <a:ext uri="{FF2B5EF4-FFF2-40B4-BE49-F238E27FC236}">
                  <a16:creationId xmlns:a16="http://schemas.microsoft.com/office/drawing/2014/main" id="{84F8C1EA-D062-51AA-EBB2-83A6C66440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36" y="3648"/>
              <a:ext cx="288" cy="288"/>
              <a:chOff x="1200" y="3216"/>
              <a:chExt cx="288" cy="288"/>
            </a:xfrm>
          </p:grpSpPr>
          <p:sp>
            <p:nvSpPr>
              <p:cNvPr id="22589" name="Oval 58">
                <a:extLst>
                  <a:ext uri="{FF2B5EF4-FFF2-40B4-BE49-F238E27FC236}">
                    <a16:creationId xmlns:a16="http://schemas.microsoft.com/office/drawing/2014/main" id="{2693B91E-3666-7B84-EE8C-3093507FED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3360"/>
                <a:ext cx="144" cy="144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fr-F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2590" name="Oval 59">
                <a:extLst>
                  <a:ext uri="{FF2B5EF4-FFF2-40B4-BE49-F238E27FC236}">
                    <a16:creationId xmlns:a16="http://schemas.microsoft.com/office/drawing/2014/main" id="{A10C922E-87BA-6174-17FF-5F1DFB1C2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3216"/>
                <a:ext cx="144" cy="144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6699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fr-F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2591" name="Oval 60">
                <a:extLst>
                  <a:ext uri="{FF2B5EF4-FFF2-40B4-BE49-F238E27FC236}">
                    <a16:creationId xmlns:a16="http://schemas.microsoft.com/office/drawing/2014/main" id="{97446962-E980-27D2-3C2E-BC4D184FDB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3360"/>
                <a:ext cx="144" cy="144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6699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fr-FR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2581" name="Group 61">
              <a:extLst>
                <a:ext uri="{FF2B5EF4-FFF2-40B4-BE49-F238E27FC236}">
                  <a16:creationId xmlns:a16="http://schemas.microsoft.com/office/drawing/2014/main" id="{7DD353A2-3E4C-2EB7-0690-2583FB5391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04" y="3168"/>
              <a:ext cx="288" cy="288"/>
              <a:chOff x="1200" y="3216"/>
              <a:chExt cx="288" cy="288"/>
            </a:xfrm>
          </p:grpSpPr>
          <p:sp>
            <p:nvSpPr>
              <p:cNvPr id="22586" name="Oval 62">
                <a:extLst>
                  <a:ext uri="{FF2B5EF4-FFF2-40B4-BE49-F238E27FC236}">
                    <a16:creationId xmlns:a16="http://schemas.microsoft.com/office/drawing/2014/main" id="{7BCEED1C-3708-E976-5F48-BC41B063C2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3360"/>
                <a:ext cx="144" cy="144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fr-F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2587" name="Oval 63">
                <a:extLst>
                  <a:ext uri="{FF2B5EF4-FFF2-40B4-BE49-F238E27FC236}">
                    <a16:creationId xmlns:a16="http://schemas.microsoft.com/office/drawing/2014/main" id="{F82C91FC-43E2-31EE-6881-31585B4E76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3216"/>
                <a:ext cx="144" cy="144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6699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fr-F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2588" name="Oval 64">
                <a:extLst>
                  <a:ext uri="{FF2B5EF4-FFF2-40B4-BE49-F238E27FC236}">
                    <a16:creationId xmlns:a16="http://schemas.microsoft.com/office/drawing/2014/main" id="{B184EDEA-CCD5-7BC9-B195-1A1BA2FA40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3360"/>
                <a:ext cx="144" cy="144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6699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fr-FR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2582" name="Group 65">
              <a:extLst>
                <a:ext uri="{FF2B5EF4-FFF2-40B4-BE49-F238E27FC236}">
                  <a16:creationId xmlns:a16="http://schemas.microsoft.com/office/drawing/2014/main" id="{27E73C2C-8D92-A20A-9483-A897EB32AA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48" y="3072"/>
              <a:ext cx="288" cy="288"/>
              <a:chOff x="1200" y="3216"/>
              <a:chExt cx="288" cy="288"/>
            </a:xfrm>
          </p:grpSpPr>
          <p:sp>
            <p:nvSpPr>
              <p:cNvPr id="22583" name="Oval 66">
                <a:extLst>
                  <a:ext uri="{FF2B5EF4-FFF2-40B4-BE49-F238E27FC236}">
                    <a16:creationId xmlns:a16="http://schemas.microsoft.com/office/drawing/2014/main" id="{D4405769-4698-71D8-68B6-2E904A3308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3360"/>
                <a:ext cx="144" cy="144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fr-F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2584" name="Oval 67">
                <a:extLst>
                  <a:ext uri="{FF2B5EF4-FFF2-40B4-BE49-F238E27FC236}">
                    <a16:creationId xmlns:a16="http://schemas.microsoft.com/office/drawing/2014/main" id="{9BEA6D1A-BBBC-82F8-C311-FD49229769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3216"/>
                <a:ext cx="144" cy="144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6699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fr-FR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2585" name="Oval 68">
                <a:extLst>
                  <a:ext uri="{FF2B5EF4-FFF2-40B4-BE49-F238E27FC236}">
                    <a16:creationId xmlns:a16="http://schemas.microsoft.com/office/drawing/2014/main" id="{A9FA97A8-CD5F-EC56-9D0E-496E93E4F8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3360"/>
                <a:ext cx="144" cy="144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6699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Myriad Pro" panose="020B0503030403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fr-FR" altLang="fr-FR" sz="180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2535" name="Line 69">
            <a:extLst>
              <a:ext uri="{FF2B5EF4-FFF2-40B4-BE49-F238E27FC236}">
                <a16:creationId xmlns:a16="http://schemas.microsoft.com/office/drawing/2014/main" id="{EE785F6B-2B13-E418-A4C9-C7F6F03B98EA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2819400"/>
            <a:ext cx="457200" cy="990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22536" name="Group 70">
            <a:extLst>
              <a:ext uri="{FF2B5EF4-FFF2-40B4-BE49-F238E27FC236}">
                <a16:creationId xmlns:a16="http://schemas.microsoft.com/office/drawing/2014/main" id="{FAC529FC-2734-6C52-EFB5-49481AD637C9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2209800"/>
            <a:ext cx="914400" cy="685800"/>
            <a:chOff x="1584" y="768"/>
            <a:chExt cx="528" cy="528"/>
          </a:xfrm>
        </p:grpSpPr>
        <p:sp>
          <p:nvSpPr>
            <p:cNvPr id="22537" name="Oval 71">
              <a:extLst>
                <a:ext uri="{FF2B5EF4-FFF2-40B4-BE49-F238E27FC236}">
                  <a16:creationId xmlns:a16="http://schemas.microsoft.com/office/drawing/2014/main" id="{4E112192-D313-2D39-152F-6742106DBF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768"/>
              <a:ext cx="528" cy="528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fr-FR" altLang="fr-FR" sz="2400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22538" name="Group 72">
              <a:extLst>
                <a:ext uri="{FF2B5EF4-FFF2-40B4-BE49-F238E27FC236}">
                  <a16:creationId xmlns:a16="http://schemas.microsoft.com/office/drawing/2014/main" id="{92818BEF-31A2-9516-01F4-8F4CFF5F6E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4" y="864"/>
              <a:ext cx="528" cy="240"/>
              <a:chOff x="1584" y="864"/>
              <a:chExt cx="528" cy="240"/>
            </a:xfrm>
          </p:grpSpPr>
          <p:sp>
            <p:nvSpPr>
              <p:cNvPr id="22540" name="Freeform 73">
                <a:extLst>
                  <a:ext uri="{FF2B5EF4-FFF2-40B4-BE49-F238E27FC236}">
                    <a16:creationId xmlns:a16="http://schemas.microsoft.com/office/drawing/2014/main" id="{EE686916-0209-AE8E-85DC-1AB3E8BBF2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4" y="864"/>
                <a:ext cx="480" cy="152"/>
              </a:xfrm>
              <a:custGeom>
                <a:avLst/>
                <a:gdLst>
                  <a:gd name="T0" fmla="*/ 0 w 520"/>
                  <a:gd name="T1" fmla="*/ 152 h 152"/>
                  <a:gd name="T2" fmla="*/ 150 w 520"/>
                  <a:gd name="T3" fmla="*/ 56 h 152"/>
                  <a:gd name="T4" fmla="*/ 378 w 520"/>
                  <a:gd name="T5" fmla="*/ 8 h 152"/>
                  <a:gd name="T6" fmla="*/ 340 w 520"/>
                  <a:gd name="T7" fmla="*/ 8 h 15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20" h="152">
                    <a:moveTo>
                      <a:pt x="0" y="152"/>
                    </a:moveTo>
                    <a:cubicBezTo>
                      <a:pt x="56" y="116"/>
                      <a:pt x="112" y="80"/>
                      <a:pt x="192" y="56"/>
                    </a:cubicBezTo>
                    <a:cubicBezTo>
                      <a:pt x="272" y="32"/>
                      <a:pt x="440" y="16"/>
                      <a:pt x="480" y="8"/>
                    </a:cubicBezTo>
                    <a:cubicBezTo>
                      <a:pt x="520" y="0"/>
                      <a:pt x="440" y="8"/>
                      <a:pt x="432" y="8"/>
                    </a:cubicBezTo>
                  </a:path>
                </a:pathLst>
              </a:custGeom>
              <a:solidFill>
                <a:srgbClr val="3399FF"/>
              </a:solidFill>
              <a:ln w="28575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2541" name="Freeform 74">
                <a:extLst>
                  <a:ext uri="{FF2B5EF4-FFF2-40B4-BE49-F238E27FC236}">
                    <a16:creationId xmlns:a16="http://schemas.microsoft.com/office/drawing/2014/main" id="{28CE56F7-7750-4A50-767E-E22E440BE9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4" y="1008"/>
                <a:ext cx="528" cy="96"/>
              </a:xfrm>
              <a:custGeom>
                <a:avLst/>
                <a:gdLst>
                  <a:gd name="T0" fmla="*/ 0 w 480"/>
                  <a:gd name="T1" fmla="*/ 60 h 112"/>
                  <a:gd name="T2" fmla="*/ 255 w 480"/>
                  <a:gd name="T3" fmla="*/ 60 h 112"/>
                  <a:gd name="T4" fmla="*/ 639 w 480"/>
                  <a:gd name="T5" fmla="*/ 0 h 11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80" h="112">
                    <a:moveTo>
                      <a:pt x="0" y="96"/>
                    </a:moveTo>
                    <a:cubicBezTo>
                      <a:pt x="56" y="104"/>
                      <a:pt x="112" y="112"/>
                      <a:pt x="192" y="96"/>
                    </a:cubicBezTo>
                    <a:cubicBezTo>
                      <a:pt x="272" y="80"/>
                      <a:pt x="432" y="16"/>
                      <a:pt x="480" y="0"/>
                    </a:cubicBezTo>
                  </a:path>
                </a:pathLst>
              </a:custGeom>
              <a:solidFill>
                <a:srgbClr val="3399FF"/>
              </a:solidFill>
              <a:ln w="28575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22539" name="AutoShape 75">
              <a:extLst>
                <a:ext uri="{FF2B5EF4-FFF2-40B4-BE49-F238E27FC236}">
                  <a16:creationId xmlns:a16="http://schemas.microsoft.com/office/drawing/2014/main" id="{27BF6518-9987-2728-529A-53D2DDB2FF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912"/>
              <a:ext cx="336" cy="144"/>
            </a:xfrm>
            <a:prstGeom prst="rightArrow">
              <a:avLst>
                <a:gd name="adj1" fmla="val 50000"/>
                <a:gd name="adj2" fmla="val 58333"/>
              </a:avLst>
            </a:prstGeom>
            <a:solidFill>
              <a:srgbClr val="33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1800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re 8">
            <a:extLst>
              <a:ext uri="{FF2B5EF4-FFF2-40B4-BE49-F238E27FC236}">
                <a16:creationId xmlns:a16="http://schemas.microsoft.com/office/drawing/2014/main" id="{907D2321-B7DD-284E-74C5-9A31BF669C2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Définitions</a:t>
            </a:r>
          </a:p>
        </p:txBody>
      </p:sp>
      <p:sp>
        <p:nvSpPr>
          <p:cNvPr id="23555" name="Espace réservé du numéro de diapositive 4">
            <a:extLst>
              <a:ext uri="{FF2B5EF4-FFF2-40B4-BE49-F238E27FC236}">
                <a16:creationId xmlns:a16="http://schemas.microsoft.com/office/drawing/2014/main" id="{3A5546A7-ECD5-5104-6DEC-B934EFB8FBA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ED315FC-710C-4F68-9070-B0601FE28B02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3556" name="Rectangle 1">
            <a:extLst>
              <a:ext uri="{FF2B5EF4-FFF2-40B4-BE49-F238E27FC236}">
                <a16:creationId xmlns:a16="http://schemas.microsoft.com/office/drawing/2014/main" id="{C2F0AB10-EBAC-FE6C-3A33-1BD1A11A4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296988"/>
            <a:ext cx="81899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PERTES DE CHARGES  :</a:t>
            </a:r>
          </a:p>
        </p:txBody>
      </p:sp>
      <p:sp>
        <p:nvSpPr>
          <p:cNvPr id="23557" name="Rectangle 1">
            <a:extLst>
              <a:ext uri="{FF2B5EF4-FFF2-40B4-BE49-F238E27FC236}">
                <a16:creationId xmlns:a16="http://schemas.microsoft.com/office/drawing/2014/main" id="{5341973F-657A-5ADD-B32A-7B57EC14D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884363"/>
            <a:ext cx="8189913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Définition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≠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entre </a:t>
            </a: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pression originelle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et la </a:t>
            </a: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pression résiduelle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subsistant à l'extrémité d’un éts ou une conduite.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Pertes de charges entraînent une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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la pression de l'eau aux lances </a:t>
            </a: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ompenser cette 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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 par une 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  <a:sym typeface="Wingdings" panose="05000000000000000000" pitchFamily="2" charset="2"/>
              </a:rPr>
              <a:t>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 de la pression de refoulement à la pompe.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Totalement indépendantes de la pression, seul le débit est à prendre en considération,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re 8">
            <a:extLst>
              <a:ext uri="{FF2B5EF4-FFF2-40B4-BE49-F238E27FC236}">
                <a16:creationId xmlns:a16="http://schemas.microsoft.com/office/drawing/2014/main" id="{6A7BFF73-1854-3BA2-8631-FB0608BCB89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Pertes de charge</a:t>
            </a:r>
          </a:p>
        </p:txBody>
      </p:sp>
      <p:sp>
        <p:nvSpPr>
          <p:cNvPr id="24579" name="Espace réservé du numéro de diapositive 4">
            <a:extLst>
              <a:ext uri="{FF2B5EF4-FFF2-40B4-BE49-F238E27FC236}">
                <a16:creationId xmlns:a16="http://schemas.microsoft.com/office/drawing/2014/main" id="{BC7492F2-2865-A320-9294-EED5188801E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48771B2-FE7F-4D4E-A7B4-E0C95D6ECFDD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4580" name="Rectangle 1">
            <a:extLst>
              <a:ext uri="{FF2B5EF4-FFF2-40B4-BE49-F238E27FC236}">
                <a16:creationId xmlns:a16="http://schemas.microsoft.com/office/drawing/2014/main" id="{9ECB455D-DB24-AC64-CE9C-94B15742F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341438"/>
            <a:ext cx="8189913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Détermination de ces pressions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Dans un établissement :</a:t>
            </a: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Pression originelle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 Pression de refoulement fournie par la pompe d'un engin d'incendie.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Pression résiduelle :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Pression à l'orifice de la lance.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re 8">
            <a:extLst>
              <a:ext uri="{FF2B5EF4-FFF2-40B4-BE49-F238E27FC236}">
                <a16:creationId xmlns:a16="http://schemas.microsoft.com/office/drawing/2014/main" id="{85BB688D-6DAD-7EF6-3B46-FF6B96ADC49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Pertes de charge</a:t>
            </a:r>
          </a:p>
        </p:txBody>
      </p:sp>
      <p:sp>
        <p:nvSpPr>
          <p:cNvPr id="25603" name="Espace réservé du numéro de diapositive 4">
            <a:extLst>
              <a:ext uri="{FF2B5EF4-FFF2-40B4-BE49-F238E27FC236}">
                <a16:creationId xmlns:a16="http://schemas.microsoft.com/office/drawing/2014/main" id="{B7936F18-AFE1-B20F-BE9F-A6EC7E8245C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DCA2173-9758-4A29-A205-8B960017FCE9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5604" name="Rectangle 1">
            <a:extLst>
              <a:ext uri="{FF2B5EF4-FFF2-40B4-BE49-F238E27FC236}">
                <a16:creationId xmlns:a16="http://schemas.microsoft.com/office/drawing/2014/main" id="{AF965E8B-1221-46A3-4470-708039E43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371600"/>
            <a:ext cx="8370888" cy="401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Dans une conduite : </a:t>
            </a: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Considérons un réservoir d'eau à niveau constant alimentant une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conduite  horizontale fermée à son extrémité par une vanne, sur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cette conduite sont  piqués des tubes verticaux débouchant à l'air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libre.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re 8">
            <a:extLst>
              <a:ext uri="{FF2B5EF4-FFF2-40B4-BE49-F238E27FC236}">
                <a16:creationId xmlns:a16="http://schemas.microsoft.com/office/drawing/2014/main" id="{AB672010-1058-04C6-F8E5-B6141C870B4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Pertes de charge</a:t>
            </a:r>
          </a:p>
        </p:txBody>
      </p:sp>
      <p:sp>
        <p:nvSpPr>
          <p:cNvPr id="26627" name="Espace réservé du numéro de diapositive 4">
            <a:extLst>
              <a:ext uri="{FF2B5EF4-FFF2-40B4-BE49-F238E27FC236}">
                <a16:creationId xmlns:a16="http://schemas.microsoft.com/office/drawing/2014/main" id="{9BD64217-4E33-54A0-B060-C62E3E1CCFC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3B02F49-6867-4D7B-9862-94545A34C721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pic>
        <p:nvPicPr>
          <p:cNvPr id="26628" name="Picture 5" descr="C:\Documents and Settings\Philippe\Mes documents\JSP SDMIS\Dématérialisation\doc\INC\Hydraulique\Images\IMG_0856.jpg">
            <a:extLst>
              <a:ext uri="{FF2B5EF4-FFF2-40B4-BE49-F238E27FC236}">
                <a16:creationId xmlns:a16="http://schemas.microsoft.com/office/drawing/2014/main" id="{BC3AD50E-13A6-A6CC-442D-D8B23D0FC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8" b="13542"/>
          <a:stretch>
            <a:fillRect/>
          </a:stretch>
        </p:blipFill>
        <p:spPr bwMode="auto">
          <a:xfrm>
            <a:off x="457200" y="1524000"/>
            <a:ext cx="8077200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re 8">
            <a:extLst>
              <a:ext uri="{FF2B5EF4-FFF2-40B4-BE49-F238E27FC236}">
                <a16:creationId xmlns:a16="http://schemas.microsoft.com/office/drawing/2014/main" id="{B42E30AB-EF39-AA8B-7CA6-BB483F2543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Pertes de charge</a:t>
            </a:r>
          </a:p>
        </p:txBody>
      </p:sp>
      <p:sp>
        <p:nvSpPr>
          <p:cNvPr id="27651" name="Espace réservé du numéro de diapositive 4">
            <a:extLst>
              <a:ext uri="{FF2B5EF4-FFF2-40B4-BE49-F238E27FC236}">
                <a16:creationId xmlns:a16="http://schemas.microsoft.com/office/drawing/2014/main" id="{4CDE1789-5B25-4222-6111-93D981CA1DA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4CA5C7F-681B-44D2-BE17-86ED43E234EC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7652" name="Rectangle 1">
            <a:extLst>
              <a:ext uri="{FF2B5EF4-FFF2-40B4-BE49-F238E27FC236}">
                <a16:creationId xmlns:a16="http://schemas.microsoft.com/office/drawing/2014/main" id="{F043D446-F5FD-716A-D538-FEAB915404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75" y="1701800"/>
            <a:ext cx="8189913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Pression originelle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pression statique (eau au repos par suite de la fermeture de l'hydrant). </a:t>
            </a:r>
          </a:p>
        </p:txBody>
      </p:sp>
      <p:sp>
        <p:nvSpPr>
          <p:cNvPr id="27653" name="Rectangle 1">
            <a:extLst>
              <a:ext uri="{FF2B5EF4-FFF2-40B4-BE49-F238E27FC236}">
                <a16:creationId xmlns:a16="http://schemas.microsoft.com/office/drawing/2014/main" id="{2C6FE5A7-EDC6-D36C-97A4-22E481DB5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214438"/>
            <a:ext cx="81899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Dans une conduite : </a:t>
            </a: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654" name="Picture 8" descr="C:\Documents and Settings\Philippe\Mes documents\JSP SDMIS\Dématérialisation\doc\INC\Hydraulique\Images\IMG_0856.jpg">
            <a:extLst>
              <a:ext uri="{FF2B5EF4-FFF2-40B4-BE49-F238E27FC236}">
                <a16:creationId xmlns:a16="http://schemas.microsoft.com/office/drawing/2014/main" id="{D2D46797-7327-523B-3999-DC34E807B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8" b="13542"/>
          <a:stretch>
            <a:fillRect/>
          </a:stretch>
        </p:blipFill>
        <p:spPr bwMode="auto">
          <a:xfrm>
            <a:off x="685800" y="2590800"/>
            <a:ext cx="7010400" cy="357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9" descr="C:\Documents and Settings\Philippe\Mes documents\JSP SDMIS\Dématérialisation\doc\INC\Hydraulique\Images\IMG_0857.jpg">
            <a:extLst>
              <a:ext uri="{FF2B5EF4-FFF2-40B4-BE49-F238E27FC236}">
                <a16:creationId xmlns:a16="http://schemas.microsoft.com/office/drawing/2014/main" id="{6A5565E7-1B84-6539-A140-234996121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2" t="48618" b="17271"/>
          <a:stretch>
            <a:fillRect/>
          </a:stretch>
        </p:blipFill>
        <p:spPr bwMode="auto">
          <a:xfrm>
            <a:off x="6705600" y="2819400"/>
            <a:ext cx="1905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AutoShape 10">
            <a:extLst>
              <a:ext uri="{FF2B5EF4-FFF2-40B4-BE49-F238E27FC236}">
                <a16:creationId xmlns:a16="http://schemas.microsoft.com/office/drawing/2014/main" id="{6861664E-673B-D204-4E1C-BE294C50A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2743200"/>
            <a:ext cx="2057400" cy="1066800"/>
          </a:xfrm>
          <a:prstGeom prst="wedgeRectCallout">
            <a:avLst>
              <a:gd name="adj1" fmla="val -11884"/>
              <a:gd name="adj2" fmla="val 207736"/>
            </a:avLst>
          </a:prstGeom>
          <a:noFill/>
          <a:ln w="28575">
            <a:solidFill>
              <a:srgbClr val="00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re 8">
            <a:extLst>
              <a:ext uri="{FF2B5EF4-FFF2-40B4-BE49-F238E27FC236}">
                <a16:creationId xmlns:a16="http://schemas.microsoft.com/office/drawing/2014/main" id="{5D3C5D5D-E13F-E1CA-6F7C-52832E161EB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Pertes de charge</a:t>
            </a:r>
          </a:p>
        </p:txBody>
      </p:sp>
      <p:sp>
        <p:nvSpPr>
          <p:cNvPr id="28675" name="Espace réservé du numéro de diapositive 4">
            <a:extLst>
              <a:ext uri="{FF2B5EF4-FFF2-40B4-BE49-F238E27FC236}">
                <a16:creationId xmlns:a16="http://schemas.microsoft.com/office/drawing/2014/main" id="{3BD341A7-F02A-DDEC-867B-C45BC50E417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64F2451-5F99-4ED7-A20B-F322F9482477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8676" name="Rectangle 1">
            <a:extLst>
              <a:ext uri="{FF2B5EF4-FFF2-40B4-BE49-F238E27FC236}">
                <a16:creationId xmlns:a16="http://schemas.microsoft.com/office/drawing/2014/main" id="{DA486B30-7AAC-2A29-4888-2718A4027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057400"/>
            <a:ext cx="8189913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vanne étant fermée et la canalisation pleine d'eau, l'eau est au repos et le niveau de l'eau dans les tubes est le même que celui de l'eau dans le réservoir.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Ou :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 des vases communicants contiennent 1 même liquide, les niveaux (ou surfaces libres) sont dans 1 même plan horizontal à condition qu'elles communiquent librement avec l'atmosphère.</a:t>
            </a:r>
          </a:p>
        </p:txBody>
      </p:sp>
      <p:sp>
        <p:nvSpPr>
          <p:cNvPr id="28677" name="Rectangle 1">
            <a:extLst>
              <a:ext uri="{FF2B5EF4-FFF2-40B4-BE49-F238E27FC236}">
                <a16:creationId xmlns:a16="http://schemas.microsoft.com/office/drawing/2014/main" id="{8268D72C-E714-3709-8041-F522106DCF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263650"/>
            <a:ext cx="81899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Dans une conduite : </a:t>
            </a: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re 8">
            <a:extLst>
              <a:ext uri="{FF2B5EF4-FFF2-40B4-BE49-F238E27FC236}">
                <a16:creationId xmlns:a16="http://schemas.microsoft.com/office/drawing/2014/main" id="{3DECE211-0253-B5CE-7480-4A41BAEF47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Pertes de charge</a:t>
            </a:r>
          </a:p>
        </p:txBody>
      </p:sp>
      <p:sp>
        <p:nvSpPr>
          <p:cNvPr id="29699" name="Espace réservé du numéro de diapositive 4">
            <a:extLst>
              <a:ext uri="{FF2B5EF4-FFF2-40B4-BE49-F238E27FC236}">
                <a16:creationId xmlns:a16="http://schemas.microsoft.com/office/drawing/2014/main" id="{2AF5AF53-D5B0-DA2B-7809-004EE2FD151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AEC7C67-FD90-47B3-8EC1-ED251B64E4A5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29700" name="Rectangle 1">
            <a:extLst>
              <a:ext uri="{FF2B5EF4-FFF2-40B4-BE49-F238E27FC236}">
                <a16:creationId xmlns:a16="http://schemas.microsoft.com/office/drawing/2014/main" id="{40DDA646-351D-6662-9B38-F0FA5E748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057400"/>
            <a:ext cx="8189913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Pression résiduelle :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pression dynamique (eau en mouvement par suite de l'ouverture de l'hydrant).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Reprenons le même dispositif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ouvrons le robinet  : </a:t>
            </a:r>
          </a:p>
        </p:txBody>
      </p:sp>
      <p:sp>
        <p:nvSpPr>
          <p:cNvPr id="29701" name="Rectangle 1">
            <a:extLst>
              <a:ext uri="{FF2B5EF4-FFF2-40B4-BE49-F238E27FC236}">
                <a16:creationId xmlns:a16="http://schemas.microsoft.com/office/drawing/2014/main" id="{52FD9EA6-982B-EE75-46BC-1CAF2DFAA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371600"/>
            <a:ext cx="81899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Dans une conduite : </a:t>
            </a: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9702" name="Picture 7" descr="C:\Documents and Settings\Philippe\Mes documents\JSP SDMIS\Dématérialisation\doc\INC\Hydraulique\Images\IMG_0859.jpg">
            <a:extLst>
              <a:ext uri="{FF2B5EF4-FFF2-40B4-BE49-F238E27FC236}">
                <a16:creationId xmlns:a16="http://schemas.microsoft.com/office/drawing/2014/main" id="{326F18E8-ED7D-BFC9-EC54-AE234DF14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69" t="52380"/>
          <a:stretch>
            <a:fillRect/>
          </a:stretch>
        </p:blipFill>
        <p:spPr bwMode="auto">
          <a:xfrm>
            <a:off x="5681663" y="2852738"/>
            <a:ext cx="2209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re 8">
            <a:extLst>
              <a:ext uri="{FF2B5EF4-FFF2-40B4-BE49-F238E27FC236}">
                <a16:creationId xmlns:a16="http://schemas.microsoft.com/office/drawing/2014/main" id="{13085233-E639-512F-6876-D20E1D0D593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Pertes de charge</a:t>
            </a:r>
          </a:p>
        </p:txBody>
      </p:sp>
      <p:sp>
        <p:nvSpPr>
          <p:cNvPr id="30723" name="Espace réservé du numéro de diapositive 4">
            <a:extLst>
              <a:ext uri="{FF2B5EF4-FFF2-40B4-BE49-F238E27FC236}">
                <a16:creationId xmlns:a16="http://schemas.microsoft.com/office/drawing/2014/main" id="{18E3BEB4-A3BC-5620-7474-DF664E91F7A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486C081-8C1D-4006-8660-C8E39E3CC60A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0724" name="Rectangle 1">
            <a:extLst>
              <a:ext uri="{FF2B5EF4-FFF2-40B4-BE49-F238E27FC236}">
                <a16:creationId xmlns:a16="http://schemas.microsoft.com/office/drawing/2014/main" id="{AC412DD8-548F-F6C9-83ED-ABFF605D1A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277938"/>
            <a:ext cx="8189913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Dans une conduite : </a:t>
            </a:r>
            <a:endParaRPr lang="fr-FR" altLang="fr-FR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25" name="Picture 8" descr="C:\Documents and Settings\Philippe\Mes documents\JSP SDMIS\Dématérialisation\doc\INC\Hydraulique\Images\IMG_0872.jpg">
            <a:extLst>
              <a:ext uri="{FF2B5EF4-FFF2-40B4-BE49-F238E27FC236}">
                <a16:creationId xmlns:a16="http://schemas.microsoft.com/office/drawing/2014/main" id="{75F4906C-76C4-555D-0C8A-1C743FEF7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3" b="15587"/>
          <a:stretch>
            <a:fillRect/>
          </a:stretch>
        </p:blipFill>
        <p:spPr bwMode="auto">
          <a:xfrm>
            <a:off x="387350" y="1728788"/>
            <a:ext cx="8369300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re 8">
            <a:extLst>
              <a:ext uri="{FF2B5EF4-FFF2-40B4-BE49-F238E27FC236}">
                <a16:creationId xmlns:a16="http://schemas.microsoft.com/office/drawing/2014/main" id="{50FC49C3-7786-FC8B-696F-A0826CB0A9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Pertes de charge</a:t>
            </a:r>
          </a:p>
        </p:txBody>
      </p:sp>
      <p:sp>
        <p:nvSpPr>
          <p:cNvPr id="31747" name="Espace réservé du numéro de diapositive 4">
            <a:extLst>
              <a:ext uri="{FF2B5EF4-FFF2-40B4-BE49-F238E27FC236}">
                <a16:creationId xmlns:a16="http://schemas.microsoft.com/office/drawing/2014/main" id="{42958077-F406-2BCF-851F-2DFC9EEB310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E93E37D-C924-41DF-BDAA-36E94DB9FBA2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1748" name="Rectangle 1">
            <a:extLst>
              <a:ext uri="{FF2B5EF4-FFF2-40B4-BE49-F238E27FC236}">
                <a16:creationId xmlns:a16="http://schemas.microsoft.com/office/drawing/2014/main" id="{3AE70C5A-824A-A0DF-0AD4-6B012861A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955800"/>
            <a:ext cx="8424863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Robinet ouvert : l'eau se met en mouvement !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Niveau baisse dans chacun des tubes d'une quantité d'autant + grande que la prise est + éloignée du réservoir.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Chute de pression, ou perte de charge, ne peut être provoquée que par les frottements et les mouvements divers de l'eau dans la conduite.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Pression dynamique </a:t>
            </a: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 donc inférieure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à la pression statique.</a:t>
            </a:r>
          </a:p>
        </p:txBody>
      </p:sp>
      <p:sp>
        <p:nvSpPr>
          <p:cNvPr id="31749" name="Rectangle 1">
            <a:extLst>
              <a:ext uri="{FF2B5EF4-FFF2-40B4-BE49-F238E27FC236}">
                <a16:creationId xmlns:a16="http://schemas.microsoft.com/office/drawing/2014/main" id="{278BC1A3-78BC-5785-B621-683FDC319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296988"/>
            <a:ext cx="81899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Dans une conduite : </a:t>
            </a: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8">
            <a:extLst>
              <a:ext uri="{FF2B5EF4-FFF2-40B4-BE49-F238E27FC236}">
                <a16:creationId xmlns:a16="http://schemas.microsoft.com/office/drawing/2014/main" id="{38145FD2-607A-4560-A441-BDE69962A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Introduction </a:t>
            </a:r>
          </a:p>
        </p:txBody>
      </p:sp>
      <p:sp>
        <p:nvSpPr>
          <p:cNvPr id="5123" name="Espace réservé du numéro de diapositive 4">
            <a:extLst>
              <a:ext uri="{FF2B5EF4-FFF2-40B4-BE49-F238E27FC236}">
                <a16:creationId xmlns:a16="http://schemas.microsoft.com/office/drawing/2014/main" id="{02890F70-87CC-97A1-B8A1-AC8660AF82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4E96366-851C-4DAF-9A24-ECC48007015C}" type="slidenum">
              <a:rPr lang="fr-FR" altLang="fr-FR" sz="200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124" name="Rectangle 1">
            <a:extLst>
              <a:ext uri="{FF2B5EF4-FFF2-40B4-BE49-F238E27FC236}">
                <a16:creationId xmlns:a16="http://schemas.microsoft.com/office/drawing/2014/main" id="{D41DCB53-91B7-A853-4EF2-90888DC7C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371600"/>
            <a:ext cx="8189913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Hydraulique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lois des écoulements des liquides et leurs applications.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Science mixte basée :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Hydrostatique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l'eau ne bouge pas (étude de l'équilibre des 		        liquides),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Hydrodynamique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: l'eau bouge ou circule dans les tuyaux par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               exemple (étude des mouvements des 			   liquides).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re 8">
            <a:extLst>
              <a:ext uri="{FF2B5EF4-FFF2-40B4-BE49-F238E27FC236}">
                <a16:creationId xmlns:a16="http://schemas.microsoft.com/office/drawing/2014/main" id="{8BEFD6F4-6C7A-CA90-CABB-FC3753FF5E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Pertes de charge</a:t>
            </a:r>
          </a:p>
        </p:txBody>
      </p:sp>
      <p:sp>
        <p:nvSpPr>
          <p:cNvPr id="32771" name="Espace réservé du numéro de diapositive 4">
            <a:extLst>
              <a:ext uri="{FF2B5EF4-FFF2-40B4-BE49-F238E27FC236}">
                <a16:creationId xmlns:a16="http://schemas.microsoft.com/office/drawing/2014/main" id="{0BD54ADB-6D45-300E-7E91-6ABE27ECE27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9471F88-752C-4724-84A2-7A2836E15EE9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2772" name="Rectangle 1">
            <a:extLst>
              <a:ext uri="{FF2B5EF4-FFF2-40B4-BE49-F238E27FC236}">
                <a16:creationId xmlns:a16="http://schemas.microsoft.com/office/drawing/2014/main" id="{7FA04435-6F96-A28E-5B4D-2A7551E854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447800"/>
            <a:ext cx="8189913" cy="341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Unité utilisée :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 utilisent comme unité de valeur :  le bar par hectomètre.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Conventionnellement, le symbole utilisé est : 	</a:t>
            </a:r>
            <a:r>
              <a:rPr lang="fr-FR" altLang="fr-FR" sz="36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re 8">
            <a:extLst>
              <a:ext uri="{FF2B5EF4-FFF2-40B4-BE49-F238E27FC236}">
                <a16:creationId xmlns:a16="http://schemas.microsoft.com/office/drawing/2014/main" id="{51E9CEDA-1797-28C3-52C6-339F8CB627F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Pertes de charge</a:t>
            </a:r>
          </a:p>
        </p:txBody>
      </p:sp>
      <p:sp>
        <p:nvSpPr>
          <p:cNvPr id="33795" name="Espace réservé du numéro de diapositive 4">
            <a:extLst>
              <a:ext uri="{FF2B5EF4-FFF2-40B4-BE49-F238E27FC236}">
                <a16:creationId xmlns:a16="http://schemas.microsoft.com/office/drawing/2014/main" id="{3ABEF78A-F2DA-8C5F-9A89-0AB844E8D2D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2927B3A6-3944-4CFC-860E-07837F5F93FB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3796" name="Rectangle 1">
            <a:extLst>
              <a:ext uri="{FF2B5EF4-FFF2-40B4-BE49-F238E27FC236}">
                <a16:creationId xmlns:a16="http://schemas.microsoft.com/office/drawing/2014/main" id="{7901B1F7-9D0D-F4C2-E401-D3D82C9016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341438"/>
            <a:ext cx="8424863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≠</a:t>
            </a: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causes des pertes de charges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Divisées en 3 catégories :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 linéaires dépendent :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Viscosité du fluide : eau chargée de limon provoquera plus de J que l'eau traitée d'un réseau de distribution et cette dernière en provoquera + que la solution moussante.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8">
            <a:extLst>
              <a:ext uri="{FF2B5EF4-FFF2-40B4-BE49-F238E27FC236}">
                <a16:creationId xmlns:a16="http://schemas.microsoft.com/office/drawing/2014/main" id="{C00A631F-9CFE-D29E-70E5-62940CEE0C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Pertes de charge</a:t>
            </a:r>
          </a:p>
        </p:txBody>
      </p:sp>
      <p:sp>
        <p:nvSpPr>
          <p:cNvPr id="34819" name="Espace réservé du numéro de diapositive 4">
            <a:extLst>
              <a:ext uri="{FF2B5EF4-FFF2-40B4-BE49-F238E27FC236}">
                <a16:creationId xmlns:a16="http://schemas.microsoft.com/office/drawing/2014/main" id="{97E6FB8E-24F9-F610-AA47-A62692FF7B8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E633C66-053F-4FA0-B890-62F85BF1945E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4820" name="Rectangle 1">
            <a:extLst>
              <a:ext uri="{FF2B5EF4-FFF2-40B4-BE49-F238E27FC236}">
                <a16:creationId xmlns:a16="http://schemas.microsoft.com/office/drawing/2014/main" id="{4680AAD0-6E6D-6F65-A7CC-BC63B1D67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341438"/>
            <a:ext cx="8189913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≠</a:t>
            </a: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causes des pertes de charges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 linéaires dépendent :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Nature des parois : rugosité, forme.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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des tuyaux : + le tuyau sera petit et + les J dues aux frottements seront importantes.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re 8">
            <a:extLst>
              <a:ext uri="{FF2B5EF4-FFF2-40B4-BE49-F238E27FC236}">
                <a16:creationId xmlns:a16="http://schemas.microsoft.com/office/drawing/2014/main" id="{B928B120-E375-4568-DABC-FBA1FBC97D9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Pertes de charge</a:t>
            </a:r>
          </a:p>
        </p:txBody>
      </p:sp>
      <p:sp>
        <p:nvSpPr>
          <p:cNvPr id="35843" name="Espace réservé du numéro de diapositive 4">
            <a:extLst>
              <a:ext uri="{FF2B5EF4-FFF2-40B4-BE49-F238E27FC236}">
                <a16:creationId xmlns:a16="http://schemas.microsoft.com/office/drawing/2014/main" id="{7BA17BEE-F2CA-36F0-48BE-0877BCED010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E27B82A-A6DE-4D1E-8582-C367BF4947A5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5844" name="Rectangle 1">
            <a:extLst>
              <a:ext uri="{FF2B5EF4-FFF2-40B4-BE49-F238E27FC236}">
                <a16:creationId xmlns:a16="http://schemas.microsoft.com/office/drawing/2014/main" id="{D851B3BF-730F-3C30-B933-FAD3831CB0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38" y="1281113"/>
            <a:ext cx="8442325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≠ </a:t>
            </a: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causes des pertes de charges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 singulières :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Valeur négligeable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ne sont pas pris en considération, nous pouvons également dire que :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 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Accidents provoqués par les accessoires hydrauliques, les pièces de jonctions, les lances, provoquent des J. </a:t>
            </a:r>
          </a:p>
        </p:txBody>
      </p:sp>
      <p:pic>
        <p:nvPicPr>
          <p:cNvPr id="35845" name="Picture 7" descr="I:\Images\Sapeurs-Pompiers\INC\B - connaissance du matériel\B2 - pièces de jonctions\imagesCAK3TZ23.jpg">
            <a:extLst>
              <a:ext uri="{FF2B5EF4-FFF2-40B4-BE49-F238E27FC236}">
                <a16:creationId xmlns:a16="http://schemas.microsoft.com/office/drawing/2014/main" id="{9A205948-449B-2CB7-E861-F83FB71B9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4616450"/>
            <a:ext cx="1701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9" descr="I:\Images\Sapeurs-Pompiers\INC\B - connaissance du matériel\B5 - lances\inc3p16.BMP">
            <a:extLst>
              <a:ext uri="{FF2B5EF4-FFF2-40B4-BE49-F238E27FC236}">
                <a16:creationId xmlns:a16="http://schemas.microsoft.com/office/drawing/2014/main" id="{F52EC877-88F7-FCBB-7F89-4507A14B4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4945063"/>
            <a:ext cx="1782762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re 8">
            <a:extLst>
              <a:ext uri="{FF2B5EF4-FFF2-40B4-BE49-F238E27FC236}">
                <a16:creationId xmlns:a16="http://schemas.microsoft.com/office/drawing/2014/main" id="{7CEC88FF-2D3D-E694-FB82-A3C96087879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Pertes de charge</a:t>
            </a:r>
          </a:p>
        </p:txBody>
      </p:sp>
      <p:sp>
        <p:nvSpPr>
          <p:cNvPr id="36867" name="Espace réservé du numéro de diapositive 4">
            <a:extLst>
              <a:ext uri="{FF2B5EF4-FFF2-40B4-BE49-F238E27FC236}">
                <a16:creationId xmlns:a16="http://schemas.microsoft.com/office/drawing/2014/main" id="{ECE6227A-6AA5-95EA-4BDF-694333E5786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FC072A9-FE73-4969-99A0-F540A7BB1B38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6868" name="Rectangle 1">
            <a:extLst>
              <a:ext uri="{FF2B5EF4-FFF2-40B4-BE49-F238E27FC236}">
                <a16:creationId xmlns:a16="http://schemas.microsoft.com/office/drawing/2014/main" id="{FAA8169A-F513-2A6F-E1BC-25C7FDDCDD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447800"/>
            <a:ext cx="4953000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≠</a:t>
            </a: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causes des pertes de charges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 singulières :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Accidents divers provoqués par </a:t>
            </a: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 plis, les coudes,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 surcharges des tuyaux, changements de sections, les dérivations, provoquent des J.</a:t>
            </a:r>
          </a:p>
        </p:txBody>
      </p:sp>
      <p:pic>
        <p:nvPicPr>
          <p:cNvPr id="36869" name="Picture 7" descr="I:\Images\Sapeurs-Pompiers\J.S.P\Photos\Pratiques\2015-2016\IMGP4161.JPG">
            <a:extLst>
              <a:ext uri="{FF2B5EF4-FFF2-40B4-BE49-F238E27FC236}">
                <a16:creationId xmlns:a16="http://schemas.microsoft.com/office/drawing/2014/main" id="{4BBC4CB0-D922-186D-861E-65DAA949A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752600"/>
            <a:ext cx="33147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re 8">
            <a:extLst>
              <a:ext uri="{FF2B5EF4-FFF2-40B4-BE49-F238E27FC236}">
                <a16:creationId xmlns:a16="http://schemas.microsoft.com/office/drawing/2014/main" id="{D09C041C-65A6-72E3-BBDC-32EF1046EAA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Pertes de charge</a:t>
            </a:r>
          </a:p>
        </p:txBody>
      </p:sp>
      <p:sp>
        <p:nvSpPr>
          <p:cNvPr id="37891" name="Espace réservé du numéro de diapositive 4">
            <a:extLst>
              <a:ext uri="{FF2B5EF4-FFF2-40B4-BE49-F238E27FC236}">
                <a16:creationId xmlns:a16="http://schemas.microsoft.com/office/drawing/2014/main" id="{77633C32-65B8-E963-5E81-338DEABF651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BCD8F45-64D9-4451-9E82-9D30552CA7C6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7892" name="Rectangle 1">
            <a:extLst>
              <a:ext uri="{FF2B5EF4-FFF2-40B4-BE49-F238E27FC236}">
                <a16:creationId xmlns:a16="http://schemas.microsoft.com/office/drawing/2014/main" id="{6A523590-4788-BBD8-5273-1BA909DB2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214438"/>
            <a:ext cx="8189913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≠</a:t>
            </a: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causes des pertes de charges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 gravitaires : </a:t>
            </a: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Prise en compte des </a:t>
            </a: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≠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 de niveau entre plusieurs points d'un éts.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 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Terrain sur lequel reposent les éts monte, il faut ajouter à la pression de refoulement 1 bar pour 10 m d'élévation.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re 8">
            <a:extLst>
              <a:ext uri="{FF2B5EF4-FFF2-40B4-BE49-F238E27FC236}">
                <a16:creationId xmlns:a16="http://schemas.microsoft.com/office/drawing/2014/main" id="{6CF698CD-F464-D35B-35BE-97ABB89046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Pertes de charge</a:t>
            </a:r>
          </a:p>
        </p:txBody>
      </p:sp>
      <p:sp>
        <p:nvSpPr>
          <p:cNvPr id="38915" name="Espace réservé du numéro de diapositive 4">
            <a:extLst>
              <a:ext uri="{FF2B5EF4-FFF2-40B4-BE49-F238E27FC236}">
                <a16:creationId xmlns:a16="http://schemas.microsoft.com/office/drawing/2014/main" id="{A8154798-FE69-14BB-5CC8-59579ED8DE7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782749A-E05C-4EF9-8E49-BAC41F09DEC8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8916" name="Rectangle 1">
            <a:extLst>
              <a:ext uri="{FF2B5EF4-FFF2-40B4-BE49-F238E27FC236}">
                <a16:creationId xmlns:a16="http://schemas.microsoft.com/office/drawing/2014/main" id="{14234AF2-5B17-AF6B-3C0C-0FCFA99C2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341438"/>
            <a:ext cx="8189912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≠</a:t>
            </a: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causes des pertes de charges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 gravitaires : </a:t>
            </a: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Pression à fournir en + par la pompe quand le terrain monte mais elle se retranche quand le terrain descend.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Lances en étages ou sur une échelle </a:t>
            </a: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 A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jouter 1 bar par 10 m de hauteur entre la lance et le sol.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On admet 3 m de H par étage.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re 8">
            <a:extLst>
              <a:ext uri="{FF2B5EF4-FFF2-40B4-BE49-F238E27FC236}">
                <a16:creationId xmlns:a16="http://schemas.microsoft.com/office/drawing/2014/main" id="{B893292E-9691-AFF4-80F3-4B0641FDD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Pertes de charge</a:t>
            </a:r>
          </a:p>
        </p:txBody>
      </p:sp>
      <p:sp>
        <p:nvSpPr>
          <p:cNvPr id="39939" name="Espace réservé du numéro de diapositive 4">
            <a:extLst>
              <a:ext uri="{FF2B5EF4-FFF2-40B4-BE49-F238E27FC236}">
                <a16:creationId xmlns:a16="http://schemas.microsoft.com/office/drawing/2014/main" id="{193C733A-318D-E0F6-E408-509050CA4B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786563" y="62785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CAF8B60-6F4C-4D18-9BB5-21E1284E9141}" type="slidenum">
              <a:rPr lang="fr-FR" altLang="fr-FR" sz="2000">
                <a:solidFill>
                  <a:srgbClr val="984807"/>
                </a:solidFill>
              </a:rPr>
              <a:pPr>
                <a:spcBef>
                  <a:spcPct val="0"/>
                </a:spcBef>
                <a:buFontTx/>
                <a:buNone/>
              </a:pPr>
              <a:t>37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39940" name="Rectangle 1">
            <a:extLst>
              <a:ext uri="{FF2B5EF4-FFF2-40B4-BE49-F238E27FC236}">
                <a16:creationId xmlns:a16="http://schemas.microsoft.com/office/drawing/2014/main" id="{05D43861-9C43-DA38-7FFC-FA98E81E0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Lois des pertes de charges :</a:t>
            </a:r>
          </a:p>
        </p:txBody>
      </p:sp>
      <p:sp>
        <p:nvSpPr>
          <p:cNvPr id="39941" name="Rectangle 1">
            <a:extLst>
              <a:ext uri="{FF2B5EF4-FFF2-40B4-BE49-F238E27FC236}">
                <a16:creationId xmlns:a16="http://schemas.microsoft.com/office/drawing/2014/main" id="{63E31331-10C9-C1C9-2E0E-FCA90C429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936750"/>
            <a:ext cx="8189912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Elles sont proportionnelles à la L de l'établissement : </a:t>
            </a: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plus l’éts est long, plus les J qui s'y accumulent sont importantes.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Application pratique :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Utilisation des points d'eau les plus proches des points d'attaques afin de limiter les longueurs d'établissements. </a:t>
            </a:r>
          </a:p>
          <a:p>
            <a:pPr algn="just">
              <a:spcBef>
                <a:spcPct val="0"/>
              </a:spcBef>
              <a:buFontTx/>
              <a:buChar char="•"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Employer le moins possible de tuyaux,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re 8">
            <a:extLst>
              <a:ext uri="{FF2B5EF4-FFF2-40B4-BE49-F238E27FC236}">
                <a16:creationId xmlns:a16="http://schemas.microsoft.com/office/drawing/2014/main" id="{678E0C76-8644-44D2-356E-C739BCF6369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Pertes de charge</a:t>
            </a:r>
          </a:p>
        </p:txBody>
      </p:sp>
      <p:sp>
        <p:nvSpPr>
          <p:cNvPr id="40963" name="Espace réservé du numéro de diapositive 4">
            <a:extLst>
              <a:ext uri="{FF2B5EF4-FFF2-40B4-BE49-F238E27FC236}">
                <a16:creationId xmlns:a16="http://schemas.microsoft.com/office/drawing/2014/main" id="{B6762456-BD1F-F991-3ADB-5B2374ABF0D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AE4FE17-C8BF-4ADD-947A-5F948958F3AA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40964" name="Rectangle 1">
            <a:extLst>
              <a:ext uri="{FF2B5EF4-FFF2-40B4-BE49-F238E27FC236}">
                <a16:creationId xmlns:a16="http://schemas.microsoft.com/office/drawing/2014/main" id="{8F337EB8-0457-D56B-171E-432EAB2475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Lois des pertes de charges :</a:t>
            </a:r>
          </a:p>
        </p:txBody>
      </p:sp>
      <p:sp>
        <p:nvSpPr>
          <p:cNvPr id="40965" name="Rectangle 1">
            <a:extLst>
              <a:ext uri="{FF2B5EF4-FFF2-40B4-BE49-F238E27FC236}">
                <a16:creationId xmlns:a16="http://schemas.microsoft.com/office/drawing/2014/main" id="{219800B5-399A-9D1C-5657-BA9D98ED33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057400"/>
            <a:ext cx="8189913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Elles sont inversement proportionnelles aux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Ø</a:t>
            </a: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des tuyaux :</a:t>
            </a: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fr-FR" altLang="fr-FR" sz="2400" u="sng">
                <a:latin typeface="Times New Roman" panose="02020603050405020304" pitchFamily="18" charset="0"/>
                <a:cs typeface="Calibri" panose="020F0502020204030204" pitchFamily="34" charset="0"/>
              </a:rPr>
              <a:t>débit identique 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la J est d'autant + petite que le 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  <a:sym typeface="Symbol" panose="05050102010706020507" pitchFamily="18" charset="2"/>
              </a:rPr>
              <a:t>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 du tuyau est grand et inversement :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 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Exemple :  débit de 500 l / min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 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Tuyaux PIL de 70 mm 	: J sont de 0,55 b / hm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Tuyaux PIL de 110 mm 	: J sont de 0,07 b / hm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re 8">
            <a:extLst>
              <a:ext uri="{FF2B5EF4-FFF2-40B4-BE49-F238E27FC236}">
                <a16:creationId xmlns:a16="http://schemas.microsoft.com/office/drawing/2014/main" id="{2D805771-7D3E-3A6B-A2A0-2F7A96102A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Pertes de charge</a:t>
            </a:r>
          </a:p>
        </p:txBody>
      </p:sp>
      <p:sp>
        <p:nvSpPr>
          <p:cNvPr id="41987" name="Espace réservé du numéro de diapositive 4">
            <a:extLst>
              <a:ext uri="{FF2B5EF4-FFF2-40B4-BE49-F238E27FC236}">
                <a16:creationId xmlns:a16="http://schemas.microsoft.com/office/drawing/2014/main" id="{3602A2FA-CA0B-F40D-1E33-99C41A49B3C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758EF95-2AF4-4D0B-B83D-24853C09F451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41988" name="Rectangle 1">
            <a:extLst>
              <a:ext uri="{FF2B5EF4-FFF2-40B4-BE49-F238E27FC236}">
                <a16:creationId xmlns:a16="http://schemas.microsoft.com/office/drawing/2014/main" id="{A2222BB7-5E89-6B87-F429-EB57E8818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Lois des pertes de charges :</a:t>
            </a:r>
          </a:p>
        </p:txBody>
      </p:sp>
      <p:sp>
        <p:nvSpPr>
          <p:cNvPr id="41989" name="Rectangle 1">
            <a:extLst>
              <a:ext uri="{FF2B5EF4-FFF2-40B4-BE49-F238E27FC236}">
                <a16:creationId xmlns:a16="http://schemas.microsoft.com/office/drawing/2014/main" id="{E8B1C825-5D87-E64C-B311-2E74404B6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057400"/>
            <a:ext cx="8189913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Elles sont inversement proportionnelles aux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Ø</a:t>
            </a: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des tuyaux :</a:t>
            </a: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Application pratique :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Employer les gros tuyaux aux départs et le plus longuement possible.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Petits tuyaux étant en principe réservé au point d'attaque. 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Limiter le nombre de tuyaux de 45 mm à 2 par lance, exceptionnellement 3.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re 8">
            <a:extLst>
              <a:ext uri="{FF2B5EF4-FFF2-40B4-BE49-F238E27FC236}">
                <a16:creationId xmlns:a16="http://schemas.microsoft.com/office/drawing/2014/main" id="{09D008E8-F1FC-000B-5DE9-777C2EB2D6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Définitions</a:t>
            </a:r>
          </a:p>
        </p:txBody>
      </p:sp>
      <p:sp>
        <p:nvSpPr>
          <p:cNvPr id="6147" name="Espace réservé du numéro de diapositive 4">
            <a:extLst>
              <a:ext uri="{FF2B5EF4-FFF2-40B4-BE49-F238E27FC236}">
                <a16:creationId xmlns:a16="http://schemas.microsoft.com/office/drawing/2014/main" id="{4A02188D-A229-7C0D-41B3-4139E22325A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7DAF3DC-F881-4A87-A048-39CC6C30FA07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6148" name="Rectangle 1">
            <a:extLst>
              <a:ext uri="{FF2B5EF4-FFF2-40B4-BE49-F238E27FC236}">
                <a16:creationId xmlns:a16="http://schemas.microsoft.com/office/drawing/2014/main" id="{8AF8CA12-93AD-5EDD-57DB-E0A5EB4DC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PRESSION :</a:t>
            </a:r>
          </a:p>
        </p:txBody>
      </p:sp>
      <p:sp>
        <p:nvSpPr>
          <p:cNvPr id="6149" name="Rectangle 1">
            <a:extLst>
              <a:ext uri="{FF2B5EF4-FFF2-40B4-BE49-F238E27FC236}">
                <a16:creationId xmlns:a16="http://schemas.microsoft.com/office/drawing/2014/main" id="{BF8A7B71-3902-395C-AA0F-ACE2A4058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088" y="1835150"/>
            <a:ext cx="8302625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Rapport de la force pressante sur la surface pressée :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P	=	</a:t>
            </a:r>
            <a:r>
              <a:rPr lang="fr-FR" altLang="fr-FR" sz="2400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 </a:t>
            </a: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	S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Soit : 		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P = pression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F = force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S = surface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Unité légale est le Pascal.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 utilisent un multiple du Pascal = le Bar.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re 8">
            <a:extLst>
              <a:ext uri="{FF2B5EF4-FFF2-40B4-BE49-F238E27FC236}">
                <a16:creationId xmlns:a16="http://schemas.microsoft.com/office/drawing/2014/main" id="{335D7D93-69E8-2BF1-F6DB-EC40AA222F3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Pertes de charge</a:t>
            </a:r>
          </a:p>
        </p:txBody>
      </p:sp>
      <p:sp>
        <p:nvSpPr>
          <p:cNvPr id="43011" name="Espace réservé du numéro de diapositive 4">
            <a:extLst>
              <a:ext uri="{FF2B5EF4-FFF2-40B4-BE49-F238E27FC236}">
                <a16:creationId xmlns:a16="http://schemas.microsoft.com/office/drawing/2014/main" id="{B89AAA21-3359-25E1-6001-B64A643E7EE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8D5EA1E-1E37-4EB7-90D5-95993ACA2564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43012" name="Rectangle 1">
            <a:extLst>
              <a:ext uri="{FF2B5EF4-FFF2-40B4-BE49-F238E27FC236}">
                <a16:creationId xmlns:a16="http://schemas.microsoft.com/office/drawing/2014/main" id="{1A20D20F-A49F-E585-98AB-F79FEFE34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Lois des pertes de charges :</a:t>
            </a:r>
          </a:p>
        </p:txBody>
      </p:sp>
      <p:sp>
        <p:nvSpPr>
          <p:cNvPr id="43013" name="Rectangle 1">
            <a:extLst>
              <a:ext uri="{FF2B5EF4-FFF2-40B4-BE49-F238E27FC236}">
                <a16:creationId xmlns:a16="http://schemas.microsoft.com/office/drawing/2014/main" id="{93E9ECD6-F654-0C97-DF60-E19D3FD51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057400"/>
            <a:ext cx="8189913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Elles sont proportionnelles au carré du débit : </a:t>
            </a: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ême éts les J varient avec le carré de l'augmentation du débit.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Débit est multiplié (ou divisé) :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2400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 2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les J seront multipliées (ou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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fr-FR" altLang="fr-FR" sz="2400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 4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 x 2)</a:t>
            </a:r>
          </a:p>
          <a:p>
            <a:pPr algn="just">
              <a:spcBef>
                <a:spcPct val="0"/>
              </a:spcBef>
              <a:buFontTx/>
              <a:buChar char="•"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altLang="fr-FR" sz="2400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 1,5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 J seront multipliées (ou 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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fr-FR" altLang="fr-FR" sz="2400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 2,25 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(1,5 x 1,5)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re 8">
            <a:extLst>
              <a:ext uri="{FF2B5EF4-FFF2-40B4-BE49-F238E27FC236}">
                <a16:creationId xmlns:a16="http://schemas.microsoft.com/office/drawing/2014/main" id="{81757C06-E32E-5068-EF87-7D0CB8684F3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Pertes de charge</a:t>
            </a:r>
          </a:p>
        </p:txBody>
      </p:sp>
      <p:sp>
        <p:nvSpPr>
          <p:cNvPr id="44035" name="Espace réservé du numéro de diapositive 4">
            <a:extLst>
              <a:ext uri="{FF2B5EF4-FFF2-40B4-BE49-F238E27FC236}">
                <a16:creationId xmlns:a16="http://schemas.microsoft.com/office/drawing/2014/main" id="{43E4A476-2302-0F48-6528-15EE9A8DEF4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A20FB1B-EF01-4864-BE3B-FB0AF01CCA92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41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44036" name="Rectangle 1">
            <a:extLst>
              <a:ext uri="{FF2B5EF4-FFF2-40B4-BE49-F238E27FC236}">
                <a16:creationId xmlns:a16="http://schemas.microsoft.com/office/drawing/2014/main" id="{322440FB-ADFE-31DE-9139-6FFB8BC6C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Lois des pertes de charges :</a:t>
            </a:r>
          </a:p>
        </p:txBody>
      </p:sp>
      <p:sp>
        <p:nvSpPr>
          <p:cNvPr id="44037" name="Rectangle 1">
            <a:extLst>
              <a:ext uri="{FF2B5EF4-FFF2-40B4-BE49-F238E27FC236}">
                <a16:creationId xmlns:a16="http://schemas.microsoft.com/office/drawing/2014/main" id="{92BB716F-6755-BE01-AF65-EC2BB184D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930400"/>
            <a:ext cx="8189912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Elles sont proportionnelles au carré du débit : </a:t>
            </a: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Tuyaux de 45 mm, pour un débit :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600 l / min, les J sont de 8,64 bars par hectomètre 	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soit </a:t>
            </a: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1,73 bars par tuyau de 20 m.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500 l / min, les J sont de 6 bars par hectomètre 	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soit </a:t>
            </a: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1,2 bars par tuyau de 20 m.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re 8">
            <a:extLst>
              <a:ext uri="{FF2B5EF4-FFF2-40B4-BE49-F238E27FC236}">
                <a16:creationId xmlns:a16="http://schemas.microsoft.com/office/drawing/2014/main" id="{2BBFB3D5-E1E2-EEA6-8033-06C8A45D060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Pertes de charge</a:t>
            </a:r>
          </a:p>
        </p:txBody>
      </p:sp>
      <p:sp>
        <p:nvSpPr>
          <p:cNvPr id="45059" name="Espace réservé du numéro de diapositive 4">
            <a:extLst>
              <a:ext uri="{FF2B5EF4-FFF2-40B4-BE49-F238E27FC236}">
                <a16:creationId xmlns:a16="http://schemas.microsoft.com/office/drawing/2014/main" id="{34EEE4B0-23C3-A58F-3CC0-EDB5BDED59D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BFC7845-88A9-4DD8-A3AF-68E839D1CEDC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42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45060" name="Rectangle 1">
            <a:extLst>
              <a:ext uri="{FF2B5EF4-FFF2-40B4-BE49-F238E27FC236}">
                <a16:creationId xmlns:a16="http://schemas.microsoft.com/office/drawing/2014/main" id="{3ADE9EC0-770F-D07F-C701-F06379460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Lois des pertes de charges :</a:t>
            </a:r>
          </a:p>
        </p:txBody>
      </p:sp>
      <p:sp>
        <p:nvSpPr>
          <p:cNvPr id="45061" name="Rectangle 1">
            <a:extLst>
              <a:ext uri="{FF2B5EF4-FFF2-40B4-BE49-F238E27FC236}">
                <a16:creationId xmlns:a16="http://schemas.microsoft.com/office/drawing/2014/main" id="{8EE805F0-B44D-244C-66A0-C29FCD002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057400"/>
            <a:ext cx="8189913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Elles sont proportionnelles au carré du débit : </a:t>
            </a: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Tuyaux de 70 mm, pour un débit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600 l / min, les J sont de 0,79 bar par hectomètre 	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soit 0,31 bar par tuyau de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40 m.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1 200 l / min, les J sont de 3,2 bars par hectomètre 	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soit 1,3 bars par tuyau de 40 m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re 8">
            <a:extLst>
              <a:ext uri="{FF2B5EF4-FFF2-40B4-BE49-F238E27FC236}">
                <a16:creationId xmlns:a16="http://schemas.microsoft.com/office/drawing/2014/main" id="{65A971F1-DB64-388C-49EA-8C814C20C4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Pertes de charge</a:t>
            </a:r>
          </a:p>
        </p:txBody>
      </p:sp>
      <p:sp>
        <p:nvSpPr>
          <p:cNvPr id="46083" name="Espace réservé du numéro de diapositive 4">
            <a:extLst>
              <a:ext uri="{FF2B5EF4-FFF2-40B4-BE49-F238E27FC236}">
                <a16:creationId xmlns:a16="http://schemas.microsoft.com/office/drawing/2014/main" id="{ABAFA9A5-D13B-1EED-BC0A-428DB61D48E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0A971AA-D5D2-4FEE-83A1-A151B5337008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43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46084" name="Rectangle 1">
            <a:extLst>
              <a:ext uri="{FF2B5EF4-FFF2-40B4-BE49-F238E27FC236}">
                <a16:creationId xmlns:a16="http://schemas.microsoft.com/office/drawing/2014/main" id="{8607AD97-C158-DC7A-8C2B-B8EABF074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Lois des pertes de charges :</a:t>
            </a:r>
          </a:p>
        </p:txBody>
      </p:sp>
      <p:sp>
        <p:nvSpPr>
          <p:cNvPr id="46085" name="Rectangle 1">
            <a:extLst>
              <a:ext uri="{FF2B5EF4-FFF2-40B4-BE49-F238E27FC236}">
                <a16:creationId xmlns:a16="http://schemas.microsoft.com/office/drawing/2014/main" id="{83018FC7-9D28-CC12-9DD7-8F5631AFF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057400"/>
            <a:ext cx="8189913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Elles sont proportionnelles au carré du débit : </a:t>
            </a: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Application pratique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Éviter de dépasser le débit nominal prévu pour un tuyau donné.</a:t>
            </a:r>
          </a:p>
          <a:p>
            <a:pPr algn="just">
              <a:spcBef>
                <a:spcPct val="0"/>
              </a:spcBef>
              <a:buFontTx/>
              <a:buChar char="•"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En cas de baisse de pression, le porte-lance devra simplement diminuer le débit de la LDV pour retrouver une pression lui permettant d'être efficace.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re 8">
            <a:extLst>
              <a:ext uri="{FF2B5EF4-FFF2-40B4-BE49-F238E27FC236}">
                <a16:creationId xmlns:a16="http://schemas.microsoft.com/office/drawing/2014/main" id="{1E9278F6-0584-8275-AB5E-BB375B606CA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Pertes de charge</a:t>
            </a:r>
          </a:p>
        </p:txBody>
      </p:sp>
      <p:sp>
        <p:nvSpPr>
          <p:cNvPr id="47107" name="Espace réservé du numéro de diapositive 4">
            <a:extLst>
              <a:ext uri="{FF2B5EF4-FFF2-40B4-BE49-F238E27FC236}">
                <a16:creationId xmlns:a16="http://schemas.microsoft.com/office/drawing/2014/main" id="{69B66ECD-A3D0-B9C2-C2C9-D421CCB6DC4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A1D74EC-A7D3-4674-9E7C-4FC47562A3C5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44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47108" name="Rectangle 1">
            <a:extLst>
              <a:ext uri="{FF2B5EF4-FFF2-40B4-BE49-F238E27FC236}">
                <a16:creationId xmlns:a16="http://schemas.microsoft.com/office/drawing/2014/main" id="{FAFB12B3-1CB0-5EAA-24C2-4C895D8B2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850" y="1268413"/>
            <a:ext cx="81899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Lois des pertes de charges :</a:t>
            </a:r>
          </a:p>
        </p:txBody>
      </p:sp>
      <p:sp>
        <p:nvSpPr>
          <p:cNvPr id="47109" name="Rectangle 1">
            <a:extLst>
              <a:ext uri="{FF2B5EF4-FFF2-40B4-BE49-F238E27FC236}">
                <a16:creationId xmlns:a16="http://schemas.microsoft.com/office/drawing/2014/main" id="{718E7BE5-AAEE-1B6E-E51F-F7356F409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057400"/>
            <a:ext cx="8189913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Elles sont fonction de la nature (rugosité) des tuyaux : </a:t>
            </a: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d'autant plus grande que l'intérieur du tuyau sera moins lisse.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nos jours, ce sont les tuyaux à Paroi Interne Lisse (P.I.L.) qui sont en service et les J sont connues :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re 8">
            <a:extLst>
              <a:ext uri="{FF2B5EF4-FFF2-40B4-BE49-F238E27FC236}">
                <a16:creationId xmlns:a16="http://schemas.microsoft.com/office/drawing/2014/main" id="{AAED0FBE-5E8F-7D91-5EA4-E8C54BBEF6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Pertes de charge</a:t>
            </a:r>
          </a:p>
        </p:txBody>
      </p:sp>
      <p:sp>
        <p:nvSpPr>
          <p:cNvPr id="48131" name="Espace réservé du numéro de diapositive 4">
            <a:extLst>
              <a:ext uri="{FF2B5EF4-FFF2-40B4-BE49-F238E27FC236}">
                <a16:creationId xmlns:a16="http://schemas.microsoft.com/office/drawing/2014/main" id="{A667801B-6F8F-E3AE-C658-5E181E81F46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DFC453D-EAA6-4CC4-A85C-19BB80E7EA95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48132" name="Rectangle 1">
            <a:extLst>
              <a:ext uri="{FF2B5EF4-FFF2-40B4-BE49-F238E27FC236}">
                <a16:creationId xmlns:a16="http://schemas.microsoft.com/office/drawing/2014/main" id="{B999319A-295C-6051-0F0D-BEC14AF115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8" y="1231900"/>
            <a:ext cx="81899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Lois des pertes de charges :</a:t>
            </a:r>
          </a:p>
        </p:txBody>
      </p:sp>
      <p:grpSp>
        <p:nvGrpSpPr>
          <p:cNvPr id="48133" name="Group 77">
            <a:extLst>
              <a:ext uri="{FF2B5EF4-FFF2-40B4-BE49-F238E27FC236}">
                <a16:creationId xmlns:a16="http://schemas.microsoft.com/office/drawing/2014/main" id="{6A39790B-0A1E-D0F2-98FF-85F61C0963CB}"/>
              </a:ext>
            </a:extLst>
          </p:cNvPr>
          <p:cNvGrpSpPr>
            <a:grpSpLocks/>
          </p:cNvGrpSpPr>
          <p:nvPr/>
        </p:nvGrpSpPr>
        <p:grpSpPr bwMode="auto">
          <a:xfrm>
            <a:off x="357188" y="1828800"/>
            <a:ext cx="8366125" cy="4337050"/>
            <a:chOff x="-3" y="-3"/>
            <a:chExt cx="2755" cy="2543"/>
          </a:xfrm>
        </p:grpSpPr>
        <p:grpSp>
          <p:nvGrpSpPr>
            <p:cNvPr id="48134" name="Group 75">
              <a:extLst>
                <a:ext uri="{FF2B5EF4-FFF2-40B4-BE49-F238E27FC236}">
                  <a16:creationId xmlns:a16="http://schemas.microsoft.com/office/drawing/2014/main" id="{237A565F-1F97-6479-B6BF-7AAF15B617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749" cy="2537"/>
              <a:chOff x="0" y="0"/>
              <a:chExt cx="2749" cy="2537"/>
            </a:xfrm>
          </p:grpSpPr>
          <p:grpSp>
            <p:nvGrpSpPr>
              <p:cNvPr id="48136" name="Group 30">
                <a:extLst>
                  <a:ext uri="{FF2B5EF4-FFF2-40B4-BE49-F238E27FC236}">
                    <a16:creationId xmlns:a16="http://schemas.microsoft.com/office/drawing/2014/main" id="{8C540045-BD42-D07A-8B04-2CEDF271F6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1125" cy="461"/>
                <a:chOff x="0" y="0"/>
                <a:chExt cx="1125" cy="461"/>
              </a:xfrm>
            </p:grpSpPr>
            <p:sp>
              <p:nvSpPr>
                <p:cNvPr id="48201" name="Rectangle 29">
                  <a:extLst>
                    <a:ext uri="{FF2B5EF4-FFF2-40B4-BE49-F238E27FC236}">
                      <a16:creationId xmlns:a16="http://schemas.microsoft.com/office/drawing/2014/main" id="{63FB88EB-B0FE-7579-6950-17FF121AE6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25" cy="461"/>
                </a:xfrm>
                <a:prstGeom prst="rect">
                  <a:avLst/>
                </a:prstGeom>
                <a:solidFill>
                  <a:srgbClr val="CC99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2400"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48202" name="Group 28">
                  <a:extLst>
                    <a:ext uri="{FF2B5EF4-FFF2-40B4-BE49-F238E27FC236}">
                      <a16:creationId xmlns:a16="http://schemas.microsoft.com/office/drawing/2014/main" id="{168882FE-B16E-DF5D-3E74-02CE1EF64CD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125" cy="461"/>
                  <a:chOff x="0" y="0"/>
                  <a:chExt cx="1125" cy="461"/>
                </a:xfrm>
              </p:grpSpPr>
              <p:sp>
                <p:nvSpPr>
                  <p:cNvPr id="48203" name="Rectangle 6">
                    <a:extLst>
                      <a:ext uri="{FF2B5EF4-FFF2-40B4-BE49-F238E27FC236}">
                        <a16:creationId xmlns:a16="http://schemas.microsoft.com/office/drawing/2014/main" id="{47FA3B9D-EDB3-8ADD-395E-187D2FF0F03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" y="0"/>
                    <a:ext cx="1069" cy="46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r>
                      <a:rPr lang="fr-FR" altLang="fr-FR" sz="2400">
                        <a:latin typeface="Times New Roman" panose="02020603050405020304" pitchFamily="18" charset="0"/>
                        <a:cs typeface="Arial" panose="020B0604020202020204" pitchFamily="34" charset="0"/>
                        <a:sym typeface="Wingdings" panose="05000000000000000000" pitchFamily="2" charset="2"/>
                      </a:rPr>
                      <a:t>Ø</a:t>
                    </a:r>
                    <a:r>
                      <a:rPr lang="fr-FR" altLang="fr-FR" sz="2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tuyaux en mm</a:t>
                    </a:r>
                    <a:endParaRPr lang="fr-FR" altLang="fr-FR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8204" name="Rectangle 27">
                    <a:extLst>
                      <a:ext uri="{FF2B5EF4-FFF2-40B4-BE49-F238E27FC236}">
                        <a16:creationId xmlns:a16="http://schemas.microsoft.com/office/drawing/2014/main" id="{5A1ACC73-B48B-3F5E-6A58-F6B2371AE39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1125" cy="461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fr-FR" altLang="fr-FR" sz="2400">
                      <a:latin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48137" name="Group 34">
                <a:extLst>
                  <a:ext uri="{FF2B5EF4-FFF2-40B4-BE49-F238E27FC236}">
                    <a16:creationId xmlns:a16="http://schemas.microsoft.com/office/drawing/2014/main" id="{981676A6-9B3F-8C70-61EC-0AD2A716EF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25" y="0"/>
                <a:ext cx="1064" cy="461"/>
                <a:chOff x="1125" y="0"/>
                <a:chExt cx="1064" cy="461"/>
              </a:xfrm>
            </p:grpSpPr>
            <p:sp>
              <p:nvSpPr>
                <p:cNvPr id="48197" name="Rectangle 33">
                  <a:extLst>
                    <a:ext uri="{FF2B5EF4-FFF2-40B4-BE49-F238E27FC236}">
                      <a16:creationId xmlns:a16="http://schemas.microsoft.com/office/drawing/2014/main" id="{AF8B70F7-D3CC-FE6A-9FFC-7F2352F228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5" y="0"/>
                  <a:ext cx="1064" cy="461"/>
                </a:xfrm>
                <a:prstGeom prst="rect">
                  <a:avLst/>
                </a:prstGeom>
                <a:solidFill>
                  <a:srgbClr val="CC99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2400"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48198" name="Group 32">
                  <a:extLst>
                    <a:ext uri="{FF2B5EF4-FFF2-40B4-BE49-F238E27FC236}">
                      <a16:creationId xmlns:a16="http://schemas.microsoft.com/office/drawing/2014/main" id="{75223BA5-A122-54B4-1FD4-AD6E55096B4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25" y="0"/>
                  <a:ext cx="1064" cy="461"/>
                  <a:chOff x="1125" y="0"/>
                  <a:chExt cx="1064" cy="461"/>
                </a:xfrm>
              </p:grpSpPr>
              <p:sp>
                <p:nvSpPr>
                  <p:cNvPr id="48199" name="Rectangle 7">
                    <a:extLst>
                      <a:ext uri="{FF2B5EF4-FFF2-40B4-BE49-F238E27FC236}">
                        <a16:creationId xmlns:a16="http://schemas.microsoft.com/office/drawing/2014/main" id="{FFDF6B11-B9E5-C775-AFFC-2F055035E23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53" y="0"/>
                    <a:ext cx="1008" cy="46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r>
                      <a:rPr lang="fr-FR" altLang="fr-FR" sz="2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Débit en litres / minute</a:t>
                    </a:r>
                    <a:endParaRPr lang="fr-FR" altLang="fr-FR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8200" name="Rectangle 31">
                    <a:extLst>
                      <a:ext uri="{FF2B5EF4-FFF2-40B4-BE49-F238E27FC236}">
                        <a16:creationId xmlns:a16="http://schemas.microsoft.com/office/drawing/2014/main" id="{F83BBC19-445B-D019-4EE0-6193B2CF732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25" y="0"/>
                    <a:ext cx="1064" cy="461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fr-FR" altLang="fr-FR" sz="2400">
                      <a:latin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48138" name="Group 38">
                <a:extLst>
                  <a:ext uri="{FF2B5EF4-FFF2-40B4-BE49-F238E27FC236}">
                    <a16:creationId xmlns:a16="http://schemas.microsoft.com/office/drawing/2014/main" id="{EA802819-F971-D4E9-B435-79336B17948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89" y="0"/>
                <a:ext cx="560" cy="461"/>
                <a:chOff x="2189" y="0"/>
                <a:chExt cx="560" cy="461"/>
              </a:xfrm>
            </p:grpSpPr>
            <p:sp>
              <p:nvSpPr>
                <p:cNvPr id="48193" name="Rectangle 37">
                  <a:extLst>
                    <a:ext uri="{FF2B5EF4-FFF2-40B4-BE49-F238E27FC236}">
                      <a16:creationId xmlns:a16="http://schemas.microsoft.com/office/drawing/2014/main" id="{F7531EDD-923F-3F7B-FB8E-E418F33036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89" y="0"/>
                  <a:ext cx="560" cy="461"/>
                </a:xfrm>
                <a:prstGeom prst="rect">
                  <a:avLst/>
                </a:prstGeom>
                <a:solidFill>
                  <a:srgbClr val="CC99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2400">
                    <a:latin typeface="Arial" panose="020B0604020202020204" pitchFamily="34" charset="0"/>
                  </a:endParaRPr>
                </a:p>
              </p:txBody>
            </p:sp>
            <p:grpSp>
              <p:nvGrpSpPr>
                <p:cNvPr id="48194" name="Group 36">
                  <a:extLst>
                    <a:ext uri="{FF2B5EF4-FFF2-40B4-BE49-F238E27FC236}">
                      <a16:creationId xmlns:a16="http://schemas.microsoft.com/office/drawing/2014/main" id="{AE4517CD-F346-063B-1FDD-C8CAD55B02E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89" y="0"/>
                  <a:ext cx="560" cy="461"/>
                  <a:chOff x="2189" y="0"/>
                  <a:chExt cx="560" cy="461"/>
                </a:xfrm>
              </p:grpSpPr>
              <p:sp>
                <p:nvSpPr>
                  <p:cNvPr id="48195" name="Rectangle 8">
                    <a:extLst>
                      <a:ext uri="{FF2B5EF4-FFF2-40B4-BE49-F238E27FC236}">
                        <a16:creationId xmlns:a16="http://schemas.microsoft.com/office/drawing/2014/main" id="{61E0D398-60ED-9D70-FE4F-618D5AC7367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17" y="0"/>
                    <a:ext cx="504" cy="46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r>
                      <a:rPr lang="fr-FR" altLang="fr-FR" sz="2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J en bar</a:t>
                    </a:r>
                    <a:endParaRPr lang="fr-FR" altLang="fr-FR" sz="24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8196" name="Rectangle 35">
                    <a:extLst>
                      <a:ext uri="{FF2B5EF4-FFF2-40B4-BE49-F238E27FC236}">
                        <a16:creationId xmlns:a16="http://schemas.microsoft.com/office/drawing/2014/main" id="{B6D04F8E-6C60-AE24-1E0B-108BCFDD369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89" y="0"/>
                    <a:ext cx="560" cy="461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fr-FR" altLang="fr-FR" sz="2400">
                      <a:latin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48139" name="Group 40">
                <a:extLst>
                  <a:ext uri="{FF2B5EF4-FFF2-40B4-BE49-F238E27FC236}">
                    <a16:creationId xmlns:a16="http://schemas.microsoft.com/office/drawing/2014/main" id="{7834BA7B-3991-8E62-1DAC-90216CD395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461"/>
                <a:ext cx="1125" cy="346"/>
                <a:chOff x="0" y="461"/>
                <a:chExt cx="1125" cy="346"/>
              </a:xfrm>
            </p:grpSpPr>
            <p:sp>
              <p:nvSpPr>
                <p:cNvPr id="48191" name="Rectangle 9">
                  <a:extLst>
                    <a:ext uri="{FF2B5EF4-FFF2-40B4-BE49-F238E27FC236}">
                      <a16:creationId xmlns:a16="http://schemas.microsoft.com/office/drawing/2014/main" id="{E78CDA74-A8B3-452B-F15F-91DE9A9CDB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" y="461"/>
                  <a:ext cx="1069" cy="3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24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22 - Semi-rigide (LDT)</a:t>
                  </a:r>
                  <a:endParaRPr lang="fr-FR" altLang="fr-FR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192" name="Rectangle 39">
                  <a:extLst>
                    <a:ext uri="{FF2B5EF4-FFF2-40B4-BE49-F238E27FC236}">
                      <a16:creationId xmlns:a16="http://schemas.microsoft.com/office/drawing/2014/main" id="{52ED5F4F-CC4F-A3C3-E57D-8747BB27A5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461"/>
                  <a:ext cx="1125" cy="34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24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48140" name="Group 42">
                <a:extLst>
                  <a:ext uri="{FF2B5EF4-FFF2-40B4-BE49-F238E27FC236}">
                    <a16:creationId xmlns:a16="http://schemas.microsoft.com/office/drawing/2014/main" id="{E1D8DE51-246F-F681-9242-4FBDF10911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25" y="461"/>
                <a:ext cx="1064" cy="346"/>
                <a:chOff x="1125" y="461"/>
                <a:chExt cx="1064" cy="346"/>
              </a:xfrm>
            </p:grpSpPr>
            <p:sp>
              <p:nvSpPr>
                <p:cNvPr id="48189" name="Rectangle 10">
                  <a:extLst>
                    <a:ext uri="{FF2B5EF4-FFF2-40B4-BE49-F238E27FC236}">
                      <a16:creationId xmlns:a16="http://schemas.microsoft.com/office/drawing/2014/main" id="{249BCDAD-38A4-4BFA-B1FF-83987C9ED6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3" y="461"/>
                  <a:ext cx="1008" cy="3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24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58</a:t>
                  </a:r>
                  <a:endParaRPr lang="fr-FR" altLang="fr-FR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190" name="Rectangle 41">
                  <a:extLst>
                    <a:ext uri="{FF2B5EF4-FFF2-40B4-BE49-F238E27FC236}">
                      <a16:creationId xmlns:a16="http://schemas.microsoft.com/office/drawing/2014/main" id="{8A7BBD91-0A1D-6AE1-FD12-721432D9B4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5" y="461"/>
                  <a:ext cx="1064" cy="34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24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48141" name="Group 44">
                <a:extLst>
                  <a:ext uri="{FF2B5EF4-FFF2-40B4-BE49-F238E27FC236}">
                    <a16:creationId xmlns:a16="http://schemas.microsoft.com/office/drawing/2014/main" id="{965D5BEE-8C67-8021-86B7-900E5C359CC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89" y="461"/>
                <a:ext cx="560" cy="346"/>
                <a:chOff x="2189" y="461"/>
                <a:chExt cx="560" cy="346"/>
              </a:xfrm>
            </p:grpSpPr>
            <p:sp>
              <p:nvSpPr>
                <p:cNvPr id="48187" name="Rectangle 11">
                  <a:extLst>
                    <a:ext uri="{FF2B5EF4-FFF2-40B4-BE49-F238E27FC236}">
                      <a16:creationId xmlns:a16="http://schemas.microsoft.com/office/drawing/2014/main" id="{99CA94B8-CA10-F9D0-EA7D-E87C2219A1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17" y="461"/>
                  <a:ext cx="504" cy="3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24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2,2</a:t>
                  </a:r>
                  <a:endParaRPr lang="fr-FR" altLang="fr-FR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188" name="Rectangle 43">
                  <a:extLst>
                    <a:ext uri="{FF2B5EF4-FFF2-40B4-BE49-F238E27FC236}">
                      <a16:creationId xmlns:a16="http://schemas.microsoft.com/office/drawing/2014/main" id="{30639669-ABB5-B4B5-90BC-281DF65A34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89" y="461"/>
                  <a:ext cx="560" cy="34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24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48142" name="Group 46">
                <a:extLst>
                  <a:ext uri="{FF2B5EF4-FFF2-40B4-BE49-F238E27FC236}">
                    <a16:creationId xmlns:a16="http://schemas.microsoft.com/office/drawing/2014/main" id="{DCE0B329-30BF-6C21-5627-7EDCE13FDEB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807"/>
                <a:ext cx="1125" cy="346"/>
                <a:chOff x="0" y="807"/>
                <a:chExt cx="1125" cy="346"/>
              </a:xfrm>
            </p:grpSpPr>
            <p:sp>
              <p:nvSpPr>
                <p:cNvPr id="48185" name="Rectangle 12">
                  <a:extLst>
                    <a:ext uri="{FF2B5EF4-FFF2-40B4-BE49-F238E27FC236}">
                      <a16:creationId xmlns:a16="http://schemas.microsoft.com/office/drawing/2014/main" id="{FB731B27-3A7F-7EAD-FB2C-0A91041A5B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" y="807"/>
                  <a:ext cx="1069" cy="3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24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22 – souple P.I.L.</a:t>
                  </a:r>
                  <a:endParaRPr lang="fr-FR" altLang="fr-FR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186" name="Rectangle 45">
                  <a:extLst>
                    <a:ext uri="{FF2B5EF4-FFF2-40B4-BE49-F238E27FC236}">
                      <a16:creationId xmlns:a16="http://schemas.microsoft.com/office/drawing/2014/main" id="{2E6E1E31-E2B6-FCDE-B033-6800533BB9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807"/>
                  <a:ext cx="1125" cy="34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24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48143" name="Group 48">
                <a:extLst>
                  <a:ext uri="{FF2B5EF4-FFF2-40B4-BE49-F238E27FC236}">
                    <a16:creationId xmlns:a16="http://schemas.microsoft.com/office/drawing/2014/main" id="{E31972FE-A072-528D-5154-E2207E2931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25" y="807"/>
                <a:ext cx="1064" cy="346"/>
                <a:chOff x="1125" y="807"/>
                <a:chExt cx="1064" cy="346"/>
              </a:xfrm>
            </p:grpSpPr>
            <p:sp>
              <p:nvSpPr>
                <p:cNvPr id="48183" name="Rectangle 13">
                  <a:extLst>
                    <a:ext uri="{FF2B5EF4-FFF2-40B4-BE49-F238E27FC236}">
                      <a16:creationId xmlns:a16="http://schemas.microsoft.com/office/drawing/2014/main" id="{D4817DFA-A66B-0879-1509-9BCFB393A5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3" y="807"/>
                  <a:ext cx="1008" cy="3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24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58</a:t>
                  </a:r>
                  <a:endParaRPr lang="fr-FR" altLang="fr-FR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184" name="Rectangle 47">
                  <a:extLst>
                    <a:ext uri="{FF2B5EF4-FFF2-40B4-BE49-F238E27FC236}">
                      <a16:creationId xmlns:a16="http://schemas.microsoft.com/office/drawing/2014/main" id="{8B6AF365-80C1-D78A-B572-2C98511E40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5" y="807"/>
                  <a:ext cx="1064" cy="34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24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48144" name="Group 50">
                <a:extLst>
                  <a:ext uri="{FF2B5EF4-FFF2-40B4-BE49-F238E27FC236}">
                    <a16:creationId xmlns:a16="http://schemas.microsoft.com/office/drawing/2014/main" id="{BAAA71D6-D53A-89E4-4BF6-E178D306FC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89" y="807"/>
                <a:ext cx="560" cy="346"/>
                <a:chOff x="2189" y="807"/>
                <a:chExt cx="560" cy="346"/>
              </a:xfrm>
            </p:grpSpPr>
            <p:sp>
              <p:nvSpPr>
                <p:cNvPr id="48181" name="Rectangle 14">
                  <a:extLst>
                    <a:ext uri="{FF2B5EF4-FFF2-40B4-BE49-F238E27FC236}">
                      <a16:creationId xmlns:a16="http://schemas.microsoft.com/office/drawing/2014/main" id="{DE574B53-4990-5744-BE0B-E7A750268F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17" y="807"/>
                  <a:ext cx="504" cy="3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24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1,7</a:t>
                  </a:r>
                  <a:endParaRPr lang="fr-FR" altLang="fr-FR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182" name="Rectangle 49">
                  <a:extLst>
                    <a:ext uri="{FF2B5EF4-FFF2-40B4-BE49-F238E27FC236}">
                      <a16:creationId xmlns:a16="http://schemas.microsoft.com/office/drawing/2014/main" id="{BCCD473D-ABA4-666A-C2A5-43D3706E2D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89" y="807"/>
                  <a:ext cx="560" cy="34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24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48145" name="Group 52">
                <a:extLst>
                  <a:ext uri="{FF2B5EF4-FFF2-40B4-BE49-F238E27FC236}">
                    <a16:creationId xmlns:a16="http://schemas.microsoft.com/office/drawing/2014/main" id="{BDF33303-3486-0C8C-DBEB-D9D65E28F22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153"/>
                <a:ext cx="1125" cy="346"/>
                <a:chOff x="0" y="1153"/>
                <a:chExt cx="1125" cy="346"/>
              </a:xfrm>
            </p:grpSpPr>
            <p:sp>
              <p:nvSpPr>
                <p:cNvPr id="48179" name="Rectangle 15">
                  <a:extLst>
                    <a:ext uri="{FF2B5EF4-FFF2-40B4-BE49-F238E27FC236}">
                      <a16:creationId xmlns:a16="http://schemas.microsoft.com/office/drawing/2014/main" id="{E20005A9-CA2D-F46E-63D7-48D0F4DAC8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" y="1153"/>
                  <a:ext cx="1069" cy="3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24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45 - P.I.L.</a:t>
                  </a:r>
                  <a:endParaRPr lang="fr-FR" altLang="fr-FR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180" name="Rectangle 51">
                  <a:extLst>
                    <a:ext uri="{FF2B5EF4-FFF2-40B4-BE49-F238E27FC236}">
                      <a16:creationId xmlns:a16="http://schemas.microsoft.com/office/drawing/2014/main" id="{AECC39A2-D568-7C46-72C9-6DD8E5EDB7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153"/>
                  <a:ext cx="1125" cy="34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24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48146" name="Group 54">
                <a:extLst>
                  <a:ext uri="{FF2B5EF4-FFF2-40B4-BE49-F238E27FC236}">
                    <a16:creationId xmlns:a16="http://schemas.microsoft.com/office/drawing/2014/main" id="{B0A77E18-7B87-2D7A-9065-730760A399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25" y="1153"/>
                <a:ext cx="1064" cy="346"/>
                <a:chOff x="1125" y="1153"/>
                <a:chExt cx="1064" cy="346"/>
              </a:xfrm>
            </p:grpSpPr>
            <p:sp>
              <p:nvSpPr>
                <p:cNvPr id="48177" name="Rectangle 16">
                  <a:extLst>
                    <a:ext uri="{FF2B5EF4-FFF2-40B4-BE49-F238E27FC236}">
                      <a16:creationId xmlns:a16="http://schemas.microsoft.com/office/drawing/2014/main" id="{9D001462-A5F7-F15C-56E9-E23EE354E7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3" y="1153"/>
                  <a:ext cx="1008" cy="3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24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250</a:t>
                  </a:r>
                  <a:endParaRPr lang="fr-FR" altLang="fr-FR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178" name="Rectangle 53">
                  <a:extLst>
                    <a:ext uri="{FF2B5EF4-FFF2-40B4-BE49-F238E27FC236}">
                      <a16:creationId xmlns:a16="http://schemas.microsoft.com/office/drawing/2014/main" id="{292771A8-3252-43E0-A212-1DAF133896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5" y="1153"/>
                  <a:ext cx="1064" cy="34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24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48147" name="Group 56">
                <a:extLst>
                  <a:ext uri="{FF2B5EF4-FFF2-40B4-BE49-F238E27FC236}">
                    <a16:creationId xmlns:a16="http://schemas.microsoft.com/office/drawing/2014/main" id="{06983D9C-8583-4BE8-A443-77BD53E8139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89" y="1153"/>
                <a:ext cx="560" cy="346"/>
                <a:chOff x="2189" y="1153"/>
                <a:chExt cx="560" cy="346"/>
              </a:xfrm>
            </p:grpSpPr>
            <p:sp>
              <p:nvSpPr>
                <p:cNvPr id="48175" name="Rectangle 17">
                  <a:extLst>
                    <a:ext uri="{FF2B5EF4-FFF2-40B4-BE49-F238E27FC236}">
                      <a16:creationId xmlns:a16="http://schemas.microsoft.com/office/drawing/2014/main" id="{87A2B0C4-A27D-4914-B1C1-DC242B5975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17" y="1153"/>
                  <a:ext cx="504" cy="3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24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1,5</a:t>
                  </a:r>
                  <a:endParaRPr lang="fr-FR" altLang="fr-FR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176" name="Rectangle 55">
                  <a:extLst>
                    <a:ext uri="{FF2B5EF4-FFF2-40B4-BE49-F238E27FC236}">
                      <a16:creationId xmlns:a16="http://schemas.microsoft.com/office/drawing/2014/main" id="{C5AF942D-2D23-145A-5DE7-ADC6C97441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89" y="1153"/>
                  <a:ext cx="560" cy="34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24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48148" name="Group 58">
                <a:extLst>
                  <a:ext uri="{FF2B5EF4-FFF2-40B4-BE49-F238E27FC236}">
                    <a16:creationId xmlns:a16="http://schemas.microsoft.com/office/drawing/2014/main" id="{A112D260-4D52-65EA-A376-2E815A32BC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499"/>
                <a:ext cx="1125" cy="346"/>
                <a:chOff x="0" y="1499"/>
                <a:chExt cx="1125" cy="346"/>
              </a:xfrm>
            </p:grpSpPr>
            <p:sp>
              <p:nvSpPr>
                <p:cNvPr id="48173" name="Rectangle 18">
                  <a:extLst>
                    <a:ext uri="{FF2B5EF4-FFF2-40B4-BE49-F238E27FC236}">
                      <a16:creationId xmlns:a16="http://schemas.microsoft.com/office/drawing/2014/main" id="{36E253BB-E86A-90E5-5A86-C37ABF9F8F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" y="1499"/>
                  <a:ext cx="1069" cy="3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24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70 - P.I.L.</a:t>
                  </a:r>
                  <a:endParaRPr lang="fr-FR" altLang="fr-FR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174" name="Rectangle 57">
                  <a:extLst>
                    <a:ext uri="{FF2B5EF4-FFF2-40B4-BE49-F238E27FC236}">
                      <a16:creationId xmlns:a16="http://schemas.microsoft.com/office/drawing/2014/main" id="{70E6B8D7-ACB7-E319-4947-7BD7951EE8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499"/>
                  <a:ext cx="1125" cy="34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24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48149" name="Group 60">
                <a:extLst>
                  <a:ext uri="{FF2B5EF4-FFF2-40B4-BE49-F238E27FC236}">
                    <a16:creationId xmlns:a16="http://schemas.microsoft.com/office/drawing/2014/main" id="{EA7AF4AF-923D-279E-DC8E-72599D0694C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25" y="1499"/>
                <a:ext cx="1064" cy="346"/>
                <a:chOff x="1125" y="1499"/>
                <a:chExt cx="1064" cy="346"/>
              </a:xfrm>
            </p:grpSpPr>
            <p:sp>
              <p:nvSpPr>
                <p:cNvPr id="48171" name="Rectangle 19">
                  <a:extLst>
                    <a:ext uri="{FF2B5EF4-FFF2-40B4-BE49-F238E27FC236}">
                      <a16:creationId xmlns:a16="http://schemas.microsoft.com/office/drawing/2014/main" id="{2504F752-2297-0E91-8715-E125A75564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3" y="1499"/>
                  <a:ext cx="1008" cy="3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24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500</a:t>
                  </a:r>
                  <a:endParaRPr lang="fr-FR" altLang="fr-FR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172" name="Rectangle 59">
                  <a:extLst>
                    <a:ext uri="{FF2B5EF4-FFF2-40B4-BE49-F238E27FC236}">
                      <a16:creationId xmlns:a16="http://schemas.microsoft.com/office/drawing/2014/main" id="{0CB5FA54-28C7-730D-1B60-FF83B56C70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5" y="1499"/>
                  <a:ext cx="1064" cy="34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24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48150" name="Group 62">
                <a:extLst>
                  <a:ext uri="{FF2B5EF4-FFF2-40B4-BE49-F238E27FC236}">
                    <a16:creationId xmlns:a16="http://schemas.microsoft.com/office/drawing/2014/main" id="{E2FC7ED2-3015-A022-58BB-47E903F765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89" y="1499"/>
                <a:ext cx="560" cy="346"/>
                <a:chOff x="2189" y="1499"/>
                <a:chExt cx="560" cy="346"/>
              </a:xfrm>
            </p:grpSpPr>
            <p:sp>
              <p:nvSpPr>
                <p:cNvPr id="48169" name="Rectangle 20">
                  <a:extLst>
                    <a:ext uri="{FF2B5EF4-FFF2-40B4-BE49-F238E27FC236}">
                      <a16:creationId xmlns:a16="http://schemas.microsoft.com/office/drawing/2014/main" id="{538ED0D6-E467-2628-2B0B-EBAFE5D670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17" y="1499"/>
                  <a:ext cx="504" cy="3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24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0,55</a:t>
                  </a:r>
                  <a:endParaRPr lang="fr-FR" altLang="fr-FR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170" name="Rectangle 61">
                  <a:extLst>
                    <a:ext uri="{FF2B5EF4-FFF2-40B4-BE49-F238E27FC236}">
                      <a16:creationId xmlns:a16="http://schemas.microsoft.com/office/drawing/2014/main" id="{000D0132-A489-3C0C-6119-6C988D9746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89" y="1499"/>
                  <a:ext cx="560" cy="34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24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48151" name="Group 64">
                <a:extLst>
                  <a:ext uri="{FF2B5EF4-FFF2-40B4-BE49-F238E27FC236}">
                    <a16:creationId xmlns:a16="http://schemas.microsoft.com/office/drawing/2014/main" id="{8DD53EB4-DA15-29A0-288B-EC16C5900C7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845"/>
                <a:ext cx="1125" cy="346"/>
                <a:chOff x="0" y="1845"/>
                <a:chExt cx="1125" cy="346"/>
              </a:xfrm>
            </p:grpSpPr>
            <p:sp>
              <p:nvSpPr>
                <p:cNvPr id="48167" name="Rectangle 21">
                  <a:extLst>
                    <a:ext uri="{FF2B5EF4-FFF2-40B4-BE49-F238E27FC236}">
                      <a16:creationId xmlns:a16="http://schemas.microsoft.com/office/drawing/2014/main" id="{4BFAD45E-7E41-1C8B-2D1F-EF03BA1414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" y="1845"/>
                  <a:ext cx="1069" cy="3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24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110 - P.I.L.</a:t>
                  </a:r>
                  <a:endParaRPr lang="fr-FR" altLang="fr-FR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168" name="Rectangle 63">
                  <a:extLst>
                    <a:ext uri="{FF2B5EF4-FFF2-40B4-BE49-F238E27FC236}">
                      <a16:creationId xmlns:a16="http://schemas.microsoft.com/office/drawing/2014/main" id="{631A2BDB-DB68-3FAB-4032-C515A765E8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845"/>
                  <a:ext cx="1125" cy="34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24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48152" name="Group 66">
                <a:extLst>
                  <a:ext uri="{FF2B5EF4-FFF2-40B4-BE49-F238E27FC236}">
                    <a16:creationId xmlns:a16="http://schemas.microsoft.com/office/drawing/2014/main" id="{52451576-9AA3-D860-04D9-082B377A812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25" y="1845"/>
                <a:ext cx="1064" cy="346"/>
                <a:chOff x="1125" y="1845"/>
                <a:chExt cx="1064" cy="346"/>
              </a:xfrm>
            </p:grpSpPr>
            <p:sp>
              <p:nvSpPr>
                <p:cNvPr id="48165" name="Rectangle 22">
                  <a:extLst>
                    <a:ext uri="{FF2B5EF4-FFF2-40B4-BE49-F238E27FC236}">
                      <a16:creationId xmlns:a16="http://schemas.microsoft.com/office/drawing/2014/main" id="{E379EEF3-23DE-B590-D0F0-98591B88C5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3" y="1845"/>
                  <a:ext cx="1008" cy="3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24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1 000</a:t>
                  </a:r>
                  <a:endParaRPr lang="fr-FR" altLang="fr-FR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166" name="Rectangle 65">
                  <a:extLst>
                    <a:ext uri="{FF2B5EF4-FFF2-40B4-BE49-F238E27FC236}">
                      <a16:creationId xmlns:a16="http://schemas.microsoft.com/office/drawing/2014/main" id="{8849AA6C-0574-BB39-7B36-1283560CA1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5" y="1845"/>
                  <a:ext cx="1064" cy="34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24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48153" name="Group 68">
                <a:extLst>
                  <a:ext uri="{FF2B5EF4-FFF2-40B4-BE49-F238E27FC236}">
                    <a16:creationId xmlns:a16="http://schemas.microsoft.com/office/drawing/2014/main" id="{09CABA30-C970-0D25-3B85-C45AA5349B4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89" y="1845"/>
                <a:ext cx="560" cy="346"/>
                <a:chOff x="2189" y="1845"/>
                <a:chExt cx="560" cy="346"/>
              </a:xfrm>
            </p:grpSpPr>
            <p:sp>
              <p:nvSpPr>
                <p:cNvPr id="48163" name="Rectangle 23">
                  <a:extLst>
                    <a:ext uri="{FF2B5EF4-FFF2-40B4-BE49-F238E27FC236}">
                      <a16:creationId xmlns:a16="http://schemas.microsoft.com/office/drawing/2014/main" id="{3C5628CC-1D54-2C6F-BA7B-1582AE0E52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17" y="1845"/>
                  <a:ext cx="504" cy="3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24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0,280</a:t>
                  </a:r>
                  <a:endParaRPr lang="fr-FR" altLang="fr-FR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164" name="Rectangle 67">
                  <a:extLst>
                    <a:ext uri="{FF2B5EF4-FFF2-40B4-BE49-F238E27FC236}">
                      <a16:creationId xmlns:a16="http://schemas.microsoft.com/office/drawing/2014/main" id="{47FF0849-46EC-D232-9B88-813ABC072C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89" y="1845"/>
                  <a:ext cx="560" cy="34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24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48154" name="Group 70">
                <a:extLst>
                  <a:ext uri="{FF2B5EF4-FFF2-40B4-BE49-F238E27FC236}">
                    <a16:creationId xmlns:a16="http://schemas.microsoft.com/office/drawing/2014/main" id="{1C263E86-1B69-31F5-7C25-D5A5E82A7D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2191"/>
                <a:ext cx="1125" cy="346"/>
                <a:chOff x="0" y="2191"/>
                <a:chExt cx="1125" cy="346"/>
              </a:xfrm>
            </p:grpSpPr>
            <p:sp>
              <p:nvSpPr>
                <p:cNvPr id="48161" name="Rectangle 24">
                  <a:extLst>
                    <a:ext uri="{FF2B5EF4-FFF2-40B4-BE49-F238E27FC236}">
                      <a16:creationId xmlns:a16="http://schemas.microsoft.com/office/drawing/2014/main" id="{7409111B-AFF4-5B25-F687-79E18B866E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" y="2191"/>
                  <a:ext cx="1069" cy="3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24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150 - P.I.L.</a:t>
                  </a:r>
                  <a:endParaRPr lang="fr-FR" altLang="fr-FR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162" name="Rectangle 69">
                  <a:extLst>
                    <a:ext uri="{FF2B5EF4-FFF2-40B4-BE49-F238E27FC236}">
                      <a16:creationId xmlns:a16="http://schemas.microsoft.com/office/drawing/2014/main" id="{EDA578C7-E7BB-A9BB-3F36-841B358D30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191"/>
                  <a:ext cx="1125" cy="34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24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48155" name="Group 72">
                <a:extLst>
                  <a:ext uri="{FF2B5EF4-FFF2-40B4-BE49-F238E27FC236}">
                    <a16:creationId xmlns:a16="http://schemas.microsoft.com/office/drawing/2014/main" id="{53F6B580-220A-E87D-E0B6-026D5941675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25" y="2191"/>
                <a:ext cx="1064" cy="346"/>
                <a:chOff x="1125" y="2191"/>
                <a:chExt cx="1064" cy="346"/>
              </a:xfrm>
            </p:grpSpPr>
            <p:sp>
              <p:nvSpPr>
                <p:cNvPr id="48159" name="Rectangle 25">
                  <a:extLst>
                    <a:ext uri="{FF2B5EF4-FFF2-40B4-BE49-F238E27FC236}">
                      <a16:creationId xmlns:a16="http://schemas.microsoft.com/office/drawing/2014/main" id="{904B57E7-2A6E-E5A9-4A8F-46883F0AC9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3" y="2191"/>
                  <a:ext cx="1008" cy="3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24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2 000</a:t>
                  </a:r>
                  <a:endParaRPr lang="fr-FR" altLang="fr-FR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160" name="Rectangle 71">
                  <a:extLst>
                    <a:ext uri="{FF2B5EF4-FFF2-40B4-BE49-F238E27FC236}">
                      <a16:creationId xmlns:a16="http://schemas.microsoft.com/office/drawing/2014/main" id="{3453BD40-F02D-CEAB-0B2C-B73345E14F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5" y="2191"/>
                  <a:ext cx="1064" cy="34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240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48156" name="Group 74">
                <a:extLst>
                  <a:ext uri="{FF2B5EF4-FFF2-40B4-BE49-F238E27FC236}">
                    <a16:creationId xmlns:a16="http://schemas.microsoft.com/office/drawing/2014/main" id="{168C89A4-533E-A6A8-9C57-658AAE2E9E6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89" y="2191"/>
                <a:ext cx="560" cy="346"/>
                <a:chOff x="2189" y="2191"/>
                <a:chExt cx="560" cy="346"/>
              </a:xfrm>
            </p:grpSpPr>
            <p:sp>
              <p:nvSpPr>
                <p:cNvPr id="48157" name="Rectangle 26">
                  <a:extLst>
                    <a:ext uri="{FF2B5EF4-FFF2-40B4-BE49-F238E27FC236}">
                      <a16:creationId xmlns:a16="http://schemas.microsoft.com/office/drawing/2014/main" id="{9881EFE5-4985-FFFB-FDC8-E75590490B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17" y="2191"/>
                  <a:ext cx="504" cy="3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24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0,130</a:t>
                  </a:r>
                  <a:endParaRPr lang="fr-FR" altLang="fr-FR" sz="240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8158" name="Rectangle 73">
                  <a:extLst>
                    <a:ext uri="{FF2B5EF4-FFF2-40B4-BE49-F238E27FC236}">
                      <a16:creationId xmlns:a16="http://schemas.microsoft.com/office/drawing/2014/main" id="{C734CCFD-CC02-36FE-68E8-72C073C5F7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89" y="2191"/>
                  <a:ext cx="560" cy="34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2400"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48135" name="Rectangle 76">
              <a:extLst>
                <a:ext uri="{FF2B5EF4-FFF2-40B4-BE49-F238E27FC236}">
                  <a16:creationId xmlns:a16="http://schemas.microsoft.com/office/drawing/2014/main" id="{A9F1F784-C261-079D-3DD8-4C202CB96B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" y="-3"/>
              <a:ext cx="2755" cy="2543"/>
            </a:xfrm>
            <a:prstGeom prst="rect">
              <a:avLst/>
            </a:prstGeom>
            <a:noFill/>
            <a:ln w="9525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2400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re 8">
            <a:extLst>
              <a:ext uri="{FF2B5EF4-FFF2-40B4-BE49-F238E27FC236}">
                <a16:creationId xmlns:a16="http://schemas.microsoft.com/office/drawing/2014/main" id="{FCD8A890-DAE3-63CB-DBAF-DFE553C520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Pertes de charge</a:t>
            </a:r>
          </a:p>
        </p:txBody>
      </p:sp>
      <p:sp>
        <p:nvSpPr>
          <p:cNvPr id="49155" name="Espace réservé du numéro de diapositive 4">
            <a:extLst>
              <a:ext uri="{FF2B5EF4-FFF2-40B4-BE49-F238E27FC236}">
                <a16:creationId xmlns:a16="http://schemas.microsoft.com/office/drawing/2014/main" id="{6F9861AF-042F-EE15-5E4C-4527D1C49B4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D3BE239D-9611-41F4-A40D-4E0B28E5D1D6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49156" name="Rectangle 1">
            <a:extLst>
              <a:ext uri="{FF2B5EF4-FFF2-40B4-BE49-F238E27FC236}">
                <a16:creationId xmlns:a16="http://schemas.microsoft.com/office/drawing/2014/main" id="{851818F4-BDF6-63F1-7082-F4DB4AE164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Lois des pertes de charges :</a:t>
            </a:r>
          </a:p>
        </p:txBody>
      </p:sp>
      <p:sp>
        <p:nvSpPr>
          <p:cNvPr id="49157" name="Rectangle 1">
            <a:extLst>
              <a:ext uri="{FF2B5EF4-FFF2-40B4-BE49-F238E27FC236}">
                <a16:creationId xmlns:a16="http://schemas.microsoft.com/office/drawing/2014/main" id="{4B39641E-6500-947F-5966-BA61C9D7A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057400"/>
            <a:ext cx="81899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Colonne sèche : </a:t>
            </a:r>
          </a:p>
        </p:txBody>
      </p:sp>
      <p:grpSp>
        <p:nvGrpSpPr>
          <p:cNvPr id="49158" name="Group 77">
            <a:extLst>
              <a:ext uri="{FF2B5EF4-FFF2-40B4-BE49-F238E27FC236}">
                <a16:creationId xmlns:a16="http://schemas.microsoft.com/office/drawing/2014/main" id="{0BD02F56-D03E-E840-66E2-2282AC0A4E83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2819400"/>
            <a:ext cx="8323263" cy="3130550"/>
            <a:chOff x="-3" y="-3"/>
            <a:chExt cx="2766" cy="1389"/>
          </a:xfrm>
        </p:grpSpPr>
        <p:grpSp>
          <p:nvGrpSpPr>
            <p:cNvPr id="49159" name="Group 75">
              <a:extLst>
                <a:ext uri="{FF2B5EF4-FFF2-40B4-BE49-F238E27FC236}">
                  <a16:creationId xmlns:a16="http://schemas.microsoft.com/office/drawing/2014/main" id="{588724B9-2055-E0CB-DFE9-01D0E14EEF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2760" cy="1383"/>
              <a:chOff x="0" y="0"/>
              <a:chExt cx="2760" cy="1383"/>
            </a:xfrm>
          </p:grpSpPr>
          <p:grpSp>
            <p:nvGrpSpPr>
              <p:cNvPr id="49161" name="Group 54">
                <a:extLst>
                  <a:ext uri="{FF2B5EF4-FFF2-40B4-BE49-F238E27FC236}">
                    <a16:creationId xmlns:a16="http://schemas.microsoft.com/office/drawing/2014/main" id="{FA4178E4-FDEF-300A-6634-39520252587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1098" cy="461"/>
                <a:chOff x="0" y="0"/>
                <a:chExt cx="1098" cy="461"/>
              </a:xfrm>
            </p:grpSpPr>
            <p:sp>
              <p:nvSpPr>
                <p:cNvPr id="49190" name="Rectangle 53">
                  <a:extLst>
                    <a:ext uri="{FF2B5EF4-FFF2-40B4-BE49-F238E27FC236}">
                      <a16:creationId xmlns:a16="http://schemas.microsoft.com/office/drawing/2014/main" id="{BACA3181-B00F-FEE6-BAA8-0A50917B9F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98" cy="461"/>
                </a:xfrm>
                <a:prstGeom prst="rect">
                  <a:avLst/>
                </a:prstGeom>
                <a:solidFill>
                  <a:srgbClr val="CC99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2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49191" name="Group 52">
                  <a:extLst>
                    <a:ext uri="{FF2B5EF4-FFF2-40B4-BE49-F238E27FC236}">
                      <a16:creationId xmlns:a16="http://schemas.microsoft.com/office/drawing/2014/main" id="{C62CDCCD-A8D4-9612-4936-9E917DA59CD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098" cy="461"/>
                  <a:chOff x="0" y="0"/>
                  <a:chExt cx="1098" cy="461"/>
                </a:xfrm>
              </p:grpSpPr>
              <p:sp>
                <p:nvSpPr>
                  <p:cNvPr id="49192" name="Rectangle 42">
                    <a:extLst>
                      <a:ext uri="{FF2B5EF4-FFF2-40B4-BE49-F238E27FC236}">
                        <a16:creationId xmlns:a16="http://schemas.microsoft.com/office/drawing/2014/main" id="{E373441E-C222-EA7C-B907-4F388F37425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" y="0"/>
                    <a:ext cx="1042" cy="46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r>
                      <a:rPr lang="fr-FR" altLang="fr-FR" sz="2400">
                        <a:latin typeface="Times New Roman" panose="02020603050405020304" pitchFamily="18" charset="0"/>
                        <a:cs typeface="Arial" panose="020B0604020202020204" pitchFamily="34" charset="0"/>
                        <a:sym typeface="Wingdings" panose="05000000000000000000" pitchFamily="2" charset="2"/>
                      </a:rPr>
                      <a:t>Ø</a:t>
                    </a:r>
                    <a:r>
                      <a:rPr lang="fr-FR" altLang="fr-FR" sz="2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tuyaux en mm</a:t>
                    </a:r>
                  </a:p>
                </p:txBody>
              </p:sp>
              <p:sp>
                <p:nvSpPr>
                  <p:cNvPr id="49193" name="Rectangle 51">
                    <a:extLst>
                      <a:ext uri="{FF2B5EF4-FFF2-40B4-BE49-F238E27FC236}">
                        <a16:creationId xmlns:a16="http://schemas.microsoft.com/office/drawing/2014/main" id="{9C48B9CE-C8AC-DB55-DE63-6F0A0314D7F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1098" cy="461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fr-FR" altLang="fr-FR" sz="24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grpSp>
            <p:nvGrpSpPr>
              <p:cNvPr id="49162" name="Group 58">
                <a:extLst>
                  <a:ext uri="{FF2B5EF4-FFF2-40B4-BE49-F238E27FC236}">
                    <a16:creationId xmlns:a16="http://schemas.microsoft.com/office/drawing/2014/main" id="{99A9C0FC-0DCB-F632-FF59-3B99309767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98" y="0"/>
                <a:ext cx="1030" cy="461"/>
                <a:chOff x="1098" y="0"/>
                <a:chExt cx="1030" cy="461"/>
              </a:xfrm>
            </p:grpSpPr>
            <p:sp>
              <p:nvSpPr>
                <p:cNvPr id="49186" name="Rectangle 57">
                  <a:extLst>
                    <a:ext uri="{FF2B5EF4-FFF2-40B4-BE49-F238E27FC236}">
                      <a16:creationId xmlns:a16="http://schemas.microsoft.com/office/drawing/2014/main" id="{9A562BB5-4D1D-B937-9302-0B4ED99CB5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98" y="0"/>
                  <a:ext cx="1030" cy="461"/>
                </a:xfrm>
                <a:prstGeom prst="rect">
                  <a:avLst/>
                </a:prstGeom>
                <a:solidFill>
                  <a:srgbClr val="CC99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2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49187" name="Group 56">
                  <a:extLst>
                    <a:ext uri="{FF2B5EF4-FFF2-40B4-BE49-F238E27FC236}">
                      <a16:creationId xmlns:a16="http://schemas.microsoft.com/office/drawing/2014/main" id="{E36C6F7D-4C61-2DA2-BF4B-4E7D79969E6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98" y="0"/>
                  <a:ext cx="1030" cy="461"/>
                  <a:chOff x="1098" y="0"/>
                  <a:chExt cx="1030" cy="461"/>
                </a:xfrm>
              </p:grpSpPr>
              <p:sp>
                <p:nvSpPr>
                  <p:cNvPr id="49188" name="Rectangle 43">
                    <a:extLst>
                      <a:ext uri="{FF2B5EF4-FFF2-40B4-BE49-F238E27FC236}">
                        <a16:creationId xmlns:a16="http://schemas.microsoft.com/office/drawing/2014/main" id="{FB77A812-6CB8-E129-88B6-CB8B0B0F099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26" y="0"/>
                    <a:ext cx="974" cy="46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r>
                      <a:rPr lang="fr-FR" altLang="fr-FR" sz="2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Débit en litres / min</a:t>
                    </a:r>
                  </a:p>
                </p:txBody>
              </p:sp>
              <p:sp>
                <p:nvSpPr>
                  <p:cNvPr id="49189" name="Rectangle 55">
                    <a:extLst>
                      <a:ext uri="{FF2B5EF4-FFF2-40B4-BE49-F238E27FC236}">
                        <a16:creationId xmlns:a16="http://schemas.microsoft.com/office/drawing/2014/main" id="{900C02A3-391B-EA5C-D13B-5B5910E9B4C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98" y="0"/>
                    <a:ext cx="1030" cy="461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fr-FR" altLang="fr-FR" sz="24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grpSp>
            <p:nvGrpSpPr>
              <p:cNvPr id="49163" name="Group 62">
                <a:extLst>
                  <a:ext uri="{FF2B5EF4-FFF2-40B4-BE49-F238E27FC236}">
                    <a16:creationId xmlns:a16="http://schemas.microsoft.com/office/drawing/2014/main" id="{A972D560-200C-EBFF-2CE3-D7946C8EE3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28" y="0"/>
                <a:ext cx="632" cy="461"/>
                <a:chOff x="2128" y="0"/>
                <a:chExt cx="632" cy="461"/>
              </a:xfrm>
            </p:grpSpPr>
            <p:sp>
              <p:nvSpPr>
                <p:cNvPr id="49182" name="Rectangle 61">
                  <a:extLst>
                    <a:ext uri="{FF2B5EF4-FFF2-40B4-BE49-F238E27FC236}">
                      <a16:creationId xmlns:a16="http://schemas.microsoft.com/office/drawing/2014/main" id="{2017666A-C2F2-3923-D80E-5D5AE465F7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28" y="0"/>
                  <a:ext cx="632" cy="461"/>
                </a:xfrm>
                <a:prstGeom prst="rect">
                  <a:avLst/>
                </a:prstGeom>
                <a:solidFill>
                  <a:srgbClr val="CC99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2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49183" name="Group 60">
                  <a:extLst>
                    <a:ext uri="{FF2B5EF4-FFF2-40B4-BE49-F238E27FC236}">
                      <a16:creationId xmlns:a16="http://schemas.microsoft.com/office/drawing/2014/main" id="{75EAEC9B-69FD-20AC-CA17-6515BD5F112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28" y="0"/>
                  <a:ext cx="632" cy="461"/>
                  <a:chOff x="2128" y="0"/>
                  <a:chExt cx="632" cy="461"/>
                </a:xfrm>
              </p:grpSpPr>
              <p:sp>
                <p:nvSpPr>
                  <p:cNvPr id="49184" name="Rectangle 44">
                    <a:extLst>
                      <a:ext uri="{FF2B5EF4-FFF2-40B4-BE49-F238E27FC236}">
                        <a16:creationId xmlns:a16="http://schemas.microsoft.com/office/drawing/2014/main" id="{99FAEFAE-D07A-88EB-E84C-814F5821B60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56" y="0"/>
                    <a:ext cx="576" cy="461"/>
                  </a:xfrm>
                  <a:prstGeom prst="rect">
                    <a:avLst/>
                  </a:prstGeom>
                  <a:solidFill>
                    <a:srgbClr val="CC99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r>
                      <a:rPr lang="fr-FR" altLang="fr-FR" sz="240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J en bar</a:t>
                    </a:r>
                  </a:p>
                </p:txBody>
              </p:sp>
              <p:sp>
                <p:nvSpPr>
                  <p:cNvPr id="49185" name="Rectangle 59">
                    <a:extLst>
                      <a:ext uri="{FF2B5EF4-FFF2-40B4-BE49-F238E27FC236}">
                        <a16:creationId xmlns:a16="http://schemas.microsoft.com/office/drawing/2014/main" id="{E2FC9E2B-76C7-0CDA-5266-C98797768B4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28" y="0"/>
                    <a:ext cx="632" cy="461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Myriad Pro" panose="020B0503030403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fr-FR" altLang="fr-FR" sz="24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grpSp>
            <p:nvGrpSpPr>
              <p:cNvPr id="49164" name="Group 64">
                <a:extLst>
                  <a:ext uri="{FF2B5EF4-FFF2-40B4-BE49-F238E27FC236}">
                    <a16:creationId xmlns:a16="http://schemas.microsoft.com/office/drawing/2014/main" id="{67F9BCD9-784C-80F5-CFE2-80C6BCD19A1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461"/>
                <a:ext cx="1098" cy="461"/>
                <a:chOff x="0" y="461"/>
                <a:chExt cx="1098" cy="461"/>
              </a:xfrm>
            </p:grpSpPr>
            <p:sp>
              <p:nvSpPr>
                <p:cNvPr id="49180" name="Rectangle 45">
                  <a:extLst>
                    <a:ext uri="{FF2B5EF4-FFF2-40B4-BE49-F238E27FC236}">
                      <a16:creationId xmlns:a16="http://schemas.microsoft.com/office/drawing/2014/main" id="{B227A63D-8D16-0F96-132B-89A8FC9103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" y="461"/>
                  <a:ext cx="1042" cy="4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24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65</a:t>
                  </a:r>
                </a:p>
              </p:txBody>
            </p:sp>
            <p:sp>
              <p:nvSpPr>
                <p:cNvPr id="49181" name="Rectangle 63">
                  <a:extLst>
                    <a:ext uri="{FF2B5EF4-FFF2-40B4-BE49-F238E27FC236}">
                      <a16:creationId xmlns:a16="http://schemas.microsoft.com/office/drawing/2014/main" id="{4B38C04B-94EF-37CB-D04C-3FF03D91FE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461"/>
                  <a:ext cx="1098" cy="46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2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49165" name="Group 66">
                <a:extLst>
                  <a:ext uri="{FF2B5EF4-FFF2-40B4-BE49-F238E27FC236}">
                    <a16:creationId xmlns:a16="http://schemas.microsoft.com/office/drawing/2014/main" id="{8F6F89BD-C886-8389-647A-3B941E0F3D0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98" y="461"/>
                <a:ext cx="1030" cy="461"/>
                <a:chOff x="1098" y="461"/>
                <a:chExt cx="1030" cy="461"/>
              </a:xfrm>
            </p:grpSpPr>
            <p:sp>
              <p:nvSpPr>
                <p:cNvPr id="49178" name="Rectangle 46">
                  <a:extLst>
                    <a:ext uri="{FF2B5EF4-FFF2-40B4-BE49-F238E27FC236}">
                      <a16:creationId xmlns:a16="http://schemas.microsoft.com/office/drawing/2014/main" id="{1FAE15E0-29AB-EAC1-855D-EA70531C6C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6" y="461"/>
                  <a:ext cx="974" cy="4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24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500</a:t>
                  </a:r>
                </a:p>
              </p:txBody>
            </p:sp>
            <p:sp>
              <p:nvSpPr>
                <p:cNvPr id="49179" name="Rectangle 65">
                  <a:extLst>
                    <a:ext uri="{FF2B5EF4-FFF2-40B4-BE49-F238E27FC236}">
                      <a16:creationId xmlns:a16="http://schemas.microsoft.com/office/drawing/2014/main" id="{7411A73E-30AF-7486-94E6-04EABF0B49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98" y="461"/>
                  <a:ext cx="1030" cy="46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2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49166" name="Group 68">
                <a:extLst>
                  <a:ext uri="{FF2B5EF4-FFF2-40B4-BE49-F238E27FC236}">
                    <a16:creationId xmlns:a16="http://schemas.microsoft.com/office/drawing/2014/main" id="{EF16EDB8-A8B3-B1D0-0224-4324A359237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28" y="461"/>
                <a:ext cx="632" cy="461"/>
                <a:chOff x="2128" y="461"/>
                <a:chExt cx="632" cy="461"/>
              </a:xfrm>
            </p:grpSpPr>
            <p:sp>
              <p:nvSpPr>
                <p:cNvPr id="49176" name="Rectangle 47">
                  <a:extLst>
                    <a:ext uri="{FF2B5EF4-FFF2-40B4-BE49-F238E27FC236}">
                      <a16:creationId xmlns:a16="http://schemas.microsoft.com/office/drawing/2014/main" id="{5ADFBF0B-5241-B3B8-9BC0-280AA1EF6A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56" y="461"/>
                  <a:ext cx="576" cy="4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24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De 0,5 à 1,5</a:t>
                  </a:r>
                </a:p>
              </p:txBody>
            </p:sp>
            <p:sp>
              <p:nvSpPr>
                <p:cNvPr id="49177" name="Rectangle 67">
                  <a:extLst>
                    <a:ext uri="{FF2B5EF4-FFF2-40B4-BE49-F238E27FC236}">
                      <a16:creationId xmlns:a16="http://schemas.microsoft.com/office/drawing/2014/main" id="{685785E2-E37F-9C13-69A7-851063F97E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28" y="461"/>
                  <a:ext cx="632" cy="46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2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49167" name="Group 70">
                <a:extLst>
                  <a:ext uri="{FF2B5EF4-FFF2-40B4-BE49-F238E27FC236}">
                    <a16:creationId xmlns:a16="http://schemas.microsoft.com/office/drawing/2014/main" id="{8C4D3FB3-4DEC-E284-B428-5A2847D9E0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922"/>
                <a:ext cx="1098" cy="461"/>
                <a:chOff x="0" y="922"/>
                <a:chExt cx="1098" cy="461"/>
              </a:xfrm>
            </p:grpSpPr>
            <p:sp>
              <p:nvSpPr>
                <p:cNvPr id="49174" name="Rectangle 48">
                  <a:extLst>
                    <a:ext uri="{FF2B5EF4-FFF2-40B4-BE49-F238E27FC236}">
                      <a16:creationId xmlns:a16="http://schemas.microsoft.com/office/drawing/2014/main" id="{6C5EAFAF-C87C-57C2-1976-5FB52E03B6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" y="922"/>
                  <a:ext cx="1042" cy="4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24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100</a:t>
                  </a:r>
                </a:p>
              </p:txBody>
            </p:sp>
            <p:sp>
              <p:nvSpPr>
                <p:cNvPr id="49175" name="Rectangle 69">
                  <a:extLst>
                    <a:ext uri="{FF2B5EF4-FFF2-40B4-BE49-F238E27FC236}">
                      <a16:creationId xmlns:a16="http://schemas.microsoft.com/office/drawing/2014/main" id="{7CA6CC37-33BA-C7E9-F5A1-836AC3FFE7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922"/>
                  <a:ext cx="1098" cy="46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2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49168" name="Group 72">
                <a:extLst>
                  <a:ext uri="{FF2B5EF4-FFF2-40B4-BE49-F238E27FC236}">
                    <a16:creationId xmlns:a16="http://schemas.microsoft.com/office/drawing/2014/main" id="{0E002C91-E04B-982D-5EBB-6A51CB123F0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98" y="922"/>
                <a:ext cx="1030" cy="461"/>
                <a:chOff x="1098" y="922"/>
                <a:chExt cx="1030" cy="461"/>
              </a:xfrm>
            </p:grpSpPr>
            <p:sp>
              <p:nvSpPr>
                <p:cNvPr id="49172" name="Rectangle 49">
                  <a:extLst>
                    <a:ext uri="{FF2B5EF4-FFF2-40B4-BE49-F238E27FC236}">
                      <a16:creationId xmlns:a16="http://schemas.microsoft.com/office/drawing/2014/main" id="{751CD11E-CDAA-2D02-FF97-3F85529C36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6" y="922"/>
                  <a:ext cx="974" cy="4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24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1 000</a:t>
                  </a:r>
                </a:p>
              </p:txBody>
            </p:sp>
            <p:sp>
              <p:nvSpPr>
                <p:cNvPr id="49173" name="Rectangle 71">
                  <a:extLst>
                    <a:ext uri="{FF2B5EF4-FFF2-40B4-BE49-F238E27FC236}">
                      <a16:creationId xmlns:a16="http://schemas.microsoft.com/office/drawing/2014/main" id="{C8AD0805-C17A-6455-B53E-4B591AD062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98" y="922"/>
                  <a:ext cx="1030" cy="46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2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49169" name="Group 74">
                <a:extLst>
                  <a:ext uri="{FF2B5EF4-FFF2-40B4-BE49-F238E27FC236}">
                    <a16:creationId xmlns:a16="http://schemas.microsoft.com/office/drawing/2014/main" id="{96CB0FAF-DD6B-E4DB-4FFB-E09DA54CF03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28" y="922"/>
                <a:ext cx="632" cy="461"/>
                <a:chOff x="2128" y="922"/>
                <a:chExt cx="632" cy="461"/>
              </a:xfrm>
            </p:grpSpPr>
            <p:sp>
              <p:nvSpPr>
                <p:cNvPr id="49170" name="Rectangle 50">
                  <a:extLst>
                    <a:ext uri="{FF2B5EF4-FFF2-40B4-BE49-F238E27FC236}">
                      <a16:creationId xmlns:a16="http://schemas.microsoft.com/office/drawing/2014/main" id="{BCFF937B-69D6-D1FD-25EC-EB6B5AFC64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56" y="922"/>
                  <a:ext cx="576" cy="4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fr-FR" altLang="fr-FR" sz="24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De 0,5 à 1,0</a:t>
                  </a:r>
                </a:p>
              </p:txBody>
            </p:sp>
            <p:sp>
              <p:nvSpPr>
                <p:cNvPr id="49171" name="Rectangle 73">
                  <a:extLst>
                    <a:ext uri="{FF2B5EF4-FFF2-40B4-BE49-F238E27FC236}">
                      <a16:creationId xmlns:a16="http://schemas.microsoft.com/office/drawing/2014/main" id="{1E9A5D26-C10F-20CE-0D2E-C5B72714BD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28" y="922"/>
                  <a:ext cx="632" cy="46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Myriad Pro" panose="020B0503030403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fr-FR" altLang="fr-FR" sz="2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49160" name="Rectangle 76">
              <a:extLst>
                <a:ext uri="{FF2B5EF4-FFF2-40B4-BE49-F238E27FC236}">
                  <a16:creationId xmlns:a16="http://schemas.microsoft.com/office/drawing/2014/main" id="{C98B9EB7-3C25-EA11-6CAB-E9241BF581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" y="-3"/>
              <a:ext cx="2766" cy="1389"/>
            </a:xfrm>
            <a:prstGeom prst="rect">
              <a:avLst/>
            </a:prstGeom>
            <a:noFill/>
            <a:ln w="9525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yriad Pro" panose="020B0503030403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yriad Pro" panose="020B0503030403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yriad Pro" panose="020B0503030403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yriad Pro" panose="020B0503030403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fr-FR" altLang="fr-FR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re 8">
            <a:extLst>
              <a:ext uri="{FF2B5EF4-FFF2-40B4-BE49-F238E27FC236}">
                <a16:creationId xmlns:a16="http://schemas.microsoft.com/office/drawing/2014/main" id="{D518D168-EC28-E843-423B-38EF2B99761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Pertes de charge</a:t>
            </a:r>
          </a:p>
        </p:txBody>
      </p:sp>
      <p:sp>
        <p:nvSpPr>
          <p:cNvPr id="50179" name="Espace réservé du numéro de diapositive 4">
            <a:extLst>
              <a:ext uri="{FF2B5EF4-FFF2-40B4-BE49-F238E27FC236}">
                <a16:creationId xmlns:a16="http://schemas.microsoft.com/office/drawing/2014/main" id="{06D22449-C5EA-FDCE-4A13-35604F52F5C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97BAC06-19D8-48D5-8EF7-DF09A5D656CF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0180" name="Rectangle 1">
            <a:extLst>
              <a:ext uri="{FF2B5EF4-FFF2-40B4-BE49-F238E27FC236}">
                <a16:creationId xmlns:a16="http://schemas.microsoft.com/office/drawing/2014/main" id="{A5D58784-A48D-7336-358F-245C7DE9A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Lois des pertes de charges :</a:t>
            </a:r>
          </a:p>
        </p:txBody>
      </p:sp>
      <p:sp>
        <p:nvSpPr>
          <p:cNvPr id="50181" name="Rectangle 1">
            <a:extLst>
              <a:ext uri="{FF2B5EF4-FFF2-40B4-BE49-F238E27FC236}">
                <a16:creationId xmlns:a16="http://schemas.microsoft.com/office/drawing/2014/main" id="{A2728795-24A4-FAD9-1AFE-56BC926DD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057400"/>
            <a:ext cx="8189913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Elles sont fonction de la configuration du terrain :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aura à faire monter l'eau de 10 mètres, il faudra utiliser une pression supplémentaire de 1 bar </a:t>
            </a:r>
            <a:r>
              <a:rPr lang="fr-FR" altLang="fr-FR" sz="2400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qui s'ajoutera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aux J dues aux frottements.</a:t>
            </a:r>
          </a:p>
          <a:p>
            <a:pPr algn="just">
              <a:spcBef>
                <a:spcPct val="0"/>
              </a:spcBef>
              <a:buFontTx/>
              <a:buChar char="•"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sz="2400">
                <a:latin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aura à faire descendre l'eau de 10 mètres, nous aurons un gain de 1 bar qui </a:t>
            </a:r>
            <a:r>
              <a:rPr lang="fr-FR" altLang="fr-FR" sz="2400" u="sng">
                <a:latin typeface="Times New Roman" panose="02020603050405020304" pitchFamily="18" charset="0"/>
                <a:cs typeface="Calibri" panose="020F0502020204030204" pitchFamily="34" charset="0"/>
              </a:rPr>
              <a:t>viendra se soustraire </a:t>
            </a:r>
            <a:r>
              <a:rPr lang="fr-FR" altLang="fr-FR" sz="2400">
                <a:latin typeface="Times New Roman" panose="02020603050405020304" pitchFamily="18" charset="0"/>
                <a:cs typeface="Calibri" panose="020F0502020204030204" pitchFamily="34" charset="0"/>
              </a:rPr>
              <a:t>aux J dues aux frottements.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re 8">
            <a:extLst>
              <a:ext uri="{FF2B5EF4-FFF2-40B4-BE49-F238E27FC236}">
                <a16:creationId xmlns:a16="http://schemas.microsoft.com/office/drawing/2014/main" id="{F27535FC-7904-1E54-9D0B-0DDAE67B33B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Pertes de charge</a:t>
            </a:r>
          </a:p>
        </p:txBody>
      </p:sp>
      <p:sp>
        <p:nvSpPr>
          <p:cNvPr id="51203" name="Espace réservé du numéro de diapositive 4">
            <a:extLst>
              <a:ext uri="{FF2B5EF4-FFF2-40B4-BE49-F238E27FC236}">
                <a16:creationId xmlns:a16="http://schemas.microsoft.com/office/drawing/2014/main" id="{5BC104BA-248D-9630-33CB-A33DB1C96FC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973FC05-AA91-44AA-B898-36B6EF5E5E83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1204" name="Rectangle 1">
            <a:extLst>
              <a:ext uri="{FF2B5EF4-FFF2-40B4-BE49-F238E27FC236}">
                <a16:creationId xmlns:a16="http://schemas.microsoft.com/office/drawing/2014/main" id="{104447FC-AA05-5D27-FE33-26EBCAD5E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Lois des pertes de charges :</a:t>
            </a:r>
          </a:p>
        </p:txBody>
      </p:sp>
      <p:sp>
        <p:nvSpPr>
          <p:cNvPr id="51205" name="Rectangle 1">
            <a:extLst>
              <a:ext uri="{FF2B5EF4-FFF2-40B4-BE49-F238E27FC236}">
                <a16:creationId xmlns:a16="http://schemas.microsoft.com/office/drawing/2014/main" id="{8A68C2F6-5AE6-2DE6-4386-A4F8A062C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057400"/>
            <a:ext cx="829151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Elles sont fonction de la configuration du terrain :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400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Application pratique : 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Éviter, autant que possible, les dénivellations positives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re 8">
            <a:extLst>
              <a:ext uri="{FF2B5EF4-FFF2-40B4-BE49-F238E27FC236}">
                <a16:creationId xmlns:a16="http://schemas.microsoft.com/office/drawing/2014/main" id="{508AFE4E-74E7-97DB-E285-A0605A662E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Pertes de charge</a:t>
            </a:r>
          </a:p>
        </p:txBody>
      </p:sp>
      <p:sp>
        <p:nvSpPr>
          <p:cNvPr id="52227" name="Espace réservé du numéro de diapositive 4">
            <a:extLst>
              <a:ext uri="{FF2B5EF4-FFF2-40B4-BE49-F238E27FC236}">
                <a16:creationId xmlns:a16="http://schemas.microsoft.com/office/drawing/2014/main" id="{DF5A083F-A4F4-7357-F898-B31B15F3483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E88AB13-4387-45A0-B4EA-12FF02AC7F46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52228" name="Rectangle 1">
            <a:extLst>
              <a:ext uri="{FF2B5EF4-FFF2-40B4-BE49-F238E27FC236}">
                <a16:creationId xmlns:a16="http://schemas.microsoft.com/office/drawing/2014/main" id="{D5117EEA-8920-7ACC-8C7E-6C63DBF315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20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Lois des pertes de charges :</a:t>
            </a:r>
          </a:p>
        </p:txBody>
      </p:sp>
      <p:pic>
        <p:nvPicPr>
          <p:cNvPr id="52229" name="Picture 1">
            <a:extLst>
              <a:ext uri="{FF2B5EF4-FFF2-40B4-BE49-F238E27FC236}">
                <a16:creationId xmlns:a16="http://schemas.microsoft.com/office/drawing/2014/main" id="{08361511-90DB-678B-3E30-B68C684D8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" t="8340" r="11380" b="9167"/>
          <a:stretch>
            <a:fillRect/>
          </a:stretch>
        </p:blipFill>
        <p:spPr bwMode="auto">
          <a:xfrm>
            <a:off x="260350" y="307975"/>
            <a:ext cx="8623300" cy="600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8">
            <a:extLst>
              <a:ext uri="{FF2B5EF4-FFF2-40B4-BE49-F238E27FC236}">
                <a16:creationId xmlns:a16="http://schemas.microsoft.com/office/drawing/2014/main" id="{F1855B35-3FB2-17B1-0931-8F4169E4BF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Définitions</a:t>
            </a:r>
          </a:p>
        </p:txBody>
      </p:sp>
      <p:sp>
        <p:nvSpPr>
          <p:cNvPr id="7171" name="Espace réservé du numéro de diapositive 4">
            <a:extLst>
              <a:ext uri="{FF2B5EF4-FFF2-40B4-BE49-F238E27FC236}">
                <a16:creationId xmlns:a16="http://schemas.microsoft.com/office/drawing/2014/main" id="{B785E2F7-A1B6-0ED0-9DD2-F23E1F33EB3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DB5F0AC-D438-49AE-A7DE-AF02A62C6318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7172" name="Rectangle 1">
            <a:extLst>
              <a:ext uri="{FF2B5EF4-FFF2-40B4-BE49-F238E27FC236}">
                <a16:creationId xmlns:a16="http://schemas.microsoft.com/office/drawing/2014/main" id="{40CA8CD3-2F96-6F18-71FF-D7FDC3362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PRESSION :</a:t>
            </a:r>
          </a:p>
        </p:txBody>
      </p:sp>
      <p:sp>
        <p:nvSpPr>
          <p:cNvPr id="7173" name="Rectangle 1">
            <a:extLst>
              <a:ext uri="{FF2B5EF4-FFF2-40B4-BE49-F238E27FC236}">
                <a16:creationId xmlns:a16="http://schemas.microsoft.com/office/drawing/2014/main" id="{332F3951-857C-8EF2-366F-CE47CC377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828800"/>
            <a:ext cx="8189913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Mise en évidence :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Brique de 2 kg ayant les dimensions :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 x l x Epaisseur	=	20 cm x 10 cm  x 5 cm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Brique est posée, sur du plâtre fin : 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À plat,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Sur le grand côté,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Sur le petit côté,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Char char="•"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Observons ce qu'il se passe.</a:t>
            </a:r>
          </a:p>
        </p:txBody>
      </p:sp>
      <p:pic>
        <p:nvPicPr>
          <p:cNvPr id="7174" name="Picture 1030" descr="C:\Documents and Settings\Philippe\Mes documents\JSP SDMIS\Dématérialisation\doc\INC\Hydraulique\Images\IMG_0852.jpg">
            <a:extLst>
              <a:ext uri="{FF2B5EF4-FFF2-40B4-BE49-F238E27FC236}">
                <a16:creationId xmlns:a16="http://schemas.microsoft.com/office/drawing/2014/main" id="{21322EF3-DCCD-54D1-8743-7F59AEBE4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141663"/>
            <a:ext cx="2217738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re 8">
            <a:extLst>
              <a:ext uri="{FF2B5EF4-FFF2-40B4-BE49-F238E27FC236}">
                <a16:creationId xmlns:a16="http://schemas.microsoft.com/office/drawing/2014/main" id="{26D26921-8C83-68E1-F66E-84B32FC8799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Conclusion</a:t>
            </a:r>
          </a:p>
        </p:txBody>
      </p:sp>
      <p:sp>
        <p:nvSpPr>
          <p:cNvPr id="53251" name="Espace réservé du numéro de diapositive 4">
            <a:extLst>
              <a:ext uri="{FF2B5EF4-FFF2-40B4-BE49-F238E27FC236}">
                <a16:creationId xmlns:a16="http://schemas.microsoft.com/office/drawing/2014/main" id="{8BAEBE54-47E0-9CE0-C048-10E7474842D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726CE6B-0AE4-45D8-BB0F-126662E965D8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50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3F74E82E-796D-755B-3E01-259A98C7D8FC}"/>
              </a:ext>
            </a:extLst>
          </p:cNvPr>
          <p:cNvCxnSpPr/>
          <p:nvPr/>
        </p:nvCxnSpPr>
        <p:spPr>
          <a:xfrm rot="5400000">
            <a:off x="2143125" y="3721100"/>
            <a:ext cx="4859338" cy="1588"/>
          </a:xfrm>
          <a:prstGeom prst="line">
            <a:avLst/>
          </a:pr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53" name="ZoneTexte 12">
            <a:extLst>
              <a:ext uri="{FF2B5EF4-FFF2-40B4-BE49-F238E27FC236}">
                <a16:creationId xmlns:a16="http://schemas.microsoft.com/office/drawing/2014/main" id="{F2DE761D-85D8-429C-836C-921319E84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1700" y="2133600"/>
            <a:ext cx="4037013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>
                <a:latin typeface="Times New Roman" panose="02020603050405020304" pitchFamily="18" charset="0"/>
                <a:cs typeface="Arial" panose="020B0604020202020204" pitchFamily="34" charset="0"/>
              </a:rPr>
              <a:t>Année : 2024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fr-FR" altLang="fr-FR" sz="1800">
                <a:latin typeface="Times New Roman" panose="02020603050405020304" pitchFamily="18" charset="0"/>
                <a:cs typeface="Arial" panose="020B0604020202020204" pitchFamily="34" charset="0"/>
              </a:rPr>
              <a:t>Contact : pour toute remarque concernant ce document, merci d’envoyer un mail sur l’adresse suivante :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fr-FR" altLang="fr-FR" sz="18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800" b="1">
                <a:latin typeface="Times New Roman" panose="02020603050405020304" pitchFamily="18" charset="0"/>
                <a:cs typeface="Arial" panose="020B0604020202020204" pitchFamily="34" charset="0"/>
              </a:rPr>
              <a:t>gfor_jsp@sdmis.fr</a:t>
            </a:r>
            <a:endParaRPr lang="fr-FR" altLang="fr-FR" sz="180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3254" name="ZoneTexte 15">
            <a:extLst>
              <a:ext uri="{FF2B5EF4-FFF2-40B4-BE49-F238E27FC236}">
                <a16:creationId xmlns:a16="http://schemas.microsoft.com/office/drawing/2014/main" id="{4A0E3F3F-4D9F-35B9-C305-F5FE50C4A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286000"/>
            <a:ext cx="34290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Définitions : pression, débit, vitesse de l’eau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Pertes de charges</a:t>
            </a:r>
          </a:p>
          <a:p>
            <a:pPr>
              <a:spcBef>
                <a:spcPct val="0"/>
              </a:spcBef>
              <a:buFontTx/>
              <a:buNone/>
            </a:pPr>
            <a:endParaRPr lang="fr-FR" altLang="fr-FR" sz="20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2000" b="1">
                <a:latin typeface="Times New Roman" panose="02020603050405020304" pitchFamily="18" charset="0"/>
              </a:rPr>
              <a:t>Lois des pertes de charges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re 8">
            <a:extLst>
              <a:ext uri="{FF2B5EF4-FFF2-40B4-BE49-F238E27FC236}">
                <a16:creationId xmlns:a16="http://schemas.microsoft.com/office/drawing/2014/main" id="{0F464FD0-C85A-4D1E-BA5D-07310D79DE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Définitions</a:t>
            </a:r>
          </a:p>
        </p:txBody>
      </p:sp>
      <p:sp>
        <p:nvSpPr>
          <p:cNvPr id="8195" name="Espace réservé du numéro de diapositive 4">
            <a:extLst>
              <a:ext uri="{FF2B5EF4-FFF2-40B4-BE49-F238E27FC236}">
                <a16:creationId xmlns:a16="http://schemas.microsoft.com/office/drawing/2014/main" id="{9E52BFA1-CCFF-A689-E374-8C1370EDC65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E8B76AF-1411-4E1E-9095-0F4D672C461B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8196" name="Rectangle 1">
            <a:extLst>
              <a:ext uri="{FF2B5EF4-FFF2-40B4-BE49-F238E27FC236}">
                <a16:creationId xmlns:a16="http://schemas.microsoft.com/office/drawing/2014/main" id="{60F6934B-9D69-B47C-E52E-1F1DB894F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PRESSION :</a:t>
            </a:r>
          </a:p>
        </p:txBody>
      </p:sp>
      <p:sp>
        <p:nvSpPr>
          <p:cNvPr id="8197" name="Rectangle 1">
            <a:extLst>
              <a:ext uri="{FF2B5EF4-FFF2-40B4-BE49-F238E27FC236}">
                <a16:creationId xmlns:a16="http://schemas.microsoft.com/office/drawing/2014/main" id="{BC3EDCE2-9A21-BB08-738A-4BCA93916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05000"/>
            <a:ext cx="8462963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fr-FR" altLang="fr-FR" sz="2400" u="sng" baseline="30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</a:t>
            </a:r>
            <a:r>
              <a:rPr lang="fr-FR" altLang="fr-FR" sz="2400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cas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Posée à plat </a:t>
            </a:r>
          </a:p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Surface 	20 cm x 10 cm	 =	200 cm²</a:t>
            </a:r>
          </a:p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Pression exercée  :    2 kg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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200 cm²	= 0,01 kg ou 10 g/cm² </a:t>
            </a:r>
          </a:p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       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E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mpreinte est faible, peu marquée</a:t>
            </a:r>
          </a:p>
        </p:txBody>
      </p:sp>
      <p:pic>
        <p:nvPicPr>
          <p:cNvPr id="8198" name="Picture 1031" descr="C:\Documents and Settings\Philippe\Mes documents\JSP SDMIS\Dématérialisation\doc\INC\Hydraulique\Images\IMG_0850.jpg">
            <a:extLst>
              <a:ext uri="{FF2B5EF4-FFF2-40B4-BE49-F238E27FC236}">
                <a16:creationId xmlns:a16="http://schemas.microsoft.com/office/drawing/2014/main" id="{0822B668-0DC0-ABD2-ACC5-360123088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7" r="8571"/>
          <a:stretch>
            <a:fillRect/>
          </a:stretch>
        </p:blipFill>
        <p:spPr bwMode="auto">
          <a:xfrm>
            <a:off x="457200" y="3725863"/>
            <a:ext cx="3276600" cy="22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re 8">
            <a:extLst>
              <a:ext uri="{FF2B5EF4-FFF2-40B4-BE49-F238E27FC236}">
                <a16:creationId xmlns:a16="http://schemas.microsoft.com/office/drawing/2014/main" id="{4D278A35-6773-86B0-BC43-CB2BC362518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Définitions</a:t>
            </a:r>
          </a:p>
        </p:txBody>
      </p:sp>
      <p:sp>
        <p:nvSpPr>
          <p:cNvPr id="9219" name="Espace réservé du numéro de diapositive 4">
            <a:extLst>
              <a:ext uri="{FF2B5EF4-FFF2-40B4-BE49-F238E27FC236}">
                <a16:creationId xmlns:a16="http://schemas.microsoft.com/office/drawing/2014/main" id="{DB59DCA6-B0C2-924E-EE7D-1CE830549DE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DB99DB0-0697-44BD-A019-AE0CC3F3A4AF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9220" name="Rectangle 1">
            <a:extLst>
              <a:ext uri="{FF2B5EF4-FFF2-40B4-BE49-F238E27FC236}">
                <a16:creationId xmlns:a16="http://schemas.microsoft.com/office/drawing/2014/main" id="{B0653B91-09E6-54D8-4BCC-19879CC17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PRESSION :</a:t>
            </a:r>
          </a:p>
        </p:txBody>
      </p:sp>
      <p:sp>
        <p:nvSpPr>
          <p:cNvPr id="9221" name="Rectangle 1">
            <a:extLst>
              <a:ext uri="{FF2B5EF4-FFF2-40B4-BE49-F238E27FC236}">
                <a16:creationId xmlns:a16="http://schemas.microsoft.com/office/drawing/2014/main" id="{1A942CA4-FC59-B7DA-894F-92D0DC538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2060575"/>
            <a:ext cx="8189913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fr-FR" altLang="fr-FR" sz="2400" u="sng" baseline="30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ème</a:t>
            </a:r>
            <a:r>
              <a:rPr lang="fr-FR" altLang="fr-FR" sz="2400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cas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Posée sur le + grand des chants.</a:t>
            </a:r>
            <a:r>
              <a:rPr lang="fr-FR" altLang="fr-FR" sz="2400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Surface : 	5 cm x 20 cm	   =	100 cm²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Pression	2 kg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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100 cm²  =	0,02 kg ou 20 g/cm²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l'empreinte est un peu plus profonde</a:t>
            </a:r>
          </a:p>
        </p:txBody>
      </p:sp>
      <p:pic>
        <p:nvPicPr>
          <p:cNvPr id="9222" name="Picture 1031" descr="C:\Documents and Settings\Philippe\Mes documents\JSP SDMIS\Dématérialisation\doc\INC\Hydraulique\Images\IMG_0847.jpg">
            <a:extLst>
              <a:ext uri="{FF2B5EF4-FFF2-40B4-BE49-F238E27FC236}">
                <a16:creationId xmlns:a16="http://schemas.microsoft.com/office/drawing/2014/main" id="{DC4A52F3-9EFE-13B6-40DD-51658E98A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8" b="10965"/>
          <a:stretch>
            <a:fillRect/>
          </a:stretch>
        </p:blipFill>
        <p:spPr bwMode="auto">
          <a:xfrm>
            <a:off x="6096000" y="1295400"/>
            <a:ext cx="2743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032" descr="C:\Documents and Settings\Philippe\Mes documents\JSP SDMIS\Dématérialisation\doc\INC\Hydraulique\Images\IMG_0848.jpg">
            <a:extLst>
              <a:ext uri="{FF2B5EF4-FFF2-40B4-BE49-F238E27FC236}">
                <a16:creationId xmlns:a16="http://schemas.microsoft.com/office/drawing/2014/main" id="{D9123E13-472A-7F9E-2D7D-8165B52D1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0" r="9259" b="25926"/>
          <a:stretch>
            <a:fillRect/>
          </a:stretch>
        </p:blipFill>
        <p:spPr bwMode="auto">
          <a:xfrm>
            <a:off x="539750" y="3789363"/>
            <a:ext cx="4608513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re 8">
            <a:extLst>
              <a:ext uri="{FF2B5EF4-FFF2-40B4-BE49-F238E27FC236}">
                <a16:creationId xmlns:a16="http://schemas.microsoft.com/office/drawing/2014/main" id="{F67F7EEE-4642-495D-204A-85EC6BAC69F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Définitions</a:t>
            </a:r>
          </a:p>
        </p:txBody>
      </p:sp>
      <p:sp>
        <p:nvSpPr>
          <p:cNvPr id="10243" name="Espace réservé du numéro de diapositive 4">
            <a:extLst>
              <a:ext uri="{FF2B5EF4-FFF2-40B4-BE49-F238E27FC236}">
                <a16:creationId xmlns:a16="http://schemas.microsoft.com/office/drawing/2014/main" id="{199834A0-2DE8-750B-5867-B323E0348A0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CBFB517-3113-4E92-9202-9A34998F03F6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0244" name="Rectangle 1">
            <a:extLst>
              <a:ext uri="{FF2B5EF4-FFF2-40B4-BE49-F238E27FC236}">
                <a16:creationId xmlns:a16="http://schemas.microsoft.com/office/drawing/2014/main" id="{28F918FB-A551-C9B1-8E37-5622C71EE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PRESSION :</a:t>
            </a:r>
          </a:p>
        </p:txBody>
      </p:sp>
      <p:sp>
        <p:nvSpPr>
          <p:cNvPr id="10245" name="Rectangle 1">
            <a:extLst>
              <a:ext uri="{FF2B5EF4-FFF2-40B4-BE49-F238E27FC236}">
                <a16:creationId xmlns:a16="http://schemas.microsoft.com/office/drawing/2014/main" id="{E4E6865A-9DF5-D0ED-9AFB-3D336CAEFE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05000"/>
            <a:ext cx="8189913" cy="322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fr-FR" altLang="fr-FR" sz="2400" u="sng" baseline="30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ème</a:t>
            </a:r>
            <a:r>
              <a:rPr lang="fr-FR" altLang="fr-FR" sz="2400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cas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Posée sur le plus petit des chants</a:t>
            </a:r>
            <a:r>
              <a:rPr lang="fr-FR" altLang="fr-FR" sz="2400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Surface : 5 cm x 10 cm	=	50 cm²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Pression exercée  :   2 kg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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50 cm²    = 0,04 kg ou 40 g/cm²</a:t>
            </a: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fr-FR" altLang="fr-FR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         </a:t>
            </a: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L'empreinte est profonde.</a:t>
            </a:r>
          </a:p>
        </p:txBody>
      </p:sp>
      <p:pic>
        <p:nvPicPr>
          <p:cNvPr id="10246" name="Picture 7" descr="C:\Documents and Settings\Philippe\Mes documents\JSP SDMIS\Dématérialisation\doc\INC\Hydraulique\Images\IMG_0849.jpg">
            <a:extLst>
              <a:ext uri="{FF2B5EF4-FFF2-40B4-BE49-F238E27FC236}">
                <a16:creationId xmlns:a16="http://schemas.microsoft.com/office/drawing/2014/main" id="{BCAAFFDD-B6C4-695D-A827-C47C5F606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5" b="13513"/>
          <a:stretch>
            <a:fillRect/>
          </a:stretch>
        </p:blipFill>
        <p:spPr bwMode="auto">
          <a:xfrm>
            <a:off x="485775" y="3802063"/>
            <a:ext cx="3886200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8" descr="C:\Documents and Settings\Philippe\Mes documents\JSP SDMIS\Dématérialisation\doc\INC\Hydraulique\Images\IMG_0845.jpg">
            <a:extLst>
              <a:ext uri="{FF2B5EF4-FFF2-40B4-BE49-F238E27FC236}">
                <a16:creationId xmlns:a16="http://schemas.microsoft.com/office/drawing/2014/main" id="{83563016-070A-7B56-E9F3-BC82A4D8E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8" t="15625" r="10069" b="15625"/>
          <a:stretch>
            <a:fillRect/>
          </a:stretch>
        </p:blipFill>
        <p:spPr bwMode="auto">
          <a:xfrm>
            <a:off x="7162800" y="1371600"/>
            <a:ext cx="1524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re 8">
            <a:extLst>
              <a:ext uri="{FF2B5EF4-FFF2-40B4-BE49-F238E27FC236}">
                <a16:creationId xmlns:a16="http://schemas.microsoft.com/office/drawing/2014/main" id="{BA953040-360C-50EC-981C-063C58A657A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6013" y="274638"/>
            <a:ext cx="7742237" cy="939800"/>
          </a:xfrm>
        </p:spPr>
        <p:txBody>
          <a:bodyPr/>
          <a:lstStyle/>
          <a:p>
            <a:pPr eaLnBrk="1" hangingPunct="1"/>
            <a:r>
              <a:rPr lang="fr-FR" altLang="fr-FR" sz="3200" b="1">
                <a:solidFill>
                  <a:srgbClr val="984807"/>
                </a:solidFill>
              </a:rPr>
              <a:t>Définitions</a:t>
            </a:r>
          </a:p>
        </p:txBody>
      </p:sp>
      <p:sp>
        <p:nvSpPr>
          <p:cNvPr id="11267" name="Espace réservé du numéro de diapositive 4">
            <a:extLst>
              <a:ext uri="{FF2B5EF4-FFF2-40B4-BE49-F238E27FC236}">
                <a16:creationId xmlns:a16="http://schemas.microsoft.com/office/drawing/2014/main" id="{91BB101D-B01B-91E8-4401-33F4AD83E25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6786563" y="627856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E0CCA8C-DEE1-4EBD-88A3-10DABCCE53F7}" type="slidenum">
              <a:rPr lang="fr-FR" altLang="fr-FR" sz="2000">
                <a:solidFill>
                  <a:srgbClr val="984807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fr-FR" altLang="fr-FR" sz="2000">
              <a:solidFill>
                <a:srgbClr val="984807"/>
              </a:solidFill>
            </a:endParaRPr>
          </a:p>
        </p:txBody>
      </p:sp>
      <p:sp>
        <p:nvSpPr>
          <p:cNvPr id="11268" name="Rectangle 1">
            <a:extLst>
              <a:ext uri="{FF2B5EF4-FFF2-40B4-BE49-F238E27FC236}">
                <a16:creationId xmlns:a16="http://schemas.microsoft.com/office/drawing/2014/main" id="{E3CDC5D1-E2FE-01F8-3E3F-4FC36F635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316038"/>
            <a:ext cx="8189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 algn="just"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 b="1" u="sng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PRESSION :</a:t>
            </a:r>
          </a:p>
        </p:txBody>
      </p:sp>
      <p:sp>
        <p:nvSpPr>
          <p:cNvPr id="11269" name="Rectangle 1">
            <a:extLst>
              <a:ext uri="{FF2B5EF4-FFF2-40B4-BE49-F238E27FC236}">
                <a16:creationId xmlns:a16="http://schemas.microsoft.com/office/drawing/2014/main" id="{630D9B9B-3539-5ADE-9002-7151E0F67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905000"/>
            <a:ext cx="8534400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yriad Pro" panose="020B0503030403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yriad Pro" panose="020B0503030403020204" pitchFamily="34" charset="0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Dernier cas que l’empreinte est la + profonde = pression est la + forte. </a:t>
            </a:r>
          </a:p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fr-FR" altLang="fr-FR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Force pressante  (poids de la brique) ne varie pas mais la profondeur de l'empreinte (dans un sol meuble) est d'autant + profonde que la surface pressée est petite.</a:t>
            </a:r>
          </a:p>
        </p:txBody>
      </p:sp>
      <p:pic>
        <p:nvPicPr>
          <p:cNvPr id="11270" name="Picture 6" descr="C:\Documents and Settings\Philippe\Mes documents\JSP SDMIS\Dématérialisation\doc\INC\Hydraulique\Images\randonnee-raquettes-neige-d754d87258d95151f9606e14814b5ccf.jpg">
            <a:extLst>
              <a:ext uri="{FF2B5EF4-FFF2-40B4-BE49-F238E27FC236}">
                <a16:creationId xmlns:a16="http://schemas.microsoft.com/office/drawing/2014/main" id="{13B0E139-2767-F223-2235-F97317898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343400"/>
            <a:ext cx="5791200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CC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DIS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Aquatique</Template>
  <TotalTime>837</TotalTime>
  <Words>2529</Words>
  <Application>Microsoft Office PowerPoint</Application>
  <PresentationFormat>Affichage à l'écran (4:3)</PresentationFormat>
  <Paragraphs>492</Paragraphs>
  <Slides>50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50</vt:i4>
      </vt:variant>
    </vt:vector>
  </HeadingPairs>
  <TitlesOfParts>
    <vt:vector size="58" baseType="lpstr">
      <vt:lpstr>Arial</vt:lpstr>
      <vt:lpstr>Myriad Pro</vt:lpstr>
      <vt:lpstr>Calibri</vt:lpstr>
      <vt:lpstr>Times New Roman</vt:lpstr>
      <vt:lpstr>Wingdings</vt:lpstr>
      <vt:lpstr>Symbol</vt:lpstr>
      <vt:lpstr>Comic Sans MS</vt:lpstr>
      <vt:lpstr>GCCAR</vt:lpstr>
      <vt:lpstr>Notions d’hydraulique</vt:lpstr>
      <vt:lpstr>Notions élémentaires d’hydraulique</vt:lpstr>
      <vt:lpstr>Introduction </vt:lpstr>
      <vt:lpstr>Définitions</vt:lpstr>
      <vt:lpstr>Définitions</vt:lpstr>
      <vt:lpstr>Définitions</vt:lpstr>
      <vt:lpstr>Définitions</vt:lpstr>
      <vt:lpstr>Définitions</vt:lpstr>
      <vt:lpstr>Définitions</vt:lpstr>
      <vt:lpstr>Définitions</vt:lpstr>
      <vt:lpstr>Définitions</vt:lpstr>
      <vt:lpstr>Définitions</vt:lpstr>
      <vt:lpstr>Définitions</vt:lpstr>
      <vt:lpstr>Définitions</vt:lpstr>
      <vt:lpstr>Définitions</vt:lpstr>
      <vt:lpstr>Définitions</vt:lpstr>
      <vt:lpstr>Définitions</vt:lpstr>
      <vt:lpstr>Définitions</vt:lpstr>
      <vt:lpstr>Définitions</vt:lpstr>
      <vt:lpstr>Définitions</vt:lpstr>
      <vt:lpstr>Définitions</vt:lpstr>
      <vt:lpstr>Pertes de charge</vt:lpstr>
      <vt:lpstr>Pertes de charge</vt:lpstr>
      <vt:lpstr>Pertes de charge</vt:lpstr>
      <vt:lpstr>Pertes de charge</vt:lpstr>
      <vt:lpstr>Pertes de charge</vt:lpstr>
      <vt:lpstr>Pertes de charge</vt:lpstr>
      <vt:lpstr>Pertes de charge</vt:lpstr>
      <vt:lpstr>Pertes de charge</vt:lpstr>
      <vt:lpstr>Pertes de charge</vt:lpstr>
      <vt:lpstr>Pertes de charge</vt:lpstr>
      <vt:lpstr>Pertes de charge</vt:lpstr>
      <vt:lpstr>Pertes de charge</vt:lpstr>
      <vt:lpstr>Pertes de charge</vt:lpstr>
      <vt:lpstr>Pertes de charge</vt:lpstr>
      <vt:lpstr>Pertes de charge</vt:lpstr>
      <vt:lpstr>Pertes de charge</vt:lpstr>
      <vt:lpstr>Pertes de charge</vt:lpstr>
      <vt:lpstr>Pertes de charge</vt:lpstr>
      <vt:lpstr>Pertes de charge</vt:lpstr>
      <vt:lpstr>Pertes de charge</vt:lpstr>
      <vt:lpstr>Pertes de charge</vt:lpstr>
      <vt:lpstr>Pertes de charge</vt:lpstr>
      <vt:lpstr>Pertes de charge</vt:lpstr>
      <vt:lpstr>Pertes de charge</vt:lpstr>
      <vt:lpstr>Pertes de charge</vt:lpstr>
      <vt:lpstr>Pertes de charge</vt:lpstr>
      <vt:lpstr>Pertes de charge</vt:lpstr>
      <vt:lpstr>Pertes de charge</vt:lpstr>
      <vt:lpstr>Conclusion</vt:lpstr>
    </vt:vector>
  </TitlesOfParts>
  <Company>SDIS du Rhône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MUSSARD Vincent</dc:creator>
  <cp:lastModifiedBy>daniel rosique</cp:lastModifiedBy>
  <cp:revision>72</cp:revision>
  <cp:lastPrinted>2015-08-06T08:01:37Z</cp:lastPrinted>
  <dcterms:created xsi:type="dcterms:W3CDTF">2015-08-05T10:19:35Z</dcterms:created>
  <dcterms:modified xsi:type="dcterms:W3CDTF">2025-01-14T16:26:37Z</dcterms:modified>
</cp:coreProperties>
</file>