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300" r:id="rId3"/>
    <p:sldId id="258" r:id="rId4"/>
    <p:sldId id="306" r:id="rId5"/>
    <p:sldId id="272" r:id="rId6"/>
    <p:sldId id="289" r:id="rId7"/>
    <p:sldId id="326" r:id="rId8"/>
    <p:sldId id="260" r:id="rId9"/>
    <p:sldId id="317" r:id="rId10"/>
    <p:sldId id="273" r:id="rId11"/>
    <p:sldId id="290" r:id="rId12"/>
    <p:sldId id="318" r:id="rId13"/>
    <p:sldId id="319" r:id="rId14"/>
    <p:sldId id="274" r:id="rId15"/>
    <p:sldId id="303" r:id="rId16"/>
    <p:sldId id="327" r:id="rId17"/>
    <p:sldId id="277" r:id="rId18"/>
    <p:sldId id="278" r:id="rId19"/>
    <p:sldId id="291" r:id="rId20"/>
    <p:sldId id="275" r:id="rId21"/>
    <p:sldId id="328" r:id="rId22"/>
    <p:sldId id="304" r:id="rId23"/>
    <p:sldId id="315" r:id="rId24"/>
    <p:sldId id="279" r:id="rId25"/>
    <p:sldId id="329" r:id="rId26"/>
    <p:sldId id="330" r:id="rId27"/>
    <p:sldId id="292" r:id="rId28"/>
    <p:sldId id="322" r:id="rId29"/>
    <p:sldId id="323" r:id="rId30"/>
    <p:sldId id="280" r:id="rId31"/>
    <p:sldId id="331" r:id="rId32"/>
    <p:sldId id="324" r:id="rId33"/>
    <p:sldId id="333" r:id="rId34"/>
    <p:sldId id="293" r:id="rId35"/>
    <p:sldId id="282" r:id="rId36"/>
    <p:sldId id="332" r:id="rId37"/>
    <p:sldId id="281" r:id="rId38"/>
    <p:sldId id="334" r:id="rId39"/>
    <p:sldId id="283" r:id="rId40"/>
    <p:sldId id="294" r:id="rId41"/>
    <p:sldId id="262" r:id="rId42"/>
    <p:sldId id="325" r:id="rId43"/>
    <p:sldId id="307" r:id="rId44"/>
    <p:sldId id="284" r:id="rId45"/>
    <p:sldId id="308" r:id="rId46"/>
    <p:sldId id="263" r:id="rId47"/>
    <p:sldId id="264" r:id="rId48"/>
    <p:sldId id="335" r:id="rId49"/>
    <p:sldId id="295" r:id="rId50"/>
    <p:sldId id="265" r:id="rId51"/>
    <p:sldId id="309" r:id="rId52"/>
    <p:sldId id="336" r:id="rId53"/>
    <p:sldId id="286" r:id="rId54"/>
    <p:sldId id="266" r:id="rId55"/>
    <p:sldId id="310" r:id="rId56"/>
    <p:sldId id="285" r:id="rId57"/>
    <p:sldId id="320" r:id="rId58"/>
    <p:sldId id="259" r:id="rId59"/>
    <p:sldId id="345" r:id="rId60"/>
    <p:sldId id="344" r:id="rId61"/>
    <p:sldId id="267" r:id="rId62"/>
    <p:sldId id="337" r:id="rId63"/>
    <p:sldId id="311" r:id="rId64"/>
    <p:sldId id="296" r:id="rId65"/>
    <p:sldId id="268" r:id="rId66"/>
    <p:sldId id="297" r:id="rId67"/>
    <p:sldId id="342" r:id="rId68"/>
    <p:sldId id="269" r:id="rId69"/>
    <p:sldId id="340" r:id="rId70"/>
    <p:sldId id="312" r:id="rId71"/>
    <p:sldId id="339" r:id="rId72"/>
    <p:sldId id="287" r:id="rId73"/>
    <p:sldId id="270" r:id="rId74"/>
    <p:sldId id="341" r:id="rId75"/>
    <p:sldId id="343" r:id="rId76"/>
    <p:sldId id="271" r:id="rId77"/>
    <p:sldId id="299" r:id="rId78"/>
    <p:sldId id="288" r:id="rId79"/>
    <p:sldId id="346" r:id="rId80"/>
    <p:sldId id="347" r:id="rId81"/>
    <p:sldId id="321" r:id="rId82"/>
    <p:sldId id="301" r:id="rId83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7" autoAdjust="0"/>
    <p:restoredTop sz="94653" autoAdjust="0"/>
  </p:normalViewPr>
  <p:slideViewPr>
    <p:cSldViewPr>
      <p:cViewPr varScale="1">
        <p:scale>
          <a:sx n="113" d="100"/>
          <a:sy n="113" d="100"/>
        </p:scale>
        <p:origin x="14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28C8530-A1C9-AE35-0E76-38D4D964FE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60C28D-84C3-3BF8-8178-CCF4909690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B6C3B02-E928-412C-990D-63EB6FC37E6F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E9865F65-8DB9-C203-BE1B-453679AC02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3C297FBA-9FCE-19C0-207A-B81EE3F71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B3D8AE-4A01-2C49-2F75-B12E1BCBCE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80D13C-A74E-FD0C-40B7-0B0E42F30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F800AD-75C1-4361-B439-29BF0118C7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F62965-1203-2E9E-F5FA-64983BDB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5BF1-E47F-44C0-AFCE-097319BE170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F6FADD-90F0-5B5E-8D88-CBF4CF192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8DDCB1-AB39-3CA0-5775-415D9586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F6DA-46B0-4A32-A1E8-CFC97BFE3FE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351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70F2C2-956F-1DEF-A7F1-B2B7FBCF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2E6A-8738-4B84-BDBB-DAC67745A2D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E26658-7CEE-B166-F3BE-6C65B267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E1E57A-1AFE-1B32-F5C4-D7C6673F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60A3-9620-42E0-812F-3D0F12BAAC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980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90576F-81DA-DF3B-E8A1-8F09E639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C86FC-F62E-41FA-9834-0B4B7F2B7C3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F55AD3-1BEF-93E7-7760-43ECCA02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2AA3AF-7909-19CB-7B4F-7EFB1A06E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CDDEA-E5D4-4D41-AECB-C5A257E0D2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986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B5C054-F942-BA97-FB6D-8F707CED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1ACA-5630-420D-B67F-C1A1217D035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B7479B-0883-7DDA-E910-E977E9A0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9999F8-0D83-B1DD-DE0F-EDB01A95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9FF4-CA53-45C0-ACCB-C22A15B85B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220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DB6A87-DA58-45DF-DE45-9510BAEB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BCFA9-E29B-467C-8B8C-F506F9A3DD4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9AA5BB-9B47-1A37-B146-A3077352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BA961A-191D-1771-E5B4-B782FE01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8FF1-8CAB-402A-9424-9DBBAE2FF64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830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A748B6D-8F11-FA1B-E87D-B759FA49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3302-171C-4FDD-8A9B-905CB1C8355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2744DF1-4C66-8A32-6C26-DBF9D5E0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EC24D24-0ECA-5E4B-E2FD-D975B9A7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1F3C-E94F-4FE5-BBDA-EC4FD75EA9E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643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CD968EA-C0F4-2933-1F95-F11C0189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19F0-A696-4CB4-84E5-3DD00F8A90A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1946B88-C12C-31C3-06BE-8300D702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74D0F8F-C245-018D-CA60-CF5D1993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E0A1-96A1-4506-9C53-D8A2EACA81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066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D95E8CE-F1C1-2A32-1887-658E20DF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C3D4-C948-458D-8A99-14B80B547E8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A81D809-A8A0-643D-E504-6F1154C2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34B7C92-BD18-B318-D4B7-BEE70757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5B62-8A1D-4D6A-9EFF-5457053D5B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259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CEF4A343-ADC1-EBF4-4F06-E893F808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B368-89B6-46A1-83C6-0B0C19A9B72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3A60A968-79B7-5E9B-4C0D-780F3931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70893D6-CF7A-F072-C914-8D109A20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F40A-05F6-44AF-9A27-D0D15CEDB0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870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20CBCA1-F886-50C7-82C0-C0CC6629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AF5F-0C4A-4BEF-9638-6D492BB00EB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D59700D-A3CE-FA10-CC90-37E9DAA1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AEF9EF5-7D33-8FE0-D419-13697758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6E3C8-5F02-4A5D-AE2E-A57DF1F77A7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641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9C3D124-D031-765B-A313-4DAEF4CC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E29F0-A147-4CD0-ACD2-6779665E5E1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BB99C9F-F9F6-3D54-9876-C7C1E949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5550189-5636-FB34-2D56-D27EF8D0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C133-0459-4BE6-9101-377C639E0B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127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6A0C9AEC-FB8D-04A3-51F4-139CA966D1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2C75E8AB-A3D6-2594-D94B-5F9E755647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56B62-8110-6F8D-9B37-B3910C3F7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64E53-9895-4099-8CF5-1301594A030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21D8BE-0641-A921-F7B3-F99C45A21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334DE2-7017-2EE9-EB35-59F3CB000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charset="0"/>
              </a:defRPr>
            </a:lvl1pPr>
          </a:lstStyle>
          <a:p>
            <a:pPr>
              <a:defRPr/>
            </a:pPr>
            <a:fld id="{6ADB0779-6AEE-4916-812B-338D453980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4E911E73-1E38-9843-094D-5A70C21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8604250" cy="10128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LANCES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7F3EBA9F-3E07-8AAD-31FE-651E49E9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62372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– Version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>
            <a:extLst>
              <a:ext uri="{FF2B5EF4-FFF2-40B4-BE49-F238E27FC236}">
                <a16:creationId xmlns:a16="http://schemas.microsoft.com/office/drawing/2014/main" id="{90B9E35E-1634-8099-BB74-5A945DE986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18B4C3-E5A1-40CD-A4F9-E0C332B5F24D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2291" name="Titre 8">
            <a:extLst>
              <a:ext uri="{FF2B5EF4-FFF2-40B4-BE49-F238E27FC236}">
                <a16:creationId xmlns:a16="http://schemas.microsoft.com/office/drawing/2014/main" id="{4734001E-B42D-21AD-0AD3-1BE78642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LDV</a:t>
            </a:r>
          </a:p>
        </p:txBody>
      </p:sp>
      <p:sp>
        <p:nvSpPr>
          <p:cNvPr id="12292" name="Espace réservé du contenu 2">
            <a:extLst>
              <a:ext uri="{FF2B5EF4-FFF2-40B4-BE49-F238E27FC236}">
                <a16:creationId xmlns:a16="http://schemas.microsoft.com/office/drawing/2014/main" id="{9182EB79-BD86-8B98-4AF0-8A09AF155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41438"/>
            <a:ext cx="6119813" cy="503237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Caractéristiques techniques : les MACH 3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9CF154BA-AB99-A57B-55D7-53EDE43749A2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209800"/>
          <a:ext cx="8229600" cy="3119438"/>
        </p:xfrm>
        <a:graphic>
          <a:graphicData uri="http://schemas.openxmlformats.org/drawingml/2006/table">
            <a:tbl>
              <a:tblPr/>
              <a:tblGrid>
                <a:gridCol w="1544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63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Nature de la lance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9694"/>
                        </a:gs>
                        <a:gs pos="100000">
                          <a:srgbClr val="D996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Pression minimale à la lance (en bars)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9694"/>
                        </a:gs>
                        <a:gs pos="100000">
                          <a:srgbClr val="D996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Débit de la lance (en l/min)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9694"/>
                        </a:gs>
                        <a:gs pos="100000">
                          <a:srgbClr val="D996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Orifice d'entrée (en mm)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9694"/>
                        </a:gs>
                        <a:gs pos="100000">
                          <a:srgbClr val="D996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Portée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9694"/>
                        </a:gs>
                        <a:gs pos="100000">
                          <a:srgbClr val="D99694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5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LDT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à 150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LDV 600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à 600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m 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LDV 1000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à 1 000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m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>
            <a:extLst>
              <a:ext uri="{FF2B5EF4-FFF2-40B4-BE49-F238E27FC236}">
                <a16:creationId xmlns:a16="http://schemas.microsoft.com/office/drawing/2014/main" id="{FFD4A52D-E8C6-B05C-938B-432B14E3FF7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3224AC-A7CE-4613-946E-31D2C7433462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3315" name="Titre 8">
            <a:extLst>
              <a:ext uri="{FF2B5EF4-FFF2-40B4-BE49-F238E27FC236}">
                <a16:creationId xmlns:a16="http://schemas.microsoft.com/office/drawing/2014/main" id="{573257AD-84DE-352F-661C-228ABB2251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LDV</a:t>
            </a:r>
          </a:p>
        </p:txBody>
      </p:sp>
      <p:sp>
        <p:nvSpPr>
          <p:cNvPr id="13316" name="Espace réservé du contenu 2">
            <a:extLst>
              <a:ext uri="{FF2B5EF4-FFF2-40B4-BE49-F238E27FC236}">
                <a16:creationId xmlns:a16="http://schemas.microsoft.com/office/drawing/2014/main" id="{DC48D4BB-4006-83BD-2B9F-9D00F60850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850" y="1341438"/>
            <a:ext cx="6534150" cy="43180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Caractéristiques techniques : les MACH 3</a:t>
            </a: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1FC55F78-B662-725C-AB00-ACF4C014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1998663"/>
            <a:ext cx="8401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Dispositif « basse pression » </a:t>
            </a:r>
            <a:r>
              <a:rPr lang="fr-FR" altLang="fr-FR" sz="2400">
                <a:latin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</a:rPr>
              <a:t>garder des performances quasi-identiques malgré une pression à l'entrée de la lance de 3 bars.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BAT </a:t>
            </a:r>
            <a:r>
              <a:rPr lang="fr-FR" altLang="fr-FR" sz="2400">
                <a:latin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</a:rPr>
              <a:t>Action ou éventuellement effectuer un repli stratégique</a:t>
            </a:r>
          </a:p>
        </p:txBody>
      </p:sp>
      <p:pic>
        <p:nvPicPr>
          <p:cNvPr id="13318" name="Picture 2">
            <a:extLst>
              <a:ext uri="{FF2B5EF4-FFF2-40B4-BE49-F238E27FC236}">
                <a16:creationId xmlns:a16="http://schemas.microsoft.com/office/drawing/2014/main" id="{6CFF2FBD-6D3E-472B-6FB5-B376942D0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73"/>
          <a:stretch>
            <a:fillRect/>
          </a:stretch>
        </p:blipFill>
        <p:spPr bwMode="auto">
          <a:xfrm>
            <a:off x="827088" y="3716338"/>
            <a:ext cx="74898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3">
            <a:extLst>
              <a:ext uri="{FF2B5EF4-FFF2-40B4-BE49-F238E27FC236}">
                <a16:creationId xmlns:a16="http://schemas.microsoft.com/office/drawing/2014/main" id="{DDB389DC-D0AD-63FE-19B8-E91673F01BC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7D4F091-886B-4251-9060-EE328392E327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4339" name="Titre 8">
            <a:extLst>
              <a:ext uri="{FF2B5EF4-FFF2-40B4-BE49-F238E27FC236}">
                <a16:creationId xmlns:a16="http://schemas.microsoft.com/office/drawing/2014/main" id="{6EA9151A-F3A8-75C3-7A8D-B6A8EAEBA0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LDV</a:t>
            </a:r>
          </a:p>
        </p:txBody>
      </p:sp>
      <p:sp>
        <p:nvSpPr>
          <p:cNvPr id="14340" name="Espace réservé du contenu 2">
            <a:extLst>
              <a:ext uri="{FF2B5EF4-FFF2-40B4-BE49-F238E27FC236}">
                <a16:creationId xmlns:a16="http://schemas.microsoft.com/office/drawing/2014/main" id="{476552B4-EBED-24B0-E333-FB0E68E979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0825" y="1258888"/>
            <a:ext cx="6534150" cy="493712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Caractéristiques techniques : légende 500 - POK</a:t>
            </a:r>
          </a:p>
        </p:txBody>
      </p:sp>
      <p:pic>
        <p:nvPicPr>
          <p:cNvPr id="14341" name="Picture 7" descr="SKM_C284e19070210320_0001">
            <a:extLst>
              <a:ext uri="{FF2B5EF4-FFF2-40B4-BE49-F238E27FC236}">
                <a16:creationId xmlns:a16="http://schemas.microsoft.com/office/drawing/2014/main" id="{F7D81305-0E3B-2EA6-0A32-19DC5C1F4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48196" r="5257" b="19250"/>
          <a:stretch>
            <a:fillRect/>
          </a:stretch>
        </p:blipFill>
        <p:spPr bwMode="auto">
          <a:xfrm>
            <a:off x="327025" y="1741488"/>
            <a:ext cx="85661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3">
            <a:extLst>
              <a:ext uri="{FF2B5EF4-FFF2-40B4-BE49-F238E27FC236}">
                <a16:creationId xmlns:a16="http://schemas.microsoft.com/office/drawing/2014/main" id="{1C8A8DB1-9041-0D8F-0F64-678D93E3EC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6D9E1DE-CC01-4F1F-A4AE-C0D1A5FC6B59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5363" name="Titre 8">
            <a:extLst>
              <a:ext uri="{FF2B5EF4-FFF2-40B4-BE49-F238E27FC236}">
                <a16:creationId xmlns:a16="http://schemas.microsoft.com/office/drawing/2014/main" id="{08B683E0-638C-DF7D-17C8-E7142387EA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LDV</a:t>
            </a:r>
          </a:p>
        </p:txBody>
      </p:sp>
      <p:sp>
        <p:nvSpPr>
          <p:cNvPr id="15364" name="Espace réservé du contenu 2">
            <a:extLst>
              <a:ext uri="{FF2B5EF4-FFF2-40B4-BE49-F238E27FC236}">
                <a16:creationId xmlns:a16="http://schemas.microsoft.com/office/drawing/2014/main" id="{7AE9CD66-8A1A-0741-C3BC-D54E868BB9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0825" y="1249363"/>
            <a:ext cx="6534150" cy="523875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Caractéristiques techniques : légende 500 - POK</a:t>
            </a: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AC5D1D97-70F0-A0F1-5DC7-D987A1896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46638"/>
            <a:ext cx="6681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Portées 	Jet diffusée d’attaque : 22 m et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Jet diffusé de protection 5 m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  <p:grpSp>
        <p:nvGrpSpPr>
          <p:cNvPr id="15366" name="Group 58">
            <a:extLst>
              <a:ext uri="{FF2B5EF4-FFF2-40B4-BE49-F238E27FC236}">
                <a16:creationId xmlns:a16="http://schemas.microsoft.com/office/drawing/2014/main" id="{35A64FBB-AA00-9673-8E4E-71668F4F7F3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05000"/>
            <a:ext cx="8229600" cy="2667000"/>
            <a:chOff x="-3" y="-3"/>
            <a:chExt cx="4144" cy="928"/>
          </a:xfrm>
        </p:grpSpPr>
        <p:grpSp>
          <p:nvGrpSpPr>
            <p:cNvPr id="15367" name="Group 56">
              <a:extLst>
                <a:ext uri="{FF2B5EF4-FFF2-40B4-BE49-F238E27FC236}">
                  <a16:creationId xmlns:a16="http://schemas.microsoft.com/office/drawing/2014/main" id="{EE72566E-D85F-6883-AC97-FE374FEC08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138" cy="922"/>
              <a:chOff x="0" y="0"/>
              <a:chExt cx="4138" cy="922"/>
            </a:xfrm>
          </p:grpSpPr>
          <p:grpSp>
            <p:nvGrpSpPr>
              <p:cNvPr id="15369" name="Group 19">
                <a:extLst>
                  <a:ext uri="{FF2B5EF4-FFF2-40B4-BE49-F238E27FC236}">
                    <a16:creationId xmlns:a16="http://schemas.microsoft.com/office/drawing/2014/main" id="{01346BDE-586B-D49C-C9D3-46D6D6DA60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748" cy="576"/>
                <a:chOff x="0" y="0"/>
                <a:chExt cx="748" cy="576"/>
              </a:xfrm>
            </p:grpSpPr>
            <p:sp>
              <p:nvSpPr>
                <p:cNvPr id="15415" name="Rectangle 18">
                  <a:extLst>
                    <a:ext uri="{FF2B5EF4-FFF2-40B4-BE49-F238E27FC236}">
                      <a16:creationId xmlns:a16="http://schemas.microsoft.com/office/drawing/2014/main" id="{0291B8E9-CC2E-1EBC-4E8C-3922FEB983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48" cy="57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416" name="Group 17">
                  <a:extLst>
                    <a:ext uri="{FF2B5EF4-FFF2-40B4-BE49-F238E27FC236}">
                      <a16:creationId xmlns:a16="http://schemas.microsoft.com/office/drawing/2014/main" id="{F4E60EDC-05B6-433B-FE5E-F7149A981B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748" cy="576"/>
                  <a:chOff x="0" y="0"/>
                  <a:chExt cx="748" cy="576"/>
                </a:xfrm>
              </p:grpSpPr>
              <p:sp>
                <p:nvSpPr>
                  <p:cNvPr id="15417" name="Rectangle 6">
                    <a:extLst>
                      <a:ext uri="{FF2B5EF4-FFF2-40B4-BE49-F238E27FC236}">
                        <a16:creationId xmlns:a16="http://schemas.microsoft.com/office/drawing/2014/main" id="{08D08510-44FE-C52E-62D5-34C864162E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692" cy="57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Nature de la lance</a:t>
                    </a:r>
                    <a:endPara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18" name="Rectangle 16">
                    <a:extLst>
                      <a:ext uri="{FF2B5EF4-FFF2-40B4-BE49-F238E27FC236}">
                        <a16:creationId xmlns:a16="http://schemas.microsoft.com/office/drawing/2014/main" id="{CDB0162E-E4A4-9C1E-56EB-51A79E9100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48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5370" name="Group 23">
                <a:extLst>
                  <a:ext uri="{FF2B5EF4-FFF2-40B4-BE49-F238E27FC236}">
                    <a16:creationId xmlns:a16="http://schemas.microsoft.com/office/drawing/2014/main" id="{FDBD36AE-02EF-5215-F52B-5DA79005E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8" y="0"/>
                <a:ext cx="978" cy="576"/>
                <a:chOff x="748" y="0"/>
                <a:chExt cx="978" cy="576"/>
              </a:xfrm>
            </p:grpSpPr>
            <p:sp>
              <p:nvSpPr>
                <p:cNvPr id="15411" name="Rectangle 22">
                  <a:extLst>
                    <a:ext uri="{FF2B5EF4-FFF2-40B4-BE49-F238E27FC236}">
                      <a16:creationId xmlns:a16="http://schemas.microsoft.com/office/drawing/2014/main" id="{7C98D8FC-CC3D-550E-437C-4EA4076F7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0"/>
                  <a:ext cx="978" cy="57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412" name="Group 21">
                  <a:extLst>
                    <a:ext uri="{FF2B5EF4-FFF2-40B4-BE49-F238E27FC236}">
                      <a16:creationId xmlns:a16="http://schemas.microsoft.com/office/drawing/2014/main" id="{BC7D5BE7-14FB-7282-F87C-DF9CCB1DF6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8" y="0"/>
                  <a:ext cx="978" cy="576"/>
                  <a:chOff x="748" y="0"/>
                  <a:chExt cx="978" cy="576"/>
                </a:xfrm>
              </p:grpSpPr>
              <p:sp>
                <p:nvSpPr>
                  <p:cNvPr id="15413" name="Rectangle 7">
                    <a:extLst>
                      <a:ext uri="{FF2B5EF4-FFF2-40B4-BE49-F238E27FC236}">
                        <a16:creationId xmlns:a16="http://schemas.microsoft.com/office/drawing/2014/main" id="{9DC6DAE3-9298-24AA-34C6-AF6B141DDA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76" y="0"/>
                    <a:ext cx="922" cy="57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Pression minimale à la lance (en bars)</a:t>
                    </a:r>
                    <a:endPara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14" name="Rectangle 20">
                    <a:extLst>
                      <a:ext uri="{FF2B5EF4-FFF2-40B4-BE49-F238E27FC236}">
                        <a16:creationId xmlns:a16="http://schemas.microsoft.com/office/drawing/2014/main" id="{B80834E4-2AA9-BCD7-074C-327478FC58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8" y="0"/>
                    <a:ext cx="978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5371" name="Group 27">
                <a:extLst>
                  <a:ext uri="{FF2B5EF4-FFF2-40B4-BE49-F238E27FC236}">
                    <a16:creationId xmlns:a16="http://schemas.microsoft.com/office/drawing/2014/main" id="{2BB58C53-BCC1-FC4C-3A71-0FB73349CB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6" y="0"/>
                <a:ext cx="804" cy="576"/>
                <a:chOff x="1726" y="0"/>
                <a:chExt cx="804" cy="576"/>
              </a:xfrm>
            </p:grpSpPr>
            <p:sp>
              <p:nvSpPr>
                <p:cNvPr id="15407" name="Rectangle 26">
                  <a:extLst>
                    <a:ext uri="{FF2B5EF4-FFF2-40B4-BE49-F238E27FC236}">
                      <a16:creationId xmlns:a16="http://schemas.microsoft.com/office/drawing/2014/main" id="{4910B899-C8B6-53F1-D113-57D334A64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6" y="0"/>
                  <a:ext cx="804" cy="57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408" name="Group 25">
                  <a:extLst>
                    <a:ext uri="{FF2B5EF4-FFF2-40B4-BE49-F238E27FC236}">
                      <a16:creationId xmlns:a16="http://schemas.microsoft.com/office/drawing/2014/main" id="{BD13B60B-448B-4F8B-99D4-C6F29C4486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26" y="0"/>
                  <a:ext cx="804" cy="576"/>
                  <a:chOff x="1726" y="0"/>
                  <a:chExt cx="804" cy="576"/>
                </a:xfrm>
              </p:grpSpPr>
              <p:sp>
                <p:nvSpPr>
                  <p:cNvPr id="15409" name="Rectangle 8">
                    <a:extLst>
                      <a:ext uri="{FF2B5EF4-FFF2-40B4-BE49-F238E27FC236}">
                        <a16:creationId xmlns:a16="http://schemas.microsoft.com/office/drawing/2014/main" id="{729BFBB0-4E82-44A1-E8ED-330672DE1F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54" y="0"/>
                    <a:ext cx="748" cy="57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Débit de la lance (en l/min)</a:t>
                    </a:r>
                    <a:endPara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10" name="Rectangle 24">
                    <a:extLst>
                      <a:ext uri="{FF2B5EF4-FFF2-40B4-BE49-F238E27FC236}">
                        <a16:creationId xmlns:a16="http://schemas.microsoft.com/office/drawing/2014/main" id="{A252C9A2-B62E-50EF-A9C3-EE3AEBD150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0"/>
                    <a:ext cx="804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5372" name="Group 31">
                <a:extLst>
                  <a:ext uri="{FF2B5EF4-FFF2-40B4-BE49-F238E27FC236}">
                    <a16:creationId xmlns:a16="http://schemas.microsoft.com/office/drawing/2014/main" id="{4FD7AF02-7204-588A-3F8B-F6D3206C37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0" y="0"/>
                <a:ext cx="804" cy="576"/>
                <a:chOff x="2530" y="0"/>
                <a:chExt cx="804" cy="576"/>
              </a:xfrm>
            </p:grpSpPr>
            <p:sp>
              <p:nvSpPr>
                <p:cNvPr id="15403" name="Rectangle 30">
                  <a:extLst>
                    <a:ext uri="{FF2B5EF4-FFF2-40B4-BE49-F238E27FC236}">
                      <a16:creationId xmlns:a16="http://schemas.microsoft.com/office/drawing/2014/main" id="{8A85EADA-CBDB-84B2-CD23-0CCB5D008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0" y="0"/>
                  <a:ext cx="804" cy="57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404" name="Group 29">
                  <a:extLst>
                    <a:ext uri="{FF2B5EF4-FFF2-40B4-BE49-F238E27FC236}">
                      <a16:creationId xmlns:a16="http://schemas.microsoft.com/office/drawing/2014/main" id="{44043EA8-D13D-C132-CECC-B0DB82DB30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0" y="0"/>
                  <a:ext cx="804" cy="576"/>
                  <a:chOff x="2530" y="0"/>
                  <a:chExt cx="804" cy="576"/>
                </a:xfrm>
              </p:grpSpPr>
              <p:sp>
                <p:nvSpPr>
                  <p:cNvPr id="15405" name="Rectangle 9">
                    <a:extLst>
                      <a:ext uri="{FF2B5EF4-FFF2-40B4-BE49-F238E27FC236}">
                        <a16:creationId xmlns:a16="http://schemas.microsoft.com/office/drawing/2014/main" id="{7A98C902-2CE6-2B13-4CC4-56888A7A8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8" y="0"/>
                    <a:ext cx="748" cy="57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Orifice d'entrée (en mm)</a:t>
                    </a:r>
                    <a:endPara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06" name="Rectangle 28">
                    <a:extLst>
                      <a:ext uri="{FF2B5EF4-FFF2-40B4-BE49-F238E27FC236}">
                        <a16:creationId xmlns:a16="http://schemas.microsoft.com/office/drawing/2014/main" id="{9B96D365-91AA-2910-A533-44C1389C50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0" y="0"/>
                    <a:ext cx="804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5373" name="Group 35">
                <a:extLst>
                  <a:ext uri="{FF2B5EF4-FFF2-40B4-BE49-F238E27FC236}">
                    <a16:creationId xmlns:a16="http://schemas.microsoft.com/office/drawing/2014/main" id="{11E4EABF-4627-C064-21A3-240372E24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4" y="0"/>
                <a:ext cx="804" cy="576"/>
                <a:chOff x="3334" y="0"/>
                <a:chExt cx="804" cy="576"/>
              </a:xfrm>
            </p:grpSpPr>
            <p:sp>
              <p:nvSpPr>
                <p:cNvPr id="15399" name="Rectangle 34">
                  <a:extLst>
                    <a:ext uri="{FF2B5EF4-FFF2-40B4-BE49-F238E27FC236}">
                      <a16:creationId xmlns:a16="http://schemas.microsoft.com/office/drawing/2014/main" id="{E63E72C9-44B8-B18D-A00D-772DBBF92A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4" y="0"/>
                  <a:ext cx="804" cy="57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400" name="Group 33">
                  <a:extLst>
                    <a:ext uri="{FF2B5EF4-FFF2-40B4-BE49-F238E27FC236}">
                      <a16:creationId xmlns:a16="http://schemas.microsoft.com/office/drawing/2014/main" id="{A8D70AC0-3076-B01C-BB72-FFBDDED3D0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34" y="0"/>
                  <a:ext cx="804" cy="576"/>
                  <a:chOff x="3334" y="0"/>
                  <a:chExt cx="804" cy="576"/>
                </a:xfrm>
              </p:grpSpPr>
              <p:sp>
                <p:nvSpPr>
                  <p:cNvPr id="15401" name="Rectangle 10">
                    <a:extLst>
                      <a:ext uri="{FF2B5EF4-FFF2-40B4-BE49-F238E27FC236}">
                        <a16:creationId xmlns:a16="http://schemas.microsoft.com/office/drawing/2014/main" id="{35063CC8-376B-A20E-6D29-514524087C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2" y="0"/>
                    <a:ext cx="748" cy="57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Portée jet plein</a:t>
                    </a:r>
                    <a:endPara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02" name="Rectangle 32">
                    <a:extLst>
                      <a:ext uri="{FF2B5EF4-FFF2-40B4-BE49-F238E27FC236}">
                        <a16:creationId xmlns:a16="http://schemas.microsoft.com/office/drawing/2014/main" id="{667401D3-0CFB-57B4-3493-6AA6FD65AD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34" y="0"/>
                    <a:ext cx="804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5374" name="Group 39">
                <a:extLst>
                  <a:ext uri="{FF2B5EF4-FFF2-40B4-BE49-F238E27FC236}">
                    <a16:creationId xmlns:a16="http://schemas.microsoft.com/office/drawing/2014/main" id="{C85B3DB0-A227-4AB5-EE32-2F58F7095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76"/>
                <a:ext cx="748" cy="346"/>
                <a:chOff x="0" y="576"/>
                <a:chExt cx="748" cy="346"/>
              </a:xfrm>
            </p:grpSpPr>
            <p:sp>
              <p:nvSpPr>
                <p:cNvPr id="15395" name="Rectangle 38">
                  <a:extLst>
                    <a:ext uri="{FF2B5EF4-FFF2-40B4-BE49-F238E27FC236}">
                      <a16:creationId xmlns:a16="http://schemas.microsoft.com/office/drawing/2014/main" id="{10FEA7CC-616C-05A3-B58A-2EE6380002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748" cy="346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396" name="Group 37">
                  <a:extLst>
                    <a:ext uri="{FF2B5EF4-FFF2-40B4-BE49-F238E27FC236}">
                      <a16:creationId xmlns:a16="http://schemas.microsoft.com/office/drawing/2014/main" id="{6F098B6A-2426-3ADC-A239-13F2F275E8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576"/>
                  <a:ext cx="748" cy="346"/>
                  <a:chOff x="0" y="576"/>
                  <a:chExt cx="748" cy="346"/>
                </a:xfrm>
              </p:grpSpPr>
              <p:sp>
                <p:nvSpPr>
                  <p:cNvPr id="15397" name="Rectangle 11">
                    <a:extLst>
                      <a:ext uri="{FF2B5EF4-FFF2-40B4-BE49-F238E27FC236}">
                        <a16:creationId xmlns:a16="http://schemas.microsoft.com/office/drawing/2014/main" id="{34B59AB0-511A-DBD2-B8A0-EF769DC3BB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" y="576"/>
                    <a:ext cx="692" cy="346"/>
                  </a:xfrm>
                  <a:prstGeom prst="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just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LDV 500</a:t>
                    </a:r>
                  </a:p>
                </p:txBody>
              </p:sp>
              <p:sp>
                <p:nvSpPr>
                  <p:cNvPr id="15398" name="Rectangle 36">
                    <a:extLst>
                      <a:ext uri="{FF2B5EF4-FFF2-40B4-BE49-F238E27FC236}">
                        <a16:creationId xmlns:a16="http://schemas.microsoft.com/office/drawing/2014/main" id="{73E416B7-01FB-1F89-6731-EA9A1D40C5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576"/>
                    <a:ext cx="748" cy="3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5375" name="Group 43">
                <a:extLst>
                  <a:ext uri="{FF2B5EF4-FFF2-40B4-BE49-F238E27FC236}">
                    <a16:creationId xmlns:a16="http://schemas.microsoft.com/office/drawing/2014/main" id="{B1FD4600-6370-BE49-0EE9-50AB5660C0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8" y="576"/>
                <a:ext cx="978" cy="346"/>
                <a:chOff x="748" y="576"/>
                <a:chExt cx="978" cy="346"/>
              </a:xfrm>
            </p:grpSpPr>
            <p:sp>
              <p:nvSpPr>
                <p:cNvPr id="15391" name="Rectangle 42">
                  <a:extLst>
                    <a:ext uri="{FF2B5EF4-FFF2-40B4-BE49-F238E27FC236}">
                      <a16:creationId xmlns:a16="http://schemas.microsoft.com/office/drawing/2014/main" id="{444D878C-47D3-E4D3-65D2-B5F3365C6E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576"/>
                  <a:ext cx="978" cy="346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392" name="Group 41">
                  <a:extLst>
                    <a:ext uri="{FF2B5EF4-FFF2-40B4-BE49-F238E27FC236}">
                      <a16:creationId xmlns:a16="http://schemas.microsoft.com/office/drawing/2014/main" id="{641D310D-6D7B-FEE7-1BDF-5590542D90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8" y="576"/>
                  <a:ext cx="978" cy="346"/>
                  <a:chOff x="748" y="576"/>
                  <a:chExt cx="978" cy="346"/>
                </a:xfrm>
              </p:grpSpPr>
              <p:sp>
                <p:nvSpPr>
                  <p:cNvPr id="15393" name="Rectangle 12">
                    <a:extLst>
                      <a:ext uri="{FF2B5EF4-FFF2-40B4-BE49-F238E27FC236}">
                        <a16:creationId xmlns:a16="http://schemas.microsoft.com/office/drawing/2014/main" id="{F5FF99F2-8A45-C7DA-5D71-D793732C55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76" y="576"/>
                    <a:ext cx="922" cy="346"/>
                  </a:xfrm>
                  <a:prstGeom prst="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 (de service 6 bars)</a:t>
                    </a:r>
                  </a:p>
                </p:txBody>
              </p:sp>
              <p:sp>
                <p:nvSpPr>
                  <p:cNvPr id="15394" name="Rectangle 40">
                    <a:extLst>
                      <a:ext uri="{FF2B5EF4-FFF2-40B4-BE49-F238E27FC236}">
                        <a16:creationId xmlns:a16="http://schemas.microsoft.com/office/drawing/2014/main" id="{9AF1F97F-8785-9AB6-AA31-9C03EE7E97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8" y="576"/>
                    <a:ext cx="978" cy="3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5376" name="Group 47">
                <a:extLst>
                  <a:ext uri="{FF2B5EF4-FFF2-40B4-BE49-F238E27FC236}">
                    <a16:creationId xmlns:a16="http://schemas.microsoft.com/office/drawing/2014/main" id="{358F0AF5-0371-0D3C-6288-80A1E3EDAE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6" y="576"/>
                <a:ext cx="804" cy="346"/>
                <a:chOff x="1726" y="576"/>
                <a:chExt cx="804" cy="346"/>
              </a:xfrm>
            </p:grpSpPr>
            <p:sp>
              <p:nvSpPr>
                <p:cNvPr id="15387" name="Rectangle 46">
                  <a:extLst>
                    <a:ext uri="{FF2B5EF4-FFF2-40B4-BE49-F238E27FC236}">
                      <a16:creationId xmlns:a16="http://schemas.microsoft.com/office/drawing/2014/main" id="{FFA042E5-B584-7B65-94F8-7ED9A09201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6" y="576"/>
                  <a:ext cx="804" cy="346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388" name="Group 45">
                  <a:extLst>
                    <a:ext uri="{FF2B5EF4-FFF2-40B4-BE49-F238E27FC236}">
                      <a16:creationId xmlns:a16="http://schemas.microsoft.com/office/drawing/2014/main" id="{57C54808-5034-093C-6E51-0088B1CE9B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26" y="576"/>
                  <a:ext cx="804" cy="346"/>
                  <a:chOff x="1726" y="576"/>
                  <a:chExt cx="804" cy="346"/>
                </a:xfrm>
              </p:grpSpPr>
              <p:sp>
                <p:nvSpPr>
                  <p:cNvPr id="15389" name="Rectangle 13">
                    <a:extLst>
                      <a:ext uri="{FF2B5EF4-FFF2-40B4-BE49-F238E27FC236}">
                        <a16:creationId xmlns:a16="http://schemas.microsoft.com/office/drawing/2014/main" id="{9A339FC1-7596-F797-09E4-0189F22220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54" y="576"/>
                    <a:ext cx="748" cy="346"/>
                  </a:xfrm>
                  <a:prstGeom prst="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100 à 500</a:t>
                    </a:r>
                  </a:p>
                </p:txBody>
              </p:sp>
              <p:sp>
                <p:nvSpPr>
                  <p:cNvPr id="15390" name="Rectangle 44">
                    <a:extLst>
                      <a:ext uri="{FF2B5EF4-FFF2-40B4-BE49-F238E27FC236}">
                        <a16:creationId xmlns:a16="http://schemas.microsoft.com/office/drawing/2014/main" id="{D09B2228-A84C-C923-D465-E94C838FE8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576"/>
                    <a:ext cx="804" cy="3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5377" name="Group 51">
                <a:extLst>
                  <a:ext uri="{FF2B5EF4-FFF2-40B4-BE49-F238E27FC236}">
                    <a16:creationId xmlns:a16="http://schemas.microsoft.com/office/drawing/2014/main" id="{BDD63DE1-47A1-7936-1A46-0F0FDB2BC3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0" y="576"/>
                <a:ext cx="804" cy="346"/>
                <a:chOff x="2530" y="576"/>
                <a:chExt cx="804" cy="346"/>
              </a:xfrm>
            </p:grpSpPr>
            <p:sp>
              <p:nvSpPr>
                <p:cNvPr id="15383" name="Rectangle 50">
                  <a:extLst>
                    <a:ext uri="{FF2B5EF4-FFF2-40B4-BE49-F238E27FC236}">
                      <a16:creationId xmlns:a16="http://schemas.microsoft.com/office/drawing/2014/main" id="{BCDCD31E-BEDC-E863-3F6A-72D2E4689C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0" y="576"/>
                  <a:ext cx="804" cy="346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384" name="Group 49">
                  <a:extLst>
                    <a:ext uri="{FF2B5EF4-FFF2-40B4-BE49-F238E27FC236}">
                      <a16:creationId xmlns:a16="http://schemas.microsoft.com/office/drawing/2014/main" id="{51F4F7B1-63B4-67B6-A67B-D263632C68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0" y="576"/>
                  <a:ext cx="804" cy="346"/>
                  <a:chOff x="2530" y="576"/>
                  <a:chExt cx="804" cy="346"/>
                </a:xfrm>
              </p:grpSpPr>
              <p:sp>
                <p:nvSpPr>
                  <p:cNvPr id="15385" name="Rectangle 14">
                    <a:extLst>
                      <a:ext uri="{FF2B5EF4-FFF2-40B4-BE49-F238E27FC236}">
                        <a16:creationId xmlns:a16="http://schemas.microsoft.com/office/drawing/2014/main" id="{1CF07901-73A7-F9B5-D454-EE98C84D63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8" y="576"/>
                    <a:ext cx="748" cy="346"/>
                  </a:xfrm>
                  <a:prstGeom prst="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</a:t>
                    </a:r>
                  </a:p>
                </p:txBody>
              </p:sp>
              <p:sp>
                <p:nvSpPr>
                  <p:cNvPr id="15386" name="Rectangle 48">
                    <a:extLst>
                      <a:ext uri="{FF2B5EF4-FFF2-40B4-BE49-F238E27FC236}">
                        <a16:creationId xmlns:a16="http://schemas.microsoft.com/office/drawing/2014/main" id="{74D322D9-C864-40BC-EB17-2A915E7079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0" y="576"/>
                    <a:ext cx="804" cy="3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5378" name="Group 55">
                <a:extLst>
                  <a:ext uri="{FF2B5EF4-FFF2-40B4-BE49-F238E27FC236}">
                    <a16:creationId xmlns:a16="http://schemas.microsoft.com/office/drawing/2014/main" id="{7C8A2D1C-E915-0BC7-8AF3-CCE2CDA4DB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4" y="576"/>
                <a:ext cx="804" cy="346"/>
                <a:chOff x="3334" y="576"/>
                <a:chExt cx="804" cy="346"/>
              </a:xfrm>
            </p:grpSpPr>
            <p:sp>
              <p:nvSpPr>
                <p:cNvPr id="15379" name="Rectangle 54">
                  <a:extLst>
                    <a:ext uri="{FF2B5EF4-FFF2-40B4-BE49-F238E27FC236}">
                      <a16:creationId xmlns:a16="http://schemas.microsoft.com/office/drawing/2014/main" id="{C64F29B4-EA6E-F1CB-0208-C6DF9C5CD3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4" y="576"/>
                  <a:ext cx="804" cy="346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380" name="Group 53">
                  <a:extLst>
                    <a:ext uri="{FF2B5EF4-FFF2-40B4-BE49-F238E27FC236}">
                      <a16:creationId xmlns:a16="http://schemas.microsoft.com/office/drawing/2014/main" id="{AADC88AA-B4EA-224D-483D-EB1F37C81F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34" y="576"/>
                  <a:ext cx="804" cy="346"/>
                  <a:chOff x="3334" y="576"/>
                  <a:chExt cx="804" cy="346"/>
                </a:xfrm>
              </p:grpSpPr>
              <p:sp>
                <p:nvSpPr>
                  <p:cNvPr id="15381" name="Rectangle 15">
                    <a:extLst>
                      <a:ext uri="{FF2B5EF4-FFF2-40B4-BE49-F238E27FC236}">
                        <a16:creationId xmlns:a16="http://schemas.microsoft.com/office/drawing/2014/main" id="{B7CF34D2-AE26-538B-5490-3FEA479A34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2" y="576"/>
                    <a:ext cx="748" cy="346"/>
                  </a:xfrm>
                  <a:prstGeom prst="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44 m</a:t>
                    </a:r>
                  </a:p>
                </p:txBody>
              </p:sp>
              <p:sp>
                <p:nvSpPr>
                  <p:cNvPr id="15382" name="Rectangle 52">
                    <a:extLst>
                      <a:ext uri="{FF2B5EF4-FFF2-40B4-BE49-F238E27FC236}">
                        <a16:creationId xmlns:a16="http://schemas.microsoft.com/office/drawing/2014/main" id="{B12B301C-6049-FF24-1005-50E9E768B1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34" y="576"/>
                    <a:ext cx="804" cy="3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5368" name="Rectangle 57">
              <a:extLst>
                <a:ext uri="{FF2B5EF4-FFF2-40B4-BE49-F238E27FC236}">
                  <a16:creationId xmlns:a16="http://schemas.microsoft.com/office/drawing/2014/main" id="{35D95AB9-CA72-8B86-AD7E-58C540AF1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4144" cy="92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3">
            <a:extLst>
              <a:ext uri="{FF2B5EF4-FFF2-40B4-BE49-F238E27FC236}">
                <a16:creationId xmlns:a16="http://schemas.microsoft.com/office/drawing/2014/main" id="{170FCB5B-95BD-7298-6450-2CEF0DFBA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CA7763-B66D-4630-A02B-CD600D65C194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6387" name="Titre 8">
            <a:extLst>
              <a:ext uri="{FF2B5EF4-FFF2-40B4-BE49-F238E27FC236}">
                <a16:creationId xmlns:a16="http://schemas.microsoft.com/office/drawing/2014/main" id="{AC898E34-9914-08D4-DBD5-C7B1B0F1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sur EPC</a:t>
            </a:r>
          </a:p>
        </p:txBody>
      </p:sp>
      <p:sp>
        <p:nvSpPr>
          <p:cNvPr id="16388" name="Rectangle 9">
            <a:extLst>
              <a:ext uri="{FF2B5EF4-FFF2-40B4-BE49-F238E27FC236}">
                <a16:creationId xmlns:a16="http://schemas.microsoft.com/office/drawing/2014/main" id="{636C426D-6EF9-3063-D8C2-546C4F07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184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Lances sur EPC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D'un diamètre 65 mm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Ont toutes un débit de 500 ou 1 000 l / min.</a:t>
            </a: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23816103-ACC8-BA51-BC92-7ED7E084B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4" t="22136" b="42012"/>
          <a:stretch>
            <a:fillRect/>
          </a:stretch>
        </p:blipFill>
        <p:spPr bwMode="auto">
          <a:xfrm>
            <a:off x="5867400" y="1295400"/>
            <a:ext cx="29114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3">
            <a:extLst>
              <a:ext uri="{FF2B5EF4-FFF2-40B4-BE49-F238E27FC236}">
                <a16:creationId xmlns:a16="http://schemas.microsoft.com/office/drawing/2014/main" id="{279BA65A-0C21-82DB-FC66-173E2EEC4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752600"/>
            <a:ext cx="1143000" cy="1017588"/>
          </a:xfrm>
          <a:prstGeom prst="octagon">
            <a:avLst>
              <a:gd name="adj" fmla="val 29287"/>
            </a:avLst>
          </a:prstGeom>
          <a:noFill/>
          <a:ln w="57150">
            <a:solidFill>
              <a:srgbClr val="00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6391" name="Picture 5" descr="DSCF0431">
            <a:extLst>
              <a:ext uri="{FF2B5EF4-FFF2-40B4-BE49-F238E27FC236}">
                <a16:creationId xmlns:a16="http://schemas.microsoft.com/office/drawing/2014/main" id="{0EFC9676-7ACD-9C02-45B9-49D8C346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68935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3">
            <a:extLst>
              <a:ext uri="{FF2B5EF4-FFF2-40B4-BE49-F238E27FC236}">
                <a16:creationId xmlns:a16="http://schemas.microsoft.com/office/drawing/2014/main" id="{4A6DE544-2499-AB7B-04F4-92EE862F7F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5AD37AE-316A-41EE-9691-0D17E1BC928E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7411" name="Titre 8">
            <a:extLst>
              <a:ext uri="{FF2B5EF4-FFF2-40B4-BE49-F238E27FC236}">
                <a16:creationId xmlns:a16="http://schemas.microsoft.com/office/drawing/2014/main" id="{6352E593-09FC-99C0-BBE7-AF3D446530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sur EPC</a:t>
            </a:r>
          </a:p>
        </p:txBody>
      </p:sp>
      <p:sp>
        <p:nvSpPr>
          <p:cNvPr id="17412" name="Rectangle 9">
            <a:extLst>
              <a:ext uri="{FF2B5EF4-FFF2-40B4-BE49-F238E27FC236}">
                <a16:creationId xmlns:a16="http://schemas.microsoft.com/office/drawing/2014/main" id="{2F86D036-FE69-4A8C-C824-5CEFB80B3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4470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Comportent 1 pièce intermédiaire support canon à positionner soit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Sur les échelons pour les échelles ne comportant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 plate-forme ni nacelle,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Dans la nacelle ou la plate-forme.</a:t>
            </a:r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BA3F8CED-ED6C-2D78-8858-65350542F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3494088"/>
            <a:ext cx="5181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pour certaines 1 tuyau de raccordement parc échelle / canon.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3739A7C1-E169-2654-DDBE-723182706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4724400"/>
            <a:ext cx="4549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 cette pièce intermédiaire vient ensuite la tête de la lance.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5" name="Picture 1035" descr="I:\Images\Sapeurs-Pompiers\INC\Manoeuvre\Lance canon sur EPA\DSCF0433.JPG">
            <a:extLst>
              <a:ext uri="{FF2B5EF4-FFF2-40B4-BE49-F238E27FC236}">
                <a16:creationId xmlns:a16="http://schemas.microsoft.com/office/drawing/2014/main" id="{7FE8DD4F-F197-1486-96BD-2065C18E5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4"/>
          <a:stretch>
            <a:fillRect/>
          </a:stretch>
        </p:blipFill>
        <p:spPr bwMode="auto">
          <a:xfrm>
            <a:off x="5715000" y="3352800"/>
            <a:ext cx="31242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>
            <a:extLst>
              <a:ext uri="{FF2B5EF4-FFF2-40B4-BE49-F238E27FC236}">
                <a16:creationId xmlns:a16="http://schemas.microsoft.com/office/drawing/2014/main" id="{CBB21632-E07A-9DC9-99F4-64305F2D8C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53E74D-8C05-45CE-BE52-923F636A8AB1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8435" name="Titre 8">
            <a:extLst>
              <a:ext uri="{FF2B5EF4-FFF2-40B4-BE49-F238E27FC236}">
                <a16:creationId xmlns:a16="http://schemas.microsoft.com/office/drawing/2014/main" id="{363B6884-1F52-D89F-FCB6-15919C0C74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0088" y="3068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>
            <a:extLst>
              <a:ext uri="{FF2B5EF4-FFF2-40B4-BE49-F238E27FC236}">
                <a16:creationId xmlns:a16="http://schemas.microsoft.com/office/drawing/2014/main" id="{2C9AC783-4AC0-EC3D-6DA5-F6EEC1910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25D893-8623-4674-BFE0-7D57B1337A94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9459" name="Titre 8">
            <a:extLst>
              <a:ext uri="{FF2B5EF4-FFF2-40B4-BE49-F238E27FC236}">
                <a16:creationId xmlns:a16="http://schemas.microsoft.com/office/drawing/2014/main" id="{EE33EF09-31B4-E522-1E31-0371F473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19460" name="Rectangle 9">
            <a:extLst>
              <a:ext uri="{FF2B5EF4-FFF2-40B4-BE49-F238E27FC236}">
                <a16:creationId xmlns:a16="http://schemas.microsoft.com/office/drawing/2014/main" id="{9303FE32-F4E5-7EC9-07B1-5F59E302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Lance canons :</a:t>
            </a:r>
          </a:p>
        </p:txBody>
      </p:sp>
      <p:sp>
        <p:nvSpPr>
          <p:cNvPr id="19461" name="Rectangle 1">
            <a:extLst>
              <a:ext uri="{FF2B5EF4-FFF2-40B4-BE49-F238E27FC236}">
                <a16:creationId xmlns:a16="http://schemas.microsoft.com/office/drawing/2014/main" id="{21CF9B90-ECD1-01C2-9F90-0CAA2481E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282825"/>
            <a:ext cx="7516812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Elles sont mises en place pour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actions d'extinction, 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actions de refroidissement,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protections contre le rayonnement,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dilutions de nappe ou gaz ou de fumées,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3">
            <a:extLst>
              <a:ext uri="{FF2B5EF4-FFF2-40B4-BE49-F238E27FC236}">
                <a16:creationId xmlns:a16="http://schemas.microsoft.com/office/drawing/2014/main" id="{1B4C1626-6FE0-99C9-8D94-BA6FD6508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DB566C-247C-43C2-B2F7-4057BFCCFFDE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0483" name="Titre 8">
            <a:extLst>
              <a:ext uri="{FF2B5EF4-FFF2-40B4-BE49-F238E27FC236}">
                <a16:creationId xmlns:a16="http://schemas.microsoft.com/office/drawing/2014/main" id="{BAAD19F6-50A2-621C-E892-007F88EB4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0484" name="Rectangle 1">
            <a:extLst>
              <a:ext uri="{FF2B5EF4-FFF2-40B4-BE49-F238E27FC236}">
                <a16:creationId xmlns:a16="http://schemas.microsoft.com/office/drawing/2014/main" id="{E63CF1AE-223D-72FD-1CF7-C9D166815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710565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Établir sur un sol stable, ne pas utiliser sur sol lisse (béton, métal, marbre) sans prévoir un amarrage,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 de balayage avec la mousse,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Débit 800 l / min pour production de mousse,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jamais abaisser l'angle de tir en dessous de 30°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 dans les zones d’éts et d'attaque du canon.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5" name="Image 2">
            <a:extLst>
              <a:ext uri="{FF2B5EF4-FFF2-40B4-BE49-F238E27FC236}">
                <a16:creationId xmlns:a16="http://schemas.microsoft.com/office/drawing/2014/main" id="{3B4BCF22-AE8F-2AA4-270F-411D88321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99853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9">
            <a:extLst>
              <a:ext uri="{FF2B5EF4-FFF2-40B4-BE49-F238E27FC236}">
                <a16:creationId xmlns:a16="http://schemas.microsoft.com/office/drawing/2014/main" id="{B2F58B01-F171-EEBE-550E-F7F37DF9C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6618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Important : </a:t>
            </a:r>
            <a:endParaRPr lang="fr-FR" altLang="fr-FR" sz="2400" b="1" i="1" u="sng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87" name="Rectangle 9">
            <a:extLst>
              <a:ext uri="{FF2B5EF4-FFF2-40B4-BE49-F238E27FC236}">
                <a16:creationId xmlns:a16="http://schemas.microsoft.com/office/drawing/2014/main" id="{21472497-81F5-101D-7A89-73BED805C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05000"/>
            <a:ext cx="6618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Pour toutes les lances canons  :</a:t>
            </a:r>
            <a:endParaRPr lang="fr-FR" altLang="fr-FR" sz="2400" i="1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3">
            <a:extLst>
              <a:ext uri="{FF2B5EF4-FFF2-40B4-BE49-F238E27FC236}">
                <a16:creationId xmlns:a16="http://schemas.microsoft.com/office/drawing/2014/main" id="{E4A72A9F-8B03-2401-3B4D-496E6155EB6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DCEDEA8-3088-4D8D-B003-C7DBB820CD59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1507" name="Titre 8">
            <a:extLst>
              <a:ext uri="{FF2B5EF4-FFF2-40B4-BE49-F238E27FC236}">
                <a16:creationId xmlns:a16="http://schemas.microsoft.com/office/drawing/2014/main" id="{65BBB845-0874-9ABC-A0B8-01AAA6131C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1508" name="Rectangle 9">
            <a:extLst>
              <a:ext uri="{FF2B5EF4-FFF2-40B4-BE49-F238E27FC236}">
                <a16:creationId xmlns:a16="http://schemas.microsoft.com/office/drawing/2014/main" id="{163C970C-C2C0-7646-F4FD-13EC5665E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6618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Canon portable à balayage –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OZZIE :</a:t>
            </a:r>
          </a:p>
        </p:txBody>
      </p:sp>
      <p:pic>
        <p:nvPicPr>
          <p:cNvPr id="21509" name="Picture 3">
            <a:extLst>
              <a:ext uri="{FF2B5EF4-FFF2-40B4-BE49-F238E27FC236}">
                <a16:creationId xmlns:a16="http://schemas.microsoft.com/office/drawing/2014/main" id="{19D5F23C-905A-D1E9-FD2C-3EECC284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4538"/>
            <a:ext cx="85344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CD0D9E93-5A26-8FFD-F547-4A5A0B563F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</a:t>
            </a:r>
            <a:r>
              <a:rPr lang="fr-FR" altLang="fr-FR" sz="3600" b="1">
                <a:solidFill>
                  <a:srgbClr val="984807"/>
                </a:solidFill>
              </a:rPr>
              <a:t> lances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3C4CF930-8757-CA09-06C1-64EB2C534A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646185A-86E2-43DE-90CF-4A2EDE0E1BB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A332AC3-3902-889E-638B-94EEDB7EC872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7A5FA83B-DEFC-EBE2-F382-BDC3AB021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5CD3F9E7-7940-910F-CA95-E009C093C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différentes lances en services opérationnelles au SDMIS ainsi que leur possibilités opérationnelles.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807F49FE-2B4F-CD0D-A662-A48BE05D6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34290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LDV</a:t>
            </a:r>
            <a:br>
              <a:rPr lang="fr-FR" altLang="fr-FR" sz="2000" b="1">
                <a:latin typeface="Times New Roman" panose="02020603050405020304" pitchFamily="18" charset="0"/>
              </a:rPr>
            </a:b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lances sur EPC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lances canons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lances écran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lances à mousse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Possibilités opérationnelles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différents jets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3">
            <a:extLst>
              <a:ext uri="{FF2B5EF4-FFF2-40B4-BE49-F238E27FC236}">
                <a16:creationId xmlns:a16="http://schemas.microsoft.com/office/drawing/2014/main" id="{A396468E-7518-3B7A-1694-703CEC3A8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B5FAF8-C6F6-4EB5-ABFA-391FAA0D1A0C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2531" name="Titre 8">
            <a:extLst>
              <a:ext uri="{FF2B5EF4-FFF2-40B4-BE49-F238E27FC236}">
                <a16:creationId xmlns:a16="http://schemas.microsoft.com/office/drawing/2014/main" id="{54838881-E30B-4204-66A1-260A81A9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2532" name="Rectangle 9">
            <a:extLst>
              <a:ext uri="{FF2B5EF4-FFF2-40B4-BE49-F238E27FC236}">
                <a16:creationId xmlns:a16="http://schemas.microsoft.com/office/drawing/2014/main" id="{72C6E598-797D-4138-EC9F-C457876A6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5246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Canon portable à balayage – OZZIE :</a:t>
            </a:r>
          </a:p>
        </p:txBody>
      </p:sp>
      <p:pic>
        <p:nvPicPr>
          <p:cNvPr id="22533" name="Picture 3">
            <a:extLst>
              <a:ext uri="{FF2B5EF4-FFF2-40B4-BE49-F238E27FC236}">
                <a16:creationId xmlns:a16="http://schemas.microsoft.com/office/drawing/2014/main" id="{0959372F-703E-05FF-B4EF-6142012F8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70961" r="4050" b="4614"/>
          <a:stretch>
            <a:fillRect/>
          </a:stretch>
        </p:blipFill>
        <p:spPr bwMode="auto">
          <a:xfrm>
            <a:off x="304800" y="1981200"/>
            <a:ext cx="84582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3">
            <a:extLst>
              <a:ext uri="{FF2B5EF4-FFF2-40B4-BE49-F238E27FC236}">
                <a16:creationId xmlns:a16="http://schemas.microsoft.com/office/drawing/2014/main" id="{46BBC282-183C-FEE4-55E0-F296F7AF8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37A7A7-E37B-4C03-BFB2-BE961B490619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3555" name="Titre 8">
            <a:extLst>
              <a:ext uri="{FF2B5EF4-FFF2-40B4-BE49-F238E27FC236}">
                <a16:creationId xmlns:a16="http://schemas.microsoft.com/office/drawing/2014/main" id="{88AFF38E-2AE5-E34D-B56B-F0A312FC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3556" name="Rectangle 9">
            <a:extLst>
              <a:ext uri="{FF2B5EF4-FFF2-40B4-BE49-F238E27FC236}">
                <a16:creationId xmlns:a16="http://schemas.microsoft.com/office/drawing/2014/main" id="{8D95EDFC-15F8-F02B-71E4-AE5794056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Lance monitor « LMP 80 » :</a:t>
            </a:r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CA03C681-5F80-58E5-477B-F0748B87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05038"/>
            <a:ext cx="3887787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3">
            <a:extLst>
              <a:ext uri="{FF2B5EF4-FFF2-40B4-BE49-F238E27FC236}">
                <a16:creationId xmlns:a16="http://schemas.microsoft.com/office/drawing/2014/main" id="{38591AEC-605C-8F39-25E8-FC3E2ACCF40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33268DB-66DE-4E37-9990-397976057CF9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4579" name="Titre 8">
            <a:extLst>
              <a:ext uri="{FF2B5EF4-FFF2-40B4-BE49-F238E27FC236}">
                <a16:creationId xmlns:a16="http://schemas.microsoft.com/office/drawing/2014/main" id="{C324EC5E-B489-7E76-D109-25CB662421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4580" name="Rectangle 9">
            <a:extLst>
              <a:ext uri="{FF2B5EF4-FFF2-40B4-BE49-F238E27FC236}">
                <a16:creationId xmlns:a16="http://schemas.microsoft.com/office/drawing/2014/main" id="{1A61938B-5A69-14B8-2BB3-94ACB082C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Lance monitor « LMP 80 » :</a:t>
            </a:r>
          </a:p>
        </p:txBody>
      </p:sp>
      <p:sp>
        <p:nvSpPr>
          <p:cNvPr id="24581" name="Rectangle 1">
            <a:extLst>
              <a:ext uri="{FF2B5EF4-FFF2-40B4-BE49-F238E27FC236}">
                <a16:creationId xmlns:a16="http://schemas.microsoft.com/office/drawing/2014/main" id="{14D47A15-EA2D-8F6E-7BD6-E884B6F28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916113"/>
            <a:ext cx="829468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Cette lance monitor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Comporte 2 entrées de 65 mm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Dispose d'un débit 0 à 3 000 l / min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une pression nominale : 8 bars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une portée horizontale : 63 m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Pèse 30 kg</a:t>
            </a:r>
          </a:p>
        </p:txBody>
      </p:sp>
      <p:pic>
        <p:nvPicPr>
          <p:cNvPr id="24582" name="Image 6">
            <a:extLst>
              <a:ext uri="{FF2B5EF4-FFF2-40B4-BE49-F238E27FC236}">
                <a16:creationId xmlns:a16="http://schemas.microsoft.com/office/drawing/2014/main" id="{E0B35039-B1BD-0388-BBFE-34E0E2176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3357563"/>
            <a:ext cx="4232275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ZoneTexte 1">
            <a:extLst>
              <a:ext uri="{FF2B5EF4-FFF2-40B4-BE49-F238E27FC236}">
                <a16:creationId xmlns:a16="http://schemas.microsoft.com/office/drawing/2014/main" id="{AF2CC759-BCDA-DE5E-C5EE-ACC6327B1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147888"/>
            <a:ext cx="194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Tête MZ 3 000 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406925BE-A89F-57EA-2D41-22318A324454}"/>
              </a:ext>
            </a:extLst>
          </p:cNvPr>
          <p:cNvCxnSpPr/>
          <p:nvPr/>
        </p:nvCxnSpPr>
        <p:spPr>
          <a:xfrm>
            <a:off x="6948488" y="2516188"/>
            <a:ext cx="431800" cy="18129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3">
            <a:extLst>
              <a:ext uri="{FF2B5EF4-FFF2-40B4-BE49-F238E27FC236}">
                <a16:creationId xmlns:a16="http://schemas.microsoft.com/office/drawing/2014/main" id="{5B0F1CEF-B137-0446-714C-27733B3EB0F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BD406BA-3CC3-48F0-AC49-5561FA0CE377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5603" name="Titre 8">
            <a:extLst>
              <a:ext uri="{FF2B5EF4-FFF2-40B4-BE49-F238E27FC236}">
                <a16:creationId xmlns:a16="http://schemas.microsoft.com/office/drawing/2014/main" id="{AE57CE2A-B346-F62A-8073-DDAC05BD6A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5604" name="Rectangle 9">
            <a:extLst>
              <a:ext uri="{FF2B5EF4-FFF2-40B4-BE49-F238E27FC236}">
                <a16:creationId xmlns:a16="http://schemas.microsoft.com/office/drawing/2014/main" id="{8FA5A36F-C7B6-D76A-0CDF-42B9678A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Lance monitor « LMP 80 » :</a:t>
            </a: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C1F05556-A68C-B4CB-82DD-73FA938C6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927225"/>
            <a:ext cx="62499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M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ettre en place la sangle avec son pieu.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606" name="Picture 1" descr="2017-030 LMP 80 Nouvelles têtes de lances à débit réglable_Page_2">
            <a:extLst>
              <a:ext uri="{FF2B5EF4-FFF2-40B4-BE49-F238E27FC236}">
                <a16:creationId xmlns:a16="http://schemas.microsoft.com/office/drawing/2014/main" id="{C059F813-336F-FF1C-8CEE-27881872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9" t="44817" r="8667" b="42433"/>
          <a:stretch>
            <a:fillRect/>
          </a:stretch>
        </p:blipFill>
        <p:spPr bwMode="auto">
          <a:xfrm>
            <a:off x="554038" y="2393950"/>
            <a:ext cx="80645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3">
            <a:extLst>
              <a:ext uri="{FF2B5EF4-FFF2-40B4-BE49-F238E27FC236}">
                <a16:creationId xmlns:a16="http://schemas.microsoft.com/office/drawing/2014/main" id="{7961FEF9-2593-377A-4868-D929200A4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28236E-C44F-4157-8DE2-7DEBE5DE6E6C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6627" name="Titre 8">
            <a:extLst>
              <a:ext uri="{FF2B5EF4-FFF2-40B4-BE49-F238E27FC236}">
                <a16:creationId xmlns:a16="http://schemas.microsoft.com/office/drawing/2014/main" id="{C52FBB6F-6AC9-06F6-37C0-A19D1359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6628" name="Rectangle 9">
            <a:extLst>
              <a:ext uri="{FF2B5EF4-FFF2-40B4-BE49-F238E27FC236}">
                <a16:creationId xmlns:a16="http://schemas.microsoft.com/office/drawing/2014/main" id="{07FB6B3B-3350-414A-83EA-5CDD1C849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Canon portable à balayage Pok monitor :</a:t>
            </a:r>
          </a:p>
        </p:txBody>
      </p:sp>
      <p:pic>
        <p:nvPicPr>
          <p:cNvPr id="26629" name="Picture 2">
            <a:extLst>
              <a:ext uri="{FF2B5EF4-FFF2-40B4-BE49-F238E27FC236}">
                <a16:creationId xmlns:a16="http://schemas.microsoft.com/office/drawing/2014/main" id="{74340B5D-2984-6188-247F-0D4B4A94E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3246"/>
          <a:stretch>
            <a:fillRect/>
          </a:stretch>
        </p:blipFill>
        <p:spPr bwMode="auto">
          <a:xfrm>
            <a:off x="971550" y="1782763"/>
            <a:ext cx="6985000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3">
            <a:extLst>
              <a:ext uri="{FF2B5EF4-FFF2-40B4-BE49-F238E27FC236}">
                <a16:creationId xmlns:a16="http://schemas.microsoft.com/office/drawing/2014/main" id="{E140A3E5-110E-B790-7AAE-954B8A752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32B71E-0FD8-49BB-8302-DCF12E45FD03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7651" name="Titre 8">
            <a:extLst>
              <a:ext uri="{FF2B5EF4-FFF2-40B4-BE49-F238E27FC236}">
                <a16:creationId xmlns:a16="http://schemas.microsoft.com/office/drawing/2014/main" id="{21F66574-CBB7-1B36-6377-83594596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7652" name="Rectangle 9">
            <a:extLst>
              <a:ext uri="{FF2B5EF4-FFF2-40B4-BE49-F238E27FC236}">
                <a16:creationId xmlns:a16="http://schemas.microsoft.com/office/drawing/2014/main" id="{4C626B96-A5DF-7655-FE38-8B7BC134E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Canon portable à balayage Pok monitor :</a:t>
            </a:r>
          </a:p>
        </p:txBody>
      </p:sp>
      <p:sp>
        <p:nvSpPr>
          <p:cNvPr id="27653" name="Rectangle 1">
            <a:extLst>
              <a:ext uri="{FF2B5EF4-FFF2-40B4-BE49-F238E27FC236}">
                <a16:creationId xmlns:a16="http://schemas.microsoft.com/office/drawing/2014/main" id="{BE8B8C29-70C8-5DFF-44B6-37D7A6F69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2127250"/>
            <a:ext cx="79962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Tête de diffusion pré réglée par crans à 800 – 1 050 – 1 300 ou 1 650 l / min à 9 bars</a:t>
            </a:r>
          </a:p>
          <a:p>
            <a:pPr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</a:rPr>
              <a:t> Pression mini  = 7 bars</a:t>
            </a:r>
          </a:p>
          <a:p>
            <a:pPr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</a:rPr>
              <a:t> Pression maxi = 9 bars</a:t>
            </a:r>
          </a:p>
          <a:p>
            <a:pPr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</a:rPr>
              <a:t> Balayage sur 60°</a:t>
            </a:r>
          </a:p>
          <a:p>
            <a:pPr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</a:rPr>
              <a:t> Poids : 12 kg</a:t>
            </a:r>
          </a:p>
        </p:txBody>
      </p:sp>
      <p:pic>
        <p:nvPicPr>
          <p:cNvPr id="27654" name="Picture 2">
            <a:extLst>
              <a:ext uri="{FF2B5EF4-FFF2-40B4-BE49-F238E27FC236}">
                <a16:creationId xmlns:a16="http://schemas.microsoft.com/office/drawing/2014/main" id="{49E81B87-479A-C3BA-6352-5C92B5132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3246"/>
          <a:stretch>
            <a:fillRect/>
          </a:stretch>
        </p:blipFill>
        <p:spPr bwMode="auto">
          <a:xfrm>
            <a:off x="4746625" y="3135313"/>
            <a:ext cx="3948113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id="{5EB61937-7E34-EC9A-B710-6729FC725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14438"/>
            <a:ext cx="6078537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Espace réservé du numéro de diapositive 3">
            <a:extLst>
              <a:ext uri="{FF2B5EF4-FFF2-40B4-BE49-F238E27FC236}">
                <a16:creationId xmlns:a16="http://schemas.microsoft.com/office/drawing/2014/main" id="{4B61C1FB-9BF0-A4A1-361C-E1874A0445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D9D1B03-9824-4163-9011-B304B77FD83A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8676" name="Titre 8">
            <a:extLst>
              <a:ext uri="{FF2B5EF4-FFF2-40B4-BE49-F238E27FC236}">
                <a16:creationId xmlns:a16="http://schemas.microsoft.com/office/drawing/2014/main" id="{FDDDAE85-D978-0297-37AB-D015FB7F92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8677" name="Rectangle 9">
            <a:extLst>
              <a:ext uri="{FF2B5EF4-FFF2-40B4-BE49-F238E27FC236}">
                <a16:creationId xmlns:a16="http://schemas.microsoft.com/office/drawing/2014/main" id="{BA39759C-1780-E072-84FE-767B3F2D9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Canon portable à balayage Pok monitor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>
            <a:extLst>
              <a:ext uri="{FF2B5EF4-FFF2-40B4-BE49-F238E27FC236}">
                <a16:creationId xmlns:a16="http://schemas.microsoft.com/office/drawing/2014/main" id="{EAA38F27-3E27-DC6F-F9E3-DEDD183FD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65500"/>
            <a:ext cx="3475037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Espace réservé du numéro de diapositive 3">
            <a:extLst>
              <a:ext uri="{FF2B5EF4-FFF2-40B4-BE49-F238E27FC236}">
                <a16:creationId xmlns:a16="http://schemas.microsoft.com/office/drawing/2014/main" id="{07A16DF6-026D-458F-E021-92B48D7EF5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FD4F54B-7F28-4428-87A0-394C76E5BB65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9700" name="Titre 8">
            <a:extLst>
              <a:ext uri="{FF2B5EF4-FFF2-40B4-BE49-F238E27FC236}">
                <a16:creationId xmlns:a16="http://schemas.microsoft.com/office/drawing/2014/main" id="{28890C41-FC8F-E96B-2F23-AFC00F97E5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9701" name="Rectangle 9">
            <a:extLst>
              <a:ext uri="{FF2B5EF4-FFF2-40B4-BE49-F238E27FC236}">
                <a16:creationId xmlns:a16="http://schemas.microsoft.com/office/drawing/2014/main" id="{11AA8D5D-AC23-3A4C-CF0C-0B81A6596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Canon portable à balayage Pok monitor</a:t>
            </a:r>
          </a:p>
        </p:txBody>
      </p:sp>
      <p:graphicFrame>
        <p:nvGraphicFramePr>
          <p:cNvPr id="20500" name="Group 20">
            <a:extLst>
              <a:ext uri="{FF2B5EF4-FFF2-40B4-BE49-F238E27FC236}">
                <a16:creationId xmlns:a16="http://schemas.microsoft.com/office/drawing/2014/main" id="{289C2135-FC53-F994-0B44-19B368539D72}"/>
              </a:ext>
            </a:extLst>
          </p:cNvPr>
          <p:cNvGraphicFramePr>
            <a:graphicFrameLocks noGrp="1"/>
          </p:cNvGraphicFramePr>
          <p:nvPr/>
        </p:nvGraphicFramePr>
        <p:xfrm>
          <a:off x="444500" y="1890713"/>
          <a:ext cx="7212013" cy="1511300"/>
        </p:xfrm>
        <a:graphic>
          <a:graphicData uri="http://schemas.openxmlformats.org/drawingml/2006/table">
            <a:tbl>
              <a:tblPr/>
              <a:tblGrid>
                <a:gridCol w="526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Emulseur</a:t>
                      </a:r>
                    </a:p>
                  </a:txBody>
                  <a:tcPr marL="91451" marR="91451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</a:t>
                      </a:r>
                    </a:p>
                  </a:txBody>
                  <a:tcPr marL="91451" marR="91451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Débit émulseur</a:t>
                      </a:r>
                    </a:p>
                  </a:txBody>
                  <a:tcPr marL="91451" marR="91451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l / min</a:t>
                      </a:r>
                    </a:p>
                  </a:txBody>
                  <a:tcPr marL="91451" marR="91451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Débit maxi solution moussante</a:t>
                      </a:r>
                    </a:p>
                  </a:txBody>
                  <a:tcPr marL="91451" marR="91451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l / min</a:t>
                      </a:r>
                    </a:p>
                  </a:txBody>
                  <a:tcPr marL="91451" marR="91451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3">
            <a:extLst>
              <a:ext uri="{FF2B5EF4-FFF2-40B4-BE49-F238E27FC236}">
                <a16:creationId xmlns:a16="http://schemas.microsoft.com/office/drawing/2014/main" id="{C3EE22DB-5BD7-61DC-F887-E7BD6069DD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84DF505-F5F9-4E0A-944A-5EBAE86EC8C8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0723" name="Titre 8">
            <a:extLst>
              <a:ext uri="{FF2B5EF4-FFF2-40B4-BE49-F238E27FC236}">
                <a16:creationId xmlns:a16="http://schemas.microsoft.com/office/drawing/2014/main" id="{FEBED3DF-B58A-BE09-83B0-4F29FD735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30724" name="Rectangle 9">
            <a:extLst>
              <a:ext uri="{FF2B5EF4-FFF2-40B4-BE49-F238E27FC236}">
                <a16:creationId xmlns:a16="http://schemas.microsoft.com/office/drawing/2014/main" id="{BE1B96E7-31C2-BCBA-D707-94386779D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Lance monitor MONTMIRAIL </a:t>
            </a:r>
            <a:endParaRPr lang="fr-FR" altLang="fr-FR" sz="2800" b="1" u="sng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id="{032F005A-AE3E-5E54-649C-2D5C0C3F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8" t="67796" r="9271" b="20386"/>
          <a:stretch>
            <a:fillRect/>
          </a:stretch>
        </p:blipFill>
        <p:spPr bwMode="auto">
          <a:xfrm>
            <a:off x="3419475" y="2587625"/>
            <a:ext cx="5491163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ZoneTexte 2">
            <a:extLst>
              <a:ext uri="{FF2B5EF4-FFF2-40B4-BE49-F238E27FC236}">
                <a16:creationId xmlns:a16="http://schemas.microsoft.com/office/drawing/2014/main" id="{22B2B6C7-BA17-D4B8-FCF5-6D397B128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2119313"/>
            <a:ext cx="74755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Débits : Réglables 1000, 2000, 3000 L/min à 7 bars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Balayage sur 50°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Poids : 9 kg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3">
            <a:extLst>
              <a:ext uri="{FF2B5EF4-FFF2-40B4-BE49-F238E27FC236}">
                <a16:creationId xmlns:a16="http://schemas.microsoft.com/office/drawing/2014/main" id="{ACF0D1A2-6A85-C42C-9AC5-773304721BA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D7FEAA8-2E36-47AA-9450-D6B8F36A89EF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1747" name="Titre 8">
            <a:extLst>
              <a:ext uri="{FF2B5EF4-FFF2-40B4-BE49-F238E27FC236}">
                <a16:creationId xmlns:a16="http://schemas.microsoft.com/office/drawing/2014/main" id="{F4B0EF09-7D52-7CCB-6D57-762CDCE441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31748" name="Rectangle 9">
            <a:extLst>
              <a:ext uri="{FF2B5EF4-FFF2-40B4-BE49-F238E27FC236}">
                <a16:creationId xmlns:a16="http://schemas.microsoft.com/office/drawing/2014/main" id="{6D191253-DDA3-B01A-4083-138E5BDF7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Lance monitor MONTMIRAIL </a:t>
            </a:r>
            <a:endParaRPr lang="fr-FR" altLang="fr-FR" sz="2800" b="1" u="sng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C83D237-CA72-D795-E877-337DE48AAED4}"/>
              </a:ext>
            </a:extLst>
          </p:cNvPr>
          <p:cNvSpPr txBox="1"/>
          <p:nvPr/>
        </p:nvSpPr>
        <p:spPr>
          <a:xfrm>
            <a:off x="503238" y="2060575"/>
            <a:ext cx="8218487" cy="3843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Sécurités : 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Poignée de transport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Pattes stabilisatrices à pointes carbure + verrouillage, 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Anneau et sangle d’ancrage au sol, 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Vanne manuelle permettant de couper entièrement le débit, 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Dispositif de sécurité réduisant automatiquement le débit en cas de déplacement ou soulèvement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3">
            <a:extLst>
              <a:ext uri="{FF2B5EF4-FFF2-40B4-BE49-F238E27FC236}">
                <a16:creationId xmlns:a16="http://schemas.microsoft.com/office/drawing/2014/main" id="{448F835F-49E6-945D-AAFB-ABBB381FA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19C750-4D29-4654-BF99-7BCA9CCC90E7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123" name="Titre 8">
            <a:extLst>
              <a:ext uri="{FF2B5EF4-FFF2-40B4-BE49-F238E27FC236}">
                <a16:creationId xmlns:a16="http://schemas.microsoft.com/office/drawing/2014/main" id="{1DC5AD95-EA17-D34B-E1D7-3C18691D3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différentes lances</a:t>
            </a: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235AC6A0-085D-FE79-9E78-750E51AE9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430338"/>
            <a:ext cx="8424863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Montées à l'extrémité des tuyaux, les lances donnent à l'eau la forme nécessaire pour combattre le foyer d'incendie.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S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ervent à former et à diriger l'eau sous pression soit en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Jet plein</a:t>
            </a:r>
          </a:p>
          <a:p>
            <a:pPr lvl="4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Jet diffusé</a:t>
            </a:r>
          </a:p>
          <a:p>
            <a:pPr lvl="4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Sous les 2 formes.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5" name="Image 7">
            <a:extLst>
              <a:ext uri="{FF2B5EF4-FFF2-40B4-BE49-F238E27FC236}">
                <a16:creationId xmlns:a16="http://schemas.microsoft.com/office/drawing/2014/main" id="{25F7A997-6977-A5E7-BF6F-FDCF3B10B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644900"/>
            <a:ext cx="37957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3">
            <a:extLst>
              <a:ext uri="{FF2B5EF4-FFF2-40B4-BE49-F238E27FC236}">
                <a16:creationId xmlns:a16="http://schemas.microsoft.com/office/drawing/2014/main" id="{CF86E940-CBC7-2E81-F194-2995A52AC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5411C8-F446-4B45-BB75-83C223FED179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2771" name="Titre 8">
            <a:extLst>
              <a:ext uri="{FF2B5EF4-FFF2-40B4-BE49-F238E27FC236}">
                <a16:creationId xmlns:a16="http://schemas.microsoft.com/office/drawing/2014/main" id="{7709A83F-3D9B-F22A-2BFC-B47E91DE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959100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écran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numéro de diapositive 3">
            <a:extLst>
              <a:ext uri="{FF2B5EF4-FFF2-40B4-BE49-F238E27FC236}">
                <a16:creationId xmlns:a16="http://schemas.microsoft.com/office/drawing/2014/main" id="{BC871B74-5242-42A8-1158-F8C70376D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00E9C-5605-4997-85EE-C99BB92BBDAB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3795" name="Titre 8">
            <a:extLst>
              <a:ext uri="{FF2B5EF4-FFF2-40B4-BE49-F238E27FC236}">
                <a16:creationId xmlns:a16="http://schemas.microsoft.com/office/drawing/2014/main" id="{5FA2CCDF-E12F-2ECD-F7BF-C40B361C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écran</a:t>
            </a:r>
          </a:p>
        </p:txBody>
      </p:sp>
      <p:sp>
        <p:nvSpPr>
          <p:cNvPr id="33796" name="Rectangle 9">
            <a:extLst>
              <a:ext uri="{FF2B5EF4-FFF2-40B4-BE49-F238E27FC236}">
                <a16:creationId xmlns:a16="http://schemas.microsoft.com/office/drawing/2014/main" id="{2EB8DDA6-F03E-9D06-4AEB-FFC9E537A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Lance queue de paon :</a:t>
            </a:r>
          </a:p>
        </p:txBody>
      </p:sp>
      <p:sp>
        <p:nvSpPr>
          <p:cNvPr id="33797" name="Rectangle 1">
            <a:extLst>
              <a:ext uri="{FF2B5EF4-FFF2-40B4-BE49-F238E27FC236}">
                <a16:creationId xmlns:a16="http://schemas.microsoft.com/office/drawing/2014/main" id="{6D1710E2-2E94-0002-D0C6-94F99327C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1990725"/>
            <a:ext cx="829468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Constituée par un ensemble lance–déflecteur, transforme un jet bâton en un rideau d'eau hémisphérique de 180° appelé queue de paon, utilisé à plusieurs fins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</a:rPr>
              <a:t> Protéger des bâtiments, véhicules, personnels contre le rayonnement,</a:t>
            </a:r>
          </a:p>
          <a:p>
            <a:pPr algn="just"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</a:rPr>
              <a:t> Limiter les risques de propagation du feu,</a:t>
            </a:r>
          </a:p>
          <a:p>
            <a:pPr algn="just"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</a:rPr>
              <a:t> Empêcher les vapeurs toxiques de progresser.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numéro de diapositive 3">
            <a:extLst>
              <a:ext uri="{FF2B5EF4-FFF2-40B4-BE49-F238E27FC236}">
                <a16:creationId xmlns:a16="http://schemas.microsoft.com/office/drawing/2014/main" id="{C5092674-4BF6-4B3D-C927-5BF6239C4E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50C506-D795-4897-B2B7-781E8B5C3752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4819" name="Titre 8">
            <a:extLst>
              <a:ext uri="{FF2B5EF4-FFF2-40B4-BE49-F238E27FC236}">
                <a16:creationId xmlns:a16="http://schemas.microsoft.com/office/drawing/2014/main" id="{EEC6CA39-6271-56B7-7744-371B39CF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écran</a:t>
            </a:r>
          </a:p>
        </p:txBody>
      </p:sp>
      <p:sp>
        <p:nvSpPr>
          <p:cNvPr id="34820" name="Rectangle 9">
            <a:extLst>
              <a:ext uri="{FF2B5EF4-FFF2-40B4-BE49-F238E27FC236}">
                <a16:creationId xmlns:a16="http://schemas.microsoft.com/office/drawing/2014/main" id="{7A467028-721F-D70E-9E07-B28626D46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Lance queue de paon</a:t>
            </a:r>
          </a:p>
        </p:txBody>
      </p:sp>
      <p:pic>
        <p:nvPicPr>
          <p:cNvPr id="34821" name="Picture 2" descr="IMGP2732">
            <a:extLst>
              <a:ext uri="{FF2B5EF4-FFF2-40B4-BE49-F238E27FC236}">
                <a16:creationId xmlns:a16="http://schemas.microsoft.com/office/drawing/2014/main" id="{AF24C590-E042-919C-3560-6CC42068C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5" b="28162"/>
          <a:stretch>
            <a:fillRect/>
          </a:stretch>
        </p:blipFill>
        <p:spPr bwMode="auto">
          <a:xfrm>
            <a:off x="827088" y="1223963"/>
            <a:ext cx="7199312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3">
            <a:extLst>
              <a:ext uri="{FF2B5EF4-FFF2-40B4-BE49-F238E27FC236}">
                <a16:creationId xmlns:a16="http://schemas.microsoft.com/office/drawing/2014/main" id="{21171903-485E-2901-C642-70D836C52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2651A3-47F9-43E0-9C7E-76BF75275BA5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5843" name="Titre 8">
            <a:extLst>
              <a:ext uri="{FF2B5EF4-FFF2-40B4-BE49-F238E27FC236}">
                <a16:creationId xmlns:a16="http://schemas.microsoft.com/office/drawing/2014/main" id="{1248E98E-C0D0-D718-14E9-E29E4F29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écran</a:t>
            </a:r>
          </a:p>
        </p:txBody>
      </p:sp>
      <p:sp>
        <p:nvSpPr>
          <p:cNvPr id="35844" name="Rectangle 9">
            <a:extLst>
              <a:ext uri="{FF2B5EF4-FFF2-40B4-BE49-F238E27FC236}">
                <a16:creationId xmlns:a16="http://schemas.microsoft.com/office/drawing/2014/main" id="{E3C4C29B-862E-AD5B-34CF-0D44477EA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Lance queue de paon</a:t>
            </a:r>
          </a:p>
        </p:txBody>
      </p:sp>
      <p:graphicFrame>
        <p:nvGraphicFramePr>
          <p:cNvPr id="14367" name="Group 31">
            <a:extLst>
              <a:ext uri="{FF2B5EF4-FFF2-40B4-BE49-F238E27FC236}">
                <a16:creationId xmlns:a16="http://schemas.microsoft.com/office/drawing/2014/main" id="{BECAE111-3352-EE41-7C9E-1AB5BD05500E}"/>
              </a:ext>
            </a:extLst>
          </p:cNvPr>
          <p:cNvGraphicFramePr>
            <a:graphicFrameLocks noGrp="1"/>
          </p:cNvGraphicFramePr>
          <p:nvPr/>
        </p:nvGraphicFramePr>
        <p:xfrm>
          <a:off x="392113" y="2781300"/>
          <a:ext cx="8140700" cy="1449388"/>
        </p:xfrm>
        <a:graphic>
          <a:graphicData uri="http://schemas.openxmlformats.org/drawingml/2006/table">
            <a:tbl>
              <a:tblPr/>
              <a:tblGrid>
                <a:gridCol w="181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59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Pression en bar</a:t>
                      </a:r>
                    </a:p>
                  </a:txBody>
                  <a:tcPr marL="91444" marR="91444" marT="37944" marB="379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Diamètre entrée 65 mm</a:t>
                      </a:r>
                    </a:p>
                  </a:txBody>
                  <a:tcPr marL="91444" marR="91444" marT="37944" marB="379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1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Débit en L / min</a:t>
                      </a:r>
                    </a:p>
                  </a:txBody>
                  <a:tcPr marL="91444" marR="91444" marT="37944" marB="37944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en m</a:t>
                      </a:r>
                    </a:p>
                  </a:txBody>
                  <a:tcPr marL="91444" marR="91444" marT="37944" marB="379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Largeur en m</a:t>
                      </a:r>
                    </a:p>
                  </a:txBody>
                  <a:tcPr marL="91444" marR="91444" marT="37944" marB="379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44" marR="91444" marT="37944" marB="379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91444" marR="91444" marT="37944" marB="379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44" marR="91444" marT="37944" marB="379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1444" marR="91444" marT="37944" marB="379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numéro de diapositive 3">
            <a:extLst>
              <a:ext uri="{FF2B5EF4-FFF2-40B4-BE49-F238E27FC236}">
                <a16:creationId xmlns:a16="http://schemas.microsoft.com/office/drawing/2014/main" id="{262B34B7-DE6F-33A7-F5F3-F2016F3FDE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486989B-880D-440B-A1B3-3F3D97A77E32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6867" name="Titre 8">
            <a:extLst>
              <a:ext uri="{FF2B5EF4-FFF2-40B4-BE49-F238E27FC236}">
                <a16:creationId xmlns:a16="http://schemas.microsoft.com/office/drawing/2014/main" id="{4A011A73-82AF-1313-15A3-6FFCEEBB9C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écran</a:t>
            </a:r>
          </a:p>
        </p:txBody>
      </p:sp>
      <p:sp>
        <p:nvSpPr>
          <p:cNvPr id="36868" name="Rectangle 9">
            <a:extLst>
              <a:ext uri="{FF2B5EF4-FFF2-40B4-BE49-F238E27FC236}">
                <a16:creationId xmlns:a16="http://schemas.microsoft.com/office/drawing/2014/main" id="{E715694C-3CF5-0FC5-2C6F-BD36951E5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19200"/>
            <a:ext cx="8294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Lance queue de paon : </a:t>
            </a:r>
          </a:p>
        </p:txBody>
      </p:sp>
      <p:pic>
        <p:nvPicPr>
          <p:cNvPr id="36869" name="Image 8">
            <a:extLst>
              <a:ext uri="{FF2B5EF4-FFF2-40B4-BE49-F238E27FC236}">
                <a16:creationId xmlns:a16="http://schemas.microsoft.com/office/drawing/2014/main" id="{50325F7B-42F5-5BA0-537C-24BCC7CF2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894138"/>
            <a:ext cx="676592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>
            <a:extLst>
              <a:ext uri="{FF2B5EF4-FFF2-40B4-BE49-F238E27FC236}">
                <a16:creationId xmlns:a16="http://schemas.microsoft.com/office/drawing/2014/main" id="{3E7FC2E0-BA10-49F2-2F32-5FEF583B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1763713"/>
            <a:ext cx="82931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</a:rPr>
              <a:t>Composée :</a:t>
            </a:r>
          </a:p>
          <a:p>
            <a:pPr algn="just">
              <a:spcBef>
                <a:spcPct val="0"/>
              </a:spcBef>
              <a:spcAft>
                <a:spcPts val="100"/>
              </a:spcAft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</a:rPr>
              <a:t> D'une poignée de transport,</a:t>
            </a:r>
          </a:p>
          <a:p>
            <a:pPr algn="just">
              <a:spcBef>
                <a:spcPct val="0"/>
              </a:spcBef>
              <a:spcAft>
                <a:spcPts val="100"/>
              </a:spcAft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</a:rPr>
              <a:t> D'un déflecteur, </a:t>
            </a:r>
          </a:p>
          <a:p>
            <a:pPr algn="just">
              <a:spcBef>
                <a:spcPct val="0"/>
              </a:spcBef>
              <a:spcAft>
                <a:spcPts val="100"/>
              </a:spcAft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</a:rPr>
              <a:t> D'un corps de lance en aluminium,</a:t>
            </a:r>
          </a:p>
          <a:p>
            <a:pPr algn="just">
              <a:spcBef>
                <a:spcPct val="0"/>
              </a:spcBef>
              <a:spcAft>
                <a:spcPts val="100"/>
              </a:spcAft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</a:rPr>
              <a:t> D'un demi-raccord d’alimentation de Ø 65 mm - DSP.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3">
            <a:extLst>
              <a:ext uri="{FF2B5EF4-FFF2-40B4-BE49-F238E27FC236}">
                <a16:creationId xmlns:a16="http://schemas.microsoft.com/office/drawing/2014/main" id="{A44DC6B1-F7DD-218C-254D-5BC81455BF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1C8128-3950-4A09-8429-A14C2A06CB01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7891" name="Titre 8">
            <a:extLst>
              <a:ext uri="{FF2B5EF4-FFF2-40B4-BE49-F238E27FC236}">
                <a16:creationId xmlns:a16="http://schemas.microsoft.com/office/drawing/2014/main" id="{F299A82A-6806-9079-1A81-C5ED5EA1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2959100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à mousse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numéro de diapositive 3">
            <a:extLst>
              <a:ext uri="{FF2B5EF4-FFF2-40B4-BE49-F238E27FC236}">
                <a16:creationId xmlns:a16="http://schemas.microsoft.com/office/drawing/2014/main" id="{92F43473-98D6-CE38-073C-3079E28EC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89CD60-28E0-45B4-A6AD-2540125F5803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8915" name="Titre 8">
            <a:extLst>
              <a:ext uri="{FF2B5EF4-FFF2-40B4-BE49-F238E27FC236}">
                <a16:creationId xmlns:a16="http://schemas.microsoft.com/office/drawing/2014/main" id="{DCF88E4D-333F-664D-C6A3-57E9D10D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à mousse</a:t>
            </a:r>
          </a:p>
        </p:txBody>
      </p:sp>
      <p:sp>
        <p:nvSpPr>
          <p:cNvPr id="28676" name="Rectangle 10">
            <a:extLst>
              <a:ext uri="{FF2B5EF4-FFF2-40B4-BE49-F238E27FC236}">
                <a16:creationId xmlns:a16="http://schemas.microsoft.com/office/drawing/2014/main" id="{F842B1CD-E8F9-04D1-3E2E-BD482BDF9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17663"/>
            <a:ext cx="8213725" cy="3622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  <a:defRPr/>
            </a:pPr>
            <a:r>
              <a:rPr lang="fr-FR" altLang="fr-FR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Établissement :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tuyau établit dans le prolongement de la lance, ne pas faire de coude brusque. </a:t>
            </a:r>
            <a:endParaRPr lang="fr-FR" alt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  <a:defRPr/>
            </a:pPr>
            <a:r>
              <a:rPr lang="fr-FR" altLang="fr-FR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Attaque :</a:t>
            </a:r>
            <a:r>
              <a:rPr lang="fr-FR" alt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</a:t>
            </a: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tilisée pour constituer un tapis de mousse préventif afin d’éviter l’inflammation d’une nappe de produits ou de liquide inflammable. </a:t>
            </a:r>
          </a:p>
          <a:p>
            <a:pPr marL="0" indent="0"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2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  <a:defRPr/>
            </a:pPr>
            <a:r>
              <a:rPr lang="fr-FR" altLang="fr-FR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Reconditionnement :</a:t>
            </a: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rincer la lance à l’eau claire (intérieur et extérieur) avant le rangement</a:t>
            </a:r>
            <a:endParaRPr lang="fr-FR" altLang="fr-FR" sz="2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3">
            <a:extLst>
              <a:ext uri="{FF2B5EF4-FFF2-40B4-BE49-F238E27FC236}">
                <a16:creationId xmlns:a16="http://schemas.microsoft.com/office/drawing/2014/main" id="{FDAD3A25-360C-2852-F333-6C939156B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B004CF-BF07-450C-A886-BE3E9BBE38DD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9939" name="Titre 8">
            <a:extLst>
              <a:ext uri="{FF2B5EF4-FFF2-40B4-BE49-F238E27FC236}">
                <a16:creationId xmlns:a16="http://schemas.microsoft.com/office/drawing/2014/main" id="{C8A96B03-E304-FDC3-4D50-BB64161C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à mousse</a:t>
            </a:r>
          </a:p>
        </p:txBody>
      </p:sp>
      <p:sp>
        <p:nvSpPr>
          <p:cNvPr id="39940" name="ZoneTexte 2">
            <a:extLst>
              <a:ext uri="{FF2B5EF4-FFF2-40B4-BE49-F238E27FC236}">
                <a16:creationId xmlns:a16="http://schemas.microsoft.com/office/drawing/2014/main" id="{496C32F2-E534-513C-0D41-B9D7A8DFF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341438"/>
            <a:ext cx="45720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 foisonnement : 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941" name="Picture 9">
            <a:extLst>
              <a:ext uri="{FF2B5EF4-FFF2-40B4-BE49-F238E27FC236}">
                <a16:creationId xmlns:a16="http://schemas.microsoft.com/office/drawing/2014/main" id="{896918AD-B7B4-AAE0-15B9-546B3C5DB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5" t="41983" r="23236" b="47697"/>
          <a:stretch>
            <a:fillRect/>
          </a:stretch>
        </p:blipFill>
        <p:spPr bwMode="auto">
          <a:xfrm>
            <a:off x="4664075" y="3357563"/>
            <a:ext cx="418623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E4C2B0F-6876-0EF5-8D21-23328D477102}"/>
              </a:ext>
            </a:extLst>
          </p:cNvPr>
          <p:cNvGraphicFramePr>
            <a:graphicFrameLocks noGrp="1"/>
          </p:cNvGraphicFramePr>
          <p:nvPr/>
        </p:nvGraphicFramePr>
        <p:xfrm>
          <a:off x="641350" y="2144713"/>
          <a:ext cx="5110163" cy="1639887"/>
        </p:xfrm>
        <a:graphic>
          <a:graphicData uri="http://schemas.openxmlformats.org/drawingml/2006/table">
            <a:tbl>
              <a:tblPr firstRow="1" firstCol="1" bandRow="1"/>
              <a:tblGrid>
                <a:gridCol w="2691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9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099">
                <a:tc>
                  <a:txBody>
                    <a:bodyPr/>
                    <a:lstStyle/>
                    <a:p>
                      <a:pPr algn="just"/>
                      <a:r>
                        <a:rPr lang="fr-F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Débit</a:t>
                      </a:r>
                      <a:endParaRPr lang="fr-FR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l / min</a:t>
                      </a:r>
                      <a:endParaRPr lang="fr-FR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96">
                <a:tc>
                  <a:txBody>
                    <a:bodyPr/>
                    <a:lstStyle/>
                    <a:p>
                      <a:pPr algn="just"/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Pression</a:t>
                      </a: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bars</a:t>
                      </a:r>
                      <a:endParaRPr lang="fr-FR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596">
                <a:tc>
                  <a:txBody>
                    <a:bodyPr/>
                    <a:lstStyle/>
                    <a:p>
                      <a:pPr algn="just"/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Foisonnement </a:t>
                      </a: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à 15</a:t>
                      </a: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596">
                <a:tc>
                  <a:txBody>
                    <a:bodyPr/>
                    <a:lstStyle/>
                    <a:p>
                      <a:pPr algn="just"/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Portée</a:t>
                      </a: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Environ 20 m</a:t>
                      </a: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numéro de diapositive 3">
            <a:extLst>
              <a:ext uri="{FF2B5EF4-FFF2-40B4-BE49-F238E27FC236}">
                <a16:creationId xmlns:a16="http://schemas.microsoft.com/office/drawing/2014/main" id="{66EBA910-187B-542A-8C39-BE8B30D1B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FD7289-D1A0-4691-BEAD-CE218C686B3D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0963" name="Titre 8">
            <a:extLst>
              <a:ext uri="{FF2B5EF4-FFF2-40B4-BE49-F238E27FC236}">
                <a16:creationId xmlns:a16="http://schemas.microsoft.com/office/drawing/2014/main" id="{06971063-E21F-B8F2-BFB1-24BF9FE7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à mousse</a:t>
            </a:r>
          </a:p>
        </p:txBody>
      </p:sp>
      <p:sp>
        <p:nvSpPr>
          <p:cNvPr id="40964" name="ZoneTexte 2">
            <a:extLst>
              <a:ext uri="{FF2B5EF4-FFF2-40B4-BE49-F238E27FC236}">
                <a16:creationId xmlns:a16="http://schemas.microsoft.com/office/drawing/2014/main" id="{4D49AF36-CA6A-AA61-83E9-10365572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341438"/>
            <a:ext cx="45720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 foisonnement : 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65" name="Picture 9">
            <a:extLst>
              <a:ext uri="{FF2B5EF4-FFF2-40B4-BE49-F238E27FC236}">
                <a16:creationId xmlns:a16="http://schemas.microsoft.com/office/drawing/2014/main" id="{0D7EAC03-CA60-7BD0-9AF0-BF80F4973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5" t="41983" r="23236" b="47697"/>
          <a:stretch>
            <a:fillRect/>
          </a:stretch>
        </p:blipFill>
        <p:spPr bwMode="auto">
          <a:xfrm>
            <a:off x="827088" y="4437063"/>
            <a:ext cx="266541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1013E32-4ECC-E5C0-16FD-0F5208DBF6D6}"/>
              </a:ext>
            </a:extLst>
          </p:cNvPr>
          <p:cNvSpPr txBox="1"/>
          <p:nvPr/>
        </p:nvSpPr>
        <p:spPr>
          <a:xfrm>
            <a:off x="539750" y="1882775"/>
            <a:ext cx="5364163" cy="2252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Utilisables 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de l’émulseur dosé à 3 % pour les feux de classes B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de l’additif dosé à 1 % pour les feux de la classe A.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67" name="Picture 9" descr="I:\Images\Sapeurs-Pompiers\6-Photos\feux\Photo feu d'hydrocarbures\P4122275.JPG">
            <a:extLst>
              <a:ext uri="{FF2B5EF4-FFF2-40B4-BE49-F238E27FC236}">
                <a16:creationId xmlns:a16="http://schemas.microsoft.com/office/drawing/2014/main" id="{1B8CE68F-5842-8CB8-819A-5BD0915A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4"/>
          <a:stretch>
            <a:fillRect/>
          </a:stretch>
        </p:blipFill>
        <p:spPr bwMode="auto">
          <a:xfrm>
            <a:off x="6084888" y="3644900"/>
            <a:ext cx="2665412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numéro de diapositive 3">
            <a:extLst>
              <a:ext uri="{FF2B5EF4-FFF2-40B4-BE49-F238E27FC236}">
                <a16:creationId xmlns:a16="http://schemas.microsoft.com/office/drawing/2014/main" id="{ECFA708A-BFD7-5A73-D293-98ADC2306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83B18E-EF22-4B49-82E5-1808665F977D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1987" name="Titre 8">
            <a:extLst>
              <a:ext uri="{FF2B5EF4-FFF2-40B4-BE49-F238E27FC236}">
                <a16:creationId xmlns:a16="http://schemas.microsoft.com/office/drawing/2014/main" id="{8701054F-A2BD-5B96-D9AE-A885C87E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à mousse</a:t>
            </a:r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id="{8FEB766E-B65B-4C77-1C24-1E82C93C6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t="6422" r="13734" b="50133"/>
          <a:stretch>
            <a:fillRect/>
          </a:stretch>
        </p:blipFill>
        <p:spPr bwMode="auto">
          <a:xfrm>
            <a:off x="1676400" y="1219200"/>
            <a:ext cx="4989513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97" name="Group 25">
            <a:extLst>
              <a:ext uri="{FF2B5EF4-FFF2-40B4-BE49-F238E27FC236}">
                <a16:creationId xmlns:a16="http://schemas.microsoft.com/office/drawing/2014/main" id="{F4AF45F6-3A45-5546-0F13-8F29A86D99AA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5137150"/>
          <a:ext cx="8247062" cy="1028700"/>
        </p:xfrm>
        <a:graphic>
          <a:graphicData uri="http://schemas.openxmlformats.org/drawingml/2006/table">
            <a:tbl>
              <a:tblPr/>
              <a:tblGrid>
                <a:gridCol w="1892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Raccord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Débit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Foisonnement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Poids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Portée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DSP DN 40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l / min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 kg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m</a:t>
                      </a:r>
                    </a:p>
                  </a:txBody>
                  <a:tcPr marL="91444" marR="9144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>
            <a:extLst>
              <a:ext uri="{FF2B5EF4-FFF2-40B4-BE49-F238E27FC236}">
                <a16:creationId xmlns:a16="http://schemas.microsoft.com/office/drawing/2014/main" id="{45887569-8193-DC7D-2C38-D8E377A3C5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F31373A-D907-4DB5-B4AF-BD2973DE63E3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147" name="Titre 8">
            <a:extLst>
              <a:ext uri="{FF2B5EF4-FFF2-40B4-BE49-F238E27FC236}">
                <a16:creationId xmlns:a16="http://schemas.microsoft.com/office/drawing/2014/main" id="{31F332AE-D3FC-0866-3EEF-BCDADE82BE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différentes lances</a:t>
            </a: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3CFC421-BF3F-81A7-5DF0-F9D848846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8424863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Norme précise, la lance est particulièrement apte à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Dissocier les matériaux en feu,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Etouffer les flammes,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Repousser l'ambiance chaude,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Refroidir l'atmosphère,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Protéger l'environnement,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Créer un effet de ventilation,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Mouiller le foyer,</a:t>
            </a:r>
          </a:p>
        </p:txBody>
      </p:sp>
      <p:pic>
        <p:nvPicPr>
          <p:cNvPr id="6149" name="Image 7">
            <a:extLst>
              <a:ext uri="{FF2B5EF4-FFF2-40B4-BE49-F238E27FC236}">
                <a16:creationId xmlns:a16="http://schemas.microsoft.com/office/drawing/2014/main" id="{A4AD785D-E7E0-3350-F11D-97B52A619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4750"/>
            <a:ext cx="3690938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3">
            <a:extLst>
              <a:ext uri="{FF2B5EF4-FFF2-40B4-BE49-F238E27FC236}">
                <a16:creationId xmlns:a16="http://schemas.microsoft.com/office/drawing/2014/main" id="{53AA19F8-78D6-8AA7-847E-C24F3F05C98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3CB379-969F-40DB-8D35-6855ED287041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3011" name="Titre 8">
            <a:extLst>
              <a:ext uri="{FF2B5EF4-FFF2-40B4-BE49-F238E27FC236}">
                <a16:creationId xmlns:a16="http://schemas.microsoft.com/office/drawing/2014/main" id="{D99F615F-0B0C-8E48-9580-711C054416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à mousse</a:t>
            </a:r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656B0146-0A6E-61DE-978D-B03495CF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6631" r="11241" b="43779"/>
          <a:stretch>
            <a:fillRect/>
          </a:stretch>
        </p:blipFill>
        <p:spPr bwMode="auto">
          <a:xfrm>
            <a:off x="1828800" y="2057400"/>
            <a:ext cx="54864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59" name="Group 1071">
            <a:extLst>
              <a:ext uri="{FF2B5EF4-FFF2-40B4-BE49-F238E27FC236}">
                <a16:creationId xmlns:a16="http://schemas.microsoft.com/office/drawing/2014/main" id="{D92E1B47-A3AD-EC80-9F3F-7EB1A7602066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295400"/>
          <a:ext cx="7999413" cy="914400"/>
        </p:xfrm>
        <a:graphic>
          <a:graphicData uri="http://schemas.openxmlformats.org/drawingml/2006/table">
            <a:tbl>
              <a:tblPr/>
              <a:tblGrid>
                <a:gridCol w="183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Raccord</a:t>
                      </a:r>
                    </a:p>
                  </a:txBody>
                  <a:tcPr marL="91444" marR="91444" marT="45666" marB="456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Débit</a:t>
                      </a:r>
                    </a:p>
                  </a:txBody>
                  <a:tcPr marL="91444" marR="91444" marT="45666" marB="456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Foisonnement</a:t>
                      </a:r>
                    </a:p>
                  </a:txBody>
                  <a:tcPr marL="91444" marR="91444" marT="45666" marB="456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Poids</a:t>
                      </a:r>
                    </a:p>
                  </a:txBody>
                  <a:tcPr marL="91444" marR="91444" marT="45666" marB="456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Portée</a:t>
                      </a:r>
                    </a:p>
                  </a:txBody>
                  <a:tcPr marL="91444" marR="91444" marT="45666" marB="456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DSP DN 40</a:t>
                      </a:r>
                    </a:p>
                  </a:txBody>
                  <a:tcPr marL="91444" marR="91444" marT="45666" marB="456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l / min</a:t>
                      </a:r>
                    </a:p>
                  </a:txBody>
                  <a:tcPr marL="91444" marR="91444" marT="45666" marB="456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1444" marR="91444" marT="45666" marB="456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 kg</a:t>
                      </a:r>
                    </a:p>
                  </a:txBody>
                  <a:tcPr marL="91444" marR="91444" marT="45666" marB="456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m</a:t>
                      </a:r>
                    </a:p>
                  </a:txBody>
                  <a:tcPr marL="91444" marR="91444" marT="45666" marB="4566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numéro de diapositive 3">
            <a:extLst>
              <a:ext uri="{FF2B5EF4-FFF2-40B4-BE49-F238E27FC236}">
                <a16:creationId xmlns:a16="http://schemas.microsoft.com/office/drawing/2014/main" id="{E03181CC-5DF9-0C87-35CD-B4FF4FEFB5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C423E9-4354-47D9-8166-E7441FF23D8C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4035" name="Titre 8">
            <a:extLst>
              <a:ext uri="{FF2B5EF4-FFF2-40B4-BE49-F238E27FC236}">
                <a16:creationId xmlns:a16="http://schemas.microsoft.com/office/drawing/2014/main" id="{9DA56F03-46D2-03A3-1F24-B0618F95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1989138"/>
            <a:ext cx="7742237" cy="2663825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Possibilités opérationnelles </a:t>
            </a:r>
            <a:br>
              <a:rPr lang="fr-FR" altLang="fr-FR" sz="3200" b="1">
                <a:solidFill>
                  <a:srgbClr val="984807"/>
                </a:solidFill>
              </a:rPr>
            </a:br>
            <a:br>
              <a:rPr lang="fr-FR" altLang="fr-FR" sz="3200" b="1">
                <a:solidFill>
                  <a:srgbClr val="984807"/>
                </a:solidFill>
              </a:rPr>
            </a:br>
            <a:r>
              <a:rPr lang="fr-FR" altLang="fr-FR" sz="3200" b="1">
                <a:solidFill>
                  <a:srgbClr val="984807"/>
                </a:solidFill>
              </a:rPr>
              <a:t>des lances à eau à mains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numéro de diapositive 3">
            <a:extLst>
              <a:ext uri="{FF2B5EF4-FFF2-40B4-BE49-F238E27FC236}">
                <a16:creationId xmlns:a16="http://schemas.microsoft.com/office/drawing/2014/main" id="{7C0411C2-5115-1E31-6E26-5EC53E6A0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B6A78-F95F-41CB-BFC5-0B3D60CE0ABC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5059" name="Titre 8">
            <a:extLst>
              <a:ext uri="{FF2B5EF4-FFF2-40B4-BE49-F238E27FC236}">
                <a16:creationId xmlns:a16="http://schemas.microsoft.com/office/drawing/2014/main" id="{486B5B43-0C6E-3C8A-675B-D9113ED17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Possibilités opérationnelles des lances à eau à mains</a:t>
            </a:r>
          </a:p>
        </p:txBody>
      </p:sp>
      <p:sp>
        <p:nvSpPr>
          <p:cNvPr id="45060" name="Espace réservé du contenu 2">
            <a:extLst>
              <a:ext uri="{FF2B5EF4-FFF2-40B4-BE49-F238E27FC236}">
                <a16:creationId xmlns:a16="http://schemas.microsoft.com/office/drawing/2014/main" id="{80C40ECB-8557-4531-11D2-7EE9E7025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248650" cy="3457575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Phase d’attaque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nécessite un débit d’eau adapté afin de procéder efficacement à l’extinction et assurer la protection des intervenants ;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fr-FR" altLang="fr-FR" sz="2400">
                <a:latin typeface="Times New Roman" panose="02020603050405020304" pitchFamily="18" charset="0"/>
              </a:rPr>
              <a:t>Porte–lance placé </a:t>
            </a:r>
            <a:r>
              <a:rPr lang="fr-FR" altLang="fr-FR" sz="2400" u="sng">
                <a:latin typeface="Times New Roman" panose="02020603050405020304" pitchFamily="18" charset="0"/>
              </a:rPr>
              <a:t>en position périlleuse </a:t>
            </a:r>
            <a:r>
              <a:rPr lang="fr-FR" altLang="fr-FR" sz="2400">
                <a:latin typeface="Times New Roman" panose="02020603050405020304" pitchFamily="18" charset="0"/>
              </a:rPr>
              <a:t>doit réduire le débit à la lance pour diminuer la force de recul ;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fr-FR" altLang="fr-FR" sz="2400">
                <a:latin typeface="Times New Roman" panose="02020603050405020304" pitchFamily="18" charset="0"/>
              </a:rPr>
              <a:t>Porte-lance doit réduire le débit si la portée de sa lance diminue ou est quasi nulle.</a:t>
            </a: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numéro de diapositive 3">
            <a:extLst>
              <a:ext uri="{FF2B5EF4-FFF2-40B4-BE49-F238E27FC236}">
                <a16:creationId xmlns:a16="http://schemas.microsoft.com/office/drawing/2014/main" id="{19A3F6D0-A9F2-E275-EF9F-34B107FC38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D10BB6C-FE81-4362-B90C-1A204E09E0F6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6083" name="Titre 8">
            <a:extLst>
              <a:ext uri="{FF2B5EF4-FFF2-40B4-BE49-F238E27FC236}">
                <a16:creationId xmlns:a16="http://schemas.microsoft.com/office/drawing/2014/main" id="{89E5F5C3-177F-19EC-1217-83E93F42B5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Possibilités opérationnelles des lances à eau à mains</a:t>
            </a:r>
          </a:p>
        </p:txBody>
      </p:sp>
      <p:sp>
        <p:nvSpPr>
          <p:cNvPr id="46084" name="Espace réservé du contenu 2">
            <a:extLst>
              <a:ext uri="{FF2B5EF4-FFF2-40B4-BE49-F238E27FC236}">
                <a16:creationId xmlns:a16="http://schemas.microsoft.com/office/drawing/2014/main" id="{FD8BEA2B-494D-AB97-DE9E-7E9635E24F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4163" y="1341438"/>
            <a:ext cx="8577262" cy="3535362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Généralités :</a:t>
            </a:r>
          </a:p>
          <a:p>
            <a:pPr marL="0" indent="0" algn="just" eaLnBrk="1" hangingPunct="1">
              <a:spcBef>
                <a:spcPct val="0"/>
              </a:spcBef>
            </a:pPr>
            <a:endParaRPr lang="fr-FR" altLang="fr-FR" sz="2400" b="1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endParaRPr lang="fr-FR" altLang="fr-FR" sz="2400" b="1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Phase finale d’extinction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F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oyers résiduels et le déblai ne requiert qu’un débit réduit qui permet d’éviter les dégâts provoqués par les eaux d’écoulement.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Reprise du feu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ou pour assurer la sécurité collective, la quantité d’eau à utiliser peut être + importante et le débit doit augmenter ;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3">
            <a:extLst>
              <a:ext uri="{FF2B5EF4-FFF2-40B4-BE49-F238E27FC236}">
                <a16:creationId xmlns:a16="http://schemas.microsoft.com/office/drawing/2014/main" id="{B2F01982-E4F1-9FED-3BD4-6C9C5E179F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BF9F03-8E61-49EC-B761-A05E52D25B93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7107" name="Titre 8">
            <a:extLst>
              <a:ext uri="{FF2B5EF4-FFF2-40B4-BE49-F238E27FC236}">
                <a16:creationId xmlns:a16="http://schemas.microsoft.com/office/drawing/2014/main" id="{1A70365B-FBFD-5392-DB7B-1E3C3E74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Possibilités opérationnelles des lances à eau à mains</a:t>
            </a:r>
          </a:p>
        </p:txBody>
      </p:sp>
      <p:graphicFrame>
        <p:nvGraphicFramePr>
          <p:cNvPr id="32783" name="Group 15">
            <a:extLst>
              <a:ext uri="{FF2B5EF4-FFF2-40B4-BE49-F238E27FC236}">
                <a16:creationId xmlns:a16="http://schemas.microsoft.com/office/drawing/2014/main" id="{316C29C2-C558-84BE-C843-78CCE9136A13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597150"/>
          <a:ext cx="8353425" cy="1984375"/>
        </p:xfrm>
        <a:graphic>
          <a:graphicData uri="http://schemas.openxmlformats.org/drawingml/2006/table">
            <a:tbl>
              <a:tblPr/>
              <a:tblGrid>
                <a:gridCol w="1300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2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4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67" marR="91467" marT="45712" marB="4571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Lance </a:t>
                      </a:r>
                      <a:r>
                        <a:rPr lang="fr-FR" altLang="fr-FR" sz="2400" dirty="0">
                          <a:latin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Contribue également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à la </a:t>
                      </a: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sécurité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et au </a:t>
                      </a: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confort d’évolution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du BAT (inertage des fumées, protection par écran d’eau, abaissement de la T°, amélioration de la visibilité, etc.).</a:t>
                      </a:r>
                      <a:endParaRPr kumimoji="0" lang="fr-FR" alt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18"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111" name="Image 9">
            <a:extLst>
              <a:ext uri="{FF2B5EF4-FFF2-40B4-BE49-F238E27FC236}">
                <a16:creationId xmlns:a16="http://schemas.microsoft.com/office/drawing/2014/main" id="{91F3B020-879C-815B-2235-68CC6DFAC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341438"/>
            <a:ext cx="1593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numéro de diapositive 3">
            <a:extLst>
              <a:ext uri="{FF2B5EF4-FFF2-40B4-BE49-F238E27FC236}">
                <a16:creationId xmlns:a16="http://schemas.microsoft.com/office/drawing/2014/main" id="{2250B39D-BD32-664D-51C5-C412195AD8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E32D3C2-90C4-4D71-825B-2A4723D9DD19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8131" name="Titre 8">
            <a:extLst>
              <a:ext uri="{FF2B5EF4-FFF2-40B4-BE49-F238E27FC236}">
                <a16:creationId xmlns:a16="http://schemas.microsoft.com/office/drawing/2014/main" id="{D8E3EC4F-92B2-DF46-460D-591E87FA3B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Possibilités opérationnelles des lances à eau à mains</a:t>
            </a:r>
          </a:p>
        </p:txBody>
      </p:sp>
      <p:sp>
        <p:nvSpPr>
          <p:cNvPr id="48132" name="Rectangle 6">
            <a:extLst>
              <a:ext uri="{FF2B5EF4-FFF2-40B4-BE49-F238E27FC236}">
                <a16:creationId xmlns:a16="http://schemas.microsoft.com/office/drawing/2014/main" id="{7B470E7B-2AD0-48B9-6A5D-517BA4E04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30338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Difficulté d’action du porte-lance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une certaine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portée de projection,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afin de conserver 1 distance de protection, tout en obtenant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l'effet souhaité (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refroidissement, dispersion du foyer, …).</a:t>
            </a:r>
          </a:p>
        </p:txBody>
      </p:sp>
      <p:graphicFrame>
        <p:nvGraphicFramePr>
          <p:cNvPr id="33808" name="Group 16">
            <a:extLst>
              <a:ext uri="{FF2B5EF4-FFF2-40B4-BE49-F238E27FC236}">
                <a16:creationId xmlns:a16="http://schemas.microsoft.com/office/drawing/2014/main" id="{B4F8ACAF-3FE5-12EC-9BCF-635AF9633BD2}"/>
              </a:ext>
            </a:extLst>
          </p:cNvPr>
          <p:cNvGraphicFramePr>
            <a:graphicFrameLocks noGrp="1"/>
          </p:cNvGraphicFramePr>
          <p:nvPr/>
        </p:nvGraphicFramePr>
        <p:xfrm>
          <a:off x="455613" y="3357563"/>
          <a:ext cx="8402637" cy="1919287"/>
        </p:xfrm>
        <a:graphic>
          <a:graphicData uri="http://schemas.openxmlformats.org/drawingml/2006/table">
            <a:tbl>
              <a:tblPr/>
              <a:tblGrid>
                <a:gridCol w="130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4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92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527" marB="4552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Règle des 4 D 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2400" u="sng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L’action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 porte-lance et </a:t>
                      </a: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 capacité à choisir le type et la direction du jet ainsi que le débit et la durée à appliquer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sont décisives pour l’efficacité de l’attaque.</a:t>
                      </a:r>
                    </a:p>
                  </a:txBody>
                  <a:tcPr marL="91448" marR="91448" marT="45527" marB="4552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136" name="Image 9">
            <a:extLst>
              <a:ext uri="{FF2B5EF4-FFF2-40B4-BE49-F238E27FC236}">
                <a16:creationId xmlns:a16="http://schemas.microsoft.com/office/drawing/2014/main" id="{13199C1A-FBA6-0EA4-E9DB-AFB3EBAE9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644900"/>
            <a:ext cx="984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numéro de diapositive 3">
            <a:extLst>
              <a:ext uri="{FF2B5EF4-FFF2-40B4-BE49-F238E27FC236}">
                <a16:creationId xmlns:a16="http://schemas.microsoft.com/office/drawing/2014/main" id="{4B8E1AE7-E1A2-EAA5-5977-E4DAB4C10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2AB354-B2C3-417C-B676-E587751A208B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9155" name="Titre 8">
            <a:extLst>
              <a:ext uri="{FF2B5EF4-FFF2-40B4-BE49-F238E27FC236}">
                <a16:creationId xmlns:a16="http://schemas.microsoft.com/office/drawing/2014/main" id="{2004BA30-260C-DD52-36CC-23661F452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Possibilités opérationnelles des lances à eau à mains</a:t>
            </a:r>
          </a:p>
        </p:txBody>
      </p:sp>
      <p:pic>
        <p:nvPicPr>
          <p:cNvPr id="49156" name="Image 4">
            <a:extLst>
              <a:ext uri="{FF2B5EF4-FFF2-40B4-BE49-F238E27FC236}">
                <a16:creationId xmlns:a16="http://schemas.microsoft.com/office/drawing/2014/main" id="{3E066413-6696-20CA-90E4-02F717A17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8" t="22049" b="25452"/>
          <a:stretch>
            <a:fillRect/>
          </a:stretch>
        </p:blipFill>
        <p:spPr bwMode="auto">
          <a:xfrm rot="939424">
            <a:off x="3657600" y="2362200"/>
            <a:ext cx="19716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en arc 6">
            <a:extLst>
              <a:ext uri="{FF2B5EF4-FFF2-40B4-BE49-F238E27FC236}">
                <a16:creationId xmlns:a16="http://schemas.microsoft.com/office/drawing/2014/main" id="{BADB36B1-63D3-430C-41C3-1E54A8B9B576}"/>
              </a:ext>
            </a:extLst>
          </p:cNvPr>
          <p:cNvCxnSpPr/>
          <p:nvPr/>
        </p:nvCxnSpPr>
        <p:spPr>
          <a:xfrm flipV="1">
            <a:off x="5334000" y="2133600"/>
            <a:ext cx="1004888" cy="738188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rc 7">
            <a:extLst>
              <a:ext uri="{FF2B5EF4-FFF2-40B4-BE49-F238E27FC236}">
                <a16:creationId xmlns:a16="http://schemas.microsoft.com/office/drawing/2014/main" id="{71708F20-B001-3EE8-2860-440292D5830A}"/>
              </a:ext>
            </a:extLst>
          </p:cNvPr>
          <p:cNvCxnSpPr/>
          <p:nvPr/>
        </p:nvCxnSpPr>
        <p:spPr>
          <a:xfrm>
            <a:off x="5334000" y="4114800"/>
            <a:ext cx="1141413" cy="723900"/>
          </a:xfrm>
          <a:prstGeom prst="curvedConnector3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en arc 8">
            <a:extLst>
              <a:ext uri="{FF2B5EF4-FFF2-40B4-BE49-F238E27FC236}">
                <a16:creationId xmlns:a16="http://schemas.microsoft.com/office/drawing/2014/main" id="{A8EBC057-A4F4-4240-D7C4-629BADD6E894}"/>
              </a:ext>
            </a:extLst>
          </p:cNvPr>
          <p:cNvCxnSpPr/>
          <p:nvPr/>
        </p:nvCxnSpPr>
        <p:spPr>
          <a:xfrm rot="10800000">
            <a:off x="2438400" y="2362200"/>
            <a:ext cx="1204913" cy="719138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>
            <a:extLst>
              <a:ext uri="{FF2B5EF4-FFF2-40B4-BE49-F238E27FC236}">
                <a16:creationId xmlns:a16="http://schemas.microsoft.com/office/drawing/2014/main" id="{98999CAF-DDC3-A155-5D77-E865494CC7BE}"/>
              </a:ext>
            </a:extLst>
          </p:cNvPr>
          <p:cNvCxnSpPr/>
          <p:nvPr/>
        </p:nvCxnSpPr>
        <p:spPr>
          <a:xfrm rot="10800000" flipV="1">
            <a:off x="2514600" y="3962400"/>
            <a:ext cx="1200150" cy="804863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1" name="ZoneTexte 24">
            <a:extLst>
              <a:ext uri="{FF2B5EF4-FFF2-40B4-BE49-F238E27FC236}">
                <a16:creationId xmlns:a16="http://schemas.microsoft.com/office/drawing/2014/main" id="{538B2DDC-3233-29DB-EC4D-46D890C36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1970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)iffusion 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type de jet</a:t>
            </a:r>
          </a:p>
        </p:txBody>
      </p:sp>
      <p:sp>
        <p:nvSpPr>
          <p:cNvPr id="49162" name="ZoneTexte 22">
            <a:extLst>
              <a:ext uri="{FF2B5EF4-FFF2-40B4-BE49-F238E27FC236}">
                <a16:creationId xmlns:a16="http://schemas.microsoft.com/office/drawing/2014/main" id="{89F73C3A-6C50-00E2-EB0E-72E179BB3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828800"/>
            <a:ext cx="2719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)irection 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orientation du jet</a:t>
            </a:r>
          </a:p>
        </p:txBody>
      </p:sp>
      <p:sp>
        <p:nvSpPr>
          <p:cNvPr id="49163" name="ZoneTexte 23">
            <a:extLst>
              <a:ext uri="{FF2B5EF4-FFF2-40B4-BE49-F238E27FC236}">
                <a16:creationId xmlns:a16="http://schemas.microsoft.com/office/drawing/2014/main" id="{83B13820-495E-DC19-A985-B84CD228E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572000"/>
            <a:ext cx="2557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)urée 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temps d’application</a:t>
            </a:r>
          </a:p>
        </p:txBody>
      </p:sp>
      <p:sp>
        <p:nvSpPr>
          <p:cNvPr id="49164" name="ZoneTexte 25">
            <a:extLst>
              <a:ext uri="{FF2B5EF4-FFF2-40B4-BE49-F238E27FC236}">
                <a16:creationId xmlns:a16="http://schemas.microsoft.com/office/drawing/2014/main" id="{56EA60DB-DD54-4C57-74F8-ABDBD9F14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2719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)ébit 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 débit à appliquer </a:t>
            </a:r>
          </a:p>
        </p:txBody>
      </p:sp>
      <p:cxnSp>
        <p:nvCxnSpPr>
          <p:cNvPr id="49165" name="Connecteur en arc 6">
            <a:extLst>
              <a:ext uri="{FF2B5EF4-FFF2-40B4-BE49-F238E27FC236}">
                <a16:creationId xmlns:a16="http://schemas.microsoft.com/office/drawing/2014/main" id="{73CD79DE-4907-435D-5AEB-B7D026FE3E3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369594" y="4674394"/>
            <a:ext cx="633412" cy="76200"/>
          </a:xfrm>
          <a:prstGeom prst="curvedConnector3">
            <a:avLst>
              <a:gd name="adj1" fmla="val 49875"/>
            </a:avLst>
          </a:prstGeom>
          <a:noFill/>
          <a:ln w="57150" algn="ctr">
            <a:solidFill>
              <a:srgbClr val="F7964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6" name="ZoneTexte 23">
            <a:extLst>
              <a:ext uri="{FF2B5EF4-FFF2-40B4-BE49-F238E27FC236}">
                <a16:creationId xmlns:a16="http://schemas.microsoft.com/office/drawing/2014/main" id="{5633F551-796E-98E4-3E3B-D6C0FFA9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029200"/>
            <a:ext cx="2557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)istribution 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De l'eau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u numéro de diapositive 3">
            <a:extLst>
              <a:ext uri="{FF2B5EF4-FFF2-40B4-BE49-F238E27FC236}">
                <a16:creationId xmlns:a16="http://schemas.microsoft.com/office/drawing/2014/main" id="{DA43BC63-B9D2-9063-F023-1D2FBBFCD9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271C69-A37A-46FD-8D9C-EEB9DA3FDE24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0179" name="Titre 8">
            <a:extLst>
              <a:ext uri="{FF2B5EF4-FFF2-40B4-BE49-F238E27FC236}">
                <a16:creationId xmlns:a16="http://schemas.microsoft.com/office/drawing/2014/main" id="{432DA0F3-9B2B-BD19-1704-BD582E37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870200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9D3B4E-BA20-03E8-A5EA-C14A80C2C9E3}"/>
              </a:ext>
            </a:extLst>
          </p:cNvPr>
          <p:cNvSpPr/>
          <p:nvPr/>
        </p:nvSpPr>
        <p:spPr>
          <a:xfrm rot="21345359">
            <a:off x="1295400" y="5334000"/>
            <a:ext cx="1473200" cy="385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DDF5F1B-234A-1737-ECA3-26BCB206542A}"/>
              </a:ext>
            </a:extLst>
          </p:cNvPr>
          <p:cNvSpPr/>
          <p:nvPr/>
        </p:nvSpPr>
        <p:spPr>
          <a:xfrm>
            <a:off x="1331913" y="4365625"/>
            <a:ext cx="1079500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1203" name="Espace réservé du numéro de diapositive 3">
            <a:extLst>
              <a:ext uri="{FF2B5EF4-FFF2-40B4-BE49-F238E27FC236}">
                <a16:creationId xmlns:a16="http://schemas.microsoft.com/office/drawing/2014/main" id="{F4246AFF-8BFD-9B47-8805-808A146BB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A6412A-C1DA-4E0C-ADB9-C8B6977F6459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1204" name="Titre 8">
            <a:extLst>
              <a:ext uri="{FF2B5EF4-FFF2-40B4-BE49-F238E27FC236}">
                <a16:creationId xmlns:a16="http://schemas.microsoft.com/office/drawing/2014/main" id="{2BF8A077-D267-25D4-5AAF-DBB3C92C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51205" name="Espace réservé du contenu 2">
            <a:extLst>
              <a:ext uri="{FF2B5EF4-FFF2-40B4-BE49-F238E27FC236}">
                <a16:creationId xmlns:a16="http://schemas.microsoft.com/office/drawing/2014/main" id="{C388E7D7-47B4-4FA3-222D-9B067A501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322388"/>
            <a:ext cx="5675313" cy="3475037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Jet est influencé par de nombreux facteurs 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à l’orifice :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par la pression, la vitesse de l’eau, l’ouverture de l’orifice 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sur son parcours :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par le vent, le frottement de l’air, la gravité</a:t>
            </a:r>
            <a:endParaRPr lang="fr-FR" altLang="fr-FR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2" indent="0" eaLnBrk="1" hangingPunct="1">
              <a:buFont typeface="Arial" panose="020B0604020202020204" pitchFamily="34" charset="0"/>
              <a:buNone/>
            </a:pPr>
            <a:endParaRPr lang="fr-FR" altLang="fr-FR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206" name="Image 1">
            <a:extLst>
              <a:ext uri="{FF2B5EF4-FFF2-40B4-BE49-F238E27FC236}">
                <a16:creationId xmlns:a16="http://schemas.microsoft.com/office/drawing/2014/main" id="{CB00B568-4155-A277-B2A0-E3E28C88A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25913"/>
            <a:ext cx="2343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èche droite 8">
            <a:extLst>
              <a:ext uri="{FF2B5EF4-FFF2-40B4-BE49-F238E27FC236}">
                <a16:creationId xmlns:a16="http://schemas.microsoft.com/office/drawing/2014/main" id="{92ABA4CC-AC89-F4B6-2862-2D921CC0531A}"/>
              </a:ext>
            </a:extLst>
          </p:cNvPr>
          <p:cNvSpPr/>
          <p:nvPr/>
        </p:nvSpPr>
        <p:spPr>
          <a:xfrm>
            <a:off x="6462713" y="3910013"/>
            <a:ext cx="936625" cy="358775"/>
          </a:xfrm>
          <a:prstGeom prst="rightArrow">
            <a:avLst/>
          </a:prstGeom>
          <a:solidFill>
            <a:srgbClr val="5BE4FF"/>
          </a:solidFill>
          <a:ln>
            <a:solidFill>
              <a:srgbClr val="5B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1208" name="ZoneTexte 3">
            <a:extLst>
              <a:ext uri="{FF2B5EF4-FFF2-40B4-BE49-F238E27FC236}">
                <a16:creationId xmlns:a16="http://schemas.microsoft.com/office/drawing/2014/main" id="{6A8B036C-AF19-1345-727E-7A67E51A8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3414713"/>
            <a:ext cx="1582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 DU VENT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B8A21-6A02-9B2F-9322-31505B546F84}"/>
              </a:ext>
            </a:extLst>
          </p:cNvPr>
          <p:cNvSpPr/>
          <p:nvPr/>
        </p:nvSpPr>
        <p:spPr>
          <a:xfrm rot="21345359">
            <a:off x="1295400" y="5334000"/>
            <a:ext cx="1473200" cy="385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3">
            <a:extLst>
              <a:ext uri="{FF2B5EF4-FFF2-40B4-BE49-F238E27FC236}">
                <a16:creationId xmlns:a16="http://schemas.microsoft.com/office/drawing/2014/main" id="{F1B3FE59-764E-E8F0-C783-D53C8FFA1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9271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Image 1">
            <a:extLst>
              <a:ext uri="{FF2B5EF4-FFF2-40B4-BE49-F238E27FC236}">
                <a16:creationId xmlns:a16="http://schemas.microsoft.com/office/drawing/2014/main" id="{4DD3EE8A-4A52-A581-D12C-702DFB2B8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146843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3BBA91-7B0A-9121-4E73-4C994E28B224}"/>
              </a:ext>
            </a:extLst>
          </p:cNvPr>
          <p:cNvSpPr/>
          <p:nvPr/>
        </p:nvSpPr>
        <p:spPr>
          <a:xfrm>
            <a:off x="1331913" y="4365625"/>
            <a:ext cx="1079500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2229" name="Espace réservé du numéro de diapositive 3">
            <a:extLst>
              <a:ext uri="{FF2B5EF4-FFF2-40B4-BE49-F238E27FC236}">
                <a16:creationId xmlns:a16="http://schemas.microsoft.com/office/drawing/2014/main" id="{E5992EAC-38EA-C762-FB36-A3B17400554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D4685BE-198C-4493-8D2D-CAEE93D3F8D1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2230" name="Titre 8">
            <a:extLst>
              <a:ext uri="{FF2B5EF4-FFF2-40B4-BE49-F238E27FC236}">
                <a16:creationId xmlns:a16="http://schemas.microsoft.com/office/drawing/2014/main" id="{F6FF0C6B-DC29-40E0-1C82-E13913AD5D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52231" name="Rectangle 5">
            <a:extLst>
              <a:ext uri="{FF2B5EF4-FFF2-40B4-BE49-F238E27FC236}">
                <a16:creationId xmlns:a16="http://schemas.microsoft.com/office/drawing/2014/main" id="{7A9BC6B7-095C-393A-84D3-6F8B772B3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8" y="1306513"/>
            <a:ext cx="7858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91440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Jets permettent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A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tteindre un foyer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par une portée efficace ;</a:t>
            </a: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A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bsorber de la chaleur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par une répartition de l’eau ;</a:t>
            </a: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P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rotéger un binôme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ou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une structure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par la création d’un écran d’eau.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≠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jets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D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roit ; Diffusés ; Brisé et Purge.</a:t>
            </a: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2232" name="Image 5">
            <a:extLst>
              <a:ext uri="{FF2B5EF4-FFF2-40B4-BE49-F238E27FC236}">
                <a16:creationId xmlns:a16="http://schemas.microsoft.com/office/drawing/2014/main" id="{171922D9-6806-37D3-BA61-02CCDD0D0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206">
            <a:off x="457200" y="4724400"/>
            <a:ext cx="16906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E8609E-112F-C0AE-736A-1ED60BF32737}"/>
              </a:ext>
            </a:extLst>
          </p:cNvPr>
          <p:cNvSpPr/>
          <p:nvPr/>
        </p:nvSpPr>
        <p:spPr>
          <a:xfrm rot="21345359">
            <a:off x="1200150" y="4673600"/>
            <a:ext cx="1471613" cy="385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52234" name="Image 4">
            <a:extLst>
              <a:ext uri="{FF2B5EF4-FFF2-40B4-BE49-F238E27FC236}">
                <a16:creationId xmlns:a16="http://schemas.microsoft.com/office/drawing/2014/main" id="{2DB311DC-5B1C-939C-39FE-FA1AE64CC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18351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3">
            <a:extLst>
              <a:ext uri="{FF2B5EF4-FFF2-40B4-BE49-F238E27FC236}">
                <a16:creationId xmlns:a16="http://schemas.microsoft.com/office/drawing/2014/main" id="{A776D80F-4284-9514-184F-060A96B5C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8B2BDA-595C-4B0C-B56D-9F395E9D9148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171" name="Titre 8">
            <a:extLst>
              <a:ext uri="{FF2B5EF4-FFF2-40B4-BE49-F238E27FC236}">
                <a16:creationId xmlns:a16="http://schemas.microsoft.com/office/drawing/2014/main" id="{852CD365-0618-5B99-5DE6-F31F3C611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différentes lances</a:t>
            </a:r>
          </a:p>
        </p:txBody>
      </p:sp>
      <p:pic>
        <p:nvPicPr>
          <p:cNvPr id="7172" name="Image 7">
            <a:extLst>
              <a:ext uri="{FF2B5EF4-FFF2-40B4-BE49-F238E27FC236}">
                <a16:creationId xmlns:a16="http://schemas.microsoft.com/office/drawing/2014/main" id="{A5FEDC47-9C3D-061A-058F-BC44E4511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7042" r="2834" b="3754"/>
          <a:stretch>
            <a:fillRect/>
          </a:stretch>
        </p:blipFill>
        <p:spPr bwMode="auto">
          <a:xfrm>
            <a:off x="1393825" y="2665413"/>
            <a:ext cx="66341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1">
            <a:extLst>
              <a:ext uri="{FF2B5EF4-FFF2-40B4-BE49-F238E27FC236}">
                <a16:creationId xmlns:a16="http://schemas.microsoft.com/office/drawing/2014/main" id="{9F51F17E-D7DC-00DB-C69A-AD4C45D5F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84248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Lance main </a:t>
            </a:r>
            <a:r>
              <a:rPr lang="fr-FR" altLang="fr-FR" sz="2000">
                <a:latin typeface="Times New Roman" panose="02020603050405020304" pitchFamily="18" charset="0"/>
                <a:sym typeface="Wingdings" panose="05000000000000000000" pitchFamily="2" charset="2"/>
              </a:rPr>
              <a:t> F</a:t>
            </a:r>
            <a:r>
              <a:rPr lang="fr-FR" altLang="fr-FR" sz="2000">
                <a:latin typeface="Times New Roman" panose="02020603050405020304" pitchFamily="18" charset="0"/>
              </a:rPr>
              <a:t>aire passer l’eau dans un étranglement pour transformer sa pression en vitesse, ce qui permet de la </a:t>
            </a:r>
            <a:r>
              <a:rPr lang="fr-FR" altLang="fr-FR" sz="2000" b="1">
                <a:latin typeface="Times New Roman" panose="02020603050405020304" pitchFamily="18" charset="0"/>
              </a:rPr>
              <a:t>projeter à distance</a:t>
            </a:r>
            <a:r>
              <a:rPr lang="fr-FR" altLang="fr-FR" sz="2000">
                <a:latin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Eau s’échappe de la lance </a:t>
            </a:r>
            <a:r>
              <a:rPr lang="fr-FR" altLang="fr-FR" sz="200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latin typeface="Times New Roman" panose="02020603050405020304" pitchFamily="18" charset="0"/>
              </a:rPr>
              <a:t> Force s’exerce dans le sens opposé = </a:t>
            </a:r>
            <a:r>
              <a:rPr lang="fr-FR" altLang="fr-FR" sz="2000" b="1">
                <a:latin typeface="Times New Roman" panose="02020603050405020304" pitchFamily="18" charset="0"/>
              </a:rPr>
              <a:t>effet de recul </a:t>
            </a:r>
            <a:r>
              <a:rPr lang="fr-FR" altLang="fr-FR" sz="2000">
                <a:latin typeface="Times New Roman" panose="02020603050405020304" pitchFamily="18" charset="0"/>
              </a:rPr>
              <a:t>+ ou - important en fonction de la forme du jet et de la pression.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u numéro de diapositive 3">
            <a:extLst>
              <a:ext uri="{FF2B5EF4-FFF2-40B4-BE49-F238E27FC236}">
                <a16:creationId xmlns:a16="http://schemas.microsoft.com/office/drawing/2014/main" id="{A14BB974-A169-0F3D-2EB0-FD740BF290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A39814-65B8-4A62-8E65-0E3A49AC2EC9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3251" name="Titre 8">
            <a:extLst>
              <a:ext uri="{FF2B5EF4-FFF2-40B4-BE49-F238E27FC236}">
                <a16:creationId xmlns:a16="http://schemas.microsoft.com/office/drawing/2014/main" id="{B773B32C-55D9-5BDE-15DA-136D1D37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53252" name="Rectangle 5">
            <a:extLst>
              <a:ext uri="{FF2B5EF4-FFF2-40B4-BE49-F238E27FC236}">
                <a16:creationId xmlns:a16="http://schemas.microsoft.com/office/drawing/2014/main" id="{D49A0EC4-CC82-E366-E5D3-91B06FCD4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110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Jet droit</a:t>
            </a:r>
          </a:p>
        </p:txBody>
      </p:sp>
      <p:pic>
        <p:nvPicPr>
          <p:cNvPr id="53253" name="Espace réservé du contenu 4">
            <a:extLst>
              <a:ext uri="{FF2B5EF4-FFF2-40B4-BE49-F238E27FC236}">
                <a16:creationId xmlns:a16="http://schemas.microsoft.com/office/drawing/2014/main" id="{9870196C-9B2E-4E38-2F85-4BC8A623F2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89113"/>
            <a:ext cx="2366963" cy="766762"/>
          </a:xfrm>
        </p:spPr>
      </p:pic>
      <p:sp>
        <p:nvSpPr>
          <p:cNvPr id="53254" name="Rectangle 6">
            <a:extLst>
              <a:ext uri="{FF2B5EF4-FFF2-40B4-BE49-F238E27FC236}">
                <a16:creationId xmlns:a16="http://schemas.microsoft.com/office/drawing/2014/main" id="{066BF19C-9766-62BC-E8A7-11C8C7551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1724025"/>
            <a:ext cx="60340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Concentre l’eau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sous forme cylindrique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pour lui donner une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portée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et un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effet d’impact maximum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avec le minimum de pulvérisation.</a:t>
            </a:r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2B067E6B-1402-42EA-EFD1-BB92C4E93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95600"/>
            <a:ext cx="8443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Se maintient jusqu’à une certaine distance puis atteint un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point de division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à partir duquel la perte de vitesse d’écoulement est telle que l’eau se pulvérise. Il peut alors devenir moins efficace et être facilement emporté par le vent.</a:t>
            </a:r>
          </a:p>
        </p:txBody>
      </p:sp>
      <p:pic>
        <p:nvPicPr>
          <p:cNvPr id="10" name="Image 2">
            <a:extLst>
              <a:ext uri="{FF2B5EF4-FFF2-40B4-BE49-F238E27FC236}">
                <a16:creationId xmlns:a16="http://schemas.microsoft.com/office/drawing/2014/main" id="{0B45487D-BAA0-4514-E99A-DDF32ACF25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962400"/>
            <a:ext cx="2667000" cy="23066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3257" name="Connecteur droit avec flèche 11">
            <a:extLst>
              <a:ext uri="{FF2B5EF4-FFF2-40B4-BE49-F238E27FC236}">
                <a16:creationId xmlns:a16="http://schemas.microsoft.com/office/drawing/2014/main" id="{05471695-FF35-F5B1-DBD4-31FCF1043A8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81600" y="4370388"/>
            <a:ext cx="1371600" cy="4302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8" name="ZoneTexte 4">
            <a:extLst>
              <a:ext uri="{FF2B5EF4-FFF2-40B4-BE49-F238E27FC236}">
                <a16:creationId xmlns:a16="http://schemas.microsoft.com/office/drawing/2014/main" id="{5AFF5168-50C3-BB1A-6A11-2C024479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8768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Point de division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3">
            <a:extLst>
              <a:ext uri="{FF2B5EF4-FFF2-40B4-BE49-F238E27FC236}">
                <a16:creationId xmlns:a16="http://schemas.microsoft.com/office/drawing/2014/main" id="{37F1C778-021E-188D-CAAC-1BE24839A5D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C8AF139-8E5B-4AA6-9B8A-6979F92DAFC5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4275" name="Titre 8">
            <a:extLst>
              <a:ext uri="{FF2B5EF4-FFF2-40B4-BE49-F238E27FC236}">
                <a16:creationId xmlns:a16="http://schemas.microsoft.com/office/drawing/2014/main" id="{28E6C97A-AE0E-035D-0E85-E6A049A0F6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54276" name="Rectangle 5">
            <a:extLst>
              <a:ext uri="{FF2B5EF4-FFF2-40B4-BE49-F238E27FC236}">
                <a16:creationId xmlns:a16="http://schemas.microsoft.com/office/drawing/2014/main" id="{515CEBB0-0967-5E48-44B4-A7F1F719B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133600"/>
            <a:ext cx="167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latin typeface="Times New Roman" panose="02020603050405020304" pitchFamily="18" charset="0"/>
                <a:cs typeface="Arial" panose="020B0604020202020204" pitchFamily="34" charset="0"/>
              </a:rPr>
              <a:t>Jet droit</a:t>
            </a:r>
          </a:p>
        </p:txBody>
      </p:sp>
      <p:pic>
        <p:nvPicPr>
          <p:cNvPr id="54277" name="Espace réservé du contenu 4">
            <a:extLst>
              <a:ext uri="{FF2B5EF4-FFF2-40B4-BE49-F238E27FC236}">
                <a16:creationId xmlns:a16="http://schemas.microsoft.com/office/drawing/2014/main" id="{A10C122F-BCFF-E7B8-B0BB-691BB45DB67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3427413"/>
            <a:ext cx="4324350" cy="140017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numéro de diapositive 3">
            <a:extLst>
              <a:ext uri="{FF2B5EF4-FFF2-40B4-BE49-F238E27FC236}">
                <a16:creationId xmlns:a16="http://schemas.microsoft.com/office/drawing/2014/main" id="{D9EBDD64-85B6-9659-99C4-4142F4AD546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EE5CA72-4F69-407B-9706-236FA1B5F0B3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5299" name="Titre 8">
            <a:extLst>
              <a:ext uri="{FF2B5EF4-FFF2-40B4-BE49-F238E27FC236}">
                <a16:creationId xmlns:a16="http://schemas.microsoft.com/office/drawing/2014/main" id="{0E4147F6-6986-0D28-B1B7-A4DFEFAB10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55300" name="Rectangle 5">
            <a:extLst>
              <a:ext uri="{FF2B5EF4-FFF2-40B4-BE49-F238E27FC236}">
                <a16:creationId xmlns:a16="http://schemas.microsoft.com/office/drawing/2014/main" id="{CD73434A-DC55-FAB9-F732-E035C22D5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Jet droit</a:t>
            </a:r>
          </a:p>
        </p:txBody>
      </p:sp>
      <p:pic>
        <p:nvPicPr>
          <p:cNvPr id="55301" name="Espace réservé du contenu 4">
            <a:extLst>
              <a:ext uri="{FF2B5EF4-FFF2-40B4-BE49-F238E27FC236}">
                <a16:creationId xmlns:a16="http://schemas.microsoft.com/office/drawing/2014/main" id="{13FCF546-CF89-8C30-BB7F-44388631F26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341438"/>
            <a:ext cx="4324350" cy="1400175"/>
          </a:xfrm>
        </p:spPr>
      </p:pic>
      <p:sp>
        <p:nvSpPr>
          <p:cNvPr id="55302" name="Rectangle 10">
            <a:extLst>
              <a:ext uri="{FF2B5EF4-FFF2-40B4-BE49-F238E27FC236}">
                <a16:creationId xmlns:a16="http://schemas.microsoft.com/office/drawing/2014/main" id="{F65EFAF5-8699-E7B2-953B-36C598499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178050"/>
            <a:ext cx="78486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u="sng">
                <a:latin typeface="Times New Roman" panose="02020603050405020304" pitchFamily="18" charset="0"/>
                <a:cs typeface="Arial" panose="020B0604020202020204" pitchFamily="34" charset="0"/>
              </a:rPr>
              <a:t>Permet d’obtenir 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2400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1 + grande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portée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que les autres jets,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1 + grand pouvoir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pénétrant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1 meilleure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précision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d’atteinte du foyer par sa linéarité.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u numéro de diapositive 3">
            <a:extLst>
              <a:ext uri="{FF2B5EF4-FFF2-40B4-BE49-F238E27FC236}">
                <a16:creationId xmlns:a16="http://schemas.microsoft.com/office/drawing/2014/main" id="{F474C49F-AFD6-B650-4AA8-1D4324208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8A2F58-B2CB-4F4A-B712-98CE32CDEE94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6323" name="Titre 8">
            <a:extLst>
              <a:ext uri="{FF2B5EF4-FFF2-40B4-BE49-F238E27FC236}">
                <a16:creationId xmlns:a16="http://schemas.microsoft.com/office/drawing/2014/main" id="{159CC35B-575A-F364-A9AE-1FFBCF1A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020DBC6A-1DB0-532A-9C0B-FAC0C7595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83629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Réglage du Jet droit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 est bien réglé au départ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 sera compact à l’arrivée.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6325" name="Group 2">
            <a:extLst>
              <a:ext uri="{FF2B5EF4-FFF2-40B4-BE49-F238E27FC236}">
                <a16:creationId xmlns:a16="http://schemas.microsoft.com/office/drawing/2014/main" id="{006D248E-C8F2-B85D-9FE3-CC473DE39664}"/>
              </a:ext>
            </a:extLst>
          </p:cNvPr>
          <p:cNvGrpSpPr>
            <a:grpSpLocks/>
          </p:cNvGrpSpPr>
          <p:nvPr/>
        </p:nvGrpSpPr>
        <p:grpSpPr bwMode="auto">
          <a:xfrm>
            <a:off x="522288" y="2763838"/>
            <a:ext cx="5051425" cy="962025"/>
            <a:chOff x="144" y="1392"/>
            <a:chExt cx="5446" cy="1352"/>
          </a:xfrm>
        </p:grpSpPr>
        <p:sp>
          <p:nvSpPr>
            <p:cNvPr id="56328" name="Freeform 3">
              <a:extLst>
                <a:ext uri="{FF2B5EF4-FFF2-40B4-BE49-F238E27FC236}">
                  <a16:creationId xmlns:a16="http://schemas.microsoft.com/office/drawing/2014/main" id="{3BD7BA27-A976-2DF3-94F8-E0E656F38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" y="1645"/>
              <a:ext cx="4865" cy="503"/>
            </a:xfrm>
            <a:custGeom>
              <a:avLst/>
              <a:gdLst>
                <a:gd name="T0" fmla="*/ 1032 w 4865"/>
                <a:gd name="T1" fmla="*/ 434 h 503"/>
                <a:gd name="T2" fmla="*/ 2 w 4865"/>
                <a:gd name="T3" fmla="*/ 434 h 503"/>
                <a:gd name="T4" fmla="*/ 0 w 4865"/>
                <a:gd name="T5" fmla="*/ 68 h 503"/>
                <a:gd name="T6" fmla="*/ 1038 w 4865"/>
                <a:gd name="T7" fmla="*/ 69 h 503"/>
                <a:gd name="T8" fmla="*/ 1099 w 4865"/>
                <a:gd name="T9" fmla="*/ 0 h 503"/>
                <a:gd name="T10" fmla="*/ 1395 w 4865"/>
                <a:gd name="T11" fmla="*/ 0 h 503"/>
                <a:gd name="T12" fmla="*/ 4865 w 4865"/>
                <a:gd name="T13" fmla="*/ 182 h 503"/>
                <a:gd name="T14" fmla="*/ 1392 w 4865"/>
                <a:gd name="T15" fmla="*/ 501 h 503"/>
                <a:gd name="T16" fmla="*/ 1099 w 4865"/>
                <a:gd name="T17" fmla="*/ 503 h 503"/>
                <a:gd name="T18" fmla="*/ 1032 w 4865"/>
                <a:gd name="T19" fmla="*/ 434 h 5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65" h="503">
                  <a:moveTo>
                    <a:pt x="1032" y="434"/>
                  </a:moveTo>
                  <a:lnTo>
                    <a:pt x="2" y="434"/>
                  </a:lnTo>
                  <a:lnTo>
                    <a:pt x="0" y="68"/>
                  </a:lnTo>
                  <a:lnTo>
                    <a:pt x="1038" y="69"/>
                  </a:lnTo>
                  <a:lnTo>
                    <a:pt x="1099" y="0"/>
                  </a:lnTo>
                  <a:lnTo>
                    <a:pt x="1395" y="0"/>
                  </a:lnTo>
                  <a:lnTo>
                    <a:pt x="4865" y="182"/>
                  </a:lnTo>
                  <a:lnTo>
                    <a:pt x="1392" y="501"/>
                  </a:lnTo>
                  <a:lnTo>
                    <a:pt x="1099" y="503"/>
                  </a:lnTo>
                  <a:lnTo>
                    <a:pt x="1032" y="434"/>
                  </a:lnTo>
                  <a:close/>
                </a:path>
              </a:pathLst>
            </a:custGeom>
            <a:gradFill rotWithShape="0">
              <a:gsLst>
                <a:gs pos="0">
                  <a:srgbClr val="03D4A8"/>
                </a:gs>
                <a:gs pos="12500">
                  <a:srgbClr val="21D6E0"/>
                </a:gs>
                <a:gs pos="37500">
                  <a:srgbClr val="0087E6"/>
                </a:gs>
                <a:gs pos="50000">
                  <a:srgbClr val="005CBF"/>
                </a:gs>
                <a:gs pos="62500">
                  <a:srgbClr val="0087E6"/>
                </a:gs>
                <a:gs pos="87500">
                  <a:srgbClr val="21D6E0"/>
                </a:gs>
                <a:gs pos="100000">
                  <a:srgbClr val="03D4A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6329" name="Freeform 4">
              <a:extLst>
                <a:ext uri="{FF2B5EF4-FFF2-40B4-BE49-F238E27FC236}">
                  <a16:creationId xmlns:a16="http://schemas.microsoft.com/office/drawing/2014/main" id="{7B86FEAE-B3AC-9B0F-D00E-DA1E3631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" y="2146"/>
              <a:ext cx="368" cy="598"/>
            </a:xfrm>
            <a:custGeom>
              <a:avLst/>
              <a:gdLst>
                <a:gd name="T0" fmla="*/ 0 w 964"/>
                <a:gd name="T1" fmla="*/ 0 h 1256"/>
                <a:gd name="T2" fmla="*/ 0 w 964"/>
                <a:gd name="T3" fmla="*/ 0 h 1256"/>
                <a:gd name="T4" fmla="*/ 0 w 964"/>
                <a:gd name="T5" fmla="*/ 0 h 1256"/>
                <a:gd name="T6" fmla="*/ 0 w 964"/>
                <a:gd name="T7" fmla="*/ 0 h 1256"/>
                <a:gd name="T8" fmla="*/ 0 w 964"/>
                <a:gd name="T9" fmla="*/ 0 h 1256"/>
                <a:gd name="T10" fmla="*/ 0 w 964"/>
                <a:gd name="T11" fmla="*/ 0 h 1256"/>
                <a:gd name="T12" fmla="*/ 0 w 964"/>
                <a:gd name="T13" fmla="*/ 0 h 1256"/>
                <a:gd name="T14" fmla="*/ 0 w 964"/>
                <a:gd name="T15" fmla="*/ 0 h 1256"/>
                <a:gd name="T16" fmla="*/ 0 w 964"/>
                <a:gd name="T17" fmla="*/ 0 h 1256"/>
                <a:gd name="T18" fmla="*/ 0 w 964"/>
                <a:gd name="T19" fmla="*/ 0 h 1256"/>
                <a:gd name="T20" fmla="*/ 0 w 964"/>
                <a:gd name="T21" fmla="*/ 0 h 1256"/>
                <a:gd name="T22" fmla="*/ 0 w 964"/>
                <a:gd name="T23" fmla="*/ 0 h 1256"/>
                <a:gd name="T24" fmla="*/ 0 w 964"/>
                <a:gd name="T25" fmla="*/ 0 h 1256"/>
                <a:gd name="T26" fmla="*/ 0 w 964"/>
                <a:gd name="T27" fmla="*/ 0 h 1256"/>
                <a:gd name="T28" fmla="*/ 0 w 964"/>
                <a:gd name="T29" fmla="*/ 0 h 1256"/>
                <a:gd name="T30" fmla="*/ 0 w 964"/>
                <a:gd name="T31" fmla="*/ 0 h 1256"/>
                <a:gd name="T32" fmla="*/ 0 w 964"/>
                <a:gd name="T33" fmla="*/ 0 h 1256"/>
                <a:gd name="T34" fmla="*/ 0 w 964"/>
                <a:gd name="T35" fmla="*/ 0 h 1256"/>
                <a:gd name="T36" fmla="*/ 0 w 964"/>
                <a:gd name="T37" fmla="*/ 0 h 1256"/>
                <a:gd name="T38" fmla="*/ 0 w 964"/>
                <a:gd name="T39" fmla="*/ 0 h 1256"/>
                <a:gd name="T40" fmla="*/ 0 w 964"/>
                <a:gd name="T41" fmla="*/ 0 h 1256"/>
                <a:gd name="T42" fmla="*/ 0 w 964"/>
                <a:gd name="T43" fmla="*/ 0 h 1256"/>
                <a:gd name="T44" fmla="*/ 0 w 964"/>
                <a:gd name="T45" fmla="*/ 0 h 1256"/>
                <a:gd name="T46" fmla="*/ 0 w 964"/>
                <a:gd name="T47" fmla="*/ 0 h 1256"/>
                <a:gd name="T48" fmla="*/ 0 w 964"/>
                <a:gd name="T49" fmla="*/ 0 h 1256"/>
                <a:gd name="T50" fmla="*/ 0 w 964"/>
                <a:gd name="T51" fmla="*/ 0 h 1256"/>
                <a:gd name="T52" fmla="*/ 0 w 964"/>
                <a:gd name="T53" fmla="*/ 0 h 1256"/>
                <a:gd name="T54" fmla="*/ 0 w 964"/>
                <a:gd name="T55" fmla="*/ 0 h 1256"/>
                <a:gd name="T56" fmla="*/ 0 w 964"/>
                <a:gd name="T57" fmla="*/ 0 h 1256"/>
                <a:gd name="T58" fmla="*/ 0 w 964"/>
                <a:gd name="T59" fmla="*/ 0 h 1256"/>
                <a:gd name="T60" fmla="*/ 0 w 964"/>
                <a:gd name="T61" fmla="*/ 0 h 12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4" h="1256">
                  <a:moveTo>
                    <a:pt x="942" y="1"/>
                  </a:moveTo>
                  <a:cubicBezTo>
                    <a:pt x="964" y="0"/>
                    <a:pt x="934" y="79"/>
                    <a:pt x="934" y="79"/>
                  </a:cubicBezTo>
                  <a:cubicBezTo>
                    <a:pt x="942" y="84"/>
                    <a:pt x="928" y="100"/>
                    <a:pt x="906" y="147"/>
                  </a:cubicBezTo>
                  <a:cubicBezTo>
                    <a:pt x="884" y="195"/>
                    <a:pt x="823" y="308"/>
                    <a:pt x="801" y="360"/>
                  </a:cubicBezTo>
                  <a:cubicBezTo>
                    <a:pt x="789" y="401"/>
                    <a:pt x="780" y="420"/>
                    <a:pt x="777" y="462"/>
                  </a:cubicBezTo>
                  <a:cubicBezTo>
                    <a:pt x="776" y="473"/>
                    <a:pt x="786" y="497"/>
                    <a:pt x="789" y="508"/>
                  </a:cubicBezTo>
                  <a:cubicBezTo>
                    <a:pt x="795" y="530"/>
                    <a:pt x="794" y="578"/>
                    <a:pt x="794" y="578"/>
                  </a:cubicBezTo>
                  <a:cubicBezTo>
                    <a:pt x="760" y="616"/>
                    <a:pt x="742" y="634"/>
                    <a:pt x="694" y="654"/>
                  </a:cubicBezTo>
                  <a:cubicBezTo>
                    <a:pt x="643" y="698"/>
                    <a:pt x="647" y="774"/>
                    <a:pt x="650" y="838"/>
                  </a:cubicBezTo>
                  <a:cubicBezTo>
                    <a:pt x="637" y="878"/>
                    <a:pt x="658" y="872"/>
                    <a:pt x="632" y="900"/>
                  </a:cubicBezTo>
                  <a:cubicBezTo>
                    <a:pt x="617" y="920"/>
                    <a:pt x="584" y="936"/>
                    <a:pt x="564" y="958"/>
                  </a:cubicBezTo>
                  <a:cubicBezTo>
                    <a:pt x="545" y="981"/>
                    <a:pt x="527" y="1011"/>
                    <a:pt x="519" y="1035"/>
                  </a:cubicBezTo>
                  <a:cubicBezTo>
                    <a:pt x="505" y="1055"/>
                    <a:pt x="527" y="1086"/>
                    <a:pt x="518" y="1100"/>
                  </a:cubicBezTo>
                  <a:cubicBezTo>
                    <a:pt x="517" y="1119"/>
                    <a:pt x="513" y="1143"/>
                    <a:pt x="510" y="1157"/>
                  </a:cubicBezTo>
                  <a:cubicBezTo>
                    <a:pt x="504" y="1170"/>
                    <a:pt x="503" y="1176"/>
                    <a:pt x="499" y="1182"/>
                  </a:cubicBezTo>
                  <a:cubicBezTo>
                    <a:pt x="495" y="1189"/>
                    <a:pt x="494" y="1185"/>
                    <a:pt x="486" y="1192"/>
                  </a:cubicBezTo>
                  <a:cubicBezTo>
                    <a:pt x="475" y="1205"/>
                    <a:pt x="469" y="1223"/>
                    <a:pt x="453" y="1229"/>
                  </a:cubicBezTo>
                  <a:cubicBezTo>
                    <a:pt x="432" y="1238"/>
                    <a:pt x="407" y="1233"/>
                    <a:pt x="384" y="1234"/>
                  </a:cubicBezTo>
                  <a:cubicBezTo>
                    <a:pt x="356" y="1237"/>
                    <a:pt x="324" y="1249"/>
                    <a:pt x="292" y="1252"/>
                  </a:cubicBezTo>
                  <a:cubicBezTo>
                    <a:pt x="260" y="1255"/>
                    <a:pt x="226" y="1256"/>
                    <a:pt x="195" y="1255"/>
                  </a:cubicBezTo>
                  <a:cubicBezTo>
                    <a:pt x="162" y="1252"/>
                    <a:pt x="140" y="1250"/>
                    <a:pt x="107" y="1248"/>
                  </a:cubicBezTo>
                  <a:cubicBezTo>
                    <a:pt x="95" y="1248"/>
                    <a:pt x="61" y="1225"/>
                    <a:pt x="61" y="1225"/>
                  </a:cubicBezTo>
                  <a:cubicBezTo>
                    <a:pt x="61" y="1225"/>
                    <a:pt x="18" y="1186"/>
                    <a:pt x="29" y="1186"/>
                  </a:cubicBezTo>
                  <a:cubicBezTo>
                    <a:pt x="14" y="1168"/>
                    <a:pt x="24" y="1179"/>
                    <a:pt x="9" y="1162"/>
                  </a:cubicBezTo>
                  <a:cubicBezTo>
                    <a:pt x="2" y="1153"/>
                    <a:pt x="7" y="1138"/>
                    <a:pt x="6" y="1127"/>
                  </a:cubicBezTo>
                  <a:cubicBezTo>
                    <a:pt x="1" y="1045"/>
                    <a:pt x="0" y="1078"/>
                    <a:pt x="6" y="1008"/>
                  </a:cubicBezTo>
                  <a:cubicBezTo>
                    <a:pt x="90" y="826"/>
                    <a:pt x="240" y="583"/>
                    <a:pt x="290" y="367"/>
                  </a:cubicBezTo>
                  <a:cubicBezTo>
                    <a:pt x="293" y="356"/>
                    <a:pt x="249" y="170"/>
                    <a:pt x="242" y="161"/>
                  </a:cubicBezTo>
                  <a:cubicBezTo>
                    <a:pt x="238" y="117"/>
                    <a:pt x="227" y="127"/>
                    <a:pt x="229" y="111"/>
                  </a:cubicBezTo>
                  <a:cubicBezTo>
                    <a:pt x="231" y="96"/>
                    <a:pt x="249" y="88"/>
                    <a:pt x="255" y="70"/>
                  </a:cubicBezTo>
                  <a:cubicBezTo>
                    <a:pt x="269" y="56"/>
                    <a:pt x="262" y="15"/>
                    <a:pt x="264" y="1"/>
                  </a:cubicBezTo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00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56330" name="Group 5">
              <a:extLst>
                <a:ext uri="{FF2B5EF4-FFF2-40B4-BE49-F238E27FC236}">
                  <a16:creationId xmlns:a16="http://schemas.microsoft.com/office/drawing/2014/main" id="{5AB4CF84-363C-7FFF-BDFA-EB19A05192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" y="1735"/>
              <a:ext cx="1062" cy="320"/>
              <a:chOff x="2448" y="1008"/>
              <a:chExt cx="2784" cy="672"/>
            </a:xfrm>
          </p:grpSpPr>
          <p:sp>
            <p:nvSpPr>
              <p:cNvPr id="56393" name="AutoShape 6">
                <a:extLst>
                  <a:ext uri="{FF2B5EF4-FFF2-40B4-BE49-F238E27FC236}">
                    <a16:creationId xmlns:a16="http://schemas.microsoft.com/office/drawing/2014/main" id="{24FC31B1-8E61-9C05-C952-44C04EF0F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424" y="1080"/>
                <a:ext cx="576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163" y="10800"/>
                    </a:moveTo>
                    <a:cubicBezTo>
                      <a:pt x="10163" y="10448"/>
                      <a:pt x="10448" y="10163"/>
                      <a:pt x="10800" y="10163"/>
                    </a:cubicBezTo>
                    <a:cubicBezTo>
                      <a:pt x="11151" y="10163"/>
                      <a:pt x="11437" y="10448"/>
                      <a:pt x="11437" y="10800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lnTo>
                      <a:pt x="10163" y="108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50000">
                    <a:srgbClr val="C1C1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56394" name="Rectangle 7">
                <a:extLst>
                  <a:ext uri="{FF2B5EF4-FFF2-40B4-BE49-F238E27FC236}">
                    <a16:creationId xmlns:a16="http://schemas.microsoft.com/office/drawing/2014/main" id="{5ABEA379-99F5-C116-34EC-CE7A26CA7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248"/>
                <a:ext cx="2496" cy="192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C1C1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95" name="Rectangle 8">
                <a:extLst>
                  <a:ext uri="{FF2B5EF4-FFF2-40B4-BE49-F238E27FC236}">
                    <a16:creationId xmlns:a16="http://schemas.microsoft.com/office/drawing/2014/main" id="{51CA1F34-B648-C0EB-93FA-7EB89301E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008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C1C1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56396" name="Group 9">
                <a:extLst>
                  <a:ext uri="{FF2B5EF4-FFF2-40B4-BE49-F238E27FC236}">
                    <a16:creationId xmlns:a16="http://schemas.microsoft.com/office/drawing/2014/main" id="{7DFCA4F9-05A9-01B9-3F31-0100C68F0B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4" y="1008"/>
                <a:ext cx="48" cy="672"/>
                <a:chOff x="4848" y="1536"/>
                <a:chExt cx="144" cy="1440"/>
              </a:xfrm>
            </p:grpSpPr>
            <p:sp>
              <p:nvSpPr>
                <p:cNvPr id="56397" name="Freeform 10">
                  <a:extLst>
                    <a:ext uri="{FF2B5EF4-FFF2-40B4-BE49-F238E27FC236}">
                      <a16:creationId xmlns:a16="http://schemas.microsoft.com/office/drawing/2014/main" id="{65CE8F65-EAF9-3871-278F-050D850B8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8" y="1536"/>
                  <a:ext cx="144" cy="720"/>
                </a:xfrm>
                <a:custGeom>
                  <a:avLst/>
                  <a:gdLst>
                    <a:gd name="T0" fmla="*/ 144 w 144"/>
                    <a:gd name="T1" fmla="*/ 720 h 720"/>
                    <a:gd name="T2" fmla="*/ 144 w 144"/>
                    <a:gd name="T3" fmla="*/ 0 h 720"/>
                    <a:gd name="T4" fmla="*/ 87 w 144"/>
                    <a:gd name="T5" fmla="*/ 15 h 720"/>
                    <a:gd name="T6" fmla="*/ 39 w 144"/>
                    <a:gd name="T7" fmla="*/ 45 h 720"/>
                    <a:gd name="T8" fmla="*/ 15 w 144"/>
                    <a:gd name="T9" fmla="*/ 75 h 720"/>
                    <a:gd name="T10" fmla="*/ 0 w 144"/>
                    <a:gd name="T11" fmla="*/ 144 h 720"/>
                    <a:gd name="T12" fmla="*/ 0 w 144"/>
                    <a:gd name="T13" fmla="*/ 528 h 720"/>
                    <a:gd name="T14" fmla="*/ 0 w 144"/>
                    <a:gd name="T15" fmla="*/ 720 h 720"/>
                    <a:gd name="T16" fmla="*/ 144 w 144"/>
                    <a:gd name="T17" fmla="*/ 720 h 7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720">
                      <a:moveTo>
                        <a:pt x="144" y="720"/>
                      </a:moveTo>
                      <a:lnTo>
                        <a:pt x="144" y="0"/>
                      </a:lnTo>
                      <a:lnTo>
                        <a:pt x="87" y="15"/>
                      </a:lnTo>
                      <a:lnTo>
                        <a:pt x="39" y="45"/>
                      </a:lnTo>
                      <a:lnTo>
                        <a:pt x="15" y="75"/>
                      </a:lnTo>
                      <a:lnTo>
                        <a:pt x="0" y="144"/>
                      </a:lnTo>
                      <a:lnTo>
                        <a:pt x="0" y="528"/>
                      </a:lnTo>
                      <a:lnTo>
                        <a:pt x="0" y="720"/>
                      </a:lnTo>
                      <a:lnTo>
                        <a:pt x="144" y="7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50000">
                      <a:srgbClr val="C1C1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56398" name="Freeform 11">
                  <a:extLst>
                    <a:ext uri="{FF2B5EF4-FFF2-40B4-BE49-F238E27FC236}">
                      <a16:creationId xmlns:a16="http://schemas.microsoft.com/office/drawing/2014/main" id="{826B010B-4A91-0C56-B6A0-8299EC1EA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848" y="2256"/>
                  <a:ext cx="144" cy="720"/>
                </a:xfrm>
                <a:custGeom>
                  <a:avLst/>
                  <a:gdLst>
                    <a:gd name="T0" fmla="*/ 144 w 144"/>
                    <a:gd name="T1" fmla="*/ 720 h 720"/>
                    <a:gd name="T2" fmla="*/ 144 w 144"/>
                    <a:gd name="T3" fmla="*/ 0 h 720"/>
                    <a:gd name="T4" fmla="*/ 87 w 144"/>
                    <a:gd name="T5" fmla="*/ 15 h 720"/>
                    <a:gd name="T6" fmla="*/ 39 w 144"/>
                    <a:gd name="T7" fmla="*/ 45 h 720"/>
                    <a:gd name="T8" fmla="*/ 15 w 144"/>
                    <a:gd name="T9" fmla="*/ 75 h 720"/>
                    <a:gd name="T10" fmla="*/ 0 w 144"/>
                    <a:gd name="T11" fmla="*/ 144 h 720"/>
                    <a:gd name="T12" fmla="*/ 0 w 144"/>
                    <a:gd name="T13" fmla="*/ 528 h 720"/>
                    <a:gd name="T14" fmla="*/ 0 w 144"/>
                    <a:gd name="T15" fmla="*/ 720 h 720"/>
                    <a:gd name="T16" fmla="*/ 144 w 144"/>
                    <a:gd name="T17" fmla="*/ 720 h 7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720">
                      <a:moveTo>
                        <a:pt x="144" y="720"/>
                      </a:moveTo>
                      <a:lnTo>
                        <a:pt x="144" y="0"/>
                      </a:lnTo>
                      <a:lnTo>
                        <a:pt x="87" y="15"/>
                      </a:lnTo>
                      <a:lnTo>
                        <a:pt x="39" y="45"/>
                      </a:lnTo>
                      <a:lnTo>
                        <a:pt x="15" y="75"/>
                      </a:lnTo>
                      <a:lnTo>
                        <a:pt x="0" y="144"/>
                      </a:lnTo>
                      <a:lnTo>
                        <a:pt x="0" y="528"/>
                      </a:lnTo>
                      <a:lnTo>
                        <a:pt x="0" y="720"/>
                      </a:lnTo>
                      <a:lnTo>
                        <a:pt x="144" y="7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50000">
                      <a:srgbClr val="C1C1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56331" name="Group 12">
              <a:extLst>
                <a:ext uri="{FF2B5EF4-FFF2-40B4-BE49-F238E27FC236}">
                  <a16:creationId xmlns:a16="http://schemas.microsoft.com/office/drawing/2014/main" id="{497FAFF0-0CE7-5D74-5FA0-7E60DBCA0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6" y="1758"/>
              <a:ext cx="146" cy="274"/>
              <a:chOff x="3072" y="1102"/>
              <a:chExt cx="384" cy="576"/>
            </a:xfrm>
          </p:grpSpPr>
          <p:sp>
            <p:nvSpPr>
              <p:cNvPr id="56387" name="AutoShape 13">
                <a:extLst>
                  <a:ext uri="{FF2B5EF4-FFF2-40B4-BE49-F238E27FC236}">
                    <a16:creationId xmlns:a16="http://schemas.microsoft.com/office/drawing/2014/main" id="{3C3BC368-2D33-1565-941E-DB49C03D2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44" cy="14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33CC"/>
                  </a:gs>
                  <a:gs pos="50000">
                    <a:srgbClr val="000000"/>
                  </a:gs>
                  <a:gs pos="100000">
                    <a:srgbClr val="33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88" name="AutoShape 14">
                <a:extLst>
                  <a:ext uri="{FF2B5EF4-FFF2-40B4-BE49-F238E27FC236}">
                    <a16:creationId xmlns:a16="http://schemas.microsoft.com/office/drawing/2014/main" id="{76080B00-0E65-B4D3-C583-F5B0A3B8D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12" y="1488"/>
                <a:ext cx="144" cy="14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33CC"/>
                  </a:gs>
                  <a:gs pos="50000">
                    <a:srgbClr val="000000"/>
                  </a:gs>
                  <a:gs pos="100000">
                    <a:srgbClr val="33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56389" name="Group 15">
                <a:extLst>
                  <a:ext uri="{FF2B5EF4-FFF2-40B4-BE49-F238E27FC236}">
                    <a16:creationId xmlns:a16="http://schemas.microsoft.com/office/drawing/2014/main" id="{E2CD037C-065C-5B33-6E0A-83FBEAFF99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85423">
                <a:off x="3207" y="1102"/>
                <a:ext cx="104" cy="576"/>
                <a:chOff x="2256" y="1968"/>
                <a:chExt cx="144" cy="672"/>
              </a:xfrm>
            </p:grpSpPr>
            <p:sp>
              <p:nvSpPr>
                <p:cNvPr id="56390" name="Rectangle 16">
                  <a:extLst>
                    <a:ext uri="{FF2B5EF4-FFF2-40B4-BE49-F238E27FC236}">
                      <a16:creationId xmlns:a16="http://schemas.microsoft.com/office/drawing/2014/main" id="{6EF0A017-F13D-DF6F-F35D-C207EDBB32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064"/>
                  <a:ext cx="144" cy="48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391" name="Oval 17">
                  <a:extLst>
                    <a:ext uri="{FF2B5EF4-FFF2-40B4-BE49-F238E27FC236}">
                      <a16:creationId xmlns:a16="http://schemas.microsoft.com/office/drawing/2014/main" id="{4C5DBBF1-D950-9B57-C635-D18661EC1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968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392" name="Oval 18">
                  <a:extLst>
                    <a:ext uri="{FF2B5EF4-FFF2-40B4-BE49-F238E27FC236}">
                      <a16:creationId xmlns:a16="http://schemas.microsoft.com/office/drawing/2014/main" id="{7E1C1752-97EF-08FC-A9D0-AE1E3841F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496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6332" name="AutoShape 19">
              <a:extLst>
                <a:ext uri="{FF2B5EF4-FFF2-40B4-BE49-F238E27FC236}">
                  <a16:creationId xmlns:a16="http://schemas.microsoft.com/office/drawing/2014/main" id="{1ADAB6F2-DD97-3BB3-C7A1-46ED3C344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" y="1781"/>
              <a:ext cx="55" cy="69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3333CC"/>
                </a:gs>
                <a:gs pos="50000">
                  <a:srgbClr val="000000"/>
                </a:gs>
                <a:gs pos="100000">
                  <a:srgbClr val="3333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grpSp>
          <p:nvGrpSpPr>
            <p:cNvPr id="56333" name="Group 20">
              <a:extLst>
                <a:ext uri="{FF2B5EF4-FFF2-40B4-BE49-F238E27FC236}">
                  <a16:creationId xmlns:a16="http://schemas.microsoft.com/office/drawing/2014/main" id="{B89557C1-121B-7452-6091-73D2B095DB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0" y="1758"/>
              <a:ext cx="147" cy="274"/>
              <a:chOff x="3072" y="1102"/>
              <a:chExt cx="384" cy="576"/>
            </a:xfrm>
          </p:grpSpPr>
          <p:sp>
            <p:nvSpPr>
              <p:cNvPr id="56381" name="AutoShape 21">
                <a:extLst>
                  <a:ext uri="{FF2B5EF4-FFF2-40B4-BE49-F238E27FC236}">
                    <a16:creationId xmlns:a16="http://schemas.microsoft.com/office/drawing/2014/main" id="{669D0671-EAC2-A02B-D735-D04223BCB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44" cy="14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33CC"/>
                  </a:gs>
                  <a:gs pos="50000">
                    <a:srgbClr val="000000"/>
                  </a:gs>
                  <a:gs pos="100000">
                    <a:srgbClr val="33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82" name="AutoShape 22">
                <a:extLst>
                  <a:ext uri="{FF2B5EF4-FFF2-40B4-BE49-F238E27FC236}">
                    <a16:creationId xmlns:a16="http://schemas.microsoft.com/office/drawing/2014/main" id="{81F1F329-00D0-EBC9-13EB-18D2DB93D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12" y="1488"/>
                <a:ext cx="144" cy="14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33CC"/>
                  </a:gs>
                  <a:gs pos="50000">
                    <a:srgbClr val="000000"/>
                  </a:gs>
                  <a:gs pos="100000">
                    <a:srgbClr val="33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56383" name="Group 23">
                <a:extLst>
                  <a:ext uri="{FF2B5EF4-FFF2-40B4-BE49-F238E27FC236}">
                    <a16:creationId xmlns:a16="http://schemas.microsoft.com/office/drawing/2014/main" id="{8A46961E-EDF6-C4DD-D464-F101DC14F3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85423">
                <a:off x="3207" y="1102"/>
                <a:ext cx="104" cy="576"/>
                <a:chOff x="2256" y="1968"/>
                <a:chExt cx="144" cy="672"/>
              </a:xfrm>
            </p:grpSpPr>
            <p:sp>
              <p:nvSpPr>
                <p:cNvPr id="56384" name="Rectangle 24">
                  <a:extLst>
                    <a:ext uri="{FF2B5EF4-FFF2-40B4-BE49-F238E27FC236}">
                      <a16:creationId xmlns:a16="http://schemas.microsoft.com/office/drawing/2014/main" id="{E02FCA02-C10D-06F0-E2BD-725FD3B25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064"/>
                  <a:ext cx="144" cy="48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385" name="Oval 25">
                  <a:extLst>
                    <a:ext uri="{FF2B5EF4-FFF2-40B4-BE49-F238E27FC236}">
                      <a16:creationId xmlns:a16="http://schemas.microsoft.com/office/drawing/2014/main" id="{7E58AB8E-79D6-39C0-DE61-0188DF4029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968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386" name="Oval 26">
                  <a:extLst>
                    <a:ext uri="{FF2B5EF4-FFF2-40B4-BE49-F238E27FC236}">
                      <a16:creationId xmlns:a16="http://schemas.microsoft.com/office/drawing/2014/main" id="{47218AE6-55DE-DBF6-84D5-CBEA8931BF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496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6334" name="Group 27">
              <a:extLst>
                <a:ext uri="{FF2B5EF4-FFF2-40B4-BE49-F238E27FC236}">
                  <a16:creationId xmlns:a16="http://schemas.microsoft.com/office/drawing/2014/main" id="{F7F07F72-D073-56EC-EB8F-16C7756E8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7" y="1758"/>
              <a:ext cx="146" cy="274"/>
              <a:chOff x="3072" y="1102"/>
              <a:chExt cx="384" cy="576"/>
            </a:xfrm>
          </p:grpSpPr>
          <p:sp>
            <p:nvSpPr>
              <p:cNvPr id="56375" name="AutoShape 28">
                <a:extLst>
                  <a:ext uri="{FF2B5EF4-FFF2-40B4-BE49-F238E27FC236}">
                    <a16:creationId xmlns:a16="http://schemas.microsoft.com/office/drawing/2014/main" id="{79CCCECC-28A7-11C6-2352-8BC833AE0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44" cy="14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33CC"/>
                  </a:gs>
                  <a:gs pos="50000">
                    <a:srgbClr val="000000"/>
                  </a:gs>
                  <a:gs pos="100000">
                    <a:srgbClr val="33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76" name="AutoShape 29">
                <a:extLst>
                  <a:ext uri="{FF2B5EF4-FFF2-40B4-BE49-F238E27FC236}">
                    <a16:creationId xmlns:a16="http://schemas.microsoft.com/office/drawing/2014/main" id="{EE06F97E-4F25-579D-CB35-EA882A712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12" y="1488"/>
                <a:ext cx="144" cy="14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33CC"/>
                  </a:gs>
                  <a:gs pos="50000">
                    <a:srgbClr val="000000"/>
                  </a:gs>
                  <a:gs pos="100000">
                    <a:srgbClr val="33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56377" name="Group 30">
                <a:extLst>
                  <a:ext uri="{FF2B5EF4-FFF2-40B4-BE49-F238E27FC236}">
                    <a16:creationId xmlns:a16="http://schemas.microsoft.com/office/drawing/2014/main" id="{111F857C-224B-1384-B153-E2FB7B92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85423">
                <a:off x="3207" y="1102"/>
                <a:ext cx="104" cy="576"/>
                <a:chOff x="2256" y="1968"/>
                <a:chExt cx="144" cy="672"/>
              </a:xfrm>
            </p:grpSpPr>
            <p:sp>
              <p:nvSpPr>
                <p:cNvPr id="56378" name="Rectangle 31">
                  <a:extLst>
                    <a:ext uri="{FF2B5EF4-FFF2-40B4-BE49-F238E27FC236}">
                      <a16:creationId xmlns:a16="http://schemas.microsoft.com/office/drawing/2014/main" id="{08C06170-07AA-161B-6197-A6EFD21F9F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064"/>
                  <a:ext cx="144" cy="48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379" name="Oval 32">
                  <a:extLst>
                    <a:ext uri="{FF2B5EF4-FFF2-40B4-BE49-F238E27FC236}">
                      <a16:creationId xmlns:a16="http://schemas.microsoft.com/office/drawing/2014/main" id="{B317AAC0-EF8A-E3C8-0215-CCE1FEC8F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968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380" name="Oval 33">
                  <a:extLst>
                    <a:ext uri="{FF2B5EF4-FFF2-40B4-BE49-F238E27FC236}">
                      <a16:creationId xmlns:a16="http://schemas.microsoft.com/office/drawing/2014/main" id="{ABB07C8A-7F81-13AB-8EC4-D3ADF12659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496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6335" name="Group 34">
              <a:extLst>
                <a:ext uri="{FF2B5EF4-FFF2-40B4-BE49-F238E27FC236}">
                  <a16:creationId xmlns:a16="http://schemas.microsoft.com/office/drawing/2014/main" id="{D26FDC68-ADC0-1737-F519-804DA3195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4" y="1758"/>
              <a:ext cx="146" cy="274"/>
              <a:chOff x="3072" y="1102"/>
              <a:chExt cx="384" cy="576"/>
            </a:xfrm>
          </p:grpSpPr>
          <p:sp>
            <p:nvSpPr>
              <p:cNvPr id="56369" name="AutoShape 35">
                <a:extLst>
                  <a:ext uri="{FF2B5EF4-FFF2-40B4-BE49-F238E27FC236}">
                    <a16:creationId xmlns:a16="http://schemas.microsoft.com/office/drawing/2014/main" id="{1D8D5D37-4B5E-28ED-3E8F-1E594ADD7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44" cy="14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33CC"/>
                  </a:gs>
                  <a:gs pos="50000">
                    <a:srgbClr val="000000"/>
                  </a:gs>
                  <a:gs pos="100000">
                    <a:srgbClr val="33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70" name="AutoShape 36">
                <a:extLst>
                  <a:ext uri="{FF2B5EF4-FFF2-40B4-BE49-F238E27FC236}">
                    <a16:creationId xmlns:a16="http://schemas.microsoft.com/office/drawing/2014/main" id="{D93E82A9-B5C2-308D-F727-79226B8E5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12" y="1488"/>
                <a:ext cx="144" cy="14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33CC"/>
                  </a:gs>
                  <a:gs pos="50000">
                    <a:srgbClr val="000000"/>
                  </a:gs>
                  <a:gs pos="100000">
                    <a:srgbClr val="33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56371" name="Group 37">
                <a:extLst>
                  <a:ext uri="{FF2B5EF4-FFF2-40B4-BE49-F238E27FC236}">
                    <a16:creationId xmlns:a16="http://schemas.microsoft.com/office/drawing/2014/main" id="{189DDFDA-5402-1B63-FE48-99D9B55D4D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85423">
                <a:off x="3207" y="1102"/>
                <a:ext cx="104" cy="576"/>
                <a:chOff x="2256" y="1968"/>
                <a:chExt cx="144" cy="672"/>
              </a:xfrm>
            </p:grpSpPr>
            <p:sp>
              <p:nvSpPr>
                <p:cNvPr id="56372" name="Rectangle 38">
                  <a:extLst>
                    <a:ext uri="{FF2B5EF4-FFF2-40B4-BE49-F238E27FC236}">
                      <a16:creationId xmlns:a16="http://schemas.microsoft.com/office/drawing/2014/main" id="{82376406-2CA7-B6E1-AEBB-9C0877E00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064"/>
                  <a:ext cx="144" cy="48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373" name="Oval 39">
                  <a:extLst>
                    <a:ext uri="{FF2B5EF4-FFF2-40B4-BE49-F238E27FC236}">
                      <a16:creationId xmlns:a16="http://schemas.microsoft.com/office/drawing/2014/main" id="{CF3C7DB8-C837-1D90-3DF7-B856FB674A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968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374" name="Oval 40">
                  <a:extLst>
                    <a:ext uri="{FF2B5EF4-FFF2-40B4-BE49-F238E27FC236}">
                      <a16:creationId xmlns:a16="http://schemas.microsoft.com/office/drawing/2014/main" id="{7F5235EF-35E9-A0C5-F4DE-5D5D7F60A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496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6336" name="Freeform 41">
              <a:extLst>
                <a:ext uri="{FF2B5EF4-FFF2-40B4-BE49-F238E27FC236}">
                  <a16:creationId xmlns:a16="http://schemas.microsoft.com/office/drawing/2014/main" id="{0FFF3C84-BFAA-6171-69C0-135E72F4C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1788"/>
              <a:ext cx="66" cy="235"/>
            </a:xfrm>
            <a:custGeom>
              <a:avLst/>
              <a:gdLst>
                <a:gd name="T0" fmla="*/ 0 w 174"/>
                <a:gd name="T1" fmla="*/ 0 h 495"/>
                <a:gd name="T2" fmla="*/ 0 w 174"/>
                <a:gd name="T3" fmla="*/ 0 h 495"/>
                <a:gd name="T4" fmla="*/ 0 w 174"/>
                <a:gd name="T5" fmla="*/ 0 h 495"/>
                <a:gd name="T6" fmla="*/ 0 w 174"/>
                <a:gd name="T7" fmla="*/ 0 h 495"/>
                <a:gd name="T8" fmla="*/ 0 w 174"/>
                <a:gd name="T9" fmla="*/ 0 h 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495">
                  <a:moveTo>
                    <a:pt x="0" y="21"/>
                  </a:moveTo>
                  <a:lnTo>
                    <a:pt x="171" y="495"/>
                  </a:lnTo>
                  <a:lnTo>
                    <a:pt x="174" y="216"/>
                  </a:lnTo>
                  <a:lnTo>
                    <a:pt x="99" y="0"/>
                  </a:lnTo>
                  <a:lnTo>
                    <a:pt x="0" y="21"/>
                  </a:ln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50000">
                  <a:srgbClr val="000000"/>
                </a:gs>
                <a:gs pos="100000">
                  <a:srgbClr val="3333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6337" name="Oval 42">
              <a:extLst>
                <a:ext uri="{FF2B5EF4-FFF2-40B4-BE49-F238E27FC236}">
                  <a16:creationId xmlns:a16="http://schemas.microsoft.com/office/drawing/2014/main" id="{70B520D5-6164-EA11-1E1A-C7C30C7958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5423">
              <a:off x="1596" y="1763"/>
              <a:ext cx="39" cy="58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50000">
                  <a:srgbClr val="000000"/>
                </a:gs>
                <a:gs pos="100000">
                  <a:srgbClr val="3333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56338" name="AutoShape 43">
              <a:extLst>
                <a:ext uri="{FF2B5EF4-FFF2-40B4-BE49-F238E27FC236}">
                  <a16:creationId xmlns:a16="http://schemas.microsoft.com/office/drawing/2014/main" id="{23F7CEA1-793E-52A9-3E7B-C2D6F833F1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645" y="1803"/>
              <a:ext cx="18" cy="69"/>
            </a:xfrm>
            <a:prstGeom prst="rtTriangle">
              <a:avLst/>
            </a:prstGeom>
            <a:gradFill rotWithShape="0">
              <a:gsLst>
                <a:gs pos="0">
                  <a:srgbClr val="3333CC"/>
                </a:gs>
                <a:gs pos="50000">
                  <a:srgbClr val="000000"/>
                </a:gs>
                <a:gs pos="100000">
                  <a:srgbClr val="3333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56339" name="AutoShape 44">
              <a:extLst>
                <a:ext uri="{FF2B5EF4-FFF2-40B4-BE49-F238E27FC236}">
                  <a16:creationId xmlns:a16="http://schemas.microsoft.com/office/drawing/2014/main" id="{40AF32E1-FD58-5FC6-FB65-642D221F5A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629" y="1774"/>
              <a:ext cx="68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8 w 21600"/>
                <a:gd name="T13" fmla="*/ 0 h 21600"/>
                <a:gd name="T14" fmla="*/ 21282 w 21600"/>
                <a:gd name="T15" fmla="*/ 108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350" y="10799"/>
                  </a:moveTo>
                  <a:cubicBezTo>
                    <a:pt x="10350" y="10550"/>
                    <a:pt x="10551" y="10350"/>
                    <a:pt x="10800" y="10350"/>
                  </a:cubicBezTo>
                  <a:cubicBezTo>
                    <a:pt x="11048" y="10350"/>
                    <a:pt x="11249" y="10550"/>
                    <a:pt x="11249" y="10799"/>
                  </a:cubicBezTo>
                  <a:lnTo>
                    <a:pt x="21599" y="10776"/>
                  </a:lnTo>
                  <a:cubicBezTo>
                    <a:pt x="21586" y="4820"/>
                    <a:pt x="16755" y="0"/>
                    <a:pt x="10799" y="0"/>
                  </a:cubicBezTo>
                  <a:cubicBezTo>
                    <a:pt x="4844" y="0"/>
                    <a:pt x="13" y="4820"/>
                    <a:pt x="0" y="10776"/>
                  </a:cubicBezTo>
                  <a:lnTo>
                    <a:pt x="10350" y="10799"/>
                  </a:ln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50000">
                  <a:srgbClr val="000000"/>
                </a:gs>
                <a:gs pos="100000">
                  <a:srgbClr val="3333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56340" name="Group 45">
              <a:extLst>
                <a:ext uri="{FF2B5EF4-FFF2-40B4-BE49-F238E27FC236}">
                  <a16:creationId xmlns:a16="http://schemas.microsoft.com/office/drawing/2014/main" id="{85F26D2C-9931-53E5-09F4-C05CE35D9C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963"/>
              <a:ext cx="1538" cy="297"/>
              <a:chOff x="960" y="1536"/>
              <a:chExt cx="4032" cy="624"/>
            </a:xfrm>
          </p:grpSpPr>
          <p:sp>
            <p:nvSpPr>
              <p:cNvPr id="56362" name="Rectangle 46">
                <a:extLst>
                  <a:ext uri="{FF2B5EF4-FFF2-40B4-BE49-F238E27FC236}">
                    <a16:creationId xmlns:a16="http://schemas.microsoft.com/office/drawing/2014/main" id="{14C32E81-0ED3-BEF8-D11F-79C86169D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" y="1872"/>
                <a:ext cx="37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63" name="AutoShape 47">
                <a:extLst>
                  <a:ext uri="{FF2B5EF4-FFF2-40B4-BE49-F238E27FC236}">
                    <a16:creationId xmlns:a16="http://schemas.microsoft.com/office/drawing/2014/main" id="{5C5476D5-7D26-8A33-EFED-A491FC6E1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98" y="1776"/>
                <a:ext cx="59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9 w 21600"/>
                  <a:gd name="T13" fmla="*/ 4500 h 21600"/>
                  <a:gd name="T14" fmla="*/ 17091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56364" name="AutoShape 48">
                <a:extLst>
                  <a:ext uri="{FF2B5EF4-FFF2-40B4-BE49-F238E27FC236}">
                    <a16:creationId xmlns:a16="http://schemas.microsoft.com/office/drawing/2014/main" id="{D16A5DC6-0D6C-BC5C-1E0F-4E41BCE39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3408" cy="96"/>
              </a:xfrm>
              <a:prstGeom prst="parallelogram">
                <a:avLst>
                  <a:gd name="adj" fmla="val 170762"/>
                </a:avLst>
              </a:pr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65" name="AutoShape 49">
                <a:extLst>
                  <a:ext uri="{FF2B5EF4-FFF2-40B4-BE49-F238E27FC236}">
                    <a16:creationId xmlns:a16="http://schemas.microsoft.com/office/drawing/2014/main" id="{60F72E95-F1BE-E8E9-C88D-AB2D9356E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536"/>
                <a:ext cx="96" cy="240"/>
              </a:xfrm>
              <a:prstGeom prst="rtTriangle">
                <a:avLst/>
              </a:prstGeom>
              <a:gradFill rotWithShape="0">
                <a:gsLst>
                  <a:gs pos="0">
                    <a:srgbClr val="FF0000"/>
                  </a:gs>
                  <a:gs pos="5000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66" name="Freeform 50">
                <a:extLst>
                  <a:ext uri="{FF2B5EF4-FFF2-40B4-BE49-F238E27FC236}">
                    <a16:creationId xmlns:a16="http://schemas.microsoft.com/office/drawing/2014/main" id="{8CDDEE35-92D3-B2FD-72F1-8D4519040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1870"/>
                <a:ext cx="254" cy="290"/>
              </a:xfrm>
              <a:custGeom>
                <a:avLst/>
                <a:gdLst>
                  <a:gd name="T0" fmla="*/ 254 w 254"/>
                  <a:gd name="T1" fmla="*/ 0 h 290"/>
                  <a:gd name="T2" fmla="*/ 192 w 254"/>
                  <a:gd name="T3" fmla="*/ 2 h 290"/>
                  <a:gd name="T4" fmla="*/ 144 w 254"/>
                  <a:gd name="T5" fmla="*/ 50 h 290"/>
                  <a:gd name="T6" fmla="*/ 96 w 254"/>
                  <a:gd name="T7" fmla="*/ 146 h 290"/>
                  <a:gd name="T8" fmla="*/ 70 w 254"/>
                  <a:gd name="T9" fmla="*/ 184 h 290"/>
                  <a:gd name="T10" fmla="*/ 38 w 254"/>
                  <a:gd name="T11" fmla="*/ 212 h 290"/>
                  <a:gd name="T12" fmla="*/ 0 w 254"/>
                  <a:gd name="T13" fmla="*/ 242 h 290"/>
                  <a:gd name="T14" fmla="*/ 6 w 254"/>
                  <a:gd name="T15" fmla="*/ 280 h 290"/>
                  <a:gd name="T16" fmla="*/ 48 w 254"/>
                  <a:gd name="T17" fmla="*/ 290 h 290"/>
                  <a:gd name="T18" fmla="*/ 98 w 254"/>
                  <a:gd name="T19" fmla="*/ 244 h 290"/>
                  <a:gd name="T20" fmla="*/ 254 w 254"/>
                  <a:gd name="T21" fmla="*/ 52 h 290"/>
                  <a:gd name="T22" fmla="*/ 254 w 254"/>
                  <a:gd name="T23" fmla="*/ 0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4" h="290">
                    <a:moveTo>
                      <a:pt x="254" y="0"/>
                    </a:moveTo>
                    <a:lnTo>
                      <a:pt x="192" y="2"/>
                    </a:lnTo>
                    <a:lnTo>
                      <a:pt x="144" y="50"/>
                    </a:lnTo>
                    <a:lnTo>
                      <a:pt x="96" y="146"/>
                    </a:lnTo>
                    <a:lnTo>
                      <a:pt x="70" y="184"/>
                    </a:lnTo>
                    <a:lnTo>
                      <a:pt x="38" y="212"/>
                    </a:lnTo>
                    <a:lnTo>
                      <a:pt x="0" y="242"/>
                    </a:lnTo>
                    <a:lnTo>
                      <a:pt x="6" y="280"/>
                    </a:lnTo>
                    <a:lnTo>
                      <a:pt x="48" y="290"/>
                    </a:lnTo>
                    <a:lnTo>
                      <a:pt x="98" y="244"/>
                    </a:lnTo>
                    <a:lnTo>
                      <a:pt x="254" y="52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56367" name="AutoShape 51">
                <a:extLst>
                  <a:ext uri="{FF2B5EF4-FFF2-40B4-BE49-F238E27FC236}">
                    <a16:creationId xmlns:a16="http://schemas.microsoft.com/office/drawing/2014/main" id="{43A7BDB4-1819-3951-7BC1-280F2D479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680"/>
                <a:ext cx="96" cy="96"/>
              </a:xfrm>
              <a:prstGeom prst="rtTriangle">
                <a:avLst/>
              </a:prstGeom>
              <a:gradFill rotWithShape="0">
                <a:gsLst>
                  <a:gs pos="0">
                    <a:srgbClr val="FF0000"/>
                  </a:gs>
                  <a:gs pos="5000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68" name="AutoShape 52">
                <a:extLst>
                  <a:ext uri="{FF2B5EF4-FFF2-40B4-BE49-F238E27FC236}">
                    <a16:creationId xmlns:a16="http://schemas.microsoft.com/office/drawing/2014/main" id="{E060D44C-C125-5A11-DCB9-48FE87F41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04" y="1536"/>
                <a:ext cx="96" cy="240"/>
              </a:xfrm>
              <a:prstGeom prst="rtTriangle">
                <a:avLst/>
              </a:prstGeom>
              <a:gradFill rotWithShape="0">
                <a:gsLst>
                  <a:gs pos="0">
                    <a:srgbClr val="FF0000"/>
                  </a:gs>
                  <a:gs pos="5000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6341" name="Group 53">
              <a:extLst>
                <a:ext uri="{FF2B5EF4-FFF2-40B4-BE49-F238E27FC236}">
                  <a16:creationId xmlns:a16="http://schemas.microsoft.com/office/drawing/2014/main" id="{1D39C714-7685-6422-72F0-BB5482F7D2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529"/>
              <a:ext cx="1538" cy="297"/>
              <a:chOff x="960" y="576"/>
              <a:chExt cx="4032" cy="624"/>
            </a:xfrm>
          </p:grpSpPr>
          <p:sp>
            <p:nvSpPr>
              <p:cNvPr id="56355" name="Rectangle 54">
                <a:extLst>
                  <a:ext uri="{FF2B5EF4-FFF2-40B4-BE49-F238E27FC236}">
                    <a16:creationId xmlns:a16="http://schemas.microsoft.com/office/drawing/2014/main" id="{DB5DE3BC-7445-2879-F21D-9DDF77A50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212" y="816"/>
                <a:ext cx="37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56" name="AutoShape 55">
                <a:extLst>
                  <a:ext uri="{FF2B5EF4-FFF2-40B4-BE49-F238E27FC236}">
                    <a16:creationId xmlns:a16="http://schemas.microsoft.com/office/drawing/2014/main" id="{4A7B6CA9-B53F-74BA-FC83-A2A619DA9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" y="864"/>
                <a:ext cx="59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9 w 21600"/>
                  <a:gd name="T13" fmla="*/ 4500 h 21600"/>
                  <a:gd name="T14" fmla="*/ 17091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56357" name="AutoShape 56">
                <a:extLst>
                  <a:ext uri="{FF2B5EF4-FFF2-40B4-BE49-F238E27FC236}">
                    <a16:creationId xmlns:a16="http://schemas.microsoft.com/office/drawing/2014/main" id="{7336359E-66A8-5B32-F1AD-5A0F0D703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152" y="864"/>
                <a:ext cx="3408" cy="96"/>
              </a:xfrm>
              <a:prstGeom prst="parallelogram">
                <a:avLst>
                  <a:gd name="adj" fmla="val 170762"/>
                </a:avLst>
              </a:pr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58" name="AutoShape 57">
                <a:extLst>
                  <a:ext uri="{FF2B5EF4-FFF2-40B4-BE49-F238E27FC236}">
                    <a16:creationId xmlns:a16="http://schemas.microsoft.com/office/drawing/2014/main" id="{6BC4A528-5E75-D699-2902-E559F38E8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560" y="960"/>
                <a:ext cx="96" cy="240"/>
              </a:xfrm>
              <a:prstGeom prst="rtTriangle">
                <a:avLst/>
              </a:prstGeom>
              <a:gradFill rotWithShape="0">
                <a:gsLst>
                  <a:gs pos="0">
                    <a:srgbClr val="FF0000"/>
                  </a:gs>
                  <a:gs pos="5000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59" name="Freeform 58">
                <a:extLst>
                  <a:ext uri="{FF2B5EF4-FFF2-40B4-BE49-F238E27FC236}">
                    <a16:creationId xmlns:a16="http://schemas.microsoft.com/office/drawing/2014/main" id="{1B5586AE-7EB8-A862-D6C6-36CB9F211DC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60" y="576"/>
                <a:ext cx="254" cy="290"/>
              </a:xfrm>
              <a:custGeom>
                <a:avLst/>
                <a:gdLst>
                  <a:gd name="T0" fmla="*/ 254 w 254"/>
                  <a:gd name="T1" fmla="*/ 0 h 290"/>
                  <a:gd name="T2" fmla="*/ 192 w 254"/>
                  <a:gd name="T3" fmla="*/ 2 h 290"/>
                  <a:gd name="T4" fmla="*/ 144 w 254"/>
                  <a:gd name="T5" fmla="*/ 50 h 290"/>
                  <a:gd name="T6" fmla="*/ 96 w 254"/>
                  <a:gd name="T7" fmla="*/ 146 h 290"/>
                  <a:gd name="T8" fmla="*/ 70 w 254"/>
                  <a:gd name="T9" fmla="*/ 184 h 290"/>
                  <a:gd name="T10" fmla="*/ 38 w 254"/>
                  <a:gd name="T11" fmla="*/ 212 h 290"/>
                  <a:gd name="T12" fmla="*/ 0 w 254"/>
                  <a:gd name="T13" fmla="*/ 242 h 290"/>
                  <a:gd name="T14" fmla="*/ 6 w 254"/>
                  <a:gd name="T15" fmla="*/ 280 h 290"/>
                  <a:gd name="T16" fmla="*/ 48 w 254"/>
                  <a:gd name="T17" fmla="*/ 290 h 290"/>
                  <a:gd name="T18" fmla="*/ 98 w 254"/>
                  <a:gd name="T19" fmla="*/ 244 h 290"/>
                  <a:gd name="T20" fmla="*/ 254 w 254"/>
                  <a:gd name="T21" fmla="*/ 52 h 290"/>
                  <a:gd name="T22" fmla="*/ 254 w 254"/>
                  <a:gd name="T23" fmla="*/ 0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4" h="290">
                    <a:moveTo>
                      <a:pt x="254" y="0"/>
                    </a:moveTo>
                    <a:lnTo>
                      <a:pt x="192" y="2"/>
                    </a:lnTo>
                    <a:lnTo>
                      <a:pt x="144" y="50"/>
                    </a:lnTo>
                    <a:lnTo>
                      <a:pt x="96" y="146"/>
                    </a:lnTo>
                    <a:lnTo>
                      <a:pt x="70" y="184"/>
                    </a:lnTo>
                    <a:lnTo>
                      <a:pt x="38" y="212"/>
                    </a:lnTo>
                    <a:lnTo>
                      <a:pt x="0" y="242"/>
                    </a:lnTo>
                    <a:lnTo>
                      <a:pt x="6" y="280"/>
                    </a:lnTo>
                    <a:lnTo>
                      <a:pt x="48" y="290"/>
                    </a:lnTo>
                    <a:lnTo>
                      <a:pt x="98" y="244"/>
                    </a:lnTo>
                    <a:lnTo>
                      <a:pt x="254" y="52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56360" name="AutoShape 59">
                <a:extLst>
                  <a:ext uri="{FF2B5EF4-FFF2-40B4-BE49-F238E27FC236}">
                    <a16:creationId xmlns:a16="http://schemas.microsoft.com/office/drawing/2014/main" id="{E1C655D4-6685-CC93-981D-22B5D7CBC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28" y="960"/>
                <a:ext cx="96" cy="96"/>
              </a:xfrm>
              <a:prstGeom prst="rtTriangle">
                <a:avLst/>
              </a:prstGeom>
              <a:gradFill rotWithShape="0">
                <a:gsLst>
                  <a:gs pos="0">
                    <a:srgbClr val="FF0000"/>
                  </a:gs>
                  <a:gs pos="5000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61" name="AutoShape 60">
                <a:extLst>
                  <a:ext uri="{FF2B5EF4-FFF2-40B4-BE49-F238E27FC236}">
                    <a16:creationId xmlns:a16="http://schemas.microsoft.com/office/drawing/2014/main" id="{5782BA9D-D1A4-1F1A-1176-83602FF17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04" y="960"/>
                <a:ext cx="96" cy="240"/>
              </a:xfrm>
              <a:prstGeom prst="rtTriangle">
                <a:avLst/>
              </a:prstGeom>
              <a:gradFill rotWithShape="0">
                <a:gsLst>
                  <a:gs pos="0">
                    <a:srgbClr val="FF0000"/>
                  </a:gs>
                  <a:gs pos="5000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6342" name="Rectangle 61">
              <a:extLst>
                <a:ext uri="{FF2B5EF4-FFF2-40B4-BE49-F238E27FC236}">
                  <a16:creationId xmlns:a16="http://schemas.microsoft.com/office/drawing/2014/main" id="{37872DDC-DA31-86A2-08CC-2863A4ABE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712"/>
              <a:ext cx="366" cy="366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12500">
                  <a:srgbClr val="21D6E0"/>
                </a:gs>
                <a:gs pos="37500">
                  <a:srgbClr val="0087E6"/>
                </a:gs>
                <a:gs pos="50000">
                  <a:srgbClr val="005CBF"/>
                </a:gs>
                <a:gs pos="62500">
                  <a:srgbClr val="0087E6"/>
                </a:gs>
                <a:gs pos="87500">
                  <a:srgbClr val="21D6E0"/>
                </a:gs>
                <a:gs pos="100000">
                  <a:srgbClr val="03D4A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grpSp>
          <p:nvGrpSpPr>
            <p:cNvPr id="56343" name="Group 62">
              <a:extLst>
                <a:ext uri="{FF2B5EF4-FFF2-40B4-BE49-F238E27FC236}">
                  <a16:creationId xmlns:a16="http://schemas.microsoft.com/office/drawing/2014/main" id="{34A3F2B9-E7B3-F6E3-227E-65D1B141B9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" y="1392"/>
              <a:ext cx="366" cy="731"/>
              <a:chOff x="1344" y="288"/>
              <a:chExt cx="960" cy="1536"/>
            </a:xfrm>
          </p:grpSpPr>
          <p:sp>
            <p:nvSpPr>
              <p:cNvPr id="56352" name="Oval 63">
                <a:extLst>
                  <a:ext uri="{FF2B5EF4-FFF2-40B4-BE49-F238E27FC236}">
                    <a16:creationId xmlns:a16="http://schemas.microsoft.com/office/drawing/2014/main" id="{E38C1091-D4C1-8289-C6D2-D1E250950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960" cy="96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50000">
                    <a:srgbClr val="663300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53" name="AutoShape 64">
                <a:extLst>
                  <a:ext uri="{FF2B5EF4-FFF2-40B4-BE49-F238E27FC236}">
                    <a16:creationId xmlns:a16="http://schemas.microsoft.com/office/drawing/2014/main" id="{70D60842-F3CC-711F-0CBE-3809F4CE2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772576">
                <a:off x="1488" y="288"/>
                <a:ext cx="96" cy="1200"/>
              </a:xfrm>
              <a:prstGeom prst="parallelogram">
                <a:avLst>
                  <a:gd name="adj" fmla="val 36111"/>
                </a:avLst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54" name="Oval 65">
                <a:extLst>
                  <a:ext uri="{FF2B5EF4-FFF2-40B4-BE49-F238E27FC236}">
                    <a16:creationId xmlns:a16="http://schemas.microsoft.com/office/drawing/2014/main" id="{B3E91DCA-011F-3B6C-4FED-F7E628A6F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134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6344" name="Group 66">
              <a:extLst>
                <a:ext uri="{FF2B5EF4-FFF2-40B4-BE49-F238E27FC236}">
                  <a16:creationId xmlns:a16="http://schemas.microsoft.com/office/drawing/2014/main" id="{1E0D4BE4-CF8C-6324-1911-A357DE452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8" y="1461"/>
              <a:ext cx="511" cy="869"/>
              <a:chOff x="3840" y="432"/>
              <a:chExt cx="1338" cy="1827"/>
            </a:xfrm>
          </p:grpSpPr>
          <p:grpSp>
            <p:nvGrpSpPr>
              <p:cNvPr id="56346" name="Group 67">
                <a:extLst>
                  <a:ext uri="{FF2B5EF4-FFF2-40B4-BE49-F238E27FC236}">
                    <a16:creationId xmlns:a16="http://schemas.microsoft.com/office/drawing/2014/main" id="{68AE6510-2B78-320D-BA71-EC763C0FAC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0" y="432"/>
                <a:ext cx="1338" cy="387"/>
                <a:chOff x="3840" y="432"/>
                <a:chExt cx="1338" cy="387"/>
              </a:xfrm>
            </p:grpSpPr>
            <p:sp>
              <p:nvSpPr>
                <p:cNvPr id="56350" name="AutoShape 68">
                  <a:extLst>
                    <a:ext uri="{FF2B5EF4-FFF2-40B4-BE49-F238E27FC236}">
                      <a16:creationId xmlns:a16="http://schemas.microsoft.com/office/drawing/2014/main" id="{982FF029-7A14-F2A1-2FBB-CF991A967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840" y="624"/>
                  <a:ext cx="912" cy="192"/>
                </a:xfrm>
                <a:prstGeom prst="rtTriangl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351" name="Freeform 69">
                  <a:extLst>
                    <a:ext uri="{FF2B5EF4-FFF2-40B4-BE49-F238E27FC236}">
                      <a16:creationId xmlns:a16="http://schemas.microsoft.com/office/drawing/2014/main" id="{85486FBF-591F-6070-B531-EE19C2A5A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432"/>
                  <a:ext cx="426" cy="387"/>
                </a:xfrm>
                <a:custGeom>
                  <a:avLst/>
                  <a:gdLst>
                    <a:gd name="T0" fmla="*/ 0 w 426"/>
                    <a:gd name="T1" fmla="*/ 192 h 387"/>
                    <a:gd name="T2" fmla="*/ 96 w 426"/>
                    <a:gd name="T3" fmla="*/ 48 h 387"/>
                    <a:gd name="T4" fmla="*/ 138 w 426"/>
                    <a:gd name="T5" fmla="*/ 3 h 387"/>
                    <a:gd name="T6" fmla="*/ 192 w 426"/>
                    <a:gd name="T7" fmla="*/ 0 h 387"/>
                    <a:gd name="T8" fmla="*/ 252 w 426"/>
                    <a:gd name="T9" fmla="*/ 9 h 387"/>
                    <a:gd name="T10" fmla="*/ 288 w 426"/>
                    <a:gd name="T11" fmla="*/ 48 h 387"/>
                    <a:gd name="T12" fmla="*/ 384 w 426"/>
                    <a:gd name="T13" fmla="*/ 192 h 387"/>
                    <a:gd name="T14" fmla="*/ 426 w 426"/>
                    <a:gd name="T15" fmla="*/ 291 h 387"/>
                    <a:gd name="T16" fmla="*/ 420 w 426"/>
                    <a:gd name="T17" fmla="*/ 387 h 387"/>
                    <a:gd name="T18" fmla="*/ 240 w 426"/>
                    <a:gd name="T19" fmla="*/ 384 h 387"/>
                    <a:gd name="T20" fmla="*/ 0 w 426"/>
                    <a:gd name="T21" fmla="*/ 384 h 387"/>
                    <a:gd name="T22" fmla="*/ 0 w 426"/>
                    <a:gd name="T23" fmla="*/ 192 h 3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6" h="387">
                      <a:moveTo>
                        <a:pt x="0" y="192"/>
                      </a:moveTo>
                      <a:lnTo>
                        <a:pt x="96" y="48"/>
                      </a:lnTo>
                      <a:lnTo>
                        <a:pt x="138" y="3"/>
                      </a:lnTo>
                      <a:lnTo>
                        <a:pt x="192" y="0"/>
                      </a:lnTo>
                      <a:lnTo>
                        <a:pt x="252" y="9"/>
                      </a:lnTo>
                      <a:lnTo>
                        <a:pt x="288" y="48"/>
                      </a:lnTo>
                      <a:lnTo>
                        <a:pt x="384" y="192"/>
                      </a:lnTo>
                      <a:lnTo>
                        <a:pt x="426" y="291"/>
                      </a:lnTo>
                      <a:lnTo>
                        <a:pt x="420" y="387"/>
                      </a:lnTo>
                      <a:lnTo>
                        <a:pt x="240" y="384"/>
                      </a:lnTo>
                      <a:lnTo>
                        <a:pt x="0" y="384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grpSp>
            <p:nvGrpSpPr>
              <p:cNvPr id="56347" name="Group 70">
                <a:extLst>
                  <a:ext uri="{FF2B5EF4-FFF2-40B4-BE49-F238E27FC236}">
                    <a16:creationId xmlns:a16="http://schemas.microsoft.com/office/drawing/2014/main" id="{68DA1956-767B-69AD-34B9-8ACDC82DC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840" y="1872"/>
                <a:ext cx="1338" cy="387"/>
                <a:chOff x="3840" y="432"/>
                <a:chExt cx="1338" cy="387"/>
              </a:xfrm>
            </p:grpSpPr>
            <p:sp>
              <p:nvSpPr>
                <p:cNvPr id="56348" name="AutoShape 71">
                  <a:extLst>
                    <a:ext uri="{FF2B5EF4-FFF2-40B4-BE49-F238E27FC236}">
                      <a16:creationId xmlns:a16="http://schemas.microsoft.com/office/drawing/2014/main" id="{F2620CCF-DF93-C106-8BE4-6ACDCF996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840" y="624"/>
                  <a:ext cx="912" cy="192"/>
                </a:xfrm>
                <a:prstGeom prst="rtTriangl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349" name="Freeform 72">
                  <a:extLst>
                    <a:ext uri="{FF2B5EF4-FFF2-40B4-BE49-F238E27FC236}">
                      <a16:creationId xmlns:a16="http://schemas.microsoft.com/office/drawing/2014/main" id="{BA9D3A43-7008-6DBB-9579-6A3DB08C1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432"/>
                  <a:ext cx="426" cy="387"/>
                </a:xfrm>
                <a:custGeom>
                  <a:avLst/>
                  <a:gdLst>
                    <a:gd name="T0" fmla="*/ 0 w 426"/>
                    <a:gd name="T1" fmla="*/ 192 h 387"/>
                    <a:gd name="T2" fmla="*/ 96 w 426"/>
                    <a:gd name="T3" fmla="*/ 48 h 387"/>
                    <a:gd name="T4" fmla="*/ 138 w 426"/>
                    <a:gd name="T5" fmla="*/ 3 h 387"/>
                    <a:gd name="T6" fmla="*/ 192 w 426"/>
                    <a:gd name="T7" fmla="*/ 0 h 387"/>
                    <a:gd name="T8" fmla="*/ 252 w 426"/>
                    <a:gd name="T9" fmla="*/ 9 h 387"/>
                    <a:gd name="T10" fmla="*/ 288 w 426"/>
                    <a:gd name="T11" fmla="*/ 48 h 387"/>
                    <a:gd name="T12" fmla="*/ 384 w 426"/>
                    <a:gd name="T13" fmla="*/ 192 h 387"/>
                    <a:gd name="T14" fmla="*/ 426 w 426"/>
                    <a:gd name="T15" fmla="*/ 291 h 387"/>
                    <a:gd name="T16" fmla="*/ 420 w 426"/>
                    <a:gd name="T17" fmla="*/ 387 h 387"/>
                    <a:gd name="T18" fmla="*/ 240 w 426"/>
                    <a:gd name="T19" fmla="*/ 384 h 387"/>
                    <a:gd name="T20" fmla="*/ 0 w 426"/>
                    <a:gd name="T21" fmla="*/ 384 h 387"/>
                    <a:gd name="T22" fmla="*/ 0 w 426"/>
                    <a:gd name="T23" fmla="*/ 192 h 3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6" h="387">
                      <a:moveTo>
                        <a:pt x="0" y="192"/>
                      </a:moveTo>
                      <a:lnTo>
                        <a:pt x="96" y="48"/>
                      </a:lnTo>
                      <a:lnTo>
                        <a:pt x="138" y="3"/>
                      </a:lnTo>
                      <a:lnTo>
                        <a:pt x="192" y="0"/>
                      </a:lnTo>
                      <a:lnTo>
                        <a:pt x="252" y="9"/>
                      </a:lnTo>
                      <a:lnTo>
                        <a:pt x="288" y="48"/>
                      </a:lnTo>
                      <a:lnTo>
                        <a:pt x="384" y="192"/>
                      </a:lnTo>
                      <a:lnTo>
                        <a:pt x="426" y="291"/>
                      </a:lnTo>
                      <a:lnTo>
                        <a:pt x="420" y="387"/>
                      </a:lnTo>
                      <a:lnTo>
                        <a:pt x="240" y="384"/>
                      </a:lnTo>
                      <a:lnTo>
                        <a:pt x="0" y="384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56345" name="AutoShape 73">
              <a:extLst>
                <a:ext uri="{FF2B5EF4-FFF2-40B4-BE49-F238E27FC236}">
                  <a16:creationId xmlns:a16="http://schemas.microsoft.com/office/drawing/2014/main" id="{14B90FC6-BD44-03F4-4E0C-69588E6CB8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69" y="1767"/>
              <a:ext cx="320" cy="25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</p:grpSp>
      <p:sp>
        <p:nvSpPr>
          <p:cNvPr id="56326" name="Rectangle 81">
            <a:extLst>
              <a:ext uri="{FF2B5EF4-FFF2-40B4-BE49-F238E27FC236}">
                <a16:creationId xmlns:a16="http://schemas.microsoft.com/office/drawing/2014/main" id="{5B1F3B29-922A-9B69-9CDD-6825941C5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19400"/>
            <a:ext cx="223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Réglage correct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67FCDF9-F64F-D93C-71B8-F3D8A744E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88" y="3900488"/>
            <a:ext cx="5638800" cy="2224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u numéro de diapositive 3">
            <a:extLst>
              <a:ext uri="{FF2B5EF4-FFF2-40B4-BE49-F238E27FC236}">
                <a16:creationId xmlns:a16="http://schemas.microsoft.com/office/drawing/2014/main" id="{C8746E49-C2E4-1B93-D119-A12A66147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2F8951-DE2F-4B52-AECC-53F6DA8D4207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7347" name="Titre 8">
            <a:extLst>
              <a:ext uri="{FF2B5EF4-FFF2-40B4-BE49-F238E27FC236}">
                <a16:creationId xmlns:a16="http://schemas.microsoft.com/office/drawing/2014/main" id="{E38D1472-A9D9-745B-45FF-3CEEA3AB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57348" name="Espace réservé du contenu 2">
            <a:extLst>
              <a:ext uri="{FF2B5EF4-FFF2-40B4-BE49-F238E27FC236}">
                <a16:creationId xmlns:a16="http://schemas.microsoft.com/office/drawing/2014/main" id="{B94B7485-ED6B-5304-581A-F5E0EE1DC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1243013"/>
            <a:ext cx="8631237" cy="384175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Jet droit : Inconvénients :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 b="1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 b="1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Absorption de chaleur par l’eau projetée est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inférieure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à celle des jets diffusés ;</a:t>
            </a:r>
          </a:p>
          <a:p>
            <a:pPr marL="0" indent="0" algn="just" eaLnBrk="1" hangingPunct="1"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Peut occasionner des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dégâts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aux objets et aux structures et propager le feu par projection de matières en ignition ;</a:t>
            </a:r>
          </a:p>
          <a:p>
            <a:pPr marL="0" indent="0" algn="just" eaLnBrk="1" hangingPunct="1"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E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ffet de recul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+ ou - important, pouvant déstabiliser le porte-lance et rendre la manipulation difficile ;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numéro de diapositive 3">
            <a:extLst>
              <a:ext uri="{FF2B5EF4-FFF2-40B4-BE49-F238E27FC236}">
                <a16:creationId xmlns:a16="http://schemas.microsoft.com/office/drawing/2014/main" id="{39F489D0-3769-2DC0-EAE3-6066EFB4401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7E824F2-26A0-4C26-B081-2F040D696DDE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8371" name="Titre 8">
            <a:extLst>
              <a:ext uri="{FF2B5EF4-FFF2-40B4-BE49-F238E27FC236}">
                <a16:creationId xmlns:a16="http://schemas.microsoft.com/office/drawing/2014/main" id="{2F464C6C-C330-8E20-7338-6619A2C3E0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58372" name="Espace réservé du contenu 2">
            <a:extLst>
              <a:ext uri="{FF2B5EF4-FFF2-40B4-BE49-F238E27FC236}">
                <a16:creationId xmlns:a16="http://schemas.microsoft.com/office/drawing/2014/main" id="{DD025F46-6AF2-8FD5-AFB7-D10611388B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7013" y="1243013"/>
            <a:ext cx="8631237" cy="168116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Jet droit : Inconvénients :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 b="1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Permet le passage facile de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l’électricité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B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ien réglé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au départ de la lance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une portée optimale.</a:t>
            </a:r>
          </a:p>
        </p:txBody>
      </p:sp>
      <p:pic>
        <p:nvPicPr>
          <p:cNvPr id="58373" name="Picture 1041" descr="I:\Images\Sapeurs-Pompiers\INC\feu\Photos\13anse2010CS.JPG">
            <a:extLst>
              <a:ext uri="{FF2B5EF4-FFF2-40B4-BE49-F238E27FC236}">
                <a16:creationId xmlns:a16="http://schemas.microsoft.com/office/drawing/2014/main" id="{336A7774-E48B-49ED-7034-2C94EE09D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97238"/>
            <a:ext cx="4321175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numéro de diapositive 3">
            <a:extLst>
              <a:ext uri="{FF2B5EF4-FFF2-40B4-BE49-F238E27FC236}">
                <a16:creationId xmlns:a16="http://schemas.microsoft.com/office/drawing/2014/main" id="{62313342-956E-882E-6EA4-586DD9AA2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D9D66C-7BD2-494A-B4C4-459A6AC7FB3D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9395" name="Titre 8">
            <a:extLst>
              <a:ext uri="{FF2B5EF4-FFF2-40B4-BE49-F238E27FC236}">
                <a16:creationId xmlns:a16="http://schemas.microsoft.com/office/drawing/2014/main" id="{657DB091-E989-A40D-9A1D-9E781B4B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graphicFrame>
        <p:nvGraphicFramePr>
          <p:cNvPr id="25623" name="Group 23">
            <a:extLst>
              <a:ext uri="{FF2B5EF4-FFF2-40B4-BE49-F238E27FC236}">
                <a16:creationId xmlns:a16="http://schemas.microsoft.com/office/drawing/2014/main" id="{67D85DE6-5FE3-DE5A-4B4C-F546E838A338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295400"/>
          <a:ext cx="8553450" cy="4510088"/>
        </p:xfrm>
        <a:graphic>
          <a:graphicData uri="http://schemas.openxmlformats.org/drawingml/2006/table">
            <a:tbl>
              <a:tblPr/>
              <a:tblGrid>
                <a:gridCol w="3421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Domaines d’application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Je peux utiliser ce jet quand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614"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Atteindre une cible à distance.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Grande capacité de pénétration dans les matières fibreuses (tissu, bois, etc.).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Mouillage et refroidissement des matériaux en feu</a:t>
                      </a: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indent="0"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 veux :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endParaRPr lang="fr-FR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Atteindre la source à distance,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Réaliser une attaque d’atténuation,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Réaliser une attaque massive,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Atteindre la source en déviant la trajectoire de mon jet sur un élément structurel (effet ricochet).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Disperser des éléments en feu.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u numéro de diapositive 3">
            <a:extLst>
              <a:ext uri="{FF2B5EF4-FFF2-40B4-BE49-F238E27FC236}">
                <a16:creationId xmlns:a16="http://schemas.microsoft.com/office/drawing/2014/main" id="{7B590FA4-CC5A-66B3-821B-F85BA7C001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F21D05B-4FAB-4811-A9D7-523D28BEA034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0419" name="Titre 8">
            <a:extLst>
              <a:ext uri="{FF2B5EF4-FFF2-40B4-BE49-F238E27FC236}">
                <a16:creationId xmlns:a16="http://schemas.microsoft.com/office/drawing/2014/main" id="{16EED3C8-F68B-A8A5-7BD8-9A5AB5B17DC7}"/>
              </a:ext>
            </a:extLst>
          </p:cNvPr>
          <p:cNvSpPr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60420" name="Rectangle 5">
            <a:extLst>
              <a:ext uri="{FF2B5EF4-FFF2-40B4-BE49-F238E27FC236}">
                <a16:creationId xmlns:a16="http://schemas.microsoft.com/office/drawing/2014/main" id="{F4505B4F-8F0A-91C5-6B95-DE3E7F38C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778000"/>
            <a:ext cx="2406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 u="sng">
                <a:latin typeface="Times New Roman" panose="02020603050405020304" pitchFamily="18" charset="0"/>
                <a:cs typeface="Arial" panose="020B0604020202020204" pitchFamily="34" charset="0"/>
              </a:rPr>
              <a:t>Le jet brisé :</a:t>
            </a:r>
          </a:p>
        </p:txBody>
      </p:sp>
      <p:pic>
        <p:nvPicPr>
          <p:cNvPr id="60421" name="Picture 6" descr="C:\Documents and Settings\Philippe\Mes documents\J.S.P\Administration\Réunions\Compte-rendu de réunion\réunion avec les parents\Futures\Juin 2019\Photos\P1020725.JPG">
            <a:extLst>
              <a:ext uri="{FF2B5EF4-FFF2-40B4-BE49-F238E27FC236}">
                <a16:creationId xmlns:a16="http://schemas.microsoft.com/office/drawing/2014/main" id="{9C3BE1FD-8D6E-286D-8582-7CC966191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4175"/>
            <a:ext cx="4043362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u numéro de diapositive 3">
            <a:extLst>
              <a:ext uri="{FF2B5EF4-FFF2-40B4-BE49-F238E27FC236}">
                <a16:creationId xmlns:a16="http://schemas.microsoft.com/office/drawing/2014/main" id="{91229F2A-3B51-8AAB-C06F-8047E4CB1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9B7C79-3083-4620-A778-3EAD66468D32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1443" name="Titre 8">
            <a:extLst>
              <a:ext uri="{FF2B5EF4-FFF2-40B4-BE49-F238E27FC236}">
                <a16:creationId xmlns:a16="http://schemas.microsoft.com/office/drawing/2014/main" id="{E4F03849-C23F-0588-5B4E-B89B5562923A}"/>
              </a:ext>
            </a:extLst>
          </p:cNvPr>
          <p:cNvSpPr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73733" name="Rectangle 10">
            <a:extLst>
              <a:ext uri="{FF2B5EF4-FFF2-40B4-BE49-F238E27FC236}">
                <a16:creationId xmlns:a16="http://schemas.microsoft.com/office/drawing/2014/main" id="{9C18D1FE-FB1E-222A-3B2A-1A8E37BC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430338"/>
            <a:ext cx="8305800" cy="15700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Offre les mêmes possibilités que le jet droit,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Produit un effet mécanique moins important que le jet droit</a:t>
            </a: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utilisation est privilégiée en configuration intérieure.</a:t>
            </a:r>
          </a:p>
        </p:txBody>
      </p:sp>
      <p:pic>
        <p:nvPicPr>
          <p:cNvPr id="61445" name="Picture 11" descr="C:\Documents and Settings\Philippe\Mes documents\J.S.P\Administration\Réunions\Compte-rendu de réunion\réunion avec les parents\Futures\Juin 2019\Photos\P1020723.JPG">
            <a:extLst>
              <a:ext uri="{FF2B5EF4-FFF2-40B4-BE49-F238E27FC236}">
                <a16:creationId xmlns:a16="http://schemas.microsoft.com/office/drawing/2014/main" id="{429C5457-6028-8CC7-7B6C-285E6AE4F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21075"/>
            <a:ext cx="19859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u numéro de diapositive 3">
            <a:extLst>
              <a:ext uri="{FF2B5EF4-FFF2-40B4-BE49-F238E27FC236}">
                <a16:creationId xmlns:a16="http://schemas.microsoft.com/office/drawing/2014/main" id="{9AE446CD-A383-EE9F-CFA7-2EEA58C5A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2DAA8E-EA80-433D-9A4C-B37A46E5DBA5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2467" name="Titre 8">
            <a:extLst>
              <a:ext uri="{FF2B5EF4-FFF2-40B4-BE49-F238E27FC236}">
                <a16:creationId xmlns:a16="http://schemas.microsoft.com/office/drawing/2014/main" id="{E612A76A-9A49-0F00-A378-A6107DFF987E}"/>
              </a:ext>
            </a:extLst>
          </p:cNvPr>
          <p:cNvSpPr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62468" name="Rectangle 10">
            <a:extLst>
              <a:ext uri="{FF2B5EF4-FFF2-40B4-BE49-F238E27FC236}">
                <a16:creationId xmlns:a16="http://schemas.microsoft.com/office/drawing/2014/main" id="{E3B47F91-48FB-217C-8FF4-E956556EF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430338"/>
            <a:ext cx="83058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Eau projetée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 s’étalera à l’impact sur la surface, pour capter l’énergie du combustible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Obtenir ce jet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 Porte-lance positionne le diffuseur complètement à droite et ouvre très partiellement la lance.  </a:t>
            </a:r>
          </a:p>
        </p:txBody>
      </p:sp>
      <p:pic>
        <p:nvPicPr>
          <p:cNvPr id="62469" name="Picture 1">
            <a:extLst>
              <a:ext uri="{FF2B5EF4-FFF2-40B4-BE49-F238E27FC236}">
                <a16:creationId xmlns:a16="http://schemas.microsoft.com/office/drawing/2014/main" id="{7E61EE4D-C1EB-E400-27D6-DD485BD23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405188"/>
            <a:ext cx="38322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>
            <a:extLst>
              <a:ext uri="{FF2B5EF4-FFF2-40B4-BE49-F238E27FC236}">
                <a16:creationId xmlns:a16="http://schemas.microsoft.com/office/drawing/2014/main" id="{CAC8EFBB-CFB9-CC80-F781-80E71462EA2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780AB93-2E81-40A4-903E-9C24BB2176BB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8195" name="Titre 8">
            <a:extLst>
              <a:ext uri="{FF2B5EF4-FFF2-40B4-BE49-F238E27FC236}">
                <a16:creationId xmlns:a16="http://schemas.microsoft.com/office/drawing/2014/main" id="{F27D47CF-FE00-31A0-EAD7-0F2728A9CC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0088" y="1916113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LDV</a:t>
            </a:r>
          </a:p>
        </p:txBody>
      </p:sp>
      <p:pic>
        <p:nvPicPr>
          <p:cNvPr id="8196" name="Image 1">
            <a:extLst>
              <a:ext uri="{FF2B5EF4-FFF2-40B4-BE49-F238E27FC236}">
                <a16:creationId xmlns:a16="http://schemas.microsoft.com/office/drawing/2014/main" id="{84B4B94E-7103-AA1C-2452-78F6FCFFB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27450"/>
            <a:ext cx="2576513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numéro de diapositive 3">
            <a:extLst>
              <a:ext uri="{FF2B5EF4-FFF2-40B4-BE49-F238E27FC236}">
                <a16:creationId xmlns:a16="http://schemas.microsoft.com/office/drawing/2014/main" id="{6893AB3D-417C-19E0-7B7B-E0503F868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9C2D17-0F1B-419D-9EDC-38CDE6532454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3491" name="Titre 8">
            <a:extLst>
              <a:ext uri="{FF2B5EF4-FFF2-40B4-BE49-F238E27FC236}">
                <a16:creationId xmlns:a16="http://schemas.microsoft.com/office/drawing/2014/main" id="{8D78997B-DC28-8B67-952B-66B7CC98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graphicFrame>
        <p:nvGraphicFramePr>
          <p:cNvPr id="25623" name="Group 23">
            <a:extLst>
              <a:ext uri="{FF2B5EF4-FFF2-40B4-BE49-F238E27FC236}">
                <a16:creationId xmlns:a16="http://schemas.microsoft.com/office/drawing/2014/main" id="{CE622726-EA5D-CBE0-9A24-2BCAF5F5902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646238"/>
          <a:ext cx="8553450" cy="3789362"/>
        </p:xfrm>
        <a:graphic>
          <a:graphicData uri="http://schemas.openxmlformats.org/drawingml/2006/table">
            <a:tbl>
              <a:tblPr/>
              <a:tblGrid>
                <a:gridCol w="3421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3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Domaines d’application</a:t>
                      </a:r>
                    </a:p>
                  </a:txBody>
                  <a:tcPr marL="91429" marR="9142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 peux utiliser ce jet quand</a:t>
                      </a:r>
                    </a:p>
                  </a:txBody>
                  <a:tcPr marL="91429" marR="9142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051"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Destiné à envoyer une masse d’eau sur des surfaces combustibles tout en limitant l’effet cinétique du jet droit.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 veux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Abattre les flammes à distance en générant le moins de vapeur d’eau possible,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Abaisser la température du volume.</a:t>
                      </a:r>
                    </a:p>
                  </a:txBody>
                  <a:tcPr marL="91429" marR="91429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u numéro de diapositive 3">
            <a:extLst>
              <a:ext uri="{FF2B5EF4-FFF2-40B4-BE49-F238E27FC236}">
                <a16:creationId xmlns:a16="http://schemas.microsoft.com/office/drawing/2014/main" id="{B289FD3E-3276-7D77-26AF-3CF0198C0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F12AFD-CDDB-4AF5-B4DF-17C971BB992E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4515" name="Titre 8">
            <a:extLst>
              <a:ext uri="{FF2B5EF4-FFF2-40B4-BE49-F238E27FC236}">
                <a16:creationId xmlns:a16="http://schemas.microsoft.com/office/drawing/2014/main" id="{6356C2A6-0089-B605-7E49-315A9BAF0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pic>
        <p:nvPicPr>
          <p:cNvPr id="64516" name="Image 1">
            <a:extLst>
              <a:ext uri="{FF2B5EF4-FFF2-40B4-BE49-F238E27FC236}">
                <a16:creationId xmlns:a16="http://schemas.microsoft.com/office/drawing/2014/main" id="{3E98352B-0B7D-18D0-0C36-A7888E147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068638"/>
            <a:ext cx="442118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11">
            <a:extLst>
              <a:ext uri="{FF2B5EF4-FFF2-40B4-BE49-F238E27FC236}">
                <a16:creationId xmlns:a16="http://schemas.microsoft.com/office/drawing/2014/main" id="{0DC1D697-8329-20BA-D28F-903A26C38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849438"/>
            <a:ext cx="2317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>
                <a:latin typeface="Times New Roman" panose="02020603050405020304" pitchFamily="18" charset="0"/>
                <a:cs typeface="Arial" panose="020B0604020202020204" pitchFamily="34" charset="0"/>
              </a:rPr>
              <a:t>Jets diffusés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u numéro de diapositive 3">
            <a:extLst>
              <a:ext uri="{FF2B5EF4-FFF2-40B4-BE49-F238E27FC236}">
                <a16:creationId xmlns:a16="http://schemas.microsoft.com/office/drawing/2014/main" id="{DD15759B-3A58-A576-6E0A-D3C727F8A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F50E95-7C7E-459D-A09F-E1D6B10D4D33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5539" name="Titre 8">
            <a:extLst>
              <a:ext uri="{FF2B5EF4-FFF2-40B4-BE49-F238E27FC236}">
                <a16:creationId xmlns:a16="http://schemas.microsoft.com/office/drawing/2014/main" id="{35F881AA-3C8E-0E06-E3FA-A62A9CA3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graphicFrame>
        <p:nvGraphicFramePr>
          <p:cNvPr id="44049" name="Group 17">
            <a:extLst>
              <a:ext uri="{FF2B5EF4-FFF2-40B4-BE49-F238E27FC236}">
                <a16:creationId xmlns:a16="http://schemas.microsoft.com/office/drawing/2014/main" id="{63386003-A346-08BE-2EBC-4F616272F59B}"/>
              </a:ext>
            </a:extLst>
          </p:cNvPr>
          <p:cNvGraphicFramePr>
            <a:graphicFrameLocks noGrp="1"/>
          </p:cNvGraphicFramePr>
          <p:nvPr/>
        </p:nvGraphicFramePr>
        <p:xfrm>
          <a:off x="361950" y="1465263"/>
          <a:ext cx="8280400" cy="1189037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8" marR="91438" marT="45389" marB="4538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Jet d’eau composé de gouttelettes formées de manière à exposer le maximum de surface afin d’absorber le maximum de chaleur.</a:t>
                      </a:r>
                    </a:p>
                  </a:txBody>
                  <a:tcPr marL="91438" marR="91438" marT="45389" marB="4538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5543" name="Image 7">
            <a:extLst>
              <a:ext uri="{FF2B5EF4-FFF2-40B4-BE49-F238E27FC236}">
                <a16:creationId xmlns:a16="http://schemas.microsoft.com/office/drawing/2014/main" id="{7E11489B-4445-1A8A-2B32-DE0FF878A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628775"/>
            <a:ext cx="7889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Image 1">
            <a:extLst>
              <a:ext uri="{FF2B5EF4-FFF2-40B4-BE49-F238E27FC236}">
                <a16:creationId xmlns:a16="http://schemas.microsoft.com/office/drawing/2014/main" id="{9A073D92-F72C-66DA-7DB5-E42B5F2A6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3214688"/>
            <a:ext cx="442118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u numéro de diapositive 3">
            <a:extLst>
              <a:ext uri="{FF2B5EF4-FFF2-40B4-BE49-F238E27FC236}">
                <a16:creationId xmlns:a16="http://schemas.microsoft.com/office/drawing/2014/main" id="{7B9EE2C5-CA4D-C3FB-E8E9-B8A5CC5A002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C7BB48E-140C-4DB4-B09C-BF2BD13FFCC0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6563" name="Titre 8">
            <a:extLst>
              <a:ext uri="{FF2B5EF4-FFF2-40B4-BE49-F238E27FC236}">
                <a16:creationId xmlns:a16="http://schemas.microsoft.com/office/drawing/2014/main" id="{9429BB92-BE77-B6BF-8D80-59A00D82DC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59396" name="Rectangle 7">
            <a:extLst>
              <a:ext uri="{FF2B5EF4-FFF2-40B4-BE49-F238E27FC236}">
                <a16:creationId xmlns:a16="http://schemas.microsoft.com/office/drawing/2014/main" id="{8D3E96ED-331E-B6E9-C86A-4DC9B3334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43038"/>
            <a:ext cx="8077200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fr-FR" altLang="fr-FR" sz="2400" u="sng" dirty="0">
                <a:latin typeface="Times New Roman" panose="02020603050405020304" pitchFamily="18" charset="0"/>
                <a:cs typeface="Arial" panose="020B0604020202020204" pitchFamily="34" charset="0"/>
              </a:rPr>
              <a:t>Permettent d’obtenir 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fr-FR" altLang="fr-FR" sz="2400" u="sng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fr-FR" alt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Refroidissement et la protection </a:t>
            </a: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de matériaux ou de structures ;</a:t>
            </a:r>
          </a:p>
          <a:p>
            <a:pPr marL="342900" indent="-342900" algn="just">
              <a:spcBef>
                <a:spcPct val="0"/>
              </a:spcBef>
              <a:defRPr/>
            </a:pPr>
            <a:r>
              <a:rPr lang="fr-FR" alt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Protection des intervenants </a:t>
            </a:r>
            <a:r>
              <a:rPr lang="fr-FR" altLang="fr-FR" sz="2400" dirty="0">
                <a:latin typeface="Times New Roman" panose="02020603050405020304" pitchFamily="18" charset="0"/>
                <a:cs typeface="Arial" panose="020B0604020202020204" pitchFamily="34" charset="0"/>
              </a:rPr>
              <a:t>face au rayonnement</a:t>
            </a:r>
          </a:p>
          <a:p>
            <a:pPr marL="342900" indent="-342900" algn="just">
              <a:spcBef>
                <a:spcPct val="0"/>
              </a:spcBef>
              <a:defRPr/>
            </a:pPr>
            <a:r>
              <a:rPr lang="fr-FR" alt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Meilleure stabilité.</a:t>
            </a:r>
            <a:endParaRPr lang="fr-FR" altLang="fr-FR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6565" name="Image 1">
            <a:extLst>
              <a:ext uri="{FF2B5EF4-FFF2-40B4-BE49-F238E27FC236}">
                <a16:creationId xmlns:a16="http://schemas.microsoft.com/office/drawing/2014/main" id="{0F1B011E-C7C3-B35F-0A1B-F6CB0524E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92538"/>
            <a:ext cx="353377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u numéro de diapositive 3">
            <a:extLst>
              <a:ext uri="{FF2B5EF4-FFF2-40B4-BE49-F238E27FC236}">
                <a16:creationId xmlns:a16="http://schemas.microsoft.com/office/drawing/2014/main" id="{BBF2B7D3-99B4-57CC-5640-3E2EEF7475D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A1DCE3-D70C-43D7-824A-C2DC94BD492A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7587" name="Titre 8">
            <a:extLst>
              <a:ext uri="{FF2B5EF4-FFF2-40B4-BE49-F238E27FC236}">
                <a16:creationId xmlns:a16="http://schemas.microsoft.com/office/drawing/2014/main" id="{CF55852C-A811-CA6D-BFA7-C695E7CD61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67588" name="Rectangle 8">
            <a:extLst>
              <a:ext uri="{FF2B5EF4-FFF2-40B4-BE49-F238E27FC236}">
                <a16:creationId xmlns:a16="http://schemas.microsoft.com/office/drawing/2014/main" id="{43D51016-ABAB-4542-5143-B856EF3DB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1341438"/>
            <a:ext cx="836771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u="sng">
                <a:latin typeface="Times New Roman" panose="02020603050405020304" pitchFamily="18" charset="0"/>
                <a:cs typeface="Arial" panose="020B0604020202020204" pitchFamily="34" charset="0"/>
              </a:rPr>
              <a:t>Inconvénients :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Sensibles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au frottement de l’air, au vent et au tirage dû à l’incendie;</a:t>
            </a: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Portée inférieure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à celle d’un jet droit ;</a:t>
            </a:r>
          </a:p>
          <a:p>
            <a:pPr algn="just">
              <a:spcBef>
                <a:spcPct val="0"/>
              </a:spcBef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Peuvent,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en cas de mauvaise utilisation de la lance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ct val="0"/>
              </a:spcBef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Propager l’incendie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en favorisant le déplacement du feu, des fumées, de la chaleur ;</a:t>
            </a:r>
          </a:p>
          <a:p>
            <a:pPr marL="0" lvl="1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Entraîner la production de vapeurs brûlantes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dangereuses pour le personnel d’attaque.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u numéro de diapositive 3">
            <a:extLst>
              <a:ext uri="{FF2B5EF4-FFF2-40B4-BE49-F238E27FC236}">
                <a16:creationId xmlns:a16="http://schemas.microsoft.com/office/drawing/2014/main" id="{E598F44C-3CD5-0742-71AE-132D399F0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3D0488-71E9-4B0B-8FFA-22DB9769E784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8611" name="Titre 8">
            <a:extLst>
              <a:ext uri="{FF2B5EF4-FFF2-40B4-BE49-F238E27FC236}">
                <a16:creationId xmlns:a16="http://schemas.microsoft.com/office/drawing/2014/main" id="{1EDA976C-C5D4-1BD9-5525-ECBF4F7E1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68612" name="Espace réservé du contenu 2">
            <a:extLst>
              <a:ext uri="{FF2B5EF4-FFF2-40B4-BE49-F238E27FC236}">
                <a16:creationId xmlns:a16="http://schemas.microsoft.com/office/drawing/2014/main" id="{4BECE5EF-C21D-F9E7-F01E-62E85BB97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57338"/>
            <a:ext cx="8569325" cy="312420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Porte-lance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règle le cône d’ouverture du jet diffusé à sa convenance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pour l’adapter à l’opération à réaliser.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2 types de jets diffusés :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lvl="1" indent="-171450" eaLnBrk="1" hangingPunct="1">
              <a:buFont typeface="Arial" panose="020B0604020202020204" pitchFamily="34" charset="0"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le jet diffusé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d’attaque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571500" lvl="1" indent="-171450" eaLnBrk="1" hangingPunct="1">
              <a:buFont typeface="Arial" panose="020B0604020202020204" pitchFamily="34" charset="0"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le jet diffusé </a:t>
            </a: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de protection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u numéro de diapositive 3">
            <a:extLst>
              <a:ext uri="{FF2B5EF4-FFF2-40B4-BE49-F238E27FC236}">
                <a16:creationId xmlns:a16="http://schemas.microsoft.com/office/drawing/2014/main" id="{C9729C34-BEE0-C0A7-1E3A-6F14BBB129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372021B-5FEA-45A8-943A-5BF025F33524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9635" name="Titre 8">
            <a:extLst>
              <a:ext uri="{FF2B5EF4-FFF2-40B4-BE49-F238E27FC236}">
                <a16:creationId xmlns:a16="http://schemas.microsoft.com/office/drawing/2014/main" id="{51E91444-76C3-6619-69D8-B524489A86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69636" name="Rectangle 6">
            <a:extLst>
              <a:ext uri="{FF2B5EF4-FFF2-40B4-BE49-F238E27FC236}">
                <a16:creationId xmlns:a16="http://schemas.microsoft.com/office/drawing/2014/main" id="{67F055B6-DB9D-9469-1350-A2D9CEF07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73238"/>
            <a:ext cx="4021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 u="sng">
                <a:latin typeface="Times New Roman" panose="02020603050405020304" pitchFamily="18" charset="0"/>
                <a:cs typeface="Arial" panose="020B0604020202020204" pitchFamily="34" charset="0"/>
              </a:rPr>
              <a:t>Jet diffusé d’attaque :</a:t>
            </a:r>
          </a:p>
        </p:txBody>
      </p:sp>
      <p:pic>
        <p:nvPicPr>
          <p:cNvPr id="69637" name="Picture 2" descr="cone MACH3 1">
            <a:extLst>
              <a:ext uri="{FF2B5EF4-FFF2-40B4-BE49-F238E27FC236}">
                <a16:creationId xmlns:a16="http://schemas.microsoft.com/office/drawing/2014/main" id="{F54AACC9-7941-3127-FF26-02E295AD4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890838"/>
            <a:ext cx="4264025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u numéro de diapositive 3">
            <a:extLst>
              <a:ext uri="{FF2B5EF4-FFF2-40B4-BE49-F238E27FC236}">
                <a16:creationId xmlns:a16="http://schemas.microsoft.com/office/drawing/2014/main" id="{3B987747-BEEC-823A-7133-E388D96FAB1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8015E11-E408-4671-873E-FEC3187EF5EF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0659" name="Titre 8">
            <a:extLst>
              <a:ext uri="{FF2B5EF4-FFF2-40B4-BE49-F238E27FC236}">
                <a16:creationId xmlns:a16="http://schemas.microsoft.com/office/drawing/2014/main" id="{DD67FDD0-DAE8-CB98-3379-753B279167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pic>
        <p:nvPicPr>
          <p:cNvPr id="70660" name="Picture 2" descr="cone MACH3 1">
            <a:extLst>
              <a:ext uri="{FF2B5EF4-FFF2-40B4-BE49-F238E27FC236}">
                <a16:creationId xmlns:a16="http://schemas.microsoft.com/office/drawing/2014/main" id="{A13BD526-2D7F-36E2-264A-6DD0E8BD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3068638"/>
            <a:ext cx="4264025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ZoneTexte 2">
            <a:extLst>
              <a:ext uri="{FF2B5EF4-FFF2-40B4-BE49-F238E27FC236}">
                <a16:creationId xmlns:a16="http://schemas.microsoft.com/office/drawing/2014/main" id="{7C14F781-DB7D-7FC7-832B-351A303AC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1557338"/>
            <a:ext cx="84121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caractérise par un cône de diffusion relativement large (de 30° à 60°). Il est constitué d’une multitude de gouttelettes d’eau permettant d’absorber un maximum de chaleur.</a:t>
            </a:r>
            <a:endParaRPr lang="fr-FR" altLang="fr-FR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u numéro de diapositive 3">
            <a:extLst>
              <a:ext uri="{FF2B5EF4-FFF2-40B4-BE49-F238E27FC236}">
                <a16:creationId xmlns:a16="http://schemas.microsoft.com/office/drawing/2014/main" id="{B51C5DFD-0392-D0F5-0EA7-88245F83D6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1981CF-2471-4DD5-AAF7-516C6E32EE08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1683" name="Titre 8">
            <a:extLst>
              <a:ext uri="{FF2B5EF4-FFF2-40B4-BE49-F238E27FC236}">
                <a16:creationId xmlns:a16="http://schemas.microsoft.com/office/drawing/2014/main" id="{3B909014-9322-328C-F100-81C66D7C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pic>
        <p:nvPicPr>
          <p:cNvPr id="71684" name="Espace réservé du contenu 4">
            <a:extLst>
              <a:ext uri="{FF2B5EF4-FFF2-40B4-BE49-F238E27FC236}">
                <a16:creationId xmlns:a16="http://schemas.microsoft.com/office/drawing/2014/main" id="{C4B1429D-DCA2-9672-5D30-363F38187B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0265" r="2016" b="15730"/>
          <a:stretch>
            <a:fillRect/>
          </a:stretch>
        </p:blipFill>
        <p:spPr>
          <a:xfrm>
            <a:off x="838200" y="1865313"/>
            <a:ext cx="7620000" cy="4213225"/>
          </a:xfrm>
        </p:spPr>
      </p:pic>
      <p:sp>
        <p:nvSpPr>
          <p:cNvPr id="71685" name="Rectangle 6">
            <a:extLst>
              <a:ext uri="{FF2B5EF4-FFF2-40B4-BE49-F238E27FC236}">
                <a16:creationId xmlns:a16="http://schemas.microsoft.com/office/drawing/2014/main" id="{0E420B59-DC9C-732F-9641-0F93D1895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306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Jet diffusé d’attaque :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u numéro de diapositive 3">
            <a:extLst>
              <a:ext uri="{FF2B5EF4-FFF2-40B4-BE49-F238E27FC236}">
                <a16:creationId xmlns:a16="http://schemas.microsoft.com/office/drawing/2014/main" id="{3EE32566-4691-F1F3-52D9-0BC3BACB2D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A39E9F1-BA65-4727-A32C-89540C66A31B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2707" name="Titre 8">
            <a:extLst>
              <a:ext uri="{FF2B5EF4-FFF2-40B4-BE49-F238E27FC236}">
                <a16:creationId xmlns:a16="http://schemas.microsoft.com/office/drawing/2014/main" id="{11142066-E625-7259-F840-B0EB1DC83B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pic>
        <p:nvPicPr>
          <p:cNvPr id="72708" name="Picture 2" descr="tayGout BMP">
            <a:extLst>
              <a:ext uri="{FF2B5EF4-FFF2-40B4-BE49-F238E27FC236}">
                <a16:creationId xmlns:a16="http://schemas.microsoft.com/office/drawing/2014/main" id="{E5FEDB84-F2D5-F312-8D50-0F7C1B78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9"/>
          <a:stretch>
            <a:fillRect/>
          </a:stretch>
        </p:blipFill>
        <p:spPr bwMode="auto">
          <a:xfrm>
            <a:off x="2051050" y="2854325"/>
            <a:ext cx="63373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7">
            <a:extLst>
              <a:ext uri="{FF2B5EF4-FFF2-40B4-BE49-F238E27FC236}">
                <a16:creationId xmlns:a16="http://schemas.microsoft.com/office/drawing/2014/main" id="{30B381F8-BF70-1B09-C278-4B1FCD075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25575"/>
            <a:ext cx="80803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Cône appelé « pulvérisé puissant » qui procure la grande sécurité des lances.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Permet au porte-lance de rabattre les flammes tout en se protégeant.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3">
            <a:extLst>
              <a:ext uri="{FF2B5EF4-FFF2-40B4-BE49-F238E27FC236}">
                <a16:creationId xmlns:a16="http://schemas.microsoft.com/office/drawing/2014/main" id="{72738BC5-23B5-80A1-BFFA-C9701FA34F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14FCE9A-CC35-4DCE-A64E-1B8B59165A5A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9219" name="Titre 8">
            <a:extLst>
              <a:ext uri="{FF2B5EF4-FFF2-40B4-BE49-F238E27FC236}">
                <a16:creationId xmlns:a16="http://schemas.microsoft.com/office/drawing/2014/main" id="{473C0CF6-011B-8880-34A2-0C012C2728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LDV</a:t>
            </a:r>
          </a:p>
        </p:txBody>
      </p:sp>
      <p:sp>
        <p:nvSpPr>
          <p:cNvPr id="9220" name="Rectangle 9">
            <a:extLst>
              <a:ext uri="{FF2B5EF4-FFF2-40B4-BE49-F238E27FC236}">
                <a16:creationId xmlns:a16="http://schemas.microsoft.com/office/drawing/2014/main" id="{75D8DA3D-8EDB-DE1B-4EE1-E85A4344C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93813"/>
            <a:ext cx="79248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Lances à mains à débit et jets réglables (LDV)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Permettent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former et de diriger un jet d’eau tout en permettant au porte-lance 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faire varier sa forme et de régler son débit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P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résentent l’avantage de permettre au porte-lance 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d’utiliser la quantité d’eau adaptée à l’intensité du foyer.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1" name="Image 1">
            <a:extLst>
              <a:ext uri="{FF2B5EF4-FFF2-40B4-BE49-F238E27FC236}">
                <a16:creationId xmlns:a16="http://schemas.microsoft.com/office/drawing/2014/main" id="{A797A967-D653-D235-3B4D-ADC3258A4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576763"/>
            <a:ext cx="208438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1">
            <a:extLst>
              <a:ext uri="{FF2B5EF4-FFF2-40B4-BE49-F238E27FC236}">
                <a16:creationId xmlns:a16="http://schemas.microsoft.com/office/drawing/2014/main" id="{612CE140-A91B-7975-953E-7E5B849BD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1957" r="45979" b="75578"/>
          <a:stretch>
            <a:fillRect/>
          </a:stretch>
        </p:blipFill>
        <p:spPr bwMode="auto">
          <a:xfrm>
            <a:off x="1979613" y="3924300"/>
            <a:ext cx="5535612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Espace réservé du numéro de diapositive 3">
            <a:extLst>
              <a:ext uri="{FF2B5EF4-FFF2-40B4-BE49-F238E27FC236}">
                <a16:creationId xmlns:a16="http://schemas.microsoft.com/office/drawing/2014/main" id="{4F9D70DF-441F-57DE-18FE-A25B77E3444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8EAC60E-7079-4F48-91ED-7AD2A2C64982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3732" name="Titre 8">
            <a:extLst>
              <a:ext uri="{FF2B5EF4-FFF2-40B4-BE49-F238E27FC236}">
                <a16:creationId xmlns:a16="http://schemas.microsoft.com/office/drawing/2014/main" id="{400B580E-7704-4DA3-BA6C-84A043DB31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73733" name="ZoneTexte 2">
            <a:extLst>
              <a:ext uri="{FF2B5EF4-FFF2-40B4-BE49-F238E27FC236}">
                <a16:creationId xmlns:a16="http://schemas.microsoft.com/office/drawing/2014/main" id="{0187418A-1CA3-AC4F-F856-0607F24D8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70088"/>
            <a:ext cx="81470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Choix de l’angle est fonction de la distance à parcourir et de la surface à couvrir.</a:t>
            </a:r>
            <a:endParaRPr lang="fr-FR" altLang="fr-FR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à 30° permet de refroidir et d’attaquer à une distance importante sur une surface faible.</a:t>
            </a:r>
            <a:endParaRPr lang="fr-FR" altLang="fr-F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D9B8E19B-A989-22A6-B395-6DBDEF5BC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306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Jet diffusé d’attaque :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numéro de diapositive 3">
            <a:extLst>
              <a:ext uri="{FF2B5EF4-FFF2-40B4-BE49-F238E27FC236}">
                <a16:creationId xmlns:a16="http://schemas.microsoft.com/office/drawing/2014/main" id="{F269BF06-7A17-C561-1263-F12BFCFDC5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011FB5-F5C0-4A30-8F06-6AD985B2A1A5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4755" name="Titre 8">
            <a:extLst>
              <a:ext uri="{FF2B5EF4-FFF2-40B4-BE49-F238E27FC236}">
                <a16:creationId xmlns:a16="http://schemas.microsoft.com/office/drawing/2014/main" id="{69045171-0127-BB72-1097-00E96DDC4F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74756" name="Rectangle 6">
            <a:extLst>
              <a:ext uri="{FF2B5EF4-FFF2-40B4-BE49-F238E27FC236}">
                <a16:creationId xmlns:a16="http://schemas.microsoft.com/office/drawing/2014/main" id="{A6D158EF-F226-60FC-51F2-8187BA505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306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Jet diffusé d’attaque :</a:t>
            </a:r>
          </a:p>
        </p:txBody>
      </p:sp>
      <p:sp>
        <p:nvSpPr>
          <p:cNvPr id="74757" name="ZoneTexte 2">
            <a:extLst>
              <a:ext uri="{FF2B5EF4-FFF2-40B4-BE49-F238E27FC236}">
                <a16:creationId xmlns:a16="http://schemas.microsoft.com/office/drawing/2014/main" id="{F4D193E9-9239-9F4B-BC7A-5CAD58CB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54225"/>
            <a:ext cx="81470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60° permet d’attaquer et refroidir à une distance faible sur une surface importante.</a:t>
            </a:r>
            <a:endParaRPr lang="fr-FR" altLang="fr-FR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4758" name="Picture 11">
            <a:extLst>
              <a:ext uri="{FF2B5EF4-FFF2-40B4-BE49-F238E27FC236}">
                <a16:creationId xmlns:a16="http://schemas.microsoft.com/office/drawing/2014/main" id="{10069CDD-DDDE-0BE1-75E0-871F2911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1" t="11957" r="14156" b="75578"/>
          <a:stretch>
            <a:fillRect/>
          </a:stretch>
        </p:blipFill>
        <p:spPr bwMode="auto">
          <a:xfrm>
            <a:off x="1951038" y="2997200"/>
            <a:ext cx="4608512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u numéro de diapositive 3">
            <a:extLst>
              <a:ext uri="{FF2B5EF4-FFF2-40B4-BE49-F238E27FC236}">
                <a16:creationId xmlns:a16="http://schemas.microsoft.com/office/drawing/2014/main" id="{978AFAF1-CCDA-D44C-6196-D6F16E835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C0DA4A-99D0-49E0-B9F3-ED1BA02F8642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5779" name="Titre 8">
            <a:extLst>
              <a:ext uri="{FF2B5EF4-FFF2-40B4-BE49-F238E27FC236}">
                <a16:creationId xmlns:a16="http://schemas.microsoft.com/office/drawing/2014/main" id="{3BC87156-2632-687E-709A-7F9F22A0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graphicFrame>
        <p:nvGraphicFramePr>
          <p:cNvPr id="29717" name="Group 21">
            <a:extLst>
              <a:ext uri="{FF2B5EF4-FFF2-40B4-BE49-F238E27FC236}">
                <a16:creationId xmlns:a16="http://schemas.microsoft.com/office/drawing/2014/main" id="{2690017D-E7E6-5F58-9925-E91320CACFCC}"/>
              </a:ext>
            </a:extLst>
          </p:cNvPr>
          <p:cNvGraphicFramePr>
            <a:graphicFrameLocks noGrp="1"/>
          </p:cNvGraphicFramePr>
          <p:nvPr/>
        </p:nvGraphicFramePr>
        <p:xfrm>
          <a:off x="419100" y="1916113"/>
          <a:ext cx="8305800" cy="3455987"/>
        </p:xfrm>
        <a:graphic>
          <a:graphicData uri="http://schemas.openxmlformats.org/drawingml/2006/table">
            <a:tbl>
              <a:tblPr/>
              <a:tblGrid>
                <a:gridCol w="37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Domaines d’application</a:t>
                      </a:r>
                      <a:endParaRPr kumimoji="0" lang="fr-FR" alt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71" marB="457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 peux utiliser ce jet quand </a:t>
                      </a:r>
                      <a:endParaRPr kumimoji="0" lang="fr-FR" alt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71" marB="457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249"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Refroidissement des fumées et gaz chauds. 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Attaque massive / inertage.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71" marB="457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 veux sécuriser mon évolution sous un ciel gazeux en injectant de l’eau dans la fumée, 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 cherche à produire beaucoup de vapeur (inertage), 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 veux « coiffer » le feu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71" marB="457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u numéro de diapositive 3">
            <a:extLst>
              <a:ext uri="{FF2B5EF4-FFF2-40B4-BE49-F238E27FC236}">
                <a16:creationId xmlns:a16="http://schemas.microsoft.com/office/drawing/2014/main" id="{F5AA8EF1-13F5-A1C5-D6C1-81AB78104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DDE3A6-6939-4C2B-966D-5913F9613748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6803" name="Titre 8">
            <a:extLst>
              <a:ext uri="{FF2B5EF4-FFF2-40B4-BE49-F238E27FC236}">
                <a16:creationId xmlns:a16="http://schemas.microsoft.com/office/drawing/2014/main" id="{1D24D15A-D4D4-1664-3E9B-33D4AE5B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76804" name="Rectangle 5">
            <a:extLst>
              <a:ext uri="{FF2B5EF4-FFF2-40B4-BE49-F238E27FC236}">
                <a16:creationId xmlns:a16="http://schemas.microsoft.com/office/drawing/2014/main" id="{5038EC30-39A6-A2EB-A15A-6998A054C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16113"/>
            <a:ext cx="4641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 u="sng">
                <a:latin typeface="Times New Roman" panose="02020603050405020304" pitchFamily="18" charset="0"/>
                <a:cs typeface="Arial" panose="020B0604020202020204" pitchFamily="34" charset="0"/>
              </a:rPr>
              <a:t>Jet diffusé de protection :</a:t>
            </a:r>
          </a:p>
        </p:txBody>
      </p:sp>
      <p:pic>
        <p:nvPicPr>
          <p:cNvPr id="76805" name="Picture 16" descr="I:\Images\Sapeurs-Pompiers\6-Photos\feux\DSC_0856.JPG">
            <a:extLst>
              <a:ext uri="{FF2B5EF4-FFF2-40B4-BE49-F238E27FC236}">
                <a16:creationId xmlns:a16="http://schemas.microsoft.com/office/drawing/2014/main" id="{2ED85E57-DB00-9D3F-A604-471DF5F9C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87"/>
          <a:stretch>
            <a:fillRect/>
          </a:stretch>
        </p:blipFill>
        <p:spPr bwMode="auto">
          <a:xfrm>
            <a:off x="3203575" y="2997200"/>
            <a:ext cx="30480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Image 6">
            <a:extLst>
              <a:ext uri="{FF2B5EF4-FFF2-40B4-BE49-F238E27FC236}">
                <a16:creationId xmlns:a16="http://schemas.microsoft.com/office/drawing/2014/main" id="{7554DDCA-C094-59AB-AD9E-9E4B2BC54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t="7515" b="14731"/>
          <a:stretch>
            <a:fillRect/>
          </a:stretch>
        </p:blipFill>
        <p:spPr bwMode="auto">
          <a:xfrm>
            <a:off x="2339975" y="2708275"/>
            <a:ext cx="60753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Espace réservé du numéro de diapositive 3">
            <a:extLst>
              <a:ext uri="{FF2B5EF4-FFF2-40B4-BE49-F238E27FC236}">
                <a16:creationId xmlns:a16="http://schemas.microsoft.com/office/drawing/2014/main" id="{A03F250E-66B8-5689-0F44-63615B744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A7A787-CA55-471C-982D-D519764C1992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7828" name="Titre 8">
            <a:extLst>
              <a:ext uri="{FF2B5EF4-FFF2-40B4-BE49-F238E27FC236}">
                <a16:creationId xmlns:a16="http://schemas.microsoft.com/office/drawing/2014/main" id="{D4F170F4-BF2D-F812-A24A-C6924468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77829" name="ZoneTexte 2">
            <a:extLst>
              <a:ext uri="{FF2B5EF4-FFF2-40B4-BE49-F238E27FC236}">
                <a16:creationId xmlns:a16="http://schemas.microsoft.com/office/drawing/2014/main" id="{48E9A654-A6B7-BC92-EE8E-1E792FED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250237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C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aractérisé par un cône de diffusion très large (130°) permettant la protection du binôme derrière un écran hydraulique en cas de flux thermique important ou de phénomène à cinétique rapide.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u numéro de diapositive 3">
            <a:extLst>
              <a:ext uri="{FF2B5EF4-FFF2-40B4-BE49-F238E27FC236}">
                <a16:creationId xmlns:a16="http://schemas.microsoft.com/office/drawing/2014/main" id="{389264CE-07B9-8BA8-9EA3-8B0CC11BB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11BF01-1E2C-481F-94A7-4D3D8A422153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8851" name="Titre 8">
            <a:extLst>
              <a:ext uri="{FF2B5EF4-FFF2-40B4-BE49-F238E27FC236}">
                <a16:creationId xmlns:a16="http://schemas.microsoft.com/office/drawing/2014/main" id="{0126502F-D15C-7E0E-7619-BE7C58BF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78852" name="Rectangle 5">
            <a:extLst>
              <a:ext uri="{FF2B5EF4-FFF2-40B4-BE49-F238E27FC236}">
                <a16:creationId xmlns:a16="http://schemas.microsoft.com/office/drawing/2014/main" id="{0584B6E0-3639-7331-64BB-F1459B020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79525"/>
            <a:ext cx="352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Jet diffusé de protection :</a:t>
            </a:r>
          </a:p>
        </p:txBody>
      </p:sp>
      <p:sp>
        <p:nvSpPr>
          <p:cNvPr id="78853" name="ZoneTexte 2">
            <a:extLst>
              <a:ext uri="{FF2B5EF4-FFF2-40B4-BE49-F238E27FC236}">
                <a16:creationId xmlns:a16="http://schemas.microsoft.com/office/drawing/2014/main" id="{2A3D4CE3-936F-7605-0CD5-39B167560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1933575"/>
            <a:ext cx="824865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Faible portée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assure une 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 importante du binôme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Utilisé pour protéger le binôme lors de 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survenue d’un embrasement généralisé éclair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8854" name="Picture 16" descr="I:\Images\Sapeurs-Pompiers\6-Photos\feux\DSC_0856.JPG">
            <a:extLst>
              <a:ext uri="{FF2B5EF4-FFF2-40B4-BE49-F238E27FC236}">
                <a16:creationId xmlns:a16="http://schemas.microsoft.com/office/drawing/2014/main" id="{7B09E3BF-D650-74DA-FB3D-071340306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87"/>
          <a:stretch>
            <a:fillRect/>
          </a:stretch>
        </p:blipFill>
        <p:spPr bwMode="auto">
          <a:xfrm>
            <a:off x="5795963" y="3500438"/>
            <a:ext cx="275590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u numéro de diapositive 3">
            <a:extLst>
              <a:ext uri="{FF2B5EF4-FFF2-40B4-BE49-F238E27FC236}">
                <a16:creationId xmlns:a16="http://schemas.microsoft.com/office/drawing/2014/main" id="{45FEBF6C-F7AB-B1CD-126C-B0715EC05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199287-1776-4F9D-944E-F6085FE24859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9875" name="Titre 8">
            <a:extLst>
              <a:ext uri="{FF2B5EF4-FFF2-40B4-BE49-F238E27FC236}">
                <a16:creationId xmlns:a16="http://schemas.microsoft.com/office/drawing/2014/main" id="{FC1F8574-BCF6-43CF-CA8B-151FCF47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pic>
        <p:nvPicPr>
          <p:cNvPr id="79876" name="Espace réservé du contenu 4">
            <a:extLst>
              <a:ext uri="{FF2B5EF4-FFF2-40B4-BE49-F238E27FC236}">
                <a16:creationId xmlns:a16="http://schemas.microsoft.com/office/drawing/2014/main" id="{8AFB01E0-23B1-96CA-9925-C6FB5BCBC5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11307" r="1550" b="18216"/>
          <a:stretch>
            <a:fillRect/>
          </a:stretch>
        </p:blipFill>
        <p:spPr>
          <a:xfrm>
            <a:off x="381000" y="1833563"/>
            <a:ext cx="8305800" cy="4419600"/>
          </a:xfrm>
        </p:spPr>
      </p:pic>
      <p:sp>
        <p:nvSpPr>
          <p:cNvPr id="79877" name="Rectangle 5">
            <a:extLst>
              <a:ext uri="{FF2B5EF4-FFF2-40B4-BE49-F238E27FC236}">
                <a16:creationId xmlns:a16="http://schemas.microsoft.com/office/drawing/2014/main" id="{B39C6778-4657-533C-8753-FD6FC1629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93813"/>
            <a:ext cx="3529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Jet diffusé de protection :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u numéro de diapositive 3">
            <a:extLst>
              <a:ext uri="{FF2B5EF4-FFF2-40B4-BE49-F238E27FC236}">
                <a16:creationId xmlns:a16="http://schemas.microsoft.com/office/drawing/2014/main" id="{A021D411-34C1-24C4-B02C-8C63527358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0F1D33C-A9DA-4967-9EFD-AF72D7CFB459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80899" name="Titre 8">
            <a:extLst>
              <a:ext uri="{FF2B5EF4-FFF2-40B4-BE49-F238E27FC236}">
                <a16:creationId xmlns:a16="http://schemas.microsoft.com/office/drawing/2014/main" id="{F565C006-3859-C63D-63A5-1AE15DCF3A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graphicFrame>
        <p:nvGraphicFramePr>
          <p:cNvPr id="44051" name="Group 1043">
            <a:extLst>
              <a:ext uri="{FF2B5EF4-FFF2-40B4-BE49-F238E27FC236}">
                <a16:creationId xmlns:a16="http://schemas.microsoft.com/office/drawing/2014/main" id="{DA9C98B5-B098-A063-B470-75B648006F4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209800"/>
          <a:ext cx="8353425" cy="3308350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2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Domaines d’application</a:t>
                      </a:r>
                      <a:endParaRPr kumimoji="0" lang="fr-FR" alt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60" marB="4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 peux utiliser ce jet quand :</a:t>
                      </a:r>
                      <a:endParaRPr kumimoji="0" lang="fr-FR" alt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60" marB="4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148"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Protection du binôme face à un rayonnement important.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Protection du binôme face à un phénomène à cinétique rapide.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60" marB="4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 dois protéger mon binôme derrière un écran hydraulique face à un flux thermique important,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endParaRPr lang="fr-FR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J’ai besoin de me replier d’urgence.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60" marB="4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0911" name="Rectangle 5">
            <a:extLst>
              <a:ext uri="{FF2B5EF4-FFF2-40B4-BE49-F238E27FC236}">
                <a16:creationId xmlns:a16="http://schemas.microsoft.com/office/drawing/2014/main" id="{90C48213-AB0F-4F63-EC4A-F679DE756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294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Jet diffusé de protection :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u numéro de diapositive 3">
            <a:extLst>
              <a:ext uri="{FF2B5EF4-FFF2-40B4-BE49-F238E27FC236}">
                <a16:creationId xmlns:a16="http://schemas.microsoft.com/office/drawing/2014/main" id="{B2335A22-0DBE-8A3B-DF0E-83B13F564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0FEB71-D4F4-4BD1-BD4F-CDEA72231638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81923" name="Titre 8">
            <a:extLst>
              <a:ext uri="{FF2B5EF4-FFF2-40B4-BE49-F238E27FC236}">
                <a16:creationId xmlns:a16="http://schemas.microsoft.com/office/drawing/2014/main" id="{CB75D80C-FC51-4057-E2C2-7C2533C09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81924" name="Rectangle 5">
            <a:extLst>
              <a:ext uri="{FF2B5EF4-FFF2-40B4-BE49-F238E27FC236}">
                <a16:creationId xmlns:a16="http://schemas.microsoft.com/office/drawing/2014/main" id="{847322B0-1985-CBC5-3519-59CC522CC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368550"/>
            <a:ext cx="25669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 u="sng">
                <a:latin typeface="Times New Roman" panose="02020603050405020304" pitchFamily="18" charset="0"/>
                <a:cs typeface="Arial" panose="020B0604020202020204" pitchFamily="34" charset="0"/>
              </a:rPr>
              <a:t>Le jet purge :</a:t>
            </a:r>
          </a:p>
        </p:txBody>
      </p:sp>
      <p:pic>
        <p:nvPicPr>
          <p:cNvPr id="81925" name="Picture 2" descr="POSITION PURGE">
            <a:extLst>
              <a:ext uri="{FF2B5EF4-FFF2-40B4-BE49-F238E27FC236}">
                <a16:creationId xmlns:a16="http://schemas.microsoft.com/office/drawing/2014/main" id="{24AF2524-3458-EDF4-D12B-CC65CF326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932238"/>
            <a:ext cx="33115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u numéro de diapositive 3">
            <a:extLst>
              <a:ext uri="{FF2B5EF4-FFF2-40B4-BE49-F238E27FC236}">
                <a16:creationId xmlns:a16="http://schemas.microsoft.com/office/drawing/2014/main" id="{2BE43B93-EA92-B684-9878-533E384B93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191565-F827-463F-A21F-5D5315DEEA3C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82947" name="Titre 8">
            <a:extLst>
              <a:ext uri="{FF2B5EF4-FFF2-40B4-BE49-F238E27FC236}">
                <a16:creationId xmlns:a16="http://schemas.microsoft.com/office/drawing/2014/main" id="{CBCF4084-EA73-8E5D-68A2-645681CC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82948" name="Rectangle 5">
            <a:extLst>
              <a:ext uri="{FF2B5EF4-FFF2-40B4-BE49-F238E27FC236}">
                <a16:creationId xmlns:a16="http://schemas.microsoft.com/office/drawing/2014/main" id="{5E11DEC4-5677-A241-932A-610363BCB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970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Le jet purge :</a:t>
            </a:r>
          </a:p>
        </p:txBody>
      </p:sp>
      <p:pic>
        <p:nvPicPr>
          <p:cNvPr id="82949" name="Picture 2" descr="POSITION PURGE">
            <a:extLst>
              <a:ext uri="{FF2B5EF4-FFF2-40B4-BE49-F238E27FC236}">
                <a16:creationId xmlns:a16="http://schemas.microsoft.com/office/drawing/2014/main" id="{F1ABF9CE-6AB1-6B1E-54A2-ADCA96C54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341438"/>
            <a:ext cx="426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Rectangle 1">
            <a:extLst>
              <a:ext uri="{FF2B5EF4-FFF2-40B4-BE49-F238E27FC236}">
                <a16:creationId xmlns:a16="http://schemas.microsoft.com/office/drawing/2014/main" id="{4EBD66FD-3528-3A19-C50E-ABAFA9FDC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49725"/>
            <a:ext cx="8229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 1</a:t>
            </a:r>
            <a:r>
              <a:rPr lang="fr-FR" altLang="fr-FR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purger l’établissement en eau et de faciliter l’écoulement des corps étrangers pouvant se trouver à l’intérieur de la lance et du diffuseur,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>
            <a:extLst>
              <a:ext uri="{FF2B5EF4-FFF2-40B4-BE49-F238E27FC236}">
                <a16:creationId xmlns:a16="http://schemas.microsoft.com/office/drawing/2014/main" id="{1D056E09-3998-11DF-0D9D-25E21DBA3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8587AA-520C-4FB7-AD44-6BC65F9213CC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0243" name="Titre 8">
            <a:extLst>
              <a:ext uri="{FF2B5EF4-FFF2-40B4-BE49-F238E27FC236}">
                <a16:creationId xmlns:a16="http://schemas.microsoft.com/office/drawing/2014/main" id="{0C9E0F2D-C26C-604E-9664-DBCDAFC1D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LDV</a:t>
            </a:r>
          </a:p>
        </p:txBody>
      </p:sp>
      <p:sp>
        <p:nvSpPr>
          <p:cNvPr id="10244" name="Espace réservé du contenu 2">
            <a:extLst>
              <a:ext uri="{FF2B5EF4-FFF2-40B4-BE49-F238E27FC236}">
                <a16:creationId xmlns:a16="http://schemas.microsoft.com/office/drawing/2014/main" id="{2F3C87E2-BF61-10F9-5975-DBA17543FDDA}"/>
              </a:ext>
            </a:extLst>
          </p:cNvPr>
          <p:cNvSpPr txBox="1">
            <a:spLocks/>
          </p:cNvSpPr>
          <p:nvPr/>
        </p:nvSpPr>
        <p:spPr bwMode="auto">
          <a:xfrm>
            <a:off x="250825" y="1217613"/>
            <a:ext cx="3898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Description d’une lance :</a:t>
            </a:r>
          </a:p>
        </p:txBody>
      </p:sp>
      <p:pic>
        <p:nvPicPr>
          <p:cNvPr id="10245" name="Image 1">
            <a:extLst>
              <a:ext uri="{FF2B5EF4-FFF2-40B4-BE49-F238E27FC236}">
                <a16:creationId xmlns:a16="http://schemas.microsoft.com/office/drawing/2014/main" id="{C2F2B859-F422-0960-28DA-E33788AB0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47825"/>
            <a:ext cx="8185150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u numéro de diapositive 3">
            <a:extLst>
              <a:ext uri="{FF2B5EF4-FFF2-40B4-BE49-F238E27FC236}">
                <a16:creationId xmlns:a16="http://schemas.microsoft.com/office/drawing/2014/main" id="{495C275F-C12F-A71F-6671-E8279238C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B16910-3A0D-476E-88F9-2816E0268E09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83971" name="Titre 8">
            <a:extLst>
              <a:ext uri="{FF2B5EF4-FFF2-40B4-BE49-F238E27FC236}">
                <a16:creationId xmlns:a16="http://schemas.microsoft.com/office/drawing/2014/main" id="{B297FD83-EA58-8A02-8D21-C0D201D1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83972" name="Rectangle 5">
            <a:extLst>
              <a:ext uri="{FF2B5EF4-FFF2-40B4-BE49-F238E27FC236}">
                <a16:creationId xmlns:a16="http://schemas.microsoft.com/office/drawing/2014/main" id="{BCE4D9EC-1F9B-5CB4-C1C4-4276CBF5E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970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Le jet purge :</a:t>
            </a:r>
          </a:p>
        </p:txBody>
      </p:sp>
      <p:sp>
        <p:nvSpPr>
          <p:cNvPr id="83973" name="Rectangle 1">
            <a:extLst>
              <a:ext uri="{FF2B5EF4-FFF2-40B4-BE49-F238E27FC236}">
                <a16:creationId xmlns:a16="http://schemas.microsoft.com/office/drawing/2014/main" id="{761031A9-6D21-0625-D72A-5D33FD949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5038"/>
            <a:ext cx="822960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résente quelques avantages en phase de progression et lors des phases de déblai 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</a:t>
            </a: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uissellement d’eau est produit en quantité contrôlée avec le réglage de débit de la lance.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Porte-lance de venir déposer avec précision de l’eau sur des surfaces et/ou matériaux en feu ou en pyrolyse.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u numéro de diapositive 3">
            <a:extLst>
              <a:ext uri="{FF2B5EF4-FFF2-40B4-BE49-F238E27FC236}">
                <a16:creationId xmlns:a16="http://schemas.microsoft.com/office/drawing/2014/main" id="{D3F76247-6875-2C0F-7C7F-49FE48FDD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A2ABAF-110A-4EEC-A885-0DA09E00CAF4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84995" name="Titre 8">
            <a:extLst>
              <a:ext uri="{FF2B5EF4-FFF2-40B4-BE49-F238E27FC236}">
                <a16:creationId xmlns:a16="http://schemas.microsoft.com/office/drawing/2014/main" id="{E8AF3F02-A2AA-0F2E-5DC4-DEA8B10C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graphicFrame>
        <p:nvGraphicFramePr>
          <p:cNvPr id="2" name="Group 1043">
            <a:extLst>
              <a:ext uri="{FF2B5EF4-FFF2-40B4-BE49-F238E27FC236}">
                <a16:creationId xmlns:a16="http://schemas.microsoft.com/office/drawing/2014/main" id="{53E1A953-500A-8035-BAC7-986A21CB9E53}"/>
              </a:ext>
            </a:extLst>
          </p:cNvPr>
          <p:cNvGraphicFramePr>
            <a:graphicFrameLocks noGrp="1"/>
          </p:cNvGraphicFramePr>
          <p:nvPr/>
        </p:nvGraphicFramePr>
        <p:xfrm>
          <a:off x="333375" y="1341438"/>
          <a:ext cx="8353425" cy="4751387"/>
        </p:xfrm>
        <a:graphic>
          <a:graphicData uri="http://schemas.openxmlformats.org/drawingml/2006/table">
            <a:tbl>
              <a:tblPr/>
              <a:tblGrid>
                <a:gridCol w="4032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6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Domaines d’application</a:t>
                      </a: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 peux utiliser ce jet quand :</a:t>
                      </a: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784"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Élimination des corps étrangers pouvant obstruer partiellement la sortie de l’eau et déformer le jet.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Purge de l’établissement de tuyaux,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Refroidissement et noyage en phase de déblai des éléments ayant été soumis à l’incendie,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Refroidissement direct des surfaces/matériaux en feu ou en pyrolyse,</a:t>
                      </a: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 cours de ma progression, je constate immédiatement à côté de moi, des éléments en train de pyrolyser,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Pour refroidir les éléments soumis à l’incendie en phase de déblai,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Pour faciliter la chute de pression dans l’établissement</a:t>
                      </a: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8">
            <a:extLst>
              <a:ext uri="{FF2B5EF4-FFF2-40B4-BE49-F238E27FC236}">
                <a16:creationId xmlns:a16="http://schemas.microsoft.com/office/drawing/2014/main" id="{FDF02A1B-2CFB-3EE1-CB10-4C3E90CF22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86019" name="Espace réservé du numéro de diapositive 4">
            <a:extLst>
              <a:ext uri="{FF2B5EF4-FFF2-40B4-BE49-F238E27FC236}">
                <a16:creationId xmlns:a16="http://schemas.microsoft.com/office/drawing/2014/main" id="{5CB14782-6B40-3D91-0C3D-5129516882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BD3517E-B264-4B9C-860F-94AD13AD10B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D9DC1A9-B28D-0A5B-EF84-7A35FD8F6128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21" name="ZoneTexte 15">
            <a:extLst>
              <a:ext uri="{FF2B5EF4-FFF2-40B4-BE49-F238E27FC236}">
                <a16:creationId xmlns:a16="http://schemas.microsoft.com/office/drawing/2014/main" id="{5C4AC4CF-CB36-22E7-D434-669C03E39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34290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LDV</a:t>
            </a:r>
            <a:br>
              <a:rPr lang="fr-FR" altLang="fr-FR" sz="2000" b="1">
                <a:latin typeface="Times New Roman" panose="02020603050405020304" pitchFamily="18" charset="0"/>
              </a:rPr>
            </a:b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lances sur EPC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lances canons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lances écran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lances à mousse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Possibilités opérationnelles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différents jets</a:t>
            </a:r>
          </a:p>
        </p:txBody>
      </p:sp>
      <p:sp>
        <p:nvSpPr>
          <p:cNvPr id="86022" name="ZoneTexte 12">
            <a:extLst>
              <a:ext uri="{FF2B5EF4-FFF2-40B4-BE49-F238E27FC236}">
                <a16:creationId xmlns:a16="http://schemas.microsoft.com/office/drawing/2014/main" id="{A34E95F9-4724-AAA2-4C02-0EAEDFEF6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3">
            <a:extLst>
              <a:ext uri="{FF2B5EF4-FFF2-40B4-BE49-F238E27FC236}">
                <a16:creationId xmlns:a16="http://schemas.microsoft.com/office/drawing/2014/main" id="{FF65EF99-453C-B879-B21C-ACDAC0C1B6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5B011A0-DE89-4D73-9B27-F3407634D0BB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1267" name="Titre 8">
            <a:extLst>
              <a:ext uri="{FF2B5EF4-FFF2-40B4-BE49-F238E27FC236}">
                <a16:creationId xmlns:a16="http://schemas.microsoft.com/office/drawing/2014/main" id="{15DB6EC5-47BB-7A8F-1184-22EBA0DCDA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LDV</a:t>
            </a:r>
          </a:p>
        </p:txBody>
      </p:sp>
      <p:sp>
        <p:nvSpPr>
          <p:cNvPr id="11268" name="Espace réservé du contenu 2">
            <a:extLst>
              <a:ext uri="{FF2B5EF4-FFF2-40B4-BE49-F238E27FC236}">
                <a16:creationId xmlns:a16="http://schemas.microsoft.com/office/drawing/2014/main" id="{FBD0F448-4E7A-DFF7-CD8A-1C2FBE8EE4F4}"/>
              </a:ext>
            </a:extLst>
          </p:cNvPr>
          <p:cNvSpPr txBox="1">
            <a:spLocks/>
          </p:cNvSpPr>
          <p:nvPr/>
        </p:nvSpPr>
        <p:spPr bwMode="auto">
          <a:xfrm>
            <a:off x="352425" y="1341438"/>
            <a:ext cx="38989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Arial" panose="020B0604020202020204" pitchFamily="34" charset="0"/>
              </a:rPr>
              <a:t>Description d’une lance :</a:t>
            </a:r>
          </a:p>
        </p:txBody>
      </p:sp>
      <p:sp>
        <p:nvSpPr>
          <p:cNvPr id="11269" name="Rectangle 10">
            <a:extLst>
              <a:ext uri="{FF2B5EF4-FFF2-40B4-BE49-F238E27FC236}">
                <a16:creationId xmlns:a16="http://schemas.microsoft.com/office/drawing/2014/main" id="{D0885DB1-A4C3-A2A1-7F7E-4EA50F9E6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2060575"/>
            <a:ext cx="78486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Têtes des L.D.V. peuvent produire un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 plein aussi appelé jet droit,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 brisé,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 diffusé d'attaque,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 diffusé de protection,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 purge.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1352</TotalTime>
  <Words>2996</Words>
  <Application>Microsoft Office PowerPoint</Application>
  <PresentationFormat>Affichage à l'écran (4:3)</PresentationFormat>
  <Paragraphs>568</Paragraphs>
  <Slides>82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82</vt:i4>
      </vt:variant>
    </vt:vector>
  </HeadingPairs>
  <TitlesOfParts>
    <vt:vector size="89" baseType="lpstr">
      <vt:lpstr>Arial</vt:lpstr>
      <vt:lpstr>Myriad Pro</vt:lpstr>
      <vt:lpstr>Calibri</vt:lpstr>
      <vt:lpstr>Times New Roman</vt:lpstr>
      <vt:lpstr>Wingdings</vt:lpstr>
      <vt:lpstr>Symbol</vt:lpstr>
      <vt:lpstr>GCCAR</vt:lpstr>
      <vt:lpstr>LES LANCES</vt:lpstr>
      <vt:lpstr>Les lances</vt:lpstr>
      <vt:lpstr>Les différentes lances</vt:lpstr>
      <vt:lpstr>Les différentes lances</vt:lpstr>
      <vt:lpstr>Les différentes lances</vt:lpstr>
      <vt:lpstr>Les LDV</vt:lpstr>
      <vt:lpstr>Les LDV</vt:lpstr>
      <vt:lpstr>Les LDV</vt:lpstr>
      <vt:lpstr>Les LDV</vt:lpstr>
      <vt:lpstr>Les LDV</vt:lpstr>
      <vt:lpstr>Les LDV</vt:lpstr>
      <vt:lpstr>Les LDV</vt:lpstr>
      <vt:lpstr>Les LDV</vt:lpstr>
      <vt:lpstr>Les lances sur EPC</vt:lpstr>
      <vt:lpstr>Les lances sur EPC</vt:lpstr>
      <vt:lpstr>Les lances canons</vt:lpstr>
      <vt:lpstr>Les lances canons</vt:lpstr>
      <vt:lpstr>Les lances canons</vt:lpstr>
      <vt:lpstr>Les lances canons</vt:lpstr>
      <vt:lpstr>Les lances canons</vt:lpstr>
      <vt:lpstr>Les lances canons</vt:lpstr>
      <vt:lpstr>Les lances canons</vt:lpstr>
      <vt:lpstr>Les lances canons</vt:lpstr>
      <vt:lpstr>Les lances canons</vt:lpstr>
      <vt:lpstr>Les lances canons</vt:lpstr>
      <vt:lpstr>Les lances canons</vt:lpstr>
      <vt:lpstr>Les lances canons</vt:lpstr>
      <vt:lpstr>Les lances canons</vt:lpstr>
      <vt:lpstr>Les lances canons</vt:lpstr>
      <vt:lpstr>Les lances écran</vt:lpstr>
      <vt:lpstr>Les lances écran</vt:lpstr>
      <vt:lpstr>Les lances écran</vt:lpstr>
      <vt:lpstr>Les lances écran</vt:lpstr>
      <vt:lpstr>Les lances écran</vt:lpstr>
      <vt:lpstr>Les lances à mousse</vt:lpstr>
      <vt:lpstr>Les lances à mousse</vt:lpstr>
      <vt:lpstr>Les lances à mousse</vt:lpstr>
      <vt:lpstr>Les lances à mousse</vt:lpstr>
      <vt:lpstr>Les lances à mousse</vt:lpstr>
      <vt:lpstr>Les lances à mousse</vt:lpstr>
      <vt:lpstr>Possibilités opérationnelles   des lances à eau à mains</vt:lpstr>
      <vt:lpstr>Possibilités opérationnelles des lances à eau à mains</vt:lpstr>
      <vt:lpstr>Possibilités opérationnelles des lances à eau à mains</vt:lpstr>
      <vt:lpstr>Possibilités opérationnelles des lances à eau à mains</vt:lpstr>
      <vt:lpstr>Possibilités opérationnelles des lances à eau à mains</vt:lpstr>
      <vt:lpstr>Possibilités opérationnelles des lances à eau à mains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Présentation PowerPoint</vt:lpstr>
      <vt:lpstr>Présentation PowerPoint</vt:lpstr>
      <vt:lpstr>Présentation PowerPoint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99</cp:revision>
  <cp:lastPrinted>2015-08-06T08:01:37Z</cp:lastPrinted>
  <dcterms:created xsi:type="dcterms:W3CDTF">2015-08-05T10:19:35Z</dcterms:created>
  <dcterms:modified xsi:type="dcterms:W3CDTF">2025-01-14T15:50:25Z</dcterms:modified>
</cp:coreProperties>
</file>