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6" r:id="rId3"/>
    <p:sldId id="257" r:id="rId4"/>
    <p:sldId id="269" r:id="rId5"/>
    <p:sldId id="270" r:id="rId6"/>
    <p:sldId id="271" r:id="rId7"/>
    <p:sldId id="272" r:id="rId8"/>
    <p:sldId id="273" r:id="rId9"/>
    <p:sldId id="290" r:id="rId10"/>
    <p:sldId id="274" r:id="rId11"/>
    <p:sldId id="335" r:id="rId12"/>
    <p:sldId id="275" r:id="rId13"/>
    <p:sldId id="299" r:id="rId14"/>
    <p:sldId id="276" r:id="rId15"/>
    <p:sldId id="291" r:id="rId16"/>
    <p:sldId id="292" r:id="rId17"/>
    <p:sldId id="293" r:id="rId18"/>
    <p:sldId id="294" r:id="rId19"/>
    <p:sldId id="295" r:id="rId20"/>
    <p:sldId id="336" r:id="rId21"/>
    <p:sldId id="300" r:id="rId22"/>
    <p:sldId id="301" r:id="rId23"/>
    <p:sldId id="302" r:id="rId24"/>
    <p:sldId id="303" r:id="rId25"/>
    <p:sldId id="304" r:id="rId26"/>
    <p:sldId id="296" r:id="rId27"/>
    <p:sldId id="297" r:id="rId28"/>
    <p:sldId id="298" r:id="rId29"/>
    <p:sldId id="305" r:id="rId30"/>
    <p:sldId id="306" r:id="rId31"/>
    <p:sldId id="307" r:id="rId32"/>
    <p:sldId id="322" r:id="rId33"/>
    <p:sldId id="325" r:id="rId34"/>
    <p:sldId id="326" r:id="rId35"/>
    <p:sldId id="324" r:id="rId36"/>
    <p:sldId id="308" r:id="rId37"/>
    <p:sldId id="338" r:id="rId38"/>
    <p:sldId id="337" r:id="rId39"/>
    <p:sldId id="309" r:id="rId40"/>
    <p:sldId id="328" r:id="rId41"/>
    <p:sldId id="310" r:id="rId42"/>
    <p:sldId id="311" r:id="rId43"/>
    <p:sldId id="329" r:id="rId44"/>
    <p:sldId id="314" r:id="rId45"/>
    <p:sldId id="315" r:id="rId46"/>
    <p:sldId id="316" r:id="rId47"/>
    <p:sldId id="327" r:id="rId48"/>
    <p:sldId id="317" r:id="rId49"/>
    <p:sldId id="330" r:id="rId50"/>
    <p:sldId id="339" r:id="rId51"/>
    <p:sldId id="331" r:id="rId52"/>
    <p:sldId id="332" r:id="rId53"/>
    <p:sldId id="333" r:id="rId54"/>
    <p:sldId id="267" r:id="rId55"/>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53" autoAdjust="0"/>
  </p:normalViewPr>
  <p:slideViewPr>
    <p:cSldViewPr>
      <p:cViewPr varScale="1">
        <p:scale>
          <a:sx n="81" d="100"/>
          <a:sy n="81" d="100"/>
        </p:scale>
        <p:origin x="148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7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401B693-227F-E999-F55D-83AF44386BFF}"/>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2940877A-D59B-4850-B0DF-E28F26155C57}"/>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02B0055B-25E8-47EC-8551-CF7F2CD6C467}"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EAA3301F-8246-ED6B-4B00-C6D3F1C99F10}"/>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3308290B-29F6-B7E8-6C64-AF015B426362}"/>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74A74713-71F0-954A-D2AB-7620740D6D50}"/>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C0DCDA36-09C0-AD38-06F1-BE155350745C}"/>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A89F73D-F62C-47CA-B527-8C765DF6346D}"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C1F4E64-359B-C76B-C926-5FFE7873C8AD}"/>
              </a:ext>
            </a:extLst>
          </p:cNvPr>
          <p:cNvSpPr>
            <a:spLocks noGrp="1"/>
          </p:cNvSpPr>
          <p:nvPr>
            <p:ph type="dt" sz="half" idx="10"/>
          </p:nvPr>
        </p:nvSpPr>
        <p:spPr/>
        <p:txBody>
          <a:bodyPr/>
          <a:lstStyle>
            <a:lvl1pPr>
              <a:defRPr/>
            </a:lvl1pPr>
          </a:lstStyle>
          <a:p>
            <a:pPr>
              <a:defRPr/>
            </a:pPr>
            <a:fld id="{5F868926-D38C-418F-B3D9-8EC29E9E6A57}"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F515569B-5C49-5005-F3CE-75C6915C213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F85C5E7-DD90-DA54-1349-7C5813CBB4EC}"/>
              </a:ext>
            </a:extLst>
          </p:cNvPr>
          <p:cNvSpPr>
            <a:spLocks noGrp="1"/>
          </p:cNvSpPr>
          <p:nvPr>
            <p:ph type="sldNum" sz="quarter" idx="12"/>
          </p:nvPr>
        </p:nvSpPr>
        <p:spPr/>
        <p:txBody>
          <a:bodyPr/>
          <a:lstStyle>
            <a:lvl1pPr>
              <a:defRPr/>
            </a:lvl1pPr>
          </a:lstStyle>
          <a:p>
            <a:pPr>
              <a:defRPr/>
            </a:pPr>
            <a:fld id="{17EB17EA-8E77-4E0A-BBEF-485F40771AF7}" type="slidenum">
              <a:rPr lang="fr-FR" altLang="fr-FR"/>
              <a:pPr>
                <a:defRPr/>
              </a:pPr>
              <a:t>‹N°›</a:t>
            </a:fld>
            <a:endParaRPr lang="fr-FR" altLang="fr-FR"/>
          </a:p>
        </p:txBody>
      </p:sp>
    </p:spTree>
    <p:extLst>
      <p:ext uri="{BB962C8B-B14F-4D97-AF65-F5344CB8AC3E}">
        <p14:creationId xmlns:p14="http://schemas.microsoft.com/office/powerpoint/2010/main" val="275226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EBBB57-9043-E09C-A974-360E4EEDC6ED}"/>
              </a:ext>
            </a:extLst>
          </p:cNvPr>
          <p:cNvSpPr>
            <a:spLocks noGrp="1"/>
          </p:cNvSpPr>
          <p:nvPr>
            <p:ph type="dt" sz="half" idx="10"/>
          </p:nvPr>
        </p:nvSpPr>
        <p:spPr/>
        <p:txBody>
          <a:bodyPr/>
          <a:lstStyle>
            <a:lvl1pPr>
              <a:defRPr/>
            </a:lvl1pPr>
          </a:lstStyle>
          <a:p>
            <a:pPr>
              <a:defRPr/>
            </a:pPr>
            <a:fld id="{C91B92AE-80E4-4A49-9B85-9230F37B70FB}"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6BBC29FB-72A4-12C2-1ACC-8C09B1E66E8B}"/>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6028FF24-8707-0149-C296-382EA6FDD26C}"/>
              </a:ext>
            </a:extLst>
          </p:cNvPr>
          <p:cNvSpPr>
            <a:spLocks noGrp="1"/>
          </p:cNvSpPr>
          <p:nvPr>
            <p:ph type="sldNum" sz="quarter" idx="12"/>
          </p:nvPr>
        </p:nvSpPr>
        <p:spPr/>
        <p:txBody>
          <a:bodyPr/>
          <a:lstStyle>
            <a:lvl1pPr>
              <a:defRPr/>
            </a:lvl1pPr>
          </a:lstStyle>
          <a:p>
            <a:pPr>
              <a:defRPr/>
            </a:pPr>
            <a:fld id="{F41D7FA8-02D3-406F-A0F1-24137F5F77C5}" type="slidenum">
              <a:rPr lang="fr-FR" altLang="fr-FR"/>
              <a:pPr>
                <a:defRPr/>
              </a:pPr>
              <a:t>‹N°›</a:t>
            </a:fld>
            <a:endParaRPr lang="fr-FR" altLang="fr-FR"/>
          </a:p>
        </p:txBody>
      </p:sp>
    </p:spTree>
    <p:extLst>
      <p:ext uri="{BB962C8B-B14F-4D97-AF65-F5344CB8AC3E}">
        <p14:creationId xmlns:p14="http://schemas.microsoft.com/office/powerpoint/2010/main" val="358440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055FF9-A95E-286A-E275-42F3308ED67C}"/>
              </a:ext>
            </a:extLst>
          </p:cNvPr>
          <p:cNvSpPr>
            <a:spLocks noGrp="1"/>
          </p:cNvSpPr>
          <p:nvPr>
            <p:ph type="dt" sz="half" idx="10"/>
          </p:nvPr>
        </p:nvSpPr>
        <p:spPr/>
        <p:txBody>
          <a:bodyPr/>
          <a:lstStyle>
            <a:lvl1pPr>
              <a:defRPr/>
            </a:lvl1pPr>
          </a:lstStyle>
          <a:p>
            <a:pPr>
              <a:defRPr/>
            </a:pPr>
            <a:fld id="{8799E8E4-0970-4895-B65F-BA45A07586F9}"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F2B85FA5-5980-2724-8B23-1C54A2D981F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4D70B5AF-E6E4-BBAC-4770-22ECDD5DC170}"/>
              </a:ext>
            </a:extLst>
          </p:cNvPr>
          <p:cNvSpPr>
            <a:spLocks noGrp="1"/>
          </p:cNvSpPr>
          <p:nvPr>
            <p:ph type="sldNum" sz="quarter" idx="12"/>
          </p:nvPr>
        </p:nvSpPr>
        <p:spPr/>
        <p:txBody>
          <a:bodyPr/>
          <a:lstStyle>
            <a:lvl1pPr>
              <a:defRPr/>
            </a:lvl1pPr>
          </a:lstStyle>
          <a:p>
            <a:pPr>
              <a:defRPr/>
            </a:pPr>
            <a:fld id="{D2D7BAF5-876C-464E-8EAF-295098A243C2}" type="slidenum">
              <a:rPr lang="fr-FR" altLang="fr-FR"/>
              <a:pPr>
                <a:defRPr/>
              </a:pPr>
              <a:t>‹N°›</a:t>
            </a:fld>
            <a:endParaRPr lang="fr-FR" altLang="fr-FR"/>
          </a:p>
        </p:txBody>
      </p:sp>
    </p:spTree>
    <p:extLst>
      <p:ext uri="{BB962C8B-B14F-4D97-AF65-F5344CB8AC3E}">
        <p14:creationId xmlns:p14="http://schemas.microsoft.com/office/powerpoint/2010/main" val="1170951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DA685C8-DDAB-5286-75E5-879070433151}"/>
              </a:ext>
            </a:extLst>
          </p:cNvPr>
          <p:cNvSpPr>
            <a:spLocks noGrp="1"/>
          </p:cNvSpPr>
          <p:nvPr>
            <p:ph type="dt" sz="half" idx="10"/>
          </p:nvPr>
        </p:nvSpPr>
        <p:spPr/>
        <p:txBody>
          <a:bodyPr/>
          <a:lstStyle>
            <a:lvl1pPr>
              <a:defRPr/>
            </a:lvl1pPr>
          </a:lstStyle>
          <a:p>
            <a:pPr>
              <a:defRPr/>
            </a:pPr>
            <a:fld id="{F52E6B44-0D7F-4E6B-82C0-18755FD85D42}"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1935F3B1-A8B5-31B1-81B8-7F3420B4163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974D412B-E1D2-AAE9-752E-B7CB921E2D4E}"/>
              </a:ext>
            </a:extLst>
          </p:cNvPr>
          <p:cNvSpPr>
            <a:spLocks noGrp="1"/>
          </p:cNvSpPr>
          <p:nvPr>
            <p:ph type="sldNum" sz="quarter" idx="12"/>
          </p:nvPr>
        </p:nvSpPr>
        <p:spPr/>
        <p:txBody>
          <a:bodyPr/>
          <a:lstStyle>
            <a:lvl1pPr>
              <a:defRPr/>
            </a:lvl1pPr>
          </a:lstStyle>
          <a:p>
            <a:pPr>
              <a:defRPr/>
            </a:pPr>
            <a:fld id="{24BEF87B-6001-4B52-9620-0B25B9896F3E}" type="slidenum">
              <a:rPr lang="fr-FR" altLang="fr-FR"/>
              <a:pPr>
                <a:defRPr/>
              </a:pPr>
              <a:t>‹N°›</a:t>
            </a:fld>
            <a:endParaRPr lang="fr-FR" altLang="fr-FR"/>
          </a:p>
        </p:txBody>
      </p:sp>
    </p:spTree>
    <p:extLst>
      <p:ext uri="{BB962C8B-B14F-4D97-AF65-F5344CB8AC3E}">
        <p14:creationId xmlns:p14="http://schemas.microsoft.com/office/powerpoint/2010/main" val="28376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6E0A4C21-399E-8448-BD46-C3B4D0275456}"/>
              </a:ext>
            </a:extLst>
          </p:cNvPr>
          <p:cNvSpPr>
            <a:spLocks noGrp="1"/>
          </p:cNvSpPr>
          <p:nvPr>
            <p:ph type="dt" sz="half" idx="10"/>
          </p:nvPr>
        </p:nvSpPr>
        <p:spPr/>
        <p:txBody>
          <a:bodyPr/>
          <a:lstStyle>
            <a:lvl1pPr>
              <a:defRPr/>
            </a:lvl1pPr>
          </a:lstStyle>
          <a:p>
            <a:pPr>
              <a:defRPr/>
            </a:pPr>
            <a:fld id="{34438A33-4AA6-43A4-BC48-B632DF3A17C6}"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8B6969F4-0FD0-1D99-F1DC-B70D47BD711C}"/>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67BD9197-E18F-AF90-1E14-631F85043209}"/>
              </a:ext>
            </a:extLst>
          </p:cNvPr>
          <p:cNvSpPr>
            <a:spLocks noGrp="1"/>
          </p:cNvSpPr>
          <p:nvPr>
            <p:ph type="sldNum" sz="quarter" idx="12"/>
          </p:nvPr>
        </p:nvSpPr>
        <p:spPr/>
        <p:txBody>
          <a:bodyPr/>
          <a:lstStyle>
            <a:lvl1pPr>
              <a:defRPr/>
            </a:lvl1pPr>
          </a:lstStyle>
          <a:p>
            <a:pPr>
              <a:defRPr/>
            </a:pPr>
            <a:fld id="{5346DD9E-9E32-4946-B701-8D53F11B1AF5}" type="slidenum">
              <a:rPr lang="fr-FR" altLang="fr-FR"/>
              <a:pPr>
                <a:defRPr/>
              </a:pPr>
              <a:t>‹N°›</a:t>
            </a:fld>
            <a:endParaRPr lang="fr-FR" altLang="fr-FR"/>
          </a:p>
        </p:txBody>
      </p:sp>
    </p:spTree>
    <p:extLst>
      <p:ext uri="{BB962C8B-B14F-4D97-AF65-F5344CB8AC3E}">
        <p14:creationId xmlns:p14="http://schemas.microsoft.com/office/powerpoint/2010/main" val="269390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D9E3A061-397A-82D8-BFCE-EE3BEDCDB6C9}"/>
              </a:ext>
            </a:extLst>
          </p:cNvPr>
          <p:cNvSpPr>
            <a:spLocks noGrp="1"/>
          </p:cNvSpPr>
          <p:nvPr>
            <p:ph type="dt" sz="half" idx="10"/>
          </p:nvPr>
        </p:nvSpPr>
        <p:spPr/>
        <p:txBody>
          <a:bodyPr/>
          <a:lstStyle>
            <a:lvl1pPr>
              <a:defRPr/>
            </a:lvl1pPr>
          </a:lstStyle>
          <a:p>
            <a:pPr>
              <a:defRPr/>
            </a:pPr>
            <a:fld id="{AD136452-7E1B-4BF6-B5B3-D6D3A45A884C}"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4D9805A8-521F-7ED9-BB66-6D05BBC0371C}"/>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E8495A7E-CA15-7F5E-6E94-ECBF17D2C317}"/>
              </a:ext>
            </a:extLst>
          </p:cNvPr>
          <p:cNvSpPr>
            <a:spLocks noGrp="1"/>
          </p:cNvSpPr>
          <p:nvPr>
            <p:ph type="sldNum" sz="quarter" idx="12"/>
          </p:nvPr>
        </p:nvSpPr>
        <p:spPr/>
        <p:txBody>
          <a:bodyPr/>
          <a:lstStyle>
            <a:lvl1pPr>
              <a:defRPr/>
            </a:lvl1pPr>
          </a:lstStyle>
          <a:p>
            <a:pPr>
              <a:defRPr/>
            </a:pPr>
            <a:fld id="{26A68986-16F4-4132-945B-191E8BE36906}" type="slidenum">
              <a:rPr lang="fr-FR" altLang="fr-FR"/>
              <a:pPr>
                <a:defRPr/>
              </a:pPr>
              <a:t>‹N°›</a:t>
            </a:fld>
            <a:endParaRPr lang="fr-FR" altLang="fr-FR"/>
          </a:p>
        </p:txBody>
      </p:sp>
    </p:spTree>
    <p:extLst>
      <p:ext uri="{BB962C8B-B14F-4D97-AF65-F5344CB8AC3E}">
        <p14:creationId xmlns:p14="http://schemas.microsoft.com/office/powerpoint/2010/main" val="1273204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16F9DF58-6CC5-8F14-36B0-5B93D0119499}"/>
              </a:ext>
            </a:extLst>
          </p:cNvPr>
          <p:cNvSpPr>
            <a:spLocks noGrp="1"/>
          </p:cNvSpPr>
          <p:nvPr>
            <p:ph type="dt" sz="half" idx="10"/>
          </p:nvPr>
        </p:nvSpPr>
        <p:spPr/>
        <p:txBody>
          <a:bodyPr/>
          <a:lstStyle>
            <a:lvl1pPr>
              <a:defRPr/>
            </a:lvl1pPr>
          </a:lstStyle>
          <a:p>
            <a:pPr>
              <a:defRPr/>
            </a:pPr>
            <a:fld id="{5D30B393-28DD-43E3-9C14-D31E62381D0F}"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5BBDC76F-51A5-B4FA-9175-65D36ECF170D}"/>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A4F95620-0779-E828-D390-38A5A301BCFD}"/>
              </a:ext>
            </a:extLst>
          </p:cNvPr>
          <p:cNvSpPr>
            <a:spLocks noGrp="1"/>
          </p:cNvSpPr>
          <p:nvPr>
            <p:ph type="sldNum" sz="quarter" idx="12"/>
          </p:nvPr>
        </p:nvSpPr>
        <p:spPr/>
        <p:txBody>
          <a:bodyPr/>
          <a:lstStyle>
            <a:lvl1pPr>
              <a:defRPr/>
            </a:lvl1pPr>
          </a:lstStyle>
          <a:p>
            <a:pPr>
              <a:defRPr/>
            </a:pPr>
            <a:fld id="{9D56319C-6BAF-48E2-8987-09FB6C63A589}" type="slidenum">
              <a:rPr lang="fr-FR" altLang="fr-FR"/>
              <a:pPr>
                <a:defRPr/>
              </a:pPr>
              <a:t>‹N°›</a:t>
            </a:fld>
            <a:endParaRPr lang="fr-FR" altLang="fr-FR"/>
          </a:p>
        </p:txBody>
      </p:sp>
    </p:spTree>
    <p:extLst>
      <p:ext uri="{BB962C8B-B14F-4D97-AF65-F5344CB8AC3E}">
        <p14:creationId xmlns:p14="http://schemas.microsoft.com/office/powerpoint/2010/main" val="126413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FA1A6766-F205-7381-7AB5-AF529CBDFE5E}"/>
              </a:ext>
            </a:extLst>
          </p:cNvPr>
          <p:cNvSpPr>
            <a:spLocks noGrp="1"/>
          </p:cNvSpPr>
          <p:nvPr>
            <p:ph type="dt" sz="half" idx="10"/>
          </p:nvPr>
        </p:nvSpPr>
        <p:spPr/>
        <p:txBody>
          <a:bodyPr/>
          <a:lstStyle>
            <a:lvl1pPr>
              <a:defRPr/>
            </a:lvl1pPr>
          </a:lstStyle>
          <a:p>
            <a:pPr>
              <a:defRPr/>
            </a:pPr>
            <a:fld id="{FE02C7BB-BA3F-4C45-BC10-84D73CAACF30}"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CDF02E02-27E6-92A4-758F-D53FC6ADDFC7}"/>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4D72F20F-B5AF-2468-F114-9EEB5A306B73}"/>
              </a:ext>
            </a:extLst>
          </p:cNvPr>
          <p:cNvSpPr>
            <a:spLocks noGrp="1"/>
          </p:cNvSpPr>
          <p:nvPr>
            <p:ph type="sldNum" sz="quarter" idx="12"/>
          </p:nvPr>
        </p:nvSpPr>
        <p:spPr/>
        <p:txBody>
          <a:bodyPr/>
          <a:lstStyle>
            <a:lvl1pPr>
              <a:defRPr/>
            </a:lvl1pPr>
          </a:lstStyle>
          <a:p>
            <a:pPr>
              <a:defRPr/>
            </a:pPr>
            <a:fld id="{BCFF7597-BEB0-45F5-9261-1FB942EC9480}" type="slidenum">
              <a:rPr lang="fr-FR" altLang="fr-FR"/>
              <a:pPr>
                <a:defRPr/>
              </a:pPr>
              <a:t>‹N°›</a:t>
            </a:fld>
            <a:endParaRPr lang="fr-FR" altLang="fr-FR"/>
          </a:p>
        </p:txBody>
      </p:sp>
    </p:spTree>
    <p:extLst>
      <p:ext uri="{BB962C8B-B14F-4D97-AF65-F5344CB8AC3E}">
        <p14:creationId xmlns:p14="http://schemas.microsoft.com/office/powerpoint/2010/main" val="1609901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6525ACB3-6CE9-774F-2F0F-606CEF220D59}"/>
              </a:ext>
            </a:extLst>
          </p:cNvPr>
          <p:cNvSpPr>
            <a:spLocks noGrp="1"/>
          </p:cNvSpPr>
          <p:nvPr>
            <p:ph type="dt" sz="half" idx="10"/>
          </p:nvPr>
        </p:nvSpPr>
        <p:spPr/>
        <p:txBody>
          <a:bodyPr/>
          <a:lstStyle>
            <a:lvl1pPr>
              <a:defRPr/>
            </a:lvl1pPr>
          </a:lstStyle>
          <a:p>
            <a:pPr>
              <a:defRPr/>
            </a:pPr>
            <a:fld id="{1AD4A5C2-2D73-4543-B911-09F494C3AEEC}"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57159610-08C1-4A20-E423-559A84276349}"/>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8050EDBC-E150-CDAD-EDAD-749A25B58861}"/>
              </a:ext>
            </a:extLst>
          </p:cNvPr>
          <p:cNvSpPr>
            <a:spLocks noGrp="1"/>
          </p:cNvSpPr>
          <p:nvPr>
            <p:ph type="sldNum" sz="quarter" idx="12"/>
          </p:nvPr>
        </p:nvSpPr>
        <p:spPr/>
        <p:txBody>
          <a:bodyPr/>
          <a:lstStyle>
            <a:lvl1pPr>
              <a:defRPr/>
            </a:lvl1pPr>
          </a:lstStyle>
          <a:p>
            <a:pPr>
              <a:defRPr/>
            </a:pPr>
            <a:fld id="{9030498D-4D37-4490-AAEA-BA3762210F83}" type="slidenum">
              <a:rPr lang="fr-FR" altLang="fr-FR"/>
              <a:pPr>
                <a:defRPr/>
              </a:pPr>
              <a:t>‹N°›</a:t>
            </a:fld>
            <a:endParaRPr lang="fr-FR" altLang="fr-FR"/>
          </a:p>
        </p:txBody>
      </p:sp>
    </p:spTree>
    <p:extLst>
      <p:ext uri="{BB962C8B-B14F-4D97-AF65-F5344CB8AC3E}">
        <p14:creationId xmlns:p14="http://schemas.microsoft.com/office/powerpoint/2010/main" val="4036864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31C6DCCB-4D56-4A1E-DE46-B5FE588A7D20}"/>
              </a:ext>
            </a:extLst>
          </p:cNvPr>
          <p:cNvSpPr>
            <a:spLocks noGrp="1"/>
          </p:cNvSpPr>
          <p:nvPr>
            <p:ph type="dt" sz="half" idx="10"/>
          </p:nvPr>
        </p:nvSpPr>
        <p:spPr/>
        <p:txBody>
          <a:bodyPr/>
          <a:lstStyle>
            <a:lvl1pPr>
              <a:defRPr/>
            </a:lvl1pPr>
          </a:lstStyle>
          <a:p>
            <a:pPr>
              <a:defRPr/>
            </a:pPr>
            <a:fld id="{5F675BAD-EDE7-4D93-82C2-702B1ED0E229}"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6B9D5553-B6DE-4239-D87C-F6B0059802F4}"/>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1524B9CB-F76B-5AD9-CA7D-C7E72E1F80D9}"/>
              </a:ext>
            </a:extLst>
          </p:cNvPr>
          <p:cNvSpPr>
            <a:spLocks noGrp="1"/>
          </p:cNvSpPr>
          <p:nvPr>
            <p:ph type="sldNum" sz="quarter" idx="12"/>
          </p:nvPr>
        </p:nvSpPr>
        <p:spPr/>
        <p:txBody>
          <a:bodyPr/>
          <a:lstStyle>
            <a:lvl1pPr>
              <a:defRPr/>
            </a:lvl1pPr>
          </a:lstStyle>
          <a:p>
            <a:pPr>
              <a:defRPr/>
            </a:pPr>
            <a:fld id="{82691800-CC22-4DBC-B6C0-98AB3FB48CB4}" type="slidenum">
              <a:rPr lang="fr-FR" altLang="fr-FR"/>
              <a:pPr>
                <a:defRPr/>
              </a:pPr>
              <a:t>‹N°›</a:t>
            </a:fld>
            <a:endParaRPr lang="fr-FR" altLang="fr-FR"/>
          </a:p>
        </p:txBody>
      </p:sp>
    </p:spTree>
    <p:extLst>
      <p:ext uri="{BB962C8B-B14F-4D97-AF65-F5344CB8AC3E}">
        <p14:creationId xmlns:p14="http://schemas.microsoft.com/office/powerpoint/2010/main" val="723264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A6E871ED-0801-5819-988E-2F274B603C7E}"/>
              </a:ext>
            </a:extLst>
          </p:cNvPr>
          <p:cNvSpPr>
            <a:spLocks noGrp="1"/>
          </p:cNvSpPr>
          <p:nvPr>
            <p:ph type="dt" sz="half" idx="10"/>
          </p:nvPr>
        </p:nvSpPr>
        <p:spPr/>
        <p:txBody>
          <a:bodyPr/>
          <a:lstStyle>
            <a:lvl1pPr>
              <a:defRPr/>
            </a:lvl1pPr>
          </a:lstStyle>
          <a:p>
            <a:pPr>
              <a:defRPr/>
            </a:pPr>
            <a:fld id="{49E4A470-077B-4ECC-807E-96E009B3F659}"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5DE583B2-49EA-8189-056E-02D5BCD28D0B}"/>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41AA0BE4-A540-1098-D455-3E1C65349DE3}"/>
              </a:ext>
            </a:extLst>
          </p:cNvPr>
          <p:cNvSpPr>
            <a:spLocks noGrp="1"/>
          </p:cNvSpPr>
          <p:nvPr>
            <p:ph type="sldNum" sz="quarter" idx="12"/>
          </p:nvPr>
        </p:nvSpPr>
        <p:spPr/>
        <p:txBody>
          <a:bodyPr/>
          <a:lstStyle>
            <a:lvl1pPr>
              <a:defRPr/>
            </a:lvl1pPr>
          </a:lstStyle>
          <a:p>
            <a:pPr>
              <a:defRPr/>
            </a:pPr>
            <a:fld id="{E05F4AE8-C8DF-498E-B928-992D2263382F}" type="slidenum">
              <a:rPr lang="fr-FR" altLang="fr-FR"/>
              <a:pPr>
                <a:defRPr/>
              </a:pPr>
              <a:t>‹N°›</a:t>
            </a:fld>
            <a:endParaRPr lang="fr-FR" altLang="fr-FR"/>
          </a:p>
        </p:txBody>
      </p:sp>
    </p:spTree>
    <p:extLst>
      <p:ext uri="{BB962C8B-B14F-4D97-AF65-F5344CB8AC3E}">
        <p14:creationId xmlns:p14="http://schemas.microsoft.com/office/powerpoint/2010/main" val="396395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4DCAD994-529C-D0B9-E32B-900662FAD60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1DAB42F8-DE61-49BB-7B6E-5FBA41BE907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897BDE11-715E-848F-0C46-2770CC9F833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359293A-20D3-4056-8BBC-A7A145001546}"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311F27A1-64D7-1A08-B3AA-5F235436F37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42A52A17-39D3-3923-5EEA-24E21ADAFCC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Myriad Pro" charset="0"/>
              </a:defRPr>
            </a:lvl1pPr>
          </a:lstStyle>
          <a:p>
            <a:pPr>
              <a:defRPr/>
            </a:pPr>
            <a:fld id="{E67AF438-18F6-4F17-839B-88E49CE44E9A}"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D275DA5-D606-2D2D-A5C3-B80B2467DC3F}"/>
              </a:ext>
            </a:extLst>
          </p:cNvPr>
          <p:cNvSpPr>
            <a:spLocks noGrp="1"/>
          </p:cNvSpPr>
          <p:nvPr>
            <p:ph type="title"/>
          </p:nvPr>
        </p:nvSpPr>
        <p:spPr>
          <a:xfrm>
            <a:off x="900113" y="188913"/>
            <a:ext cx="8243887" cy="1012825"/>
          </a:xfrm>
        </p:spPr>
        <p:txBody>
          <a:bodyPr/>
          <a:lstStyle/>
          <a:p>
            <a:pPr eaLnBrk="1" hangingPunct="1">
              <a:defRPr/>
            </a:pPr>
            <a:r>
              <a:rPr lang="fr-FR" altLang="fr-FR" sz="2800" b="1">
                <a:solidFill>
                  <a:schemeClr val="bg1"/>
                </a:solidFill>
                <a:effectLst>
                  <a:outerShdw blurRad="38100" dist="38100" dir="2700000" algn="tl">
                    <a:srgbClr val="C0C0C0"/>
                  </a:outerShdw>
                </a:effectLst>
              </a:rPr>
              <a:t>MISSIONS ET DEVOIRS DU BAT</a:t>
            </a:r>
            <a:r>
              <a:rPr lang="fr-FR" altLang="fr-FR" sz="1600">
                <a:solidFill>
                  <a:schemeClr val="bg1"/>
                </a:solidFill>
                <a:effectLst>
                  <a:outerShdw blurRad="38100" dist="38100" dir="2700000" algn="tl">
                    <a:srgbClr val="C0C0C0"/>
                  </a:outerShdw>
                </a:effectLst>
              </a:rPr>
              <a:t> </a:t>
            </a:r>
          </a:p>
        </p:txBody>
      </p:sp>
      <p:sp>
        <p:nvSpPr>
          <p:cNvPr id="3075" name="ZoneTexte 5">
            <a:extLst>
              <a:ext uri="{FF2B5EF4-FFF2-40B4-BE49-F238E27FC236}">
                <a16:creationId xmlns:a16="http://schemas.microsoft.com/office/drawing/2014/main" id="{03F658CA-E752-4B4C-65F3-ADD6C9A5DF66}"/>
              </a:ext>
            </a:extLst>
          </p:cNvPr>
          <p:cNvSpPr txBox="1">
            <a:spLocks noChangeArrowheads="1"/>
          </p:cNvSpPr>
          <p:nvPr/>
        </p:nvSpPr>
        <p:spPr bwMode="auto">
          <a:xfrm>
            <a:off x="-15875" y="6237288"/>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2024 – Version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4">
            <a:extLst>
              <a:ext uri="{FF2B5EF4-FFF2-40B4-BE49-F238E27FC236}">
                <a16:creationId xmlns:a16="http://schemas.microsoft.com/office/drawing/2014/main" id="{76AEFE17-6309-5CEA-A82B-E0689907DDB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5D4C99F-132C-4882-85A6-9826079C1389}" type="slidenum">
              <a:rPr lang="fr-FR" altLang="fr-FR" sz="2000">
                <a:solidFill>
                  <a:srgbClr val="984807"/>
                </a:solidFill>
              </a:rPr>
              <a:pPr algn="r" eaLnBrk="1" hangingPunct="1">
                <a:spcBef>
                  <a:spcPct val="0"/>
                </a:spcBef>
                <a:buFontTx/>
                <a:buNone/>
              </a:pPr>
              <a:t>10</a:t>
            </a:fld>
            <a:endParaRPr lang="fr-FR" altLang="fr-FR" sz="2000">
              <a:solidFill>
                <a:srgbClr val="984807"/>
              </a:solidFill>
            </a:endParaRPr>
          </a:p>
        </p:txBody>
      </p:sp>
      <p:sp>
        <p:nvSpPr>
          <p:cNvPr id="12291" name="Titre 8">
            <a:extLst>
              <a:ext uri="{FF2B5EF4-FFF2-40B4-BE49-F238E27FC236}">
                <a16:creationId xmlns:a16="http://schemas.microsoft.com/office/drawing/2014/main" id="{BF2FEE55-887A-B3AD-343E-9B8C1E93391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12292" name="Rectangle 4">
            <a:extLst>
              <a:ext uri="{FF2B5EF4-FFF2-40B4-BE49-F238E27FC236}">
                <a16:creationId xmlns:a16="http://schemas.microsoft.com/office/drawing/2014/main" id="{739FCF71-B27B-A6AE-7AED-33765B23E147}"/>
              </a:ext>
            </a:extLst>
          </p:cNvPr>
          <p:cNvSpPr>
            <a:spLocks noChangeArrowheads="1"/>
          </p:cNvSpPr>
          <p:nvPr/>
        </p:nvSpPr>
        <p:spPr bwMode="auto">
          <a:xfrm>
            <a:off x="990600" y="1700213"/>
            <a:ext cx="4445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b="1" u="sng">
                <a:latin typeface="Times New Roman" panose="02020603050405020304" pitchFamily="18" charset="0"/>
                <a:cs typeface="Times New Roman" panose="02020603050405020304" pitchFamily="18" charset="0"/>
              </a:rPr>
              <a:t>Sur les lieux :</a:t>
            </a:r>
            <a:endParaRPr lang="fr-FR" altLang="fr-FR">
              <a:latin typeface="Times New Roman" panose="02020603050405020304" pitchFamily="18" charset="0"/>
              <a:cs typeface="Times New Roman" panose="02020603050405020304" pitchFamily="18" charset="0"/>
            </a:endParaRPr>
          </a:p>
          <a:p>
            <a:pPr algn="just">
              <a:spcBef>
                <a:spcPct val="0"/>
              </a:spcBef>
              <a:buFontTx/>
              <a:buNone/>
            </a:pPr>
            <a:r>
              <a:rPr lang="fr-FR" altLang="fr-FR">
                <a:latin typeface="Times New Roman" panose="02020603050405020304" pitchFamily="18" charset="0"/>
                <a:cs typeface="Times New Roman" panose="02020603050405020304" pitchFamily="18" charset="0"/>
              </a:rPr>
              <a:t> </a:t>
            </a:r>
          </a:p>
          <a:p>
            <a:pPr algn="just">
              <a:spcBef>
                <a:spcPct val="0"/>
              </a:spcBef>
              <a:buFontTx/>
              <a:buNone/>
            </a:pPr>
            <a:r>
              <a:rPr lang="fr-FR" altLang="fr-FR" b="1">
                <a:solidFill>
                  <a:srgbClr val="000000"/>
                </a:solidFill>
                <a:latin typeface="Times New Roman" panose="02020603050405020304" pitchFamily="18" charset="0"/>
                <a:cs typeface="Times New Roman" panose="02020603050405020304" pitchFamily="18" charset="0"/>
              </a:rPr>
              <a:t>Avant engagement : </a:t>
            </a:r>
            <a:endParaRPr lang="fr-FR" altLang="fr-FR">
              <a:latin typeface="Times New Roman" panose="02020603050405020304" pitchFamily="18" charset="0"/>
              <a:cs typeface="Arial" panose="020B0604020202020204" pitchFamily="34" charset="0"/>
            </a:endParaRPr>
          </a:p>
        </p:txBody>
      </p:sp>
      <p:pic>
        <p:nvPicPr>
          <p:cNvPr id="12293" name="Picture 5">
            <a:extLst>
              <a:ext uri="{FF2B5EF4-FFF2-40B4-BE49-F238E27FC236}">
                <a16:creationId xmlns:a16="http://schemas.microsoft.com/office/drawing/2014/main" id="{B2D1CFAD-E41A-4A49-241F-651111DB59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3906" t="19792" r="29688" b="53224"/>
          <a:stretch>
            <a:fillRect/>
          </a:stretch>
        </p:blipFill>
        <p:spPr bwMode="auto">
          <a:xfrm>
            <a:off x="5724525" y="3213100"/>
            <a:ext cx="2287588" cy="28194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4">
            <a:extLst>
              <a:ext uri="{FF2B5EF4-FFF2-40B4-BE49-F238E27FC236}">
                <a16:creationId xmlns:a16="http://schemas.microsoft.com/office/drawing/2014/main" id="{592F3A95-5EFB-A4A0-53F6-CA9E0FC5229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1B92E35-2B67-41E0-A7B4-38763367D0CB}" type="slidenum">
              <a:rPr lang="fr-FR" altLang="fr-FR" sz="2000">
                <a:solidFill>
                  <a:srgbClr val="984807"/>
                </a:solidFill>
              </a:rPr>
              <a:pPr algn="r" eaLnBrk="1" hangingPunct="1">
                <a:spcBef>
                  <a:spcPct val="0"/>
                </a:spcBef>
                <a:buFontTx/>
                <a:buNone/>
              </a:pPr>
              <a:t>11</a:t>
            </a:fld>
            <a:endParaRPr lang="fr-FR" altLang="fr-FR" sz="2000">
              <a:solidFill>
                <a:srgbClr val="984807"/>
              </a:solidFill>
            </a:endParaRPr>
          </a:p>
        </p:txBody>
      </p:sp>
      <p:sp>
        <p:nvSpPr>
          <p:cNvPr id="13315" name="Titre 8">
            <a:extLst>
              <a:ext uri="{FF2B5EF4-FFF2-40B4-BE49-F238E27FC236}">
                <a16:creationId xmlns:a16="http://schemas.microsoft.com/office/drawing/2014/main" id="{2B940C15-DBE3-D5DA-5817-072551F6CA0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13316" name="Rectangle 4">
            <a:extLst>
              <a:ext uri="{FF2B5EF4-FFF2-40B4-BE49-F238E27FC236}">
                <a16:creationId xmlns:a16="http://schemas.microsoft.com/office/drawing/2014/main" id="{18103872-43D2-045B-10CE-A98632AFA932}"/>
              </a:ext>
            </a:extLst>
          </p:cNvPr>
          <p:cNvSpPr>
            <a:spLocks noChangeArrowheads="1"/>
          </p:cNvSpPr>
          <p:nvPr/>
        </p:nvSpPr>
        <p:spPr bwMode="auto">
          <a:xfrm>
            <a:off x="381000" y="12954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Times New Roman" panose="02020603050405020304" pitchFamily="18" charset="0"/>
              </a:rPr>
              <a:t>Sur les lieux  : </a:t>
            </a:r>
            <a:r>
              <a:rPr lang="fr-FR" altLang="fr-FR" sz="2400" b="1">
                <a:solidFill>
                  <a:srgbClr val="000000"/>
                </a:solidFill>
                <a:latin typeface="Times New Roman" panose="02020603050405020304" pitchFamily="18" charset="0"/>
                <a:cs typeface="Times New Roman" panose="02020603050405020304" pitchFamily="18" charset="0"/>
              </a:rPr>
              <a:t>Avant engagement : </a:t>
            </a:r>
            <a:endParaRPr lang="fr-FR" altLang="fr-FR" sz="2400">
              <a:latin typeface="Times New Roman" panose="02020603050405020304" pitchFamily="18" charset="0"/>
              <a:cs typeface="Arial" panose="020B0604020202020204" pitchFamily="34" charset="0"/>
            </a:endParaRPr>
          </a:p>
        </p:txBody>
      </p:sp>
      <p:pic>
        <p:nvPicPr>
          <p:cNvPr id="13317" name="Picture 5">
            <a:extLst>
              <a:ext uri="{FF2B5EF4-FFF2-40B4-BE49-F238E27FC236}">
                <a16:creationId xmlns:a16="http://schemas.microsoft.com/office/drawing/2014/main" id="{F3E2F40B-C810-7D94-9C88-37E4C35A968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3906" t="19792" r="29688" b="53224"/>
          <a:stretch>
            <a:fillRect/>
          </a:stretch>
        </p:blipFill>
        <p:spPr bwMode="auto">
          <a:xfrm>
            <a:off x="5076825" y="1757363"/>
            <a:ext cx="3295650" cy="40608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4" name="Rectangle 6">
            <a:extLst>
              <a:ext uri="{FF2B5EF4-FFF2-40B4-BE49-F238E27FC236}">
                <a16:creationId xmlns:a16="http://schemas.microsoft.com/office/drawing/2014/main" id="{ECEBAD78-B9DE-B6E0-D24B-7ECFEB1052D7}"/>
              </a:ext>
            </a:extLst>
          </p:cNvPr>
          <p:cNvSpPr>
            <a:spLocks noChangeArrowheads="1"/>
          </p:cNvSpPr>
          <p:nvPr/>
        </p:nvSpPr>
        <p:spPr bwMode="auto">
          <a:xfrm>
            <a:off x="388938" y="2516188"/>
            <a:ext cx="8153400" cy="1570037"/>
          </a:xfrm>
          <a:prstGeom prst="rect">
            <a:avLst/>
          </a:prstGeom>
          <a:noFill/>
          <a:ln>
            <a:noFill/>
          </a:ln>
          <a:effec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Myriad Pro"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Myriad Pro"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Myriad Pro"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Myriad Pro"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charset="0"/>
              </a:defRPr>
            </a:lvl9pPr>
          </a:lstStyle>
          <a:p>
            <a:pPr>
              <a:spcBef>
                <a:spcPct val="0"/>
              </a:spcBef>
              <a:buFontTx/>
              <a:buNone/>
              <a:defRPr/>
            </a:pPr>
            <a:r>
              <a:rPr lang="fr-FR" altLang="fr-FR" sz="2400" dirty="0">
                <a:solidFill>
                  <a:srgbClr val="000000"/>
                </a:solidFill>
                <a:latin typeface="Times New Roman" panose="02020603050405020304" pitchFamily="18" charset="0"/>
                <a:cs typeface="Times New Roman" panose="02020603050405020304" pitchFamily="18" charset="0"/>
              </a:rPr>
              <a:t>Le binôme : </a:t>
            </a:r>
          </a:p>
          <a:p>
            <a:pPr>
              <a:spcBef>
                <a:spcPct val="0"/>
              </a:spcBef>
              <a:buFontTx/>
              <a:buNone/>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marL="342900" indent="-342900">
              <a:spcBef>
                <a:spcPct val="0"/>
              </a:spcBef>
              <a:defRPr/>
            </a:pPr>
            <a:r>
              <a:rPr lang="fr-FR" altLang="fr-FR" sz="2400" dirty="0">
                <a:solidFill>
                  <a:srgbClr val="000000"/>
                </a:solidFill>
                <a:latin typeface="Times New Roman" panose="02020603050405020304" pitchFamily="18" charset="0"/>
                <a:cs typeface="Times New Roman" panose="02020603050405020304" pitchFamily="18" charset="0"/>
              </a:rPr>
              <a:t>Effectue le </a:t>
            </a:r>
            <a:r>
              <a:rPr lang="fr-FR" altLang="fr-FR" sz="2400" b="1" dirty="0">
                <a:solidFill>
                  <a:srgbClr val="000000"/>
                </a:solidFill>
                <a:latin typeface="Times New Roman" panose="02020603050405020304" pitchFamily="18" charset="0"/>
                <a:cs typeface="Times New Roman" panose="02020603050405020304" pitchFamily="18" charset="0"/>
              </a:rPr>
              <a:t>RAPACE </a:t>
            </a:r>
            <a:endParaRPr lang="fr-FR" altLang="fr-FR" sz="2400" dirty="0">
              <a:solidFill>
                <a:srgbClr val="000000"/>
              </a:solidFill>
              <a:latin typeface="Times New Roman" panose="02020603050405020304" pitchFamily="18" charset="0"/>
              <a:cs typeface="Times New Roman" panose="02020603050405020304" pitchFamily="18" charset="0"/>
            </a:endParaRPr>
          </a:p>
          <a:p>
            <a:pPr marL="342900" indent="-342900">
              <a:spcBef>
                <a:spcPct val="0"/>
              </a:spcBef>
              <a:defRPr/>
            </a:pPr>
            <a:r>
              <a:rPr lang="fr-FR" altLang="fr-FR" sz="2400" dirty="0">
                <a:solidFill>
                  <a:srgbClr val="000000"/>
                </a:solidFill>
                <a:latin typeface="Times New Roman" panose="02020603050405020304" pitchFamily="18" charset="0"/>
                <a:cs typeface="Times New Roman" panose="02020603050405020304" pitchFamily="18" charset="0"/>
              </a:rPr>
              <a:t>Contrôle croisée </a:t>
            </a:r>
            <a:endParaRPr lang="fr-FR" altLang="fr-FR"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4">
            <a:extLst>
              <a:ext uri="{FF2B5EF4-FFF2-40B4-BE49-F238E27FC236}">
                <a16:creationId xmlns:a16="http://schemas.microsoft.com/office/drawing/2014/main" id="{44FDA75D-33B9-48E7-7CEC-DE48165562E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8FA3639-E364-4D0F-89A4-ED297803D766}" type="slidenum">
              <a:rPr lang="fr-FR" altLang="fr-FR" sz="2000">
                <a:solidFill>
                  <a:srgbClr val="984807"/>
                </a:solidFill>
              </a:rPr>
              <a:pPr algn="r" eaLnBrk="1" hangingPunct="1">
                <a:spcBef>
                  <a:spcPct val="0"/>
                </a:spcBef>
                <a:buFontTx/>
                <a:buNone/>
              </a:pPr>
              <a:t>12</a:t>
            </a:fld>
            <a:endParaRPr lang="fr-FR" altLang="fr-FR" sz="2000">
              <a:solidFill>
                <a:srgbClr val="984807"/>
              </a:solidFill>
            </a:endParaRPr>
          </a:p>
        </p:txBody>
      </p:sp>
      <p:sp>
        <p:nvSpPr>
          <p:cNvPr id="14339" name="Titre 8">
            <a:extLst>
              <a:ext uri="{FF2B5EF4-FFF2-40B4-BE49-F238E27FC236}">
                <a16:creationId xmlns:a16="http://schemas.microsoft.com/office/drawing/2014/main" id="{E0E9D4F3-D14A-8FEE-B6A7-52B3AA4A777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14340" name="Rectangle 4">
            <a:extLst>
              <a:ext uri="{FF2B5EF4-FFF2-40B4-BE49-F238E27FC236}">
                <a16:creationId xmlns:a16="http://schemas.microsoft.com/office/drawing/2014/main" id="{D1080FC8-0B36-90F9-6293-6E34500EFE4D}"/>
              </a:ext>
            </a:extLst>
          </p:cNvPr>
          <p:cNvSpPr>
            <a:spLocks noChangeArrowheads="1"/>
          </p:cNvSpPr>
          <p:nvPr/>
        </p:nvSpPr>
        <p:spPr bwMode="auto">
          <a:xfrm>
            <a:off x="381000" y="12954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Avant engagement : </a:t>
            </a:r>
            <a:endParaRPr lang="fr-FR" altLang="fr-FR" sz="2400" u="sng">
              <a:latin typeface="Times New Roman" panose="02020603050405020304" pitchFamily="18" charset="0"/>
              <a:cs typeface="Arial" panose="020B0604020202020204" pitchFamily="34" charset="0"/>
            </a:endParaRPr>
          </a:p>
        </p:txBody>
      </p:sp>
      <p:sp>
        <p:nvSpPr>
          <p:cNvPr id="14341" name="Rectangle 8">
            <a:extLst>
              <a:ext uri="{FF2B5EF4-FFF2-40B4-BE49-F238E27FC236}">
                <a16:creationId xmlns:a16="http://schemas.microsoft.com/office/drawing/2014/main" id="{12076639-0644-EF49-5F5F-CA45B4016D2D}"/>
              </a:ext>
            </a:extLst>
          </p:cNvPr>
          <p:cNvSpPr>
            <a:spLocks noChangeArrowheads="1"/>
          </p:cNvSpPr>
          <p:nvPr/>
        </p:nvSpPr>
        <p:spPr bwMode="auto">
          <a:xfrm>
            <a:off x="533400" y="2057400"/>
            <a:ext cx="73152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latin typeface="Times New Roman" panose="02020603050405020304" pitchFamily="18" charset="0"/>
                <a:cs typeface="Times New Roman" panose="02020603050405020304" pitchFamily="18" charset="0"/>
              </a:rPr>
              <a:t>Vérifier le matériel d’exploration  :</a:t>
            </a: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pPr>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Lampe portative,</a:t>
            </a:r>
            <a:endParaRPr lang="fr-FR" altLang="fr-FR" sz="2400">
              <a:latin typeface="Times New Roman" panose="02020603050405020304" pitchFamily="18" charset="0"/>
              <a:cs typeface="Times New Roman" panose="02020603050405020304" pitchFamily="18" charset="0"/>
            </a:endParaRPr>
          </a:p>
          <a:p>
            <a:pPr>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Ligne guide,</a:t>
            </a:r>
            <a:endParaRPr lang="fr-FR" altLang="fr-FR" sz="2400">
              <a:latin typeface="Times New Roman" panose="02020603050405020304" pitchFamily="18" charset="0"/>
              <a:cs typeface="Times New Roman" panose="02020603050405020304" pitchFamily="18" charset="0"/>
            </a:endParaRPr>
          </a:p>
          <a:p>
            <a:pPr>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Liaison personnelle,</a:t>
            </a:r>
            <a:endParaRPr lang="fr-FR" altLang="fr-FR" sz="2400">
              <a:latin typeface="Times New Roman" panose="02020603050405020304" pitchFamily="18" charset="0"/>
              <a:cs typeface="Times New Roman" panose="02020603050405020304" pitchFamily="18" charset="0"/>
            </a:endParaRPr>
          </a:p>
          <a:p>
            <a:pPr>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Système sonore de détresse,</a:t>
            </a:r>
            <a:endParaRPr lang="fr-FR" altLang="fr-FR" sz="2400">
              <a:latin typeface="Times New Roman" panose="02020603050405020304" pitchFamily="18" charset="0"/>
              <a:cs typeface="Times New Roman" panose="02020603050405020304" pitchFamily="18" charset="0"/>
            </a:endParaRPr>
          </a:p>
          <a:p>
            <a:pPr>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Cagoule de fuite,</a:t>
            </a:r>
            <a:endParaRPr lang="fr-FR" altLang="fr-FR" sz="2400">
              <a:latin typeface="Times New Roman" panose="02020603050405020304" pitchFamily="18" charset="0"/>
              <a:cs typeface="Times New Roman" panose="02020603050405020304" pitchFamily="18" charset="0"/>
            </a:endParaRPr>
          </a:p>
        </p:txBody>
      </p:sp>
      <p:pic>
        <p:nvPicPr>
          <p:cNvPr id="14342" name="Image 8">
            <a:extLst>
              <a:ext uri="{FF2B5EF4-FFF2-40B4-BE49-F238E27FC236}">
                <a16:creationId xmlns:a16="http://schemas.microsoft.com/office/drawing/2014/main" id="{6DFC1408-B103-E7A1-C7D6-FF37218953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343400"/>
            <a:ext cx="217805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1" descr="I:\Images\Sapeurs-Pompiers\INC\matériels\Photos\imagesCA6CZ41R.jpg">
            <a:extLst>
              <a:ext uri="{FF2B5EF4-FFF2-40B4-BE49-F238E27FC236}">
                <a16:creationId xmlns:a16="http://schemas.microsoft.com/office/drawing/2014/main" id="{E05D82C6-A7EA-6EA9-7B6E-F7C4E2706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113" y="1262063"/>
            <a:ext cx="2655887"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Image 4">
            <a:extLst>
              <a:ext uri="{FF2B5EF4-FFF2-40B4-BE49-F238E27FC236}">
                <a16:creationId xmlns:a16="http://schemas.microsoft.com/office/drawing/2014/main" id="{053449DD-846D-E024-5035-8B74DB13FF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667000"/>
            <a:ext cx="23304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4">
            <a:extLst>
              <a:ext uri="{FF2B5EF4-FFF2-40B4-BE49-F238E27FC236}">
                <a16:creationId xmlns:a16="http://schemas.microsoft.com/office/drawing/2014/main" id="{9988D0E9-863A-AED8-E7D6-1A0DFB845D9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BCE9752-985E-41D9-ADF3-6FEF6183E8BD}" type="slidenum">
              <a:rPr lang="fr-FR" altLang="fr-FR" sz="2000">
                <a:solidFill>
                  <a:srgbClr val="984807"/>
                </a:solidFill>
              </a:rPr>
              <a:pPr algn="r" eaLnBrk="1" hangingPunct="1">
                <a:spcBef>
                  <a:spcPct val="0"/>
                </a:spcBef>
                <a:buFontTx/>
                <a:buNone/>
              </a:pPr>
              <a:t>13</a:t>
            </a:fld>
            <a:endParaRPr lang="fr-FR" altLang="fr-FR" sz="2000">
              <a:solidFill>
                <a:srgbClr val="984807"/>
              </a:solidFill>
            </a:endParaRPr>
          </a:p>
        </p:txBody>
      </p:sp>
      <p:sp>
        <p:nvSpPr>
          <p:cNvPr id="15363" name="Titre 8">
            <a:extLst>
              <a:ext uri="{FF2B5EF4-FFF2-40B4-BE49-F238E27FC236}">
                <a16:creationId xmlns:a16="http://schemas.microsoft.com/office/drawing/2014/main" id="{62935BF2-B3B0-1825-C546-BDD7FB05EAA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15364" name="Rectangle 4">
            <a:extLst>
              <a:ext uri="{FF2B5EF4-FFF2-40B4-BE49-F238E27FC236}">
                <a16:creationId xmlns:a16="http://schemas.microsoft.com/office/drawing/2014/main" id="{FA5DE997-886B-C80F-D657-812E9D2BA532}"/>
              </a:ext>
            </a:extLst>
          </p:cNvPr>
          <p:cNvSpPr>
            <a:spLocks noChangeArrowheads="1"/>
          </p:cNvSpPr>
          <p:nvPr/>
        </p:nvSpPr>
        <p:spPr bwMode="auto">
          <a:xfrm>
            <a:off x="381000" y="13716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Times New Roman" panose="02020603050405020304" pitchFamily="18" charset="0"/>
              </a:rPr>
              <a:t>Pendant l'engagement : </a:t>
            </a:r>
            <a:endParaRPr lang="fr-FR" altLang="fr-FR" sz="2400" b="1" u="sng">
              <a:latin typeface="Times New Roman" panose="02020603050405020304" pitchFamily="18" charset="0"/>
              <a:cs typeface="Arial" panose="020B0604020202020204" pitchFamily="34" charset="0"/>
            </a:endParaRPr>
          </a:p>
        </p:txBody>
      </p:sp>
      <p:sp>
        <p:nvSpPr>
          <p:cNvPr id="15365" name="Rectangle 5">
            <a:extLst>
              <a:ext uri="{FF2B5EF4-FFF2-40B4-BE49-F238E27FC236}">
                <a16:creationId xmlns:a16="http://schemas.microsoft.com/office/drawing/2014/main" id="{9CF086E1-329E-F74E-D26B-D61129D533FC}"/>
              </a:ext>
            </a:extLst>
          </p:cNvPr>
          <p:cNvSpPr>
            <a:spLocks noChangeArrowheads="1"/>
          </p:cNvSpPr>
          <p:nvPr/>
        </p:nvSpPr>
        <p:spPr bwMode="auto">
          <a:xfrm>
            <a:off x="409575" y="2060575"/>
            <a:ext cx="80010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4572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9pPr>
          </a:lstStyle>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Rester en binôme indissociable pendant toute la durée de l’engagement,</a:t>
            </a:r>
            <a:endParaRPr lang="fr-FR" altLang="fr-FR" sz="2400">
              <a:latin typeface="Times New Roman" panose="02020603050405020304" pitchFamily="18" charset="0"/>
            </a:endParaRPr>
          </a:p>
        </p:txBody>
      </p:sp>
      <p:pic>
        <p:nvPicPr>
          <p:cNvPr id="15366" name="Picture 6" descr="I:\Images\Sapeurs-Pompiers\INC\SP\Photos\binôme dos au feu 2.3.BMP">
            <a:extLst>
              <a:ext uri="{FF2B5EF4-FFF2-40B4-BE49-F238E27FC236}">
                <a16:creationId xmlns:a16="http://schemas.microsoft.com/office/drawing/2014/main" id="{67D0D542-13B3-F96F-E783-436D2B5C1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2781300"/>
            <a:ext cx="20478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4">
            <a:extLst>
              <a:ext uri="{FF2B5EF4-FFF2-40B4-BE49-F238E27FC236}">
                <a16:creationId xmlns:a16="http://schemas.microsoft.com/office/drawing/2014/main" id="{1FDC384C-8CB6-F593-9F21-0855FA0D7B1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30483DA-B1EA-4EA6-AD73-41CA61D9A919}" type="slidenum">
              <a:rPr lang="fr-FR" altLang="fr-FR" sz="2000">
                <a:solidFill>
                  <a:srgbClr val="984807"/>
                </a:solidFill>
              </a:rPr>
              <a:pPr algn="r" eaLnBrk="1" hangingPunct="1">
                <a:spcBef>
                  <a:spcPct val="0"/>
                </a:spcBef>
                <a:buFontTx/>
                <a:buNone/>
              </a:pPr>
              <a:t>14</a:t>
            </a:fld>
            <a:endParaRPr lang="fr-FR" altLang="fr-FR" sz="2000">
              <a:solidFill>
                <a:srgbClr val="984807"/>
              </a:solidFill>
            </a:endParaRPr>
          </a:p>
        </p:txBody>
      </p:sp>
      <p:sp>
        <p:nvSpPr>
          <p:cNvPr id="16387" name="Titre 8">
            <a:extLst>
              <a:ext uri="{FF2B5EF4-FFF2-40B4-BE49-F238E27FC236}">
                <a16:creationId xmlns:a16="http://schemas.microsoft.com/office/drawing/2014/main" id="{153C1CCE-876A-9002-22B8-8185960B39E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16388" name="Rectangle 4">
            <a:extLst>
              <a:ext uri="{FF2B5EF4-FFF2-40B4-BE49-F238E27FC236}">
                <a16:creationId xmlns:a16="http://schemas.microsoft.com/office/drawing/2014/main" id="{F02A83A9-8229-7587-921B-2996781D0F57}"/>
              </a:ext>
            </a:extLst>
          </p:cNvPr>
          <p:cNvSpPr>
            <a:spLocks noChangeArrowheads="1"/>
          </p:cNvSpPr>
          <p:nvPr/>
        </p:nvSpPr>
        <p:spPr bwMode="auto">
          <a:xfrm>
            <a:off x="381000" y="13716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Times New Roman" panose="02020603050405020304" pitchFamily="18" charset="0"/>
              </a:rPr>
              <a:t>Pendant l'engagement : </a:t>
            </a:r>
            <a:endParaRPr lang="fr-FR" altLang="fr-FR" sz="2400" b="1" u="sng">
              <a:latin typeface="Times New Roman" panose="02020603050405020304" pitchFamily="18" charset="0"/>
              <a:cs typeface="Arial" panose="020B0604020202020204" pitchFamily="34" charset="0"/>
            </a:endParaRPr>
          </a:p>
        </p:txBody>
      </p:sp>
      <p:pic>
        <p:nvPicPr>
          <p:cNvPr id="16389" name="Picture 6" descr="I:\Images\Sapeurs-Pompiers\INC\feu\Photos\u14shn7d.gif">
            <a:extLst>
              <a:ext uri="{FF2B5EF4-FFF2-40B4-BE49-F238E27FC236}">
                <a16:creationId xmlns:a16="http://schemas.microsoft.com/office/drawing/2014/main" id="{AD56A4A8-B78F-7D24-29DD-5B2A2465890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71600"/>
            <a:ext cx="2551113"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7">
            <a:extLst>
              <a:ext uri="{FF2B5EF4-FFF2-40B4-BE49-F238E27FC236}">
                <a16:creationId xmlns:a16="http://schemas.microsoft.com/office/drawing/2014/main" id="{492DA698-513B-0DF2-81F3-F396E209A478}"/>
              </a:ext>
            </a:extLst>
          </p:cNvPr>
          <p:cNvSpPr>
            <a:spLocks noChangeArrowheads="1"/>
          </p:cNvSpPr>
          <p:nvPr/>
        </p:nvSpPr>
        <p:spPr bwMode="auto">
          <a:xfrm>
            <a:off x="533400" y="1905000"/>
            <a:ext cx="8077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9pPr>
          </a:lstStyle>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400" b="1">
                <a:solidFill>
                  <a:srgbClr val="000000"/>
                </a:solidFill>
                <a:latin typeface="Times New Roman" panose="02020603050405020304" pitchFamily="18" charset="0"/>
                <a:cs typeface="Times New Roman" panose="02020603050405020304" pitchFamily="18" charset="0"/>
              </a:rPr>
              <a:t> Attaque à l'air libre :</a:t>
            </a:r>
            <a:endPar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L'ARI sera coiffé sur ordre</a:t>
            </a:r>
            <a:r>
              <a:rPr lang="fr-FR" altLang="fr-FR" sz="24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p:txBody>
      </p:sp>
      <p:pic>
        <p:nvPicPr>
          <p:cNvPr id="16391" name="Image 8">
            <a:extLst>
              <a:ext uri="{FF2B5EF4-FFF2-40B4-BE49-F238E27FC236}">
                <a16:creationId xmlns:a16="http://schemas.microsoft.com/office/drawing/2014/main" id="{029597BD-A86D-07F4-0353-C143C161A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91" t="5389" r="2612" b="15823"/>
          <a:stretch>
            <a:fillRect/>
          </a:stretch>
        </p:blipFill>
        <p:spPr bwMode="auto">
          <a:xfrm>
            <a:off x="381000" y="3500438"/>
            <a:ext cx="6115050"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4">
            <a:extLst>
              <a:ext uri="{FF2B5EF4-FFF2-40B4-BE49-F238E27FC236}">
                <a16:creationId xmlns:a16="http://schemas.microsoft.com/office/drawing/2014/main" id="{2599AF39-4EFB-23DC-1E50-A52A4454225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3290156-8D7E-4A8E-910E-10CE1E6B63FA}" type="slidenum">
              <a:rPr lang="fr-FR" altLang="fr-FR" sz="2000">
                <a:solidFill>
                  <a:srgbClr val="984807"/>
                </a:solidFill>
              </a:rPr>
              <a:pPr algn="r" eaLnBrk="1" hangingPunct="1">
                <a:spcBef>
                  <a:spcPct val="0"/>
                </a:spcBef>
                <a:buFontTx/>
                <a:buNone/>
              </a:pPr>
              <a:t>15</a:t>
            </a:fld>
            <a:endParaRPr lang="fr-FR" altLang="fr-FR" sz="2000">
              <a:solidFill>
                <a:srgbClr val="984807"/>
              </a:solidFill>
            </a:endParaRPr>
          </a:p>
        </p:txBody>
      </p:sp>
      <p:sp>
        <p:nvSpPr>
          <p:cNvPr id="17411" name="Titre 8">
            <a:extLst>
              <a:ext uri="{FF2B5EF4-FFF2-40B4-BE49-F238E27FC236}">
                <a16:creationId xmlns:a16="http://schemas.microsoft.com/office/drawing/2014/main" id="{638C1432-7FB4-00A2-CE0F-E5E950ACA3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17412" name="Rectangle 4">
            <a:extLst>
              <a:ext uri="{FF2B5EF4-FFF2-40B4-BE49-F238E27FC236}">
                <a16:creationId xmlns:a16="http://schemas.microsoft.com/office/drawing/2014/main" id="{2DDB0485-BFDA-D22E-EB8C-81B50A483469}"/>
              </a:ext>
            </a:extLst>
          </p:cNvPr>
          <p:cNvSpPr>
            <a:spLocks noChangeArrowheads="1"/>
          </p:cNvSpPr>
          <p:nvPr/>
        </p:nvSpPr>
        <p:spPr bwMode="auto">
          <a:xfrm>
            <a:off x="381000" y="13716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Times New Roman" panose="02020603050405020304" pitchFamily="18" charset="0"/>
              </a:rPr>
              <a:t>Pendant l'engagement : A l’air libre </a:t>
            </a:r>
            <a:endParaRPr lang="fr-FR" altLang="fr-FR" sz="2400" b="1" u="sng">
              <a:latin typeface="Times New Roman" panose="02020603050405020304" pitchFamily="18" charset="0"/>
              <a:cs typeface="Arial" panose="020B0604020202020204" pitchFamily="34" charset="0"/>
            </a:endParaRPr>
          </a:p>
        </p:txBody>
      </p:sp>
      <p:sp>
        <p:nvSpPr>
          <p:cNvPr id="17413" name="Rectangle 5">
            <a:extLst>
              <a:ext uri="{FF2B5EF4-FFF2-40B4-BE49-F238E27FC236}">
                <a16:creationId xmlns:a16="http://schemas.microsoft.com/office/drawing/2014/main" id="{8ED22319-ADC0-771C-AA57-32C0A86B3C5F}"/>
              </a:ext>
            </a:extLst>
          </p:cNvPr>
          <p:cNvSpPr>
            <a:spLocks noChangeArrowheads="1"/>
          </p:cNvSpPr>
          <p:nvPr/>
        </p:nvSpPr>
        <p:spPr bwMode="auto">
          <a:xfrm>
            <a:off x="342900" y="1990725"/>
            <a:ext cx="85153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BAT se place, </a:t>
            </a:r>
            <a:r>
              <a:rPr lang="fr-FR" altLang="fr-FR" sz="2400" b="1">
                <a:solidFill>
                  <a:srgbClr val="000000"/>
                </a:solidFill>
                <a:latin typeface="Times New Roman" panose="02020603050405020304" pitchFamily="18" charset="0"/>
                <a:cs typeface="Times New Roman" panose="02020603050405020304" pitchFamily="18" charset="0"/>
              </a:rPr>
              <a:t>au niveau du plan du feu </a:t>
            </a:r>
            <a:r>
              <a:rPr lang="fr-FR" altLang="fr-FR" sz="2400">
                <a:solidFill>
                  <a:srgbClr val="000000"/>
                </a:solidFill>
                <a:latin typeface="Times New Roman" panose="02020603050405020304" pitchFamily="18" charset="0"/>
                <a:cs typeface="Times New Roman" panose="02020603050405020304" pitchFamily="18" charset="0"/>
              </a:rPr>
              <a:t>ou </a:t>
            </a:r>
            <a:r>
              <a:rPr lang="fr-FR" altLang="fr-FR" sz="2400" b="1">
                <a:solidFill>
                  <a:srgbClr val="000000"/>
                </a:solidFill>
                <a:latin typeface="Times New Roman" panose="02020603050405020304" pitchFamily="18" charset="0"/>
                <a:cs typeface="Times New Roman" panose="02020603050405020304" pitchFamily="18" charset="0"/>
              </a:rPr>
              <a:t>légèrement au-dessus</a:t>
            </a:r>
            <a:r>
              <a:rPr lang="fr-FR" altLang="fr-FR" sz="2400">
                <a:solidFill>
                  <a:srgbClr val="000000"/>
                </a:solidFill>
                <a:latin typeface="Times New Roman" panose="02020603050405020304" pitchFamily="18" charset="0"/>
                <a:cs typeface="Times New Roman" panose="02020603050405020304" pitchFamily="18" charset="0"/>
              </a:rPr>
              <a:t>, hors de portée des fumées et du rayonnement. </a:t>
            </a:r>
            <a:endParaRPr lang="fr-FR" altLang="fr-FR" sz="2400">
              <a:latin typeface="Times New Roman" panose="02020603050405020304" pitchFamily="18" charset="0"/>
            </a:endParaRPr>
          </a:p>
        </p:txBody>
      </p:sp>
      <p:pic>
        <p:nvPicPr>
          <p:cNvPr id="17414" name="Picture 6">
            <a:extLst>
              <a:ext uri="{FF2B5EF4-FFF2-40B4-BE49-F238E27FC236}">
                <a16:creationId xmlns:a16="http://schemas.microsoft.com/office/drawing/2014/main" id="{77D296AB-4871-5460-F3FF-F5476EE0F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031" t="37500" r="30469" b="25000"/>
          <a:stretch>
            <a:fillRect/>
          </a:stretch>
        </p:blipFill>
        <p:spPr bwMode="auto">
          <a:xfrm>
            <a:off x="2627313" y="2894013"/>
            <a:ext cx="4416425" cy="33115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4">
            <a:extLst>
              <a:ext uri="{FF2B5EF4-FFF2-40B4-BE49-F238E27FC236}">
                <a16:creationId xmlns:a16="http://schemas.microsoft.com/office/drawing/2014/main" id="{B93498A4-B21E-8527-5D82-4803C41DD11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6C12AEE-0BA9-4BB9-9188-CD44A7142D58}" type="slidenum">
              <a:rPr lang="fr-FR" altLang="fr-FR" sz="2000">
                <a:solidFill>
                  <a:srgbClr val="984807"/>
                </a:solidFill>
              </a:rPr>
              <a:pPr algn="r" eaLnBrk="1" hangingPunct="1">
                <a:spcBef>
                  <a:spcPct val="0"/>
                </a:spcBef>
                <a:buFontTx/>
                <a:buNone/>
              </a:pPr>
              <a:t>16</a:t>
            </a:fld>
            <a:endParaRPr lang="fr-FR" altLang="fr-FR" sz="2000">
              <a:solidFill>
                <a:srgbClr val="984807"/>
              </a:solidFill>
            </a:endParaRPr>
          </a:p>
        </p:txBody>
      </p:sp>
      <p:sp>
        <p:nvSpPr>
          <p:cNvPr id="18435" name="Titre 8">
            <a:extLst>
              <a:ext uri="{FF2B5EF4-FFF2-40B4-BE49-F238E27FC236}">
                <a16:creationId xmlns:a16="http://schemas.microsoft.com/office/drawing/2014/main" id="{DDCE85EE-4CE6-1B38-CFE3-7F4ABE4BC37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18436" name="Rectangle 4">
            <a:extLst>
              <a:ext uri="{FF2B5EF4-FFF2-40B4-BE49-F238E27FC236}">
                <a16:creationId xmlns:a16="http://schemas.microsoft.com/office/drawing/2014/main" id="{455061F6-FBEF-5331-5066-D6DE8ED47D61}"/>
              </a:ext>
            </a:extLst>
          </p:cNvPr>
          <p:cNvSpPr>
            <a:spLocks noChangeArrowheads="1"/>
          </p:cNvSpPr>
          <p:nvPr/>
        </p:nvSpPr>
        <p:spPr bwMode="auto">
          <a:xfrm>
            <a:off x="381000" y="13716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Times New Roman" panose="02020603050405020304" pitchFamily="18" charset="0"/>
              </a:rPr>
              <a:t>Pendant l'engagement : </a:t>
            </a:r>
            <a:endParaRPr lang="fr-FR" altLang="fr-FR" sz="2400" b="1" u="sng">
              <a:latin typeface="Times New Roman" panose="02020603050405020304" pitchFamily="18" charset="0"/>
              <a:cs typeface="Arial" panose="020B0604020202020204" pitchFamily="34" charset="0"/>
            </a:endParaRPr>
          </a:p>
        </p:txBody>
      </p:sp>
      <p:pic>
        <p:nvPicPr>
          <p:cNvPr id="18437" name="Picture 5" descr="I:\Images\Sapeurs-Pompiers\INC\feu\Photos\DSC_7766.JPG">
            <a:extLst>
              <a:ext uri="{FF2B5EF4-FFF2-40B4-BE49-F238E27FC236}">
                <a16:creationId xmlns:a16="http://schemas.microsoft.com/office/drawing/2014/main" id="{8E0790EA-C1B5-C09C-9864-66196A7A3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00200"/>
            <a:ext cx="25511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6">
            <a:extLst>
              <a:ext uri="{FF2B5EF4-FFF2-40B4-BE49-F238E27FC236}">
                <a16:creationId xmlns:a16="http://schemas.microsoft.com/office/drawing/2014/main" id="{A2F36F46-A53B-4466-259B-661930681704}"/>
              </a:ext>
            </a:extLst>
          </p:cNvPr>
          <p:cNvSpPr>
            <a:spLocks noChangeArrowheads="1"/>
          </p:cNvSpPr>
          <p:nvPr/>
        </p:nvSpPr>
        <p:spPr bwMode="auto">
          <a:xfrm>
            <a:off x="457200" y="2438400"/>
            <a:ext cx="47244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Char char="è"/>
            </a:pPr>
            <a:r>
              <a:rPr lang="fr-FR" altLang="fr-FR" sz="2400" b="1">
                <a:solidFill>
                  <a:srgbClr val="000000"/>
                </a:solidFill>
                <a:latin typeface="Times New Roman" panose="02020603050405020304" pitchFamily="18" charset="0"/>
                <a:cs typeface="Times New Roman" panose="02020603050405020304" pitchFamily="18" charset="0"/>
              </a:rPr>
              <a:t>Attaque dans un local </a:t>
            </a: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p>
          <a:p>
            <a:pPr>
              <a:spcBef>
                <a:spcPct val="0"/>
              </a:spcBef>
              <a:buFont typeface="Wingdings" panose="05000000000000000000" pitchFamily="2" charset="2"/>
              <a:buNone/>
            </a:pPr>
            <a:endParaRPr lang="fr-FR" altLang="fr-FR" sz="2400" b="1">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Font typeface="Wingdings" panose="05000000000000000000" pitchFamily="2" charset="2"/>
              <a:buNone/>
            </a:pPr>
            <a:r>
              <a:rPr lang="fr-FR" altLang="fr-FR" sz="24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p>
          <a:p>
            <a:pPr>
              <a:spcBef>
                <a:spcPct val="0"/>
              </a:spcBef>
              <a:buFontTx/>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ARI sera obligatoirement coiffé.</a:t>
            </a:r>
            <a:r>
              <a:rPr lang="fr-FR" altLang="fr-FR" sz="2400" b="1">
                <a:solidFill>
                  <a:srgbClr val="000000"/>
                </a:solidFill>
                <a:latin typeface="Times New Roman" panose="02020603050405020304" pitchFamily="18" charset="0"/>
                <a:sym typeface="Wingdings" panose="05000000000000000000" pitchFamily="2" charset="2"/>
              </a:rPr>
              <a:t> </a:t>
            </a:r>
            <a:endParaRPr lang="fr-FR" altLang="fr-FR" sz="2400" b="1">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4">
            <a:extLst>
              <a:ext uri="{FF2B5EF4-FFF2-40B4-BE49-F238E27FC236}">
                <a16:creationId xmlns:a16="http://schemas.microsoft.com/office/drawing/2014/main" id="{E0BEF92F-A59A-C3FE-17D5-99135DC7E3F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7BE563A-DFA7-4033-86C9-0036FE5FE3B4}" type="slidenum">
              <a:rPr lang="fr-FR" altLang="fr-FR" sz="2000">
                <a:solidFill>
                  <a:srgbClr val="984807"/>
                </a:solidFill>
              </a:rPr>
              <a:pPr algn="r" eaLnBrk="1" hangingPunct="1">
                <a:spcBef>
                  <a:spcPct val="0"/>
                </a:spcBef>
                <a:buFontTx/>
                <a:buNone/>
              </a:pPr>
              <a:t>17</a:t>
            </a:fld>
            <a:endParaRPr lang="fr-FR" altLang="fr-FR" sz="2000">
              <a:solidFill>
                <a:srgbClr val="984807"/>
              </a:solidFill>
            </a:endParaRPr>
          </a:p>
        </p:txBody>
      </p:sp>
      <p:sp>
        <p:nvSpPr>
          <p:cNvPr id="19459" name="Titre 8">
            <a:extLst>
              <a:ext uri="{FF2B5EF4-FFF2-40B4-BE49-F238E27FC236}">
                <a16:creationId xmlns:a16="http://schemas.microsoft.com/office/drawing/2014/main" id="{DE7856DB-C0B0-B05D-CB82-712E92EB182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19460" name="Rectangle 4">
            <a:extLst>
              <a:ext uri="{FF2B5EF4-FFF2-40B4-BE49-F238E27FC236}">
                <a16:creationId xmlns:a16="http://schemas.microsoft.com/office/drawing/2014/main" id="{6CEBDE4E-AA78-8423-5C46-E3664244F335}"/>
              </a:ext>
            </a:extLst>
          </p:cNvPr>
          <p:cNvSpPr>
            <a:spLocks noChangeArrowheads="1"/>
          </p:cNvSpPr>
          <p:nvPr/>
        </p:nvSpPr>
        <p:spPr bwMode="auto">
          <a:xfrm>
            <a:off x="381000" y="13716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Times New Roman" panose="02020603050405020304" pitchFamily="18" charset="0"/>
              </a:rPr>
              <a:t>Pendant l'engagement : </a:t>
            </a:r>
            <a:endParaRPr lang="fr-FR" altLang="fr-FR" sz="2400" b="1" u="sng">
              <a:latin typeface="Times New Roman" panose="02020603050405020304" pitchFamily="18" charset="0"/>
              <a:cs typeface="Arial" panose="020B0604020202020204" pitchFamily="34" charset="0"/>
            </a:endParaRPr>
          </a:p>
        </p:txBody>
      </p:sp>
      <p:sp>
        <p:nvSpPr>
          <p:cNvPr id="19461" name="Rectangle 5">
            <a:extLst>
              <a:ext uri="{FF2B5EF4-FFF2-40B4-BE49-F238E27FC236}">
                <a16:creationId xmlns:a16="http://schemas.microsoft.com/office/drawing/2014/main" id="{66F6CBE3-E98B-211E-C172-1EA02F5A8AB6}"/>
              </a:ext>
            </a:extLst>
          </p:cNvPr>
          <p:cNvSpPr>
            <a:spLocks noChangeArrowheads="1"/>
          </p:cNvSpPr>
          <p:nvPr/>
        </p:nvSpPr>
        <p:spPr bwMode="auto">
          <a:xfrm>
            <a:off x="457200" y="1905000"/>
            <a:ext cx="8305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latin typeface="Times New Roman" panose="02020603050405020304" pitchFamily="18" charset="0"/>
                <a:cs typeface="Times New Roman" panose="02020603050405020304" pitchFamily="18" charset="0"/>
              </a:rPr>
              <a:t>Prévoir et repérer :</a:t>
            </a:r>
            <a:endParaRPr lang="fr-FR" altLang="fr-FR" sz="2400">
              <a:latin typeface="Times New Roman" panose="02020603050405020304" pitchFamily="18" charset="0"/>
            </a:endParaRPr>
          </a:p>
        </p:txBody>
      </p:sp>
      <p:sp>
        <p:nvSpPr>
          <p:cNvPr id="19462" name="Rectangle 6">
            <a:extLst>
              <a:ext uri="{FF2B5EF4-FFF2-40B4-BE49-F238E27FC236}">
                <a16:creationId xmlns:a16="http://schemas.microsoft.com/office/drawing/2014/main" id="{87AD5688-C590-FCC4-F6F5-E85AD2800D84}"/>
              </a:ext>
            </a:extLst>
          </p:cNvPr>
          <p:cNvSpPr>
            <a:spLocks noChangeArrowheads="1"/>
          </p:cNvSpPr>
          <p:nvPr/>
        </p:nvSpPr>
        <p:spPr bwMode="auto">
          <a:xfrm>
            <a:off x="439738" y="2665413"/>
            <a:ext cx="8229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u="sng">
                <a:latin typeface="Times New Roman" panose="02020603050405020304" pitchFamily="18" charset="0"/>
                <a:cs typeface="Times New Roman" panose="02020603050405020304" pitchFamily="18" charset="0"/>
              </a:rPr>
              <a:t>Itinéraire de repli :  </a:t>
            </a: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 </a:t>
            </a:r>
          </a:p>
          <a:p>
            <a:pPr algn="just">
              <a:spcBef>
                <a:spcPct val="0"/>
              </a:spcBef>
              <a:buFontTx/>
              <a:buNone/>
            </a:pPr>
            <a:r>
              <a:rPr lang="fr-FR" altLang="fr-FR" sz="2400">
                <a:latin typeface="Times New Roman" panose="02020603050405020304" pitchFamily="18" charset="0"/>
                <a:cs typeface="Times New Roman" panose="02020603050405020304" pitchFamily="18" charset="0"/>
              </a:rPr>
              <a:t>Trajet d’accès qu’emprunte le binôme pendant sa reconnaissance en entrant. </a:t>
            </a:r>
            <a:r>
              <a:rPr lang="fr-FR" altLang="fr-FR" sz="2400">
                <a:latin typeface="Times New Roman" panose="02020603050405020304" pitchFamily="18" charset="0"/>
                <a:cs typeface="Arial" panose="020B0604020202020204" pitchFamily="34" charset="0"/>
                <a:sym typeface="Wingdings" panose="05000000000000000000" pitchFamily="2" charset="2"/>
              </a:rPr>
              <a:t> Do</a:t>
            </a:r>
            <a:r>
              <a:rPr lang="fr-FR" altLang="fr-FR" sz="2400">
                <a:latin typeface="Times New Roman" panose="02020603050405020304" pitchFamily="18" charset="0"/>
                <a:cs typeface="Times New Roman" panose="02020603050405020304" pitchFamily="18" charset="0"/>
              </a:rPr>
              <a:t>it être utilisé en priorité pour sortir. </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 </a:t>
            </a:r>
            <a:r>
              <a:rPr lang="fr-FR" altLang="fr-FR" sz="2400" u="sng">
                <a:latin typeface="Times New Roman" panose="02020603050405020304" pitchFamily="18" charset="0"/>
                <a:cs typeface="Times New Roman" panose="02020603050405020304" pitchFamily="18" charset="0"/>
              </a:rPr>
              <a:t>Itinéraire de secours :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Remplace l’itinéraire de repli lorsqu’il n’est plus praticable.</a:t>
            </a:r>
            <a:endParaRPr lang="fr-FR" altLang="fr-FR" sz="2400">
              <a:latin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 5">
            <a:extLst>
              <a:ext uri="{FF2B5EF4-FFF2-40B4-BE49-F238E27FC236}">
                <a16:creationId xmlns:a16="http://schemas.microsoft.com/office/drawing/2014/main" id="{CCD49CA4-1428-3C18-5F39-08F51D00F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312988"/>
            <a:ext cx="5813425"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Espace réservé du numéro de diapositive 4">
            <a:extLst>
              <a:ext uri="{FF2B5EF4-FFF2-40B4-BE49-F238E27FC236}">
                <a16:creationId xmlns:a16="http://schemas.microsoft.com/office/drawing/2014/main" id="{1519C0C9-D299-3560-9E98-2F90CDF3BAE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28B0A07-E65E-430D-8C73-C4D006929151}" type="slidenum">
              <a:rPr lang="fr-FR" altLang="fr-FR" sz="2000">
                <a:solidFill>
                  <a:srgbClr val="984807"/>
                </a:solidFill>
              </a:rPr>
              <a:pPr algn="r" eaLnBrk="1" hangingPunct="1">
                <a:spcBef>
                  <a:spcPct val="0"/>
                </a:spcBef>
                <a:buFontTx/>
                <a:buNone/>
              </a:pPr>
              <a:t>18</a:t>
            </a:fld>
            <a:endParaRPr lang="fr-FR" altLang="fr-FR" sz="2000">
              <a:solidFill>
                <a:srgbClr val="984807"/>
              </a:solidFill>
            </a:endParaRPr>
          </a:p>
        </p:txBody>
      </p:sp>
      <p:sp>
        <p:nvSpPr>
          <p:cNvPr id="20484" name="Titre 8">
            <a:extLst>
              <a:ext uri="{FF2B5EF4-FFF2-40B4-BE49-F238E27FC236}">
                <a16:creationId xmlns:a16="http://schemas.microsoft.com/office/drawing/2014/main" id="{60157456-1D16-39D5-D79D-422D2EF19DE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20485" name="Rectangle 4">
            <a:extLst>
              <a:ext uri="{FF2B5EF4-FFF2-40B4-BE49-F238E27FC236}">
                <a16:creationId xmlns:a16="http://schemas.microsoft.com/office/drawing/2014/main" id="{3273A80C-4ED2-4661-ABEE-F8487634EF4C}"/>
              </a:ext>
            </a:extLst>
          </p:cNvPr>
          <p:cNvSpPr>
            <a:spLocks noChangeArrowheads="1"/>
          </p:cNvSpPr>
          <p:nvPr/>
        </p:nvSpPr>
        <p:spPr bwMode="auto">
          <a:xfrm>
            <a:off x="304800" y="1282700"/>
            <a:ext cx="815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Times New Roman" panose="02020603050405020304" pitchFamily="18" charset="0"/>
              </a:rPr>
              <a:t>Pendant l'engagement : </a:t>
            </a:r>
            <a:endParaRPr lang="fr-FR" altLang="fr-FR" sz="2400" b="1" u="sng">
              <a:latin typeface="Times New Roman" panose="02020603050405020304" pitchFamily="18" charset="0"/>
              <a:cs typeface="Arial" panose="020B0604020202020204" pitchFamily="34" charset="0"/>
            </a:endParaRPr>
          </a:p>
        </p:txBody>
      </p:sp>
      <p:sp>
        <p:nvSpPr>
          <p:cNvPr id="20486" name="Rectangle 7">
            <a:extLst>
              <a:ext uri="{FF2B5EF4-FFF2-40B4-BE49-F238E27FC236}">
                <a16:creationId xmlns:a16="http://schemas.microsoft.com/office/drawing/2014/main" id="{CB86AE53-27C5-1E1E-FF32-5C899A081821}"/>
              </a:ext>
            </a:extLst>
          </p:cNvPr>
          <p:cNvSpPr>
            <a:spLocks noChangeArrowheads="1"/>
          </p:cNvSpPr>
          <p:nvPr/>
        </p:nvSpPr>
        <p:spPr bwMode="auto">
          <a:xfrm>
            <a:off x="381000" y="1863725"/>
            <a:ext cx="8001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u="sng">
                <a:latin typeface="Times New Roman" panose="02020603050405020304" pitchFamily="18" charset="0"/>
                <a:cs typeface="Times New Roman" panose="02020603050405020304" pitchFamily="18" charset="0"/>
              </a:rPr>
              <a:t>Dénomination des faces : </a:t>
            </a:r>
            <a:endParaRPr lang="fr-FR" altLang="fr-FR" sz="2400">
              <a:latin typeface="Times New Roman" panose="02020603050405020304" pitchFamily="18" charset="0"/>
              <a:cs typeface="Times New Roman" panose="02020603050405020304" pitchFamily="18" charset="0"/>
            </a:endParaRPr>
          </a:p>
        </p:txBody>
      </p:sp>
      <p:sp>
        <p:nvSpPr>
          <p:cNvPr id="20487" name="Rectangle 8">
            <a:extLst>
              <a:ext uri="{FF2B5EF4-FFF2-40B4-BE49-F238E27FC236}">
                <a16:creationId xmlns:a16="http://schemas.microsoft.com/office/drawing/2014/main" id="{51024C55-A5DB-D944-C170-16F65A01776E}"/>
              </a:ext>
            </a:extLst>
          </p:cNvPr>
          <p:cNvSpPr>
            <a:spLocks noChangeArrowheads="1"/>
          </p:cNvSpPr>
          <p:nvPr/>
        </p:nvSpPr>
        <p:spPr bwMode="auto">
          <a:xfrm>
            <a:off x="0" y="21732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br>
              <a:rPr lang="fr-FR" altLang="fr-FR" sz="1000">
                <a:latin typeface="Comic Sans MS" panose="030F0702030302020204" pitchFamily="66" charset="0"/>
                <a:cs typeface="Times New Roman" panose="02020603050405020304" pitchFamily="18" charset="0"/>
              </a:rPr>
            </a:br>
            <a:endParaRPr lang="fr-FR" altLang="fr-FR" sz="1800">
              <a:latin typeface="Arial" panose="020B0604020202020204" pitchFamily="34" charset="0"/>
            </a:endParaRPr>
          </a:p>
        </p:txBody>
      </p:sp>
      <p:pic>
        <p:nvPicPr>
          <p:cNvPr id="20488" name="Image 7">
            <a:extLst>
              <a:ext uri="{FF2B5EF4-FFF2-40B4-BE49-F238E27FC236}">
                <a16:creationId xmlns:a16="http://schemas.microsoft.com/office/drawing/2014/main" id="{0B723150-951C-A334-7C8F-813341ED0A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733800"/>
            <a:ext cx="103346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ZoneTexte 8">
            <a:extLst>
              <a:ext uri="{FF2B5EF4-FFF2-40B4-BE49-F238E27FC236}">
                <a16:creationId xmlns:a16="http://schemas.microsoft.com/office/drawing/2014/main" id="{8927E7BB-7EA0-9346-30B4-B83C5C9F7F16}"/>
              </a:ext>
            </a:extLst>
          </p:cNvPr>
          <p:cNvSpPr txBox="1">
            <a:spLocks noChangeArrowheads="1"/>
          </p:cNvSpPr>
          <p:nvPr/>
        </p:nvSpPr>
        <p:spPr bwMode="auto">
          <a:xfrm>
            <a:off x="838200" y="4876800"/>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SENS HORAIRE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4">
            <a:extLst>
              <a:ext uri="{FF2B5EF4-FFF2-40B4-BE49-F238E27FC236}">
                <a16:creationId xmlns:a16="http://schemas.microsoft.com/office/drawing/2014/main" id="{BD086251-1426-00EA-A325-1118B981606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AF7C264-6AC8-4D76-B941-0B4682F044AE}" type="slidenum">
              <a:rPr lang="fr-FR" altLang="fr-FR" sz="2000">
                <a:solidFill>
                  <a:srgbClr val="984807"/>
                </a:solidFill>
              </a:rPr>
              <a:pPr algn="r" eaLnBrk="1" hangingPunct="1">
                <a:spcBef>
                  <a:spcPct val="0"/>
                </a:spcBef>
                <a:buFontTx/>
                <a:buNone/>
              </a:pPr>
              <a:t>19</a:t>
            </a:fld>
            <a:endParaRPr lang="fr-FR" altLang="fr-FR" sz="2000">
              <a:solidFill>
                <a:srgbClr val="984807"/>
              </a:solidFill>
            </a:endParaRPr>
          </a:p>
        </p:txBody>
      </p:sp>
      <p:sp>
        <p:nvSpPr>
          <p:cNvPr id="21507" name="Titre 8">
            <a:extLst>
              <a:ext uri="{FF2B5EF4-FFF2-40B4-BE49-F238E27FC236}">
                <a16:creationId xmlns:a16="http://schemas.microsoft.com/office/drawing/2014/main" id="{0796C964-E255-3AEF-B910-7CA13E11B24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21508" name="Rectangle 4">
            <a:extLst>
              <a:ext uri="{FF2B5EF4-FFF2-40B4-BE49-F238E27FC236}">
                <a16:creationId xmlns:a16="http://schemas.microsoft.com/office/drawing/2014/main" id="{C86F7109-E22B-19AA-3E6F-CB16B38D10C6}"/>
              </a:ext>
            </a:extLst>
          </p:cNvPr>
          <p:cNvSpPr>
            <a:spLocks noChangeArrowheads="1"/>
          </p:cNvSpPr>
          <p:nvPr/>
        </p:nvSpPr>
        <p:spPr bwMode="auto">
          <a:xfrm>
            <a:off x="495300" y="1916113"/>
            <a:ext cx="8153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b="1" u="sng">
                <a:latin typeface="Times New Roman" panose="02020603050405020304" pitchFamily="18" charset="0"/>
                <a:cs typeface="Times New Roman" panose="02020603050405020304" pitchFamily="18" charset="0"/>
              </a:rPr>
              <a:t>Pendant l'engagement </a:t>
            </a:r>
            <a:endParaRPr lang="fr-FR" altLang="fr-FR" b="1" u="sng">
              <a:latin typeface="Times New Roman" panose="02020603050405020304" pitchFamily="18" charset="0"/>
              <a:cs typeface="Arial" panose="020B0604020202020204" pitchFamily="34" charset="0"/>
            </a:endParaRPr>
          </a:p>
        </p:txBody>
      </p:sp>
      <p:sp>
        <p:nvSpPr>
          <p:cNvPr id="21509" name="Rectangle 5">
            <a:extLst>
              <a:ext uri="{FF2B5EF4-FFF2-40B4-BE49-F238E27FC236}">
                <a16:creationId xmlns:a16="http://schemas.microsoft.com/office/drawing/2014/main" id="{69D953AF-4CC3-0B05-5C9C-6CDCACC1531F}"/>
              </a:ext>
            </a:extLst>
          </p:cNvPr>
          <p:cNvSpPr>
            <a:spLocks noChangeArrowheads="1"/>
          </p:cNvSpPr>
          <p:nvPr/>
        </p:nvSpPr>
        <p:spPr bwMode="auto">
          <a:xfrm>
            <a:off x="406400" y="2852738"/>
            <a:ext cx="8153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a:latin typeface="Times New Roman" panose="02020603050405020304" pitchFamily="18" charset="0"/>
                <a:cs typeface="Arial" panose="020B0604020202020204" pitchFamily="34" charset="0"/>
                <a:sym typeface="Wingdings" panose="05000000000000000000" pitchFamily="2" charset="2"/>
              </a:rPr>
              <a:t>≠</a:t>
            </a:r>
            <a:r>
              <a:rPr lang="fr-FR" altLang="fr-FR" b="1" u="sng">
                <a:solidFill>
                  <a:srgbClr val="000000"/>
                </a:solidFill>
                <a:latin typeface="Times New Roman" panose="02020603050405020304" pitchFamily="18" charset="0"/>
                <a:cs typeface="Times New Roman" panose="02020603050405020304" pitchFamily="18" charset="0"/>
              </a:rPr>
              <a:t> positions d’attaque et de protection</a:t>
            </a:r>
            <a:endParaRPr lang="fr-FR" altLang="fr-FR">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715A4E8B-17EC-1A8B-65C6-415C0F54E12B}"/>
              </a:ext>
            </a:extLst>
          </p:cNvPr>
          <p:cNvSpPr>
            <a:spLocks noGrp="1"/>
          </p:cNvSpPr>
          <p:nvPr>
            <p:ph type="title" idx="4294967295"/>
          </p:nvPr>
        </p:nvSpPr>
        <p:spPr>
          <a:xfrm>
            <a:off x="1116013" y="274638"/>
            <a:ext cx="7742237" cy="939800"/>
          </a:xfrm>
        </p:spPr>
        <p:txBody>
          <a:bodyPr/>
          <a:lstStyle/>
          <a:p>
            <a:pPr eaLnBrk="1" hangingPunct="1"/>
            <a:r>
              <a:rPr lang="fr-FR" altLang="fr-FR" sz="3600" b="1">
                <a:solidFill>
                  <a:srgbClr val="984807"/>
                </a:solidFill>
              </a:rPr>
              <a:t>Missions et devoirs du BAT</a:t>
            </a:r>
          </a:p>
        </p:txBody>
      </p:sp>
      <p:sp>
        <p:nvSpPr>
          <p:cNvPr id="4099" name="Espace réservé du numéro de diapositive 4">
            <a:extLst>
              <a:ext uri="{FF2B5EF4-FFF2-40B4-BE49-F238E27FC236}">
                <a16:creationId xmlns:a16="http://schemas.microsoft.com/office/drawing/2014/main" id="{65A9EC6B-D3F6-B215-83D8-260D23EF119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4D5FE60-B80B-4499-8FB8-8EA00BCEDAA9}"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12EF56B8-149A-EB65-496F-B67477017EFF}"/>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120125F2-7EEA-5E83-248F-6C9058F5E2F0}"/>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C6D3A011-324B-0FE9-A497-A222359A31AC}"/>
              </a:ext>
            </a:extLst>
          </p:cNvPr>
          <p:cNvSpPr txBox="1">
            <a:spLocks noChangeArrowheads="1"/>
          </p:cNvSpPr>
          <p:nvPr/>
        </p:nvSpPr>
        <p:spPr bwMode="auto">
          <a:xfrm>
            <a:off x="4811713" y="2632075"/>
            <a:ext cx="38211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connaître les missions et les devoirs du chef BAT et ceux de l'équipier BAT</a:t>
            </a:r>
          </a:p>
        </p:txBody>
      </p:sp>
      <p:sp>
        <p:nvSpPr>
          <p:cNvPr id="4103" name="ZoneTexte 15">
            <a:extLst>
              <a:ext uri="{FF2B5EF4-FFF2-40B4-BE49-F238E27FC236}">
                <a16:creationId xmlns:a16="http://schemas.microsoft.com/office/drawing/2014/main" id="{A0E86ADA-B228-46AD-C1D9-DE7FC15C4786}"/>
              </a:ext>
            </a:extLst>
          </p:cNvPr>
          <p:cNvSpPr txBox="1">
            <a:spLocks noChangeArrowheads="1"/>
          </p:cNvSpPr>
          <p:nvPr/>
        </p:nvSpPr>
        <p:spPr bwMode="auto">
          <a:xfrm>
            <a:off x="609600" y="2057400"/>
            <a:ext cx="3429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Généralités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Missions du BAT</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Devoirs du chef BAT</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Devoirs de l'équipier BAT </a:t>
            </a:r>
          </a:p>
          <a:p>
            <a:pPr>
              <a:spcBef>
                <a:spcPct val="0"/>
              </a:spcBef>
              <a:buFontTx/>
              <a:buNone/>
            </a:pPr>
            <a:endParaRPr lang="fr-FR" altLang="fr-FR" sz="2000" b="1">
              <a:latin typeface="Times New Roman" panose="02020603050405020304" pitchFamily="18" charset="0"/>
            </a:endParaRPr>
          </a:p>
          <a:p>
            <a:pPr>
              <a:spcBef>
                <a:spcPct val="0"/>
              </a:spcBef>
              <a:buFont typeface="Arial" panose="020B0604020202020204" pitchFamily="34" charset="0"/>
              <a:buNone/>
            </a:pPr>
            <a:r>
              <a:rPr lang="fr-FR" altLang="fr-FR" sz="2000" b="1">
                <a:latin typeface="Times New Roman" panose="02020603050405020304" pitchFamily="18" charset="0"/>
              </a:rPr>
              <a:t>Gestion de l’effort au sein du binôme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4">
            <a:extLst>
              <a:ext uri="{FF2B5EF4-FFF2-40B4-BE49-F238E27FC236}">
                <a16:creationId xmlns:a16="http://schemas.microsoft.com/office/drawing/2014/main" id="{DE19C8E1-1770-394D-A4C5-14D8F2D2A20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6252036-C780-43CC-A009-E256FAD9229B}" type="slidenum">
              <a:rPr lang="fr-FR" altLang="fr-FR" sz="2000">
                <a:solidFill>
                  <a:srgbClr val="984807"/>
                </a:solidFill>
              </a:rPr>
              <a:pPr algn="r" eaLnBrk="1" hangingPunct="1">
                <a:spcBef>
                  <a:spcPct val="0"/>
                </a:spcBef>
                <a:buFontTx/>
                <a:buNone/>
              </a:pPr>
              <a:t>20</a:t>
            </a:fld>
            <a:endParaRPr lang="fr-FR" altLang="fr-FR" sz="2000">
              <a:solidFill>
                <a:srgbClr val="984807"/>
              </a:solidFill>
            </a:endParaRPr>
          </a:p>
        </p:txBody>
      </p:sp>
      <p:sp>
        <p:nvSpPr>
          <p:cNvPr id="22531" name="Titre 8">
            <a:extLst>
              <a:ext uri="{FF2B5EF4-FFF2-40B4-BE49-F238E27FC236}">
                <a16:creationId xmlns:a16="http://schemas.microsoft.com/office/drawing/2014/main" id="{A8C5DA58-1DA1-4444-10DA-03E9E9698E1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22532" name="Rectangle 5">
            <a:extLst>
              <a:ext uri="{FF2B5EF4-FFF2-40B4-BE49-F238E27FC236}">
                <a16:creationId xmlns:a16="http://schemas.microsoft.com/office/drawing/2014/main" id="{C3BE8133-F0D7-EED5-C808-F9312EF5CE1E}"/>
              </a:ext>
            </a:extLst>
          </p:cNvPr>
          <p:cNvSpPr>
            <a:spLocks noChangeArrowheads="1"/>
          </p:cNvSpPr>
          <p:nvPr/>
        </p:nvSpPr>
        <p:spPr bwMode="auto">
          <a:xfrm>
            <a:off x="395288" y="1412875"/>
            <a:ext cx="78486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Différentes positions d’attaque et de protection :</a:t>
            </a: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Attaque </a:t>
            </a:r>
            <a:r>
              <a:rPr lang="fr-FR" altLang="fr-FR" sz="2400">
                <a:latin typeface="Times New Roman" panose="02020603050405020304" pitchFamily="18" charset="0"/>
                <a:cs typeface="Arial" panose="020B0604020202020204" pitchFamily="34" charset="0"/>
                <a:sym typeface="Wingdings" panose="05000000000000000000" pitchFamily="2" charset="2"/>
              </a:rPr>
              <a:t></a:t>
            </a:r>
            <a:r>
              <a:rPr lang="fr-FR" altLang="fr-FR" sz="2400">
                <a:solidFill>
                  <a:srgbClr val="000000"/>
                </a:solidFill>
                <a:latin typeface="Times New Roman" panose="02020603050405020304" pitchFamily="18" charset="0"/>
                <a:cs typeface="Times New Roman" panose="02020603050405020304" pitchFamily="18" charset="0"/>
              </a:rPr>
              <a:t> Binôme adopte une </a:t>
            </a:r>
            <a:r>
              <a:rPr lang="fr-FR" altLang="fr-FR" sz="2400" b="1">
                <a:solidFill>
                  <a:srgbClr val="000000"/>
                </a:solidFill>
                <a:latin typeface="Times New Roman" panose="02020603050405020304" pitchFamily="18" charset="0"/>
                <a:cs typeface="Times New Roman" panose="02020603050405020304" pitchFamily="18" charset="0"/>
              </a:rPr>
              <a:t>position dans l’espace adaptée </a:t>
            </a:r>
            <a:r>
              <a:rPr lang="fr-FR" altLang="fr-FR" sz="2400">
                <a:solidFill>
                  <a:srgbClr val="000000"/>
                </a:solidFill>
                <a:latin typeface="Times New Roman" panose="02020603050405020304" pitchFamily="18" charset="0"/>
                <a:cs typeface="Times New Roman" panose="02020603050405020304" pitchFamily="18" charset="0"/>
              </a:rPr>
              <a:t>aux circonstances (risque de perte d’équilibre, local en feu avec fumées et chaleur imposant de se baisser, phénomène thermique, position de repli, etc.). </a:t>
            </a:r>
          </a:p>
          <a:p>
            <a:pPr algn="just">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Il doit tâcher de toujours faire face au feu.</a:t>
            </a:r>
            <a:endParaRPr lang="fr-FR" altLang="fr-FR" sz="2400">
              <a:latin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4">
            <a:extLst>
              <a:ext uri="{FF2B5EF4-FFF2-40B4-BE49-F238E27FC236}">
                <a16:creationId xmlns:a16="http://schemas.microsoft.com/office/drawing/2014/main" id="{4099C125-23DD-13D2-D411-3A86162009C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06BE3B5-5BDB-4556-9902-A50C819527EC}" type="slidenum">
              <a:rPr lang="fr-FR" altLang="fr-FR" sz="2000">
                <a:solidFill>
                  <a:srgbClr val="984807"/>
                </a:solidFill>
              </a:rPr>
              <a:pPr algn="r" eaLnBrk="1" hangingPunct="1">
                <a:spcBef>
                  <a:spcPct val="0"/>
                </a:spcBef>
                <a:buFontTx/>
                <a:buNone/>
              </a:pPr>
              <a:t>21</a:t>
            </a:fld>
            <a:endParaRPr lang="fr-FR" altLang="fr-FR" sz="2000">
              <a:solidFill>
                <a:srgbClr val="984807"/>
              </a:solidFill>
            </a:endParaRPr>
          </a:p>
        </p:txBody>
      </p:sp>
      <p:sp>
        <p:nvSpPr>
          <p:cNvPr id="23555" name="Titre 8">
            <a:extLst>
              <a:ext uri="{FF2B5EF4-FFF2-40B4-BE49-F238E27FC236}">
                <a16:creationId xmlns:a16="http://schemas.microsoft.com/office/drawing/2014/main" id="{2CEFC067-B887-F53E-7D4E-321A4D865BB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21510" name="Rectangle 6">
            <a:extLst>
              <a:ext uri="{FF2B5EF4-FFF2-40B4-BE49-F238E27FC236}">
                <a16:creationId xmlns:a16="http://schemas.microsoft.com/office/drawing/2014/main" id="{597AB572-5D8B-0011-A4FC-30BEF9A4D015}"/>
              </a:ext>
            </a:extLst>
          </p:cNvPr>
          <p:cNvSpPr>
            <a:spLocks noChangeArrowheads="1"/>
          </p:cNvSpPr>
          <p:nvPr/>
        </p:nvSpPr>
        <p:spPr bwMode="auto">
          <a:xfrm>
            <a:off x="395288" y="1557338"/>
            <a:ext cx="8153400" cy="3046412"/>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spcBef>
                <a:spcPct val="0"/>
              </a:spcBef>
              <a:buFontTx/>
              <a:buNone/>
              <a:defRPr/>
            </a:pPr>
            <a:r>
              <a:rPr lang="fr-FR" altLang="fr-FR" sz="2400" dirty="0">
                <a:solidFill>
                  <a:srgbClr val="000000"/>
                </a:solidFill>
                <a:latin typeface="Times New Roman" panose="02020603050405020304" pitchFamily="18" charset="0"/>
                <a:cs typeface="Times New Roman" panose="02020603050405020304" pitchFamily="18" charset="0"/>
              </a:rPr>
              <a:t>Position la + stable et la plus commode </a:t>
            </a:r>
            <a:r>
              <a:rPr lang="fr-FR" altLang="fr-FR" sz="2400" dirty="0">
                <a:latin typeface="Times New Roman" panose="02020603050405020304" pitchFamily="18" charset="0"/>
                <a:cs typeface="Arial" panose="020B0604020202020204" pitchFamily="34" charset="0"/>
                <a:sym typeface="Wingdings" panose="05000000000000000000" pitchFamily="2" charset="2"/>
              </a:rPr>
              <a:t> </a:t>
            </a:r>
            <a:r>
              <a:rPr lang="fr-FR" altLang="fr-FR" sz="2400" b="1" dirty="0">
                <a:solidFill>
                  <a:srgbClr val="000000"/>
                </a:solidFill>
                <a:latin typeface="Times New Roman" panose="02020603050405020304" pitchFamily="18" charset="0"/>
                <a:cs typeface="Times New Roman" panose="02020603050405020304" pitchFamily="18" charset="0"/>
              </a:rPr>
              <a:t>position debout. </a:t>
            </a:r>
          </a:p>
          <a:p>
            <a:pPr>
              <a:spcBef>
                <a:spcPct val="0"/>
              </a:spcBef>
              <a:buFontTx/>
              <a:buNone/>
              <a:defRPr/>
            </a:pPr>
            <a:endParaRPr lang="fr-FR" altLang="fr-FR" sz="2400" b="1" dirty="0">
              <a:solidFill>
                <a:srgbClr val="000000"/>
              </a:solidFill>
              <a:latin typeface="Times New Roman" panose="02020603050405020304" pitchFamily="18" charset="0"/>
              <a:cs typeface="Times New Roman" panose="02020603050405020304" pitchFamily="18" charset="0"/>
            </a:endParaRPr>
          </a:p>
          <a:p>
            <a:pPr>
              <a:spcBef>
                <a:spcPct val="0"/>
              </a:spcBef>
              <a:buFontTx/>
              <a:buNone/>
              <a:defRPr/>
            </a:pPr>
            <a:endParaRPr lang="fr-FR" altLang="fr-FR" sz="2400" b="1" dirty="0">
              <a:solidFill>
                <a:srgbClr val="000000"/>
              </a:solidFill>
              <a:latin typeface="Times New Roman" panose="02020603050405020304" pitchFamily="18" charset="0"/>
              <a:cs typeface="Times New Roman" panose="02020603050405020304" pitchFamily="18" charset="0"/>
            </a:endParaRPr>
          </a:p>
          <a:p>
            <a:pPr>
              <a:spcBef>
                <a:spcPct val="0"/>
              </a:spcBef>
              <a:buFontTx/>
              <a:buNone/>
              <a:defRPr/>
            </a:pPr>
            <a:r>
              <a:rPr lang="fr-FR" altLang="fr-FR" sz="2400" dirty="0">
                <a:solidFill>
                  <a:srgbClr val="000000"/>
                </a:solidFill>
                <a:latin typeface="Times New Roman" panose="02020603050405020304" pitchFamily="18" charset="0"/>
                <a:cs typeface="Times New Roman" panose="02020603050405020304" pitchFamily="18" charset="0"/>
              </a:rPr>
              <a:t>Elle permet :</a:t>
            </a:r>
          </a:p>
          <a:p>
            <a:pPr>
              <a:spcBef>
                <a:spcPct val="0"/>
              </a:spcBef>
              <a:buFontTx/>
              <a:buNone/>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marL="342900" indent="-342900">
              <a:spcBef>
                <a:spcPct val="0"/>
              </a:spcBef>
              <a:defRPr/>
            </a:pPr>
            <a:r>
              <a:rPr lang="fr-FR" altLang="fr-FR" sz="2400" dirty="0">
                <a:solidFill>
                  <a:srgbClr val="000000"/>
                </a:solidFill>
                <a:latin typeface="Times New Roman" panose="02020603050405020304" pitchFamily="18" charset="0"/>
                <a:cs typeface="Times New Roman" panose="02020603050405020304" pitchFamily="18" charset="0"/>
              </a:rPr>
              <a:t>Attaques de feu à l’air libre (feu VL, entrepôt…),</a:t>
            </a:r>
          </a:p>
          <a:p>
            <a:pPr marL="342900" indent="-342900">
              <a:spcBef>
                <a:spcPct val="0"/>
              </a:spcBef>
              <a:defRPr/>
            </a:pPr>
            <a:r>
              <a:rPr lang="fr-FR" altLang="fr-FR" sz="2400" dirty="0">
                <a:solidFill>
                  <a:srgbClr val="000000"/>
                </a:solidFill>
                <a:latin typeface="Times New Roman" panose="02020603050405020304" pitchFamily="18" charset="0"/>
                <a:cs typeface="Times New Roman" panose="02020603050405020304" pitchFamily="18" charset="0"/>
              </a:rPr>
              <a:t>Meilleur contrôle de l’orientation de l’établissement </a:t>
            </a:r>
          </a:p>
          <a:p>
            <a:pPr marL="342900" indent="-342900">
              <a:spcBef>
                <a:spcPct val="0"/>
              </a:spcBef>
              <a:defRPr/>
            </a:pPr>
            <a:r>
              <a:rPr lang="fr-FR" altLang="fr-FR" sz="2400" dirty="0">
                <a:solidFill>
                  <a:srgbClr val="000000"/>
                </a:solidFill>
                <a:latin typeface="Times New Roman" panose="02020603050405020304" pitchFamily="18" charset="0"/>
                <a:cs typeface="Times New Roman" panose="02020603050405020304" pitchFamily="18" charset="0"/>
              </a:rPr>
              <a:t>Progresser ou se replier facilement.</a:t>
            </a:r>
            <a:r>
              <a:rPr lang="fr-FR" altLang="fr-FR" sz="2400" dirty="0">
                <a:latin typeface="Times New Roman" panose="02020603050405020304" pitchFamily="18" charset="0"/>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4">
            <a:extLst>
              <a:ext uri="{FF2B5EF4-FFF2-40B4-BE49-F238E27FC236}">
                <a16:creationId xmlns:a16="http://schemas.microsoft.com/office/drawing/2014/main" id="{99944C52-959A-2698-5BB0-F07906AF2C8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A0D3B26-1842-4AD0-A25F-52D272E2D7E3}" type="slidenum">
              <a:rPr lang="fr-FR" altLang="fr-FR" sz="2000">
                <a:solidFill>
                  <a:srgbClr val="984807"/>
                </a:solidFill>
              </a:rPr>
              <a:pPr algn="r" eaLnBrk="1" hangingPunct="1">
                <a:spcBef>
                  <a:spcPct val="0"/>
                </a:spcBef>
                <a:buFontTx/>
                <a:buNone/>
              </a:pPr>
              <a:t>22</a:t>
            </a:fld>
            <a:endParaRPr lang="fr-FR" altLang="fr-FR" sz="2000">
              <a:solidFill>
                <a:srgbClr val="984807"/>
              </a:solidFill>
            </a:endParaRPr>
          </a:p>
        </p:txBody>
      </p:sp>
      <p:sp>
        <p:nvSpPr>
          <p:cNvPr id="24579" name="Titre 8">
            <a:extLst>
              <a:ext uri="{FF2B5EF4-FFF2-40B4-BE49-F238E27FC236}">
                <a16:creationId xmlns:a16="http://schemas.microsoft.com/office/drawing/2014/main" id="{557F5154-FAB4-34E8-5EEF-A2B4A9828C3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24580" name="Rectangle 6">
            <a:extLst>
              <a:ext uri="{FF2B5EF4-FFF2-40B4-BE49-F238E27FC236}">
                <a16:creationId xmlns:a16="http://schemas.microsoft.com/office/drawing/2014/main" id="{53CA6F2A-8143-EFF8-DD26-B009C307430F}"/>
              </a:ext>
            </a:extLst>
          </p:cNvPr>
          <p:cNvSpPr>
            <a:spLocks noChangeArrowheads="1"/>
          </p:cNvSpPr>
          <p:nvPr/>
        </p:nvSpPr>
        <p:spPr bwMode="auto">
          <a:xfrm>
            <a:off x="395288" y="1349375"/>
            <a:ext cx="8153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Travailler de </a:t>
            </a:r>
            <a:r>
              <a:rPr lang="fr-FR" altLang="fr-FR" sz="2400" b="1">
                <a:solidFill>
                  <a:srgbClr val="000000"/>
                </a:solidFill>
                <a:latin typeface="Times New Roman" panose="02020603050405020304" pitchFamily="18" charset="0"/>
                <a:cs typeface="Times New Roman" panose="02020603050405020304" pitchFamily="18" charset="0"/>
              </a:rPr>
              <a:t>¾ face</a:t>
            </a: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a:solidFill>
                  <a:srgbClr val="000000"/>
                </a:solidFill>
                <a:latin typeface="Times New Roman" panose="02020603050405020304" pitchFamily="18" charset="0"/>
                <a:cs typeface="Times New Roman" panose="02020603050405020304" pitchFamily="18" charset="0"/>
              </a:rPr>
              <a:t>pieds</a:t>
            </a: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a:solidFill>
                  <a:srgbClr val="000000"/>
                </a:solidFill>
                <a:latin typeface="Times New Roman" panose="02020603050405020304" pitchFamily="18" charset="0"/>
                <a:cs typeface="Times New Roman" panose="02020603050405020304" pitchFamily="18" charset="0"/>
              </a:rPr>
              <a:t>décalés,</a:t>
            </a:r>
            <a:r>
              <a:rPr lang="fr-FR" altLang="fr-FR" sz="2400">
                <a:solidFill>
                  <a:srgbClr val="000000"/>
                </a:solidFill>
                <a:latin typeface="Times New Roman" panose="02020603050405020304" pitchFamily="18" charset="0"/>
                <a:cs typeface="Times New Roman" panose="02020603050405020304" pitchFamily="18" charset="0"/>
              </a:rPr>
              <a:t> pour laisser « travailler » </a:t>
            </a:r>
            <a:r>
              <a:rPr lang="fr-FR" altLang="fr-FR" sz="2400" b="1">
                <a:solidFill>
                  <a:srgbClr val="000000"/>
                </a:solidFill>
                <a:latin typeface="Times New Roman" panose="02020603050405020304" pitchFamily="18" charset="0"/>
                <a:cs typeface="Times New Roman" panose="02020603050405020304" pitchFamily="18" charset="0"/>
              </a:rPr>
              <a:t>le tuyau sous le bras</a:t>
            </a:r>
            <a:r>
              <a:rPr lang="fr-FR" altLang="fr-FR" sz="2400">
                <a:solidFill>
                  <a:srgbClr val="000000"/>
                </a:solidFill>
                <a:latin typeface="Times New Roman" panose="02020603050405020304" pitchFamily="18" charset="0"/>
                <a:cs typeface="Times New Roman" panose="02020603050405020304" pitchFamily="18" charset="0"/>
              </a:rPr>
              <a:t> et ainsi diminuer </a:t>
            </a:r>
            <a:r>
              <a:rPr lang="fr-FR" altLang="fr-FR" sz="2400" b="1">
                <a:solidFill>
                  <a:srgbClr val="000000"/>
                </a:solidFill>
                <a:latin typeface="Times New Roman" panose="02020603050405020304" pitchFamily="18" charset="0"/>
                <a:cs typeface="Times New Roman" panose="02020603050405020304" pitchFamily="18" charset="0"/>
              </a:rPr>
              <a:t>l’effet de recul</a:t>
            </a:r>
            <a:r>
              <a:rPr lang="fr-FR" altLang="fr-FR" sz="2400">
                <a:solidFill>
                  <a:srgbClr val="000000"/>
                </a:solidFill>
                <a:latin typeface="Times New Roman" panose="02020603050405020304" pitchFamily="18" charset="0"/>
                <a:cs typeface="Times New Roman" panose="02020603050405020304" pitchFamily="18" charset="0"/>
              </a:rPr>
              <a:t> lié à la pression exercée sur la LDV. </a:t>
            </a:r>
            <a:endParaRPr lang="fr-FR" altLang="fr-FR" sz="2400">
              <a:latin typeface="Times New Roman" panose="02020603050405020304" pitchFamily="18" charset="0"/>
            </a:endParaRPr>
          </a:p>
        </p:txBody>
      </p:sp>
      <p:pic>
        <p:nvPicPr>
          <p:cNvPr id="21508" name="Espace réservé du contenu 4" descr="H:\GFOR\Bibliotheque GFOR\tootem gdr nico\DSC_0092.JPG">
            <a:extLst>
              <a:ext uri="{FF2B5EF4-FFF2-40B4-BE49-F238E27FC236}">
                <a16:creationId xmlns:a16="http://schemas.microsoft.com/office/drawing/2014/main" id="{4FD7C7BB-F2B5-66C7-75B8-16DBB2281521}"/>
              </a:ext>
            </a:extLst>
          </p:cNvPr>
          <p:cNvPicPr>
            <a:picLocks noGrp="1"/>
          </p:cNvPicPr>
          <p:nvPr>
            <p:ph idx="4294967295"/>
          </p:nvPr>
        </p:nvPicPr>
        <p:blipFill>
          <a:blip r:embed="rId2"/>
          <a:srcRect/>
          <a:stretch>
            <a:fillRect/>
          </a:stretch>
        </p:blipFill>
        <p:spPr>
          <a:xfrm>
            <a:off x="6142038" y="2420938"/>
            <a:ext cx="2317750" cy="3751262"/>
          </a:xfrm>
          <a:effectLst>
            <a:outerShdw blurRad="190500" algn="tl" rotWithShape="0">
              <a:srgbClr val="000000">
                <a:alpha val="70000"/>
              </a:srgbClr>
            </a:outerShdw>
          </a:effectLst>
        </p:spPr>
      </p:pic>
      <p:sp>
        <p:nvSpPr>
          <p:cNvPr id="24582" name="Rectangle 8">
            <a:extLst>
              <a:ext uri="{FF2B5EF4-FFF2-40B4-BE49-F238E27FC236}">
                <a16:creationId xmlns:a16="http://schemas.microsoft.com/office/drawing/2014/main" id="{53877B68-102D-E2E4-E062-C0C9F0E0142F}"/>
              </a:ext>
            </a:extLst>
          </p:cNvPr>
          <p:cNvSpPr>
            <a:spLocks noChangeArrowheads="1"/>
          </p:cNvSpPr>
          <p:nvPr/>
        </p:nvSpPr>
        <p:spPr bwMode="auto">
          <a:xfrm>
            <a:off x="2411413" y="3429000"/>
            <a:ext cx="3276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Porte-lance seul </a:t>
            </a:r>
            <a:r>
              <a:rPr lang="fr-FR" altLang="fr-FR" sz="2400">
                <a:solidFill>
                  <a:srgbClr val="000000"/>
                </a:solidFill>
                <a:latin typeface="Times New Roman" panose="02020603050405020304" pitchFamily="18" charset="0"/>
                <a:cs typeface="Calibri" panose="020F0502020204030204" pitchFamily="34" charset="0"/>
                <a:sym typeface="Wingdings" panose="05000000000000000000" pitchFamily="2" charset="2"/>
              </a:rPr>
              <a:t></a:t>
            </a:r>
            <a:r>
              <a:rPr lang="fr-FR" altLang="fr-FR" sz="2400">
                <a:latin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sym typeface="Wingdings" panose="05000000000000000000" pitchFamily="2" charset="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4">
            <a:extLst>
              <a:ext uri="{FF2B5EF4-FFF2-40B4-BE49-F238E27FC236}">
                <a16:creationId xmlns:a16="http://schemas.microsoft.com/office/drawing/2014/main" id="{47B40CC0-A8A6-81B3-F7B6-1AEC5524BD4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0E5D355-B4C7-4664-9BE3-2B40536A396B}" type="slidenum">
              <a:rPr lang="fr-FR" altLang="fr-FR" sz="2000">
                <a:solidFill>
                  <a:srgbClr val="984807"/>
                </a:solidFill>
              </a:rPr>
              <a:pPr algn="r" eaLnBrk="1" hangingPunct="1">
                <a:spcBef>
                  <a:spcPct val="0"/>
                </a:spcBef>
                <a:buFontTx/>
                <a:buNone/>
              </a:pPr>
              <a:t>23</a:t>
            </a:fld>
            <a:endParaRPr lang="fr-FR" altLang="fr-FR" sz="2000">
              <a:solidFill>
                <a:srgbClr val="984807"/>
              </a:solidFill>
            </a:endParaRPr>
          </a:p>
        </p:txBody>
      </p:sp>
      <p:sp>
        <p:nvSpPr>
          <p:cNvPr id="25603" name="Titre 8">
            <a:extLst>
              <a:ext uri="{FF2B5EF4-FFF2-40B4-BE49-F238E27FC236}">
                <a16:creationId xmlns:a16="http://schemas.microsoft.com/office/drawing/2014/main" id="{065D425F-C497-E725-F4A5-E67C191E64C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pic>
        <p:nvPicPr>
          <p:cNvPr id="25604" name="Image 3">
            <a:extLst>
              <a:ext uri="{FF2B5EF4-FFF2-40B4-BE49-F238E27FC236}">
                <a16:creationId xmlns:a16="http://schemas.microsoft.com/office/drawing/2014/main" id="{FB5D8C4F-2402-C9CB-AB90-5D0CC45701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546350"/>
            <a:ext cx="3744912"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 4">
            <a:extLst>
              <a:ext uri="{FF2B5EF4-FFF2-40B4-BE49-F238E27FC236}">
                <a16:creationId xmlns:a16="http://schemas.microsoft.com/office/drawing/2014/main" id="{407CF279-EA35-AB4C-1806-9F7038C1B1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560638"/>
            <a:ext cx="3363913"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9">
            <a:extLst>
              <a:ext uri="{FF2B5EF4-FFF2-40B4-BE49-F238E27FC236}">
                <a16:creationId xmlns:a16="http://schemas.microsoft.com/office/drawing/2014/main" id="{B9A84802-8F69-B54F-CDA2-369B6B499222}"/>
              </a:ext>
            </a:extLst>
          </p:cNvPr>
          <p:cNvSpPr>
            <a:spLocks noChangeArrowheads="1"/>
          </p:cNvSpPr>
          <p:nvPr/>
        </p:nvSpPr>
        <p:spPr bwMode="auto">
          <a:xfrm>
            <a:off x="381000" y="1471613"/>
            <a:ext cx="83820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Double porte-lance viendra se placer derrière lui dans une position </a:t>
            </a:r>
            <a:r>
              <a:rPr lang="fr-FR" altLang="fr-FR" sz="2400" b="1">
                <a:solidFill>
                  <a:srgbClr val="000000"/>
                </a:solidFill>
                <a:latin typeface="Times New Roman" panose="02020603050405020304" pitchFamily="18" charset="0"/>
                <a:cs typeface="Times New Roman" panose="02020603050405020304" pitchFamily="18" charset="0"/>
              </a:rPr>
              <a:t>identique ou inversée,</a:t>
            </a:r>
            <a:r>
              <a:rPr lang="fr-FR" altLang="fr-FR" sz="2400">
                <a:solidFill>
                  <a:srgbClr val="000000"/>
                </a:solidFill>
                <a:latin typeface="Times New Roman" panose="02020603050405020304" pitchFamily="18" charset="0"/>
                <a:cs typeface="Times New Roman" panose="02020603050405020304" pitchFamily="18" charset="0"/>
              </a:rPr>
              <a:t> de manière à contrer l’effet de recul.</a:t>
            </a:r>
            <a:r>
              <a:rPr lang="fr-FR" altLang="fr-FR" sz="2400">
                <a:latin typeface="Times New Roman" panose="02020603050405020304" pitchFamily="18"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4">
            <a:extLst>
              <a:ext uri="{FF2B5EF4-FFF2-40B4-BE49-F238E27FC236}">
                <a16:creationId xmlns:a16="http://schemas.microsoft.com/office/drawing/2014/main" id="{CB205600-D1F8-63C9-6897-6870C7E28CE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DDAED87-94F4-4FFE-AD3C-334FFA0D1245}" type="slidenum">
              <a:rPr lang="fr-FR" altLang="fr-FR" sz="2000">
                <a:solidFill>
                  <a:srgbClr val="984807"/>
                </a:solidFill>
              </a:rPr>
              <a:pPr algn="r" eaLnBrk="1" hangingPunct="1">
                <a:spcBef>
                  <a:spcPct val="0"/>
                </a:spcBef>
                <a:buFontTx/>
                <a:buNone/>
              </a:pPr>
              <a:t>24</a:t>
            </a:fld>
            <a:endParaRPr lang="fr-FR" altLang="fr-FR" sz="2000">
              <a:solidFill>
                <a:srgbClr val="984807"/>
              </a:solidFill>
            </a:endParaRPr>
          </a:p>
        </p:txBody>
      </p:sp>
      <p:sp>
        <p:nvSpPr>
          <p:cNvPr id="26627" name="Titre 8">
            <a:extLst>
              <a:ext uri="{FF2B5EF4-FFF2-40B4-BE49-F238E27FC236}">
                <a16:creationId xmlns:a16="http://schemas.microsoft.com/office/drawing/2014/main" id="{5B50599F-9E4C-F149-7F90-7387349E284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26628" name="Rectangle 6">
            <a:extLst>
              <a:ext uri="{FF2B5EF4-FFF2-40B4-BE49-F238E27FC236}">
                <a16:creationId xmlns:a16="http://schemas.microsoft.com/office/drawing/2014/main" id="{9E06ADC8-8B25-B024-AD24-CEEE426B99EA}"/>
              </a:ext>
            </a:extLst>
          </p:cNvPr>
          <p:cNvSpPr>
            <a:spLocks noChangeArrowheads="1"/>
          </p:cNvSpPr>
          <p:nvPr/>
        </p:nvSpPr>
        <p:spPr bwMode="auto">
          <a:xfrm>
            <a:off x="323850" y="2916238"/>
            <a:ext cx="51816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Position debout avec une LDV 65 mm </a:t>
            </a:r>
          </a:p>
          <a:p>
            <a:pPr>
              <a:spcBef>
                <a:spcPct val="0"/>
              </a:spcBef>
              <a:buFontTx/>
              <a:buNone/>
            </a:pPr>
            <a:r>
              <a:rPr lang="fr-FR" altLang="fr-FR" sz="2400">
                <a:latin typeface="Times New Roman" panose="02020603050405020304" pitchFamily="18" charset="0"/>
                <a:cs typeface="Times New Roman" panose="02020603050405020304" pitchFamily="18" charset="0"/>
              </a:rPr>
              <a:t>(double poignée)</a:t>
            </a:r>
            <a:r>
              <a:rPr lang="fr-FR" altLang="fr-FR" sz="2400">
                <a:latin typeface="Times New Roman" panose="02020603050405020304" pitchFamily="18" charset="0"/>
              </a:rPr>
              <a:t> </a:t>
            </a:r>
          </a:p>
        </p:txBody>
      </p:sp>
      <p:pic>
        <p:nvPicPr>
          <p:cNvPr id="26629" name="Image 6">
            <a:extLst>
              <a:ext uri="{FF2B5EF4-FFF2-40B4-BE49-F238E27FC236}">
                <a16:creationId xmlns:a16="http://schemas.microsoft.com/office/drawing/2014/main" id="{547B09F1-AB51-6FD3-6CB3-7E0BA4CC63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373188"/>
            <a:ext cx="293528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4">
            <a:extLst>
              <a:ext uri="{FF2B5EF4-FFF2-40B4-BE49-F238E27FC236}">
                <a16:creationId xmlns:a16="http://schemas.microsoft.com/office/drawing/2014/main" id="{3B17EE96-BDF2-4103-8F0A-558AFB7DA87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023F415-7C27-457E-A8AA-412939FD639B}" type="slidenum">
              <a:rPr lang="fr-FR" altLang="fr-FR" sz="2000">
                <a:solidFill>
                  <a:srgbClr val="984807"/>
                </a:solidFill>
              </a:rPr>
              <a:pPr algn="r" eaLnBrk="1" hangingPunct="1">
                <a:spcBef>
                  <a:spcPct val="0"/>
                </a:spcBef>
                <a:buFontTx/>
                <a:buNone/>
              </a:pPr>
              <a:t>25</a:t>
            </a:fld>
            <a:endParaRPr lang="fr-FR" altLang="fr-FR" sz="2000">
              <a:solidFill>
                <a:srgbClr val="984807"/>
              </a:solidFill>
            </a:endParaRPr>
          </a:p>
        </p:txBody>
      </p:sp>
      <p:sp>
        <p:nvSpPr>
          <p:cNvPr id="27651" name="Titre 8">
            <a:extLst>
              <a:ext uri="{FF2B5EF4-FFF2-40B4-BE49-F238E27FC236}">
                <a16:creationId xmlns:a16="http://schemas.microsoft.com/office/drawing/2014/main" id="{378C50E0-3FF4-257F-6351-BFBC836EAF4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pic>
        <p:nvPicPr>
          <p:cNvPr id="27652" name="Image 1">
            <a:extLst>
              <a:ext uri="{FF2B5EF4-FFF2-40B4-BE49-F238E27FC236}">
                <a16:creationId xmlns:a16="http://schemas.microsoft.com/office/drawing/2014/main" id="{FA8109EB-FA9F-745C-0C02-5F34E8A4E5A5}"/>
              </a:ext>
            </a:extLst>
          </p:cNvPr>
          <p:cNvPicPr>
            <a:picLocks noChangeAspect="1"/>
          </p:cNvPicPr>
          <p:nvPr/>
        </p:nvPicPr>
        <p:blipFill>
          <a:blip r:embed="rId2">
            <a:extLst>
              <a:ext uri="{28A0092B-C50C-407E-A947-70E740481C1C}">
                <a14:useLocalDpi xmlns:a14="http://schemas.microsoft.com/office/drawing/2010/main" val="0"/>
              </a:ext>
            </a:extLst>
          </a:blip>
          <a:srcRect l="21510" r="5687"/>
          <a:stretch>
            <a:fillRect/>
          </a:stretch>
        </p:blipFill>
        <p:spPr bwMode="auto">
          <a:xfrm>
            <a:off x="5076825" y="2379663"/>
            <a:ext cx="3671888"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7">
            <a:extLst>
              <a:ext uri="{FF2B5EF4-FFF2-40B4-BE49-F238E27FC236}">
                <a16:creationId xmlns:a16="http://schemas.microsoft.com/office/drawing/2014/main" id="{2ECF73D9-256C-6145-12D0-DAD2C294DC3B}"/>
              </a:ext>
            </a:extLst>
          </p:cNvPr>
          <p:cNvSpPr>
            <a:spLocks noChangeArrowheads="1"/>
          </p:cNvSpPr>
          <p:nvPr/>
        </p:nvSpPr>
        <p:spPr bwMode="auto">
          <a:xfrm>
            <a:off x="323850" y="1484313"/>
            <a:ext cx="8424863"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Attaque « plongeante » (extinction de l’habitacle d’un véhicule en feu, feu de masse, par une ouverture, etc.) </a:t>
            </a: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porte-lance peut adopter une position </a:t>
            </a:r>
          </a:p>
          <a:p>
            <a:pPr>
              <a:spcBef>
                <a:spcPct val="0"/>
              </a:spcBef>
              <a:buFontTx/>
              <a:buNone/>
            </a:pPr>
            <a:endParaRPr lang="fr-FR" altLang="fr-FR" sz="2400" b="1">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Debout</a:t>
            </a: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a:solidFill>
                  <a:srgbClr val="000000"/>
                </a:solidFill>
                <a:latin typeface="Times New Roman" panose="02020603050405020304" pitchFamily="18" charset="0"/>
                <a:cs typeface="Times New Roman" panose="02020603050405020304" pitchFamily="18" charset="0"/>
              </a:rPr>
              <a:t>tuyau à l’épaule</a:t>
            </a: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aidé par son équipier qui positionne </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lui-même le tuyau dans la position </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la + efficace.</a:t>
            </a:r>
            <a:r>
              <a:rPr lang="fr-FR" altLang="fr-FR" sz="2400">
                <a:latin typeface="Times New Roman" panose="02020603050405020304" pitchFamily="18"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4">
            <a:extLst>
              <a:ext uri="{FF2B5EF4-FFF2-40B4-BE49-F238E27FC236}">
                <a16:creationId xmlns:a16="http://schemas.microsoft.com/office/drawing/2014/main" id="{81535728-AF19-2D8F-0F5A-5100600F446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E37660C-8923-4190-B670-A953DC2600C4}" type="slidenum">
              <a:rPr lang="fr-FR" altLang="fr-FR" sz="2000">
                <a:solidFill>
                  <a:srgbClr val="984807"/>
                </a:solidFill>
              </a:rPr>
              <a:pPr algn="r" eaLnBrk="1" hangingPunct="1">
                <a:spcBef>
                  <a:spcPct val="0"/>
                </a:spcBef>
                <a:buFontTx/>
                <a:buNone/>
              </a:pPr>
              <a:t>26</a:t>
            </a:fld>
            <a:endParaRPr lang="fr-FR" altLang="fr-FR" sz="2000">
              <a:solidFill>
                <a:srgbClr val="984807"/>
              </a:solidFill>
            </a:endParaRPr>
          </a:p>
        </p:txBody>
      </p:sp>
      <p:sp>
        <p:nvSpPr>
          <p:cNvPr id="28675" name="Titre 8">
            <a:extLst>
              <a:ext uri="{FF2B5EF4-FFF2-40B4-BE49-F238E27FC236}">
                <a16:creationId xmlns:a16="http://schemas.microsoft.com/office/drawing/2014/main" id="{9139DFCF-5463-8379-FDB4-805A407C709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28676" name="Rectangle 5">
            <a:extLst>
              <a:ext uri="{FF2B5EF4-FFF2-40B4-BE49-F238E27FC236}">
                <a16:creationId xmlns:a16="http://schemas.microsoft.com/office/drawing/2014/main" id="{7798A13D-C425-1B75-B852-7ECB6FC7E30E}"/>
              </a:ext>
            </a:extLst>
          </p:cNvPr>
          <p:cNvSpPr>
            <a:spLocks noChangeArrowheads="1"/>
          </p:cNvSpPr>
          <p:nvPr/>
        </p:nvSpPr>
        <p:spPr bwMode="auto">
          <a:xfrm>
            <a:off x="457200" y="1344613"/>
            <a:ext cx="72104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Dans un volume </a:t>
            </a:r>
            <a:r>
              <a:rPr lang="fr-FR" altLang="fr-FR" sz="2400">
                <a:latin typeface="Times New Roman" panose="02020603050405020304" pitchFamily="18" charset="0"/>
                <a:cs typeface="Arial" panose="020B0604020202020204" pitchFamily="34" charset="0"/>
                <a:sym typeface="Wingdings" panose="05000000000000000000" pitchFamily="2" charset="2"/>
              </a:rPr>
              <a:t></a:t>
            </a:r>
            <a:r>
              <a:rPr lang="fr-FR" altLang="fr-FR" sz="2400" b="1">
                <a:solidFill>
                  <a:srgbClr val="000000"/>
                </a:solidFill>
                <a:latin typeface="Times New Roman" panose="02020603050405020304" pitchFamily="18" charset="0"/>
                <a:cs typeface="Times New Roman" panose="02020603050405020304" pitchFamily="18" charset="0"/>
              </a:rPr>
              <a:t> se baisser, rester près du sol</a:t>
            </a:r>
            <a:endParaRPr lang="fr-FR" altLang="fr-FR" sz="2400">
              <a:latin typeface="Times New Roman" panose="02020603050405020304" pitchFamily="18" charset="0"/>
            </a:endParaRPr>
          </a:p>
        </p:txBody>
      </p:sp>
      <p:sp>
        <p:nvSpPr>
          <p:cNvPr id="28677" name="Rectangle 6">
            <a:extLst>
              <a:ext uri="{FF2B5EF4-FFF2-40B4-BE49-F238E27FC236}">
                <a16:creationId xmlns:a16="http://schemas.microsoft.com/office/drawing/2014/main" id="{E28CDF05-6F4F-0781-15B0-FE7E1338788E}"/>
              </a:ext>
            </a:extLst>
          </p:cNvPr>
          <p:cNvSpPr>
            <a:spLocks noChangeArrowheads="1"/>
          </p:cNvSpPr>
          <p:nvPr/>
        </p:nvSpPr>
        <p:spPr bwMode="auto">
          <a:xfrm>
            <a:off x="457200" y="2349500"/>
            <a:ext cx="3505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u="sng">
                <a:solidFill>
                  <a:srgbClr val="000000"/>
                </a:solidFill>
                <a:latin typeface="Times New Roman" panose="02020603050405020304" pitchFamily="18" charset="0"/>
                <a:cs typeface="Times New Roman" panose="02020603050405020304" pitchFamily="18" charset="0"/>
              </a:rPr>
              <a:t>POSITION A GENOUX : </a:t>
            </a:r>
            <a:endParaRPr lang="fr-FR" altLang="fr-FR" sz="2400">
              <a:latin typeface="Times New Roman" panose="02020603050405020304" pitchFamily="18" charset="0"/>
            </a:endParaRPr>
          </a:p>
        </p:txBody>
      </p:sp>
      <p:sp>
        <p:nvSpPr>
          <p:cNvPr id="28678" name="Rectangle 7">
            <a:extLst>
              <a:ext uri="{FF2B5EF4-FFF2-40B4-BE49-F238E27FC236}">
                <a16:creationId xmlns:a16="http://schemas.microsoft.com/office/drawing/2014/main" id="{F2E9B936-8035-7DDF-CF31-E4AF4C19B5EA}"/>
              </a:ext>
            </a:extLst>
          </p:cNvPr>
          <p:cNvSpPr>
            <a:spLocks noChangeArrowheads="1"/>
          </p:cNvSpPr>
          <p:nvPr/>
        </p:nvSpPr>
        <p:spPr bwMode="auto">
          <a:xfrm>
            <a:off x="457200" y="3068638"/>
            <a:ext cx="80010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Position est primordiale en feu clos ou semi-clos. </a:t>
            </a:r>
          </a:p>
          <a:p>
            <a:pPr algn="just">
              <a:spcBef>
                <a:spcPct val="0"/>
              </a:spcBef>
              <a:buFontTx/>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Permet d’être au + près du sol dans 1 position stable et de pouvoir utiliser la lance correctement.</a:t>
            </a:r>
            <a:endParaRPr lang="fr-FR" altLang="fr-FR" sz="2400">
              <a:latin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4">
            <a:extLst>
              <a:ext uri="{FF2B5EF4-FFF2-40B4-BE49-F238E27FC236}">
                <a16:creationId xmlns:a16="http://schemas.microsoft.com/office/drawing/2014/main" id="{A39E13EE-3EFB-0638-0295-54599A6B796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6B8DDF8-F5C3-47E7-A38A-7811C51BFC0D}" type="slidenum">
              <a:rPr lang="fr-FR" altLang="fr-FR" sz="2000">
                <a:solidFill>
                  <a:srgbClr val="984807"/>
                </a:solidFill>
              </a:rPr>
              <a:pPr algn="r" eaLnBrk="1" hangingPunct="1">
                <a:spcBef>
                  <a:spcPct val="0"/>
                </a:spcBef>
                <a:buFontTx/>
                <a:buNone/>
              </a:pPr>
              <a:t>27</a:t>
            </a:fld>
            <a:endParaRPr lang="fr-FR" altLang="fr-FR" sz="2000">
              <a:solidFill>
                <a:srgbClr val="984807"/>
              </a:solidFill>
            </a:endParaRPr>
          </a:p>
        </p:txBody>
      </p:sp>
      <p:sp>
        <p:nvSpPr>
          <p:cNvPr id="29699" name="Titre 8">
            <a:extLst>
              <a:ext uri="{FF2B5EF4-FFF2-40B4-BE49-F238E27FC236}">
                <a16:creationId xmlns:a16="http://schemas.microsoft.com/office/drawing/2014/main" id="{FBDC6638-F7CE-6FD3-DECC-608A8BEADE5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29700" name="Rectangle 5">
            <a:extLst>
              <a:ext uri="{FF2B5EF4-FFF2-40B4-BE49-F238E27FC236}">
                <a16:creationId xmlns:a16="http://schemas.microsoft.com/office/drawing/2014/main" id="{AB63A315-A300-462F-68C2-E6A40B40B553}"/>
              </a:ext>
            </a:extLst>
          </p:cNvPr>
          <p:cNvSpPr>
            <a:spLocks noChangeArrowheads="1"/>
          </p:cNvSpPr>
          <p:nvPr/>
        </p:nvSpPr>
        <p:spPr bwMode="auto">
          <a:xfrm>
            <a:off x="381000" y="1327150"/>
            <a:ext cx="3505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u="sng">
                <a:solidFill>
                  <a:srgbClr val="000000"/>
                </a:solidFill>
                <a:latin typeface="Times New Roman" panose="02020603050405020304" pitchFamily="18" charset="0"/>
                <a:cs typeface="Times New Roman" panose="02020603050405020304" pitchFamily="18" charset="0"/>
              </a:rPr>
              <a:t>POSITION A GENOUX : </a:t>
            </a:r>
            <a:endParaRPr lang="fr-FR" altLang="fr-FR" sz="2400">
              <a:latin typeface="Times New Roman" panose="02020603050405020304" pitchFamily="18" charset="0"/>
            </a:endParaRPr>
          </a:p>
        </p:txBody>
      </p:sp>
      <p:sp>
        <p:nvSpPr>
          <p:cNvPr id="29701" name="Rectangle 6">
            <a:extLst>
              <a:ext uri="{FF2B5EF4-FFF2-40B4-BE49-F238E27FC236}">
                <a16:creationId xmlns:a16="http://schemas.microsoft.com/office/drawing/2014/main" id="{74ABF6D3-6CEB-37DD-F0D6-EE0F9FA89F31}"/>
              </a:ext>
            </a:extLst>
          </p:cNvPr>
          <p:cNvSpPr>
            <a:spLocks noChangeArrowheads="1"/>
          </p:cNvSpPr>
          <p:nvPr/>
        </p:nvSpPr>
        <p:spPr bwMode="auto">
          <a:xfrm>
            <a:off x="454025" y="1801813"/>
            <a:ext cx="8308975"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Travailler de ¾ face pour éviter l’effet recul et laisser vivre le tuyau </a:t>
            </a: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passera sous le bras et sur le haut de la cuisse de manière à pouvoir utiliser sa lance lors </a:t>
            </a:r>
            <a:r>
              <a:rPr lang="fr-FR" altLang="fr-FR" sz="2400" b="1">
                <a:solidFill>
                  <a:srgbClr val="000000"/>
                </a:solidFill>
                <a:latin typeface="Times New Roman" panose="02020603050405020304" pitchFamily="18" charset="0"/>
                <a:cs typeface="Times New Roman" panose="02020603050405020304" pitchFamily="18" charset="0"/>
              </a:rPr>
              <a:t>d’ouvertures et de fermetures</a:t>
            </a:r>
          </a:p>
          <a:p>
            <a:pPr algn="just">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		</a:t>
            </a:r>
            <a:r>
              <a:rPr lang="fr-FR" altLang="fr-FR" sz="2400">
                <a:solidFill>
                  <a:srgbClr val="000000"/>
                </a:solidFill>
                <a:latin typeface="Times New Roman" panose="02020603050405020304" pitchFamily="18" charset="0"/>
                <a:cs typeface="Times New Roman" panose="02020603050405020304" pitchFamily="18" charset="0"/>
              </a:rPr>
              <a:t> avec </a:t>
            </a:r>
            <a:r>
              <a:rPr lang="fr-FR" altLang="fr-FR" sz="2400" b="1">
                <a:solidFill>
                  <a:srgbClr val="000000"/>
                </a:solidFill>
                <a:latin typeface="Times New Roman" panose="02020603050405020304" pitchFamily="18" charset="0"/>
                <a:cs typeface="Times New Roman" panose="02020603050405020304" pitchFamily="18" charset="0"/>
              </a:rPr>
              <a:t>contrôle et dextérité.</a:t>
            </a: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SP en appui sur les talons  :</a:t>
            </a:r>
          </a:p>
          <a:p>
            <a:pPr>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a:latin typeface="Times New Roman" panose="02020603050405020304" pitchFamily="18" charset="0"/>
                <a:cs typeface="Arial" panose="020B0604020202020204" pitchFamily="34" charset="0"/>
                <a:sym typeface="Wingdings" panose="05000000000000000000" pitchFamily="2" charset="2"/>
              </a:rPr>
              <a:t>  </a:t>
            </a:r>
            <a:r>
              <a:rPr lang="fr-FR" altLang="fr-FR" sz="2400">
                <a:solidFill>
                  <a:srgbClr val="000000"/>
                </a:solidFill>
                <a:latin typeface="Times New Roman" panose="02020603050405020304" pitchFamily="18" charset="0"/>
                <a:cs typeface="Times New Roman" panose="02020603050405020304" pitchFamily="18" charset="0"/>
              </a:rPr>
              <a:t>garder une bonne stabilité</a:t>
            </a: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a:latin typeface="Times New Roman" panose="02020603050405020304" pitchFamily="18" charset="0"/>
                <a:cs typeface="Arial" panose="020B0604020202020204" pitchFamily="34" charset="0"/>
                <a:sym typeface="Wingdings" panose="05000000000000000000" pitchFamily="2" charset="2"/>
              </a:rPr>
              <a:t> éviter </a:t>
            </a:r>
            <a:r>
              <a:rPr lang="fr-FR" altLang="fr-FR" sz="2400">
                <a:solidFill>
                  <a:srgbClr val="000000"/>
                </a:solidFill>
                <a:latin typeface="Times New Roman" panose="02020603050405020304" pitchFamily="18" charset="0"/>
                <a:cs typeface="Times New Roman" panose="02020603050405020304" pitchFamily="18" charset="0"/>
              </a:rPr>
              <a:t>les déséquilibres.</a:t>
            </a:r>
            <a:r>
              <a:rPr lang="fr-FR" altLang="fr-FR" sz="2400">
                <a:latin typeface="Times New Roman" panose="02020603050405020304" pitchFamily="18" charset="0"/>
              </a:rPr>
              <a:t> </a:t>
            </a:r>
          </a:p>
        </p:txBody>
      </p:sp>
      <p:pic>
        <p:nvPicPr>
          <p:cNvPr id="23556" name="Espace réservé du contenu 4" descr="H:\GFOR\Bibliotheque GFOR\tootem gdr nico\DSC_0097.JPG">
            <a:extLst>
              <a:ext uri="{FF2B5EF4-FFF2-40B4-BE49-F238E27FC236}">
                <a16:creationId xmlns:a16="http://schemas.microsoft.com/office/drawing/2014/main" id="{FB60C34C-B8D4-6785-EF03-6F68CE6BDE1C}"/>
              </a:ext>
            </a:extLst>
          </p:cNvPr>
          <p:cNvPicPr>
            <a:picLocks noGrp="1" noChangeAspect="1"/>
          </p:cNvPicPr>
          <p:nvPr/>
        </p:nvPicPr>
        <p:blipFill>
          <a:blip r:embed="rId2"/>
          <a:srcRect b="25499"/>
          <a:stretch>
            <a:fillRect/>
          </a:stretch>
        </p:blipFill>
        <p:spPr bwMode="auto">
          <a:xfrm>
            <a:off x="6249988" y="3141663"/>
            <a:ext cx="2633662" cy="3019425"/>
          </a:xfrm>
          <a:prstGeom prst="rect">
            <a:avLst/>
          </a:prstGeom>
          <a:noFill/>
          <a:ln>
            <a:noFill/>
          </a:ln>
          <a:effectLst>
            <a:outerShdw blurRad="190500" algn="tl" rotWithShape="0">
              <a:srgbClr val="000000">
                <a:alpha val="70000"/>
              </a:srgbClr>
            </a:outerShdw>
          </a:effectLst>
        </p:spPr>
      </p:pic>
      <p:pic>
        <p:nvPicPr>
          <p:cNvPr id="23557" name="Image 5" descr="H:\GFOR\Bibliotheque GFOR\tootem gdr nico\DSC_0103.JPG">
            <a:extLst>
              <a:ext uri="{FF2B5EF4-FFF2-40B4-BE49-F238E27FC236}">
                <a16:creationId xmlns:a16="http://schemas.microsoft.com/office/drawing/2014/main" id="{9CD16719-F69B-0C90-554A-24188D86126F}"/>
              </a:ext>
            </a:extLst>
          </p:cNvPr>
          <p:cNvPicPr>
            <a:picLocks noChangeAspect="1" noChangeArrowheads="1"/>
          </p:cNvPicPr>
          <p:nvPr/>
        </p:nvPicPr>
        <p:blipFill>
          <a:blip r:embed="rId3"/>
          <a:srcRect/>
          <a:stretch>
            <a:fillRect/>
          </a:stretch>
        </p:blipFill>
        <p:spPr bwMode="auto">
          <a:xfrm>
            <a:off x="381000" y="3276600"/>
            <a:ext cx="1833563" cy="2873375"/>
          </a:xfrm>
          <a:prstGeom prst="rect">
            <a:avLst/>
          </a:prstGeom>
          <a:noFill/>
          <a:ln>
            <a:noFill/>
          </a:ln>
          <a:effectLst>
            <a:outerShdw blurRad="190500" algn="tl" rotWithShape="0">
              <a:srgbClr val="808080">
                <a:alpha val="7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4">
            <a:extLst>
              <a:ext uri="{FF2B5EF4-FFF2-40B4-BE49-F238E27FC236}">
                <a16:creationId xmlns:a16="http://schemas.microsoft.com/office/drawing/2014/main" id="{2A813CF2-E04C-77B2-C036-C58DA289399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673B27F-198C-43BC-B330-25D7883A7021}" type="slidenum">
              <a:rPr lang="fr-FR" altLang="fr-FR" sz="2000">
                <a:solidFill>
                  <a:srgbClr val="984807"/>
                </a:solidFill>
              </a:rPr>
              <a:pPr algn="r" eaLnBrk="1" hangingPunct="1">
                <a:spcBef>
                  <a:spcPct val="0"/>
                </a:spcBef>
                <a:buFontTx/>
                <a:buNone/>
              </a:pPr>
              <a:t>28</a:t>
            </a:fld>
            <a:endParaRPr lang="fr-FR" altLang="fr-FR" sz="2000">
              <a:solidFill>
                <a:srgbClr val="984807"/>
              </a:solidFill>
            </a:endParaRPr>
          </a:p>
        </p:txBody>
      </p:sp>
      <p:sp>
        <p:nvSpPr>
          <p:cNvPr id="30723" name="Titre 8">
            <a:extLst>
              <a:ext uri="{FF2B5EF4-FFF2-40B4-BE49-F238E27FC236}">
                <a16:creationId xmlns:a16="http://schemas.microsoft.com/office/drawing/2014/main" id="{8473B9F0-59E6-3836-E354-313B418F06B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30724" name="Rectangle 5">
            <a:extLst>
              <a:ext uri="{FF2B5EF4-FFF2-40B4-BE49-F238E27FC236}">
                <a16:creationId xmlns:a16="http://schemas.microsoft.com/office/drawing/2014/main" id="{9C7EA0E8-4E85-FC38-B6B9-A7B52637DAE4}"/>
              </a:ext>
            </a:extLst>
          </p:cNvPr>
          <p:cNvSpPr>
            <a:spLocks noChangeArrowheads="1"/>
          </p:cNvSpPr>
          <p:nvPr/>
        </p:nvSpPr>
        <p:spPr bwMode="auto">
          <a:xfrm>
            <a:off x="381000" y="1352550"/>
            <a:ext cx="26781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u="sng">
                <a:latin typeface="Times New Roman" panose="02020603050405020304" pitchFamily="18" charset="0"/>
                <a:cs typeface="Times New Roman" panose="02020603050405020304" pitchFamily="18" charset="0"/>
              </a:rPr>
              <a:t>PROGRESSION : </a:t>
            </a:r>
            <a:endParaRPr lang="fr-FR" altLang="fr-FR" sz="2400">
              <a:latin typeface="Times New Roman" panose="02020603050405020304" pitchFamily="18" charset="0"/>
            </a:endParaRPr>
          </a:p>
        </p:txBody>
      </p:sp>
      <p:pic>
        <p:nvPicPr>
          <p:cNvPr id="25604" name="Espace réservé du contenu 4" descr="H:\GFOR\Bibliotheque GFOR\tootem gdr nico\DSC_0114.JPG">
            <a:extLst>
              <a:ext uri="{FF2B5EF4-FFF2-40B4-BE49-F238E27FC236}">
                <a16:creationId xmlns:a16="http://schemas.microsoft.com/office/drawing/2014/main" id="{9A42383B-3851-1452-E706-FBE393CF9090}"/>
              </a:ext>
            </a:extLst>
          </p:cNvPr>
          <p:cNvPicPr>
            <a:picLocks noGrp="1" noChangeAspect="1"/>
          </p:cNvPicPr>
          <p:nvPr/>
        </p:nvPicPr>
        <p:blipFill>
          <a:blip r:embed="rId2"/>
          <a:srcRect b="37134"/>
          <a:stretch>
            <a:fillRect/>
          </a:stretch>
        </p:blipFill>
        <p:spPr bwMode="auto">
          <a:xfrm>
            <a:off x="381000" y="2205038"/>
            <a:ext cx="3505200" cy="3479800"/>
          </a:xfrm>
          <a:prstGeom prst="rect">
            <a:avLst/>
          </a:prstGeom>
          <a:noFill/>
          <a:ln>
            <a:noFill/>
          </a:ln>
          <a:effectLst>
            <a:outerShdw blurRad="190500" algn="tl" rotWithShape="0">
              <a:srgbClr val="000000">
                <a:alpha val="70000"/>
              </a:srgbClr>
            </a:outerShdw>
          </a:effectLst>
        </p:spPr>
      </p:pic>
      <p:sp>
        <p:nvSpPr>
          <p:cNvPr id="30726" name="Rectangle 9">
            <a:extLst>
              <a:ext uri="{FF2B5EF4-FFF2-40B4-BE49-F238E27FC236}">
                <a16:creationId xmlns:a16="http://schemas.microsoft.com/office/drawing/2014/main" id="{4D15C058-8016-0F25-85D4-E86D7834CF1F}"/>
              </a:ext>
            </a:extLst>
          </p:cNvPr>
          <p:cNvSpPr>
            <a:spLocks noChangeArrowheads="1"/>
          </p:cNvSpPr>
          <p:nvPr/>
        </p:nvSpPr>
        <p:spPr bwMode="auto">
          <a:xfrm>
            <a:off x="4133850" y="1582738"/>
            <a:ext cx="47244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BUT : Toujours garder 1 genou au contact du sol et de se glisser sur le sol avec l’autre jambe afin de revenir très vite en position de travail à genoux.</a:t>
            </a: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Technique permet de garder une stabilité en avançant, de maintenir sa lance dans 1 main et de pouvoir repasser très rapidement en position d’attaque</a:t>
            </a:r>
            <a:endParaRPr lang="fr-FR" altLang="fr-FR" sz="2400">
              <a:latin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4">
            <a:extLst>
              <a:ext uri="{FF2B5EF4-FFF2-40B4-BE49-F238E27FC236}">
                <a16:creationId xmlns:a16="http://schemas.microsoft.com/office/drawing/2014/main" id="{E5DA94CD-73C8-F7A3-C064-C728A2B0110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3920DC8-9D69-4104-B71B-C55B92A96712}" type="slidenum">
              <a:rPr lang="fr-FR" altLang="fr-FR" sz="2000">
                <a:solidFill>
                  <a:srgbClr val="984807"/>
                </a:solidFill>
              </a:rPr>
              <a:pPr algn="r" eaLnBrk="1" hangingPunct="1">
                <a:spcBef>
                  <a:spcPct val="0"/>
                </a:spcBef>
                <a:buFontTx/>
                <a:buNone/>
              </a:pPr>
              <a:t>29</a:t>
            </a:fld>
            <a:endParaRPr lang="fr-FR" altLang="fr-FR" sz="2000">
              <a:solidFill>
                <a:srgbClr val="984807"/>
              </a:solidFill>
            </a:endParaRPr>
          </a:p>
        </p:txBody>
      </p:sp>
      <p:sp>
        <p:nvSpPr>
          <p:cNvPr id="31747" name="Titre 8">
            <a:extLst>
              <a:ext uri="{FF2B5EF4-FFF2-40B4-BE49-F238E27FC236}">
                <a16:creationId xmlns:a16="http://schemas.microsoft.com/office/drawing/2014/main" id="{179F7F46-5880-00FC-4076-A2C60956A74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31748" name="Rectangle 8">
            <a:extLst>
              <a:ext uri="{FF2B5EF4-FFF2-40B4-BE49-F238E27FC236}">
                <a16:creationId xmlns:a16="http://schemas.microsoft.com/office/drawing/2014/main" id="{043A9ACD-0226-C3FD-C394-3AB1E53B247D}"/>
              </a:ext>
            </a:extLst>
          </p:cNvPr>
          <p:cNvSpPr>
            <a:spLocks noChangeArrowheads="1"/>
          </p:cNvSpPr>
          <p:nvPr/>
        </p:nvSpPr>
        <p:spPr bwMode="auto">
          <a:xfrm>
            <a:off x="381000" y="1392238"/>
            <a:ext cx="847725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Retour de flamme, flux thermique, reprise de feu, etc. :</a:t>
            </a:r>
          </a:p>
          <a:p>
            <a:pPr>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a:t>
            </a:r>
            <a:r>
              <a:rPr lang="fr-FR" altLang="fr-FR" sz="2400">
                <a:solidFill>
                  <a:srgbClr val="000000"/>
                </a:solidFill>
                <a:latin typeface="Times New Roman" panose="02020603050405020304" pitchFamily="18" charset="0"/>
                <a:cs typeface="Times New Roman" panose="02020603050405020304" pitchFamily="18" charset="0"/>
              </a:rPr>
              <a:t>inôme peut effectuer une </a:t>
            </a:r>
            <a:r>
              <a:rPr lang="fr-FR" altLang="fr-FR" sz="2400" b="1">
                <a:solidFill>
                  <a:srgbClr val="000000"/>
                </a:solidFill>
                <a:latin typeface="Times New Roman" panose="02020603050405020304" pitchFamily="18" charset="0"/>
                <a:cs typeface="Times New Roman" panose="02020603050405020304" pitchFamily="18" charset="0"/>
              </a:rPr>
              <a:t>action de repli </a:t>
            </a: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b="1">
                <a:solidFill>
                  <a:srgbClr val="000000"/>
                </a:solidFill>
                <a:latin typeface="Times New Roman" panose="02020603050405020304" pitchFamily="18" charset="0"/>
                <a:cs typeface="Times New Roman" panose="02020603050405020304" pitchFamily="18" charset="0"/>
              </a:rPr>
              <a:t>jet diffusé de protection au débit maximum</a:t>
            </a:r>
            <a:r>
              <a:rPr lang="fr-FR" altLang="fr-FR" sz="2400">
                <a:latin typeface="Times New Roman" panose="02020603050405020304" pitchFamily="18" charset="0"/>
              </a:rPr>
              <a:t> </a:t>
            </a:r>
          </a:p>
        </p:txBody>
      </p:sp>
      <p:pic>
        <p:nvPicPr>
          <p:cNvPr id="31749" name="Espace réservé du contenu 4">
            <a:extLst>
              <a:ext uri="{FF2B5EF4-FFF2-40B4-BE49-F238E27FC236}">
                <a16:creationId xmlns:a16="http://schemas.microsoft.com/office/drawing/2014/main" id="{B726F019-2505-7669-C6C5-738042039834}"/>
              </a:ext>
            </a:extLst>
          </p:cNvPr>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049588"/>
            <a:ext cx="3449638"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numéro de diapositive 4">
            <a:extLst>
              <a:ext uri="{FF2B5EF4-FFF2-40B4-BE49-F238E27FC236}">
                <a16:creationId xmlns:a16="http://schemas.microsoft.com/office/drawing/2014/main" id="{253C91C6-38EA-AF8A-EF38-1E908B861A59}"/>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B939165-294A-4FA0-8C5C-5ED763F683C6}" type="slidenum">
              <a:rPr lang="fr-FR" altLang="fr-FR" sz="2000">
                <a:solidFill>
                  <a:srgbClr val="984807"/>
                </a:solidFill>
              </a:rPr>
              <a:pPr>
                <a:spcBef>
                  <a:spcPct val="0"/>
                </a:spcBef>
                <a:buFontTx/>
                <a:buNone/>
              </a:pPr>
              <a:t>3</a:t>
            </a:fld>
            <a:endParaRPr lang="fr-FR" altLang="fr-FR" sz="2000">
              <a:solidFill>
                <a:srgbClr val="984807"/>
              </a:solidFill>
            </a:endParaRPr>
          </a:p>
        </p:txBody>
      </p:sp>
      <p:sp>
        <p:nvSpPr>
          <p:cNvPr id="5123" name="Titre 8">
            <a:extLst>
              <a:ext uri="{FF2B5EF4-FFF2-40B4-BE49-F238E27FC236}">
                <a16:creationId xmlns:a16="http://schemas.microsoft.com/office/drawing/2014/main" id="{31487ACD-CCC1-98BE-0E7B-D619768F7A5B}"/>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5124" name="Rectangle 4">
            <a:extLst>
              <a:ext uri="{FF2B5EF4-FFF2-40B4-BE49-F238E27FC236}">
                <a16:creationId xmlns:a16="http://schemas.microsoft.com/office/drawing/2014/main" id="{A56BA54E-35B4-4F7B-EF43-8A9CD7D1E025}"/>
              </a:ext>
            </a:extLst>
          </p:cNvPr>
          <p:cNvSpPr>
            <a:spLocks noChangeArrowheads="1"/>
          </p:cNvSpPr>
          <p:nvPr/>
        </p:nvSpPr>
        <p:spPr bwMode="auto">
          <a:xfrm>
            <a:off x="427038" y="1690688"/>
            <a:ext cx="828992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MGO </a:t>
            </a:r>
            <a:r>
              <a:rPr lang="fr-FR" altLang="fr-FR" sz="2400">
                <a:latin typeface="Times New Roman" panose="02020603050405020304" pitchFamily="18" charset="0"/>
                <a:ea typeface="Calibri" panose="020F0502020204030204" pitchFamily="34"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Attaque d'un feu est la phase qui consiste à abattre les flammes, enrayer la propagation afin d'aboutir à son extinction. </a:t>
            </a:r>
          </a:p>
          <a:p>
            <a:pPr>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Contrôler le feu et les fumées  = obtenir 1 extinction rapide et sûre, tout en stoppant les propagations sans faire + de dégâts, que n'en aurait fait le feu lui-même, </a:t>
            </a:r>
          </a:p>
          <a:p>
            <a:pPr>
              <a:lnSpc>
                <a:spcPct val="107000"/>
              </a:lnSpc>
              <a:spcAft>
                <a:spcPts val="800"/>
              </a:spcAft>
              <a:buFont typeface="Arial" panose="020B0604020202020204" pitchFamily="34" charset="0"/>
              <a:buNone/>
            </a:pPr>
            <a:r>
              <a:rPr lang="fr-FR" altLang="fr-FR" sz="2400" b="1">
                <a:latin typeface="Times New Roman" panose="02020603050405020304" pitchFamily="18" charset="0"/>
                <a:cs typeface="Calibri" panose="020F0502020204030204" pitchFamily="34" charset="0"/>
              </a:rPr>
              <a:t> </a:t>
            </a:r>
            <a:endParaRPr lang="fr-FR" altLang="fr-FR" sz="2400">
              <a:latin typeface="Times New Roman" panose="02020603050405020304" pitchFamily="18" charset="0"/>
              <a:cs typeface="Calibri" panose="020F0502020204030204" pitchFamily="34" charset="0"/>
            </a:endParaRPr>
          </a:p>
          <a:p>
            <a:pPr>
              <a:lnSpc>
                <a:spcPct val="107000"/>
              </a:lnSpc>
              <a:spcAft>
                <a:spcPts val="800"/>
              </a:spcAft>
              <a:buFont typeface="Arial" panose="020B0604020202020204" pitchFamily="34" charset="0"/>
              <a:buNone/>
            </a:pPr>
            <a:r>
              <a:rPr lang="fr-FR" altLang="fr-FR" sz="2400">
                <a:latin typeface="Times New Roman" panose="02020603050405020304" pitchFamily="18" charset="0"/>
                <a:cs typeface="Arial" panose="020B0604020202020204" pitchFamily="34" charset="0"/>
                <a:sym typeface="Wingdings" panose="05000000000000000000" pitchFamily="2" charset="2"/>
              </a:rPr>
              <a:t> F</a:t>
            </a:r>
            <a:r>
              <a:rPr lang="fr-FR" altLang="fr-FR" sz="2400">
                <a:latin typeface="Times New Roman" panose="02020603050405020304" pitchFamily="18" charset="0"/>
                <a:cs typeface="Calibri" panose="020F0502020204030204" pitchFamily="34" charset="0"/>
              </a:rPr>
              <a:t>acilite les sauvetages par l'arrivée d'eau et la ⸔ de la 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4">
            <a:extLst>
              <a:ext uri="{FF2B5EF4-FFF2-40B4-BE49-F238E27FC236}">
                <a16:creationId xmlns:a16="http://schemas.microsoft.com/office/drawing/2014/main" id="{AE53AD53-4D43-3E31-D510-40963DE0A6F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1F64139-B257-462A-BBDA-A76CD880CF6D}" type="slidenum">
              <a:rPr lang="fr-FR" altLang="fr-FR" sz="2000">
                <a:solidFill>
                  <a:srgbClr val="984807"/>
                </a:solidFill>
              </a:rPr>
              <a:pPr algn="r" eaLnBrk="1" hangingPunct="1">
                <a:spcBef>
                  <a:spcPct val="0"/>
                </a:spcBef>
                <a:buFontTx/>
                <a:buNone/>
              </a:pPr>
              <a:t>30</a:t>
            </a:fld>
            <a:endParaRPr lang="fr-FR" altLang="fr-FR" sz="2000">
              <a:solidFill>
                <a:srgbClr val="984807"/>
              </a:solidFill>
            </a:endParaRPr>
          </a:p>
        </p:txBody>
      </p:sp>
      <p:sp>
        <p:nvSpPr>
          <p:cNvPr id="32771" name="Titre 8">
            <a:extLst>
              <a:ext uri="{FF2B5EF4-FFF2-40B4-BE49-F238E27FC236}">
                <a16:creationId xmlns:a16="http://schemas.microsoft.com/office/drawing/2014/main" id="{E951011D-4C25-28C3-AFF4-9BD6AC9C32E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pic>
        <p:nvPicPr>
          <p:cNvPr id="32772" name="Image 8">
            <a:extLst>
              <a:ext uri="{FF2B5EF4-FFF2-40B4-BE49-F238E27FC236}">
                <a16:creationId xmlns:a16="http://schemas.microsoft.com/office/drawing/2014/main" id="{9CE3E5AA-37F3-AE55-8BC6-27E4704BC7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801813"/>
            <a:ext cx="5184775"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8">
            <a:extLst>
              <a:ext uri="{FF2B5EF4-FFF2-40B4-BE49-F238E27FC236}">
                <a16:creationId xmlns:a16="http://schemas.microsoft.com/office/drawing/2014/main" id="{6596FE58-30E2-C375-6512-678FCED69417}"/>
              </a:ext>
            </a:extLst>
          </p:cNvPr>
          <p:cNvSpPr>
            <a:spLocks noChangeArrowheads="1"/>
          </p:cNvSpPr>
          <p:nvPr/>
        </p:nvSpPr>
        <p:spPr bwMode="auto">
          <a:xfrm>
            <a:off x="250825" y="1338263"/>
            <a:ext cx="84978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Phénomène thermique :</a:t>
            </a: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4">
            <a:extLst>
              <a:ext uri="{FF2B5EF4-FFF2-40B4-BE49-F238E27FC236}">
                <a16:creationId xmlns:a16="http://schemas.microsoft.com/office/drawing/2014/main" id="{8F752186-398E-995C-33FD-7FDB900D46A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5882797-6B22-47A2-A7D6-0F29933ADA5B}" type="slidenum">
              <a:rPr lang="fr-FR" altLang="fr-FR" sz="2000">
                <a:solidFill>
                  <a:srgbClr val="984807"/>
                </a:solidFill>
              </a:rPr>
              <a:pPr algn="r" eaLnBrk="1" hangingPunct="1">
                <a:spcBef>
                  <a:spcPct val="0"/>
                </a:spcBef>
                <a:buFontTx/>
                <a:buNone/>
              </a:pPr>
              <a:t>31</a:t>
            </a:fld>
            <a:endParaRPr lang="fr-FR" altLang="fr-FR" sz="2000">
              <a:solidFill>
                <a:srgbClr val="984807"/>
              </a:solidFill>
            </a:endParaRPr>
          </a:p>
        </p:txBody>
      </p:sp>
      <p:sp>
        <p:nvSpPr>
          <p:cNvPr id="33795" name="Titre 8">
            <a:extLst>
              <a:ext uri="{FF2B5EF4-FFF2-40B4-BE49-F238E27FC236}">
                <a16:creationId xmlns:a16="http://schemas.microsoft.com/office/drawing/2014/main" id="{EE4D84E2-FDEF-4621-BE2D-D96F1364B60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33796" name="Rectangle 6">
            <a:extLst>
              <a:ext uri="{FF2B5EF4-FFF2-40B4-BE49-F238E27FC236}">
                <a16:creationId xmlns:a16="http://schemas.microsoft.com/office/drawing/2014/main" id="{1AF40C92-7775-D4FF-AD6F-018704CDC08A}"/>
              </a:ext>
            </a:extLst>
          </p:cNvPr>
          <p:cNvSpPr>
            <a:spLocks noChangeArrowheads="1"/>
          </p:cNvSpPr>
          <p:nvPr/>
        </p:nvSpPr>
        <p:spPr bwMode="auto">
          <a:xfrm>
            <a:off x="419100" y="1309688"/>
            <a:ext cx="8001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400">
                <a:latin typeface="Times New Roman" panose="02020603050405020304" pitchFamily="18" charset="0"/>
                <a:cs typeface="Calibri" panose="020F0502020204030204" pitchFamily="34" charset="0"/>
              </a:rPr>
              <a:t> Respecte les consignes données par le CA;</a:t>
            </a:r>
          </a:p>
          <a:p>
            <a:pPr>
              <a:spcBef>
                <a:spcPct val="0"/>
              </a:spcBef>
              <a:buFontTx/>
              <a:buChar char="•"/>
            </a:pPr>
            <a:endParaRPr lang="fr-FR" altLang="fr-FR" sz="2400">
              <a:latin typeface="Times New Roman" panose="02020603050405020304" pitchFamily="18" charset="0"/>
              <a:cs typeface="Times New Roman" panose="02020603050405020304" pitchFamily="18" charset="0"/>
            </a:endParaRPr>
          </a:p>
          <a:p>
            <a:pPr>
              <a:spcBef>
                <a:spcPct val="0"/>
              </a:spcBef>
              <a:buFontTx/>
              <a:buChar char="•"/>
            </a:pPr>
            <a:r>
              <a:rPr lang="fr-FR" altLang="fr-FR" sz="2400">
                <a:latin typeface="Times New Roman" panose="02020603050405020304" pitchFamily="18" charset="0"/>
                <a:cs typeface="Calibri" panose="020F0502020204030204" pitchFamily="34" charset="0"/>
              </a:rPr>
              <a:t> Rend compte de l'évolution du sinistre ;</a:t>
            </a:r>
            <a:r>
              <a:rPr lang="fr-FR" altLang="fr-FR" sz="2400">
                <a:latin typeface="Times New Roman" panose="02020603050405020304" pitchFamily="18" charset="0"/>
              </a:rPr>
              <a:t> </a:t>
            </a:r>
          </a:p>
        </p:txBody>
      </p:sp>
      <p:sp>
        <p:nvSpPr>
          <p:cNvPr id="33797" name="Rectangle 8">
            <a:extLst>
              <a:ext uri="{FF2B5EF4-FFF2-40B4-BE49-F238E27FC236}">
                <a16:creationId xmlns:a16="http://schemas.microsoft.com/office/drawing/2014/main" id="{13DD9A8E-B1AF-2A69-121D-031CCD710926}"/>
              </a:ext>
            </a:extLst>
          </p:cNvPr>
          <p:cNvSpPr>
            <a:spLocks noChangeArrowheads="1"/>
          </p:cNvSpPr>
          <p:nvPr/>
        </p:nvSpPr>
        <p:spPr bwMode="auto">
          <a:xfrm>
            <a:off x="419100" y="2665413"/>
            <a:ext cx="818515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400">
                <a:latin typeface="Times New Roman" panose="02020603050405020304" pitchFamily="18" charset="0"/>
                <a:cs typeface="Calibri" panose="020F0502020204030204" pitchFamily="34" charset="0"/>
              </a:rPr>
              <a:t> Chef et l'équipier se protègent mutuellement pendant la progression en prenant garde aux dangers divers.</a:t>
            </a:r>
            <a:r>
              <a:rPr lang="fr-FR" altLang="fr-FR" sz="2400">
                <a:latin typeface="Times New Roman" panose="02020603050405020304" pitchFamily="18" charset="0"/>
              </a:rPr>
              <a:t> </a:t>
            </a:r>
          </a:p>
        </p:txBody>
      </p:sp>
      <p:pic>
        <p:nvPicPr>
          <p:cNvPr id="33798" name="Picture 9" descr="CS19">
            <a:extLst>
              <a:ext uri="{FF2B5EF4-FFF2-40B4-BE49-F238E27FC236}">
                <a16:creationId xmlns:a16="http://schemas.microsoft.com/office/drawing/2014/main" id="{B3A2ED2B-CEEB-43D0-335B-5BCDA83D3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3619500"/>
            <a:ext cx="3783013"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0" descr="I:\Images\Sapeurs-Pompiers\INC\feu\Photos\Photo 026.jpg">
            <a:extLst>
              <a:ext uri="{FF2B5EF4-FFF2-40B4-BE49-F238E27FC236}">
                <a16:creationId xmlns:a16="http://schemas.microsoft.com/office/drawing/2014/main" id="{A6C60C6F-FEC0-7BA7-9A46-647D0936F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663" y="3111500"/>
            <a:ext cx="23320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4">
            <a:extLst>
              <a:ext uri="{FF2B5EF4-FFF2-40B4-BE49-F238E27FC236}">
                <a16:creationId xmlns:a16="http://schemas.microsoft.com/office/drawing/2014/main" id="{FC722D06-4CEF-B545-2762-1394CEBC703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6C21AB2-52F8-48E2-90D7-630C40786487}" type="slidenum">
              <a:rPr lang="fr-FR" altLang="fr-FR" sz="2000">
                <a:solidFill>
                  <a:srgbClr val="984807"/>
                </a:solidFill>
              </a:rPr>
              <a:pPr algn="r" eaLnBrk="1" hangingPunct="1">
                <a:spcBef>
                  <a:spcPct val="0"/>
                </a:spcBef>
                <a:buFontTx/>
                <a:buNone/>
              </a:pPr>
              <a:t>32</a:t>
            </a:fld>
            <a:endParaRPr lang="fr-FR" altLang="fr-FR" sz="2000">
              <a:solidFill>
                <a:srgbClr val="984807"/>
              </a:solidFill>
            </a:endParaRPr>
          </a:p>
        </p:txBody>
      </p:sp>
      <p:sp>
        <p:nvSpPr>
          <p:cNvPr id="34819" name="WordArt 8" descr="Papier Kraft">
            <a:extLst>
              <a:ext uri="{FF2B5EF4-FFF2-40B4-BE49-F238E27FC236}">
                <a16:creationId xmlns:a16="http://schemas.microsoft.com/office/drawing/2014/main" id="{78AD90CF-D41B-40DA-3341-4B9109B01AB5}"/>
              </a:ext>
            </a:extLst>
          </p:cNvPr>
          <p:cNvSpPr>
            <a:spLocks noChangeArrowheads="1" noChangeShapeType="1" noTextEdit="1"/>
          </p:cNvSpPr>
          <p:nvPr/>
        </p:nvSpPr>
        <p:spPr bwMode="auto">
          <a:xfrm>
            <a:off x="1295400" y="2905125"/>
            <a:ext cx="5562600" cy="1209675"/>
          </a:xfrm>
          <a:prstGeom prst="rect">
            <a:avLst/>
          </a:prstGeom>
        </p:spPr>
        <p:txBody>
          <a:bodyPr wrap="none" fromWordArt="1">
            <a:prstTxWarp prst="textPlain">
              <a:avLst>
                <a:gd name="adj" fmla="val 50000"/>
              </a:avLst>
            </a:prstTxWarp>
          </a:bodyPr>
          <a:lstStyle/>
          <a:p>
            <a:pPr algn="ctr"/>
            <a:r>
              <a:rPr lang="fr-FR" sz="3600" kern="10">
                <a:ln w="9525">
                  <a:solidFill>
                    <a:srgbClr val="008000"/>
                  </a:solidFill>
                  <a:round/>
                  <a:headEnd/>
                  <a:tailEnd/>
                </a:ln>
                <a:blipFill dpi="0" rotWithShape="0">
                  <a:blip r:embed="rId2"/>
                  <a:srcRect/>
                  <a:tile tx="0" ty="0" sx="100000" sy="100000" flip="none" algn="tl"/>
                </a:blip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Devoirs du chef BAT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4">
            <a:extLst>
              <a:ext uri="{FF2B5EF4-FFF2-40B4-BE49-F238E27FC236}">
                <a16:creationId xmlns:a16="http://schemas.microsoft.com/office/drawing/2014/main" id="{0787DB3E-2206-A1B6-BDEB-EFF79DA10FD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DAAA5F-ACD2-4B80-885A-3FE33173675C}" type="slidenum">
              <a:rPr lang="fr-FR" altLang="fr-FR" sz="2000">
                <a:solidFill>
                  <a:srgbClr val="984807"/>
                </a:solidFill>
              </a:rPr>
              <a:pPr algn="r" eaLnBrk="1" hangingPunct="1">
                <a:spcBef>
                  <a:spcPct val="0"/>
                </a:spcBef>
                <a:buFontTx/>
                <a:buNone/>
              </a:pPr>
              <a:t>33</a:t>
            </a:fld>
            <a:endParaRPr lang="fr-FR" altLang="fr-FR" sz="2000">
              <a:solidFill>
                <a:srgbClr val="984807"/>
              </a:solidFill>
            </a:endParaRPr>
          </a:p>
        </p:txBody>
      </p:sp>
      <p:sp>
        <p:nvSpPr>
          <p:cNvPr id="35843" name="Titre 8">
            <a:extLst>
              <a:ext uri="{FF2B5EF4-FFF2-40B4-BE49-F238E27FC236}">
                <a16:creationId xmlns:a16="http://schemas.microsoft.com/office/drawing/2014/main" id="{2E6E05FA-A4D3-166A-5241-CE68D8D025A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35844" name="Rectangle 4">
            <a:extLst>
              <a:ext uri="{FF2B5EF4-FFF2-40B4-BE49-F238E27FC236}">
                <a16:creationId xmlns:a16="http://schemas.microsoft.com/office/drawing/2014/main" id="{B16B3FA7-E6DF-C7A5-60D0-38D3D3C14917}"/>
              </a:ext>
            </a:extLst>
          </p:cNvPr>
          <p:cNvSpPr>
            <a:spLocks noChangeArrowheads="1"/>
          </p:cNvSpPr>
          <p:nvPr/>
        </p:nvSpPr>
        <p:spPr bwMode="auto">
          <a:xfrm>
            <a:off x="381000" y="1371600"/>
            <a:ext cx="8229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cs typeface="Times New Roman" panose="02020603050405020304" pitchFamily="18" charset="0"/>
              </a:rPr>
              <a:t>En concertation avec le CA, en fonction de l’action à mener le CE choisit le type d’éts adapté à la situation (tuyaux en O, par ex), ainsi que la manière d’utiliser sa lance. </a:t>
            </a:r>
            <a:endParaRPr lang="fr-FR" altLang="fr-FR" sz="2400">
              <a:latin typeface="Times New Roman" panose="02020603050405020304" pitchFamily="18" charset="0"/>
              <a:cs typeface="Calibri" panose="020F0502020204030204" pitchFamily="34" charset="0"/>
            </a:endParaRPr>
          </a:p>
        </p:txBody>
      </p:sp>
      <p:sp>
        <p:nvSpPr>
          <p:cNvPr id="35845" name="Rectangle 6">
            <a:extLst>
              <a:ext uri="{FF2B5EF4-FFF2-40B4-BE49-F238E27FC236}">
                <a16:creationId xmlns:a16="http://schemas.microsoft.com/office/drawing/2014/main" id="{23B5C88F-1FAD-6867-9CA1-729BBD00F4F0}"/>
              </a:ext>
            </a:extLst>
          </p:cNvPr>
          <p:cNvSpPr>
            <a:spLocks noChangeArrowheads="1"/>
          </p:cNvSpPr>
          <p:nvPr/>
        </p:nvSpPr>
        <p:spPr bwMode="auto">
          <a:xfrm>
            <a:off x="457200" y="3132138"/>
            <a:ext cx="82296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a:latin typeface="Times New Roman" panose="02020603050405020304" pitchFamily="18" charset="0"/>
                <a:cs typeface="Times New Roman" panose="02020603050405020304" pitchFamily="18" charset="0"/>
              </a:rPr>
              <a:t>Choix repose sur les éléments suivants :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Lecture du feu,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Lecture du bâtiment,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Analyse des activités au sein de ce dernier (habitation, activités tertiaires, industrielles, ERP, …). </a:t>
            </a:r>
            <a:endParaRPr lang="fr-FR" altLang="fr-FR" sz="24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4">
            <a:extLst>
              <a:ext uri="{FF2B5EF4-FFF2-40B4-BE49-F238E27FC236}">
                <a16:creationId xmlns:a16="http://schemas.microsoft.com/office/drawing/2014/main" id="{A2AA7A48-3B2F-F7B1-A240-9471177CC57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0D7BA92-97FD-44F1-B164-194885F4FF41}" type="slidenum">
              <a:rPr lang="fr-FR" altLang="fr-FR" sz="2000">
                <a:solidFill>
                  <a:srgbClr val="984807"/>
                </a:solidFill>
              </a:rPr>
              <a:pPr algn="r" eaLnBrk="1" hangingPunct="1">
                <a:spcBef>
                  <a:spcPct val="0"/>
                </a:spcBef>
                <a:buFontTx/>
                <a:buNone/>
              </a:pPr>
              <a:t>34</a:t>
            </a:fld>
            <a:endParaRPr lang="fr-FR" altLang="fr-FR" sz="2000">
              <a:solidFill>
                <a:srgbClr val="984807"/>
              </a:solidFill>
            </a:endParaRPr>
          </a:p>
        </p:txBody>
      </p:sp>
      <p:sp>
        <p:nvSpPr>
          <p:cNvPr id="36867" name="Titre 8">
            <a:extLst>
              <a:ext uri="{FF2B5EF4-FFF2-40B4-BE49-F238E27FC236}">
                <a16:creationId xmlns:a16="http://schemas.microsoft.com/office/drawing/2014/main" id="{F925BCE0-0180-4412-985E-30374782E51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36868" name="Rectangle 4">
            <a:extLst>
              <a:ext uri="{FF2B5EF4-FFF2-40B4-BE49-F238E27FC236}">
                <a16:creationId xmlns:a16="http://schemas.microsoft.com/office/drawing/2014/main" id="{115354D5-E631-0C77-DF4A-6D4A90B7B2E6}"/>
              </a:ext>
            </a:extLst>
          </p:cNvPr>
          <p:cNvSpPr>
            <a:spLocks noChangeArrowheads="1"/>
          </p:cNvSpPr>
          <p:nvPr/>
        </p:nvSpPr>
        <p:spPr bwMode="auto">
          <a:xfrm>
            <a:off x="431800" y="1500188"/>
            <a:ext cx="8243888"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Participe à  la reconnaissance permanente dans la structure, afin d’adapter la réponse opérationnelle aux enjeux et aux contraintes identifiées.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Complète le matériel en fonction de la mission.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Veille au maintien des conditions de ventilation</a:t>
            </a:r>
          </a:p>
        </p:txBody>
      </p:sp>
      <p:sp>
        <p:nvSpPr>
          <p:cNvPr id="36869" name="Rectangle 5">
            <a:extLst>
              <a:ext uri="{FF2B5EF4-FFF2-40B4-BE49-F238E27FC236}">
                <a16:creationId xmlns:a16="http://schemas.microsoft.com/office/drawing/2014/main" id="{2E9BB990-FD0A-8C61-86DE-5026D41223DC}"/>
              </a:ext>
            </a:extLst>
          </p:cNvPr>
          <p:cNvSpPr>
            <a:spLocks noChangeArrowheads="1"/>
          </p:cNvSpPr>
          <p:nvPr/>
        </p:nvSpPr>
        <p:spPr bwMode="auto">
          <a:xfrm>
            <a:off x="431800" y="4475163"/>
            <a:ext cx="78486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Calibri" panose="020F0502020204030204" pitchFamily="34" charset="0"/>
              </a:rPr>
              <a:t>Prend les décisions nécessaires à  la préservation de la sécurité  du binôme, en collaboration avec son équipier et son CA.</a:t>
            </a:r>
            <a:r>
              <a:rPr lang="fr-FR" altLang="fr-FR" sz="2400">
                <a:solidFill>
                  <a:srgbClr val="00000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4">
            <a:extLst>
              <a:ext uri="{FF2B5EF4-FFF2-40B4-BE49-F238E27FC236}">
                <a16:creationId xmlns:a16="http://schemas.microsoft.com/office/drawing/2014/main" id="{AFF8288D-C5D3-B9B8-3B10-A6CA1F125CB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F5769CE-DE71-43B4-9938-C5366E979CDB}" type="slidenum">
              <a:rPr lang="fr-FR" altLang="fr-FR" sz="2000">
                <a:solidFill>
                  <a:srgbClr val="984807"/>
                </a:solidFill>
              </a:rPr>
              <a:pPr algn="r" eaLnBrk="1" hangingPunct="1">
                <a:spcBef>
                  <a:spcPct val="0"/>
                </a:spcBef>
                <a:buFontTx/>
                <a:buNone/>
              </a:pPr>
              <a:t>35</a:t>
            </a:fld>
            <a:endParaRPr lang="fr-FR" altLang="fr-FR" sz="2000">
              <a:solidFill>
                <a:srgbClr val="984807"/>
              </a:solidFill>
            </a:endParaRPr>
          </a:p>
        </p:txBody>
      </p:sp>
      <p:sp>
        <p:nvSpPr>
          <p:cNvPr id="37891" name="Titre 8">
            <a:extLst>
              <a:ext uri="{FF2B5EF4-FFF2-40B4-BE49-F238E27FC236}">
                <a16:creationId xmlns:a16="http://schemas.microsoft.com/office/drawing/2014/main" id="{1D6C0468-7028-D109-6CCE-61610CA9429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35844" name="Rectangle 4">
            <a:extLst>
              <a:ext uri="{FF2B5EF4-FFF2-40B4-BE49-F238E27FC236}">
                <a16:creationId xmlns:a16="http://schemas.microsoft.com/office/drawing/2014/main" id="{67599C3B-42E4-C62E-2A29-CE520E45DCBA}"/>
              </a:ext>
            </a:extLst>
          </p:cNvPr>
          <p:cNvSpPr>
            <a:spLocks noChangeArrowheads="1"/>
          </p:cNvSpPr>
          <p:nvPr/>
        </p:nvSpPr>
        <p:spPr bwMode="auto">
          <a:xfrm>
            <a:off x="323850" y="1317625"/>
            <a:ext cx="8534400" cy="2973388"/>
          </a:xfrm>
          <a:prstGeom prst="rect">
            <a:avLst/>
          </a:prstGeom>
          <a:noFill/>
          <a:ln>
            <a:noFill/>
          </a:ln>
          <a:effec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Myriad Pro"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Myriad Pro"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Myriad Pro"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Myriad Pro"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charset="0"/>
              </a:defRPr>
            </a:lvl9pPr>
          </a:lstStyle>
          <a:p>
            <a:pPr>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Prend les décisions nécessaires à la préservation de la sécurité du binôme, en collaboration avec son équipier et son CA :</a:t>
            </a:r>
          </a:p>
          <a:p>
            <a:pPr>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Ouverture sécurisée des ouvrants,</a:t>
            </a:r>
          </a:p>
          <a:p>
            <a:pPr marL="342900" indent="-342900">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Placement judicieux dans le sens de tirage, en amont du foyer (la zone entre le foyer et le sortant doit être évitée).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numéro de diapositive 4">
            <a:extLst>
              <a:ext uri="{FF2B5EF4-FFF2-40B4-BE49-F238E27FC236}">
                <a16:creationId xmlns:a16="http://schemas.microsoft.com/office/drawing/2014/main" id="{EFF75498-6784-15DF-35C4-8C57590E236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2450D57-C5AF-4A2B-B093-DFF2326342B5}" type="slidenum">
              <a:rPr lang="fr-FR" altLang="fr-FR" sz="2000">
                <a:solidFill>
                  <a:srgbClr val="984807"/>
                </a:solidFill>
              </a:rPr>
              <a:pPr algn="r" eaLnBrk="1" hangingPunct="1">
                <a:spcBef>
                  <a:spcPct val="0"/>
                </a:spcBef>
                <a:buFontTx/>
                <a:buNone/>
              </a:pPr>
              <a:t>36</a:t>
            </a:fld>
            <a:endParaRPr lang="fr-FR" altLang="fr-FR" sz="2000">
              <a:solidFill>
                <a:srgbClr val="984807"/>
              </a:solidFill>
            </a:endParaRPr>
          </a:p>
        </p:txBody>
      </p:sp>
      <p:sp>
        <p:nvSpPr>
          <p:cNvPr id="38915" name="Titre 8">
            <a:extLst>
              <a:ext uri="{FF2B5EF4-FFF2-40B4-BE49-F238E27FC236}">
                <a16:creationId xmlns:a16="http://schemas.microsoft.com/office/drawing/2014/main" id="{7A1D6124-F554-65AF-9025-1C4C3AF4D1E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36868" name="Rectangle 6">
            <a:extLst>
              <a:ext uri="{FF2B5EF4-FFF2-40B4-BE49-F238E27FC236}">
                <a16:creationId xmlns:a16="http://schemas.microsoft.com/office/drawing/2014/main" id="{2B10EC5F-EB74-179D-5715-70EA37B96BF1}"/>
              </a:ext>
            </a:extLst>
          </p:cNvPr>
          <p:cNvSpPr>
            <a:spLocks noChangeArrowheads="1"/>
          </p:cNvSpPr>
          <p:nvPr/>
        </p:nvSpPr>
        <p:spPr bwMode="auto">
          <a:xfrm>
            <a:off x="381000" y="1371600"/>
            <a:ext cx="8229600" cy="3416300"/>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spcBef>
                <a:spcPts val="0"/>
              </a:spcBef>
              <a:buFont typeface="Arial" panose="020B0604020202020204" pitchFamily="34" charset="0"/>
              <a:buNone/>
              <a:defRPr/>
            </a:pPr>
            <a:r>
              <a:rPr lang="fr-FR"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Avant de pénétrer </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dans 1 local, le porte-lance doit :</a:t>
            </a:r>
          </a:p>
          <a:p>
            <a:pPr>
              <a:spcBef>
                <a:spcPts val="0"/>
              </a:spcBef>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spcBef>
                <a:spcPts val="0"/>
              </a:spcBef>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 placer dans la position la + basse possible, à l’écart des effets éventuels d’un phénomène thermique,</a:t>
            </a:r>
          </a:p>
          <a:p>
            <a:pPr marL="342900" indent="-342900">
              <a:spcBef>
                <a:spcPts val="0"/>
              </a:spcBef>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spcBef>
                <a:spcPts val="0"/>
              </a:spcBef>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Rechercher les signes d’alarme significatifs des accidents thermiques et rendre compte à son CA en cas de nécessité,</a:t>
            </a:r>
          </a:p>
          <a:p>
            <a:pPr marL="342900" indent="-342900">
              <a:spcBef>
                <a:spcPts val="0"/>
              </a:spcBef>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spcBef>
                <a:spcPts val="0"/>
              </a:spcBef>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Prévoir un chemin de repli jusqu’à une zone de sécurité,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4">
            <a:extLst>
              <a:ext uri="{FF2B5EF4-FFF2-40B4-BE49-F238E27FC236}">
                <a16:creationId xmlns:a16="http://schemas.microsoft.com/office/drawing/2014/main" id="{BBD4B57F-0822-A107-BCE4-077D563D5B2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A98BB8A-A98F-475A-BA5F-3CC0DFDF2B21}" type="slidenum">
              <a:rPr lang="fr-FR" altLang="fr-FR" sz="2000">
                <a:solidFill>
                  <a:srgbClr val="984807"/>
                </a:solidFill>
              </a:rPr>
              <a:pPr algn="r" eaLnBrk="1" hangingPunct="1">
                <a:spcBef>
                  <a:spcPct val="0"/>
                </a:spcBef>
                <a:buFontTx/>
                <a:buNone/>
              </a:pPr>
              <a:t>37</a:t>
            </a:fld>
            <a:endParaRPr lang="fr-FR" altLang="fr-FR" sz="2000">
              <a:solidFill>
                <a:srgbClr val="984807"/>
              </a:solidFill>
            </a:endParaRPr>
          </a:p>
        </p:txBody>
      </p:sp>
      <p:sp>
        <p:nvSpPr>
          <p:cNvPr id="39939" name="Titre 8">
            <a:extLst>
              <a:ext uri="{FF2B5EF4-FFF2-40B4-BE49-F238E27FC236}">
                <a16:creationId xmlns:a16="http://schemas.microsoft.com/office/drawing/2014/main" id="{C66FB335-B926-BB07-E475-76762F2FB92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39940" name="Rectangle 6">
            <a:extLst>
              <a:ext uri="{FF2B5EF4-FFF2-40B4-BE49-F238E27FC236}">
                <a16:creationId xmlns:a16="http://schemas.microsoft.com/office/drawing/2014/main" id="{36719E96-59F8-81D3-93C3-26D3E51227C0}"/>
              </a:ext>
            </a:extLst>
          </p:cNvPr>
          <p:cNvSpPr>
            <a:spLocks noChangeArrowheads="1"/>
          </p:cNvSpPr>
          <p:nvPr/>
        </p:nvSpPr>
        <p:spPr bwMode="auto">
          <a:xfrm>
            <a:off x="381000" y="1371600"/>
            <a:ext cx="84772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pPr>
            <a:r>
              <a:rPr lang="fr-FR" altLang="fr-FR" sz="2400">
                <a:solidFill>
                  <a:srgbClr val="000000"/>
                </a:solidFill>
                <a:latin typeface="Times New Roman" panose="02020603050405020304" pitchFamily="18" charset="0"/>
                <a:cs typeface="Times New Roman" panose="02020603050405020304" pitchFamily="18" charset="0"/>
              </a:rPr>
              <a:t>S’assurer que les conditions sont remplies pour pénétrer </a:t>
            </a:r>
          </a:p>
          <a:p>
            <a:pPr>
              <a:spcBef>
                <a:spcPct val="0"/>
              </a:spcBef>
            </a:pPr>
            <a:r>
              <a:rPr lang="fr-FR" altLang="fr-FR" sz="2400">
                <a:solidFill>
                  <a:srgbClr val="000000"/>
                </a:solidFill>
                <a:latin typeface="Times New Roman" panose="02020603050405020304" pitchFamily="18" charset="0"/>
                <a:cs typeface="Times New Roman" panose="02020603050405020304" pitchFamily="18" charset="0"/>
              </a:rPr>
              <a:t>S’assurer du bon réglage de sa lance </a:t>
            </a:r>
          </a:p>
        </p:txBody>
      </p:sp>
      <p:pic>
        <p:nvPicPr>
          <p:cNvPr id="39941" name="Picture 1">
            <a:extLst>
              <a:ext uri="{FF2B5EF4-FFF2-40B4-BE49-F238E27FC236}">
                <a16:creationId xmlns:a16="http://schemas.microsoft.com/office/drawing/2014/main" id="{42962FFA-CDD7-10B4-9058-6DDBCF7B7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594" t="52083" r="32031" b="11458"/>
          <a:stretch>
            <a:fillRect/>
          </a:stretch>
        </p:blipFill>
        <p:spPr bwMode="auto">
          <a:xfrm>
            <a:off x="2051050" y="2263775"/>
            <a:ext cx="5041900" cy="40147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4">
            <a:extLst>
              <a:ext uri="{FF2B5EF4-FFF2-40B4-BE49-F238E27FC236}">
                <a16:creationId xmlns:a16="http://schemas.microsoft.com/office/drawing/2014/main" id="{12C88ECB-3D97-EAD0-36CD-472BE2FDECA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C7F65D8-765C-4FB4-ABD6-97AA30536435}" type="slidenum">
              <a:rPr lang="fr-FR" altLang="fr-FR" sz="2000">
                <a:solidFill>
                  <a:srgbClr val="984807"/>
                </a:solidFill>
              </a:rPr>
              <a:pPr algn="r" eaLnBrk="1" hangingPunct="1">
                <a:spcBef>
                  <a:spcPct val="0"/>
                </a:spcBef>
                <a:buFontTx/>
                <a:buNone/>
              </a:pPr>
              <a:t>38</a:t>
            </a:fld>
            <a:endParaRPr lang="fr-FR" altLang="fr-FR" sz="2000">
              <a:solidFill>
                <a:srgbClr val="984807"/>
              </a:solidFill>
            </a:endParaRPr>
          </a:p>
        </p:txBody>
      </p:sp>
      <p:sp>
        <p:nvSpPr>
          <p:cNvPr id="40963" name="Titre 8">
            <a:extLst>
              <a:ext uri="{FF2B5EF4-FFF2-40B4-BE49-F238E27FC236}">
                <a16:creationId xmlns:a16="http://schemas.microsoft.com/office/drawing/2014/main" id="{B5D7498D-9BBE-FFB7-3DFB-CA061566573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36868" name="Rectangle 6">
            <a:extLst>
              <a:ext uri="{FF2B5EF4-FFF2-40B4-BE49-F238E27FC236}">
                <a16:creationId xmlns:a16="http://schemas.microsoft.com/office/drawing/2014/main" id="{D0B61AC4-2F80-B8E4-A637-4A2492325646}"/>
              </a:ext>
            </a:extLst>
          </p:cNvPr>
          <p:cNvSpPr>
            <a:spLocks noChangeArrowheads="1"/>
          </p:cNvSpPr>
          <p:nvPr/>
        </p:nvSpPr>
        <p:spPr bwMode="auto">
          <a:xfrm>
            <a:off x="363538" y="1300163"/>
            <a:ext cx="8477250" cy="4892675"/>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spcBef>
                <a:spcPts val="0"/>
              </a:spcBef>
              <a:buFont typeface="Arial" panose="020B0604020202020204" pitchFamily="34" charset="0"/>
              <a:buNone/>
              <a:defRPr/>
            </a:pPr>
            <a:r>
              <a:rPr lang="fr-FR"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Lorsqu’il pénètre </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dans 1 local, le porte-lance doit :</a:t>
            </a:r>
          </a:p>
          <a:p>
            <a:pPr>
              <a:spcBef>
                <a:spcPts val="0"/>
              </a:spcBef>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spcBef>
                <a:spcPts val="0"/>
              </a:spcBef>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Explorer le local dans la position la + basse possible, par avancées successives, en évitant de rester dans le sens du tirage et en mettant en œuvre les techniques d’extinction adaptées à la situation ;</a:t>
            </a:r>
          </a:p>
          <a:p>
            <a:pPr marL="342900" indent="-342900">
              <a:spcBef>
                <a:spcPts val="0"/>
              </a:spcBef>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ts val="0"/>
              </a:spcBef>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Adapter le jet de la lance en respectant le débit commandé ;</a:t>
            </a:r>
          </a:p>
          <a:p>
            <a:pPr marL="342900" indent="-342900">
              <a:spcBef>
                <a:spcPts val="0"/>
              </a:spcBef>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ts val="0"/>
              </a:spcBef>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 replier en cas d’une baisse anormale d’arrivée de l’eau à la lance et rendre compte ;</a:t>
            </a:r>
          </a:p>
          <a:p>
            <a:pPr>
              <a:spcBef>
                <a:spcPts val="0"/>
              </a:spcBef>
              <a:buFont typeface="Arial" panose="020B0604020202020204" pitchFamily="34" charset="0"/>
              <a:buNone/>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ts val="0"/>
              </a:spcBef>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Utiliser l’eau strictement nécessaire à l’extinction</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4">
            <a:extLst>
              <a:ext uri="{FF2B5EF4-FFF2-40B4-BE49-F238E27FC236}">
                <a16:creationId xmlns:a16="http://schemas.microsoft.com/office/drawing/2014/main" id="{D40B1F3F-67E2-45A7-7A05-AEC53E0068E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3EFF048-3FB9-4783-9B8A-4FB9A4B5C21B}" type="slidenum">
              <a:rPr lang="fr-FR" altLang="fr-FR" sz="2000">
                <a:solidFill>
                  <a:srgbClr val="984807"/>
                </a:solidFill>
              </a:rPr>
              <a:pPr algn="r" eaLnBrk="1" hangingPunct="1">
                <a:spcBef>
                  <a:spcPct val="0"/>
                </a:spcBef>
                <a:buFontTx/>
                <a:buNone/>
              </a:pPr>
              <a:t>39</a:t>
            </a:fld>
            <a:endParaRPr lang="fr-FR" altLang="fr-FR" sz="2000">
              <a:solidFill>
                <a:srgbClr val="984807"/>
              </a:solidFill>
            </a:endParaRPr>
          </a:p>
        </p:txBody>
      </p:sp>
      <p:sp>
        <p:nvSpPr>
          <p:cNvPr id="41987" name="Titre 8">
            <a:extLst>
              <a:ext uri="{FF2B5EF4-FFF2-40B4-BE49-F238E27FC236}">
                <a16:creationId xmlns:a16="http://schemas.microsoft.com/office/drawing/2014/main" id="{BA41DA58-96A3-69B0-5236-913D88BB5C6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41988" name="Rectangle 6">
            <a:extLst>
              <a:ext uri="{FF2B5EF4-FFF2-40B4-BE49-F238E27FC236}">
                <a16:creationId xmlns:a16="http://schemas.microsoft.com/office/drawing/2014/main" id="{F56D2A35-C7E9-A9D1-974B-14110C6BAE88}"/>
              </a:ext>
            </a:extLst>
          </p:cNvPr>
          <p:cNvSpPr>
            <a:spLocks noChangeArrowheads="1"/>
          </p:cNvSpPr>
          <p:nvPr/>
        </p:nvSpPr>
        <p:spPr bwMode="auto">
          <a:xfrm>
            <a:off x="395288" y="2133600"/>
            <a:ext cx="8280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Aft>
                <a:spcPts val="800"/>
              </a:spcAft>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En présence d'une couche de fumées en partie haute d'un volume</a:t>
            </a:r>
          </a:p>
          <a:p>
            <a:pPr algn="just">
              <a:lnSpc>
                <a:spcPct val="107000"/>
              </a:lnSpc>
              <a:spcAft>
                <a:spcPts val="800"/>
              </a:spcAft>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neutralisation du plafond de fumées doit être effectuée de manière systématique par le porte-lance avant toute pénétration, et régulièrement lors des progressions, afin de garantir leur sécurité</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4">
            <a:extLst>
              <a:ext uri="{FF2B5EF4-FFF2-40B4-BE49-F238E27FC236}">
                <a16:creationId xmlns:a16="http://schemas.microsoft.com/office/drawing/2014/main" id="{C8FDE4A2-39B8-24E7-671B-1AB0F95255A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992A624-F454-4894-8643-CD44D1F3B88C}" type="slidenum">
              <a:rPr lang="fr-FR" altLang="fr-FR" sz="2000">
                <a:solidFill>
                  <a:srgbClr val="984807"/>
                </a:solidFill>
              </a:rPr>
              <a:pPr algn="r" eaLnBrk="1" hangingPunct="1">
                <a:spcBef>
                  <a:spcPct val="0"/>
                </a:spcBef>
                <a:buFontTx/>
                <a:buNone/>
              </a:pPr>
              <a:t>4</a:t>
            </a:fld>
            <a:endParaRPr lang="fr-FR" altLang="fr-FR" sz="2000">
              <a:solidFill>
                <a:srgbClr val="984807"/>
              </a:solidFill>
            </a:endParaRPr>
          </a:p>
        </p:txBody>
      </p:sp>
      <p:sp>
        <p:nvSpPr>
          <p:cNvPr id="6147" name="Titre 8">
            <a:extLst>
              <a:ext uri="{FF2B5EF4-FFF2-40B4-BE49-F238E27FC236}">
                <a16:creationId xmlns:a16="http://schemas.microsoft.com/office/drawing/2014/main" id="{8D346B54-AE45-BD5C-1DFF-D7ED372238E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6148" name="Rectangle 4">
            <a:extLst>
              <a:ext uri="{FF2B5EF4-FFF2-40B4-BE49-F238E27FC236}">
                <a16:creationId xmlns:a16="http://schemas.microsoft.com/office/drawing/2014/main" id="{F9C5D7D4-BBA7-3168-EAE7-8420A9490C98}"/>
              </a:ext>
            </a:extLst>
          </p:cNvPr>
          <p:cNvSpPr>
            <a:spLocks noChangeArrowheads="1"/>
          </p:cNvSpPr>
          <p:nvPr/>
        </p:nvSpPr>
        <p:spPr bwMode="auto">
          <a:xfrm>
            <a:off x="457200" y="1600200"/>
            <a:ext cx="8153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latin typeface="Times New Roman" panose="02020603050405020304" pitchFamily="18" charset="0"/>
                <a:cs typeface="Calibri" panose="020F0502020204030204" pitchFamily="34" charset="0"/>
              </a:rPr>
              <a:t>Point d'attaque : </a:t>
            </a:r>
            <a:r>
              <a:rPr lang="fr-FR" altLang="fr-FR" sz="2400">
                <a:latin typeface="Times New Roman" panose="02020603050405020304" pitchFamily="18" charset="0"/>
                <a:cs typeface="Calibri" panose="020F0502020204030204" pitchFamily="34" charset="0"/>
              </a:rPr>
              <a:t>désigné par le CA, c’est l'emplacement du porte-lance à partir duquel il procède à l'attaque du sinistre. </a:t>
            </a:r>
          </a:p>
          <a:p>
            <a:pPr algn="just">
              <a:spcBef>
                <a:spcPct val="0"/>
              </a:spcBef>
              <a:buFontTx/>
              <a:buNone/>
            </a:pPr>
            <a:endParaRPr lang="fr-FR" altLang="fr-FR" sz="2400">
              <a:latin typeface="Times New Roman" panose="02020603050405020304" pitchFamily="18" charset="0"/>
              <a:cs typeface="Calibri" panose="020F0502020204030204" pitchFamily="34" charset="0"/>
            </a:endParaRPr>
          </a:p>
          <a:p>
            <a:pPr algn="just">
              <a:spcBef>
                <a:spcPct val="0"/>
              </a:spcBef>
              <a:buFontTx/>
              <a:buNone/>
            </a:pP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Peut varier au cours du sinistre, est choisi de manière à pouvoir attaquer le foyer principal et / ou enrayer la propagation.</a:t>
            </a:r>
            <a:r>
              <a:rPr lang="fr-FR" altLang="fr-FR" sz="2400">
                <a:latin typeface="Times New Roman" panose="02020603050405020304" pitchFamily="18" charset="0"/>
                <a:cs typeface="Arial" panose="020B0604020202020204" pitchFamily="34" charset="0"/>
              </a:rPr>
              <a:t> </a:t>
            </a:r>
          </a:p>
        </p:txBody>
      </p:sp>
      <p:sp>
        <p:nvSpPr>
          <p:cNvPr id="6149" name="Rectangle 5">
            <a:extLst>
              <a:ext uri="{FF2B5EF4-FFF2-40B4-BE49-F238E27FC236}">
                <a16:creationId xmlns:a16="http://schemas.microsoft.com/office/drawing/2014/main" id="{D6F6B9EB-EC33-40D8-16E0-62DA9F9CE341}"/>
              </a:ext>
            </a:extLst>
          </p:cNvPr>
          <p:cNvSpPr>
            <a:spLocks noChangeArrowheads="1"/>
          </p:cNvSpPr>
          <p:nvPr/>
        </p:nvSpPr>
        <p:spPr bwMode="auto">
          <a:xfrm>
            <a:off x="439738" y="4221163"/>
            <a:ext cx="80772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latin typeface="Times New Roman" panose="02020603050405020304" pitchFamily="18" charset="0"/>
                <a:cs typeface="Times New Roman" panose="02020603050405020304" pitchFamily="18" charset="0"/>
              </a:rPr>
              <a:t>Phase d'attaque :</a:t>
            </a:r>
            <a:r>
              <a:rPr lang="fr-FR" altLang="fr-FR" sz="2400">
                <a:latin typeface="Times New Roman" panose="02020603050405020304" pitchFamily="18" charset="0"/>
                <a:cs typeface="Times New Roman" panose="02020603050405020304" pitchFamily="18" charset="0"/>
              </a:rPr>
              <a:t> moment à partir duquel un binôme, muni d'un moyen d'extinction adapté, procède à l'attaque du sinistre. </a:t>
            </a:r>
            <a:endParaRPr lang="fr-FR" altLang="fr-FR" sz="2400">
              <a:latin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4">
            <a:extLst>
              <a:ext uri="{FF2B5EF4-FFF2-40B4-BE49-F238E27FC236}">
                <a16:creationId xmlns:a16="http://schemas.microsoft.com/office/drawing/2014/main" id="{0F518E7C-C698-BCF0-99FA-E6D7E51A40C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FF41ED8-A99C-4267-8B55-D4AF1758AA30}" type="slidenum">
              <a:rPr lang="fr-FR" altLang="fr-FR" sz="2000">
                <a:solidFill>
                  <a:srgbClr val="984807"/>
                </a:solidFill>
              </a:rPr>
              <a:pPr algn="r" eaLnBrk="1" hangingPunct="1">
                <a:spcBef>
                  <a:spcPct val="0"/>
                </a:spcBef>
                <a:buFontTx/>
                <a:buNone/>
              </a:pPr>
              <a:t>40</a:t>
            </a:fld>
            <a:endParaRPr lang="fr-FR" altLang="fr-FR" sz="2000">
              <a:solidFill>
                <a:srgbClr val="984807"/>
              </a:solidFill>
            </a:endParaRPr>
          </a:p>
        </p:txBody>
      </p:sp>
      <p:sp>
        <p:nvSpPr>
          <p:cNvPr id="43011" name="Titre 8">
            <a:extLst>
              <a:ext uri="{FF2B5EF4-FFF2-40B4-BE49-F238E27FC236}">
                <a16:creationId xmlns:a16="http://schemas.microsoft.com/office/drawing/2014/main" id="{82AE83CF-CF32-F4E3-F78C-58BD3D07B3F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43012" name="Rectangle 6">
            <a:extLst>
              <a:ext uri="{FF2B5EF4-FFF2-40B4-BE49-F238E27FC236}">
                <a16:creationId xmlns:a16="http://schemas.microsoft.com/office/drawing/2014/main" id="{DA8ACBBD-C466-A78E-62EF-DC5B8ACAF4F8}"/>
              </a:ext>
            </a:extLst>
          </p:cNvPr>
          <p:cNvSpPr>
            <a:spLocks noChangeArrowheads="1"/>
          </p:cNvSpPr>
          <p:nvPr/>
        </p:nvSpPr>
        <p:spPr bwMode="auto">
          <a:xfrm>
            <a:off x="549275" y="1454150"/>
            <a:ext cx="8305800"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Aft>
                <a:spcPts val="800"/>
              </a:spcAft>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Vérifie la stabilité de la structure avant d'entrer dans un local.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pic>
        <p:nvPicPr>
          <p:cNvPr id="43013" name="Picture 5">
            <a:extLst>
              <a:ext uri="{FF2B5EF4-FFF2-40B4-BE49-F238E27FC236}">
                <a16:creationId xmlns:a16="http://schemas.microsoft.com/office/drawing/2014/main" id="{C9F23A4C-58C9-3569-6DEC-D0B14277DBEE}"/>
              </a:ext>
            </a:extLst>
          </p:cNvPr>
          <p:cNvPicPr>
            <a:picLocks noChangeAspect="1" noChangeArrowheads="1"/>
          </p:cNvPicPr>
          <p:nvPr/>
        </p:nvPicPr>
        <p:blipFill>
          <a:blip r:embed="rId2">
            <a:clrChange>
              <a:clrFrom>
                <a:srgbClr val="FFFBFF"/>
              </a:clrFrom>
              <a:clrTo>
                <a:srgbClr val="FFFBFF">
                  <a:alpha val="0"/>
                </a:srgbClr>
              </a:clrTo>
            </a:clrChange>
            <a:extLst>
              <a:ext uri="{28A0092B-C50C-407E-A947-70E740481C1C}">
                <a14:useLocalDpi xmlns:a14="http://schemas.microsoft.com/office/drawing/2010/main" val="0"/>
              </a:ext>
            </a:extLst>
          </a:blip>
          <a:srcRect l="32813" t="43750" r="30469" b="28125"/>
          <a:stretch>
            <a:fillRect/>
          </a:stretch>
        </p:blipFill>
        <p:spPr bwMode="auto">
          <a:xfrm>
            <a:off x="1295400" y="2276475"/>
            <a:ext cx="6553200" cy="37607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4">
            <a:extLst>
              <a:ext uri="{FF2B5EF4-FFF2-40B4-BE49-F238E27FC236}">
                <a16:creationId xmlns:a16="http://schemas.microsoft.com/office/drawing/2014/main" id="{00D49A2E-DB7B-D88C-F02E-4609AD16E8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2905EA5-DC78-4712-8DA7-CAEDA01F077A}" type="slidenum">
              <a:rPr lang="fr-FR" altLang="fr-FR" sz="2000">
                <a:solidFill>
                  <a:srgbClr val="984807"/>
                </a:solidFill>
              </a:rPr>
              <a:pPr algn="r" eaLnBrk="1" hangingPunct="1">
                <a:spcBef>
                  <a:spcPct val="0"/>
                </a:spcBef>
                <a:buFontTx/>
                <a:buNone/>
              </a:pPr>
              <a:t>41</a:t>
            </a:fld>
            <a:endParaRPr lang="fr-FR" altLang="fr-FR" sz="2000">
              <a:solidFill>
                <a:srgbClr val="984807"/>
              </a:solidFill>
            </a:endParaRPr>
          </a:p>
        </p:txBody>
      </p:sp>
      <p:sp>
        <p:nvSpPr>
          <p:cNvPr id="44035" name="Titre 8">
            <a:extLst>
              <a:ext uri="{FF2B5EF4-FFF2-40B4-BE49-F238E27FC236}">
                <a16:creationId xmlns:a16="http://schemas.microsoft.com/office/drawing/2014/main" id="{90F56D05-CE8F-E42B-0774-B06E8542FB9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44036" name="Rectangle 4">
            <a:extLst>
              <a:ext uri="{FF2B5EF4-FFF2-40B4-BE49-F238E27FC236}">
                <a16:creationId xmlns:a16="http://schemas.microsoft.com/office/drawing/2014/main" id="{DD23C481-22D8-47BF-149A-127074EEAD2E}"/>
              </a:ext>
            </a:extLst>
          </p:cNvPr>
          <p:cNvSpPr>
            <a:spLocks noChangeArrowheads="1"/>
          </p:cNvSpPr>
          <p:nvPr/>
        </p:nvSpPr>
        <p:spPr bwMode="auto">
          <a:xfrm>
            <a:off x="0" y="2720975"/>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a:p>
            <a:pPr lvl="1">
              <a:spcBef>
                <a:spcPct val="0"/>
              </a:spcBef>
              <a:buFontTx/>
              <a:buNone/>
            </a:pPr>
            <a:endParaRPr lang="fr-FR" altLang="fr-FR" sz="1800">
              <a:latin typeface="Arial" panose="020B0604020202020204" pitchFamily="34" charset="0"/>
            </a:endParaRPr>
          </a:p>
        </p:txBody>
      </p:sp>
      <p:sp>
        <p:nvSpPr>
          <p:cNvPr id="39941" name="Rectangle 5">
            <a:extLst>
              <a:ext uri="{FF2B5EF4-FFF2-40B4-BE49-F238E27FC236}">
                <a16:creationId xmlns:a16="http://schemas.microsoft.com/office/drawing/2014/main" id="{D19FD6E4-7C1F-1A39-276D-E8CD09C04C20}"/>
              </a:ext>
            </a:extLst>
          </p:cNvPr>
          <p:cNvSpPr>
            <a:spLocks noChangeArrowheads="1"/>
          </p:cNvSpPr>
          <p:nvPr/>
        </p:nvSpPr>
        <p:spPr bwMode="auto">
          <a:xfrm>
            <a:off x="323850" y="1301750"/>
            <a:ext cx="8229600" cy="1892300"/>
          </a:xfrm>
          <a:prstGeom prst="rect">
            <a:avLst/>
          </a:prstGeom>
          <a:noFill/>
          <a:ln>
            <a:noFill/>
          </a:ln>
          <a:effectLst/>
        </p:spPr>
        <p:txBody>
          <a:bodyPr bIns="0">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lgn="just">
              <a:spcBef>
                <a:spcPts val="0"/>
              </a:spcBef>
              <a:spcAft>
                <a:spcPts val="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Attaque le feu :</a:t>
            </a:r>
          </a:p>
          <a:p>
            <a:pPr algn="just">
              <a:spcBef>
                <a:spcPts val="0"/>
              </a:spcBef>
              <a:spcAft>
                <a:spcPts val="0"/>
              </a:spcAft>
              <a:buFont typeface="Arial" panose="020B0604020202020204" pitchFamily="34" charset="0"/>
              <a:buNone/>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Bef>
                <a:spcPts val="0"/>
              </a:spcBef>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en s'approchant le + possible du foyer </a:t>
            </a:r>
          </a:p>
          <a:p>
            <a:pPr marL="342900" indent="-342900" algn="just">
              <a:spcBef>
                <a:spcPts val="0"/>
              </a:spcBef>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u</a:t>
            </a:r>
            <a:r>
              <a:rPr lang="fr-FR" sz="2400" dirty="0">
                <a:latin typeface="Times New Roman" panose="02020603050405020304" pitchFamily="18" charset="0"/>
                <a:ea typeface="Times New Roman" panose="02020603050405020304" pitchFamily="18" charset="0"/>
                <a:cs typeface="Times New Roman" panose="02020603050405020304" pitchFamily="18" charset="0"/>
              </a:rPr>
              <a:t>tilise sa lance à bon escient </a:t>
            </a:r>
          </a:p>
          <a:p>
            <a:pPr marL="342900" indent="-342900" algn="just">
              <a:spcBef>
                <a:spcPts val="0"/>
              </a:spcBef>
              <a:spcAft>
                <a:spcPts val="0"/>
              </a:spcAft>
              <a:defRPr/>
            </a:pPr>
            <a:r>
              <a:rPr lang="fr-FR" sz="2400" dirty="0">
                <a:latin typeface="Times New Roman" panose="02020603050405020304" pitchFamily="18" charset="0"/>
                <a:ea typeface="Times New Roman" panose="02020603050405020304" pitchFamily="18" charset="0"/>
                <a:cs typeface="Times New Roman" panose="02020603050405020304" pitchFamily="18" charset="0"/>
              </a:rPr>
              <a:t>applique les techniques </a:t>
            </a:r>
            <a:r>
              <a:rPr lang="fr-FR" altLang="fr-FR" sz="2400" dirty="0">
                <a:latin typeface="Times New Roman" panose="02020603050405020304" pitchFamily="18" charset="0"/>
                <a:cs typeface="Arial" panose="020B0604020202020204" pitchFamily="34" charset="0"/>
                <a:sym typeface="Wingdings" panose="05000000000000000000" pitchFamily="2" charset="2"/>
              </a:rPr>
              <a:t> </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quatre D", crayonnage, etc.</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4038" name="Picture 7">
            <a:extLst>
              <a:ext uri="{FF2B5EF4-FFF2-40B4-BE49-F238E27FC236}">
                <a16:creationId xmlns:a16="http://schemas.microsoft.com/office/drawing/2014/main" id="{BDE27357-AA3B-19E1-E657-FF5C153F4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906" t="38542" r="27344" b="39174"/>
          <a:stretch>
            <a:fillRect/>
          </a:stretch>
        </p:blipFill>
        <p:spPr bwMode="auto">
          <a:xfrm>
            <a:off x="1042988" y="3476625"/>
            <a:ext cx="6657975" cy="254476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numéro de diapositive 4">
            <a:extLst>
              <a:ext uri="{FF2B5EF4-FFF2-40B4-BE49-F238E27FC236}">
                <a16:creationId xmlns:a16="http://schemas.microsoft.com/office/drawing/2014/main" id="{02B8ACE0-EA39-D503-A824-49BB81BD994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369EE79-C158-4B8F-A998-F88853FA7200}" type="slidenum">
              <a:rPr lang="fr-FR" altLang="fr-FR" sz="2000">
                <a:solidFill>
                  <a:srgbClr val="984807"/>
                </a:solidFill>
              </a:rPr>
              <a:pPr algn="r" eaLnBrk="1" hangingPunct="1">
                <a:spcBef>
                  <a:spcPct val="0"/>
                </a:spcBef>
                <a:buFontTx/>
                <a:buNone/>
              </a:pPr>
              <a:t>42</a:t>
            </a:fld>
            <a:endParaRPr lang="fr-FR" altLang="fr-FR" sz="2000">
              <a:solidFill>
                <a:srgbClr val="984807"/>
              </a:solidFill>
            </a:endParaRPr>
          </a:p>
        </p:txBody>
      </p:sp>
      <p:sp>
        <p:nvSpPr>
          <p:cNvPr id="45059" name="Titre 8">
            <a:extLst>
              <a:ext uri="{FF2B5EF4-FFF2-40B4-BE49-F238E27FC236}">
                <a16:creationId xmlns:a16="http://schemas.microsoft.com/office/drawing/2014/main" id="{06AD645E-4F9F-9E71-EA01-44613EC983B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45060" name="Rectangle 4">
            <a:extLst>
              <a:ext uri="{FF2B5EF4-FFF2-40B4-BE49-F238E27FC236}">
                <a16:creationId xmlns:a16="http://schemas.microsoft.com/office/drawing/2014/main" id="{74285D95-91A2-1079-E061-4859FDBDE5B3}"/>
              </a:ext>
            </a:extLst>
          </p:cNvPr>
          <p:cNvSpPr>
            <a:spLocks noChangeArrowheads="1"/>
          </p:cNvSpPr>
          <p:nvPr/>
        </p:nvSpPr>
        <p:spPr bwMode="auto">
          <a:xfrm>
            <a:off x="457200" y="1484313"/>
            <a:ext cx="82296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Ne traite que les zones concernées par la chaleur et les flammes. </a:t>
            </a:r>
          </a:p>
          <a:p>
            <a:pPr algn="just">
              <a:spcBef>
                <a:spcPct val="0"/>
              </a:spcBef>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Procède à l'attaque en utilisant la technique appropriée (directe, indirecte, combinée, etc.).</a:t>
            </a:r>
          </a:p>
          <a:p>
            <a:pPr algn="just">
              <a:spcBef>
                <a:spcPct val="0"/>
              </a:spcBef>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Projette l'eau que strictement nécessaire </a:t>
            </a:r>
          </a:p>
          <a:p>
            <a:pPr algn="just">
              <a:spcBef>
                <a:spcPct val="0"/>
              </a:spcBef>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ferme sa lance s'il y a plus de flamme,</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pic>
        <p:nvPicPr>
          <p:cNvPr id="45061" name="Picture 6">
            <a:extLst>
              <a:ext uri="{FF2B5EF4-FFF2-40B4-BE49-F238E27FC236}">
                <a16:creationId xmlns:a16="http://schemas.microsoft.com/office/drawing/2014/main" id="{9B753E52-F016-B29A-1CE0-4415E805C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453" t="29187" r="50793" b="44789"/>
          <a:stretch>
            <a:fillRect/>
          </a:stretch>
        </p:blipFill>
        <p:spPr bwMode="auto">
          <a:xfrm>
            <a:off x="6084888" y="3357563"/>
            <a:ext cx="2692400" cy="280352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4">
            <a:extLst>
              <a:ext uri="{FF2B5EF4-FFF2-40B4-BE49-F238E27FC236}">
                <a16:creationId xmlns:a16="http://schemas.microsoft.com/office/drawing/2014/main" id="{90685608-91AF-7075-4805-6D4DC987E44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03C5A4E-8684-4F0D-9633-4DBF38853875}" type="slidenum">
              <a:rPr lang="fr-FR" altLang="fr-FR" sz="2000">
                <a:solidFill>
                  <a:srgbClr val="984807"/>
                </a:solidFill>
              </a:rPr>
              <a:pPr algn="r" eaLnBrk="1" hangingPunct="1">
                <a:spcBef>
                  <a:spcPct val="0"/>
                </a:spcBef>
                <a:buFontTx/>
                <a:buNone/>
              </a:pPr>
              <a:t>43</a:t>
            </a:fld>
            <a:endParaRPr lang="fr-FR" altLang="fr-FR" sz="2000">
              <a:solidFill>
                <a:srgbClr val="984807"/>
              </a:solidFill>
            </a:endParaRPr>
          </a:p>
        </p:txBody>
      </p:sp>
      <p:sp>
        <p:nvSpPr>
          <p:cNvPr id="46083" name="Titre 8">
            <a:extLst>
              <a:ext uri="{FF2B5EF4-FFF2-40B4-BE49-F238E27FC236}">
                <a16:creationId xmlns:a16="http://schemas.microsoft.com/office/drawing/2014/main" id="{B37D16B4-E9A3-A4A1-9081-37AF5BD2D9B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46084" name="Rectangle 4">
            <a:extLst>
              <a:ext uri="{FF2B5EF4-FFF2-40B4-BE49-F238E27FC236}">
                <a16:creationId xmlns:a16="http://schemas.microsoft.com/office/drawing/2014/main" id="{4A104F47-C88D-ED4F-5D34-D306783057BB}"/>
              </a:ext>
            </a:extLst>
          </p:cNvPr>
          <p:cNvSpPr>
            <a:spLocks noChangeArrowheads="1"/>
          </p:cNvSpPr>
          <p:nvPr/>
        </p:nvSpPr>
        <p:spPr bwMode="auto">
          <a:xfrm>
            <a:off x="379413" y="1363663"/>
            <a:ext cx="822960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Empêche la propagation, si possible du côté le plus menacé, puis manœuvre sur le foyer principal et les foyers secondaires</a:t>
            </a:r>
          </a:p>
          <a:p>
            <a:pPr algn="just">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Enrayer une propagation;</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6085" name="Picture 5">
            <a:extLst>
              <a:ext uri="{FF2B5EF4-FFF2-40B4-BE49-F238E27FC236}">
                <a16:creationId xmlns:a16="http://schemas.microsoft.com/office/drawing/2014/main" id="{8E08D8A0-C3CA-FAD4-5D19-D1CD02352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642" t="35437" r="35954" b="30220"/>
          <a:stretch>
            <a:fillRect/>
          </a:stretch>
        </p:blipFill>
        <p:spPr bwMode="auto">
          <a:xfrm>
            <a:off x="534988" y="2932113"/>
            <a:ext cx="3236912" cy="324008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a:extLst>
              <a:ext uri="{FF2B5EF4-FFF2-40B4-BE49-F238E27FC236}">
                <a16:creationId xmlns:a16="http://schemas.microsoft.com/office/drawing/2014/main" id="{236CFB9A-6F8C-6D31-9101-E33BC0BC2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42" t="32288" r="31267" b="34355"/>
          <a:stretch>
            <a:fillRect/>
          </a:stretch>
        </p:blipFill>
        <p:spPr bwMode="auto">
          <a:xfrm>
            <a:off x="4225925" y="2636838"/>
            <a:ext cx="4538663" cy="34099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4">
            <a:extLst>
              <a:ext uri="{FF2B5EF4-FFF2-40B4-BE49-F238E27FC236}">
                <a16:creationId xmlns:a16="http://schemas.microsoft.com/office/drawing/2014/main" id="{50E5C44D-269E-C043-CDBC-E7C34615037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68B1BAB-9A69-4B18-AB48-1B3D66CEEC9A}" type="slidenum">
              <a:rPr lang="fr-FR" altLang="fr-FR" sz="2000">
                <a:solidFill>
                  <a:srgbClr val="984807"/>
                </a:solidFill>
              </a:rPr>
              <a:pPr algn="r" eaLnBrk="1" hangingPunct="1">
                <a:spcBef>
                  <a:spcPct val="0"/>
                </a:spcBef>
                <a:buFontTx/>
                <a:buNone/>
              </a:pPr>
              <a:t>44</a:t>
            </a:fld>
            <a:endParaRPr lang="fr-FR" altLang="fr-FR" sz="2000">
              <a:solidFill>
                <a:srgbClr val="984807"/>
              </a:solidFill>
            </a:endParaRPr>
          </a:p>
        </p:txBody>
      </p:sp>
      <p:sp>
        <p:nvSpPr>
          <p:cNvPr id="47107" name="Titre 8">
            <a:extLst>
              <a:ext uri="{FF2B5EF4-FFF2-40B4-BE49-F238E27FC236}">
                <a16:creationId xmlns:a16="http://schemas.microsoft.com/office/drawing/2014/main" id="{87E7B225-65AE-B706-3CEC-77DC146F092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47108" name="Rectangle 4">
            <a:extLst>
              <a:ext uri="{FF2B5EF4-FFF2-40B4-BE49-F238E27FC236}">
                <a16:creationId xmlns:a16="http://schemas.microsoft.com/office/drawing/2014/main" id="{F2FF41FE-C894-3D19-B8A7-24DA0A78D050}"/>
              </a:ext>
            </a:extLst>
          </p:cNvPr>
          <p:cNvSpPr>
            <a:spLocks noChangeArrowheads="1"/>
          </p:cNvSpPr>
          <p:nvPr/>
        </p:nvSpPr>
        <p:spPr bwMode="auto">
          <a:xfrm>
            <a:off x="403225" y="1392238"/>
            <a:ext cx="83058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 Se rapproche du feu dès que le jet de sa lance se divise avant d'atteindre le foyer,</a:t>
            </a:r>
            <a:r>
              <a:rPr lang="fr-FR" altLang="fr-FR" sz="2400">
                <a:latin typeface="Times New Roman" panose="02020603050405020304" pitchFamily="18" charset="0"/>
              </a:rPr>
              <a:t> </a:t>
            </a:r>
          </a:p>
        </p:txBody>
      </p:sp>
      <p:pic>
        <p:nvPicPr>
          <p:cNvPr id="47109" name="Picture 5">
            <a:extLst>
              <a:ext uri="{FF2B5EF4-FFF2-40B4-BE49-F238E27FC236}">
                <a16:creationId xmlns:a16="http://schemas.microsoft.com/office/drawing/2014/main" id="{CFCD1229-7DDD-EDDA-71F6-E3EABB673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595688"/>
            <a:ext cx="421322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pic>
        <p:nvPicPr>
          <p:cNvPr id="47110" name="Picture 6">
            <a:extLst>
              <a:ext uri="{FF2B5EF4-FFF2-40B4-BE49-F238E27FC236}">
                <a16:creationId xmlns:a16="http://schemas.microsoft.com/office/drawing/2014/main" id="{9A9F426B-DC87-AF14-E1C2-09767FA9E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42672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u numéro de diapositive 4">
            <a:extLst>
              <a:ext uri="{FF2B5EF4-FFF2-40B4-BE49-F238E27FC236}">
                <a16:creationId xmlns:a16="http://schemas.microsoft.com/office/drawing/2014/main" id="{6FB95153-50E0-F4FE-2C2B-41D9EF03FA2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4F54F79-D8DA-40A4-8D97-AAEEA0DF2DAF}" type="slidenum">
              <a:rPr lang="fr-FR" altLang="fr-FR" sz="2000">
                <a:solidFill>
                  <a:srgbClr val="984807"/>
                </a:solidFill>
              </a:rPr>
              <a:pPr algn="r" eaLnBrk="1" hangingPunct="1">
                <a:spcBef>
                  <a:spcPct val="0"/>
                </a:spcBef>
                <a:buFontTx/>
                <a:buNone/>
              </a:pPr>
              <a:t>45</a:t>
            </a:fld>
            <a:endParaRPr lang="fr-FR" altLang="fr-FR" sz="2000">
              <a:solidFill>
                <a:srgbClr val="984807"/>
              </a:solidFill>
            </a:endParaRPr>
          </a:p>
        </p:txBody>
      </p:sp>
      <p:sp>
        <p:nvSpPr>
          <p:cNvPr id="48131" name="Titre 8">
            <a:extLst>
              <a:ext uri="{FF2B5EF4-FFF2-40B4-BE49-F238E27FC236}">
                <a16:creationId xmlns:a16="http://schemas.microsoft.com/office/drawing/2014/main" id="{491EDAB2-C2EB-4534-B9CC-C32A185619D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48132" name="Rectangle 5">
            <a:extLst>
              <a:ext uri="{FF2B5EF4-FFF2-40B4-BE49-F238E27FC236}">
                <a16:creationId xmlns:a16="http://schemas.microsoft.com/office/drawing/2014/main" id="{01704856-DDED-9325-2001-6E4FA83D14A6}"/>
              </a:ext>
            </a:extLst>
          </p:cNvPr>
          <p:cNvSpPr>
            <a:spLocks noChangeArrowheads="1"/>
          </p:cNvSpPr>
          <p:nvPr/>
        </p:nvSpPr>
        <p:spPr bwMode="auto">
          <a:xfrm>
            <a:off x="533400" y="1524000"/>
            <a:ext cx="80010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9pPr>
          </a:lstStyle>
          <a:p>
            <a:pPr algn="just">
              <a:spcBef>
                <a:spcPct val="0"/>
              </a:spcBef>
              <a:buFontTx/>
              <a:buChar char="•"/>
            </a:pPr>
            <a:r>
              <a:rPr lang="fr-FR" altLang="fr-FR" sz="2400">
                <a:latin typeface="Times New Roman" panose="02020603050405020304" pitchFamily="18" charset="0"/>
                <a:cs typeface="Times New Roman" panose="02020603050405020304" pitchFamily="18" charset="0"/>
              </a:rPr>
              <a:t> Prend soin de ne pas diriger constamment le jet sur le même endroit, le même point,</a:t>
            </a:r>
          </a:p>
          <a:p>
            <a:pPr algn="just">
              <a:spcBef>
                <a:spcPct val="0"/>
              </a:spcBef>
              <a:buFontTx/>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Char char="•"/>
            </a:pPr>
            <a:r>
              <a:rPr lang="fr-FR" altLang="fr-FR" sz="2400">
                <a:latin typeface="Times New Roman" panose="02020603050405020304" pitchFamily="18" charset="0"/>
                <a:cs typeface="Times New Roman" panose="02020603050405020304" pitchFamily="18" charset="0"/>
              </a:rPr>
              <a:t> Evite d'atteindre les vitres ou tout autre objet que le jet ou l'eau peut dégrader,</a:t>
            </a:r>
            <a:r>
              <a:rPr lang="fr-FR" altLang="fr-FR" sz="2400">
                <a:latin typeface="Times New Roman" panose="02020603050405020304" pitchFamily="18" charset="0"/>
              </a:rPr>
              <a:t> </a:t>
            </a:r>
          </a:p>
        </p:txBody>
      </p:sp>
      <p:sp>
        <p:nvSpPr>
          <p:cNvPr id="48133" name="Rectangle 6">
            <a:extLst>
              <a:ext uri="{FF2B5EF4-FFF2-40B4-BE49-F238E27FC236}">
                <a16:creationId xmlns:a16="http://schemas.microsoft.com/office/drawing/2014/main" id="{437BC0FA-651D-B6B0-2509-DC84C2BA4B79}"/>
              </a:ext>
            </a:extLst>
          </p:cNvPr>
          <p:cNvSpPr>
            <a:spLocks noChangeArrowheads="1"/>
          </p:cNvSpPr>
          <p:nvPr/>
        </p:nvSpPr>
        <p:spPr bwMode="auto">
          <a:xfrm>
            <a:off x="609600" y="4430713"/>
            <a:ext cx="7924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9pPr>
          </a:lstStyle>
          <a:p>
            <a:pPr algn="just">
              <a:spcBef>
                <a:spcPct val="0"/>
              </a:spcBef>
              <a:buFontTx/>
              <a:buChar char="•"/>
            </a:pPr>
            <a:r>
              <a:rPr lang="fr-FR" altLang="fr-FR" sz="2400">
                <a:latin typeface="Times New Roman" panose="02020603050405020304" pitchFamily="18" charset="0"/>
                <a:cs typeface="Times New Roman" panose="02020603050405020304" pitchFamily="18" charset="0"/>
              </a:rPr>
              <a:t> Noircit les parties en bois,</a:t>
            </a:r>
            <a:endParaRPr lang="fr-FR" altLang="fr-FR" sz="2400">
              <a:latin typeface="Times New Roman" panose="02020603050405020304" pitchFamily="18" charset="0"/>
            </a:endParaRPr>
          </a:p>
        </p:txBody>
      </p:sp>
      <p:pic>
        <p:nvPicPr>
          <p:cNvPr id="48134" name="Picture 7" descr="I:\Images\CLIPART\CONSTRUCTION\CONSM001.WMF">
            <a:extLst>
              <a:ext uri="{FF2B5EF4-FFF2-40B4-BE49-F238E27FC236}">
                <a16:creationId xmlns:a16="http://schemas.microsoft.com/office/drawing/2014/main" id="{D2A6B621-AC5A-E57A-11F4-0499AFEB6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644900"/>
            <a:ext cx="22320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4">
            <a:extLst>
              <a:ext uri="{FF2B5EF4-FFF2-40B4-BE49-F238E27FC236}">
                <a16:creationId xmlns:a16="http://schemas.microsoft.com/office/drawing/2014/main" id="{DF414945-BA46-183A-B26F-CBACA2457DB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62E57D0-08EC-42C6-92AB-C183434143F0}" type="slidenum">
              <a:rPr lang="fr-FR" altLang="fr-FR" sz="2000">
                <a:solidFill>
                  <a:srgbClr val="984807"/>
                </a:solidFill>
              </a:rPr>
              <a:pPr algn="r" eaLnBrk="1" hangingPunct="1">
                <a:spcBef>
                  <a:spcPct val="0"/>
                </a:spcBef>
                <a:buFontTx/>
                <a:buNone/>
              </a:pPr>
              <a:t>46</a:t>
            </a:fld>
            <a:endParaRPr lang="fr-FR" altLang="fr-FR" sz="2000">
              <a:solidFill>
                <a:srgbClr val="984807"/>
              </a:solidFill>
            </a:endParaRPr>
          </a:p>
        </p:txBody>
      </p:sp>
      <p:sp>
        <p:nvSpPr>
          <p:cNvPr id="49155" name="Titre 8">
            <a:extLst>
              <a:ext uri="{FF2B5EF4-FFF2-40B4-BE49-F238E27FC236}">
                <a16:creationId xmlns:a16="http://schemas.microsoft.com/office/drawing/2014/main" id="{C547282A-B16D-831C-3C0A-80CEE749C3E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du chef BAT</a:t>
            </a:r>
          </a:p>
        </p:txBody>
      </p:sp>
      <p:sp>
        <p:nvSpPr>
          <p:cNvPr id="49156" name="Rectangle 4">
            <a:extLst>
              <a:ext uri="{FF2B5EF4-FFF2-40B4-BE49-F238E27FC236}">
                <a16:creationId xmlns:a16="http://schemas.microsoft.com/office/drawing/2014/main" id="{6236547A-DB9C-8CCD-C260-192F87C3CED3}"/>
              </a:ext>
            </a:extLst>
          </p:cNvPr>
          <p:cNvSpPr>
            <a:spLocks noChangeArrowheads="1"/>
          </p:cNvSpPr>
          <p:nvPr/>
        </p:nvSpPr>
        <p:spPr bwMode="auto">
          <a:xfrm>
            <a:off x="395288" y="1392238"/>
            <a:ext cx="80010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Myriad Pro" panose="020B0503030403020204" pitchFamily="34" charset="0"/>
              </a:defRPr>
            </a:lvl9pPr>
          </a:lstStyle>
          <a:p>
            <a:pPr algn="just">
              <a:spcBef>
                <a:spcPct val="0"/>
              </a:spcBef>
              <a:buFontTx/>
              <a:buChar char="•"/>
            </a:pPr>
            <a:r>
              <a:rPr lang="fr-FR" altLang="fr-FR" sz="2400">
                <a:latin typeface="Times New Roman" panose="02020603050405020304" pitchFamily="18" charset="0"/>
                <a:cs typeface="Times New Roman" panose="02020603050405020304" pitchFamily="18" charset="0"/>
              </a:rPr>
              <a:t> Si les circonstances l'exigent, il peut choisir un autre point d'attaque </a:t>
            </a: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prévenir le CA</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Char char="•"/>
            </a:pPr>
            <a:r>
              <a:rPr lang="fr-FR" altLang="fr-FR" sz="2400" b="1">
                <a:latin typeface="Times New Roman" panose="02020603050405020304" pitchFamily="18" charset="0"/>
                <a:cs typeface="Times New Roman" panose="02020603050405020304" pitchFamily="18" charset="0"/>
              </a:rPr>
              <a:t> Communique</a:t>
            </a:r>
            <a:r>
              <a:rPr lang="fr-FR" altLang="fr-FR" sz="2400">
                <a:solidFill>
                  <a:srgbClr val="000000"/>
                </a:solidFill>
                <a:latin typeface="Times New Roman" panose="02020603050405020304" pitchFamily="18" charset="0"/>
                <a:cs typeface="Times New Roman" panose="02020603050405020304" pitchFamily="18" charset="0"/>
              </a:rPr>
              <a:t> avec son équipier,</a:t>
            </a:r>
            <a:endParaRPr lang="fr-FR" altLang="fr-FR" sz="2400">
              <a:latin typeface="Times New Roman" panose="02020603050405020304" pitchFamily="18" charset="0"/>
            </a:endParaRPr>
          </a:p>
        </p:txBody>
      </p:sp>
      <p:pic>
        <p:nvPicPr>
          <p:cNvPr id="49157" name="Picture 5">
            <a:extLst>
              <a:ext uri="{FF2B5EF4-FFF2-40B4-BE49-F238E27FC236}">
                <a16:creationId xmlns:a16="http://schemas.microsoft.com/office/drawing/2014/main" id="{04F6E469-4476-428B-02AD-45D02D116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719" t="36458" r="34375" b="37183"/>
          <a:stretch>
            <a:fillRect/>
          </a:stretch>
        </p:blipFill>
        <p:spPr bwMode="auto">
          <a:xfrm>
            <a:off x="2563813" y="3213100"/>
            <a:ext cx="4016375" cy="2743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4">
            <a:extLst>
              <a:ext uri="{FF2B5EF4-FFF2-40B4-BE49-F238E27FC236}">
                <a16:creationId xmlns:a16="http://schemas.microsoft.com/office/drawing/2014/main" id="{3A8A9648-11B0-14C5-19F9-637B714E7F0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C9B924F-E7A4-4B19-A2D5-D78445D06F7D}" type="slidenum">
              <a:rPr lang="fr-FR" altLang="fr-FR" sz="2000">
                <a:solidFill>
                  <a:srgbClr val="984807"/>
                </a:solidFill>
              </a:rPr>
              <a:pPr algn="r" eaLnBrk="1" hangingPunct="1">
                <a:spcBef>
                  <a:spcPct val="0"/>
                </a:spcBef>
                <a:buFontTx/>
                <a:buNone/>
              </a:pPr>
              <a:t>47</a:t>
            </a:fld>
            <a:endParaRPr lang="fr-FR" altLang="fr-FR" sz="2000">
              <a:solidFill>
                <a:srgbClr val="984807"/>
              </a:solidFill>
            </a:endParaRPr>
          </a:p>
        </p:txBody>
      </p:sp>
      <p:sp>
        <p:nvSpPr>
          <p:cNvPr id="50179" name="WordArt 6">
            <a:extLst>
              <a:ext uri="{FF2B5EF4-FFF2-40B4-BE49-F238E27FC236}">
                <a16:creationId xmlns:a16="http://schemas.microsoft.com/office/drawing/2014/main" id="{1D881C7A-9B37-27ED-7C97-FE43C6F9E06F}"/>
              </a:ext>
            </a:extLst>
          </p:cNvPr>
          <p:cNvSpPr>
            <a:spLocks noChangeArrowheads="1" noChangeShapeType="1" noTextEdit="1"/>
          </p:cNvSpPr>
          <p:nvPr/>
        </p:nvSpPr>
        <p:spPr bwMode="auto">
          <a:xfrm>
            <a:off x="1219200" y="1600200"/>
            <a:ext cx="5935663" cy="1238250"/>
          </a:xfrm>
          <a:prstGeom prst="rect">
            <a:avLst/>
          </a:prstGeom>
        </p:spPr>
        <p:txBody>
          <a:bodyPr wrap="none" fromWordArt="1">
            <a:prstTxWarp prst="textFadeUp">
              <a:avLst>
                <a:gd name="adj" fmla="val 9991"/>
              </a:avLst>
            </a:prstTxWarp>
          </a:bodyPr>
          <a:lstStyle/>
          <a:p>
            <a:pPr algn="ctr"/>
            <a:r>
              <a:rPr lang="fr-FR"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rPr>
              <a:t>Devoirs de l'équipier BAT</a:t>
            </a:r>
          </a:p>
        </p:txBody>
      </p:sp>
      <p:pic>
        <p:nvPicPr>
          <p:cNvPr id="50180" name="Picture 7" descr="I:\Images\Sapeurs-Pompiers\INC\feu\Photos\feu_menuiserie_15052007_06.JPG">
            <a:extLst>
              <a:ext uri="{FF2B5EF4-FFF2-40B4-BE49-F238E27FC236}">
                <a16:creationId xmlns:a16="http://schemas.microsoft.com/office/drawing/2014/main" id="{BFA640FE-817B-DD75-00DA-BEEFC91CF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048000"/>
            <a:ext cx="19748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4">
            <a:extLst>
              <a:ext uri="{FF2B5EF4-FFF2-40B4-BE49-F238E27FC236}">
                <a16:creationId xmlns:a16="http://schemas.microsoft.com/office/drawing/2014/main" id="{54051EF4-8BCC-8D66-959C-DFD79018867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5DAE74F-97C3-4D98-AAB4-7523038AD9FD}" type="slidenum">
              <a:rPr lang="fr-FR" altLang="fr-FR" sz="2000">
                <a:solidFill>
                  <a:srgbClr val="984807"/>
                </a:solidFill>
              </a:rPr>
              <a:pPr algn="r" eaLnBrk="1" hangingPunct="1">
                <a:spcBef>
                  <a:spcPct val="0"/>
                </a:spcBef>
                <a:buFontTx/>
                <a:buNone/>
              </a:pPr>
              <a:t>48</a:t>
            </a:fld>
            <a:endParaRPr lang="fr-FR" altLang="fr-FR" sz="2000">
              <a:solidFill>
                <a:srgbClr val="984807"/>
              </a:solidFill>
            </a:endParaRPr>
          </a:p>
        </p:txBody>
      </p:sp>
      <p:sp>
        <p:nvSpPr>
          <p:cNvPr id="51203" name="Titre 8">
            <a:extLst>
              <a:ext uri="{FF2B5EF4-FFF2-40B4-BE49-F238E27FC236}">
                <a16:creationId xmlns:a16="http://schemas.microsoft.com/office/drawing/2014/main" id="{F8EEA05D-BC99-7425-7579-79BF77FE981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de l'équipier BAT</a:t>
            </a:r>
          </a:p>
        </p:txBody>
      </p:sp>
      <p:sp>
        <p:nvSpPr>
          <p:cNvPr id="51204" name="Rectangle 4">
            <a:extLst>
              <a:ext uri="{FF2B5EF4-FFF2-40B4-BE49-F238E27FC236}">
                <a16:creationId xmlns:a16="http://schemas.microsoft.com/office/drawing/2014/main" id="{26A04DC0-6919-8DB2-D8F6-C455054D10BD}"/>
              </a:ext>
            </a:extLst>
          </p:cNvPr>
          <p:cNvSpPr>
            <a:spLocks noChangeArrowheads="1"/>
          </p:cNvSpPr>
          <p:nvPr/>
        </p:nvSpPr>
        <p:spPr bwMode="auto">
          <a:xfrm>
            <a:off x="304800" y="1371600"/>
            <a:ext cx="855345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4572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F</a:t>
            </a:r>
            <a:r>
              <a:rPr lang="fr-FR" altLang="fr-FR" sz="2400">
                <a:solidFill>
                  <a:srgbClr val="000000"/>
                </a:solidFill>
                <a:latin typeface="Times New Roman" panose="02020603050405020304" pitchFamily="18" charset="0"/>
                <a:cs typeface="Times New Roman" panose="02020603050405020304" pitchFamily="18" charset="0"/>
              </a:rPr>
              <a:t>acilite le travail du CE en : </a:t>
            </a: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Ajustant l’établissement pour éviter les coudes, les coincements (sous les roues des véhicules, angles de portes, barrières d’escaliers) </a:t>
            </a:r>
          </a:p>
          <a:p>
            <a:pPr>
              <a:spcBef>
                <a:spcPct val="0"/>
              </a:spcBef>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Evitant qu’il soit dans des zones à risque (bris de verres et objets contondants, matières incandescentes ou chaudes, …) ; </a:t>
            </a:r>
          </a:p>
          <a:p>
            <a:pPr>
              <a:spcBef>
                <a:spcPct val="0"/>
              </a:spcBef>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Le faisant suivre lors de la progression ; </a:t>
            </a:r>
          </a:p>
          <a:p>
            <a:pPr>
              <a:spcBef>
                <a:spcPct val="0"/>
              </a:spcBef>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L’aidant à obtenir l’angle d’application adéquat (en appuyant sur le tuyau ou au contraire en le soulevant.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4">
            <a:extLst>
              <a:ext uri="{FF2B5EF4-FFF2-40B4-BE49-F238E27FC236}">
                <a16:creationId xmlns:a16="http://schemas.microsoft.com/office/drawing/2014/main" id="{5AEB08B9-A7E9-8E29-6A27-1FD9D64E7D8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9CA7581-19C9-4CE4-8E49-28FEA6A74E3A}" type="slidenum">
              <a:rPr lang="fr-FR" altLang="fr-FR" sz="2000">
                <a:solidFill>
                  <a:srgbClr val="984807"/>
                </a:solidFill>
              </a:rPr>
              <a:pPr algn="r" eaLnBrk="1" hangingPunct="1">
                <a:spcBef>
                  <a:spcPct val="0"/>
                </a:spcBef>
                <a:buFontTx/>
                <a:buNone/>
              </a:pPr>
              <a:t>49</a:t>
            </a:fld>
            <a:endParaRPr lang="fr-FR" altLang="fr-FR" sz="2000">
              <a:solidFill>
                <a:srgbClr val="984807"/>
              </a:solidFill>
            </a:endParaRPr>
          </a:p>
        </p:txBody>
      </p:sp>
      <p:sp>
        <p:nvSpPr>
          <p:cNvPr id="52227" name="Titre 8">
            <a:extLst>
              <a:ext uri="{FF2B5EF4-FFF2-40B4-BE49-F238E27FC236}">
                <a16:creationId xmlns:a16="http://schemas.microsoft.com/office/drawing/2014/main" id="{2D1244D4-2343-361D-73ED-1F0E3ECE0D1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de l'équipier BAT</a:t>
            </a:r>
          </a:p>
        </p:txBody>
      </p:sp>
      <p:sp>
        <p:nvSpPr>
          <p:cNvPr id="52228" name="Rectangle 4">
            <a:extLst>
              <a:ext uri="{FF2B5EF4-FFF2-40B4-BE49-F238E27FC236}">
                <a16:creationId xmlns:a16="http://schemas.microsoft.com/office/drawing/2014/main" id="{3FDD0F09-35C0-C737-DF87-EF9E866C113D}"/>
              </a:ext>
            </a:extLst>
          </p:cNvPr>
          <p:cNvSpPr>
            <a:spLocks noChangeArrowheads="1"/>
          </p:cNvSpPr>
          <p:nvPr/>
        </p:nvSpPr>
        <p:spPr bwMode="auto">
          <a:xfrm>
            <a:off x="395288" y="1412875"/>
            <a:ext cx="81534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4572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9pPr>
          </a:lstStyle>
          <a:p>
            <a:pPr>
              <a:spcBef>
                <a:spcPct val="0"/>
              </a:spcBef>
              <a:buFont typeface="Arial" panose="020B0604020202020204" pitchFamily="34" charset="0"/>
              <a:buNone/>
            </a:pP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a:t>
            </a:r>
            <a:r>
              <a:rPr lang="fr-FR" altLang="fr-FR" sz="2400">
                <a:solidFill>
                  <a:srgbClr val="000000"/>
                </a:solidFill>
                <a:latin typeface="Times New Roman" panose="02020603050405020304" pitchFamily="18" charset="0"/>
                <a:cs typeface="Times New Roman" panose="02020603050405020304" pitchFamily="18" charset="0"/>
              </a:rPr>
              <a:t>articipe activement à la sécurité en : </a:t>
            </a: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Se plaçant de l’autre côté du tuyau pour avoir un champ de vision complet et ainsi améliorer sécurité de l’équipe (équipier + chef d’équipe = 360°) ; </a:t>
            </a:r>
          </a:p>
          <a:p>
            <a:pPr>
              <a:spcBef>
                <a:spcPct val="0"/>
              </a:spcBef>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Observant le feu et en informant le chef d’équipe de tout signe d’aggravation de la situation.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u numéro de diapositive 4">
            <a:extLst>
              <a:ext uri="{FF2B5EF4-FFF2-40B4-BE49-F238E27FC236}">
                <a16:creationId xmlns:a16="http://schemas.microsoft.com/office/drawing/2014/main" id="{1A6A70C5-DCFD-0D29-CCCA-87895E6F189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637862D-4241-4609-A350-84D7A9406E29}" type="slidenum">
              <a:rPr lang="fr-FR" altLang="fr-FR" sz="2000">
                <a:solidFill>
                  <a:srgbClr val="984807"/>
                </a:solidFill>
              </a:rPr>
              <a:pPr algn="r" eaLnBrk="1" hangingPunct="1">
                <a:spcBef>
                  <a:spcPct val="0"/>
                </a:spcBef>
                <a:buFontTx/>
                <a:buNone/>
              </a:pPr>
              <a:t>5</a:t>
            </a:fld>
            <a:endParaRPr lang="fr-FR" altLang="fr-FR" sz="2000">
              <a:solidFill>
                <a:srgbClr val="984807"/>
              </a:solidFill>
            </a:endParaRPr>
          </a:p>
        </p:txBody>
      </p:sp>
      <p:sp>
        <p:nvSpPr>
          <p:cNvPr id="7171" name="Titre 8">
            <a:extLst>
              <a:ext uri="{FF2B5EF4-FFF2-40B4-BE49-F238E27FC236}">
                <a16:creationId xmlns:a16="http://schemas.microsoft.com/office/drawing/2014/main" id="{159421BE-1874-31E3-F824-018210B4AF2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7172" name="Rectangle 4">
            <a:extLst>
              <a:ext uri="{FF2B5EF4-FFF2-40B4-BE49-F238E27FC236}">
                <a16:creationId xmlns:a16="http://schemas.microsoft.com/office/drawing/2014/main" id="{D81C49A9-A1D7-13BE-D7B6-4186141B8367}"/>
              </a:ext>
            </a:extLst>
          </p:cNvPr>
          <p:cNvSpPr>
            <a:spLocks noChangeArrowheads="1"/>
          </p:cNvSpPr>
          <p:nvPr/>
        </p:nvSpPr>
        <p:spPr bwMode="auto">
          <a:xfrm>
            <a:off x="395288" y="1341438"/>
            <a:ext cx="79406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cs typeface="Times New Roman" panose="02020603050405020304" pitchFamily="18" charset="0"/>
              </a:rPr>
              <a:t>Pendant le trajet, le CA désigne les fonctions des binômes :</a:t>
            </a:r>
          </a:p>
          <a:p>
            <a:pPr algn="just">
              <a:spcBef>
                <a:spcPct val="0"/>
              </a:spcBef>
              <a:buFontTx/>
              <a:buNone/>
            </a:pPr>
            <a:r>
              <a:rPr lang="fr-FR" altLang="fr-FR" sz="2400">
                <a:latin typeface="Times New Roman" panose="02020603050405020304" pitchFamily="18" charset="0"/>
                <a:cs typeface="Times New Roman" panose="02020603050405020304" pitchFamily="18" charset="0"/>
              </a:rPr>
              <a:t> </a:t>
            </a:r>
          </a:p>
          <a:p>
            <a:pPr algn="just">
              <a:spcBef>
                <a:spcPct val="0"/>
              </a:spcBef>
              <a:buFontTx/>
              <a:buNone/>
            </a:pPr>
            <a:r>
              <a:rPr lang="fr-FR" altLang="fr-FR" sz="2400">
                <a:latin typeface="Times New Roman" panose="02020603050405020304" pitchFamily="18" charset="0"/>
                <a:cs typeface="Times New Roman" panose="02020603050405020304" pitchFamily="18" charset="0"/>
              </a:rPr>
              <a:t>	BAT 	= binôme d'attaque</a:t>
            </a:r>
          </a:p>
          <a:p>
            <a:pPr algn="just">
              <a:spcBef>
                <a:spcPct val="0"/>
              </a:spcBef>
              <a:buFontTx/>
              <a:buNone/>
            </a:pPr>
            <a:r>
              <a:rPr lang="fr-FR" altLang="fr-FR" sz="2400">
                <a:latin typeface="Times New Roman" panose="02020603050405020304" pitchFamily="18" charset="0"/>
                <a:cs typeface="Times New Roman" panose="02020603050405020304" pitchFamily="18" charset="0"/>
              </a:rPr>
              <a:t>	BAL 	= binôme d'alimentation</a:t>
            </a:r>
          </a:p>
          <a:p>
            <a:pPr algn="just">
              <a:spcBef>
                <a:spcPct val="0"/>
              </a:spcBef>
              <a:buFontTx/>
              <a:buNone/>
            </a:pPr>
            <a:r>
              <a:rPr lang="fr-FR" altLang="fr-FR" sz="2400">
                <a:latin typeface="Times New Roman" panose="02020603050405020304" pitchFamily="18" charset="0"/>
                <a:cs typeface="Times New Roman" panose="02020603050405020304" pitchFamily="18" charset="0"/>
              </a:rPr>
              <a:t>	BSE 	= binôme de sécurité</a:t>
            </a:r>
          </a:p>
          <a:p>
            <a:pPr algn="just">
              <a:spcBef>
                <a:spcPct val="0"/>
              </a:spcBef>
              <a:buFontTx/>
              <a:buNone/>
            </a:pPr>
            <a:r>
              <a:rPr lang="fr-FR" altLang="fr-FR" sz="2400">
                <a:latin typeface="Times New Roman" panose="02020603050405020304" pitchFamily="18" charset="0"/>
                <a:cs typeface="Times New Roman" panose="02020603050405020304" pitchFamily="18" charset="0"/>
              </a:rPr>
              <a:t>	………..</a:t>
            </a:r>
          </a:p>
          <a:p>
            <a:pPr algn="just">
              <a:spcBef>
                <a:spcPct val="0"/>
              </a:spcBef>
              <a:buFontTx/>
              <a:buNone/>
            </a:pPr>
            <a:r>
              <a:rPr lang="fr-FR" altLang="fr-FR" sz="2400">
                <a:latin typeface="Times New Roman" panose="02020603050405020304" pitchFamily="18" charset="0"/>
                <a:cs typeface="Calibri" panose="020F0502020204030204" pitchFamily="34" charset="0"/>
              </a:rPr>
              <a:t> </a:t>
            </a: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sym typeface="Wingdings" panose="05000000000000000000" pitchFamily="2" charset="2"/>
              </a:rPr>
              <a:t>B</a:t>
            </a:r>
            <a:r>
              <a:rPr lang="fr-FR" altLang="fr-FR" sz="2400">
                <a:latin typeface="Times New Roman" panose="02020603050405020304" pitchFamily="18" charset="0"/>
                <a:cs typeface="Calibri" panose="020F0502020204030204" pitchFamily="34" charset="0"/>
              </a:rPr>
              <a:t>inômes sont les yeux et les bras du CA.</a:t>
            </a: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cs typeface="Calibri" panose="020F0502020204030204" pitchFamily="34" charset="0"/>
              </a:rPr>
              <a:t> </a:t>
            </a:r>
          </a:p>
          <a:p>
            <a:pPr algn="just">
              <a:spcBef>
                <a:spcPct val="0"/>
              </a:spcBef>
              <a:buFontTx/>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cs typeface="Calibri" panose="020F0502020204030204" pitchFamily="34" charset="0"/>
              </a:rPr>
              <a:t>Efficacité – Sécurité </a:t>
            </a:r>
            <a:r>
              <a:rPr lang="fr-FR" altLang="fr-FR" sz="2400">
                <a:latin typeface="Times New Roman" panose="02020603050405020304" pitchFamily="18" charset="0"/>
                <a:cs typeface="Arial" panose="020B0604020202020204" pitchFamily="34" charset="0"/>
                <a:sym typeface="Wingdings" panose="05000000000000000000" pitchFamily="2" charset="2"/>
              </a:rPr>
              <a:t> B</a:t>
            </a:r>
            <a:r>
              <a:rPr lang="fr-FR" altLang="fr-FR" sz="2400">
                <a:latin typeface="Times New Roman" panose="02020603050405020304" pitchFamily="18" charset="0"/>
                <a:cs typeface="Calibri" panose="020F0502020204030204" pitchFamily="34" charset="0"/>
              </a:rPr>
              <a:t>inôme n'effectue qu’1 seule action à la fois.</a:t>
            </a:r>
            <a:r>
              <a:rPr lang="fr-FR" altLang="fr-FR" sz="2400">
                <a:latin typeface="Times New Roman" panose="02020603050405020304" pitchFamily="18" charset="0"/>
                <a:cs typeface="Arial" panose="020B0604020202020204" pitchFamily="34" charset="0"/>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4">
            <a:extLst>
              <a:ext uri="{FF2B5EF4-FFF2-40B4-BE49-F238E27FC236}">
                <a16:creationId xmlns:a16="http://schemas.microsoft.com/office/drawing/2014/main" id="{65C88407-D219-5A73-C973-1005E85906D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D165748-D98E-47FB-9BAF-FF28F65E95D0}" type="slidenum">
              <a:rPr lang="fr-FR" altLang="fr-FR" sz="2000">
                <a:solidFill>
                  <a:srgbClr val="984807"/>
                </a:solidFill>
              </a:rPr>
              <a:pPr algn="r" eaLnBrk="1" hangingPunct="1">
                <a:spcBef>
                  <a:spcPct val="0"/>
                </a:spcBef>
                <a:buFontTx/>
                <a:buNone/>
              </a:pPr>
              <a:t>50</a:t>
            </a:fld>
            <a:endParaRPr lang="fr-FR" altLang="fr-FR" sz="2000">
              <a:solidFill>
                <a:srgbClr val="984807"/>
              </a:solidFill>
            </a:endParaRPr>
          </a:p>
        </p:txBody>
      </p:sp>
      <p:sp>
        <p:nvSpPr>
          <p:cNvPr id="53251" name="Titre 8">
            <a:extLst>
              <a:ext uri="{FF2B5EF4-FFF2-40B4-BE49-F238E27FC236}">
                <a16:creationId xmlns:a16="http://schemas.microsoft.com/office/drawing/2014/main" id="{A295929F-7FBA-E872-44C9-A5B789DEDD6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Devoirs de l'équipier BAT</a:t>
            </a:r>
          </a:p>
        </p:txBody>
      </p:sp>
      <p:sp>
        <p:nvSpPr>
          <p:cNvPr id="53252" name="Rectangle 4">
            <a:extLst>
              <a:ext uri="{FF2B5EF4-FFF2-40B4-BE49-F238E27FC236}">
                <a16:creationId xmlns:a16="http://schemas.microsoft.com/office/drawing/2014/main" id="{CB31209B-2BF2-FA49-DE32-391FD3F0F7A6}"/>
              </a:ext>
            </a:extLst>
          </p:cNvPr>
          <p:cNvSpPr>
            <a:spLocks noChangeArrowheads="1"/>
          </p:cNvSpPr>
          <p:nvPr/>
        </p:nvSpPr>
        <p:spPr bwMode="auto">
          <a:xfrm>
            <a:off x="395288" y="1412875"/>
            <a:ext cx="8462962"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4572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9pPr>
          </a:lstStyle>
          <a:p>
            <a:pPr>
              <a:spcBef>
                <a:spcPct val="0"/>
              </a:spcBef>
              <a:buFont typeface="Arial" panose="020B0604020202020204" pitchFamily="34" charset="0"/>
              <a:buNone/>
            </a:pP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a:t>
            </a:r>
            <a:r>
              <a:rPr lang="fr-FR" altLang="fr-FR" sz="2400">
                <a:solidFill>
                  <a:srgbClr val="000000"/>
                </a:solidFill>
                <a:latin typeface="Times New Roman" panose="02020603050405020304" pitchFamily="18" charset="0"/>
                <a:cs typeface="Times New Roman" panose="02020603050405020304" pitchFamily="18" charset="0"/>
              </a:rPr>
              <a:t>articipe activement à la sécurité en : </a:t>
            </a: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Ecarte tout ce qui peut devenir un aliment pour le feu,</a:t>
            </a:r>
          </a:p>
          <a:p>
            <a:pPr>
              <a:spcBef>
                <a:spcPct val="0"/>
              </a:spcBef>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Entraîne dans le foyer les parties qui menacent de s'écrouler,</a:t>
            </a:r>
          </a:p>
          <a:p>
            <a:pPr>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 typeface="Arial" panose="020B0604020202020204" pitchFamily="34" charset="0"/>
              <a:buNone/>
            </a:pP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a:t>
            </a:r>
            <a:r>
              <a:rPr lang="fr-FR" altLang="fr-FR" sz="2400">
                <a:solidFill>
                  <a:srgbClr val="000000"/>
                </a:solidFill>
                <a:latin typeface="Times New Roman" panose="02020603050405020304" pitchFamily="18" charset="0"/>
                <a:cs typeface="Times New Roman" panose="02020603050405020304" pitchFamily="18" charset="0"/>
              </a:rPr>
              <a:t>epli, l’équipier peut être amené à s’éloigner un peu du CE, afin de tirer le tuyau. </a:t>
            </a:r>
          </a:p>
          <a:p>
            <a:pPr>
              <a:spcBef>
                <a:spcPct val="0"/>
              </a:spcBef>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 typeface="Arial" panose="020B0604020202020204" pitchFamily="34" charset="0"/>
              <a:buNone/>
            </a:pP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Relève le chef BAT quand cela est nécessaire,</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4">
            <a:extLst>
              <a:ext uri="{FF2B5EF4-FFF2-40B4-BE49-F238E27FC236}">
                <a16:creationId xmlns:a16="http://schemas.microsoft.com/office/drawing/2014/main" id="{F569280F-D582-ECEC-99C5-D9CAEEE4330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8F1E42C-BA3F-40BA-9624-8CD7FFEC8EBF}" type="slidenum">
              <a:rPr lang="fr-FR" altLang="fr-FR" sz="2000">
                <a:solidFill>
                  <a:srgbClr val="984807"/>
                </a:solidFill>
              </a:rPr>
              <a:pPr algn="r" eaLnBrk="1" hangingPunct="1">
                <a:spcBef>
                  <a:spcPct val="0"/>
                </a:spcBef>
                <a:buFontTx/>
                <a:buNone/>
              </a:pPr>
              <a:t>51</a:t>
            </a:fld>
            <a:endParaRPr lang="fr-FR" altLang="fr-FR" sz="2000">
              <a:solidFill>
                <a:srgbClr val="984807"/>
              </a:solidFill>
            </a:endParaRPr>
          </a:p>
        </p:txBody>
      </p:sp>
      <p:sp>
        <p:nvSpPr>
          <p:cNvPr id="54275" name="Rectangle 6">
            <a:extLst>
              <a:ext uri="{FF2B5EF4-FFF2-40B4-BE49-F238E27FC236}">
                <a16:creationId xmlns:a16="http://schemas.microsoft.com/office/drawing/2014/main" id="{62306B87-73EF-840C-3532-6DA29CEC8881}"/>
              </a:ext>
            </a:extLst>
          </p:cNvPr>
          <p:cNvSpPr>
            <a:spLocks noChangeArrowheads="1"/>
          </p:cNvSpPr>
          <p:nvPr/>
        </p:nvSpPr>
        <p:spPr bwMode="auto">
          <a:xfrm>
            <a:off x="0" y="295592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54276" name="WordArt 7">
            <a:extLst>
              <a:ext uri="{FF2B5EF4-FFF2-40B4-BE49-F238E27FC236}">
                <a16:creationId xmlns:a16="http://schemas.microsoft.com/office/drawing/2014/main" id="{9D6228AD-1A32-423A-7F00-BE0687288785}"/>
              </a:ext>
            </a:extLst>
          </p:cNvPr>
          <p:cNvSpPr>
            <a:spLocks noChangeArrowheads="1" noChangeShapeType="1" noTextEdit="1"/>
          </p:cNvSpPr>
          <p:nvPr/>
        </p:nvSpPr>
        <p:spPr bwMode="auto">
          <a:xfrm>
            <a:off x="1757363" y="2324100"/>
            <a:ext cx="5629275" cy="2209800"/>
          </a:xfrm>
          <a:prstGeom prst="rect">
            <a:avLst/>
          </a:prstGeom>
        </p:spPr>
        <p:txBody>
          <a:bodyPr wrap="none" fromWordArt="1">
            <a:prstTxWarp prst="textPlain">
              <a:avLst>
                <a:gd name="adj" fmla="val 50000"/>
              </a:avLst>
            </a:prstTxWarp>
          </a:bodyPr>
          <a:lstStyle/>
          <a:p>
            <a:pPr algn="ctr"/>
            <a:r>
              <a:rPr lang="fr-FR"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Gestion des efforts </a:t>
            </a:r>
          </a:p>
          <a:p>
            <a:pPr algn="ctr"/>
            <a:r>
              <a:rPr lang="fr-FR"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au sein du BAT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4">
            <a:extLst>
              <a:ext uri="{FF2B5EF4-FFF2-40B4-BE49-F238E27FC236}">
                <a16:creationId xmlns:a16="http://schemas.microsoft.com/office/drawing/2014/main" id="{4CBAB00E-04D2-494C-E8F0-72B33899E81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55B7895-EFD4-4D71-B710-AA4154F33C9D}" type="slidenum">
              <a:rPr lang="fr-FR" altLang="fr-FR" sz="2000">
                <a:solidFill>
                  <a:srgbClr val="984807"/>
                </a:solidFill>
              </a:rPr>
              <a:pPr algn="r" eaLnBrk="1" hangingPunct="1">
                <a:spcBef>
                  <a:spcPct val="0"/>
                </a:spcBef>
                <a:buFontTx/>
                <a:buNone/>
              </a:pPr>
              <a:t>52</a:t>
            </a:fld>
            <a:endParaRPr lang="fr-FR" altLang="fr-FR" sz="2000">
              <a:solidFill>
                <a:srgbClr val="984807"/>
              </a:solidFill>
            </a:endParaRPr>
          </a:p>
        </p:txBody>
      </p:sp>
      <p:sp>
        <p:nvSpPr>
          <p:cNvPr id="55299" name="Titre 8">
            <a:extLst>
              <a:ext uri="{FF2B5EF4-FFF2-40B4-BE49-F238E27FC236}">
                <a16:creationId xmlns:a16="http://schemas.microsoft.com/office/drawing/2014/main" id="{5AEC3231-C75E-DE1C-2A0D-13C3B518A30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Gestion des efforts au sein du BAT</a:t>
            </a:r>
          </a:p>
        </p:txBody>
      </p:sp>
      <p:sp>
        <p:nvSpPr>
          <p:cNvPr id="55300" name="Rectangle 4">
            <a:extLst>
              <a:ext uri="{FF2B5EF4-FFF2-40B4-BE49-F238E27FC236}">
                <a16:creationId xmlns:a16="http://schemas.microsoft.com/office/drawing/2014/main" id="{AACEF539-DB43-4D8E-05B1-69D52C653E7B}"/>
              </a:ext>
            </a:extLst>
          </p:cNvPr>
          <p:cNvSpPr>
            <a:spLocks noChangeArrowheads="1"/>
          </p:cNvSpPr>
          <p:nvPr/>
        </p:nvSpPr>
        <p:spPr bwMode="auto">
          <a:xfrm>
            <a:off x="395288" y="1412875"/>
            <a:ext cx="8353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4572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 Gestion des efforts entre CE et équipier est un élément important à  prendre en compte pour la bonne réalisation de la mission. </a:t>
            </a:r>
          </a:p>
          <a:p>
            <a:pPr algn="just">
              <a:spcBef>
                <a:spcPct val="0"/>
              </a:spcBef>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 typeface="Arial" panose="020B0604020202020204" pitchFamily="34" charset="0"/>
              <a:buNone/>
            </a:pP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sym typeface="Symbol" panose="05050102010706020507" pitchFamily="18" charset="2"/>
              </a:rPr>
              <a:t></a:t>
            </a:r>
            <a:r>
              <a:rPr lang="fr-FR" altLang="fr-FR" sz="2400">
                <a:latin typeface="Times New Roman" panose="02020603050405020304" pitchFamily="18" charset="0"/>
                <a:cs typeface="Times New Roman" panose="02020603050405020304" pitchFamily="18" charset="0"/>
              </a:rPr>
              <a:t> actions, agit sur le système feu afin de sauver les personnes et protéger les biens. </a:t>
            </a:r>
            <a:endParaRPr lang="fr-FR" altLang="fr-FR" sz="2400">
              <a:solidFill>
                <a:srgbClr val="000000"/>
              </a:solidFill>
              <a:latin typeface="Times New Roman" panose="02020603050405020304" pitchFamily="18" charset="0"/>
              <a:cs typeface="Times New Roman" panose="02020603050405020304" pitchFamily="18" charset="0"/>
            </a:endParaRPr>
          </a:p>
          <a:p>
            <a:pPr algn="just">
              <a:spcBef>
                <a:spcPct val="0"/>
              </a:spcBef>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spcBef>
                <a:spcPct val="0"/>
              </a:spcBef>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spcBef>
                <a:spcPct val="0"/>
              </a:spcBef>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Equipier </a:t>
            </a: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L</a:t>
            </a:r>
            <a:r>
              <a:rPr lang="fr-FR" altLang="fr-FR" sz="2400">
                <a:latin typeface="Times New Roman" panose="02020603050405020304" pitchFamily="18" charset="0"/>
                <a:cs typeface="Times New Roman" panose="02020603050405020304" pitchFamily="18" charset="0"/>
              </a:rPr>
              <a:t>e + sollicité physiquement, car il manipule en continue l’éts, agit sur les ouvrants, déplace des matériaux et meubles, afin que le CE puisse agir sur le feu et ses effets le plus efficacement possible.  </a:t>
            </a:r>
          </a:p>
        </p:txBody>
      </p:sp>
      <p:sp>
        <p:nvSpPr>
          <p:cNvPr id="55301" name="Rectangle 5">
            <a:extLst>
              <a:ext uri="{FF2B5EF4-FFF2-40B4-BE49-F238E27FC236}">
                <a16:creationId xmlns:a16="http://schemas.microsoft.com/office/drawing/2014/main" id="{68B58F04-2F0B-6F25-55B3-E5F6A85D1C46}"/>
              </a:ext>
            </a:extLst>
          </p:cNvPr>
          <p:cNvSpPr>
            <a:spLocks noChangeArrowheads="1"/>
          </p:cNvSpPr>
          <p:nvPr/>
        </p:nvSpPr>
        <p:spPr bwMode="auto">
          <a:xfrm>
            <a:off x="0" y="295592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4">
            <a:extLst>
              <a:ext uri="{FF2B5EF4-FFF2-40B4-BE49-F238E27FC236}">
                <a16:creationId xmlns:a16="http://schemas.microsoft.com/office/drawing/2014/main" id="{39741C58-E43A-710E-876B-A554CAD1571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7971A11-8339-4C35-9EDF-7CC3F6D4B388}" type="slidenum">
              <a:rPr lang="fr-FR" altLang="fr-FR" sz="2000">
                <a:solidFill>
                  <a:srgbClr val="984807"/>
                </a:solidFill>
              </a:rPr>
              <a:pPr algn="r" eaLnBrk="1" hangingPunct="1">
                <a:spcBef>
                  <a:spcPct val="0"/>
                </a:spcBef>
                <a:buFontTx/>
                <a:buNone/>
              </a:pPr>
              <a:t>53</a:t>
            </a:fld>
            <a:endParaRPr lang="fr-FR" altLang="fr-FR" sz="2000">
              <a:solidFill>
                <a:srgbClr val="984807"/>
              </a:solidFill>
            </a:endParaRPr>
          </a:p>
        </p:txBody>
      </p:sp>
      <p:sp>
        <p:nvSpPr>
          <p:cNvPr id="56323" name="Titre 8">
            <a:extLst>
              <a:ext uri="{FF2B5EF4-FFF2-40B4-BE49-F238E27FC236}">
                <a16:creationId xmlns:a16="http://schemas.microsoft.com/office/drawing/2014/main" id="{118134DC-FC5B-7BA2-3EEF-7C059FAC5D3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Gestion des efforts au sein du BAT</a:t>
            </a:r>
          </a:p>
        </p:txBody>
      </p:sp>
      <p:sp>
        <p:nvSpPr>
          <p:cNvPr id="56324" name="Rectangle 4">
            <a:extLst>
              <a:ext uri="{FF2B5EF4-FFF2-40B4-BE49-F238E27FC236}">
                <a16:creationId xmlns:a16="http://schemas.microsoft.com/office/drawing/2014/main" id="{6E92A760-D7A3-4C5A-E4D0-06B34DDCD167}"/>
              </a:ext>
            </a:extLst>
          </p:cNvPr>
          <p:cNvSpPr>
            <a:spLocks noChangeArrowheads="1"/>
          </p:cNvSpPr>
          <p:nvPr/>
        </p:nvSpPr>
        <p:spPr bwMode="auto">
          <a:xfrm>
            <a:off x="323850" y="1457325"/>
            <a:ext cx="8291513"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457200"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 Découverte de victime, il peut être pertinent d’opérer un changement de personnel, afin que le CE, probablement moins fatigué que l’équipier, prenne en charge la victime. </a:t>
            </a:r>
          </a:p>
          <a:p>
            <a:pPr algn="just">
              <a:spcBef>
                <a:spcPct val="0"/>
              </a:spcBef>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sym typeface="Wingdings" panose="05000000000000000000" pitchFamily="2" charset="2"/>
            </a:endParaRPr>
          </a:p>
          <a:p>
            <a:pPr algn="just">
              <a:spcBef>
                <a:spcPct val="0"/>
              </a:spcBef>
              <a:buFont typeface="Arial" panose="020B0604020202020204" pitchFamily="34" charset="0"/>
              <a:buNone/>
            </a:pPr>
            <a:r>
              <a:rPr lang="fr-FR" altLang="fr-FR" sz="2400">
                <a:latin typeface="Times New Roman" panose="02020603050405020304" pitchFamily="18" charset="0"/>
                <a:cs typeface="Arial" panose="020B0604020202020204" pitchFamily="34" charset="0"/>
                <a:sym typeface="Wingdings" panose="05000000000000000000" pitchFamily="2" charset="2"/>
              </a:rPr>
              <a:t> E</a:t>
            </a:r>
            <a:r>
              <a:rPr lang="fr-FR" altLang="fr-FR" sz="2400">
                <a:latin typeface="Times New Roman" panose="02020603050405020304" pitchFamily="18" charset="0"/>
                <a:cs typeface="Times New Roman" panose="02020603050405020304" pitchFamily="18" charset="0"/>
              </a:rPr>
              <a:t>quipier peut alors être amené à utiliser la lance, le temps de l’extraction de la victime. </a:t>
            </a:r>
            <a:endParaRPr lang="fr-FR" altLang="fr-FR" sz="2400">
              <a:solidFill>
                <a:srgbClr val="000000"/>
              </a:solidFill>
              <a:latin typeface="Times New Roman" panose="02020603050405020304" pitchFamily="18" charset="0"/>
              <a:cs typeface="Times New Roman" panose="02020603050405020304" pitchFamily="18" charset="0"/>
            </a:endParaRPr>
          </a:p>
          <a:p>
            <a:pPr algn="just">
              <a:spcBef>
                <a:spcPct val="0"/>
              </a:spcBef>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 typeface="Arial" panose="020B0604020202020204" pitchFamily="34" charset="0"/>
              <a:buNone/>
            </a:pPr>
            <a:r>
              <a:rPr lang="fr-FR" altLang="fr-FR" sz="2400" b="1">
                <a:solidFill>
                  <a:srgbClr val="FF0000"/>
                </a:solidFill>
                <a:latin typeface="Times New Roman" panose="02020603050405020304" pitchFamily="18" charset="0"/>
                <a:cs typeface="Times New Roman" panose="02020603050405020304" pitchFamily="18" charset="0"/>
              </a:rPr>
              <a:t>Equipiers doivent savoir manipuler ces outils et les adapter aux situations susceptibles d’être rencontrées afin de garantir un maximum d’efficacité  pour le binôme. </a:t>
            </a:r>
          </a:p>
        </p:txBody>
      </p:sp>
      <p:sp>
        <p:nvSpPr>
          <p:cNvPr id="56325" name="Rectangle 5">
            <a:extLst>
              <a:ext uri="{FF2B5EF4-FFF2-40B4-BE49-F238E27FC236}">
                <a16:creationId xmlns:a16="http://schemas.microsoft.com/office/drawing/2014/main" id="{6131C35B-0F88-90F3-27E0-0B0F7D9D0362}"/>
              </a:ext>
            </a:extLst>
          </p:cNvPr>
          <p:cNvSpPr>
            <a:spLocks noChangeArrowheads="1"/>
          </p:cNvSpPr>
          <p:nvPr/>
        </p:nvSpPr>
        <p:spPr bwMode="auto">
          <a:xfrm>
            <a:off x="0" y="295592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8">
            <a:extLst>
              <a:ext uri="{FF2B5EF4-FFF2-40B4-BE49-F238E27FC236}">
                <a16:creationId xmlns:a16="http://schemas.microsoft.com/office/drawing/2014/main" id="{BB954B4E-B34B-2F8E-8674-3310D94F920F}"/>
              </a:ext>
            </a:extLst>
          </p:cNvPr>
          <p:cNvSpPr>
            <a:spLocks noGrp="1"/>
          </p:cNvSpPr>
          <p:nvPr>
            <p:ph type="title" idx="4294967295"/>
          </p:nvPr>
        </p:nvSpPr>
        <p:spPr>
          <a:xfrm>
            <a:off x="1116013" y="274638"/>
            <a:ext cx="7742237" cy="939800"/>
          </a:xfrm>
        </p:spPr>
        <p:txBody>
          <a:bodyPr/>
          <a:lstStyle/>
          <a:p>
            <a:pPr eaLnBrk="1" hangingPunct="1"/>
            <a:r>
              <a:rPr lang="fr-FR" altLang="fr-FR" sz="3600" b="1">
                <a:solidFill>
                  <a:srgbClr val="984807"/>
                </a:solidFill>
              </a:rPr>
              <a:t>Conclusion</a:t>
            </a:r>
          </a:p>
        </p:txBody>
      </p:sp>
      <p:sp>
        <p:nvSpPr>
          <p:cNvPr id="57347" name="Espace réservé du numéro de diapositive 4">
            <a:extLst>
              <a:ext uri="{FF2B5EF4-FFF2-40B4-BE49-F238E27FC236}">
                <a16:creationId xmlns:a16="http://schemas.microsoft.com/office/drawing/2014/main" id="{CA1FBB82-2A12-CF5D-766E-3CF7C6136C6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C5117E9-F948-4349-9CD9-329BD5869284}" type="slidenum">
              <a:rPr lang="fr-FR" altLang="fr-FR" sz="2000">
                <a:solidFill>
                  <a:srgbClr val="984807"/>
                </a:solidFill>
              </a:rPr>
              <a:pPr algn="r" eaLnBrk="1" hangingPunct="1">
                <a:spcBef>
                  <a:spcPct val="0"/>
                </a:spcBef>
                <a:buFontTx/>
                <a:buNone/>
              </a:pPr>
              <a:t>54</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9CBF33DE-E11B-D0C3-C818-CCBB670E61BB}"/>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7349" name="ZoneTexte 12">
            <a:extLst>
              <a:ext uri="{FF2B5EF4-FFF2-40B4-BE49-F238E27FC236}">
                <a16:creationId xmlns:a16="http://schemas.microsoft.com/office/drawing/2014/main" id="{35E04B17-2F98-422D-D1A0-E0A378ED25C7}"/>
              </a:ext>
            </a:extLst>
          </p:cNvPr>
          <p:cNvSpPr txBox="1">
            <a:spLocks noChangeArrowheads="1"/>
          </p:cNvSpPr>
          <p:nvPr/>
        </p:nvSpPr>
        <p:spPr bwMode="auto">
          <a:xfrm>
            <a:off x="4711700" y="2133600"/>
            <a:ext cx="403701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Arial" panose="020B0604020202020204" pitchFamily="34" charset="0"/>
              </a:rPr>
              <a:t>Année : 2024</a:t>
            </a:r>
          </a:p>
          <a:p>
            <a:pPr>
              <a:spcBef>
                <a:spcPct val="0"/>
              </a:spcBef>
              <a:buFontTx/>
              <a:buNone/>
            </a:pPr>
            <a:endParaRPr lang="fr-FR" altLang="fr-FR" sz="2000">
              <a:latin typeface="Times New Roman" panose="02020603050405020304" pitchFamily="18" charset="0"/>
              <a:cs typeface="Arial" panose="020B0604020202020204" pitchFamily="34" charset="0"/>
            </a:endParaRPr>
          </a:p>
          <a:p>
            <a:pPr>
              <a:spcBef>
                <a:spcPct val="0"/>
              </a:spcBef>
              <a:buFontTx/>
              <a:buNone/>
            </a:pPr>
            <a:endParaRPr lang="fr-FR" altLang="fr-FR" sz="2000">
              <a:latin typeface="Times New Roman" panose="02020603050405020304" pitchFamily="18" charset="0"/>
              <a:cs typeface="Arial" panose="020B0604020202020204" pitchFamily="34" charset="0"/>
            </a:endParaRPr>
          </a:p>
          <a:p>
            <a:pPr algn="just">
              <a:spcBef>
                <a:spcPct val="0"/>
              </a:spcBef>
              <a:buFontTx/>
              <a:buNone/>
            </a:pPr>
            <a:r>
              <a:rPr lang="fr-FR" altLang="fr-FR" sz="20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2000">
              <a:latin typeface="Times New Roman" panose="02020603050405020304" pitchFamily="18" charset="0"/>
              <a:cs typeface="Arial" panose="020B0604020202020204" pitchFamily="34" charset="0"/>
            </a:endParaRPr>
          </a:p>
          <a:p>
            <a:pPr algn="ctr">
              <a:spcBef>
                <a:spcPct val="0"/>
              </a:spcBef>
              <a:buFontTx/>
              <a:buNone/>
            </a:pPr>
            <a:r>
              <a:rPr lang="fr-FR" altLang="fr-FR" sz="2000" b="1">
                <a:latin typeface="Times New Roman" panose="02020603050405020304" pitchFamily="18" charset="0"/>
                <a:cs typeface="Arial" panose="020B0604020202020204" pitchFamily="34" charset="0"/>
              </a:rPr>
              <a:t>gfor_jsp@sdmis.fr</a:t>
            </a:r>
            <a:endParaRPr lang="fr-FR" altLang="fr-FR" sz="2000">
              <a:latin typeface="Times New Roman" panose="02020603050405020304" pitchFamily="18" charset="0"/>
              <a:cs typeface="Arial" panose="020B0604020202020204" pitchFamily="34" charset="0"/>
            </a:endParaRPr>
          </a:p>
          <a:p>
            <a:pPr>
              <a:spcBef>
                <a:spcPct val="0"/>
              </a:spcBef>
              <a:buFontTx/>
              <a:buNone/>
            </a:pPr>
            <a:endParaRPr lang="fr-FR" altLang="fr-FR" sz="2000">
              <a:latin typeface="Times New Roman" panose="02020603050405020304" pitchFamily="18" charset="0"/>
              <a:cs typeface="Arial" panose="020B0604020202020204" pitchFamily="34" charset="0"/>
            </a:endParaRPr>
          </a:p>
        </p:txBody>
      </p:sp>
      <p:sp>
        <p:nvSpPr>
          <p:cNvPr id="57350" name="ZoneTexte 15">
            <a:extLst>
              <a:ext uri="{FF2B5EF4-FFF2-40B4-BE49-F238E27FC236}">
                <a16:creationId xmlns:a16="http://schemas.microsoft.com/office/drawing/2014/main" id="{BCD02FF8-04BC-BF95-1006-04EC82BEE297}"/>
              </a:ext>
            </a:extLst>
          </p:cNvPr>
          <p:cNvSpPr txBox="1">
            <a:spLocks noChangeArrowheads="1"/>
          </p:cNvSpPr>
          <p:nvPr/>
        </p:nvSpPr>
        <p:spPr bwMode="auto">
          <a:xfrm>
            <a:off x="609600" y="2057400"/>
            <a:ext cx="3429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Généralités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Missions du BAT</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Devoirs du chef BAT</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Devoirs de l'équipier BAT</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Gestion de l’effort au sein du binôme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4">
            <a:extLst>
              <a:ext uri="{FF2B5EF4-FFF2-40B4-BE49-F238E27FC236}">
                <a16:creationId xmlns:a16="http://schemas.microsoft.com/office/drawing/2014/main" id="{57CFA842-8CE9-5E8B-E73A-D79C9D3C1B4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7B6F7D0-F123-43A1-BCDC-55E806FF2BCA}" type="slidenum">
              <a:rPr lang="fr-FR" altLang="fr-FR" sz="2000">
                <a:solidFill>
                  <a:srgbClr val="984807"/>
                </a:solidFill>
              </a:rPr>
              <a:pPr algn="r" eaLnBrk="1" hangingPunct="1">
                <a:spcBef>
                  <a:spcPct val="0"/>
                </a:spcBef>
                <a:buFontTx/>
                <a:buNone/>
              </a:pPr>
              <a:t>6</a:t>
            </a:fld>
            <a:endParaRPr lang="fr-FR" altLang="fr-FR" sz="2000">
              <a:solidFill>
                <a:srgbClr val="984807"/>
              </a:solidFill>
            </a:endParaRPr>
          </a:p>
        </p:txBody>
      </p:sp>
      <p:sp>
        <p:nvSpPr>
          <p:cNvPr id="8195" name="Titre 8">
            <a:extLst>
              <a:ext uri="{FF2B5EF4-FFF2-40B4-BE49-F238E27FC236}">
                <a16:creationId xmlns:a16="http://schemas.microsoft.com/office/drawing/2014/main" id="{DE1B813C-B5D0-AD9F-7259-C5F55D46EFF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8196" name="Rectangle 4">
            <a:extLst>
              <a:ext uri="{FF2B5EF4-FFF2-40B4-BE49-F238E27FC236}">
                <a16:creationId xmlns:a16="http://schemas.microsoft.com/office/drawing/2014/main" id="{7BBD8681-AD92-2030-E83B-95B976B9924E}"/>
              </a:ext>
            </a:extLst>
          </p:cNvPr>
          <p:cNvSpPr>
            <a:spLocks noChangeArrowheads="1"/>
          </p:cNvSpPr>
          <p:nvPr/>
        </p:nvSpPr>
        <p:spPr bwMode="auto">
          <a:xfrm>
            <a:off x="323850" y="1412875"/>
            <a:ext cx="8153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latin typeface="Times New Roman" panose="02020603050405020304" pitchFamily="18" charset="0"/>
                <a:cs typeface="Times New Roman" panose="02020603050405020304" pitchFamily="18" charset="0"/>
              </a:rPr>
              <a:t>Binôme d'attaque (BAT) :</a:t>
            </a:r>
            <a:r>
              <a:rPr lang="fr-FR" altLang="fr-FR" sz="2400">
                <a:latin typeface="Times New Roman" panose="02020603050405020304" pitchFamily="18" charset="0"/>
                <a:cs typeface="Times New Roman" panose="02020603050405020304" pitchFamily="18" charset="0"/>
              </a:rPr>
              <a:t> équipe, de 2 SP, </a:t>
            </a:r>
          </a:p>
          <a:p>
            <a:pPr algn="just">
              <a:spcBef>
                <a:spcPct val="0"/>
              </a:spcBef>
              <a:buFontTx/>
              <a:buNone/>
            </a:pPr>
            <a:r>
              <a:rPr lang="fr-FR" altLang="fr-FR" sz="2400">
                <a:latin typeface="Times New Roman" panose="02020603050405020304" pitchFamily="18" charset="0"/>
                <a:cs typeface="Calibri" panose="020F0502020204030204" pitchFamily="34" charset="0"/>
              </a:rPr>
              <a:t> </a:t>
            </a: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b="1">
                <a:latin typeface="Times New Roman" panose="02020603050405020304" pitchFamily="18" charset="0"/>
                <a:cs typeface="Calibri" panose="020F0502020204030204" pitchFamily="34" charset="0"/>
              </a:rPr>
              <a:t>Chef BAT :</a:t>
            </a:r>
            <a:r>
              <a:rPr lang="fr-FR" altLang="fr-FR" sz="2400">
                <a:latin typeface="Times New Roman" panose="02020603050405020304" pitchFamily="18" charset="0"/>
                <a:cs typeface="Calibri" panose="020F0502020204030204" pitchFamily="34" charset="0"/>
              </a:rPr>
              <a:t> 1</a:t>
            </a:r>
            <a:r>
              <a:rPr lang="fr-FR" altLang="fr-FR" sz="2400" baseline="30000">
                <a:latin typeface="Times New Roman" panose="02020603050405020304" pitchFamily="18" charset="0"/>
                <a:cs typeface="Calibri" panose="020F0502020204030204" pitchFamily="34" charset="0"/>
              </a:rPr>
              <a:t>er</a:t>
            </a:r>
            <a:r>
              <a:rPr lang="fr-FR" altLang="fr-FR" sz="2400">
                <a:latin typeface="Times New Roman" panose="02020603050405020304" pitchFamily="18" charset="0"/>
                <a:cs typeface="Calibri" panose="020F0502020204030204" pitchFamily="34" charset="0"/>
              </a:rPr>
              <a:t> élément </a:t>
            </a: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manœuvrer la lance : porte-lance</a:t>
            </a: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cs typeface="Calibri" panose="020F0502020204030204" pitchFamily="34" charset="0"/>
              </a:rPr>
              <a:t> </a:t>
            </a: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b="1">
                <a:latin typeface="Times New Roman" panose="02020603050405020304" pitchFamily="18" charset="0"/>
                <a:cs typeface="Times New Roman" panose="02020603050405020304" pitchFamily="18" charset="0"/>
              </a:rPr>
              <a:t>Équipier BAT :</a:t>
            </a:r>
            <a:r>
              <a:rPr lang="fr-FR" altLang="fr-FR" sz="2400">
                <a:latin typeface="Times New Roman" panose="02020603050405020304" pitchFamily="18" charset="0"/>
                <a:cs typeface="Times New Roman" panose="02020603050405020304" pitchFamily="18" charset="0"/>
              </a:rPr>
              <a:t> 2</a:t>
            </a:r>
            <a:r>
              <a:rPr lang="fr-FR" altLang="fr-FR" sz="2400" baseline="30000">
                <a:latin typeface="Times New Roman" panose="02020603050405020304" pitchFamily="18" charset="0"/>
                <a:cs typeface="Times New Roman" panose="02020603050405020304" pitchFamily="18" charset="0"/>
              </a:rPr>
              <a:t>ème</a:t>
            </a:r>
            <a:r>
              <a:rPr lang="fr-FR" altLang="fr-FR" sz="2400">
                <a:latin typeface="Times New Roman" panose="02020603050405020304" pitchFamily="18" charset="0"/>
                <a:cs typeface="Times New Roman" panose="02020603050405020304" pitchFamily="18" charset="0"/>
              </a:rPr>
              <a:t> élément </a:t>
            </a: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faciliter et aider le porte-lance à la manœuvre et à la progression de l'établissement : double porte-lance.</a:t>
            </a:r>
          </a:p>
          <a:p>
            <a:pPr algn="just">
              <a:spcBef>
                <a:spcPct val="0"/>
              </a:spcBef>
              <a:buFontTx/>
              <a:buNone/>
            </a:pPr>
            <a:r>
              <a:rPr lang="fr-FR" altLang="fr-FR" sz="2400">
                <a:latin typeface="Times New Roman" panose="02020603050405020304" pitchFamily="18" charset="0"/>
                <a:cs typeface="Calibri" panose="020F0502020204030204" pitchFamily="34" charset="0"/>
              </a:rPr>
              <a:t> </a:t>
            </a:r>
          </a:p>
          <a:p>
            <a:pPr algn="just">
              <a:spcBef>
                <a:spcPct val="0"/>
              </a:spcBef>
              <a:buFontTx/>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cs typeface="Arial" panose="020B0604020202020204" pitchFamily="34"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Victime justifie l'arrêt momentané de la progression du BAT pour la réalisation du sauvetage.</a:t>
            </a:r>
            <a:r>
              <a:rPr lang="fr-FR" altLang="fr-FR" sz="2400">
                <a:latin typeface="Times New Roman" panose="02020603050405020304" pitchFamily="18" charset="0"/>
                <a:cs typeface="Times New Roman" panose="02020603050405020304" pitchFamily="18"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4">
            <a:extLst>
              <a:ext uri="{FF2B5EF4-FFF2-40B4-BE49-F238E27FC236}">
                <a16:creationId xmlns:a16="http://schemas.microsoft.com/office/drawing/2014/main" id="{4CAA559B-72B5-A876-60DF-2BCD6C9EA96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B92AFCC-06C3-48DC-ADBF-CCE40E710EDC}" type="slidenum">
              <a:rPr lang="fr-FR" altLang="fr-FR" sz="2000">
                <a:solidFill>
                  <a:srgbClr val="984807"/>
                </a:solidFill>
              </a:rPr>
              <a:pPr algn="r" eaLnBrk="1" hangingPunct="1">
                <a:spcBef>
                  <a:spcPct val="0"/>
                </a:spcBef>
                <a:buFontTx/>
                <a:buNone/>
              </a:pPr>
              <a:t>7</a:t>
            </a:fld>
            <a:endParaRPr lang="fr-FR" altLang="fr-FR" sz="2000">
              <a:solidFill>
                <a:srgbClr val="984807"/>
              </a:solidFill>
            </a:endParaRPr>
          </a:p>
        </p:txBody>
      </p:sp>
      <p:sp>
        <p:nvSpPr>
          <p:cNvPr id="9219" name="Titre 8">
            <a:extLst>
              <a:ext uri="{FF2B5EF4-FFF2-40B4-BE49-F238E27FC236}">
                <a16:creationId xmlns:a16="http://schemas.microsoft.com/office/drawing/2014/main" id="{4E5C1464-444B-493B-7D40-E2957B3CEC5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9220" name="Rectangle 4">
            <a:extLst>
              <a:ext uri="{FF2B5EF4-FFF2-40B4-BE49-F238E27FC236}">
                <a16:creationId xmlns:a16="http://schemas.microsoft.com/office/drawing/2014/main" id="{EABA6CFF-26FC-FD79-B2D8-380F6B7F86BF}"/>
              </a:ext>
            </a:extLst>
          </p:cNvPr>
          <p:cNvSpPr>
            <a:spLocks noChangeArrowheads="1"/>
          </p:cNvSpPr>
          <p:nvPr/>
        </p:nvSpPr>
        <p:spPr bwMode="auto">
          <a:xfrm>
            <a:off x="323850" y="1401763"/>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latin typeface="Times New Roman" panose="02020603050405020304" pitchFamily="18" charset="0"/>
                <a:cs typeface="Calibri" panose="020F0502020204030204" pitchFamily="34" charset="0"/>
              </a:rPr>
              <a:t>Binôme reste indissociable</a:t>
            </a:r>
            <a:r>
              <a:rPr lang="fr-FR" altLang="fr-FR" sz="2400">
                <a:latin typeface="Times New Roman" panose="02020603050405020304" pitchFamily="18" charset="0"/>
                <a:cs typeface="Calibri" panose="020F0502020204030204" pitchFamily="34" charset="0"/>
              </a:rPr>
              <a:t> quelle que soit la situation rencontrée (difficulté d'attaque, survenue d'un incident ou d'un accident, sauvetage d'une victime ou d'un SP, repli, etc.).</a:t>
            </a:r>
          </a:p>
        </p:txBody>
      </p:sp>
      <p:pic>
        <p:nvPicPr>
          <p:cNvPr id="9221" name="Image 4">
            <a:extLst>
              <a:ext uri="{FF2B5EF4-FFF2-40B4-BE49-F238E27FC236}">
                <a16:creationId xmlns:a16="http://schemas.microsoft.com/office/drawing/2014/main" id="{272060D3-6809-44AF-B3C9-DD2908D3DF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971800"/>
            <a:ext cx="2773363"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4">
            <a:extLst>
              <a:ext uri="{FF2B5EF4-FFF2-40B4-BE49-F238E27FC236}">
                <a16:creationId xmlns:a16="http://schemas.microsoft.com/office/drawing/2014/main" id="{0AEA1491-A208-6D5D-8285-5333E144275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8A47F11-C4F0-4776-902C-2176361E6B6D}" type="slidenum">
              <a:rPr lang="fr-FR" altLang="fr-FR" sz="2000">
                <a:solidFill>
                  <a:srgbClr val="984807"/>
                </a:solidFill>
              </a:rPr>
              <a:pPr algn="r" eaLnBrk="1" hangingPunct="1">
                <a:spcBef>
                  <a:spcPct val="0"/>
                </a:spcBef>
                <a:buFontTx/>
                <a:buNone/>
              </a:pPr>
              <a:t>8</a:t>
            </a:fld>
            <a:endParaRPr lang="fr-FR" altLang="fr-FR" sz="2000">
              <a:solidFill>
                <a:srgbClr val="984807"/>
              </a:solidFill>
            </a:endParaRPr>
          </a:p>
        </p:txBody>
      </p:sp>
      <p:sp>
        <p:nvSpPr>
          <p:cNvPr id="10243" name="Titre 8">
            <a:extLst>
              <a:ext uri="{FF2B5EF4-FFF2-40B4-BE49-F238E27FC236}">
                <a16:creationId xmlns:a16="http://schemas.microsoft.com/office/drawing/2014/main" id="{2CECF0F3-7BD5-13F1-9836-6B55E9A46F2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10244" name="Rectangle 4">
            <a:extLst>
              <a:ext uri="{FF2B5EF4-FFF2-40B4-BE49-F238E27FC236}">
                <a16:creationId xmlns:a16="http://schemas.microsoft.com/office/drawing/2014/main" id="{2098EDD3-AC3E-5A9A-3559-0A14815D477C}"/>
              </a:ext>
            </a:extLst>
          </p:cNvPr>
          <p:cNvSpPr>
            <a:spLocks noChangeArrowheads="1"/>
          </p:cNvSpPr>
          <p:nvPr/>
        </p:nvSpPr>
        <p:spPr bwMode="auto">
          <a:xfrm>
            <a:off x="365125" y="1300163"/>
            <a:ext cx="815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Calibri" panose="020F0502020204030204" pitchFamily="34" charset="0"/>
              </a:rPr>
              <a:t>Pendant le trajet :</a:t>
            </a:r>
            <a:endParaRPr lang="fr-FR" altLang="fr-FR" sz="2400">
              <a:latin typeface="Times New Roman" panose="02020603050405020304" pitchFamily="18" charset="0"/>
              <a:cs typeface="Times New Roman" panose="02020603050405020304" pitchFamily="18" charset="0"/>
            </a:endParaRPr>
          </a:p>
        </p:txBody>
      </p:sp>
      <p:sp>
        <p:nvSpPr>
          <p:cNvPr id="10245" name="Rectangle 5">
            <a:extLst>
              <a:ext uri="{FF2B5EF4-FFF2-40B4-BE49-F238E27FC236}">
                <a16:creationId xmlns:a16="http://schemas.microsoft.com/office/drawing/2014/main" id="{8368FA44-F8B6-DFDF-D2CD-8A7CF1EB284B}"/>
              </a:ext>
            </a:extLst>
          </p:cNvPr>
          <p:cNvSpPr>
            <a:spLocks noChangeArrowheads="1"/>
          </p:cNvSpPr>
          <p:nvPr/>
        </p:nvSpPr>
        <p:spPr bwMode="auto">
          <a:xfrm>
            <a:off x="381000" y="1993900"/>
            <a:ext cx="533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Arial" panose="020B0604020202020204" pitchFamily="34" charset="0"/>
              <a:buNone/>
            </a:pPr>
            <a:r>
              <a:rPr lang="fr-FR" altLang="fr-FR" sz="2400">
                <a:latin typeface="Times New Roman" panose="02020603050405020304" pitchFamily="18" charset="0"/>
                <a:cs typeface="Calibri" panose="020F0502020204030204" pitchFamily="34" charset="0"/>
              </a:rPr>
              <a:t>ARI sauf ordre contraire,</a:t>
            </a:r>
            <a:r>
              <a:rPr lang="fr-FR" altLang="fr-FR" sz="2400">
                <a:latin typeface="Times New Roman" panose="02020603050405020304" pitchFamily="18" charset="0"/>
              </a:rPr>
              <a:t> </a:t>
            </a:r>
          </a:p>
        </p:txBody>
      </p:sp>
      <p:pic>
        <p:nvPicPr>
          <p:cNvPr id="10246" name="Picture 6" descr="I:\Images\Sapeurs-Pompiers\TOP\habillement\equipement protection individuelle\Photos\gfor_formation_89.JPG">
            <a:extLst>
              <a:ext uri="{FF2B5EF4-FFF2-40B4-BE49-F238E27FC236}">
                <a16:creationId xmlns:a16="http://schemas.microsoft.com/office/drawing/2014/main" id="{2880E53F-BC6F-A88D-B513-4C188903A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365250"/>
            <a:ext cx="2782887"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 descr="gfor_formation_17">
            <a:extLst>
              <a:ext uri="{FF2B5EF4-FFF2-40B4-BE49-F238E27FC236}">
                <a16:creationId xmlns:a16="http://schemas.microsoft.com/office/drawing/2014/main" id="{C57F0942-EC73-BE7C-5346-57FD6761A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429000"/>
            <a:ext cx="26670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Image 35">
            <a:extLst>
              <a:ext uri="{FF2B5EF4-FFF2-40B4-BE49-F238E27FC236}">
                <a16:creationId xmlns:a16="http://schemas.microsoft.com/office/drawing/2014/main" id="{95767643-7447-56FF-B57F-353936D86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2781300"/>
            <a:ext cx="2274888"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Image 53">
            <a:extLst>
              <a:ext uri="{FF2B5EF4-FFF2-40B4-BE49-F238E27FC236}">
                <a16:creationId xmlns:a16="http://schemas.microsoft.com/office/drawing/2014/main" id="{AA94F219-3347-70D8-D7C1-E98BE71715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13" y="4225925"/>
            <a:ext cx="2598737"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4">
            <a:extLst>
              <a:ext uri="{FF2B5EF4-FFF2-40B4-BE49-F238E27FC236}">
                <a16:creationId xmlns:a16="http://schemas.microsoft.com/office/drawing/2014/main" id="{940678E3-609E-576E-BE99-526DA4B7127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9390A40-0132-4F0F-B4E8-BCF063B64A0B}" type="slidenum">
              <a:rPr lang="fr-FR" altLang="fr-FR" sz="2000">
                <a:solidFill>
                  <a:srgbClr val="984807"/>
                </a:solidFill>
              </a:rPr>
              <a:pPr algn="r" eaLnBrk="1" hangingPunct="1">
                <a:spcBef>
                  <a:spcPct val="0"/>
                </a:spcBef>
                <a:buFontTx/>
                <a:buNone/>
              </a:pPr>
              <a:t>9</a:t>
            </a:fld>
            <a:endParaRPr lang="fr-FR" altLang="fr-FR" sz="2000">
              <a:solidFill>
                <a:srgbClr val="984807"/>
              </a:solidFill>
            </a:endParaRPr>
          </a:p>
        </p:txBody>
      </p:sp>
      <p:sp>
        <p:nvSpPr>
          <p:cNvPr id="11267" name="Titre 8">
            <a:extLst>
              <a:ext uri="{FF2B5EF4-FFF2-40B4-BE49-F238E27FC236}">
                <a16:creationId xmlns:a16="http://schemas.microsoft.com/office/drawing/2014/main" id="{4DD9CCE6-F9A3-EFC2-6111-7962466B538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Missions du BAT</a:t>
            </a:r>
          </a:p>
        </p:txBody>
      </p:sp>
      <p:sp>
        <p:nvSpPr>
          <p:cNvPr id="11268" name="Rectangle 4">
            <a:extLst>
              <a:ext uri="{FF2B5EF4-FFF2-40B4-BE49-F238E27FC236}">
                <a16:creationId xmlns:a16="http://schemas.microsoft.com/office/drawing/2014/main" id="{8608C2AF-7BC8-08A6-7AB8-D9DB7C9AFC88}"/>
              </a:ext>
            </a:extLst>
          </p:cNvPr>
          <p:cNvSpPr>
            <a:spLocks noChangeArrowheads="1"/>
          </p:cNvSpPr>
          <p:nvPr/>
        </p:nvSpPr>
        <p:spPr bwMode="auto">
          <a:xfrm>
            <a:off x="312738" y="1274763"/>
            <a:ext cx="815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Calibri" panose="020F0502020204030204" pitchFamily="34" charset="0"/>
              </a:rPr>
              <a:t>Pendant le trajet :</a:t>
            </a:r>
            <a:endParaRPr lang="fr-FR" altLang="fr-FR" sz="2400">
              <a:latin typeface="Times New Roman" panose="02020603050405020304" pitchFamily="18" charset="0"/>
              <a:cs typeface="Times New Roman" panose="02020603050405020304" pitchFamily="18" charset="0"/>
            </a:endParaRPr>
          </a:p>
        </p:txBody>
      </p:sp>
      <p:graphicFrame>
        <p:nvGraphicFramePr>
          <p:cNvPr id="41644" name="Group 684">
            <a:extLst>
              <a:ext uri="{FF2B5EF4-FFF2-40B4-BE49-F238E27FC236}">
                <a16:creationId xmlns:a16="http://schemas.microsoft.com/office/drawing/2014/main" id="{8560B58A-8349-1962-4038-252878891E4A}"/>
              </a:ext>
            </a:extLst>
          </p:cNvPr>
          <p:cNvGraphicFramePr>
            <a:graphicFrameLocks noGrp="1"/>
          </p:cNvGraphicFramePr>
          <p:nvPr/>
        </p:nvGraphicFramePr>
        <p:xfrm>
          <a:off x="2971800" y="1274763"/>
          <a:ext cx="5791200" cy="4799012"/>
        </p:xfrm>
        <a:graphic>
          <a:graphicData uri="http://schemas.openxmlformats.org/drawingml/2006/table">
            <a:tbl>
              <a:tblPr/>
              <a:tblGrid>
                <a:gridCol w="3384550">
                  <a:extLst>
                    <a:ext uri="{9D8B030D-6E8A-4147-A177-3AD203B41FA5}">
                      <a16:colId xmlns:a16="http://schemas.microsoft.com/office/drawing/2014/main" val="20000"/>
                    </a:ext>
                  </a:extLst>
                </a:gridCol>
                <a:gridCol w="1203325">
                  <a:extLst>
                    <a:ext uri="{9D8B030D-6E8A-4147-A177-3AD203B41FA5}">
                      <a16:colId xmlns:a16="http://schemas.microsoft.com/office/drawing/2014/main" val="20001"/>
                    </a:ext>
                  </a:extLst>
                </a:gridCol>
                <a:gridCol w="1203325">
                  <a:extLst>
                    <a:ext uri="{9D8B030D-6E8A-4147-A177-3AD203B41FA5}">
                      <a16:colId xmlns:a16="http://schemas.microsoft.com/office/drawing/2014/main" val="20002"/>
                    </a:ext>
                  </a:extLst>
                </a:gridCol>
              </a:tblGrid>
              <a:tr h="439816">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rPr>
                        <a:t>Matériel pris</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Chef</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Équipier </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0"/>
                  </a:ext>
                </a:extLst>
              </a:tr>
              <a:tr h="396291">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ARI</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291">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rPr>
                        <a:t>Équipement de tête + radio</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0</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291">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rPr>
                        <a:t>Cagoule d’évacuation</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0</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291">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rPr>
                        <a:t>Lance</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0</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291">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rPr>
                        <a:t>Tuyau de 45</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2</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291">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rPr>
                        <a:t>Commande</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0</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291">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rPr>
                        <a:t>Lampe</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6291">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rPr>
                        <a:t>Courroie équipier</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6291">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rPr>
                        <a:t>Polycoises </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96291">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rPr>
                        <a:t>Cale de porte</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1</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96291">
                <a:tc gridSpan="3">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rPr>
                        <a:t>Caméra thermique si disponible</a:t>
                      </a:r>
                    </a:p>
                  </a:txBody>
                  <a:tcPr marT="45728" marB="45728"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hMerge="1">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endParaRPr/>
                    </a:p>
                  </a:txBody>
                  <a:tcPr marT="45723" marB="45723"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hMerge="1">
                  <a:txBody>
                    <a:bodyPr/>
                    <a:lstStyle>
                      <a:lvl1pPr>
                        <a:spcBef>
                          <a:spcPct val="20000"/>
                        </a:spcBef>
                        <a:buFont typeface="Arial" panose="020B0604020202020204" pitchFamily="34" charset="0"/>
                        <a:defRPr sz="2800">
                          <a:solidFill>
                            <a:schemeClr val="tx1"/>
                          </a:solidFill>
                          <a:latin typeface="Myriad Pro"/>
                        </a:defRPr>
                      </a:lvl1pPr>
                      <a:lvl2pPr marL="742950" indent="-285750">
                        <a:spcBef>
                          <a:spcPct val="20000"/>
                        </a:spcBef>
                        <a:buFont typeface="Arial" panose="020B0604020202020204" pitchFamily="34" charset="0"/>
                        <a:defRPr sz="2400">
                          <a:solidFill>
                            <a:schemeClr val="tx1"/>
                          </a:solidFill>
                          <a:latin typeface="Myriad Pro"/>
                        </a:defRPr>
                      </a:lvl2pPr>
                      <a:lvl3pPr marL="1143000" indent="-228600">
                        <a:spcBef>
                          <a:spcPct val="20000"/>
                        </a:spcBef>
                        <a:buFont typeface="Arial" panose="020B0604020202020204" pitchFamily="34" charset="0"/>
                        <a:defRPr sz="2000">
                          <a:solidFill>
                            <a:schemeClr val="tx1"/>
                          </a:solidFill>
                          <a:latin typeface="Myriad Pro"/>
                        </a:defRPr>
                      </a:lvl3pPr>
                      <a:lvl4pPr marL="1600200" indent="-228600">
                        <a:spcBef>
                          <a:spcPct val="20000"/>
                        </a:spcBef>
                        <a:buFont typeface="Arial" panose="020B0604020202020204" pitchFamily="34" charset="0"/>
                        <a:defRPr>
                          <a:solidFill>
                            <a:schemeClr val="tx1"/>
                          </a:solidFill>
                          <a:latin typeface="Myriad Pro"/>
                        </a:defRPr>
                      </a:lvl4pPr>
                      <a:lvl5pPr marL="2057400" indent="-228600">
                        <a:spcBef>
                          <a:spcPct val="20000"/>
                        </a:spcBef>
                        <a:buFont typeface="Arial" panose="020B0604020202020204" pitchFamily="34" charset="0"/>
                        <a:defRPr>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Myriad Pro"/>
                        </a:defRPr>
                      </a:lvl9pPr>
                    </a:lstStyle>
                    <a:p>
                      <a:endParaRPr dirty="0"/>
                    </a:p>
                  </a:txBody>
                  <a:tcPr marT="45723" marB="45723" anchor="ctr" anchorCtr="1"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pic>
        <p:nvPicPr>
          <p:cNvPr id="11321" name="Image 13">
            <a:extLst>
              <a:ext uri="{FF2B5EF4-FFF2-40B4-BE49-F238E27FC236}">
                <a16:creationId xmlns:a16="http://schemas.microsoft.com/office/drawing/2014/main" id="{34166AED-51B1-7EE9-757C-FDC14BED9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800"/>
            <a:ext cx="2184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708</TotalTime>
  <Words>2306</Words>
  <Application>Microsoft Office PowerPoint</Application>
  <PresentationFormat>Affichage à l'écran (4:3)</PresentationFormat>
  <Paragraphs>396</Paragraphs>
  <Slides>54</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54</vt:i4>
      </vt:variant>
    </vt:vector>
  </HeadingPairs>
  <TitlesOfParts>
    <vt:vector size="62" baseType="lpstr">
      <vt:lpstr>Arial</vt:lpstr>
      <vt:lpstr>Myriad Pro</vt:lpstr>
      <vt:lpstr>Calibri</vt:lpstr>
      <vt:lpstr>Times New Roman</vt:lpstr>
      <vt:lpstr>Wingdings</vt:lpstr>
      <vt:lpstr>Comic Sans MS</vt:lpstr>
      <vt:lpstr>Symbol</vt:lpstr>
      <vt:lpstr>GCCAR</vt:lpstr>
      <vt:lpstr>MISSIONS ET DEVOIRS DU BAT </vt:lpstr>
      <vt:lpstr>Missions et devoirs du BAT</vt:lpstr>
      <vt:lpstr>Généralités</vt:lpstr>
      <vt:lpstr>Généralités</vt:lpstr>
      <vt:lpstr>Généralités</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Missions du BAT</vt:lpstr>
      <vt:lpstr>Présentation PowerPoint</vt:lpstr>
      <vt:lpstr>Devoirs du chef BAT</vt:lpstr>
      <vt:lpstr>Devoirs du chef BAT</vt:lpstr>
      <vt:lpstr>Devoirs du chef BAT</vt:lpstr>
      <vt:lpstr>Devoirs du chef BAT</vt:lpstr>
      <vt:lpstr>Devoirs du chef BAT</vt:lpstr>
      <vt:lpstr>Devoirs du chef BAT</vt:lpstr>
      <vt:lpstr>Devoirs du chef BAT</vt:lpstr>
      <vt:lpstr>Devoirs du chef BAT</vt:lpstr>
      <vt:lpstr>Devoirs du chef BAT</vt:lpstr>
      <vt:lpstr>Devoirs du chef BAT</vt:lpstr>
      <vt:lpstr>Devoirs du chef BAT</vt:lpstr>
      <vt:lpstr>Devoirs du chef BAT</vt:lpstr>
      <vt:lpstr>Devoirs du chef BAT</vt:lpstr>
      <vt:lpstr>Devoirs du chef BAT</vt:lpstr>
      <vt:lpstr>Présentation PowerPoint</vt:lpstr>
      <vt:lpstr>Devoirs de l'équipier BAT</vt:lpstr>
      <vt:lpstr>Devoirs de l'équipier BAT</vt:lpstr>
      <vt:lpstr>Devoirs de l'équipier BAT</vt:lpstr>
      <vt:lpstr>Présentation PowerPoint</vt:lpstr>
      <vt:lpstr>Gestion des efforts au sein du BAT</vt:lpstr>
      <vt:lpstr>Gestion des efforts au sein du BAT</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62</cp:revision>
  <cp:lastPrinted>2015-08-06T08:01:37Z</cp:lastPrinted>
  <dcterms:created xsi:type="dcterms:W3CDTF">2015-08-05T10:19:35Z</dcterms:created>
  <dcterms:modified xsi:type="dcterms:W3CDTF">2025-01-14T16:15:09Z</dcterms:modified>
</cp:coreProperties>
</file>