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9" r:id="rId4"/>
    <p:sldId id="263" r:id="rId5"/>
    <p:sldId id="304" r:id="rId6"/>
    <p:sldId id="258" r:id="rId7"/>
    <p:sldId id="303" r:id="rId8"/>
    <p:sldId id="274" r:id="rId9"/>
    <p:sldId id="293" r:id="rId10"/>
    <p:sldId id="295" r:id="rId11"/>
    <p:sldId id="294" r:id="rId12"/>
    <p:sldId id="296" r:id="rId13"/>
    <p:sldId id="297" r:id="rId14"/>
    <p:sldId id="298" r:id="rId15"/>
    <p:sldId id="259" r:id="rId16"/>
    <p:sldId id="260" r:id="rId17"/>
    <p:sldId id="286" r:id="rId18"/>
    <p:sldId id="299" r:id="rId19"/>
    <p:sldId id="305" r:id="rId20"/>
    <p:sldId id="300" r:id="rId21"/>
    <p:sldId id="306" r:id="rId22"/>
    <p:sldId id="262" r:id="rId2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3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B1082CE-8423-7AD1-1CAC-7C12FBDE55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7C3EC5-4EE2-91D8-07C3-BCF6FA248D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62A7AD-CD5E-4DB1-AE14-8AFF09F92541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4C1BB5E-1D8D-D827-4C6F-222681535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F0B59F5-1753-09A6-0C92-353CC3ED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652AFE-D569-41DD-7379-79557E4CBD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58B464-46EA-1009-D5E2-75A92AEFA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5B3926-E181-4029-A9C3-D70799C32C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CA75F-9B03-626C-A909-C175F46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BBEB-86C3-42BD-A976-AFD51D906DF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A9F9A-2AD8-F674-2DAA-14CE99FC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84E9E-66F6-7986-9C83-79B77E4E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DD9F-25EE-4B41-B840-68BFE4356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037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150956-6FD5-AA4E-8762-1B0A7A32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C53D-0268-4F35-8C59-3719C0762CA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6B61C-1309-FE03-F4E8-1ED22994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8871D-25B9-ADF1-0AAE-7080EA46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EF7F-9C3E-4E35-B59A-0E13029CAE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14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6C49C-387A-7EA6-C002-1321454D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FBF0-A10F-46B3-B13C-4A8DEDE3565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B9934-12F8-9395-85DB-F97B436F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E0F27-9D63-2849-A716-0132003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3ADB-0372-47D6-8F86-BCABA235CF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88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69A97-69B2-B014-625A-91571454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9B72-8BFB-4FC9-A8AF-5ECFEE5636E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8740F-A9F5-51F1-3C87-2F8D4AF0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3558C-B422-0254-EF49-F77BE814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F721-A066-4EF3-8032-B442C92D65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3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5708C5-1EB8-746C-29E0-DDBCE86E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4449-49C2-45D9-9CD8-E7586E1BE19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68EF48-FF84-C1FF-DBB7-D04525CA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E723B-E1CD-E18F-959C-A592D442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0E5A-4755-4DF7-B8E4-408C0DDC0C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32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1371B44-1435-928E-223D-DB58F5A2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9B42-9D21-4326-B112-3B9F4096932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A50881A-94E2-2918-629A-2BB22194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922B045-BC81-B734-0740-9683DA9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4C6D-646C-466F-B8B9-F4225CA02D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632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CC338D-C19F-620B-2171-57322E0B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8D56-F575-41D4-B364-EB64338FF79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23BF175-F420-F320-403B-19394372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A2C878F-F069-A75A-8C31-D5E7CF11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11BB-12A9-4051-A72B-F0F1ACAD2F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15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221E103-F3E0-EB2D-99DC-8A6CAB0A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1505-CD0F-40DB-AA81-851085E2BC8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3E243CE-0CF0-3105-03AD-41F02FD7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29344D8-E53A-8D45-3543-0A84B99E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2869-8860-4704-B7CE-A4A329B259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80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D866D45-3F8F-0EEE-5709-EE2DA326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0288-1287-40C1-A5D6-677D3861D03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7670C6F-6DAC-9D84-3432-238AD8B2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7864A2B-32D2-5B54-4650-E8DB8401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E0C3-9107-45BD-9F56-F0D93D92FD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8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B25F705-DFBC-C527-7458-3444720A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87D6-D2C9-4979-BEFC-6F00587B622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097945E-9382-C8F9-1BAF-4903BEC7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EE00119-5E39-8FF9-1F72-F4DF9A68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58ED-F409-4119-A46E-E5D3A8A739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2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3A99C58-85E6-3FCD-0BCF-F7B772B2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F156-9BD0-46AE-9B2D-140B52827C9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A398451-E8B5-3C58-75C9-37D91C82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1C30630-5E33-A001-C17E-D796D08C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10C6-82BE-4311-A153-7D61AC7A4F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995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1E04B74-08E0-BDB8-E6D0-B346BC244B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DB828D2-42D6-6073-51AB-3037B2E80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EB9E0-2103-4932-3C3D-70E23B62D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82653E-30A4-417D-AFF8-4E9CFE35749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462F1-6709-FCF4-41B7-F51AD59DD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6885C-862C-3F4D-A2B5-E1922669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8C9AF4B0-3249-4C6B-B554-0624AAC9DA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FOURNEL%20franck\Bureau\SP\CMIC%20CMIR\Mousse_fichiers\mousse_fichiers\montage_mousse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B573FFD-6169-20F7-F026-40E7F6A3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MOYENS DE PRODUCTION DE</a:t>
            </a:r>
            <a:b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MOUSSE PORTABLES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504D10EC-CBA0-1E98-8339-46C25BD7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165850"/>
            <a:ext cx="91440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14505FA1-BC0E-8763-81A1-144838471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12291" name="Picture 4" descr="C:\Documents and Settings\FOURNEL franck\Bureau\SP\CMIC CMIR\Mousse_fichiers\mousse_fichiers\montage_mousse.gif">
            <a:extLst>
              <a:ext uri="{FF2B5EF4-FFF2-40B4-BE49-F238E27FC236}">
                <a16:creationId xmlns:a16="http://schemas.microsoft.com/office/drawing/2014/main" id="{A04D6068-0725-6170-1AB8-63B09D4F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5943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I:\Images\Sapeurs-Pompiers\INC\Manoeuvre\Lance mousse\DSCF0454.JPG">
            <a:extLst>
              <a:ext uri="{FF2B5EF4-FFF2-40B4-BE49-F238E27FC236}">
                <a16:creationId xmlns:a16="http://schemas.microsoft.com/office/drawing/2014/main" id="{BBC75DF2-8939-42D2-AD8A-4232FC94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3906" b="7196"/>
          <a:stretch>
            <a:fillRect/>
          </a:stretch>
        </p:blipFill>
        <p:spPr bwMode="auto">
          <a:xfrm>
            <a:off x="533400" y="3962400"/>
            <a:ext cx="3886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:\Images\Sapeurs-Pompiers\INC\Manoeuvre\Lance mousse\DSCF0457.JPG">
            <a:extLst>
              <a:ext uri="{FF2B5EF4-FFF2-40B4-BE49-F238E27FC236}">
                <a16:creationId xmlns:a16="http://schemas.microsoft.com/office/drawing/2014/main" id="{22BBCEE8-7071-2F05-94C1-DFC6F6A3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6" b="33682"/>
          <a:stretch>
            <a:fillRect/>
          </a:stretch>
        </p:blipFill>
        <p:spPr bwMode="auto">
          <a:xfrm>
            <a:off x="5105400" y="3962400"/>
            <a:ext cx="3733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08EB3A14-BCFB-115B-2302-EC6F10145C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9CBFE1F-E63F-7388-6874-9FAF21E71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49375"/>
            <a:ext cx="2552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Système venturi : </a:t>
            </a:r>
          </a:p>
        </p:txBody>
      </p:sp>
      <p:pic>
        <p:nvPicPr>
          <p:cNvPr id="13316" name="Picture 4" descr="P:\THIERRY\TEMP\injecteur.JPG">
            <a:extLst>
              <a:ext uri="{FF2B5EF4-FFF2-40B4-BE49-F238E27FC236}">
                <a16:creationId xmlns:a16="http://schemas.microsoft.com/office/drawing/2014/main" id="{A385CEFD-ECE9-1EE0-3395-180765A5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r="5504"/>
          <a:stretch>
            <a:fillRect/>
          </a:stretch>
        </p:blipFill>
        <p:spPr bwMode="auto">
          <a:xfrm>
            <a:off x="304800" y="2133600"/>
            <a:ext cx="84582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F721F385-BAEC-1EA3-FC0E-3CA236068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29B99B1-F704-BC97-069E-BB21DCA3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01750"/>
            <a:ext cx="8636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mousse au moyen des engins incendies :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L'injection de l'émulseur dans l'eau se fait avec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 proportionneur positionné à demeure dans le corps de pompe,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F:\imagesE50L21G5.jpg">
            <a:extLst>
              <a:ext uri="{FF2B5EF4-FFF2-40B4-BE49-F238E27FC236}">
                <a16:creationId xmlns:a16="http://schemas.microsoft.com/office/drawing/2014/main" id="{FB515DFD-768F-57A7-0238-8B6DA41E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500438"/>
            <a:ext cx="3822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CF34A725-0943-E41F-808C-7ADD1A1181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942EEB9-35D6-CFA6-9DA1-60FE4FA1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14438"/>
            <a:ext cx="73882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mousse au moyen des engins incendies :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 système avec une pompe.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Au SDMIS 3systèmes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Caméléon,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Caddysis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Pré-mélange à contrôle manuel. 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15364" name="Picture 5" descr="2913952751_small_1">
            <a:extLst>
              <a:ext uri="{FF2B5EF4-FFF2-40B4-BE49-F238E27FC236}">
                <a16:creationId xmlns:a16="http://schemas.microsoft.com/office/drawing/2014/main" id="{F031E23F-85A9-7710-4386-9FD5E521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4"/>
          <a:stretch>
            <a:fillRect/>
          </a:stretch>
        </p:blipFill>
        <p:spPr bwMode="auto">
          <a:xfrm>
            <a:off x="6076950" y="1743075"/>
            <a:ext cx="27432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..\..\..\doc\101_2410\IMGP5328.JPG">
            <a:extLst>
              <a:ext uri="{FF2B5EF4-FFF2-40B4-BE49-F238E27FC236}">
                <a16:creationId xmlns:a16="http://schemas.microsoft.com/office/drawing/2014/main" id="{54FE39F7-B9C2-245D-25AE-F06A86A4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17912" r="11842" b="18251"/>
          <a:stretch>
            <a:fillRect/>
          </a:stretch>
        </p:blipFill>
        <p:spPr bwMode="auto">
          <a:xfrm>
            <a:off x="4575175" y="431165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9D47AF41-6D98-B003-9529-3F754CC20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A8FA32C0-7C27-5794-01F6-4A0AD1B4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7345363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Ces systèmes permettent soit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la mousse bas foisonnement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l'eau dopée c'est-à-dire avec additifs.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Pour cela les engins disposent de 2 cuves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Une cuve contenant l'émulseur,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La deuxième l'additif.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>
            <a:extLst>
              <a:ext uri="{FF2B5EF4-FFF2-40B4-BE49-F238E27FC236}">
                <a16:creationId xmlns:a16="http://schemas.microsoft.com/office/drawing/2014/main" id="{6E801F23-883D-AEB5-30F1-5A44BE174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37E57-0F16-45E9-B36D-2703514EDA55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4785F701-F336-1290-CD2C-A95BF904BAC3}"/>
              </a:ext>
            </a:extLst>
          </p:cNvPr>
          <p:cNvSpPr txBox="1">
            <a:spLocks/>
          </p:cNvSpPr>
          <p:nvPr/>
        </p:nvSpPr>
        <p:spPr bwMode="auto">
          <a:xfrm>
            <a:off x="395288" y="1484313"/>
            <a:ext cx="7993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</a:rPr>
              <a:t>Avec le même mélange on peut obtenir des mousses de qualités différentes 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2" algn="just" eaLnBrk="1" hangingPunct="1">
              <a:buFontTx/>
              <a:buChar char="-"/>
            </a:pPr>
            <a:r>
              <a:rPr lang="fr-FR" altLang="fr-FR">
                <a:latin typeface="Times New Roman" panose="02020603050405020304" pitchFamily="18" charset="0"/>
              </a:rPr>
              <a:t>Bas foisonnement</a:t>
            </a:r>
          </a:p>
          <a:p>
            <a:pPr lvl="2" algn="just" eaLnBrk="1" hangingPunct="1"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  <a:p>
            <a:pPr lvl="2" algn="just" eaLnBrk="1" hangingPunct="1">
              <a:buFontTx/>
              <a:buChar char="-"/>
            </a:pPr>
            <a:r>
              <a:rPr lang="fr-FR" altLang="fr-FR">
                <a:latin typeface="Times New Roman" panose="02020603050405020304" pitchFamily="18" charset="0"/>
              </a:rPr>
              <a:t>Moyen foisonnement</a:t>
            </a:r>
          </a:p>
          <a:p>
            <a:pPr lvl="2" algn="just" eaLnBrk="1" hangingPunct="1">
              <a:buFontTx/>
              <a:buChar char="-"/>
            </a:pPr>
            <a:endParaRPr lang="fr-FR" altLang="fr-FR">
              <a:latin typeface="Times New Roman" panose="02020603050405020304" pitchFamily="18" charset="0"/>
            </a:endParaRPr>
          </a:p>
          <a:p>
            <a:pPr lvl="2" algn="just" eaLnBrk="1" hangingPunct="1">
              <a:buFontTx/>
              <a:buChar char="-"/>
            </a:pPr>
            <a:r>
              <a:rPr lang="fr-FR" altLang="fr-FR">
                <a:latin typeface="Times New Roman" panose="02020603050405020304" pitchFamily="18" charset="0"/>
              </a:rPr>
              <a:t>Haut foisonnement</a:t>
            </a:r>
          </a:p>
          <a:p>
            <a:pPr lvl="2" algn="just" eaLnBrk="1" hangingPunct="1">
              <a:buFontTx/>
              <a:buChar char="-"/>
            </a:pP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5" name="Titre 8">
            <a:extLst>
              <a:ext uri="{FF2B5EF4-FFF2-40B4-BE49-F238E27FC236}">
                <a16:creationId xmlns:a16="http://schemas.microsoft.com/office/drawing/2014/main" id="{9C6A16E5-10C1-1EA6-875F-0DEE69DD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Moyens de production de mousse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83FA3493-EB81-6978-9723-3111F48C6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6656E-DD40-4D35-A3F6-CA5E61E9A486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8285106C-F1CB-C519-12B6-2CE635F63D32}"/>
              </a:ext>
            </a:extLst>
          </p:cNvPr>
          <p:cNvSpPr txBox="1">
            <a:spLocks/>
          </p:cNvSpPr>
          <p:nvPr/>
        </p:nvSpPr>
        <p:spPr bwMode="auto">
          <a:xfrm>
            <a:off x="217488" y="1179513"/>
            <a:ext cx="86407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b="1" u="sng">
                <a:latin typeface="Times New Roman" panose="02020603050405020304" pitchFamily="18" charset="0"/>
              </a:rPr>
              <a:t>Différence entre les mousses </a:t>
            </a:r>
            <a:r>
              <a:rPr lang="fr-FR" altLang="fr-FR" sz="2400" b="1">
                <a:latin typeface="Times New Roman" panose="02020603050405020304" pitchFamily="18" charset="0"/>
              </a:rPr>
              <a:t>: </a:t>
            </a:r>
          </a:p>
        </p:txBody>
      </p:sp>
      <p:pic>
        <p:nvPicPr>
          <p:cNvPr id="18436" name="Picture 28" descr="lmf">
            <a:extLst>
              <a:ext uri="{FF2B5EF4-FFF2-40B4-BE49-F238E27FC236}">
                <a16:creationId xmlns:a16="http://schemas.microsoft.com/office/drawing/2014/main" id="{E8866AF6-6363-F0C2-C4EA-3AE72260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2515" b="4910"/>
          <a:stretch>
            <a:fillRect/>
          </a:stretch>
        </p:blipFill>
        <p:spPr bwMode="auto">
          <a:xfrm>
            <a:off x="3730625" y="1919288"/>
            <a:ext cx="13779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E0D639-6A5D-8D98-40C0-9971BFDD7BB4}"/>
              </a:ext>
            </a:extLst>
          </p:cNvPr>
          <p:cNvCxnSpPr/>
          <p:nvPr/>
        </p:nvCxnSpPr>
        <p:spPr>
          <a:xfrm>
            <a:off x="3059113" y="1739900"/>
            <a:ext cx="0" cy="4321175"/>
          </a:xfrm>
          <a:prstGeom prst="line">
            <a:avLst/>
          </a:prstGeom>
          <a:ln w="38100">
            <a:solidFill>
              <a:srgbClr val="441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A2E77C-2FFF-B26A-6B43-3DE9D5C4F1BA}"/>
              </a:ext>
            </a:extLst>
          </p:cNvPr>
          <p:cNvCxnSpPr/>
          <p:nvPr/>
        </p:nvCxnSpPr>
        <p:spPr>
          <a:xfrm>
            <a:off x="6156325" y="1762125"/>
            <a:ext cx="0" cy="4321175"/>
          </a:xfrm>
          <a:prstGeom prst="line">
            <a:avLst/>
          </a:prstGeom>
          <a:ln w="38100">
            <a:solidFill>
              <a:srgbClr val="441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8890436-B2C7-56DD-11E4-EE0E4CC0988D}"/>
              </a:ext>
            </a:extLst>
          </p:cNvPr>
          <p:cNvCxnSpPr/>
          <p:nvPr/>
        </p:nvCxnSpPr>
        <p:spPr>
          <a:xfrm flipH="1">
            <a:off x="395288" y="3573463"/>
            <a:ext cx="8291512" cy="0"/>
          </a:xfrm>
          <a:prstGeom prst="line">
            <a:avLst/>
          </a:prstGeom>
          <a:ln w="38100">
            <a:solidFill>
              <a:srgbClr val="441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Image 18">
            <a:extLst>
              <a:ext uri="{FF2B5EF4-FFF2-40B4-BE49-F238E27FC236}">
                <a16:creationId xmlns:a16="http://schemas.microsoft.com/office/drawing/2014/main" id="{9C3EEAFC-6364-DEB6-C66D-D0368AC2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9435" r="13123" b="9435"/>
          <a:stretch>
            <a:fillRect/>
          </a:stretch>
        </p:blipFill>
        <p:spPr bwMode="auto">
          <a:xfrm>
            <a:off x="6629400" y="1890713"/>
            <a:ext cx="17287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BF394873-3DD1-9029-3B6D-5543BA577115}"/>
              </a:ext>
            </a:extLst>
          </p:cNvPr>
          <p:cNvSpPr/>
          <p:nvPr/>
        </p:nvSpPr>
        <p:spPr>
          <a:xfrm>
            <a:off x="1028700" y="3787775"/>
            <a:ext cx="46038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4BEA8F0-B384-C115-DC48-B47AEEF02EB8}"/>
              </a:ext>
            </a:extLst>
          </p:cNvPr>
          <p:cNvSpPr/>
          <p:nvPr/>
        </p:nvSpPr>
        <p:spPr>
          <a:xfrm>
            <a:off x="1065213" y="38544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B02C78E-FD09-3DEE-B364-E6A6E57259C1}"/>
              </a:ext>
            </a:extLst>
          </p:cNvPr>
          <p:cNvSpPr/>
          <p:nvPr/>
        </p:nvSpPr>
        <p:spPr>
          <a:xfrm>
            <a:off x="1117600" y="3795713"/>
            <a:ext cx="46038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1E39FD1-43E4-F8A1-9E9F-FC22FDF58F81}"/>
              </a:ext>
            </a:extLst>
          </p:cNvPr>
          <p:cNvSpPr/>
          <p:nvPr/>
        </p:nvSpPr>
        <p:spPr>
          <a:xfrm>
            <a:off x="1020763" y="39084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085D8F-C217-B888-87D1-A4101F26E0E2}"/>
              </a:ext>
            </a:extLst>
          </p:cNvPr>
          <p:cNvSpPr/>
          <p:nvPr/>
        </p:nvSpPr>
        <p:spPr>
          <a:xfrm>
            <a:off x="1087438" y="39385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80F6B57-655D-5ABB-3675-D447EB461568}"/>
              </a:ext>
            </a:extLst>
          </p:cNvPr>
          <p:cNvSpPr/>
          <p:nvPr/>
        </p:nvSpPr>
        <p:spPr>
          <a:xfrm>
            <a:off x="1168400" y="38989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C46A9EB-666C-C260-EB4B-421DF6305F84}"/>
              </a:ext>
            </a:extLst>
          </p:cNvPr>
          <p:cNvSpPr/>
          <p:nvPr/>
        </p:nvSpPr>
        <p:spPr>
          <a:xfrm>
            <a:off x="1177925" y="38211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2858E7B-D3AB-8F75-7E81-2254789103A2}"/>
              </a:ext>
            </a:extLst>
          </p:cNvPr>
          <p:cNvSpPr/>
          <p:nvPr/>
        </p:nvSpPr>
        <p:spPr>
          <a:xfrm>
            <a:off x="1160463" y="39846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816D889-EE9B-C4CD-FEF6-611D4D02ABE0}"/>
              </a:ext>
            </a:extLst>
          </p:cNvPr>
          <p:cNvSpPr/>
          <p:nvPr/>
        </p:nvSpPr>
        <p:spPr>
          <a:xfrm>
            <a:off x="982663" y="38401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A7927F7-4E52-5258-59BF-175F42267570}"/>
              </a:ext>
            </a:extLst>
          </p:cNvPr>
          <p:cNvSpPr/>
          <p:nvPr/>
        </p:nvSpPr>
        <p:spPr>
          <a:xfrm>
            <a:off x="1181100" y="3940175"/>
            <a:ext cx="46038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9EDEAF2-8722-DF68-A479-F71CD5F581C3}"/>
              </a:ext>
            </a:extLst>
          </p:cNvPr>
          <p:cNvSpPr/>
          <p:nvPr/>
        </p:nvSpPr>
        <p:spPr>
          <a:xfrm>
            <a:off x="1262063" y="3860800"/>
            <a:ext cx="44450" cy="5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4BF4201-A391-E7EE-487B-DF469965C8DD}"/>
              </a:ext>
            </a:extLst>
          </p:cNvPr>
          <p:cNvSpPr/>
          <p:nvPr/>
        </p:nvSpPr>
        <p:spPr>
          <a:xfrm>
            <a:off x="1254125" y="39560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56B5477-64A5-5A1F-4F7F-69F0D36F12B6}"/>
              </a:ext>
            </a:extLst>
          </p:cNvPr>
          <p:cNvSpPr/>
          <p:nvPr/>
        </p:nvSpPr>
        <p:spPr>
          <a:xfrm>
            <a:off x="1341438" y="39179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F098A0E-0484-81E2-9C34-F556466659F6}"/>
              </a:ext>
            </a:extLst>
          </p:cNvPr>
          <p:cNvSpPr/>
          <p:nvPr/>
        </p:nvSpPr>
        <p:spPr>
          <a:xfrm>
            <a:off x="1327150" y="39941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C304A96-9B88-13B2-2FC0-E41520233A74}"/>
              </a:ext>
            </a:extLst>
          </p:cNvPr>
          <p:cNvSpPr/>
          <p:nvPr/>
        </p:nvSpPr>
        <p:spPr>
          <a:xfrm>
            <a:off x="1262063" y="40195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B4F2B33-5B1F-8CF3-1F66-F18D402F7995}"/>
              </a:ext>
            </a:extLst>
          </p:cNvPr>
          <p:cNvSpPr/>
          <p:nvPr/>
        </p:nvSpPr>
        <p:spPr>
          <a:xfrm>
            <a:off x="4127500" y="3854450"/>
            <a:ext cx="147638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1498318-8928-B4A5-ADE3-4417B581685A}"/>
              </a:ext>
            </a:extLst>
          </p:cNvPr>
          <p:cNvSpPr/>
          <p:nvPr/>
        </p:nvSpPr>
        <p:spPr>
          <a:xfrm>
            <a:off x="4044950" y="3997325"/>
            <a:ext cx="146050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67E160BA-253F-E9A9-7B74-26AA479684D6}"/>
              </a:ext>
            </a:extLst>
          </p:cNvPr>
          <p:cNvSpPr/>
          <p:nvPr/>
        </p:nvSpPr>
        <p:spPr>
          <a:xfrm>
            <a:off x="4206875" y="3990975"/>
            <a:ext cx="147638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CBF92D0-6986-9883-5D95-765E5D2199ED}"/>
              </a:ext>
            </a:extLst>
          </p:cNvPr>
          <p:cNvSpPr/>
          <p:nvPr/>
        </p:nvSpPr>
        <p:spPr>
          <a:xfrm>
            <a:off x="4297363" y="3854450"/>
            <a:ext cx="146050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05A01B4-D383-C1E2-36A6-DBA5A3925484}"/>
              </a:ext>
            </a:extLst>
          </p:cNvPr>
          <p:cNvSpPr/>
          <p:nvPr/>
        </p:nvSpPr>
        <p:spPr>
          <a:xfrm>
            <a:off x="4375150" y="4016375"/>
            <a:ext cx="147638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FDF9453-F4DF-99F7-4E2A-FF0E941EC9A6}"/>
              </a:ext>
            </a:extLst>
          </p:cNvPr>
          <p:cNvSpPr/>
          <p:nvPr/>
        </p:nvSpPr>
        <p:spPr>
          <a:xfrm>
            <a:off x="4298950" y="4152900"/>
            <a:ext cx="146050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C00B00A-E08D-EB65-D7A8-7FBCC13082A6}"/>
              </a:ext>
            </a:extLst>
          </p:cNvPr>
          <p:cNvSpPr/>
          <p:nvPr/>
        </p:nvSpPr>
        <p:spPr>
          <a:xfrm>
            <a:off x="4102100" y="4164013"/>
            <a:ext cx="146050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B5D6480-FD6B-C5BF-BFE7-F90AA36D5457}"/>
              </a:ext>
            </a:extLst>
          </p:cNvPr>
          <p:cNvSpPr/>
          <p:nvPr/>
        </p:nvSpPr>
        <p:spPr>
          <a:xfrm>
            <a:off x="3917950" y="3862388"/>
            <a:ext cx="17621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FDAEBB8-C239-208C-D0E1-4005A4E7835F}"/>
              </a:ext>
            </a:extLst>
          </p:cNvPr>
          <p:cNvSpPr/>
          <p:nvPr/>
        </p:nvSpPr>
        <p:spPr>
          <a:xfrm>
            <a:off x="3890963" y="4019550"/>
            <a:ext cx="146050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61F1C7D-3AC0-D379-B4A9-91747ADC06A0}"/>
              </a:ext>
            </a:extLst>
          </p:cNvPr>
          <p:cNvSpPr/>
          <p:nvPr/>
        </p:nvSpPr>
        <p:spPr>
          <a:xfrm>
            <a:off x="3929063" y="4171950"/>
            <a:ext cx="147637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33A2B58-4931-5F1B-7D6A-5658080BC9F1}"/>
              </a:ext>
            </a:extLst>
          </p:cNvPr>
          <p:cNvSpPr/>
          <p:nvPr/>
        </p:nvSpPr>
        <p:spPr>
          <a:xfrm>
            <a:off x="4522788" y="4165600"/>
            <a:ext cx="146050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7802570-8E79-B9CB-F499-D8F77C1B7A14}"/>
              </a:ext>
            </a:extLst>
          </p:cNvPr>
          <p:cNvSpPr/>
          <p:nvPr/>
        </p:nvSpPr>
        <p:spPr>
          <a:xfrm>
            <a:off x="4557713" y="4002088"/>
            <a:ext cx="147637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C417051-41FC-CDC5-FDFD-6CB2CFAF9D61}"/>
              </a:ext>
            </a:extLst>
          </p:cNvPr>
          <p:cNvSpPr/>
          <p:nvPr/>
        </p:nvSpPr>
        <p:spPr>
          <a:xfrm>
            <a:off x="4473575" y="3843338"/>
            <a:ext cx="147638" cy="13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469" name="Image 47">
            <a:extLst>
              <a:ext uri="{FF2B5EF4-FFF2-40B4-BE49-F238E27FC236}">
                <a16:creationId xmlns:a16="http://schemas.microsoft.com/office/drawing/2014/main" id="{141919D1-98B1-6C75-DA0F-0EB4A7E73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675063"/>
            <a:ext cx="342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Image 48">
            <a:extLst>
              <a:ext uri="{FF2B5EF4-FFF2-40B4-BE49-F238E27FC236}">
                <a16:creationId xmlns:a16="http://schemas.microsoft.com/office/drawing/2014/main" id="{97DB494C-31A7-E7DA-A191-A2832250D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749675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Image 49">
            <a:extLst>
              <a:ext uri="{FF2B5EF4-FFF2-40B4-BE49-F238E27FC236}">
                <a16:creationId xmlns:a16="http://schemas.microsoft.com/office/drawing/2014/main" id="{5B666160-CB10-4BB6-3579-FC0B2A056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800475"/>
            <a:ext cx="342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Image 50">
            <a:extLst>
              <a:ext uri="{FF2B5EF4-FFF2-40B4-BE49-F238E27FC236}">
                <a16:creationId xmlns:a16="http://schemas.microsoft.com/office/drawing/2014/main" id="{E33BB996-F3EA-1D98-F95D-C0E9D1479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011613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Image 51">
            <a:extLst>
              <a:ext uri="{FF2B5EF4-FFF2-40B4-BE49-F238E27FC236}">
                <a16:creationId xmlns:a16="http://schemas.microsoft.com/office/drawing/2014/main" id="{3E153B9B-219E-8422-38CC-6268DB64F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038600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Image 52">
            <a:extLst>
              <a:ext uri="{FF2B5EF4-FFF2-40B4-BE49-F238E27FC236}">
                <a16:creationId xmlns:a16="http://schemas.microsoft.com/office/drawing/2014/main" id="{7A7DB6B3-BA86-F711-DF50-FB97B42E2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113213"/>
            <a:ext cx="3413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Image 53">
            <a:extLst>
              <a:ext uri="{FF2B5EF4-FFF2-40B4-BE49-F238E27FC236}">
                <a16:creationId xmlns:a16="http://schemas.microsoft.com/office/drawing/2014/main" id="{60318D94-1F8C-5CF7-4076-11C529083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05225"/>
            <a:ext cx="342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Image 54">
            <a:extLst>
              <a:ext uri="{FF2B5EF4-FFF2-40B4-BE49-F238E27FC236}">
                <a16:creationId xmlns:a16="http://schemas.microsoft.com/office/drawing/2014/main" id="{F01DCEE1-5751-6C91-9CF5-B92544660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3946525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Ellipse 56">
            <a:extLst>
              <a:ext uri="{FF2B5EF4-FFF2-40B4-BE49-F238E27FC236}">
                <a16:creationId xmlns:a16="http://schemas.microsoft.com/office/drawing/2014/main" id="{57C3A5DF-E8BD-4BDC-E09B-13A3877967C0}"/>
              </a:ext>
            </a:extLst>
          </p:cNvPr>
          <p:cNvSpPr/>
          <p:nvPr/>
        </p:nvSpPr>
        <p:spPr>
          <a:xfrm>
            <a:off x="1339850" y="38369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886AE03-058B-09C9-0C04-B6AADF9A0099}"/>
              </a:ext>
            </a:extLst>
          </p:cNvPr>
          <p:cNvSpPr/>
          <p:nvPr/>
        </p:nvSpPr>
        <p:spPr>
          <a:xfrm>
            <a:off x="1239838" y="40909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51796F99-E4F1-9233-6C18-B8D763D26679}"/>
              </a:ext>
            </a:extLst>
          </p:cNvPr>
          <p:cNvSpPr/>
          <p:nvPr/>
        </p:nvSpPr>
        <p:spPr>
          <a:xfrm>
            <a:off x="1262063" y="37861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AB4D368-324D-B454-E416-86BFF9412CA4}"/>
              </a:ext>
            </a:extLst>
          </p:cNvPr>
          <p:cNvSpPr/>
          <p:nvPr/>
        </p:nvSpPr>
        <p:spPr>
          <a:xfrm>
            <a:off x="1320800" y="406241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5EA3852-8587-475D-2B6F-CA06D07E3A15}"/>
              </a:ext>
            </a:extLst>
          </p:cNvPr>
          <p:cNvCxnSpPr/>
          <p:nvPr/>
        </p:nvCxnSpPr>
        <p:spPr>
          <a:xfrm flipH="1">
            <a:off x="407988" y="4581525"/>
            <a:ext cx="8291512" cy="0"/>
          </a:xfrm>
          <a:prstGeom prst="line">
            <a:avLst/>
          </a:prstGeom>
          <a:ln w="38100">
            <a:solidFill>
              <a:srgbClr val="441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7068DCBE-40EA-D124-D22F-37165A8CA72E}"/>
              </a:ext>
            </a:extLst>
          </p:cNvPr>
          <p:cNvSpPr/>
          <p:nvPr/>
        </p:nvSpPr>
        <p:spPr>
          <a:xfrm>
            <a:off x="1312863" y="41370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D1B9D086-4BDC-8A79-7768-7D1ED48D946D}"/>
              </a:ext>
            </a:extLst>
          </p:cNvPr>
          <p:cNvSpPr/>
          <p:nvPr/>
        </p:nvSpPr>
        <p:spPr>
          <a:xfrm>
            <a:off x="1406525" y="39846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CF4E1B7-8B92-4EB0-06D9-42F1CE8B0E0D}"/>
              </a:ext>
            </a:extLst>
          </p:cNvPr>
          <p:cNvSpPr/>
          <p:nvPr/>
        </p:nvSpPr>
        <p:spPr>
          <a:xfrm>
            <a:off x="1395413" y="40719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5B59060-7DDF-29CD-1908-F8CD5340C7B7}"/>
              </a:ext>
            </a:extLst>
          </p:cNvPr>
          <p:cNvSpPr/>
          <p:nvPr/>
        </p:nvSpPr>
        <p:spPr>
          <a:xfrm>
            <a:off x="1438275" y="38750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D2C49DF-33C7-CD43-76AC-86D0C436A17A}"/>
              </a:ext>
            </a:extLst>
          </p:cNvPr>
          <p:cNvSpPr/>
          <p:nvPr/>
        </p:nvSpPr>
        <p:spPr>
          <a:xfrm>
            <a:off x="1487488" y="3954463"/>
            <a:ext cx="46037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0038FE9-A462-15C3-B441-07BA81AE53DB}"/>
              </a:ext>
            </a:extLst>
          </p:cNvPr>
          <p:cNvSpPr/>
          <p:nvPr/>
        </p:nvSpPr>
        <p:spPr>
          <a:xfrm>
            <a:off x="1493838" y="406558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88" name="ZoneTexte 68">
            <a:extLst>
              <a:ext uri="{FF2B5EF4-FFF2-40B4-BE49-F238E27FC236}">
                <a16:creationId xmlns:a16="http://schemas.microsoft.com/office/drawing/2014/main" id="{804E8356-D664-8F06-D0D5-050F3FE1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4752975"/>
            <a:ext cx="250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BAS foisonnement </a:t>
            </a:r>
          </a:p>
        </p:txBody>
      </p:sp>
      <p:sp>
        <p:nvSpPr>
          <p:cNvPr id="18489" name="ZoneTexte 69">
            <a:extLst>
              <a:ext uri="{FF2B5EF4-FFF2-40B4-BE49-F238E27FC236}">
                <a16:creationId xmlns:a16="http://schemas.microsoft.com/office/drawing/2014/main" id="{FE474BBE-2F85-5F48-0ED8-6E6DD5D7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4759325"/>
            <a:ext cx="2735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MOYEN foisonnement </a:t>
            </a:r>
          </a:p>
        </p:txBody>
      </p:sp>
      <p:sp>
        <p:nvSpPr>
          <p:cNvPr id="18490" name="ZoneTexte 70">
            <a:extLst>
              <a:ext uri="{FF2B5EF4-FFF2-40B4-BE49-F238E27FC236}">
                <a16:creationId xmlns:a16="http://schemas.microsoft.com/office/drawing/2014/main" id="{90D7DF23-4C25-733A-6E60-5921B061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4795838"/>
            <a:ext cx="246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HAUT foisonnement 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573D02B-96A4-FEA4-BD22-486B0297232C}"/>
              </a:ext>
            </a:extLst>
          </p:cNvPr>
          <p:cNvSpPr/>
          <p:nvPr/>
        </p:nvSpPr>
        <p:spPr>
          <a:xfrm>
            <a:off x="4356100" y="4305300"/>
            <a:ext cx="146050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4C5CA71-7DEE-F30F-64B7-021285825F2B}"/>
              </a:ext>
            </a:extLst>
          </p:cNvPr>
          <p:cNvSpPr/>
          <p:nvPr/>
        </p:nvSpPr>
        <p:spPr>
          <a:xfrm>
            <a:off x="4168775" y="4305300"/>
            <a:ext cx="147638" cy="138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B26155C9-A0D6-7F7D-377D-D0C9CE09CFC4}"/>
              </a:ext>
            </a:extLst>
          </p:cNvPr>
          <p:cNvSpPr/>
          <p:nvPr/>
        </p:nvSpPr>
        <p:spPr>
          <a:xfrm>
            <a:off x="3978275" y="4343400"/>
            <a:ext cx="147638" cy="136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C338D8B-FB1C-159C-D178-57A7C1876029}"/>
              </a:ext>
            </a:extLst>
          </p:cNvPr>
          <p:cNvSpPr/>
          <p:nvPr/>
        </p:nvSpPr>
        <p:spPr>
          <a:xfrm>
            <a:off x="1479550" y="41465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A69DCC06-9459-C93D-EFEB-F2AF2BBE5DD5}"/>
              </a:ext>
            </a:extLst>
          </p:cNvPr>
          <p:cNvSpPr/>
          <p:nvPr/>
        </p:nvSpPr>
        <p:spPr>
          <a:xfrm>
            <a:off x="1393825" y="41608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5BA71A5-2FE7-17E4-7C91-068FA2CB30FE}"/>
              </a:ext>
            </a:extLst>
          </p:cNvPr>
          <p:cNvSpPr/>
          <p:nvPr/>
        </p:nvSpPr>
        <p:spPr>
          <a:xfrm>
            <a:off x="1155700" y="4059238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227761F-386A-BB86-57DE-FB5129FDC52B}"/>
              </a:ext>
            </a:extLst>
          </p:cNvPr>
          <p:cNvSpPr/>
          <p:nvPr/>
        </p:nvSpPr>
        <p:spPr>
          <a:xfrm>
            <a:off x="1073150" y="403066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AB67DE07-BC32-67D9-AA71-2372AB0BAB9D}"/>
              </a:ext>
            </a:extLst>
          </p:cNvPr>
          <p:cNvSpPr/>
          <p:nvPr/>
        </p:nvSpPr>
        <p:spPr>
          <a:xfrm>
            <a:off x="1016000" y="3986213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64238FDD-F9CA-939C-B446-C0C5D111C5E7}"/>
              </a:ext>
            </a:extLst>
          </p:cNvPr>
          <p:cNvCxnSpPr/>
          <p:nvPr/>
        </p:nvCxnSpPr>
        <p:spPr>
          <a:xfrm flipH="1">
            <a:off x="407988" y="5300663"/>
            <a:ext cx="8291512" cy="0"/>
          </a:xfrm>
          <a:prstGeom prst="line">
            <a:avLst/>
          </a:prstGeom>
          <a:ln w="38100">
            <a:solidFill>
              <a:srgbClr val="441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0" name="ZoneTexte 81">
            <a:extLst>
              <a:ext uri="{FF2B5EF4-FFF2-40B4-BE49-F238E27FC236}">
                <a16:creationId xmlns:a16="http://schemas.microsoft.com/office/drawing/2014/main" id="{23D9D6AA-569D-B9BF-B533-2E6DCCA7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419725"/>
            <a:ext cx="279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Attaque sans personnel ou réalisation de tapis</a:t>
            </a:r>
          </a:p>
        </p:txBody>
      </p:sp>
      <p:sp>
        <p:nvSpPr>
          <p:cNvPr id="18501" name="ZoneTexte 82">
            <a:extLst>
              <a:ext uri="{FF2B5EF4-FFF2-40B4-BE49-F238E27FC236}">
                <a16:creationId xmlns:a16="http://schemas.microsoft.com/office/drawing/2014/main" id="{1EE9FB49-6537-7565-FC3A-06F367A7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5535613"/>
            <a:ext cx="251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Attaque à distance</a:t>
            </a:r>
          </a:p>
        </p:txBody>
      </p:sp>
      <p:sp>
        <p:nvSpPr>
          <p:cNvPr id="18502" name="ZoneTexte 83">
            <a:extLst>
              <a:ext uri="{FF2B5EF4-FFF2-40B4-BE49-F238E27FC236}">
                <a16:creationId xmlns:a16="http://schemas.microsoft.com/office/drawing/2014/main" id="{B8DBDBFE-AA68-1C46-CD14-68A53339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63" y="5451475"/>
            <a:ext cx="2509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Remplissage de grand volume</a:t>
            </a:r>
          </a:p>
        </p:txBody>
      </p:sp>
      <p:pic>
        <p:nvPicPr>
          <p:cNvPr id="18503" name="Image 84">
            <a:extLst>
              <a:ext uri="{FF2B5EF4-FFF2-40B4-BE49-F238E27FC236}">
                <a16:creationId xmlns:a16="http://schemas.microsoft.com/office/drawing/2014/main" id="{9F8E05DD-C637-E9B2-40CE-F0D50AAF4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4133850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Image 85">
            <a:extLst>
              <a:ext uri="{FF2B5EF4-FFF2-40B4-BE49-F238E27FC236}">
                <a16:creationId xmlns:a16="http://schemas.microsoft.com/office/drawing/2014/main" id="{1AF07A57-3ADB-DE96-0965-A5DF9C3D4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3835400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5" name="Image 86">
            <a:extLst>
              <a:ext uri="{FF2B5EF4-FFF2-40B4-BE49-F238E27FC236}">
                <a16:creationId xmlns:a16="http://schemas.microsoft.com/office/drawing/2014/main" id="{84E30506-E5F8-6B76-E859-A0C54C81A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152900"/>
            <a:ext cx="3429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itre 8">
            <a:extLst>
              <a:ext uri="{FF2B5EF4-FFF2-40B4-BE49-F238E27FC236}">
                <a16:creationId xmlns:a16="http://schemas.microsoft.com/office/drawing/2014/main" id="{D929D45A-3A79-EE1A-B64A-7E413E2C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Les moyens de production de mousse</a:t>
            </a:r>
          </a:p>
        </p:txBody>
      </p:sp>
      <p:pic>
        <p:nvPicPr>
          <p:cNvPr id="18507" name="Picture 78">
            <a:extLst>
              <a:ext uri="{FF2B5EF4-FFF2-40B4-BE49-F238E27FC236}">
                <a16:creationId xmlns:a16="http://schemas.microsoft.com/office/drawing/2014/main" id="{B5115847-B83A-A645-07C9-C0756A3C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2" t="42137" r="22517" b="47656"/>
          <a:stretch>
            <a:fillRect/>
          </a:stretch>
        </p:blipFill>
        <p:spPr bwMode="auto">
          <a:xfrm>
            <a:off x="681038" y="1916113"/>
            <a:ext cx="20939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26">
            <a:extLst>
              <a:ext uri="{FF2B5EF4-FFF2-40B4-BE49-F238E27FC236}">
                <a16:creationId xmlns:a16="http://schemas.microsoft.com/office/drawing/2014/main" id="{58A79DC8-32DE-D48B-EA44-17C1E51B7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497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Lances à mousse portatives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Tube métallique, muni ou non de poignées de manœuvre et doté d’1 demi-raccord symétrique ; 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658C5BC9-0FAD-AC20-6A6B-F3B236DD1D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19460" name="Picture 4" descr="I:\Images\Sapeurs-Pompiers\INC\SP\Photos\04.jpg">
            <a:extLst>
              <a:ext uri="{FF2B5EF4-FFF2-40B4-BE49-F238E27FC236}">
                <a16:creationId xmlns:a16="http://schemas.microsoft.com/office/drawing/2014/main" id="{A4E1EDD8-FA17-BDB7-F422-D1FF169C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2425"/>
            <a:ext cx="491013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26">
            <a:extLst>
              <a:ext uri="{FF2B5EF4-FFF2-40B4-BE49-F238E27FC236}">
                <a16:creationId xmlns:a16="http://schemas.microsoft.com/office/drawing/2014/main" id="{1F350349-A1EF-CC4F-FEE0-74326D69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283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Canons à mousse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Lances à mousse, à gros débit et longue portée, montées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Soit en position fixe, dans les raffineries et dépôts pétroliers, sur les appontements des ports pétroliers.</a:t>
            </a:r>
          </a:p>
        </p:txBody>
      </p:sp>
      <p:sp>
        <p:nvSpPr>
          <p:cNvPr id="20483" name="Titre 8">
            <a:extLst>
              <a:ext uri="{FF2B5EF4-FFF2-40B4-BE49-F238E27FC236}">
                <a16:creationId xmlns:a16="http://schemas.microsoft.com/office/drawing/2014/main" id="{C49ABE68-2F7A-50B2-33BA-F0E3815C74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26">
            <a:extLst>
              <a:ext uri="{FF2B5EF4-FFF2-40B4-BE49-F238E27FC236}">
                <a16:creationId xmlns:a16="http://schemas.microsoft.com/office/drawing/2014/main" id="{D955FD79-810E-8C4B-282E-643F20DE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28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Canons à mousse :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Soit à demeure, sur les engins spéciaux d'aérodromes ou d'installations pétrolières et chimiques, sur les bateaux-pompes.</a:t>
            </a: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A9FEA409-886E-BCFA-0B7C-69E720A414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21508" name="Picture 4" descr="I:\Images\Sapeurs-Pompiers\6-Photos\feux\Photo feu d'hydrocarbures\P4122290.JPG">
            <a:extLst>
              <a:ext uri="{FF2B5EF4-FFF2-40B4-BE49-F238E27FC236}">
                <a16:creationId xmlns:a16="http://schemas.microsoft.com/office/drawing/2014/main" id="{A26C53FF-309A-87E6-43E4-19F9F786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125788"/>
            <a:ext cx="37703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I:\Images\Sapeurs-Pompiers\6-Photos\vehicules\ccem_05.JPG">
            <a:extLst>
              <a:ext uri="{FF2B5EF4-FFF2-40B4-BE49-F238E27FC236}">
                <a16:creationId xmlns:a16="http://schemas.microsoft.com/office/drawing/2014/main" id="{BA71A11A-2D02-9A83-ADBF-1D000972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962275"/>
            <a:ext cx="40782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CF9ECC28-F02C-09A9-1344-E44FFFB41D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moyens de productions de mousse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C9B69DF7-DC82-5D3C-B1E0-5AECF14465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6383AE5-374F-492C-B6C7-8AEBF707E37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6BB637F-0C15-2FFD-861B-784B0605EAB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A2A87523-3229-8D68-9BD5-5902794A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BB39046E-D875-94B1-9683-78EB20EE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la définition de la mousse, sa fabrication et les matériels de productions de mousse.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3F2AC90-C706-3C9C-3594-135C7FB9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60625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 la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Utilisation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Matériels de production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6">
            <a:extLst>
              <a:ext uri="{FF2B5EF4-FFF2-40B4-BE49-F238E27FC236}">
                <a16:creationId xmlns:a16="http://schemas.microsoft.com/office/drawing/2014/main" id="{00F0F5B6-AF8B-042E-2506-0623B04EA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457325"/>
            <a:ext cx="8435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Les générateurs moyens et haut foisonnement :</a:t>
            </a:r>
            <a:r>
              <a:rPr lang="fr-FR" altLang="fr-FR" sz="2400" b="1" u="sng">
                <a:latin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 b="1" u="sng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 b="1" u="sng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Principe identique à celui des lances et canons ; mais la solution moussante est projetée à travers un tamis à mailles fines, d'un calibre bien déterminé ; elle le franchit en incorporant de l'air, aspiré par dépression.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531" name="Titre 8">
            <a:extLst>
              <a:ext uri="{FF2B5EF4-FFF2-40B4-BE49-F238E27FC236}">
                <a16:creationId xmlns:a16="http://schemas.microsoft.com/office/drawing/2014/main" id="{EE9918A3-FD1F-0A6D-E8A9-C567B9A9EA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26">
            <a:extLst>
              <a:ext uri="{FF2B5EF4-FFF2-40B4-BE49-F238E27FC236}">
                <a16:creationId xmlns:a16="http://schemas.microsoft.com/office/drawing/2014/main" id="{2239DE5A-64CB-DED4-12D5-3B5C15F0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4359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Les générateurs moyens et haut foisonnement :</a:t>
            </a:r>
            <a:r>
              <a:rPr lang="fr-FR" altLang="fr-FR" sz="2400" b="1" u="sng">
                <a:latin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 générateur comporte parfois un ventilateur, mû par un moteur électrique, thermique ou hydraulique, qui active la vitesse de l'air, favorisant la formation des bulles.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5" name="Titre 8">
            <a:extLst>
              <a:ext uri="{FF2B5EF4-FFF2-40B4-BE49-F238E27FC236}">
                <a16:creationId xmlns:a16="http://schemas.microsoft.com/office/drawing/2014/main" id="{3E56F0FF-8911-55EB-45B7-03873F141B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23556" name="Picture 4" descr="I:\Images\Sapeurs-Pompiers\INC\matériels\Photos\Lance haut foisonnement.BMP">
            <a:extLst>
              <a:ext uri="{FF2B5EF4-FFF2-40B4-BE49-F238E27FC236}">
                <a16:creationId xmlns:a16="http://schemas.microsoft.com/office/drawing/2014/main" id="{C12184EB-BB33-48DC-ECD1-F29B72A8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89363"/>
            <a:ext cx="2076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F:\mousse8.jpg">
            <a:extLst>
              <a:ext uri="{FF2B5EF4-FFF2-40B4-BE49-F238E27FC236}">
                <a16:creationId xmlns:a16="http://schemas.microsoft.com/office/drawing/2014/main" id="{5E2584B3-872A-4A38-E0B0-2A87B560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22060" r="14836" b="32257"/>
          <a:stretch>
            <a:fillRect/>
          </a:stretch>
        </p:blipFill>
        <p:spPr bwMode="auto">
          <a:xfrm>
            <a:off x="6172200" y="3789363"/>
            <a:ext cx="25527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F:\imagesBOX1QT1L.jpg">
            <a:extLst>
              <a:ext uri="{FF2B5EF4-FFF2-40B4-BE49-F238E27FC236}">
                <a16:creationId xmlns:a16="http://schemas.microsoft.com/office/drawing/2014/main" id="{7C83664A-0D85-61D4-D94C-EE7B5A72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2393" r="12105" b="13252"/>
          <a:stretch>
            <a:fillRect/>
          </a:stretch>
        </p:blipFill>
        <p:spPr bwMode="auto">
          <a:xfrm>
            <a:off x="3001963" y="3808413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872424D8-59B9-1EE4-569B-C89DE1A36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72373C6E-839B-813B-E80F-790CB998BE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DE8C1A-EFB5-42A2-A080-B30B5DB35C4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C66567-93A4-50E5-7BFE-5B6B90F5C30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ZoneTexte 15">
            <a:extLst>
              <a:ext uri="{FF2B5EF4-FFF2-40B4-BE49-F238E27FC236}">
                <a16:creationId xmlns:a16="http://schemas.microsoft.com/office/drawing/2014/main" id="{55FB1551-CEDE-65C4-2486-C2433977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6113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 la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Utilisation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Matériels de production </a:t>
            </a:r>
          </a:p>
        </p:txBody>
      </p:sp>
      <p:sp>
        <p:nvSpPr>
          <p:cNvPr id="24582" name="ZoneTexte 12">
            <a:extLst>
              <a:ext uri="{FF2B5EF4-FFF2-40B4-BE49-F238E27FC236}">
                <a16:creationId xmlns:a16="http://schemas.microsoft.com/office/drawing/2014/main" id="{CCC60075-4404-6B1A-AB5D-07E62A28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26">
            <a:extLst>
              <a:ext uri="{FF2B5EF4-FFF2-40B4-BE49-F238E27FC236}">
                <a16:creationId xmlns:a16="http://schemas.microsoft.com/office/drawing/2014/main" id="{7DBF4F33-C7A1-4A9C-7897-C8F7A0E9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87513"/>
            <a:ext cx="7924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La mousse extinctrice est un ensemble de bulles gazeuses séparées par une mince paroi liquide, douée d’une certaine tension superficielle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Calibri" panose="020F0502020204030204" pitchFamily="34" charset="0"/>
              </a:rPr>
              <a:t>ou plus simplement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Calibri" panose="020F0502020204030204" pitchFamily="34" charset="0"/>
              </a:rPr>
              <a:t>un mélange d’eau et de produit émulseur avec de l’air !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026FE0DC-34CD-221C-9D42-6A4245CD77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Définition de la mousse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D815184-689E-1B5D-B154-5362A3F89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9">
            <a:extLst>
              <a:ext uri="{FF2B5EF4-FFF2-40B4-BE49-F238E27FC236}">
                <a16:creationId xmlns:a16="http://schemas.microsoft.com/office/drawing/2014/main" id="{3D0BDEC8-DFAB-E32D-C5B2-EDF75FA3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5181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Pour réaliser de la mousse il faut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Un engin d’incendie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Un système de dosage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Des tuyaux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</a:rPr>
              <a:t>Une lance à mousse </a:t>
            </a:r>
          </a:p>
        </p:txBody>
      </p:sp>
      <p:sp>
        <p:nvSpPr>
          <p:cNvPr id="6147" name="Titre 8">
            <a:extLst>
              <a:ext uri="{FF2B5EF4-FFF2-40B4-BE49-F238E27FC236}">
                <a16:creationId xmlns:a16="http://schemas.microsoft.com/office/drawing/2014/main" id="{762DEBF2-794F-9526-3FB8-6D810D221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6148" name="Picture 29" descr="fpt2">
            <a:extLst>
              <a:ext uri="{FF2B5EF4-FFF2-40B4-BE49-F238E27FC236}">
                <a16:creationId xmlns:a16="http://schemas.microsoft.com/office/drawing/2014/main" id="{7DE27C97-3DFF-C194-B0D6-B4B4DE59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868488"/>
            <a:ext cx="1858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8" descr="lmf">
            <a:extLst>
              <a:ext uri="{FF2B5EF4-FFF2-40B4-BE49-F238E27FC236}">
                <a16:creationId xmlns:a16="http://schemas.microsoft.com/office/drawing/2014/main" id="{6864DFA3-6525-C908-B966-87164F03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2515" b="4910"/>
          <a:stretch>
            <a:fillRect/>
          </a:stretch>
        </p:blipFill>
        <p:spPr bwMode="auto">
          <a:xfrm>
            <a:off x="4476750" y="5168900"/>
            <a:ext cx="1371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Loupe_ofcf_18426_900">
            <a:extLst>
              <a:ext uri="{FF2B5EF4-FFF2-40B4-BE49-F238E27FC236}">
                <a16:creationId xmlns:a16="http://schemas.microsoft.com/office/drawing/2014/main" id="{CF07BF30-A0B2-32F2-7BAC-B9AE5CD2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125788"/>
            <a:ext cx="1524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59">
            <a:extLst>
              <a:ext uri="{FF2B5EF4-FFF2-40B4-BE49-F238E27FC236}">
                <a16:creationId xmlns:a16="http://schemas.microsoft.com/office/drawing/2014/main" id="{3C3D9CDA-34D7-0D95-14EB-91099B084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308475"/>
            <a:ext cx="5191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59">
            <a:extLst>
              <a:ext uri="{FF2B5EF4-FFF2-40B4-BE49-F238E27FC236}">
                <a16:creationId xmlns:a16="http://schemas.microsoft.com/office/drawing/2014/main" id="{FAC1F23C-8850-BF95-9CFA-479F63D65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 59">
            <a:extLst>
              <a:ext uri="{FF2B5EF4-FFF2-40B4-BE49-F238E27FC236}">
                <a16:creationId xmlns:a16="http://schemas.microsoft.com/office/drawing/2014/main" id="{FF018C89-CF8B-B2E3-3FD5-692550F1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214813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fpt2">
            <a:extLst>
              <a:ext uri="{FF2B5EF4-FFF2-40B4-BE49-F238E27FC236}">
                <a16:creationId xmlns:a16="http://schemas.microsoft.com/office/drawing/2014/main" id="{E69EFFB0-C079-B9A2-EE3A-4943DFC5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93838"/>
            <a:ext cx="18589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27">
            <a:extLst>
              <a:ext uri="{FF2B5EF4-FFF2-40B4-BE49-F238E27FC236}">
                <a16:creationId xmlns:a16="http://schemas.microsoft.com/office/drawing/2014/main" id="{2DFECA1E-152D-3CAD-25A8-748C1ED3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95400"/>
            <a:ext cx="5472112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</a:rPr>
              <a:t>L’engin pompe envoi sous pression de l’eau dans le proportionneur ou envoi un mélange d’eau et d’émulseur dans les tuyaux.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</a:rPr>
              <a:t>Ce mélange appelé solution moussante est réalisé par un système de dosage intégré a l’engin pompe. </a:t>
            </a:r>
          </a:p>
        </p:txBody>
      </p:sp>
      <p:sp>
        <p:nvSpPr>
          <p:cNvPr id="29" name="Flèche vers le bas 28">
            <a:extLst>
              <a:ext uri="{FF2B5EF4-FFF2-40B4-BE49-F238E27FC236}">
                <a16:creationId xmlns:a16="http://schemas.microsoft.com/office/drawing/2014/main" id="{CBE81A32-D5D5-7D0E-C448-B229BA3F9151}"/>
              </a:ext>
            </a:extLst>
          </p:cNvPr>
          <p:cNvSpPr/>
          <p:nvPr/>
        </p:nvSpPr>
        <p:spPr>
          <a:xfrm>
            <a:off x="1281113" y="2755900"/>
            <a:ext cx="188912" cy="51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173" name="Picture 22" descr="boitier-cameleon">
            <a:extLst>
              <a:ext uri="{FF2B5EF4-FFF2-40B4-BE49-F238E27FC236}">
                <a16:creationId xmlns:a16="http://schemas.microsoft.com/office/drawing/2014/main" id="{48543B51-6EF2-5F36-B5AF-E3B67102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103688"/>
            <a:ext cx="9572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re 8">
            <a:extLst>
              <a:ext uri="{FF2B5EF4-FFF2-40B4-BE49-F238E27FC236}">
                <a16:creationId xmlns:a16="http://schemas.microsoft.com/office/drawing/2014/main" id="{C5BA60B6-1306-AC9C-5711-4C83754E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 descr="lmf">
            <a:extLst>
              <a:ext uri="{FF2B5EF4-FFF2-40B4-BE49-F238E27FC236}">
                <a16:creationId xmlns:a16="http://schemas.microsoft.com/office/drawing/2014/main" id="{23481753-A9B0-EE33-E852-7ECC4E3D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2515" b="4910"/>
          <a:stretch>
            <a:fillRect/>
          </a:stretch>
        </p:blipFill>
        <p:spPr bwMode="auto">
          <a:xfrm>
            <a:off x="1614488" y="4978400"/>
            <a:ext cx="1352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lèche vers le bas 55">
            <a:extLst>
              <a:ext uri="{FF2B5EF4-FFF2-40B4-BE49-F238E27FC236}">
                <a16:creationId xmlns:a16="http://schemas.microsoft.com/office/drawing/2014/main" id="{73A5E225-CDB5-51FD-7631-4DCAAE94B51B}"/>
              </a:ext>
            </a:extLst>
          </p:cNvPr>
          <p:cNvSpPr/>
          <p:nvPr/>
        </p:nvSpPr>
        <p:spPr>
          <a:xfrm>
            <a:off x="1331913" y="2917825"/>
            <a:ext cx="282575" cy="869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6" name="ZoneTexte 56">
            <a:extLst>
              <a:ext uri="{FF2B5EF4-FFF2-40B4-BE49-F238E27FC236}">
                <a16:creationId xmlns:a16="http://schemas.microsoft.com/office/drawing/2014/main" id="{4F7C2210-BEFE-354D-B11A-7E694AC3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2006600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Le mélange d’eau et d’émulseur se réalise tout le long de l’éts</a:t>
            </a:r>
          </a:p>
        </p:txBody>
      </p:sp>
      <p:pic>
        <p:nvPicPr>
          <p:cNvPr id="8197" name="Image 58">
            <a:extLst>
              <a:ext uri="{FF2B5EF4-FFF2-40B4-BE49-F238E27FC236}">
                <a16:creationId xmlns:a16="http://schemas.microsoft.com/office/drawing/2014/main" id="{8C5BA5EC-B14D-B504-4DDA-91D00A2C7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6888"/>
            <a:ext cx="5476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 59">
            <a:extLst>
              <a:ext uri="{FF2B5EF4-FFF2-40B4-BE49-F238E27FC236}">
                <a16:creationId xmlns:a16="http://schemas.microsoft.com/office/drawing/2014/main" id="{72309A3C-647A-CADB-1296-AA71A701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24038"/>
            <a:ext cx="3556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ZoneTexte 60">
            <a:extLst>
              <a:ext uri="{FF2B5EF4-FFF2-40B4-BE49-F238E27FC236}">
                <a16:creationId xmlns:a16="http://schemas.microsoft.com/office/drawing/2014/main" id="{1F5A095A-87C0-EB68-9FF1-D2C2D638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175125"/>
            <a:ext cx="4751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Arrivé à la lance, de l’air est injecté au niveau de la lance. </a:t>
            </a:r>
          </a:p>
        </p:txBody>
      </p:sp>
      <p:sp>
        <p:nvSpPr>
          <p:cNvPr id="8200" name="Titre 8">
            <a:extLst>
              <a:ext uri="{FF2B5EF4-FFF2-40B4-BE49-F238E27FC236}">
                <a16:creationId xmlns:a16="http://schemas.microsoft.com/office/drawing/2014/main" id="{BDAD3D60-76A9-682D-C47D-EF759950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8201" name="Picture 23">
            <a:extLst>
              <a:ext uri="{FF2B5EF4-FFF2-40B4-BE49-F238E27FC236}">
                <a16:creationId xmlns:a16="http://schemas.microsoft.com/office/drawing/2014/main" id="{C86716F0-803C-DE48-38A9-7652A699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41983" r="23236" b="47697"/>
          <a:stretch>
            <a:fillRect/>
          </a:stretch>
        </p:blipFill>
        <p:spPr bwMode="auto">
          <a:xfrm>
            <a:off x="539750" y="4040188"/>
            <a:ext cx="14398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" descr="fpt2">
            <a:extLst>
              <a:ext uri="{FF2B5EF4-FFF2-40B4-BE49-F238E27FC236}">
                <a16:creationId xmlns:a16="http://schemas.microsoft.com/office/drawing/2014/main" id="{2A0801A3-C323-96BD-70AF-AD511C62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243013"/>
            <a:ext cx="1858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6" descr="Loupe_ofcf_18426_900">
            <a:extLst>
              <a:ext uri="{FF2B5EF4-FFF2-40B4-BE49-F238E27FC236}">
                <a16:creationId xmlns:a16="http://schemas.microsoft.com/office/drawing/2014/main" id="{4954F12C-FAE1-095E-FFBD-95A16ADD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992438"/>
            <a:ext cx="11684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lèche vers le bas 46">
            <a:extLst>
              <a:ext uri="{FF2B5EF4-FFF2-40B4-BE49-F238E27FC236}">
                <a16:creationId xmlns:a16="http://schemas.microsoft.com/office/drawing/2014/main" id="{92027535-DA85-1104-AAD3-70E335F97602}"/>
              </a:ext>
            </a:extLst>
          </p:cNvPr>
          <p:cNvSpPr/>
          <p:nvPr/>
        </p:nvSpPr>
        <p:spPr>
          <a:xfrm>
            <a:off x="2455863" y="2233613"/>
            <a:ext cx="171450" cy="515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21" name="Picture 21" descr="l84mous2">
            <a:extLst>
              <a:ext uri="{FF2B5EF4-FFF2-40B4-BE49-F238E27FC236}">
                <a16:creationId xmlns:a16="http://schemas.microsoft.com/office/drawing/2014/main" id="{88DFC846-13C6-6AFC-EBF5-405B126D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9605"/>
          <a:stretch>
            <a:fillRect/>
          </a:stretch>
        </p:blipFill>
        <p:spPr bwMode="auto">
          <a:xfrm>
            <a:off x="2606675" y="3662363"/>
            <a:ext cx="31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l84mous2">
            <a:extLst>
              <a:ext uri="{FF2B5EF4-FFF2-40B4-BE49-F238E27FC236}">
                <a16:creationId xmlns:a16="http://schemas.microsoft.com/office/drawing/2014/main" id="{AC77F11A-72E4-4276-F030-1FD3A0FA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9605"/>
          <a:stretch>
            <a:fillRect/>
          </a:stretch>
        </p:blipFill>
        <p:spPr bwMode="auto">
          <a:xfrm>
            <a:off x="3038475" y="3662363"/>
            <a:ext cx="31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7" descr="l84mous2">
            <a:extLst>
              <a:ext uri="{FF2B5EF4-FFF2-40B4-BE49-F238E27FC236}">
                <a16:creationId xmlns:a16="http://schemas.microsoft.com/office/drawing/2014/main" id="{D2FD5CAE-F40A-859E-B626-6706F64C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9605"/>
          <a:stretch>
            <a:fillRect/>
          </a:stretch>
        </p:blipFill>
        <p:spPr bwMode="auto">
          <a:xfrm>
            <a:off x="2174875" y="3670300"/>
            <a:ext cx="31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Flèche vers le bas 50">
            <a:extLst>
              <a:ext uri="{FF2B5EF4-FFF2-40B4-BE49-F238E27FC236}">
                <a16:creationId xmlns:a16="http://schemas.microsoft.com/office/drawing/2014/main" id="{02777C10-0335-EC7B-E7AF-84FE68D1BCF9}"/>
              </a:ext>
            </a:extLst>
          </p:cNvPr>
          <p:cNvSpPr/>
          <p:nvPr/>
        </p:nvSpPr>
        <p:spPr>
          <a:xfrm>
            <a:off x="2728913" y="4189413"/>
            <a:ext cx="17145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25" name="Picture 28" descr="lmf">
            <a:extLst>
              <a:ext uri="{FF2B5EF4-FFF2-40B4-BE49-F238E27FC236}">
                <a16:creationId xmlns:a16="http://schemas.microsoft.com/office/drawing/2014/main" id="{4BBB2FCD-8142-BD67-5CC7-1DE4C0F7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2515" b="4910"/>
          <a:stretch>
            <a:fillRect/>
          </a:stretch>
        </p:blipFill>
        <p:spPr bwMode="auto">
          <a:xfrm>
            <a:off x="2374900" y="5351463"/>
            <a:ext cx="8826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ZoneTexte 56">
            <a:extLst>
              <a:ext uri="{FF2B5EF4-FFF2-40B4-BE49-F238E27FC236}">
                <a16:creationId xmlns:a16="http://schemas.microsoft.com/office/drawing/2014/main" id="{34234270-7AE9-C13C-3A66-05E28FD5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531938"/>
            <a:ext cx="49307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L’eau passe dans le proportionneur et injecte, par dépression, l’émulseur dans l’établissement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Le mélange d’eau et d’émulseur se réalise tout le long de l’éts</a:t>
            </a:r>
          </a:p>
        </p:txBody>
      </p:sp>
      <p:pic>
        <p:nvPicPr>
          <p:cNvPr id="9227" name="Image 57">
            <a:extLst>
              <a:ext uri="{FF2B5EF4-FFF2-40B4-BE49-F238E27FC236}">
                <a16:creationId xmlns:a16="http://schemas.microsoft.com/office/drawing/2014/main" id="{2B867205-F09B-827D-3FBC-EC12FA6BF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260600"/>
            <a:ext cx="354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58">
            <a:extLst>
              <a:ext uri="{FF2B5EF4-FFF2-40B4-BE49-F238E27FC236}">
                <a16:creationId xmlns:a16="http://schemas.microsoft.com/office/drawing/2014/main" id="{60F8FB55-DA93-E2A1-904E-145DCE2DF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316413"/>
            <a:ext cx="354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59">
            <a:extLst>
              <a:ext uri="{FF2B5EF4-FFF2-40B4-BE49-F238E27FC236}">
                <a16:creationId xmlns:a16="http://schemas.microsoft.com/office/drawing/2014/main" id="{DB8A763D-3628-19C4-5D6E-20A156D2C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319588"/>
            <a:ext cx="3540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ZoneTexte 60">
            <a:extLst>
              <a:ext uri="{FF2B5EF4-FFF2-40B4-BE49-F238E27FC236}">
                <a16:creationId xmlns:a16="http://schemas.microsoft.com/office/drawing/2014/main" id="{E7AF3E29-2480-40D0-4860-90B83925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4795838"/>
            <a:ext cx="4751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Arrivé à la lance, de l’air est injecté au niveau de la lance. </a:t>
            </a:r>
          </a:p>
        </p:txBody>
      </p:sp>
      <p:sp>
        <p:nvSpPr>
          <p:cNvPr id="9231" name="Titre 8">
            <a:extLst>
              <a:ext uri="{FF2B5EF4-FFF2-40B4-BE49-F238E27FC236}">
                <a16:creationId xmlns:a16="http://schemas.microsoft.com/office/drawing/2014/main" id="{BA962744-E3DF-C909-7629-AB0F6B90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pic>
        <p:nvPicPr>
          <p:cNvPr id="9232" name="Picture 23">
            <a:extLst>
              <a:ext uri="{FF2B5EF4-FFF2-40B4-BE49-F238E27FC236}">
                <a16:creationId xmlns:a16="http://schemas.microsoft.com/office/drawing/2014/main" id="{AC8F4645-F927-B6B0-FA9B-EBC2F425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41983" r="23236" b="47697"/>
          <a:stretch>
            <a:fillRect/>
          </a:stretch>
        </p:blipFill>
        <p:spPr bwMode="auto">
          <a:xfrm>
            <a:off x="735013" y="5197475"/>
            <a:ext cx="1208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26">
            <a:extLst>
              <a:ext uri="{FF2B5EF4-FFF2-40B4-BE49-F238E27FC236}">
                <a16:creationId xmlns:a16="http://schemas.microsoft.com/office/drawing/2014/main" id="{77D5A98B-6C37-EB39-E935-66DC2767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223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Proportionneur ou injecteur-proportionneur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Accessoires hydrauliques qui n'ont aucune pièce en mouvement et qui fonctionnent dans certaines limites de pression. </a:t>
            </a: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4875832D-820A-BBBF-155B-F0ED5453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72C9835-BF9F-D76E-962C-2BD7C26B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245" name="Picture 5" descr="F:\621201-621202-621206-621207_proportionneur-mixy-eductor_bd_2.jpg">
            <a:extLst>
              <a:ext uri="{FF2B5EF4-FFF2-40B4-BE49-F238E27FC236}">
                <a16:creationId xmlns:a16="http://schemas.microsoft.com/office/drawing/2014/main" id="{7EF46693-2F53-E07D-52AB-376444AE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68638"/>
            <a:ext cx="84074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0F2945D1-F112-99BB-759D-EF23E51C30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Moyens de production de mousse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B2D6BD78-5EC6-B494-9066-2466D8E37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19200"/>
            <a:ext cx="85344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Basé sur le principe de Venturi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pressions d'eau assez élevées et sont à l'origine de pertes de charge importantes.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 d'eau d'alimentation du proportionneur doit être de 10 bars minimum afin de disposer à la sortie de 6 bars.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L'émulseur aspiré (par dépression) est proportionnel au volume d'eau qui traverse l'appareil.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Robinet de réglage permet de faire varier la proportion d'émulseur aspiré </a:t>
            </a: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(concentration)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803</TotalTime>
  <Words>772</Words>
  <Application>Microsoft Office PowerPoint</Application>
  <PresentationFormat>Affichage à l'écran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Myriad Pro</vt:lpstr>
      <vt:lpstr>Calibri</vt:lpstr>
      <vt:lpstr>Times New Roman</vt:lpstr>
      <vt:lpstr>Wingdings</vt:lpstr>
      <vt:lpstr>GCCAR</vt:lpstr>
      <vt:lpstr>MOYENS DE PRODUCTION DE MOUSSE PORTABLES</vt:lpstr>
      <vt:lpstr>Les moyens de productions de mousse</vt:lpstr>
      <vt:lpstr>Définition de la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Les 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Moyens de production de mousse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47</cp:revision>
  <cp:lastPrinted>2016-06-10T12:48:33Z</cp:lastPrinted>
  <dcterms:created xsi:type="dcterms:W3CDTF">2015-08-05T10:19:35Z</dcterms:created>
  <dcterms:modified xsi:type="dcterms:W3CDTF">2025-01-14T15:50:51Z</dcterms:modified>
</cp:coreProperties>
</file>