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8"/>
  </p:notesMasterIdLst>
  <p:sldIdLst>
    <p:sldId id="256" r:id="rId2"/>
    <p:sldId id="271" r:id="rId3"/>
    <p:sldId id="270" r:id="rId4"/>
    <p:sldId id="273" r:id="rId5"/>
    <p:sldId id="274" r:id="rId6"/>
    <p:sldId id="276" r:id="rId7"/>
    <p:sldId id="277" r:id="rId8"/>
    <p:sldId id="287" r:id="rId9"/>
    <p:sldId id="298" r:id="rId10"/>
    <p:sldId id="300" r:id="rId11"/>
    <p:sldId id="302" r:id="rId12"/>
    <p:sldId id="301" r:id="rId13"/>
    <p:sldId id="523" r:id="rId14"/>
    <p:sldId id="303" r:id="rId15"/>
    <p:sldId id="504" r:id="rId16"/>
    <p:sldId id="319" r:id="rId17"/>
    <p:sldId id="520" r:id="rId18"/>
    <p:sldId id="331" r:id="rId19"/>
    <p:sldId id="348" r:id="rId20"/>
    <p:sldId id="349" r:id="rId21"/>
    <p:sldId id="350" r:id="rId22"/>
    <p:sldId id="351" r:id="rId23"/>
    <p:sldId id="353" r:id="rId24"/>
    <p:sldId id="506" r:id="rId25"/>
    <p:sldId id="354" r:id="rId26"/>
    <p:sldId id="358" r:id="rId27"/>
    <p:sldId id="359" r:id="rId28"/>
    <p:sldId id="360" r:id="rId29"/>
    <p:sldId id="361" r:id="rId30"/>
    <p:sldId id="362" r:id="rId31"/>
    <p:sldId id="363" r:id="rId32"/>
    <p:sldId id="383" r:id="rId33"/>
    <p:sldId id="382" r:id="rId34"/>
    <p:sldId id="369" r:id="rId35"/>
    <p:sldId id="370" r:id="rId36"/>
    <p:sldId id="371" r:id="rId37"/>
    <p:sldId id="372" r:id="rId38"/>
    <p:sldId id="524" r:id="rId39"/>
    <p:sldId id="373" r:id="rId40"/>
    <p:sldId id="521" r:id="rId41"/>
    <p:sldId id="384" r:id="rId42"/>
    <p:sldId id="385" r:id="rId43"/>
    <p:sldId id="404" r:id="rId44"/>
    <p:sldId id="405" r:id="rId45"/>
    <p:sldId id="406" r:id="rId46"/>
    <p:sldId id="407" r:id="rId47"/>
    <p:sldId id="408" r:id="rId48"/>
    <p:sldId id="413" r:id="rId49"/>
    <p:sldId id="414" r:id="rId50"/>
    <p:sldId id="421" r:id="rId51"/>
    <p:sldId id="422" r:id="rId52"/>
    <p:sldId id="415" r:id="rId53"/>
    <p:sldId id="423" r:id="rId54"/>
    <p:sldId id="416" r:id="rId55"/>
    <p:sldId id="417" r:id="rId56"/>
    <p:sldId id="424" r:id="rId57"/>
    <p:sldId id="418" r:id="rId58"/>
    <p:sldId id="425" r:id="rId59"/>
    <p:sldId id="525" r:id="rId60"/>
    <p:sldId id="419" r:id="rId61"/>
    <p:sldId id="426" r:id="rId62"/>
    <p:sldId id="427" r:id="rId63"/>
    <p:sldId id="429" r:id="rId64"/>
    <p:sldId id="430" r:id="rId65"/>
    <p:sldId id="431" r:id="rId66"/>
    <p:sldId id="526" r:id="rId67"/>
    <p:sldId id="432" r:id="rId68"/>
    <p:sldId id="433" r:id="rId69"/>
    <p:sldId id="438" r:id="rId70"/>
    <p:sldId id="439" r:id="rId71"/>
    <p:sldId id="436" r:id="rId72"/>
    <p:sldId id="507" r:id="rId73"/>
    <p:sldId id="528" r:id="rId74"/>
    <p:sldId id="527" r:id="rId75"/>
    <p:sldId id="536" r:id="rId76"/>
    <p:sldId id="529" r:id="rId77"/>
    <p:sldId id="531" r:id="rId78"/>
    <p:sldId id="532" r:id="rId79"/>
    <p:sldId id="543" r:id="rId80"/>
    <p:sldId id="533" r:id="rId81"/>
    <p:sldId id="534" r:id="rId82"/>
    <p:sldId id="535" r:id="rId83"/>
    <p:sldId id="537" r:id="rId84"/>
    <p:sldId id="544" r:id="rId85"/>
    <p:sldId id="538" r:id="rId86"/>
    <p:sldId id="291" r:id="rId87"/>
    <p:sldId id="508" r:id="rId88"/>
    <p:sldId id="509" r:id="rId89"/>
    <p:sldId id="510" r:id="rId90"/>
    <p:sldId id="511" r:id="rId91"/>
    <p:sldId id="514" r:id="rId92"/>
    <p:sldId id="513" r:id="rId93"/>
    <p:sldId id="440" r:id="rId94"/>
    <p:sldId id="539" r:id="rId95"/>
    <p:sldId id="540" r:id="rId96"/>
    <p:sldId id="541" r:id="rId97"/>
    <p:sldId id="542" r:id="rId98"/>
    <p:sldId id="545" r:id="rId99"/>
    <p:sldId id="546" r:id="rId100"/>
    <p:sldId id="547" r:id="rId101"/>
    <p:sldId id="549" r:id="rId102"/>
    <p:sldId id="548" r:id="rId103"/>
    <p:sldId id="551" r:id="rId104"/>
    <p:sldId id="550" r:id="rId105"/>
    <p:sldId id="554" r:id="rId106"/>
    <p:sldId id="555" r:id="rId107"/>
    <p:sldId id="558" r:id="rId108"/>
    <p:sldId id="559" r:id="rId109"/>
    <p:sldId id="556" r:id="rId110"/>
    <p:sldId id="557" r:id="rId111"/>
    <p:sldId id="552" r:id="rId112"/>
    <p:sldId id="560" r:id="rId113"/>
    <p:sldId id="553" r:id="rId114"/>
    <p:sldId id="561" r:id="rId115"/>
    <p:sldId id="563" r:id="rId116"/>
    <p:sldId id="564" r:id="rId117"/>
    <p:sldId id="562" r:id="rId118"/>
    <p:sldId id="565" r:id="rId119"/>
    <p:sldId id="566" r:id="rId120"/>
    <p:sldId id="567" r:id="rId121"/>
    <p:sldId id="568" r:id="rId122"/>
    <p:sldId id="571" r:id="rId123"/>
    <p:sldId id="569" r:id="rId124"/>
    <p:sldId id="570" r:id="rId125"/>
    <p:sldId id="572" r:id="rId126"/>
    <p:sldId id="574" r:id="rId127"/>
    <p:sldId id="573" r:id="rId128"/>
    <p:sldId id="575" r:id="rId129"/>
    <p:sldId id="576" r:id="rId130"/>
    <p:sldId id="577" r:id="rId131"/>
    <p:sldId id="578" r:id="rId132"/>
    <p:sldId id="579" r:id="rId133"/>
    <p:sldId id="586" r:id="rId134"/>
    <p:sldId id="581" r:id="rId135"/>
    <p:sldId id="582" r:id="rId136"/>
    <p:sldId id="580" r:id="rId137"/>
    <p:sldId id="587" r:id="rId138"/>
    <p:sldId id="583" r:id="rId139"/>
    <p:sldId id="584" r:id="rId140"/>
    <p:sldId id="585" r:id="rId141"/>
    <p:sldId id="588" r:id="rId142"/>
    <p:sldId id="589" r:id="rId143"/>
    <p:sldId id="590" r:id="rId144"/>
    <p:sldId id="591" r:id="rId145"/>
    <p:sldId id="457" r:id="rId146"/>
    <p:sldId id="592" r:id="rId147"/>
    <p:sldId id="593" r:id="rId148"/>
    <p:sldId id="594" r:id="rId149"/>
    <p:sldId id="595" r:id="rId150"/>
    <p:sldId id="596" r:id="rId151"/>
    <p:sldId id="602" r:id="rId152"/>
    <p:sldId id="597" r:id="rId153"/>
    <p:sldId id="598" r:id="rId154"/>
    <p:sldId id="599" r:id="rId155"/>
    <p:sldId id="600" r:id="rId156"/>
    <p:sldId id="601" r:id="rId157"/>
    <p:sldId id="603" r:id="rId158"/>
    <p:sldId id="606" r:id="rId159"/>
    <p:sldId id="612" r:id="rId160"/>
    <p:sldId id="607" r:id="rId161"/>
    <p:sldId id="608" r:id="rId162"/>
    <p:sldId id="609" r:id="rId163"/>
    <p:sldId id="610" r:id="rId164"/>
    <p:sldId id="613" r:id="rId165"/>
    <p:sldId id="611" r:id="rId166"/>
    <p:sldId id="272" r:id="rId167"/>
  </p:sldIdLst>
  <p:sldSz cx="9144000" cy="6858000" type="screen4x3"/>
  <p:notesSz cx="6797675" cy="9926638"/>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1202"/>
    <a:srgbClr val="0B2C91"/>
    <a:srgbClr val="5BE4FF"/>
    <a:srgbClr val="6F2C91"/>
    <a:srgbClr val="C8B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0" autoAdjust="0"/>
    <p:restoredTop sz="94653" autoAdjust="0"/>
  </p:normalViewPr>
  <p:slideViewPr>
    <p:cSldViewPr>
      <p:cViewPr varScale="1">
        <p:scale>
          <a:sx n="85" d="100"/>
          <a:sy n="85" d="100"/>
        </p:scale>
        <p:origin x="1224"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45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75101E8-60A0-D472-BC25-10891DF826A8}"/>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a:extLst>
              <a:ext uri="{FF2B5EF4-FFF2-40B4-BE49-F238E27FC236}">
                <a16:creationId xmlns:a16="http://schemas.microsoft.com/office/drawing/2014/main" id="{3213C19E-51DC-FCF7-2F82-F26C36424FFD}"/>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0BCB4B52-B8DE-4EEA-898F-D0CCBCBB0E0D}" type="datetimeFigureOut">
              <a:rPr lang="fr-FR"/>
              <a:pPr>
                <a:defRPr/>
              </a:pPr>
              <a:t>14/01/2025</a:t>
            </a:fld>
            <a:endParaRPr lang="fr-FR"/>
          </a:p>
        </p:txBody>
      </p:sp>
      <p:sp>
        <p:nvSpPr>
          <p:cNvPr id="4" name="Espace réservé de l'image des diapositives 3">
            <a:extLst>
              <a:ext uri="{FF2B5EF4-FFF2-40B4-BE49-F238E27FC236}">
                <a16:creationId xmlns:a16="http://schemas.microsoft.com/office/drawing/2014/main" id="{FF9D1EFB-1623-4BD6-5725-9D447AFDA14C}"/>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17643439-EC2C-5B6E-F7C4-719B5FED6951}"/>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838A2853-FD40-836F-8477-D54EB068D927}"/>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957D174D-F03E-DA12-0001-996FDF9DB298}"/>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10F9114-78C4-49F0-B054-8D566B4EA33B}"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9FB9230-3AC5-63FE-40C5-35D3A7383BC8}"/>
              </a:ext>
            </a:extLst>
          </p:cNvPr>
          <p:cNvSpPr>
            <a:spLocks noGrp="1"/>
          </p:cNvSpPr>
          <p:nvPr>
            <p:ph type="dt" sz="half" idx="10"/>
          </p:nvPr>
        </p:nvSpPr>
        <p:spPr/>
        <p:txBody>
          <a:bodyPr/>
          <a:lstStyle>
            <a:lvl1pPr>
              <a:defRPr/>
            </a:lvl1pPr>
          </a:lstStyle>
          <a:p>
            <a:pPr>
              <a:defRPr/>
            </a:pPr>
            <a:fld id="{457CE5FC-E548-4FC4-898F-EB321300D255}"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11136BEE-A6DA-4F4F-B59A-F976165E2EB1}"/>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40440119-FDA7-EF47-5E81-E7727B6E5866}"/>
              </a:ext>
            </a:extLst>
          </p:cNvPr>
          <p:cNvSpPr>
            <a:spLocks noGrp="1"/>
          </p:cNvSpPr>
          <p:nvPr>
            <p:ph type="sldNum" sz="quarter" idx="12"/>
          </p:nvPr>
        </p:nvSpPr>
        <p:spPr/>
        <p:txBody>
          <a:bodyPr/>
          <a:lstStyle>
            <a:lvl1pPr>
              <a:defRPr/>
            </a:lvl1pPr>
          </a:lstStyle>
          <a:p>
            <a:pPr>
              <a:defRPr/>
            </a:pPr>
            <a:fld id="{EBA9278E-C3A7-4637-97FC-7E0DA73035D6}" type="slidenum">
              <a:rPr lang="fr-FR" altLang="fr-FR"/>
              <a:pPr>
                <a:defRPr/>
              </a:pPr>
              <a:t>‹N°›</a:t>
            </a:fld>
            <a:endParaRPr lang="fr-FR" altLang="fr-FR"/>
          </a:p>
        </p:txBody>
      </p:sp>
    </p:spTree>
    <p:extLst>
      <p:ext uri="{BB962C8B-B14F-4D97-AF65-F5344CB8AC3E}">
        <p14:creationId xmlns:p14="http://schemas.microsoft.com/office/powerpoint/2010/main" val="1782434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D41764-0834-CAF3-E2AD-CC8656964389}"/>
              </a:ext>
            </a:extLst>
          </p:cNvPr>
          <p:cNvSpPr>
            <a:spLocks noGrp="1"/>
          </p:cNvSpPr>
          <p:nvPr>
            <p:ph type="dt" sz="half" idx="10"/>
          </p:nvPr>
        </p:nvSpPr>
        <p:spPr/>
        <p:txBody>
          <a:bodyPr/>
          <a:lstStyle>
            <a:lvl1pPr>
              <a:defRPr/>
            </a:lvl1pPr>
          </a:lstStyle>
          <a:p>
            <a:pPr>
              <a:defRPr/>
            </a:pPr>
            <a:fld id="{1CFCA506-D7E0-4D6D-B5D9-24E7F2AFA830}"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AD62FB03-430F-6B2F-AB37-A5184C923E17}"/>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C46ACAD2-3FC9-0DBD-C94E-96B2310E60BF}"/>
              </a:ext>
            </a:extLst>
          </p:cNvPr>
          <p:cNvSpPr>
            <a:spLocks noGrp="1"/>
          </p:cNvSpPr>
          <p:nvPr>
            <p:ph type="sldNum" sz="quarter" idx="12"/>
          </p:nvPr>
        </p:nvSpPr>
        <p:spPr/>
        <p:txBody>
          <a:bodyPr/>
          <a:lstStyle>
            <a:lvl1pPr>
              <a:defRPr/>
            </a:lvl1pPr>
          </a:lstStyle>
          <a:p>
            <a:pPr>
              <a:defRPr/>
            </a:pPr>
            <a:fld id="{F468BB84-7271-45C0-9EFA-B0F0165BD00F}" type="slidenum">
              <a:rPr lang="fr-FR" altLang="fr-FR"/>
              <a:pPr>
                <a:defRPr/>
              </a:pPr>
              <a:t>‹N°›</a:t>
            </a:fld>
            <a:endParaRPr lang="fr-FR" altLang="fr-FR"/>
          </a:p>
        </p:txBody>
      </p:sp>
    </p:spTree>
    <p:extLst>
      <p:ext uri="{BB962C8B-B14F-4D97-AF65-F5344CB8AC3E}">
        <p14:creationId xmlns:p14="http://schemas.microsoft.com/office/powerpoint/2010/main" val="3232983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9DA0968-7320-5A90-C49C-84CC8A108DB1}"/>
              </a:ext>
            </a:extLst>
          </p:cNvPr>
          <p:cNvSpPr>
            <a:spLocks noGrp="1"/>
          </p:cNvSpPr>
          <p:nvPr>
            <p:ph type="dt" sz="half" idx="10"/>
          </p:nvPr>
        </p:nvSpPr>
        <p:spPr/>
        <p:txBody>
          <a:bodyPr/>
          <a:lstStyle>
            <a:lvl1pPr>
              <a:defRPr/>
            </a:lvl1pPr>
          </a:lstStyle>
          <a:p>
            <a:pPr>
              <a:defRPr/>
            </a:pPr>
            <a:fld id="{647DF06B-CE6D-43F8-A7F9-2AF38F28A026}"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588FE2B9-3AE1-95E6-D474-A839FAE87801}"/>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86881342-F80D-4EB8-7341-76335F738FB1}"/>
              </a:ext>
            </a:extLst>
          </p:cNvPr>
          <p:cNvSpPr>
            <a:spLocks noGrp="1"/>
          </p:cNvSpPr>
          <p:nvPr>
            <p:ph type="sldNum" sz="quarter" idx="12"/>
          </p:nvPr>
        </p:nvSpPr>
        <p:spPr/>
        <p:txBody>
          <a:bodyPr/>
          <a:lstStyle>
            <a:lvl1pPr>
              <a:defRPr/>
            </a:lvl1pPr>
          </a:lstStyle>
          <a:p>
            <a:pPr>
              <a:defRPr/>
            </a:pPr>
            <a:fld id="{E221368F-49FD-4F81-B94E-8C43E91B3433}" type="slidenum">
              <a:rPr lang="fr-FR" altLang="fr-FR"/>
              <a:pPr>
                <a:defRPr/>
              </a:pPr>
              <a:t>‹N°›</a:t>
            </a:fld>
            <a:endParaRPr lang="fr-FR" altLang="fr-FR"/>
          </a:p>
        </p:txBody>
      </p:sp>
    </p:spTree>
    <p:extLst>
      <p:ext uri="{BB962C8B-B14F-4D97-AF65-F5344CB8AC3E}">
        <p14:creationId xmlns:p14="http://schemas.microsoft.com/office/powerpoint/2010/main" val="608634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9D81B69-CA3D-2A33-1756-57D846C62DD0}"/>
              </a:ext>
            </a:extLst>
          </p:cNvPr>
          <p:cNvSpPr>
            <a:spLocks noGrp="1"/>
          </p:cNvSpPr>
          <p:nvPr>
            <p:ph type="dt" sz="half" idx="10"/>
          </p:nvPr>
        </p:nvSpPr>
        <p:spPr/>
        <p:txBody>
          <a:bodyPr/>
          <a:lstStyle>
            <a:lvl1pPr>
              <a:defRPr/>
            </a:lvl1pPr>
          </a:lstStyle>
          <a:p>
            <a:pPr>
              <a:defRPr/>
            </a:pPr>
            <a:fld id="{F66CA11C-7115-450A-80F6-31F47AE712D0}"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2BD8422F-FB11-7558-FAF5-00B241ED645D}"/>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8346510F-166A-5204-8728-96D9465B584C}"/>
              </a:ext>
            </a:extLst>
          </p:cNvPr>
          <p:cNvSpPr>
            <a:spLocks noGrp="1"/>
          </p:cNvSpPr>
          <p:nvPr>
            <p:ph type="sldNum" sz="quarter" idx="12"/>
          </p:nvPr>
        </p:nvSpPr>
        <p:spPr/>
        <p:txBody>
          <a:bodyPr/>
          <a:lstStyle>
            <a:lvl1pPr>
              <a:defRPr/>
            </a:lvl1pPr>
          </a:lstStyle>
          <a:p>
            <a:pPr>
              <a:defRPr/>
            </a:pPr>
            <a:fld id="{339AEA84-D362-4A4D-99FA-9B1249F8D241}" type="slidenum">
              <a:rPr lang="fr-FR" altLang="fr-FR"/>
              <a:pPr>
                <a:defRPr/>
              </a:pPr>
              <a:t>‹N°›</a:t>
            </a:fld>
            <a:endParaRPr lang="fr-FR" altLang="fr-FR"/>
          </a:p>
        </p:txBody>
      </p:sp>
    </p:spTree>
    <p:extLst>
      <p:ext uri="{BB962C8B-B14F-4D97-AF65-F5344CB8AC3E}">
        <p14:creationId xmlns:p14="http://schemas.microsoft.com/office/powerpoint/2010/main" val="1862595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E7297891-227A-3CE2-CCA7-395B3B9AEA82}"/>
              </a:ext>
            </a:extLst>
          </p:cNvPr>
          <p:cNvSpPr>
            <a:spLocks noGrp="1"/>
          </p:cNvSpPr>
          <p:nvPr>
            <p:ph type="dt" sz="half" idx="10"/>
          </p:nvPr>
        </p:nvSpPr>
        <p:spPr/>
        <p:txBody>
          <a:bodyPr/>
          <a:lstStyle>
            <a:lvl1pPr>
              <a:defRPr/>
            </a:lvl1pPr>
          </a:lstStyle>
          <a:p>
            <a:pPr>
              <a:defRPr/>
            </a:pPr>
            <a:fld id="{3FF1144A-139A-41DA-9408-87CCA704EB42}"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BCDAB049-2227-BFDF-A803-E29881C94EAB}"/>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0B04AE3B-D4DE-1207-C608-7850811C6D6C}"/>
              </a:ext>
            </a:extLst>
          </p:cNvPr>
          <p:cNvSpPr>
            <a:spLocks noGrp="1"/>
          </p:cNvSpPr>
          <p:nvPr>
            <p:ph type="sldNum" sz="quarter" idx="12"/>
          </p:nvPr>
        </p:nvSpPr>
        <p:spPr/>
        <p:txBody>
          <a:bodyPr/>
          <a:lstStyle>
            <a:lvl1pPr>
              <a:defRPr/>
            </a:lvl1pPr>
          </a:lstStyle>
          <a:p>
            <a:pPr>
              <a:defRPr/>
            </a:pPr>
            <a:fld id="{9EF10A80-8FB2-4B31-8259-3DEEA144E4F2}" type="slidenum">
              <a:rPr lang="fr-FR" altLang="fr-FR"/>
              <a:pPr>
                <a:defRPr/>
              </a:pPr>
              <a:t>‹N°›</a:t>
            </a:fld>
            <a:endParaRPr lang="fr-FR" altLang="fr-FR"/>
          </a:p>
        </p:txBody>
      </p:sp>
    </p:spTree>
    <p:extLst>
      <p:ext uri="{BB962C8B-B14F-4D97-AF65-F5344CB8AC3E}">
        <p14:creationId xmlns:p14="http://schemas.microsoft.com/office/powerpoint/2010/main" val="155569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870F6919-1458-6EB1-569B-3AC12DEB15B1}"/>
              </a:ext>
            </a:extLst>
          </p:cNvPr>
          <p:cNvSpPr>
            <a:spLocks noGrp="1"/>
          </p:cNvSpPr>
          <p:nvPr>
            <p:ph type="dt" sz="half" idx="10"/>
          </p:nvPr>
        </p:nvSpPr>
        <p:spPr/>
        <p:txBody>
          <a:bodyPr/>
          <a:lstStyle>
            <a:lvl1pPr>
              <a:defRPr/>
            </a:lvl1pPr>
          </a:lstStyle>
          <a:p>
            <a:pPr>
              <a:defRPr/>
            </a:pPr>
            <a:fld id="{63AC6125-FA84-4F0A-B4E6-63F35EB50780}"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389D319A-BD46-963A-49FC-A9E3EB497D9F}"/>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CC940CE8-0D9E-4406-615C-37BD78B36E2F}"/>
              </a:ext>
            </a:extLst>
          </p:cNvPr>
          <p:cNvSpPr>
            <a:spLocks noGrp="1"/>
          </p:cNvSpPr>
          <p:nvPr>
            <p:ph type="sldNum" sz="quarter" idx="12"/>
          </p:nvPr>
        </p:nvSpPr>
        <p:spPr/>
        <p:txBody>
          <a:bodyPr/>
          <a:lstStyle>
            <a:lvl1pPr>
              <a:defRPr/>
            </a:lvl1pPr>
          </a:lstStyle>
          <a:p>
            <a:pPr>
              <a:defRPr/>
            </a:pPr>
            <a:fld id="{549E870A-FAB9-4CE7-818F-92C354276035}" type="slidenum">
              <a:rPr lang="fr-FR" altLang="fr-FR"/>
              <a:pPr>
                <a:defRPr/>
              </a:pPr>
              <a:t>‹N°›</a:t>
            </a:fld>
            <a:endParaRPr lang="fr-FR" altLang="fr-FR"/>
          </a:p>
        </p:txBody>
      </p:sp>
    </p:spTree>
    <p:extLst>
      <p:ext uri="{BB962C8B-B14F-4D97-AF65-F5344CB8AC3E}">
        <p14:creationId xmlns:p14="http://schemas.microsoft.com/office/powerpoint/2010/main" val="4250464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07E43E90-FFBD-7591-BF92-B6DC7FC403D1}"/>
              </a:ext>
            </a:extLst>
          </p:cNvPr>
          <p:cNvSpPr>
            <a:spLocks noGrp="1"/>
          </p:cNvSpPr>
          <p:nvPr>
            <p:ph type="dt" sz="half" idx="10"/>
          </p:nvPr>
        </p:nvSpPr>
        <p:spPr/>
        <p:txBody>
          <a:bodyPr/>
          <a:lstStyle>
            <a:lvl1pPr>
              <a:defRPr/>
            </a:lvl1pPr>
          </a:lstStyle>
          <a:p>
            <a:pPr>
              <a:defRPr/>
            </a:pPr>
            <a:fld id="{0FCA2EF0-7DED-480C-861D-B4F5D8321651}" type="datetime1">
              <a:rPr lang="fr-FR"/>
              <a:pPr>
                <a:defRPr/>
              </a:pPr>
              <a:t>14/01/2025</a:t>
            </a:fld>
            <a:endParaRPr lang="fr-FR"/>
          </a:p>
        </p:txBody>
      </p:sp>
      <p:sp>
        <p:nvSpPr>
          <p:cNvPr id="8" name="Espace réservé du pied de page 4">
            <a:extLst>
              <a:ext uri="{FF2B5EF4-FFF2-40B4-BE49-F238E27FC236}">
                <a16:creationId xmlns:a16="http://schemas.microsoft.com/office/drawing/2014/main" id="{0091C78A-BCF0-4F99-AD23-673951B94B69}"/>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5804E720-3471-4B59-8A2E-E0AFD12C214A}"/>
              </a:ext>
            </a:extLst>
          </p:cNvPr>
          <p:cNvSpPr>
            <a:spLocks noGrp="1"/>
          </p:cNvSpPr>
          <p:nvPr>
            <p:ph type="sldNum" sz="quarter" idx="12"/>
          </p:nvPr>
        </p:nvSpPr>
        <p:spPr/>
        <p:txBody>
          <a:bodyPr/>
          <a:lstStyle>
            <a:lvl1pPr>
              <a:defRPr/>
            </a:lvl1pPr>
          </a:lstStyle>
          <a:p>
            <a:pPr>
              <a:defRPr/>
            </a:pPr>
            <a:fld id="{A61E56EB-17D8-48D7-8A8D-AE0619B86366}" type="slidenum">
              <a:rPr lang="fr-FR" altLang="fr-FR"/>
              <a:pPr>
                <a:defRPr/>
              </a:pPr>
              <a:t>‹N°›</a:t>
            </a:fld>
            <a:endParaRPr lang="fr-FR" altLang="fr-FR"/>
          </a:p>
        </p:txBody>
      </p:sp>
    </p:spTree>
    <p:extLst>
      <p:ext uri="{BB962C8B-B14F-4D97-AF65-F5344CB8AC3E}">
        <p14:creationId xmlns:p14="http://schemas.microsoft.com/office/powerpoint/2010/main" val="3318873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9BAB9EFC-AAAB-6832-042C-D791711E55D5}"/>
              </a:ext>
            </a:extLst>
          </p:cNvPr>
          <p:cNvSpPr>
            <a:spLocks noGrp="1"/>
          </p:cNvSpPr>
          <p:nvPr>
            <p:ph type="dt" sz="half" idx="10"/>
          </p:nvPr>
        </p:nvSpPr>
        <p:spPr/>
        <p:txBody>
          <a:bodyPr/>
          <a:lstStyle>
            <a:lvl1pPr>
              <a:defRPr/>
            </a:lvl1pPr>
          </a:lstStyle>
          <a:p>
            <a:pPr>
              <a:defRPr/>
            </a:pPr>
            <a:fld id="{06709A1C-7FA9-41B8-90D6-88E0662AB4D6}" type="datetime1">
              <a:rPr lang="fr-FR"/>
              <a:pPr>
                <a:defRPr/>
              </a:pPr>
              <a:t>14/01/2025</a:t>
            </a:fld>
            <a:endParaRPr lang="fr-FR"/>
          </a:p>
        </p:txBody>
      </p:sp>
      <p:sp>
        <p:nvSpPr>
          <p:cNvPr id="4" name="Espace réservé du pied de page 4">
            <a:extLst>
              <a:ext uri="{FF2B5EF4-FFF2-40B4-BE49-F238E27FC236}">
                <a16:creationId xmlns:a16="http://schemas.microsoft.com/office/drawing/2014/main" id="{EEE428F3-EF37-8F49-7CFD-FDDFCE4456C0}"/>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BFD14079-5070-6EF6-FE4A-04BE73FAB7C7}"/>
              </a:ext>
            </a:extLst>
          </p:cNvPr>
          <p:cNvSpPr>
            <a:spLocks noGrp="1"/>
          </p:cNvSpPr>
          <p:nvPr>
            <p:ph type="sldNum" sz="quarter" idx="12"/>
          </p:nvPr>
        </p:nvSpPr>
        <p:spPr/>
        <p:txBody>
          <a:bodyPr/>
          <a:lstStyle>
            <a:lvl1pPr>
              <a:defRPr/>
            </a:lvl1pPr>
          </a:lstStyle>
          <a:p>
            <a:pPr>
              <a:defRPr/>
            </a:pPr>
            <a:fld id="{5CC79B52-A396-478E-8192-FAB8F1886B23}" type="slidenum">
              <a:rPr lang="fr-FR" altLang="fr-FR"/>
              <a:pPr>
                <a:defRPr/>
              </a:pPr>
              <a:t>‹N°›</a:t>
            </a:fld>
            <a:endParaRPr lang="fr-FR" altLang="fr-FR"/>
          </a:p>
        </p:txBody>
      </p:sp>
    </p:spTree>
    <p:extLst>
      <p:ext uri="{BB962C8B-B14F-4D97-AF65-F5344CB8AC3E}">
        <p14:creationId xmlns:p14="http://schemas.microsoft.com/office/powerpoint/2010/main" val="531497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D0683617-D5E5-1921-72A4-ED9EEDEEBFEB}"/>
              </a:ext>
            </a:extLst>
          </p:cNvPr>
          <p:cNvSpPr>
            <a:spLocks noGrp="1"/>
          </p:cNvSpPr>
          <p:nvPr>
            <p:ph type="dt" sz="half" idx="10"/>
          </p:nvPr>
        </p:nvSpPr>
        <p:spPr/>
        <p:txBody>
          <a:bodyPr/>
          <a:lstStyle>
            <a:lvl1pPr>
              <a:defRPr/>
            </a:lvl1pPr>
          </a:lstStyle>
          <a:p>
            <a:pPr>
              <a:defRPr/>
            </a:pPr>
            <a:fld id="{AE4FCF37-8942-44A7-8598-F86C24D3BA3C}" type="datetime1">
              <a:rPr lang="fr-FR"/>
              <a:pPr>
                <a:defRPr/>
              </a:pPr>
              <a:t>14/01/2025</a:t>
            </a:fld>
            <a:endParaRPr lang="fr-FR"/>
          </a:p>
        </p:txBody>
      </p:sp>
      <p:sp>
        <p:nvSpPr>
          <p:cNvPr id="3" name="Espace réservé du pied de page 4">
            <a:extLst>
              <a:ext uri="{FF2B5EF4-FFF2-40B4-BE49-F238E27FC236}">
                <a16:creationId xmlns:a16="http://schemas.microsoft.com/office/drawing/2014/main" id="{0910E7E8-703E-A152-B976-A625DE8CE6CB}"/>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6005F569-BC76-77BB-007C-F19A4DA0C4A2}"/>
              </a:ext>
            </a:extLst>
          </p:cNvPr>
          <p:cNvSpPr>
            <a:spLocks noGrp="1"/>
          </p:cNvSpPr>
          <p:nvPr>
            <p:ph type="sldNum" sz="quarter" idx="12"/>
          </p:nvPr>
        </p:nvSpPr>
        <p:spPr/>
        <p:txBody>
          <a:bodyPr/>
          <a:lstStyle>
            <a:lvl1pPr>
              <a:defRPr/>
            </a:lvl1pPr>
          </a:lstStyle>
          <a:p>
            <a:pPr>
              <a:defRPr/>
            </a:pPr>
            <a:fld id="{B29E4010-4D90-4E20-8B0B-D80A7378B7BA}" type="slidenum">
              <a:rPr lang="fr-FR" altLang="fr-FR"/>
              <a:pPr>
                <a:defRPr/>
              </a:pPr>
              <a:t>‹N°›</a:t>
            </a:fld>
            <a:endParaRPr lang="fr-FR" altLang="fr-FR"/>
          </a:p>
        </p:txBody>
      </p:sp>
    </p:spTree>
    <p:extLst>
      <p:ext uri="{BB962C8B-B14F-4D97-AF65-F5344CB8AC3E}">
        <p14:creationId xmlns:p14="http://schemas.microsoft.com/office/powerpoint/2010/main" val="2494101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3DD24A75-CA1D-4685-16EE-D9C1E6B61E0C}"/>
              </a:ext>
            </a:extLst>
          </p:cNvPr>
          <p:cNvSpPr>
            <a:spLocks noGrp="1"/>
          </p:cNvSpPr>
          <p:nvPr>
            <p:ph type="dt" sz="half" idx="10"/>
          </p:nvPr>
        </p:nvSpPr>
        <p:spPr/>
        <p:txBody>
          <a:bodyPr/>
          <a:lstStyle>
            <a:lvl1pPr>
              <a:defRPr/>
            </a:lvl1pPr>
          </a:lstStyle>
          <a:p>
            <a:pPr>
              <a:defRPr/>
            </a:pPr>
            <a:fld id="{42562827-36EB-4189-B96E-6561D387F1CA}"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AB50F920-18C7-3512-45C4-19277971030E}"/>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A4DC5FD1-5C72-758B-A8B8-5BFBE0505956}"/>
              </a:ext>
            </a:extLst>
          </p:cNvPr>
          <p:cNvSpPr>
            <a:spLocks noGrp="1"/>
          </p:cNvSpPr>
          <p:nvPr>
            <p:ph type="sldNum" sz="quarter" idx="12"/>
          </p:nvPr>
        </p:nvSpPr>
        <p:spPr/>
        <p:txBody>
          <a:bodyPr/>
          <a:lstStyle>
            <a:lvl1pPr>
              <a:defRPr/>
            </a:lvl1pPr>
          </a:lstStyle>
          <a:p>
            <a:pPr>
              <a:defRPr/>
            </a:pPr>
            <a:fld id="{026E5FD6-E061-4673-9ECE-F9EC66444745}" type="slidenum">
              <a:rPr lang="fr-FR" altLang="fr-FR"/>
              <a:pPr>
                <a:defRPr/>
              </a:pPr>
              <a:t>‹N°›</a:t>
            </a:fld>
            <a:endParaRPr lang="fr-FR" altLang="fr-FR"/>
          </a:p>
        </p:txBody>
      </p:sp>
    </p:spTree>
    <p:extLst>
      <p:ext uri="{BB962C8B-B14F-4D97-AF65-F5344CB8AC3E}">
        <p14:creationId xmlns:p14="http://schemas.microsoft.com/office/powerpoint/2010/main" val="2410150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2F44A0A0-F199-25D5-C967-7FC71646AA75}"/>
              </a:ext>
            </a:extLst>
          </p:cNvPr>
          <p:cNvSpPr>
            <a:spLocks noGrp="1"/>
          </p:cNvSpPr>
          <p:nvPr>
            <p:ph type="dt" sz="half" idx="10"/>
          </p:nvPr>
        </p:nvSpPr>
        <p:spPr/>
        <p:txBody>
          <a:bodyPr/>
          <a:lstStyle>
            <a:lvl1pPr>
              <a:defRPr/>
            </a:lvl1pPr>
          </a:lstStyle>
          <a:p>
            <a:pPr>
              <a:defRPr/>
            </a:pPr>
            <a:fld id="{87EE40C8-C573-4EE8-8430-86AE534DAEC4}"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46EC3B6B-A5A4-D536-DA69-927226CAEDAB}"/>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F864C46D-6C22-22A4-2015-4119A0DF3933}"/>
              </a:ext>
            </a:extLst>
          </p:cNvPr>
          <p:cNvSpPr>
            <a:spLocks noGrp="1"/>
          </p:cNvSpPr>
          <p:nvPr>
            <p:ph type="sldNum" sz="quarter" idx="12"/>
          </p:nvPr>
        </p:nvSpPr>
        <p:spPr/>
        <p:txBody>
          <a:bodyPr/>
          <a:lstStyle>
            <a:lvl1pPr>
              <a:defRPr/>
            </a:lvl1pPr>
          </a:lstStyle>
          <a:p>
            <a:pPr>
              <a:defRPr/>
            </a:pPr>
            <a:fld id="{17F5D4C2-EAD3-487B-B29C-CEE1BDCA8273}" type="slidenum">
              <a:rPr lang="fr-FR" altLang="fr-FR"/>
              <a:pPr>
                <a:defRPr/>
              </a:pPr>
              <a:t>‹N°›</a:t>
            </a:fld>
            <a:endParaRPr lang="fr-FR" altLang="fr-FR"/>
          </a:p>
        </p:txBody>
      </p:sp>
    </p:spTree>
    <p:extLst>
      <p:ext uri="{BB962C8B-B14F-4D97-AF65-F5344CB8AC3E}">
        <p14:creationId xmlns:p14="http://schemas.microsoft.com/office/powerpoint/2010/main" val="2064353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EEA1A863-E6C6-C898-E49D-00887B27936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A50DFA27-7D5C-C160-4C19-0C994A679FC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B6B24941-F745-20F0-D0DC-4D8604CE46B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1668191-7E23-4764-8420-DC98AE66F2B6}"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EC0D820A-D26B-D698-4B96-56CA94C2FAE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DB2C596E-3AB1-D9D2-EFFC-FB360A3BAD3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yriad Pro"/>
              </a:defRPr>
            </a:lvl1pPr>
          </a:lstStyle>
          <a:p>
            <a:pPr>
              <a:defRPr/>
            </a:pPr>
            <a:fld id="{67DB133B-00AC-4944-A365-D3820CE46754}"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26668666-869C-EB34-3777-FEB2922F59C6}"/>
              </a:ext>
            </a:extLst>
          </p:cNvPr>
          <p:cNvSpPr>
            <a:spLocks noGrp="1"/>
          </p:cNvSpPr>
          <p:nvPr>
            <p:ph type="title"/>
          </p:nvPr>
        </p:nvSpPr>
        <p:spPr>
          <a:xfrm>
            <a:off x="1187450" y="44450"/>
            <a:ext cx="7705725" cy="1152525"/>
          </a:xfrm>
        </p:spPr>
        <p:txBody>
          <a:bodyPr/>
          <a:lstStyle/>
          <a:p>
            <a:pPr eaLnBrk="1" hangingPunct="1">
              <a:defRPr/>
            </a:pPr>
            <a:r>
              <a:rPr lang="fr-FR" altLang="fr-FR">
                <a:solidFill>
                  <a:schemeClr val="bg1"/>
                </a:solidFill>
                <a:effectLst>
                  <a:outerShdw blurRad="38100" dist="38100" dir="2700000" algn="tl">
                    <a:srgbClr val="C0C0C0"/>
                  </a:outerShdw>
                </a:effectLst>
              </a:rPr>
              <a:t>Phénomènes thermiques </a:t>
            </a:r>
            <a:br>
              <a:rPr lang="fr-FR" altLang="fr-FR">
                <a:solidFill>
                  <a:schemeClr val="bg1"/>
                </a:solidFill>
                <a:effectLst>
                  <a:outerShdw blurRad="38100" dist="38100" dir="2700000" algn="tl">
                    <a:srgbClr val="C0C0C0"/>
                  </a:outerShdw>
                </a:effectLst>
              </a:rPr>
            </a:br>
            <a:r>
              <a:rPr lang="fr-FR" altLang="fr-FR">
                <a:solidFill>
                  <a:schemeClr val="bg1"/>
                </a:solidFill>
                <a:effectLst>
                  <a:outerShdw blurRad="38100" dist="38100" dir="2700000" algn="tl">
                    <a:srgbClr val="C0C0C0"/>
                  </a:outerShdw>
                </a:effectLst>
              </a:rPr>
              <a:t>en volume clos ou semi-clos</a:t>
            </a:r>
          </a:p>
        </p:txBody>
      </p:sp>
      <p:sp>
        <p:nvSpPr>
          <p:cNvPr id="3075" name="ZoneTexte 5">
            <a:extLst>
              <a:ext uri="{FF2B5EF4-FFF2-40B4-BE49-F238E27FC236}">
                <a16:creationId xmlns:a16="http://schemas.microsoft.com/office/drawing/2014/main" id="{D14DCE61-387B-23FF-0493-96E31E9F8745}"/>
              </a:ext>
            </a:extLst>
          </p:cNvPr>
          <p:cNvSpPr txBox="1">
            <a:spLocks noChangeArrowheads="1"/>
          </p:cNvSpPr>
          <p:nvPr/>
        </p:nvSpPr>
        <p:spPr bwMode="auto">
          <a:xfrm>
            <a:off x="0" y="6248400"/>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200" b="1">
                <a:solidFill>
                  <a:srgbClr val="441202"/>
                </a:solidFill>
                <a:latin typeface="Times New Roman" panose="02020603050405020304" pitchFamily="18" charset="0"/>
              </a:rPr>
              <a:t>ADMJSP / </a:t>
            </a:r>
            <a:r>
              <a:rPr lang="fr-FR" altLang="fr-FR" sz="1200">
                <a:solidFill>
                  <a:srgbClr val="441202"/>
                </a:solidFill>
                <a:latin typeface="Times New Roman" panose="02020603050405020304" pitchFamily="18" charset="0"/>
              </a:rPr>
              <a:t>Pôle pédagogie – 2024 -  Version 3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8">
            <a:extLst>
              <a:ext uri="{FF2B5EF4-FFF2-40B4-BE49-F238E27FC236}">
                <a16:creationId xmlns:a16="http://schemas.microsoft.com/office/drawing/2014/main" id="{E3C7FA8C-2284-6D2E-2BD9-DC5FCDECC67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Environnement</a:t>
            </a:r>
          </a:p>
        </p:txBody>
      </p:sp>
      <p:sp>
        <p:nvSpPr>
          <p:cNvPr id="12291" name="Espace réservé du numéro de diapositive 4">
            <a:extLst>
              <a:ext uri="{FF2B5EF4-FFF2-40B4-BE49-F238E27FC236}">
                <a16:creationId xmlns:a16="http://schemas.microsoft.com/office/drawing/2014/main" id="{4F693157-23D0-EF6F-6971-25F1D698D71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2C808BD-7F0A-433D-866B-F024D5B1262A}" type="slidenum">
              <a:rPr lang="fr-FR" altLang="fr-FR" sz="2000">
                <a:solidFill>
                  <a:srgbClr val="984807"/>
                </a:solidFill>
              </a:rPr>
              <a:pPr algn="r" eaLnBrk="1" hangingPunct="1">
                <a:spcBef>
                  <a:spcPct val="0"/>
                </a:spcBef>
                <a:buFontTx/>
                <a:buNone/>
              </a:pPr>
              <a:t>10</a:t>
            </a:fld>
            <a:endParaRPr lang="fr-FR" altLang="fr-FR" sz="2000">
              <a:solidFill>
                <a:srgbClr val="984807"/>
              </a:solidFill>
            </a:endParaRPr>
          </a:p>
        </p:txBody>
      </p:sp>
      <p:sp>
        <p:nvSpPr>
          <p:cNvPr id="12292" name="Rectangle 1">
            <a:extLst>
              <a:ext uri="{FF2B5EF4-FFF2-40B4-BE49-F238E27FC236}">
                <a16:creationId xmlns:a16="http://schemas.microsoft.com/office/drawing/2014/main" id="{121A4E57-2616-0089-ABDB-8B4B4D2EB059}"/>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Enveloppe bâtimentaire : </a:t>
            </a:r>
            <a:endParaRPr lang="fr-FR" altLang="fr-FR" sz="2400" b="1" u="sng">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293" name="Rectangle 1">
            <a:extLst>
              <a:ext uri="{FF2B5EF4-FFF2-40B4-BE49-F238E27FC236}">
                <a16:creationId xmlns:a16="http://schemas.microsoft.com/office/drawing/2014/main" id="{472CBF5B-7479-3DAC-3E52-92DEB7CC002F}"/>
              </a:ext>
            </a:extLst>
          </p:cNvPr>
          <p:cNvSpPr>
            <a:spLocks noChangeArrowheads="1"/>
          </p:cNvSpPr>
          <p:nvPr/>
        </p:nvSpPr>
        <p:spPr bwMode="auto">
          <a:xfrm>
            <a:off x="457200" y="1981200"/>
            <a:ext cx="82915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fonctions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Protéger occupants et/ou biens contre intempéries, intrusions, bruits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Maîtriser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échanges thermiques entre l’extérieur et l’intérieur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 la construction. </a:t>
            </a:r>
          </a:p>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Bâtiments modernes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onstituent des « pièges » dans lesquels la chaleur se trouve confinée.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u numéro de diapositive 4">
            <a:extLst>
              <a:ext uri="{FF2B5EF4-FFF2-40B4-BE49-F238E27FC236}">
                <a16:creationId xmlns:a16="http://schemas.microsoft.com/office/drawing/2014/main" id="{E7EE7934-ADF2-6DF9-90DA-CA6D2F60676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A3F170A-D665-4B0A-AC14-88E24EB19654}" type="slidenum">
              <a:rPr lang="fr-FR" altLang="fr-FR" sz="2000">
                <a:solidFill>
                  <a:srgbClr val="984807"/>
                </a:solidFill>
              </a:rPr>
              <a:pPr algn="r" eaLnBrk="1" hangingPunct="1">
                <a:spcBef>
                  <a:spcPct val="0"/>
                </a:spcBef>
                <a:buFontTx/>
                <a:buNone/>
              </a:pPr>
              <a:t>100</a:t>
            </a:fld>
            <a:endParaRPr lang="fr-FR" altLang="fr-FR" sz="2000">
              <a:solidFill>
                <a:srgbClr val="984807"/>
              </a:solidFill>
            </a:endParaRPr>
          </a:p>
        </p:txBody>
      </p:sp>
      <p:sp>
        <p:nvSpPr>
          <p:cNvPr id="104451" name="Titre 8">
            <a:extLst>
              <a:ext uri="{FF2B5EF4-FFF2-40B4-BE49-F238E27FC236}">
                <a16:creationId xmlns:a16="http://schemas.microsoft.com/office/drawing/2014/main" id="{63B38906-6EF8-B993-D16F-B96B77866A36}"/>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04452" name="Rectangle 2">
            <a:extLst>
              <a:ext uri="{FF2B5EF4-FFF2-40B4-BE49-F238E27FC236}">
                <a16:creationId xmlns:a16="http://schemas.microsoft.com/office/drawing/2014/main" id="{A74774EC-B9B9-BD64-E024-4BABDC9442E1}"/>
              </a:ext>
            </a:extLst>
          </p:cNvPr>
          <p:cNvSpPr>
            <a:spLocks noChangeArrowheads="1"/>
          </p:cNvSpPr>
          <p:nvPr/>
        </p:nvSpPr>
        <p:spPr bwMode="auto">
          <a:xfrm>
            <a:off x="468313" y="1484313"/>
            <a:ext cx="8207375"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a:solidFill>
                  <a:srgbClr val="000000"/>
                </a:solidFill>
                <a:latin typeface="Times New Roman" panose="02020603050405020304" pitchFamily="18" charset="0"/>
                <a:cs typeface="Times New Roman" panose="02020603050405020304" pitchFamily="18" charset="0"/>
              </a:rPr>
              <a:t>BAT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rPr>
              <a:t>quand il le peut, se positionner </a:t>
            </a:r>
            <a:r>
              <a:rPr lang="fr-FR" altLang="fr-FR" sz="2400" b="1">
                <a:solidFill>
                  <a:srgbClr val="000000"/>
                </a:solidFill>
                <a:latin typeface="Times New Roman" panose="02020603050405020304" pitchFamily="18" charset="0"/>
                <a:cs typeface="Times New Roman" panose="02020603050405020304" pitchFamily="18" charset="0"/>
              </a:rPr>
              <a:t>de part et d’autre du tuyau.</a:t>
            </a: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Times New Roman" panose="02020603050405020304" pitchFamily="18" charset="0"/>
            </a:endParaRPr>
          </a:p>
          <a:p>
            <a:r>
              <a:rPr lang="fr-FR" altLang="fr-FR" sz="2400">
                <a:solidFill>
                  <a:srgbClr val="000000"/>
                </a:solidFill>
                <a:latin typeface="Times New Roman" panose="02020603050405020304" pitchFamily="18" charset="0"/>
                <a:cs typeface="Times New Roman" panose="02020603050405020304" pitchFamily="18" charset="0"/>
              </a:rPr>
              <a:t>Permet une vision à 360° et facilite la communication au sein du binôme.</a:t>
            </a:r>
            <a:endParaRPr lang="fr-FR" altLang="fr-FR" sz="2400">
              <a:latin typeface="Times New Roman" panose="02020603050405020304" pitchFamily="18" charset="0"/>
              <a:cs typeface="Times New Roman" panose="02020603050405020304" pitchFamily="18" charset="0"/>
            </a:endParaRPr>
          </a:p>
        </p:txBody>
      </p:sp>
      <p:pic>
        <p:nvPicPr>
          <p:cNvPr id="104453" name="Picture 1">
            <a:extLst>
              <a:ext uri="{FF2B5EF4-FFF2-40B4-BE49-F238E27FC236}">
                <a16:creationId xmlns:a16="http://schemas.microsoft.com/office/drawing/2014/main" id="{EE04C9E9-E773-2F46-7B2A-0E7898AD2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399" t="49374" r="25829" b="39220"/>
          <a:stretch>
            <a:fillRect/>
          </a:stretch>
        </p:blipFill>
        <p:spPr bwMode="auto">
          <a:xfrm>
            <a:off x="457200" y="3213100"/>
            <a:ext cx="81470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u numéro de diapositive 4">
            <a:extLst>
              <a:ext uri="{FF2B5EF4-FFF2-40B4-BE49-F238E27FC236}">
                <a16:creationId xmlns:a16="http://schemas.microsoft.com/office/drawing/2014/main" id="{98F372CE-6D4B-A3F1-E16E-C2D399572E3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B59D69B-6C30-4F05-B5CA-F019F526D0B1}" type="slidenum">
              <a:rPr lang="fr-FR" altLang="fr-FR" sz="2000">
                <a:solidFill>
                  <a:srgbClr val="984807"/>
                </a:solidFill>
              </a:rPr>
              <a:pPr algn="r" eaLnBrk="1" hangingPunct="1">
                <a:spcBef>
                  <a:spcPct val="0"/>
                </a:spcBef>
                <a:buFontTx/>
                <a:buNone/>
              </a:pPr>
              <a:t>101</a:t>
            </a:fld>
            <a:endParaRPr lang="fr-FR" altLang="fr-FR" sz="2000">
              <a:solidFill>
                <a:srgbClr val="984807"/>
              </a:solidFill>
            </a:endParaRPr>
          </a:p>
        </p:txBody>
      </p:sp>
      <p:sp>
        <p:nvSpPr>
          <p:cNvPr id="105475" name="Titre 8">
            <a:extLst>
              <a:ext uri="{FF2B5EF4-FFF2-40B4-BE49-F238E27FC236}">
                <a16:creationId xmlns:a16="http://schemas.microsoft.com/office/drawing/2014/main" id="{DDE146A3-AE03-98D2-753F-B43CA3B140EF}"/>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05476" name="Rectangle 3">
            <a:extLst>
              <a:ext uri="{FF2B5EF4-FFF2-40B4-BE49-F238E27FC236}">
                <a16:creationId xmlns:a16="http://schemas.microsoft.com/office/drawing/2014/main" id="{A4A7AEA1-B588-9D73-77F7-1150EE5ED338}"/>
              </a:ext>
            </a:extLst>
          </p:cNvPr>
          <p:cNvSpPr>
            <a:spLocks noChangeArrowheads="1"/>
          </p:cNvSpPr>
          <p:nvPr/>
        </p:nvSpPr>
        <p:spPr bwMode="auto">
          <a:xfrm>
            <a:off x="395288" y="1335088"/>
            <a:ext cx="8353425"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a:solidFill>
                  <a:srgbClr val="000000"/>
                </a:solidFill>
                <a:latin typeface="Times New Roman" panose="02020603050405020304" pitchFamily="18" charset="0"/>
                <a:cs typeface="Times New Roman" panose="02020603050405020304" pitchFamily="18" charset="0"/>
              </a:rPr>
              <a:t>Posture en quinconce permet à chacun de disposer de son propre espace de repli sans se gêner. </a:t>
            </a:r>
            <a:endParaRPr lang="fr-FR" altLang="fr-FR" sz="2400">
              <a:latin typeface="Times New Roman" panose="02020603050405020304" pitchFamily="18" charset="0"/>
              <a:cs typeface="Times New Roman" panose="02020603050405020304" pitchFamily="18" charset="0"/>
            </a:endParaRPr>
          </a:p>
          <a:p>
            <a:r>
              <a:rPr lang="fr-FR" altLang="fr-FR" sz="2400">
                <a:solidFill>
                  <a:srgbClr val="000000"/>
                </a:solidFill>
                <a:latin typeface="Times New Roman" panose="02020603050405020304" pitchFamily="18" charset="0"/>
                <a:cs typeface="Times New Roman" panose="02020603050405020304" pitchFamily="18" charset="0"/>
              </a:rPr>
              <a:t>Peut aussi permettre à l’équipier de tirer vers l’arrière le CE pour lui éviter d’être atteint par la chute de débris ou autre effet du feu</a:t>
            </a:r>
            <a:r>
              <a:rPr lang="fr-FR" altLang="fr-FR" sz="2400">
                <a:latin typeface="Times New Roman" panose="02020603050405020304" pitchFamily="18" charset="0"/>
                <a:cs typeface="Times New Roman" panose="02020603050405020304" pitchFamily="18" charset="0"/>
              </a:rPr>
              <a:t> </a:t>
            </a:r>
          </a:p>
        </p:txBody>
      </p:sp>
      <p:sp>
        <p:nvSpPr>
          <p:cNvPr id="105477" name="Rectangle 2">
            <a:extLst>
              <a:ext uri="{FF2B5EF4-FFF2-40B4-BE49-F238E27FC236}">
                <a16:creationId xmlns:a16="http://schemas.microsoft.com/office/drawing/2014/main" id="{CB41B7B0-C99A-DDB2-BCD6-4076ED76A17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05478" name="Picture 1">
            <a:extLst>
              <a:ext uri="{FF2B5EF4-FFF2-40B4-BE49-F238E27FC236}">
                <a16:creationId xmlns:a16="http://schemas.microsoft.com/office/drawing/2014/main" id="{916A1274-CFA7-726C-5D7C-9174B7E59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399" t="70108" r="25829" b="17162"/>
          <a:stretch>
            <a:fillRect/>
          </a:stretch>
        </p:blipFill>
        <p:spPr bwMode="auto">
          <a:xfrm>
            <a:off x="971550" y="3335338"/>
            <a:ext cx="7348538"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u numéro de diapositive 4">
            <a:extLst>
              <a:ext uri="{FF2B5EF4-FFF2-40B4-BE49-F238E27FC236}">
                <a16:creationId xmlns:a16="http://schemas.microsoft.com/office/drawing/2014/main" id="{84C43887-5F33-C4C9-2D98-F0673518DEC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498C3FE-05A5-4FE7-833F-05C90283646E}" type="slidenum">
              <a:rPr lang="fr-FR" altLang="fr-FR" sz="2000">
                <a:solidFill>
                  <a:srgbClr val="984807"/>
                </a:solidFill>
              </a:rPr>
              <a:pPr algn="r" eaLnBrk="1" hangingPunct="1">
                <a:spcBef>
                  <a:spcPct val="0"/>
                </a:spcBef>
                <a:buFontTx/>
                <a:buNone/>
              </a:pPr>
              <a:t>102</a:t>
            </a:fld>
            <a:endParaRPr lang="fr-FR" altLang="fr-FR" sz="2000">
              <a:solidFill>
                <a:srgbClr val="984807"/>
              </a:solidFill>
            </a:endParaRPr>
          </a:p>
        </p:txBody>
      </p:sp>
      <p:sp>
        <p:nvSpPr>
          <p:cNvPr id="106499" name="Titre 8">
            <a:extLst>
              <a:ext uri="{FF2B5EF4-FFF2-40B4-BE49-F238E27FC236}">
                <a16:creationId xmlns:a16="http://schemas.microsoft.com/office/drawing/2014/main" id="{8D8A7962-584E-3C63-CFA5-8E1BFCD6717C}"/>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06500" name="ZoneTexte 3">
            <a:extLst>
              <a:ext uri="{FF2B5EF4-FFF2-40B4-BE49-F238E27FC236}">
                <a16:creationId xmlns:a16="http://schemas.microsoft.com/office/drawing/2014/main" id="{C813ECC3-DAEE-3BC0-3611-F861CC4020AD}"/>
              </a:ext>
            </a:extLst>
          </p:cNvPr>
          <p:cNvSpPr txBox="1">
            <a:spLocks noChangeArrowheads="1"/>
          </p:cNvSpPr>
          <p:nvPr/>
        </p:nvSpPr>
        <p:spPr bwMode="auto">
          <a:xfrm>
            <a:off x="355600" y="1547813"/>
            <a:ext cx="84328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But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toujours garder un genou au contact du sol et de se glisser sur le sol avec l’autre jambe afin de revenir très vite en position de travail à genoux.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 Permet de garder une stabilité en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avançant, de maintenir sa lance dans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1 main en partie haute pour éviter de la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dérégler et de pouvoir repasser très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rapidement en position d’attaque pour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traiter le ciel gazeux ou le foyer. </a:t>
            </a:r>
          </a:p>
        </p:txBody>
      </p:sp>
      <p:pic>
        <p:nvPicPr>
          <p:cNvPr id="106501" name="Image 6">
            <a:extLst>
              <a:ext uri="{FF2B5EF4-FFF2-40B4-BE49-F238E27FC236}">
                <a16:creationId xmlns:a16="http://schemas.microsoft.com/office/drawing/2014/main" id="{288FD558-CB23-DEF2-F26A-48A2B729D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2868613"/>
            <a:ext cx="3240088"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ce réservé du numéro de diapositive 4">
            <a:extLst>
              <a:ext uri="{FF2B5EF4-FFF2-40B4-BE49-F238E27FC236}">
                <a16:creationId xmlns:a16="http://schemas.microsoft.com/office/drawing/2014/main" id="{5837AE18-A418-31D9-EA1A-DC9D5812D41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3AE642C-ABA3-4ED6-A3E5-E00C687013B9}" type="slidenum">
              <a:rPr lang="fr-FR" altLang="fr-FR" sz="2000">
                <a:solidFill>
                  <a:srgbClr val="984807"/>
                </a:solidFill>
              </a:rPr>
              <a:pPr algn="r" eaLnBrk="1" hangingPunct="1">
                <a:spcBef>
                  <a:spcPct val="0"/>
                </a:spcBef>
                <a:buFontTx/>
                <a:buNone/>
              </a:pPr>
              <a:t>103</a:t>
            </a:fld>
            <a:endParaRPr lang="fr-FR" altLang="fr-FR" sz="2000">
              <a:solidFill>
                <a:srgbClr val="984807"/>
              </a:solidFill>
            </a:endParaRPr>
          </a:p>
        </p:txBody>
      </p:sp>
      <p:sp>
        <p:nvSpPr>
          <p:cNvPr id="107523" name="Rectangle 1">
            <a:extLst>
              <a:ext uri="{FF2B5EF4-FFF2-40B4-BE49-F238E27FC236}">
                <a16:creationId xmlns:a16="http://schemas.microsoft.com/office/drawing/2014/main" id="{4D6CC13A-46E9-0894-EE1E-EB8ADFC8F25E}"/>
              </a:ext>
            </a:extLst>
          </p:cNvPr>
          <p:cNvSpPr>
            <a:spLocks noChangeArrowheads="1"/>
          </p:cNvSpPr>
          <p:nvPr/>
        </p:nvSpPr>
        <p:spPr bwMode="auto">
          <a:xfrm>
            <a:off x="414338" y="1316038"/>
            <a:ext cx="81899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Aft>
                <a:spcPts val="800"/>
              </a:spcAft>
              <a:buFont typeface="Arial" panose="020B0604020202020204" pitchFamily="34" charset="0"/>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PASSAGE DE PORTE : </a:t>
            </a:r>
            <a:endParaRPr lang="fr-FR" altLang="fr-FR" sz="2400" u="sng">
              <a:latin typeface="Calibri" panose="020F0502020204030204" pitchFamily="34" charset="0"/>
              <a:ea typeface="Calibri" panose="020F0502020204030204" pitchFamily="34" charset="0"/>
              <a:cs typeface="Times New Roman" panose="02020603050405020304" pitchFamily="18" charset="0"/>
            </a:endParaRPr>
          </a:p>
        </p:txBody>
      </p:sp>
      <p:sp>
        <p:nvSpPr>
          <p:cNvPr id="107524" name="Titre 8">
            <a:extLst>
              <a:ext uri="{FF2B5EF4-FFF2-40B4-BE49-F238E27FC236}">
                <a16:creationId xmlns:a16="http://schemas.microsoft.com/office/drawing/2014/main" id="{8A95FD2A-6E1A-DAA4-D2AF-652759062691}"/>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07525" name="ZoneTexte 3">
            <a:extLst>
              <a:ext uri="{FF2B5EF4-FFF2-40B4-BE49-F238E27FC236}">
                <a16:creationId xmlns:a16="http://schemas.microsoft.com/office/drawing/2014/main" id="{D488551C-A559-6139-B01E-243D0467A0E0}"/>
              </a:ext>
            </a:extLst>
          </p:cNvPr>
          <p:cNvSpPr txBox="1">
            <a:spLocks noChangeArrowheads="1"/>
          </p:cNvSpPr>
          <p:nvPr/>
        </p:nvSpPr>
        <p:spPr bwMode="auto">
          <a:xfrm>
            <a:off x="414338" y="1989138"/>
            <a:ext cx="826135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Demande de l’observation, de la compréhension et de la capacité à agir et réagir.</a:t>
            </a:r>
          </a:p>
          <a:p>
            <a:pPr algn="just">
              <a:lnSpc>
                <a:spcPct val="107000"/>
              </a:lnSpc>
              <a:spcAft>
                <a:spcPts val="800"/>
              </a:spcAft>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Objectif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a:t>
            </a:r>
            <a:r>
              <a:rPr lang="fr-FR" altLang="fr-FR" sz="2400">
                <a:latin typeface="Times New Roman" panose="02020603050405020304" pitchFamily="18" charset="0"/>
                <a:ea typeface="Calibri" panose="020F0502020204030204" pitchFamily="34" charset="0"/>
                <a:cs typeface="Times New Roman" panose="02020603050405020304" pitchFamily="18" charset="0"/>
              </a:rPr>
              <a:t>heminer jusqu’au foyer pour réaliser l’extinction, le BAT doit progresser avec un moyen hydraulique, qui aura été purgé de l’air résiduelle résultant de l’arrivée de l’eau dans l’établissement, préréglée en JDA pour faire face à une éventuelle Progression Rapide du Feu à l’ouverture de la porte.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Espace réservé du numéro de diapositive 4">
            <a:extLst>
              <a:ext uri="{FF2B5EF4-FFF2-40B4-BE49-F238E27FC236}">
                <a16:creationId xmlns:a16="http://schemas.microsoft.com/office/drawing/2014/main" id="{9524D343-41AA-AC06-FA96-B7AD0688CA8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F7A7C46-0E6D-4653-BFF5-6BF222C83A42}" type="slidenum">
              <a:rPr lang="fr-FR" altLang="fr-FR" sz="2000">
                <a:solidFill>
                  <a:srgbClr val="984807"/>
                </a:solidFill>
              </a:rPr>
              <a:pPr algn="r" eaLnBrk="1" hangingPunct="1">
                <a:spcBef>
                  <a:spcPct val="0"/>
                </a:spcBef>
                <a:buFontTx/>
                <a:buNone/>
              </a:pPr>
              <a:t>104</a:t>
            </a:fld>
            <a:endParaRPr lang="fr-FR" altLang="fr-FR" sz="2000">
              <a:solidFill>
                <a:srgbClr val="984807"/>
              </a:solidFill>
            </a:endParaRPr>
          </a:p>
        </p:txBody>
      </p:sp>
      <p:sp>
        <p:nvSpPr>
          <p:cNvPr id="108547" name="Titre 8">
            <a:extLst>
              <a:ext uri="{FF2B5EF4-FFF2-40B4-BE49-F238E27FC236}">
                <a16:creationId xmlns:a16="http://schemas.microsoft.com/office/drawing/2014/main" id="{4872C555-1C43-DE78-32A2-B54457D6A40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pic>
        <p:nvPicPr>
          <p:cNvPr id="108548" name="Image 1">
            <a:extLst>
              <a:ext uri="{FF2B5EF4-FFF2-40B4-BE49-F238E27FC236}">
                <a16:creationId xmlns:a16="http://schemas.microsoft.com/office/drawing/2014/main" id="{C1E8B50F-3145-C514-2DF9-9F4BFC054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18" t="3734" r="2705" b="46490"/>
          <a:stretch>
            <a:fillRect/>
          </a:stretch>
        </p:blipFill>
        <p:spPr bwMode="auto">
          <a:xfrm>
            <a:off x="430213" y="2205038"/>
            <a:ext cx="826135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Rectangle 1">
            <a:extLst>
              <a:ext uri="{FF2B5EF4-FFF2-40B4-BE49-F238E27FC236}">
                <a16:creationId xmlns:a16="http://schemas.microsoft.com/office/drawing/2014/main" id="{0A369C5E-BD82-E46B-1773-87D086E97B43}"/>
              </a:ext>
            </a:extLst>
          </p:cNvPr>
          <p:cNvSpPr>
            <a:spLocks noChangeArrowheads="1"/>
          </p:cNvSpPr>
          <p:nvPr/>
        </p:nvSpPr>
        <p:spPr bwMode="auto">
          <a:xfrm>
            <a:off x="414338" y="1316038"/>
            <a:ext cx="81899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Aft>
                <a:spcPts val="800"/>
              </a:spcAft>
              <a:buFont typeface="Arial" panose="020B0604020202020204" pitchFamily="34" charset="0"/>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PASSAGE DE PORTE : </a:t>
            </a:r>
            <a:endParaRPr lang="fr-FR" altLang="fr-FR" sz="2400" u="sng">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u numéro de diapositive 4">
            <a:extLst>
              <a:ext uri="{FF2B5EF4-FFF2-40B4-BE49-F238E27FC236}">
                <a16:creationId xmlns:a16="http://schemas.microsoft.com/office/drawing/2014/main" id="{193B6A94-0553-66ED-25C0-206E864350E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2D2FD56-F709-4726-B23C-3DE4F034F376}" type="slidenum">
              <a:rPr lang="fr-FR" altLang="fr-FR" sz="2000">
                <a:solidFill>
                  <a:srgbClr val="984807"/>
                </a:solidFill>
              </a:rPr>
              <a:pPr algn="r" eaLnBrk="1" hangingPunct="1">
                <a:spcBef>
                  <a:spcPct val="0"/>
                </a:spcBef>
                <a:buFontTx/>
                <a:buNone/>
              </a:pPr>
              <a:t>105</a:t>
            </a:fld>
            <a:endParaRPr lang="fr-FR" altLang="fr-FR" sz="2000">
              <a:solidFill>
                <a:srgbClr val="984807"/>
              </a:solidFill>
            </a:endParaRPr>
          </a:p>
        </p:txBody>
      </p:sp>
      <p:sp>
        <p:nvSpPr>
          <p:cNvPr id="109571" name="Rectangle 1">
            <a:extLst>
              <a:ext uri="{FF2B5EF4-FFF2-40B4-BE49-F238E27FC236}">
                <a16:creationId xmlns:a16="http://schemas.microsoft.com/office/drawing/2014/main" id="{CE71BB13-28FF-9CB8-FAAF-D044EB3BF444}"/>
              </a:ext>
            </a:extLst>
          </p:cNvPr>
          <p:cNvSpPr>
            <a:spLocks noChangeArrowheads="1"/>
          </p:cNvSpPr>
          <p:nvPr/>
        </p:nvSpPr>
        <p:spPr bwMode="auto">
          <a:xfrm>
            <a:off x="414338" y="1316038"/>
            <a:ext cx="81899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Aft>
                <a:spcPts val="800"/>
              </a:spcAft>
              <a:buFont typeface="Arial" panose="020B0604020202020204" pitchFamily="34" charset="0"/>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PASSAGE DE PORTE : </a:t>
            </a:r>
            <a:endParaRPr lang="fr-FR" altLang="fr-FR" sz="2400" u="sng">
              <a:latin typeface="Calibri" panose="020F0502020204030204" pitchFamily="34" charset="0"/>
              <a:ea typeface="Calibri" panose="020F0502020204030204" pitchFamily="34" charset="0"/>
              <a:cs typeface="Times New Roman" panose="02020603050405020304" pitchFamily="18" charset="0"/>
            </a:endParaRPr>
          </a:p>
        </p:txBody>
      </p:sp>
      <p:sp>
        <p:nvSpPr>
          <p:cNvPr id="109572" name="Titre 8">
            <a:extLst>
              <a:ext uri="{FF2B5EF4-FFF2-40B4-BE49-F238E27FC236}">
                <a16:creationId xmlns:a16="http://schemas.microsoft.com/office/drawing/2014/main" id="{28E7C18B-CB39-33AA-DC32-CDC1BE5AEFCB}"/>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09573" name="Rectangle 2">
            <a:extLst>
              <a:ext uri="{FF2B5EF4-FFF2-40B4-BE49-F238E27FC236}">
                <a16:creationId xmlns:a16="http://schemas.microsoft.com/office/drawing/2014/main" id="{FD234269-0F52-94EC-059C-DE171BE1453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09574" name="Picture 1">
            <a:extLst>
              <a:ext uri="{FF2B5EF4-FFF2-40B4-BE49-F238E27FC236}">
                <a16:creationId xmlns:a16="http://schemas.microsoft.com/office/drawing/2014/main" id="{1E0A84C8-2B0C-47AF-59FE-879742A94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34" t="11914" r="4636" b="66229"/>
          <a:stretch>
            <a:fillRect/>
          </a:stretch>
        </p:blipFill>
        <p:spPr bwMode="auto">
          <a:xfrm>
            <a:off x="250825" y="2139950"/>
            <a:ext cx="85375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ce réservé du numéro de diapositive 4">
            <a:extLst>
              <a:ext uri="{FF2B5EF4-FFF2-40B4-BE49-F238E27FC236}">
                <a16:creationId xmlns:a16="http://schemas.microsoft.com/office/drawing/2014/main" id="{373D7DE4-1205-A1DC-7F46-AB028DE468F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5CA29F2-CD56-4649-9E64-062D988DF05F}" type="slidenum">
              <a:rPr lang="fr-FR" altLang="fr-FR" sz="2000">
                <a:solidFill>
                  <a:srgbClr val="984807"/>
                </a:solidFill>
              </a:rPr>
              <a:pPr algn="r" eaLnBrk="1" hangingPunct="1">
                <a:spcBef>
                  <a:spcPct val="0"/>
                </a:spcBef>
                <a:buFontTx/>
                <a:buNone/>
              </a:pPr>
              <a:t>106</a:t>
            </a:fld>
            <a:endParaRPr lang="fr-FR" altLang="fr-FR" sz="2000">
              <a:solidFill>
                <a:srgbClr val="984807"/>
              </a:solidFill>
            </a:endParaRPr>
          </a:p>
        </p:txBody>
      </p:sp>
      <p:sp>
        <p:nvSpPr>
          <p:cNvPr id="73732" name="Rectangle 1">
            <a:extLst>
              <a:ext uri="{FF2B5EF4-FFF2-40B4-BE49-F238E27FC236}">
                <a16:creationId xmlns:a16="http://schemas.microsoft.com/office/drawing/2014/main" id="{F839230C-290D-B8FF-7710-82DC1A8F0944}"/>
              </a:ext>
            </a:extLst>
          </p:cNvPr>
          <p:cNvSpPr>
            <a:spLocks noChangeArrowheads="1"/>
          </p:cNvSpPr>
          <p:nvPr/>
        </p:nvSpPr>
        <p:spPr bwMode="auto">
          <a:xfrm>
            <a:off x="414338" y="1316038"/>
            <a:ext cx="8189912" cy="46831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nSpc>
                <a:spcPct val="107000"/>
              </a:lnSpc>
              <a:spcAft>
                <a:spcPts val="800"/>
              </a:spcAft>
              <a:buFont typeface="Arial" panose="020B0604020202020204" pitchFamily="34" charset="0"/>
              <a:buNone/>
              <a:defRPr/>
            </a:pPr>
            <a:r>
              <a:rPr lang="fr-FR" sz="2400" b="1" u="sng" dirty="0">
                <a:latin typeface="Times New Roman" panose="02020603050405020304" pitchFamily="18" charset="0"/>
                <a:ea typeface="Calibri" panose="020F0502020204030204" pitchFamily="34" charset="0"/>
                <a:cs typeface="Times New Roman" panose="02020603050405020304" pitchFamily="18" charset="0"/>
              </a:rPr>
              <a:t>PASSAGE</a:t>
            </a:r>
            <a:r>
              <a:rPr lang="fr-FR" sz="2400" b="1" u="dbl" dirty="0">
                <a:latin typeface="Times New Roman" panose="02020603050405020304" pitchFamily="18" charset="0"/>
                <a:ea typeface="Calibri" panose="020F0502020204030204" pitchFamily="34" charset="0"/>
                <a:cs typeface="Times New Roman" panose="02020603050405020304" pitchFamily="18" charset="0"/>
              </a:rPr>
              <a:t> DE PORTE :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0596" name="Titre 8">
            <a:extLst>
              <a:ext uri="{FF2B5EF4-FFF2-40B4-BE49-F238E27FC236}">
                <a16:creationId xmlns:a16="http://schemas.microsoft.com/office/drawing/2014/main" id="{CF0B756B-30F0-80A8-E7D2-EFFAA2405673}"/>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10597" name="ZoneTexte 3">
            <a:extLst>
              <a:ext uri="{FF2B5EF4-FFF2-40B4-BE49-F238E27FC236}">
                <a16:creationId xmlns:a16="http://schemas.microsoft.com/office/drawing/2014/main" id="{923B1CEF-27F1-A342-2FE4-CD796D33F6B7}"/>
              </a:ext>
            </a:extLst>
          </p:cNvPr>
          <p:cNvSpPr txBox="1">
            <a:spLocks noChangeArrowheads="1"/>
          </p:cNvSpPr>
          <p:nvPr/>
        </p:nvSpPr>
        <p:spPr bwMode="auto">
          <a:xfrm>
            <a:off x="414338" y="1989138"/>
            <a:ext cx="844391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a:latin typeface="Times New Roman" panose="02020603050405020304" pitchFamily="18" charset="0"/>
                <a:ea typeface="Calibri" panose="020F0502020204030204" pitchFamily="34" charset="0"/>
                <a:cs typeface="Times New Roman" panose="02020603050405020304" pitchFamily="18" charset="0"/>
              </a:rPr>
              <a:t>➔ Apprécier ou rechercher une porte chaude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Si des flammes ou de la fumée étaient visibles à l’arrivée sur les lieux, toucher la porte n’apportera rien en dehors du fait de ne pas se tromper si celle-ci est fermée et étanche.</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Conduite à tenir n’est pas liée à la T° de l’ouvrant, mais doit alerter le CE sur l’ambiance thermique.</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ce réservé du numéro de diapositive 4">
            <a:extLst>
              <a:ext uri="{FF2B5EF4-FFF2-40B4-BE49-F238E27FC236}">
                <a16:creationId xmlns:a16="http://schemas.microsoft.com/office/drawing/2014/main" id="{15CE0604-4B95-AF9F-5870-2E8B117FCD1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71B6155-BD1E-4E68-B458-CC0635A78591}" type="slidenum">
              <a:rPr lang="fr-FR" altLang="fr-FR" sz="2000">
                <a:solidFill>
                  <a:srgbClr val="984807"/>
                </a:solidFill>
              </a:rPr>
              <a:pPr algn="r" eaLnBrk="1" hangingPunct="1">
                <a:spcBef>
                  <a:spcPct val="0"/>
                </a:spcBef>
                <a:buFontTx/>
                <a:buNone/>
              </a:pPr>
              <a:t>107</a:t>
            </a:fld>
            <a:endParaRPr lang="fr-FR" altLang="fr-FR" sz="2000">
              <a:solidFill>
                <a:srgbClr val="984807"/>
              </a:solidFill>
            </a:endParaRPr>
          </a:p>
        </p:txBody>
      </p:sp>
      <p:sp>
        <p:nvSpPr>
          <p:cNvPr id="111619" name="Rectangle 1">
            <a:extLst>
              <a:ext uri="{FF2B5EF4-FFF2-40B4-BE49-F238E27FC236}">
                <a16:creationId xmlns:a16="http://schemas.microsoft.com/office/drawing/2014/main" id="{9B50C8DD-5E34-D4EE-1A4A-ABFB2FA7F048}"/>
              </a:ext>
            </a:extLst>
          </p:cNvPr>
          <p:cNvSpPr>
            <a:spLocks noChangeArrowheads="1"/>
          </p:cNvSpPr>
          <p:nvPr/>
        </p:nvSpPr>
        <p:spPr bwMode="auto">
          <a:xfrm>
            <a:off x="414338" y="1316038"/>
            <a:ext cx="81899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Aft>
                <a:spcPts val="800"/>
              </a:spcAft>
              <a:buFont typeface="Arial" panose="020B0604020202020204" pitchFamily="34" charset="0"/>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PASSAGE DE PORTE : </a:t>
            </a:r>
            <a:endParaRPr lang="fr-FR" altLang="fr-FR" sz="2400" u="sng">
              <a:latin typeface="Calibri" panose="020F0502020204030204" pitchFamily="34" charset="0"/>
              <a:ea typeface="Calibri" panose="020F0502020204030204" pitchFamily="34" charset="0"/>
              <a:cs typeface="Times New Roman" panose="02020603050405020304" pitchFamily="18" charset="0"/>
            </a:endParaRPr>
          </a:p>
        </p:txBody>
      </p:sp>
      <p:sp>
        <p:nvSpPr>
          <p:cNvPr id="111620" name="Titre 8">
            <a:extLst>
              <a:ext uri="{FF2B5EF4-FFF2-40B4-BE49-F238E27FC236}">
                <a16:creationId xmlns:a16="http://schemas.microsoft.com/office/drawing/2014/main" id="{960DB6A0-AA15-BB18-26CE-012055F68FFA}"/>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11621" name="ZoneTexte 3">
            <a:extLst>
              <a:ext uri="{FF2B5EF4-FFF2-40B4-BE49-F238E27FC236}">
                <a16:creationId xmlns:a16="http://schemas.microsoft.com/office/drawing/2014/main" id="{C3F24A86-5300-9ABF-F1CE-07B72BB2CA88}"/>
              </a:ext>
            </a:extLst>
          </p:cNvPr>
          <p:cNvSpPr txBox="1">
            <a:spLocks noChangeArrowheads="1"/>
          </p:cNvSpPr>
          <p:nvPr/>
        </p:nvSpPr>
        <p:spPr bwMode="auto">
          <a:xfrm>
            <a:off x="476250" y="1998663"/>
            <a:ext cx="84439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altLang="fr-FR" sz="2400">
                <a:latin typeface="Times New Roman" panose="02020603050405020304" pitchFamily="18" charset="0"/>
                <a:ea typeface="Calibri" panose="020F0502020204030204" pitchFamily="34" charset="0"/>
                <a:cs typeface="Times New Roman" panose="02020603050405020304" pitchFamily="18" charset="0"/>
              </a:rPr>
              <a:t>orte se touche de bas en haut, sans gants,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uniquement en dehors de la ZE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11622" name="Groupe 60">
            <a:extLst>
              <a:ext uri="{FF2B5EF4-FFF2-40B4-BE49-F238E27FC236}">
                <a16:creationId xmlns:a16="http://schemas.microsoft.com/office/drawing/2014/main" id="{86268DF7-E258-6DCE-599B-1EE4BA34BB00}"/>
              </a:ext>
            </a:extLst>
          </p:cNvPr>
          <p:cNvGrpSpPr>
            <a:grpSpLocks/>
          </p:cNvGrpSpPr>
          <p:nvPr/>
        </p:nvGrpSpPr>
        <p:grpSpPr bwMode="auto">
          <a:xfrm>
            <a:off x="6164263" y="2701925"/>
            <a:ext cx="2427287" cy="3511550"/>
            <a:chOff x="0" y="0"/>
            <a:chExt cx="10966" cy="19329"/>
          </a:xfrm>
        </p:grpSpPr>
        <p:pic>
          <p:nvPicPr>
            <p:cNvPr id="111624" name="Image 6">
              <a:extLst>
                <a:ext uri="{FF2B5EF4-FFF2-40B4-BE49-F238E27FC236}">
                  <a16:creationId xmlns:a16="http://schemas.microsoft.com/office/drawing/2014/main" id="{E3D6D146-B3EA-FBE5-6758-DC99F2819D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66" cy="1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Forme libre : forme 41">
              <a:extLst>
                <a:ext uri="{FF2B5EF4-FFF2-40B4-BE49-F238E27FC236}">
                  <a16:creationId xmlns:a16="http://schemas.microsoft.com/office/drawing/2014/main" id="{EF21BECE-07A8-32D0-C021-2CDAAD72C1A1}"/>
                </a:ext>
              </a:extLst>
            </p:cNvPr>
            <p:cNvSpPr>
              <a:spLocks/>
            </p:cNvSpPr>
            <p:nvPr/>
          </p:nvSpPr>
          <p:spPr bwMode="auto">
            <a:xfrm>
              <a:off x="922" y="761"/>
              <a:ext cx="4126" cy="17622"/>
            </a:xfrm>
            <a:custGeom>
              <a:avLst/>
              <a:gdLst>
                <a:gd name="T0" fmla="*/ 1585 w 436851"/>
                <a:gd name="T1" fmla="*/ 17622 h 1762125"/>
                <a:gd name="T2" fmla="*/ 3879 w 436851"/>
                <a:gd name="T3" fmla="*/ 13717 h 1762125"/>
                <a:gd name="T4" fmla="*/ 481 w 436851"/>
                <a:gd name="T5" fmla="*/ 10859 h 1762125"/>
                <a:gd name="T6" fmla="*/ 3029 w 436851"/>
                <a:gd name="T7" fmla="*/ 8763 h 1762125"/>
                <a:gd name="T8" fmla="*/ 2400 w 436851"/>
                <a:gd name="T9" fmla="*/ 4858 h 1762125"/>
                <a:gd name="T10" fmla="*/ 56 w 436851"/>
                <a:gd name="T11" fmla="*/ 2572 h 1762125"/>
                <a:gd name="T12" fmla="*/ 1810 w 436851"/>
                <a:gd name="T13" fmla="*/ 0 h 17621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6851" h="1762125">
                  <a:moveTo>
                    <a:pt x="177696" y="1762125"/>
                  </a:moveTo>
                  <a:cubicBezTo>
                    <a:pt x="311046" y="1617662"/>
                    <a:pt x="455508" y="1484312"/>
                    <a:pt x="434871" y="1371600"/>
                  </a:cubicBezTo>
                  <a:cubicBezTo>
                    <a:pt x="414234" y="1258888"/>
                    <a:pt x="69746" y="1168400"/>
                    <a:pt x="53871" y="1085850"/>
                  </a:cubicBezTo>
                  <a:cubicBezTo>
                    <a:pt x="37996" y="1003300"/>
                    <a:pt x="303762" y="976313"/>
                    <a:pt x="339621" y="876300"/>
                  </a:cubicBezTo>
                  <a:cubicBezTo>
                    <a:pt x="375480" y="776288"/>
                    <a:pt x="419837" y="522287"/>
                    <a:pt x="269025" y="485775"/>
                  </a:cubicBezTo>
                  <a:cubicBezTo>
                    <a:pt x="118213" y="449263"/>
                    <a:pt x="47521" y="328612"/>
                    <a:pt x="6246" y="257175"/>
                  </a:cubicBezTo>
                  <a:cubicBezTo>
                    <a:pt x="-35029" y="185738"/>
                    <a:pt x="139408" y="78581"/>
                    <a:pt x="202908" y="0"/>
                  </a:cubicBezTo>
                </a:path>
              </a:pathLst>
            </a:custGeom>
            <a:noFill/>
            <a:ln w="38100">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fr-FR"/>
            </a:p>
          </p:txBody>
        </p:sp>
      </p:grpSp>
      <p:pic>
        <p:nvPicPr>
          <p:cNvPr id="111623" name="Picture 4">
            <a:extLst>
              <a:ext uri="{FF2B5EF4-FFF2-40B4-BE49-F238E27FC236}">
                <a16:creationId xmlns:a16="http://schemas.microsoft.com/office/drawing/2014/main" id="{ACA0ACDC-6653-8EFB-6413-57D5779C5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2568575"/>
            <a:ext cx="24257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u numéro de diapositive 4">
            <a:extLst>
              <a:ext uri="{FF2B5EF4-FFF2-40B4-BE49-F238E27FC236}">
                <a16:creationId xmlns:a16="http://schemas.microsoft.com/office/drawing/2014/main" id="{3F7E6269-0B9C-B9A3-E3CD-46D065D4311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0ED3C68-D914-431B-A3D2-BAF76A52A31F}" type="slidenum">
              <a:rPr lang="fr-FR" altLang="fr-FR" sz="2000">
                <a:solidFill>
                  <a:srgbClr val="984807"/>
                </a:solidFill>
              </a:rPr>
              <a:pPr algn="r" eaLnBrk="1" hangingPunct="1">
                <a:spcBef>
                  <a:spcPct val="0"/>
                </a:spcBef>
                <a:buFontTx/>
                <a:buNone/>
              </a:pPr>
              <a:t>108</a:t>
            </a:fld>
            <a:endParaRPr lang="fr-FR" altLang="fr-FR" sz="2000">
              <a:solidFill>
                <a:srgbClr val="984807"/>
              </a:solidFill>
            </a:endParaRPr>
          </a:p>
        </p:txBody>
      </p:sp>
      <p:sp>
        <p:nvSpPr>
          <p:cNvPr id="112643" name="Rectangle 1">
            <a:extLst>
              <a:ext uri="{FF2B5EF4-FFF2-40B4-BE49-F238E27FC236}">
                <a16:creationId xmlns:a16="http://schemas.microsoft.com/office/drawing/2014/main" id="{5A26DC45-513C-59B9-44A9-111BA052AA6F}"/>
              </a:ext>
            </a:extLst>
          </p:cNvPr>
          <p:cNvSpPr>
            <a:spLocks noChangeArrowheads="1"/>
          </p:cNvSpPr>
          <p:nvPr/>
        </p:nvSpPr>
        <p:spPr bwMode="auto">
          <a:xfrm>
            <a:off x="414338" y="1316038"/>
            <a:ext cx="81899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Aft>
                <a:spcPts val="800"/>
              </a:spcAft>
              <a:buFont typeface="Arial" panose="020B0604020202020204" pitchFamily="34" charset="0"/>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PASSAGE DE PORTE : </a:t>
            </a:r>
            <a:endParaRPr lang="fr-FR" altLang="fr-FR" sz="2400" u="sng">
              <a:latin typeface="Calibri" panose="020F0502020204030204" pitchFamily="34" charset="0"/>
              <a:ea typeface="Calibri" panose="020F0502020204030204" pitchFamily="34" charset="0"/>
              <a:cs typeface="Times New Roman" panose="02020603050405020304" pitchFamily="18" charset="0"/>
            </a:endParaRPr>
          </a:p>
        </p:txBody>
      </p:sp>
      <p:sp>
        <p:nvSpPr>
          <p:cNvPr id="112644" name="Titre 8">
            <a:extLst>
              <a:ext uri="{FF2B5EF4-FFF2-40B4-BE49-F238E27FC236}">
                <a16:creationId xmlns:a16="http://schemas.microsoft.com/office/drawing/2014/main" id="{C73E781B-C168-0530-F307-ECA7157D2ADD}"/>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12645" name="ZoneTexte 3">
            <a:extLst>
              <a:ext uri="{FF2B5EF4-FFF2-40B4-BE49-F238E27FC236}">
                <a16:creationId xmlns:a16="http://schemas.microsoft.com/office/drawing/2014/main" id="{521498A7-86E4-D998-B722-565A163398F7}"/>
              </a:ext>
            </a:extLst>
          </p:cNvPr>
          <p:cNvSpPr txBox="1">
            <a:spLocks noChangeArrowheads="1"/>
          </p:cNvSpPr>
          <p:nvPr/>
        </p:nvSpPr>
        <p:spPr bwMode="auto">
          <a:xfrm>
            <a:off x="414338" y="1963738"/>
            <a:ext cx="84439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E</a:t>
            </a:r>
            <a:r>
              <a:rPr lang="fr-FR" altLang="fr-FR" sz="2400">
                <a:latin typeface="Times New Roman" panose="02020603050405020304" pitchFamily="18" charset="0"/>
                <a:ea typeface="Calibri" panose="020F0502020204030204" pitchFamily="34" charset="0"/>
                <a:cs typeface="Times New Roman" panose="02020603050405020304" pitchFamily="18" charset="0"/>
              </a:rPr>
              <a:t>n réalisant la projection d’une faible quantité d’eau sur le haut de la porte avec la lance, la production de vapeur d’eau indiquant un niveau thermique élevé.</a:t>
            </a:r>
          </a:p>
        </p:txBody>
      </p:sp>
      <p:pic>
        <p:nvPicPr>
          <p:cNvPr id="112646" name="Image 155">
            <a:extLst>
              <a:ext uri="{FF2B5EF4-FFF2-40B4-BE49-F238E27FC236}">
                <a16:creationId xmlns:a16="http://schemas.microsoft.com/office/drawing/2014/main" id="{D0069A9F-82AA-54CE-D01B-24AF8EC42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013"/>
          <a:stretch>
            <a:fillRect/>
          </a:stretch>
        </p:blipFill>
        <p:spPr bwMode="auto">
          <a:xfrm>
            <a:off x="4140200" y="2852738"/>
            <a:ext cx="3138488"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u numéro de diapositive 4">
            <a:extLst>
              <a:ext uri="{FF2B5EF4-FFF2-40B4-BE49-F238E27FC236}">
                <a16:creationId xmlns:a16="http://schemas.microsoft.com/office/drawing/2014/main" id="{D80E3C0F-015F-DF24-5108-6CAE4A36C72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1FC9CE7-A52D-4D8D-9836-484EE1C9670A}" type="slidenum">
              <a:rPr lang="fr-FR" altLang="fr-FR" sz="2000">
                <a:solidFill>
                  <a:srgbClr val="984807"/>
                </a:solidFill>
              </a:rPr>
              <a:pPr algn="r" eaLnBrk="1" hangingPunct="1">
                <a:spcBef>
                  <a:spcPct val="0"/>
                </a:spcBef>
                <a:buFontTx/>
                <a:buNone/>
              </a:pPr>
              <a:t>109</a:t>
            </a:fld>
            <a:endParaRPr lang="fr-FR" altLang="fr-FR" sz="2000">
              <a:solidFill>
                <a:srgbClr val="984807"/>
              </a:solidFill>
            </a:endParaRPr>
          </a:p>
        </p:txBody>
      </p:sp>
      <p:sp>
        <p:nvSpPr>
          <p:cNvPr id="113667" name="Rectangle 1">
            <a:extLst>
              <a:ext uri="{FF2B5EF4-FFF2-40B4-BE49-F238E27FC236}">
                <a16:creationId xmlns:a16="http://schemas.microsoft.com/office/drawing/2014/main" id="{66881C83-C4DA-84CB-87DF-E9F664010CAD}"/>
              </a:ext>
            </a:extLst>
          </p:cNvPr>
          <p:cNvSpPr>
            <a:spLocks noChangeArrowheads="1"/>
          </p:cNvSpPr>
          <p:nvPr/>
        </p:nvSpPr>
        <p:spPr bwMode="auto">
          <a:xfrm>
            <a:off x="414338" y="1316038"/>
            <a:ext cx="81899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Aft>
                <a:spcPts val="800"/>
              </a:spcAft>
              <a:buFont typeface="Arial" panose="020B0604020202020204" pitchFamily="34" charset="0"/>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PASSAGE DE PORTE : </a:t>
            </a:r>
            <a:endParaRPr lang="fr-FR" altLang="fr-FR" sz="2400" u="sng">
              <a:latin typeface="Calibri" panose="020F0502020204030204" pitchFamily="34" charset="0"/>
              <a:ea typeface="Calibri" panose="020F0502020204030204" pitchFamily="34" charset="0"/>
              <a:cs typeface="Times New Roman" panose="02020603050405020304" pitchFamily="18" charset="0"/>
            </a:endParaRPr>
          </a:p>
        </p:txBody>
      </p:sp>
      <p:sp>
        <p:nvSpPr>
          <p:cNvPr id="113668" name="Titre 8">
            <a:extLst>
              <a:ext uri="{FF2B5EF4-FFF2-40B4-BE49-F238E27FC236}">
                <a16:creationId xmlns:a16="http://schemas.microsoft.com/office/drawing/2014/main" id="{827A7499-D52C-7E70-30C7-3AE186E98BF8}"/>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13669" name="ZoneTexte 3">
            <a:extLst>
              <a:ext uri="{FF2B5EF4-FFF2-40B4-BE49-F238E27FC236}">
                <a16:creationId xmlns:a16="http://schemas.microsoft.com/office/drawing/2014/main" id="{78A22411-089C-FA6B-2B23-B734F5CD4351}"/>
              </a:ext>
            </a:extLst>
          </p:cNvPr>
          <p:cNvSpPr txBox="1">
            <a:spLocks noChangeArrowheads="1"/>
          </p:cNvSpPr>
          <p:nvPr/>
        </p:nvSpPr>
        <p:spPr bwMode="auto">
          <a:xfrm>
            <a:off x="512763" y="1989138"/>
            <a:ext cx="79930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CE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vérifie la manœuvrabilité de l’ouvrant (force à exercer pour l’ouvrir), le sens d’ouverture</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pic>
        <p:nvPicPr>
          <p:cNvPr id="113670" name="Picture 1">
            <a:extLst>
              <a:ext uri="{FF2B5EF4-FFF2-40B4-BE49-F238E27FC236}">
                <a16:creationId xmlns:a16="http://schemas.microsoft.com/office/drawing/2014/main" id="{2029CE32-789C-B92D-D479-357AC650F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716" t="70029" r="61925" b="15309"/>
          <a:stretch>
            <a:fillRect/>
          </a:stretch>
        </p:blipFill>
        <p:spPr bwMode="auto">
          <a:xfrm>
            <a:off x="5759450" y="2481263"/>
            <a:ext cx="30321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1" name="ZoneTexte 5">
            <a:extLst>
              <a:ext uri="{FF2B5EF4-FFF2-40B4-BE49-F238E27FC236}">
                <a16:creationId xmlns:a16="http://schemas.microsoft.com/office/drawing/2014/main" id="{EC9E3818-C524-95FA-F851-8DA49E507DC9}"/>
              </a:ext>
            </a:extLst>
          </p:cNvPr>
          <p:cNvSpPr txBox="1">
            <a:spLocks noChangeArrowheads="1"/>
          </p:cNvSpPr>
          <p:nvPr/>
        </p:nvSpPr>
        <p:spPr bwMode="auto">
          <a:xfrm>
            <a:off x="419100" y="3057525"/>
            <a:ext cx="532765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Donne les indications nécessaires à l’équipier</a:t>
            </a:r>
          </a:p>
          <a:p>
            <a:pPr>
              <a:lnSpc>
                <a:spcPct val="107000"/>
              </a:lnSpc>
              <a:spcAft>
                <a:spcPts val="800"/>
              </a:spcAft>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Avant zone 1  </a:t>
            </a:r>
            <a:r>
              <a:rPr lang="fr-FR" altLang="fr-FR" sz="2400">
                <a:latin typeface="Times New Roman" panose="02020603050405020304" pitchFamily="18" charset="0"/>
                <a:ea typeface="Calibri" panose="020F0502020204030204" pitchFamily="34" charset="0"/>
                <a:cs typeface="Times New Roman" panose="02020603050405020304" pitchFamily="18" charset="0"/>
              </a:rPr>
              <a:t>BAT s’équipe et effectue le contrôle croisé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8">
            <a:extLst>
              <a:ext uri="{FF2B5EF4-FFF2-40B4-BE49-F238E27FC236}">
                <a16:creationId xmlns:a16="http://schemas.microsoft.com/office/drawing/2014/main" id="{AA5AA19B-2F59-0608-29CC-D5CA6EFB7F3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Environnement</a:t>
            </a:r>
          </a:p>
        </p:txBody>
      </p:sp>
      <p:sp>
        <p:nvSpPr>
          <p:cNvPr id="13315" name="Espace réservé du numéro de diapositive 4">
            <a:extLst>
              <a:ext uri="{FF2B5EF4-FFF2-40B4-BE49-F238E27FC236}">
                <a16:creationId xmlns:a16="http://schemas.microsoft.com/office/drawing/2014/main" id="{5DF9F606-15BF-6184-AE2A-DCAD7E44076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8ED3AB7-E025-429E-BABA-0FC3B9666692}" type="slidenum">
              <a:rPr lang="fr-FR" altLang="fr-FR" sz="2000">
                <a:solidFill>
                  <a:srgbClr val="984807"/>
                </a:solidFill>
              </a:rPr>
              <a:pPr algn="r" eaLnBrk="1" hangingPunct="1">
                <a:spcBef>
                  <a:spcPct val="0"/>
                </a:spcBef>
                <a:buFontTx/>
                <a:buNone/>
              </a:pPr>
              <a:t>11</a:t>
            </a:fld>
            <a:endParaRPr lang="fr-FR" altLang="fr-FR" sz="2000">
              <a:solidFill>
                <a:srgbClr val="984807"/>
              </a:solidFill>
            </a:endParaRPr>
          </a:p>
        </p:txBody>
      </p:sp>
      <p:pic>
        <p:nvPicPr>
          <p:cNvPr id="13316" name="Image 1">
            <a:extLst>
              <a:ext uri="{FF2B5EF4-FFF2-40B4-BE49-F238E27FC236}">
                <a16:creationId xmlns:a16="http://schemas.microsoft.com/office/drawing/2014/main" id="{AF3B286C-E2DF-D924-D117-605BD45A68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858963"/>
            <a:ext cx="464502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1">
            <a:extLst>
              <a:ext uri="{FF2B5EF4-FFF2-40B4-BE49-F238E27FC236}">
                <a16:creationId xmlns:a16="http://schemas.microsoft.com/office/drawing/2014/main" id="{EB4E0967-1086-E3B4-B9E1-43EA0090A809}"/>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Éléments nécessaires au démarrage du feu :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u numéro de diapositive 4">
            <a:extLst>
              <a:ext uri="{FF2B5EF4-FFF2-40B4-BE49-F238E27FC236}">
                <a16:creationId xmlns:a16="http://schemas.microsoft.com/office/drawing/2014/main" id="{AA4B15EC-94AD-920E-8236-28DCA75DBDD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5A34DC2-9D77-419B-B6AB-E2E8597D426B}" type="slidenum">
              <a:rPr lang="fr-FR" altLang="fr-FR" sz="2000">
                <a:solidFill>
                  <a:srgbClr val="984807"/>
                </a:solidFill>
              </a:rPr>
              <a:pPr algn="r" eaLnBrk="1" hangingPunct="1">
                <a:spcBef>
                  <a:spcPct val="0"/>
                </a:spcBef>
                <a:buFontTx/>
                <a:buNone/>
              </a:pPr>
              <a:t>110</a:t>
            </a:fld>
            <a:endParaRPr lang="fr-FR" altLang="fr-FR" sz="2000">
              <a:solidFill>
                <a:srgbClr val="984807"/>
              </a:solidFill>
            </a:endParaRPr>
          </a:p>
        </p:txBody>
      </p:sp>
      <p:sp>
        <p:nvSpPr>
          <p:cNvPr id="114691" name="Rectangle 1">
            <a:extLst>
              <a:ext uri="{FF2B5EF4-FFF2-40B4-BE49-F238E27FC236}">
                <a16:creationId xmlns:a16="http://schemas.microsoft.com/office/drawing/2014/main" id="{C528501A-EB54-AFA4-1E9C-76F4899A8CA0}"/>
              </a:ext>
            </a:extLst>
          </p:cNvPr>
          <p:cNvSpPr>
            <a:spLocks noChangeArrowheads="1"/>
          </p:cNvSpPr>
          <p:nvPr/>
        </p:nvSpPr>
        <p:spPr bwMode="auto">
          <a:xfrm>
            <a:off x="414338" y="1316038"/>
            <a:ext cx="81899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Aft>
                <a:spcPts val="800"/>
              </a:spcAft>
              <a:buFont typeface="Arial" panose="020B0604020202020204" pitchFamily="34" charset="0"/>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PASSAGE DE PORTE : </a:t>
            </a:r>
            <a:endParaRPr lang="fr-FR" altLang="fr-FR" sz="2400" u="sng">
              <a:latin typeface="Calibri" panose="020F0502020204030204" pitchFamily="34" charset="0"/>
              <a:ea typeface="Calibri" panose="020F0502020204030204" pitchFamily="34" charset="0"/>
              <a:cs typeface="Times New Roman" panose="02020603050405020304" pitchFamily="18" charset="0"/>
            </a:endParaRPr>
          </a:p>
        </p:txBody>
      </p:sp>
      <p:sp>
        <p:nvSpPr>
          <p:cNvPr id="114692" name="Titre 8">
            <a:extLst>
              <a:ext uri="{FF2B5EF4-FFF2-40B4-BE49-F238E27FC236}">
                <a16:creationId xmlns:a16="http://schemas.microsoft.com/office/drawing/2014/main" id="{B5744308-1C14-2B5D-8DE7-14D21382E519}"/>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14693" name="ZoneTexte 3">
            <a:extLst>
              <a:ext uri="{FF2B5EF4-FFF2-40B4-BE49-F238E27FC236}">
                <a16:creationId xmlns:a16="http://schemas.microsoft.com/office/drawing/2014/main" id="{5EBCD768-CF1E-468F-68F5-2D6829EE844C}"/>
              </a:ext>
            </a:extLst>
          </p:cNvPr>
          <p:cNvSpPr txBox="1">
            <a:spLocks noChangeArrowheads="1"/>
          </p:cNvSpPr>
          <p:nvPr/>
        </p:nvSpPr>
        <p:spPr bwMode="auto">
          <a:xfrm>
            <a:off x="3354388" y="2239963"/>
            <a:ext cx="5381625"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BAT se place judicieusement en fonction du sens d’ouverture de l’ouvrant, pour assurer sa protection au moyen de la lance si nécessaire, et ne procède à l'ouverture d'un volume qu'en présence d'eau à la lance.</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pic>
        <p:nvPicPr>
          <p:cNvPr id="114694" name="Picture 1">
            <a:extLst>
              <a:ext uri="{FF2B5EF4-FFF2-40B4-BE49-F238E27FC236}">
                <a16:creationId xmlns:a16="http://schemas.microsoft.com/office/drawing/2014/main" id="{050E3C2D-F1DA-AA02-A365-61644569F2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685" t="68742" r="11884" b="13383"/>
          <a:stretch>
            <a:fillRect/>
          </a:stretch>
        </p:blipFill>
        <p:spPr bwMode="auto">
          <a:xfrm>
            <a:off x="404813" y="2060575"/>
            <a:ext cx="2830512"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ce réservé du numéro de diapositive 4">
            <a:extLst>
              <a:ext uri="{FF2B5EF4-FFF2-40B4-BE49-F238E27FC236}">
                <a16:creationId xmlns:a16="http://schemas.microsoft.com/office/drawing/2014/main" id="{FE2E026E-FCAC-B9ED-FF1E-4DA0377BFA6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8BE771B-94A9-48F8-8EA1-2F32B79EB0BD}" type="slidenum">
              <a:rPr lang="fr-FR" altLang="fr-FR" sz="2000">
                <a:solidFill>
                  <a:srgbClr val="984807"/>
                </a:solidFill>
              </a:rPr>
              <a:pPr algn="r" eaLnBrk="1" hangingPunct="1">
                <a:spcBef>
                  <a:spcPct val="0"/>
                </a:spcBef>
                <a:buFontTx/>
                <a:buNone/>
              </a:pPr>
              <a:t>111</a:t>
            </a:fld>
            <a:endParaRPr lang="fr-FR" altLang="fr-FR" sz="2000">
              <a:solidFill>
                <a:srgbClr val="984807"/>
              </a:solidFill>
            </a:endParaRPr>
          </a:p>
        </p:txBody>
      </p:sp>
      <p:sp>
        <p:nvSpPr>
          <p:cNvPr id="115715" name="Titre 8">
            <a:extLst>
              <a:ext uri="{FF2B5EF4-FFF2-40B4-BE49-F238E27FC236}">
                <a16:creationId xmlns:a16="http://schemas.microsoft.com/office/drawing/2014/main" id="{21648DB9-801A-6FD4-4416-60B30D94E6FB}"/>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15716" name="ZoneTexte 3">
            <a:extLst>
              <a:ext uri="{FF2B5EF4-FFF2-40B4-BE49-F238E27FC236}">
                <a16:creationId xmlns:a16="http://schemas.microsoft.com/office/drawing/2014/main" id="{7D44A914-6D4E-4A97-FD1A-66F4422FCEB4}"/>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PASSAGE DE PORTE : </a:t>
            </a:r>
            <a:endParaRPr lang="fr-FR" altLang="fr-FR" sz="4800" u="sng">
              <a:latin typeface="Calibri" panose="020F0502020204030204" pitchFamily="34" charset="0"/>
              <a:ea typeface="Calibri" panose="020F0502020204030204" pitchFamily="34" charset="0"/>
              <a:cs typeface="Times New Roman" panose="02020603050405020304" pitchFamily="18" charset="0"/>
            </a:endParaRPr>
          </a:p>
        </p:txBody>
      </p:sp>
      <p:sp>
        <p:nvSpPr>
          <p:cNvPr id="115717" name="ZoneTexte 5">
            <a:extLst>
              <a:ext uri="{FF2B5EF4-FFF2-40B4-BE49-F238E27FC236}">
                <a16:creationId xmlns:a16="http://schemas.microsoft.com/office/drawing/2014/main" id="{643D05C0-B83A-7A38-26CA-C6D5BB9D5ECF}"/>
              </a:ext>
            </a:extLst>
          </p:cNvPr>
          <p:cNvSpPr txBox="1">
            <a:spLocks noChangeArrowheads="1"/>
          </p:cNvSpPr>
          <p:nvPr/>
        </p:nvSpPr>
        <p:spPr bwMode="auto">
          <a:xfrm>
            <a:off x="463550" y="2038350"/>
            <a:ext cx="8394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a:latin typeface="Times New Roman" panose="02020603050405020304" pitchFamily="18" charset="0"/>
                <a:ea typeface="Calibri" panose="020F0502020204030204" pitchFamily="34" charset="0"/>
                <a:cs typeface="Times New Roman" panose="02020603050405020304" pitchFamily="18" charset="0"/>
              </a:rPr>
              <a:t>Equipier ouvre la porte aux ordres du CE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Avant de pénétrer, le chef vérifie l’absence de victime et appelle </a:t>
            </a:r>
          </a:p>
          <a:p>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a:p>
            <a:pPr algn="ctr"/>
            <a:r>
              <a:rPr lang="fr-FR" altLang="fr-FR" sz="2400" b="1">
                <a:latin typeface="Times New Roman" panose="02020603050405020304" pitchFamily="18" charset="0"/>
                <a:ea typeface="Calibri" panose="020F0502020204030204" pitchFamily="34" charset="0"/>
                <a:cs typeface="Times New Roman" panose="02020603050405020304" pitchFamily="18" charset="0"/>
              </a:rPr>
              <a:t>« Sapeurs-pompiers signalez-vous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Après ouverture, en cas d’écoulements importants de gaz surchauffés se dégageant vers l’extérieur le CE veille à les refroidir afin d’éviter tout allumage lors de leur mélange avec l’air.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u numéro de diapositive 4">
            <a:extLst>
              <a:ext uri="{FF2B5EF4-FFF2-40B4-BE49-F238E27FC236}">
                <a16:creationId xmlns:a16="http://schemas.microsoft.com/office/drawing/2014/main" id="{4E29CB2B-983A-5561-9111-E8E7E054E7E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743ACE0-CE70-4F78-BD77-C1E4B91D6663}" type="slidenum">
              <a:rPr lang="fr-FR" altLang="fr-FR" sz="2000">
                <a:solidFill>
                  <a:srgbClr val="984807"/>
                </a:solidFill>
              </a:rPr>
              <a:pPr algn="r" eaLnBrk="1" hangingPunct="1">
                <a:spcBef>
                  <a:spcPct val="0"/>
                </a:spcBef>
                <a:buFontTx/>
                <a:buNone/>
              </a:pPr>
              <a:t>112</a:t>
            </a:fld>
            <a:endParaRPr lang="fr-FR" altLang="fr-FR" sz="2000">
              <a:solidFill>
                <a:srgbClr val="984807"/>
              </a:solidFill>
            </a:endParaRPr>
          </a:p>
        </p:txBody>
      </p:sp>
      <p:sp>
        <p:nvSpPr>
          <p:cNvPr id="116739" name="Titre 8">
            <a:extLst>
              <a:ext uri="{FF2B5EF4-FFF2-40B4-BE49-F238E27FC236}">
                <a16:creationId xmlns:a16="http://schemas.microsoft.com/office/drawing/2014/main" id="{1D65AF91-5517-1E93-D9B1-400A5AA6A51B}"/>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16740" name="ZoneTexte 3">
            <a:extLst>
              <a:ext uri="{FF2B5EF4-FFF2-40B4-BE49-F238E27FC236}">
                <a16:creationId xmlns:a16="http://schemas.microsoft.com/office/drawing/2014/main" id="{D85379CF-1863-6559-537A-997F110B2DC2}"/>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PASSAGE DE PORTE : </a:t>
            </a:r>
            <a:endParaRPr lang="fr-FR" altLang="fr-FR" sz="4800" u="sng">
              <a:latin typeface="Calibri" panose="020F0502020204030204" pitchFamily="34" charset="0"/>
              <a:ea typeface="Calibri" panose="020F0502020204030204" pitchFamily="34" charset="0"/>
              <a:cs typeface="Times New Roman" panose="02020603050405020304" pitchFamily="18" charset="0"/>
            </a:endParaRPr>
          </a:p>
        </p:txBody>
      </p:sp>
      <p:sp>
        <p:nvSpPr>
          <p:cNvPr id="116741" name="ZoneTexte 5">
            <a:extLst>
              <a:ext uri="{FF2B5EF4-FFF2-40B4-BE49-F238E27FC236}">
                <a16:creationId xmlns:a16="http://schemas.microsoft.com/office/drawing/2014/main" id="{CADEF2EB-88EA-5822-9E76-E31C2A7384CA}"/>
              </a:ext>
            </a:extLst>
          </p:cNvPr>
          <p:cNvSpPr txBox="1">
            <a:spLocks noChangeArrowheads="1"/>
          </p:cNvSpPr>
          <p:nvPr/>
        </p:nvSpPr>
        <p:spPr bwMode="auto">
          <a:xfrm>
            <a:off x="446088" y="2222500"/>
            <a:ext cx="82883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a:latin typeface="Times New Roman" panose="02020603050405020304" pitchFamily="18" charset="0"/>
                <a:ea typeface="Calibri" panose="020F0502020204030204" pitchFamily="34" charset="0"/>
                <a:cs typeface="Times New Roman" panose="02020603050405020304" pitchFamily="18" charset="0"/>
              </a:rPr>
              <a:t>Si à l’ouverture de la porte,</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les flammes apparaissent dans le plafond de fumée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CE procède à l’attaque immédiatement.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Si l’ambiance thermique est acceptable et après observation des fumées,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passe le seuil de porte et débute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la progression du binôme en réalisant des impulsions d’eau courtes tous les 1,5 m à 2 m et ce, quelle que soit la 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Espace réservé du numéro de diapositive 4">
            <a:extLst>
              <a:ext uri="{FF2B5EF4-FFF2-40B4-BE49-F238E27FC236}">
                <a16:creationId xmlns:a16="http://schemas.microsoft.com/office/drawing/2014/main" id="{1A26A444-9056-54D9-0225-D5BF0C6D980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3441F51-2DDB-4163-B8CE-8347C4D2D9AD}" type="slidenum">
              <a:rPr lang="fr-FR" altLang="fr-FR" sz="2000">
                <a:solidFill>
                  <a:srgbClr val="984807"/>
                </a:solidFill>
              </a:rPr>
              <a:pPr algn="r" eaLnBrk="1" hangingPunct="1">
                <a:spcBef>
                  <a:spcPct val="0"/>
                </a:spcBef>
                <a:buFontTx/>
                <a:buNone/>
              </a:pPr>
              <a:t>113</a:t>
            </a:fld>
            <a:endParaRPr lang="fr-FR" altLang="fr-FR" sz="2000">
              <a:solidFill>
                <a:srgbClr val="984807"/>
              </a:solidFill>
            </a:endParaRPr>
          </a:p>
        </p:txBody>
      </p:sp>
      <p:sp>
        <p:nvSpPr>
          <p:cNvPr id="117763" name="Titre 8">
            <a:extLst>
              <a:ext uri="{FF2B5EF4-FFF2-40B4-BE49-F238E27FC236}">
                <a16:creationId xmlns:a16="http://schemas.microsoft.com/office/drawing/2014/main" id="{88419489-BE75-C4B0-C1AE-FA492B1E8053}"/>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17764" name="ZoneTexte 2">
            <a:extLst>
              <a:ext uri="{FF2B5EF4-FFF2-40B4-BE49-F238E27FC236}">
                <a16:creationId xmlns:a16="http://schemas.microsoft.com/office/drawing/2014/main" id="{D5FC5242-C1F2-8C37-99F4-1EE7CDE15FFE}"/>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PASSAGE DE PORTE : </a:t>
            </a:r>
            <a:endParaRPr lang="fr-FR" altLang="fr-FR" sz="4800" u="sng">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15763569-C15F-8840-47AA-C460816F8B07}"/>
              </a:ext>
            </a:extLst>
          </p:cNvPr>
          <p:cNvSpPr txBox="1"/>
          <p:nvPr/>
        </p:nvSpPr>
        <p:spPr>
          <a:xfrm>
            <a:off x="414338" y="1911350"/>
            <a:ext cx="8261350" cy="3046413"/>
          </a:xfrm>
          <a:prstGeom prst="rect">
            <a:avLst/>
          </a:prstGeom>
          <a:noFill/>
        </p:spPr>
        <p:txBody>
          <a:bodyPr>
            <a:spAutoFit/>
          </a:bodyPr>
          <a:lstStyle/>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Impulsions d’eau ont pour objectif :</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De limiter le retour radiatif du plafond de fumée,</a:t>
            </a:r>
          </a:p>
          <a:p>
            <a:pPr marL="342900" indent="-342900">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De refroidir la fumée, donc de réduire la plage d’inflammabilité,</a:t>
            </a:r>
          </a:p>
          <a:p>
            <a:pPr marL="342900" indent="-342900">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De diluer les gaz pour abaisser la concentration,</a:t>
            </a:r>
          </a:p>
          <a:p>
            <a:pPr marL="342900" indent="-342900">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De rehausser temporairement le plafond de fumée en le refroidissant (effet de contraction).</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Espace réservé du numéro de diapositive 4">
            <a:extLst>
              <a:ext uri="{FF2B5EF4-FFF2-40B4-BE49-F238E27FC236}">
                <a16:creationId xmlns:a16="http://schemas.microsoft.com/office/drawing/2014/main" id="{3468BDB3-184F-97DF-1739-4BA1C1816F9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D65E44F-1261-4CD8-9285-E9E96C196C59}" type="slidenum">
              <a:rPr lang="fr-FR" altLang="fr-FR" sz="2000">
                <a:solidFill>
                  <a:srgbClr val="984807"/>
                </a:solidFill>
              </a:rPr>
              <a:pPr algn="r" eaLnBrk="1" hangingPunct="1">
                <a:spcBef>
                  <a:spcPct val="0"/>
                </a:spcBef>
                <a:buFontTx/>
                <a:buNone/>
              </a:pPr>
              <a:t>114</a:t>
            </a:fld>
            <a:endParaRPr lang="fr-FR" altLang="fr-FR" sz="2000">
              <a:solidFill>
                <a:srgbClr val="984807"/>
              </a:solidFill>
            </a:endParaRPr>
          </a:p>
        </p:txBody>
      </p:sp>
      <p:sp>
        <p:nvSpPr>
          <p:cNvPr id="118787" name="Titre 8">
            <a:extLst>
              <a:ext uri="{FF2B5EF4-FFF2-40B4-BE49-F238E27FC236}">
                <a16:creationId xmlns:a16="http://schemas.microsoft.com/office/drawing/2014/main" id="{3614CDF3-5A66-CF61-889B-5FCA71F547BF}"/>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18788" name="ZoneTexte 2">
            <a:extLst>
              <a:ext uri="{FF2B5EF4-FFF2-40B4-BE49-F238E27FC236}">
                <a16:creationId xmlns:a16="http://schemas.microsoft.com/office/drawing/2014/main" id="{AAE7BAC4-6E55-C8E0-92C5-16A62DC70638}"/>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PASSAGE DE PORTE : </a:t>
            </a:r>
            <a:endParaRPr lang="fr-FR" altLang="fr-FR" sz="4800" u="sng">
              <a:latin typeface="Calibri" panose="020F0502020204030204" pitchFamily="34" charset="0"/>
              <a:ea typeface="Calibri" panose="020F0502020204030204" pitchFamily="34" charset="0"/>
              <a:cs typeface="Times New Roman" panose="02020603050405020304" pitchFamily="18" charset="0"/>
            </a:endParaRPr>
          </a:p>
        </p:txBody>
      </p:sp>
      <p:sp>
        <p:nvSpPr>
          <p:cNvPr id="118789" name="Rectangle 2">
            <a:extLst>
              <a:ext uri="{FF2B5EF4-FFF2-40B4-BE49-F238E27FC236}">
                <a16:creationId xmlns:a16="http://schemas.microsoft.com/office/drawing/2014/main" id="{B792C56C-AB5F-1553-BA5D-BE9D3F89531B}"/>
              </a:ext>
            </a:extLst>
          </p:cNvPr>
          <p:cNvSpPr>
            <a:spLocks noChangeArrowheads="1"/>
          </p:cNvSpPr>
          <p:nvPr/>
        </p:nvSpPr>
        <p:spPr bwMode="auto">
          <a:xfrm>
            <a:off x="395288" y="2119313"/>
            <a:ext cx="83534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a:latin typeface="Times New Roman" panose="02020603050405020304" pitchFamily="18" charset="0"/>
                <a:ea typeface="Calibri" panose="020F0502020204030204" pitchFamily="34" charset="0"/>
                <a:cs typeface="Times New Roman" panose="02020603050405020304" pitchFamily="18" charset="0"/>
              </a:rPr>
              <a:t>Impulsion d’une demie seconde à une seconde.</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L’angle du jet, doit être ajusté à l’environnement dans lequel évolue le binôme : de 30° à 60°.</a:t>
            </a:r>
            <a:endParaRPr lang="fr-FR" altLang="fr-FR" sz="2400">
              <a:latin typeface="Times New Roman" panose="02020603050405020304" pitchFamily="18" charset="0"/>
              <a:cs typeface="Times New Roman" panose="02020603050405020304" pitchFamily="18" charset="0"/>
            </a:endParaRPr>
          </a:p>
        </p:txBody>
      </p:sp>
      <p:pic>
        <p:nvPicPr>
          <p:cNvPr id="118790" name="Picture 1">
            <a:extLst>
              <a:ext uri="{FF2B5EF4-FFF2-40B4-BE49-F238E27FC236}">
                <a16:creationId xmlns:a16="http://schemas.microsoft.com/office/drawing/2014/main" id="{10CDF8D7-B28F-58FA-4DFA-E7B898E5E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720" t="11957" r="14154" b="75578"/>
          <a:stretch>
            <a:fillRect/>
          </a:stretch>
        </p:blipFill>
        <p:spPr bwMode="auto">
          <a:xfrm>
            <a:off x="360363" y="3538538"/>
            <a:ext cx="824388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1" name="Rectangle 3">
            <a:extLst>
              <a:ext uri="{FF2B5EF4-FFF2-40B4-BE49-F238E27FC236}">
                <a16:creationId xmlns:a16="http://schemas.microsoft.com/office/drawing/2014/main" id="{2C047391-0499-FB21-2276-73A2D72425EA}"/>
              </a:ext>
            </a:extLst>
          </p:cNvPr>
          <p:cNvSpPr>
            <a:spLocks noChangeArrowheads="1"/>
          </p:cNvSpPr>
          <p:nvPr/>
        </p:nvSpPr>
        <p:spPr bwMode="auto">
          <a:xfrm>
            <a:off x="-539750" y="1866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u numéro de diapositive 4">
            <a:extLst>
              <a:ext uri="{FF2B5EF4-FFF2-40B4-BE49-F238E27FC236}">
                <a16:creationId xmlns:a16="http://schemas.microsoft.com/office/drawing/2014/main" id="{C06247C3-8D8F-AE4C-B4B6-ADE289A549A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E3A8B51-ABEE-44A1-A261-61A8FDFB82F3}" type="slidenum">
              <a:rPr lang="fr-FR" altLang="fr-FR" sz="2000">
                <a:solidFill>
                  <a:srgbClr val="984807"/>
                </a:solidFill>
              </a:rPr>
              <a:pPr algn="r" eaLnBrk="1" hangingPunct="1">
                <a:spcBef>
                  <a:spcPct val="0"/>
                </a:spcBef>
                <a:buFontTx/>
                <a:buNone/>
              </a:pPr>
              <a:t>115</a:t>
            </a:fld>
            <a:endParaRPr lang="fr-FR" altLang="fr-FR" sz="2000">
              <a:solidFill>
                <a:srgbClr val="984807"/>
              </a:solidFill>
            </a:endParaRPr>
          </a:p>
        </p:txBody>
      </p:sp>
      <p:sp>
        <p:nvSpPr>
          <p:cNvPr id="119811" name="Titre 8">
            <a:extLst>
              <a:ext uri="{FF2B5EF4-FFF2-40B4-BE49-F238E27FC236}">
                <a16:creationId xmlns:a16="http://schemas.microsoft.com/office/drawing/2014/main" id="{E7356AE1-C039-30CB-53D4-711C4A12B9EF}"/>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19812" name="ZoneTexte 2">
            <a:extLst>
              <a:ext uri="{FF2B5EF4-FFF2-40B4-BE49-F238E27FC236}">
                <a16:creationId xmlns:a16="http://schemas.microsoft.com/office/drawing/2014/main" id="{33108391-CBD2-B704-A4AE-0A6DDBEA1016}"/>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PASSAGE DE PORTE : </a:t>
            </a:r>
            <a:endParaRPr lang="fr-FR" altLang="fr-FR" sz="4800" u="sng">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46DAE81B-A27F-B2B4-4B2C-5DB25DB763D6}"/>
              </a:ext>
            </a:extLst>
          </p:cNvPr>
          <p:cNvSpPr txBox="1"/>
          <p:nvPr/>
        </p:nvSpPr>
        <p:spPr>
          <a:xfrm>
            <a:off x="539750" y="2205038"/>
            <a:ext cx="6911975" cy="1954212"/>
          </a:xfrm>
          <a:prstGeom prst="rect">
            <a:avLst/>
          </a:prstGeom>
          <a:noFill/>
        </p:spPr>
        <p:txBody>
          <a:bodyPr>
            <a:spAutoFit/>
          </a:bodyPr>
          <a:lstStyle/>
          <a:p>
            <a:pPr>
              <a:lnSpc>
                <a:spcPct val="107000"/>
              </a:lnSpc>
              <a:spcAft>
                <a:spcPts val="800"/>
              </a:spcAft>
              <a:defRPr/>
            </a:pPr>
            <a:r>
              <a:rPr lang="fr-FR" sz="2400" b="1" u="sng" dirty="0">
                <a:latin typeface="Times New Roman" panose="02020603050405020304" pitchFamily="18" charset="0"/>
                <a:ea typeface="Calibri" panose="020F0502020204030204" pitchFamily="34" charset="0"/>
                <a:cs typeface="Times New Roman" panose="02020603050405020304" pitchFamily="18" charset="0"/>
              </a:rPr>
              <a:t>Ordres donnés par le chef d’équipe :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179705">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Ouverture/fermeture</a:t>
            </a:r>
          </a:p>
          <a:p>
            <a:pPr marL="179705">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Engagement/repli</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u numéro de diapositive 4">
            <a:extLst>
              <a:ext uri="{FF2B5EF4-FFF2-40B4-BE49-F238E27FC236}">
                <a16:creationId xmlns:a16="http://schemas.microsoft.com/office/drawing/2014/main" id="{A42DAC73-94DD-448D-36C7-81C8D97D3E6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45109C6-7C66-4463-A167-E44E300E9915}" type="slidenum">
              <a:rPr lang="fr-FR" altLang="fr-FR" sz="2000">
                <a:solidFill>
                  <a:srgbClr val="984807"/>
                </a:solidFill>
              </a:rPr>
              <a:pPr algn="r" eaLnBrk="1" hangingPunct="1">
                <a:spcBef>
                  <a:spcPct val="0"/>
                </a:spcBef>
                <a:buFontTx/>
                <a:buNone/>
              </a:pPr>
              <a:t>116</a:t>
            </a:fld>
            <a:endParaRPr lang="fr-FR" altLang="fr-FR" sz="2000">
              <a:solidFill>
                <a:srgbClr val="984807"/>
              </a:solidFill>
            </a:endParaRPr>
          </a:p>
        </p:txBody>
      </p:sp>
      <p:sp>
        <p:nvSpPr>
          <p:cNvPr id="120835" name="Titre 8">
            <a:extLst>
              <a:ext uri="{FF2B5EF4-FFF2-40B4-BE49-F238E27FC236}">
                <a16:creationId xmlns:a16="http://schemas.microsoft.com/office/drawing/2014/main" id="{CCF1D735-860E-CEE1-4E23-70DA5D85146F}"/>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20836" name="ZoneTexte 2">
            <a:extLst>
              <a:ext uri="{FF2B5EF4-FFF2-40B4-BE49-F238E27FC236}">
                <a16:creationId xmlns:a16="http://schemas.microsoft.com/office/drawing/2014/main" id="{429B8D26-7CD4-10A9-22A1-22D0F451D11D}"/>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2. - PASSAGE DE PORTE : </a:t>
            </a:r>
            <a:endParaRPr lang="fr-FR" altLang="fr-FR" sz="4800" u="sng">
              <a:latin typeface="Calibri" panose="020F0502020204030204" pitchFamily="34" charset="0"/>
              <a:ea typeface="Calibri" panose="020F0502020204030204" pitchFamily="34" charset="0"/>
              <a:cs typeface="Times New Roman" panose="02020603050405020304" pitchFamily="18" charset="0"/>
            </a:endParaRPr>
          </a:p>
        </p:txBody>
      </p:sp>
      <p:sp>
        <p:nvSpPr>
          <p:cNvPr id="120837" name="Rectangle 2">
            <a:extLst>
              <a:ext uri="{FF2B5EF4-FFF2-40B4-BE49-F238E27FC236}">
                <a16:creationId xmlns:a16="http://schemas.microsoft.com/office/drawing/2014/main" id="{2E7D3478-E0E3-12F5-2BFD-3B0A6596AA4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20838" name="Picture 1">
            <a:extLst>
              <a:ext uri="{FF2B5EF4-FFF2-40B4-BE49-F238E27FC236}">
                <a16:creationId xmlns:a16="http://schemas.microsoft.com/office/drawing/2014/main" id="{379B078D-D68A-DD61-9795-BC3A365DC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70" t="59700" r="2782" b="10300"/>
          <a:stretch>
            <a:fillRect/>
          </a:stretch>
        </p:blipFill>
        <p:spPr bwMode="auto">
          <a:xfrm>
            <a:off x="574675" y="2627313"/>
            <a:ext cx="7821613"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9" name="ZoneTexte 5">
            <a:extLst>
              <a:ext uri="{FF2B5EF4-FFF2-40B4-BE49-F238E27FC236}">
                <a16:creationId xmlns:a16="http://schemas.microsoft.com/office/drawing/2014/main" id="{4D231A80-D037-3127-2EEF-80611E0D922D}"/>
              </a:ext>
            </a:extLst>
          </p:cNvPr>
          <p:cNvSpPr txBox="1">
            <a:spLocks noChangeArrowheads="1"/>
          </p:cNvSpPr>
          <p:nvPr/>
        </p:nvSpPr>
        <p:spPr bwMode="auto">
          <a:xfrm>
            <a:off x="539750" y="1993900"/>
            <a:ext cx="7742238"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CE adapte les impulsions en fonction de son analyse</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u numéro de diapositive 4">
            <a:extLst>
              <a:ext uri="{FF2B5EF4-FFF2-40B4-BE49-F238E27FC236}">
                <a16:creationId xmlns:a16="http://schemas.microsoft.com/office/drawing/2014/main" id="{7A73368B-5B1A-8FCD-5F3F-138B84500C0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0F68BFC-691E-4BE5-AA5C-8362DF20D0F7}" type="slidenum">
              <a:rPr lang="fr-FR" altLang="fr-FR" sz="2000">
                <a:solidFill>
                  <a:srgbClr val="984807"/>
                </a:solidFill>
              </a:rPr>
              <a:pPr algn="r" eaLnBrk="1" hangingPunct="1">
                <a:spcBef>
                  <a:spcPct val="0"/>
                </a:spcBef>
                <a:buFontTx/>
                <a:buNone/>
              </a:pPr>
              <a:t>117</a:t>
            </a:fld>
            <a:endParaRPr lang="fr-FR" altLang="fr-FR" sz="2000">
              <a:solidFill>
                <a:srgbClr val="984807"/>
              </a:solidFill>
            </a:endParaRPr>
          </a:p>
        </p:txBody>
      </p:sp>
      <p:sp>
        <p:nvSpPr>
          <p:cNvPr id="121859" name="Titre 8">
            <a:extLst>
              <a:ext uri="{FF2B5EF4-FFF2-40B4-BE49-F238E27FC236}">
                <a16:creationId xmlns:a16="http://schemas.microsoft.com/office/drawing/2014/main" id="{4D4D42D3-69F4-F22C-DA2E-95AC4A41DF09}"/>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21860" name="ZoneTexte 2">
            <a:extLst>
              <a:ext uri="{FF2B5EF4-FFF2-40B4-BE49-F238E27FC236}">
                <a16:creationId xmlns:a16="http://schemas.microsoft.com/office/drawing/2014/main" id="{80DE3D1D-B7DF-32E0-9488-147A72892872}"/>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PASSAGE DE PORTE : </a:t>
            </a:r>
            <a:endParaRPr lang="fr-FR" altLang="fr-FR" sz="4800" u="sng">
              <a:latin typeface="Calibri" panose="020F0502020204030204" pitchFamily="34" charset="0"/>
              <a:ea typeface="Calibri" panose="020F0502020204030204" pitchFamily="34" charset="0"/>
              <a:cs typeface="Times New Roman" panose="02020603050405020304" pitchFamily="18" charset="0"/>
            </a:endParaRPr>
          </a:p>
        </p:txBody>
      </p:sp>
      <p:sp>
        <p:nvSpPr>
          <p:cNvPr id="121861" name="ZoneTexte 4">
            <a:extLst>
              <a:ext uri="{FF2B5EF4-FFF2-40B4-BE49-F238E27FC236}">
                <a16:creationId xmlns:a16="http://schemas.microsoft.com/office/drawing/2014/main" id="{B958450F-8844-B333-7BB9-8285DD28A5C1}"/>
              </a:ext>
            </a:extLst>
          </p:cNvPr>
          <p:cNvSpPr txBox="1">
            <a:spLocks noChangeArrowheads="1"/>
          </p:cNvSpPr>
          <p:nvPr/>
        </p:nvSpPr>
        <p:spPr bwMode="auto">
          <a:xfrm>
            <a:off x="1116013" y="2070100"/>
            <a:ext cx="6030912"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Rôle de l’équipier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Ouverture/fermeture de la porte sur ordre</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Fait suivre le tuyau</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Surveiller l’environnement</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Prévenir le danger</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Penser au repli</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Espace réservé du numéro de diapositive 4">
            <a:extLst>
              <a:ext uri="{FF2B5EF4-FFF2-40B4-BE49-F238E27FC236}">
                <a16:creationId xmlns:a16="http://schemas.microsoft.com/office/drawing/2014/main" id="{14B5A2E0-1DB3-62A3-09D2-EF5B6D52D44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32F0FBB-1E93-4AC6-9D58-9DDF440639E3}" type="slidenum">
              <a:rPr lang="fr-FR" altLang="fr-FR" sz="2000">
                <a:solidFill>
                  <a:srgbClr val="984807"/>
                </a:solidFill>
              </a:rPr>
              <a:pPr algn="r" eaLnBrk="1" hangingPunct="1">
                <a:spcBef>
                  <a:spcPct val="0"/>
                </a:spcBef>
                <a:buFontTx/>
                <a:buNone/>
              </a:pPr>
              <a:t>118</a:t>
            </a:fld>
            <a:endParaRPr lang="fr-FR" altLang="fr-FR" sz="2000">
              <a:solidFill>
                <a:srgbClr val="984807"/>
              </a:solidFill>
            </a:endParaRPr>
          </a:p>
        </p:txBody>
      </p:sp>
      <p:sp>
        <p:nvSpPr>
          <p:cNvPr id="122883" name="Titre 8">
            <a:extLst>
              <a:ext uri="{FF2B5EF4-FFF2-40B4-BE49-F238E27FC236}">
                <a16:creationId xmlns:a16="http://schemas.microsoft.com/office/drawing/2014/main" id="{CC1E57E5-257F-4DE0-0911-91A89096EC6B}"/>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22884" name="ZoneTexte 2">
            <a:extLst>
              <a:ext uri="{FF2B5EF4-FFF2-40B4-BE49-F238E27FC236}">
                <a16:creationId xmlns:a16="http://schemas.microsoft.com/office/drawing/2014/main" id="{F5404DEE-5FE5-299E-36EA-324E3BE49783}"/>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TRAITEMENT DES FUMEES : </a:t>
            </a:r>
            <a:endParaRPr lang="fr-FR" altLang="fr-FR" sz="4800" u="sng">
              <a:latin typeface="Calibri" panose="020F0502020204030204" pitchFamily="34" charset="0"/>
              <a:ea typeface="Calibri" panose="020F0502020204030204" pitchFamily="34" charset="0"/>
              <a:cs typeface="Times New Roman" panose="02020603050405020304" pitchFamily="18" charset="0"/>
            </a:endParaRPr>
          </a:p>
        </p:txBody>
      </p:sp>
      <p:sp>
        <p:nvSpPr>
          <p:cNvPr id="122885" name="ZoneTexte 4">
            <a:extLst>
              <a:ext uri="{FF2B5EF4-FFF2-40B4-BE49-F238E27FC236}">
                <a16:creationId xmlns:a16="http://schemas.microsoft.com/office/drawing/2014/main" id="{DC61471D-4929-D4CE-8A7A-AAE60713E220}"/>
              </a:ext>
            </a:extLst>
          </p:cNvPr>
          <p:cNvSpPr txBox="1">
            <a:spLocks noChangeArrowheads="1"/>
          </p:cNvSpPr>
          <p:nvPr/>
        </p:nvSpPr>
        <p:spPr bwMode="auto">
          <a:xfrm>
            <a:off x="652463" y="2203450"/>
            <a:ext cx="72009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2 possibilités pour le refroidissement des fumées : </a:t>
            </a:r>
          </a:p>
          <a:p>
            <a:pPr>
              <a:lnSpc>
                <a:spcPct val="107000"/>
              </a:lnSpc>
              <a:spcAft>
                <a:spcPts val="800"/>
              </a:spcAft>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GAS COOLING (flux)</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FRESCH AIR (flux)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Espace réservé du numéro de diapositive 4">
            <a:extLst>
              <a:ext uri="{FF2B5EF4-FFF2-40B4-BE49-F238E27FC236}">
                <a16:creationId xmlns:a16="http://schemas.microsoft.com/office/drawing/2014/main" id="{42AE20A4-0A52-2FC5-0E98-FCA2759E36C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704E710-F711-4976-8475-6F523A62F5BB}" type="slidenum">
              <a:rPr lang="fr-FR" altLang="fr-FR" sz="2000">
                <a:solidFill>
                  <a:srgbClr val="984807"/>
                </a:solidFill>
              </a:rPr>
              <a:pPr algn="r" eaLnBrk="1" hangingPunct="1">
                <a:spcBef>
                  <a:spcPct val="0"/>
                </a:spcBef>
                <a:buFontTx/>
                <a:buNone/>
              </a:pPr>
              <a:t>119</a:t>
            </a:fld>
            <a:endParaRPr lang="fr-FR" altLang="fr-FR" sz="2000">
              <a:solidFill>
                <a:srgbClr val="984807"/>
              </a:solidFill>
            </a:endParaRPr>
          </a:p>
        </p:txBody>
      </p:sp>
      <p:sp>
        <p:nvSpPr>
          <p:cNvPr id="123907" name="Titre 8">
            <a:extLst>
              <a:ext uri="{FF2B5EF4-FFF2-40B4-BE49-F238E27FC236}">
                <a16:creationId xmlns:a16="http://schemas.microsoft.com/office/drawing/2014/main" id="{0A57017A-D5ED-98D7-7ABC-3ECE13D0A076}"/>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23908" name="ZoneTexte 4">
            <a:extLst>
              <a:ext uri="{FF2B5EF4-FFF2-40B4-BE49-F238E27FC236}">
                <a16:creationId xmlns:a16="http://schemas.microsoft.com/office/drawing/2014/main" id="{FE602A59-DB7D-FB93-731A-A042A34A571C}"/>
              </a:ext>
            </a:extLst>
          </p:cNvPr>
          <p:cNvSpPr txBox="1">
            <a:spLocks noChangeArrowheads="1"/>
          </p:cNvSpPr>
          <p:nvPr/>
        </p:nvSpPr>
        <p:spPr bwMode="auto">
          <a:xfrm>
            <a:off x="446088" y="1268413"/>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GAS COOLING (flux) : </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sp>
        <p:nvSpPr>
          <p:cNvPr id="123909" name="Rectangle 2">
            <a:extLst>
              <a:ext uri="{FF2B5EF4-FFF2-40B4-BE49-F238E27FC236}">
                <a16:creationId xmlns:a16="http://schemas.microsoft.com/office/drawing/2014/main" id="{764D28D6-63A0-3E80-F5DD-1D9A9DBCD00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23910" name="Picture 1">
            <a:extLst>
              <a:ext uri="{FF2B5EF4-FFF2-40B4-BE49-F238E27FC236}">
                <a16:creationId xmlns:a16="http://schemas.microsoft.com/office/drawing/2014/main" id="{7D6AB67A-F97C-17D8-9F03-45D1F2E19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01" t="17955" r="3444" b="63385"/>
          <a:stretch>
            <a:fillRect/>
          </a:stretch>
        </p:blipFill>
        <p:spPr bwMode="auto">
          <a:xfrm>
            <a:off x="446088" y="2362200"/>
            <a:ext cx="801846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8">
            <a:extLst>
              <a:ext uri="{FF2B5EF4-FFF2-40B4-BE49-F238E27FC236}">
                <a16:creationId xmlns:a16="http://schemas.microsoft.com/office/drawing/2014/main" id="{FB4BB604-6BC7-7EAF-5E72-2B1F39C1E49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Environnement</a:t>
            </a:r>
          </a:p>
        </p:txBody>
      </p:sp>
      <p:sp>
        <p:nvSpPr>
          <p:cNvPr id="14339" name="Espace réservé du numéro de diapositive 4">
            <a:extLst>
              <a:ext uri="{FF2B5EF4-FFF2-40B4-BE49-F238E27FC236}">
                <a16:creationId xmlns:a16="http://schemas.microsoft.com/office/drawing/2014/main" id="{B25D0D81-09C8-9AB9-7917-EE0650D2D23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5B06992-2301-4313-BE5B-03D853759F4C}" type="slidenum">
              <a:rPr lang="fr-FR" altLang="fr-FR" sz="2000">
                <a:solidFill>
                  <a:srgbClr val="984807"/>
                </a:solidFill>
              </a:rPr>
              <a:pPr algn="r" eaLnBrk="1" hangingPunct="1">
                <a:spcBef>
                  <a:spcPct val="0"/>
                </a:spcBef>
                <a:buFontTx/>
                <a:buNone/>
              </a:pPr>
              <a:t>12</a:t>
            </a:fld>
            <a:endParaRPr lang="fr-FR" altLang="fr-FR" sz="2000">
              <a:solidFill>
                <a:srgbClr val="984807"/>
              </a:solidFill>
            </a:endParaRPr>
          </a:p>
        </p:txBody>
      </p:sp>
      <p:sp>
        <p:nvSpPr>
          <p:cNvPr id="14340" name="Rectangle 1">
            <a:extLst>
              <a:ext uri="{FF2B5EF4-FFF2-40B4-BE49-F238E27FC236}">
                <a16:creationId xmlns:a16="http://schemas.microsoft.com/office/drawing/2014/main" id="{97691DDD-23FA-37BB-C09C-75EDCC8C9458}"/>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Éléments nécessaires au démarrage du feu : </a:t>
            </a:r>
          </a:p>
        </p:txBody>
      </p:sp>
      <p:sp>
        <p:nvSpPr>
          <p:cNvPr id="14341" name="Rectangle 1">
            <a:extLst>
              <a:ext uri="{FF2B5EF4-FFF2-40B4-BE49-F238E27FC236}">
                <a16:creationId xmlns:a16="http://schemas.microsoft.com/office/drawing/2014/main" id="{8E8DD10C-C63C-ED4E-3E49-F099815945D0}"/>
              </a:ext>
            </a:extLst>
          </p:cNvPr>
          <p:cNvSpPr>
            <a:spLocks noChangeArrowheads="1"/>
          </p:cNvSpPr>
          <p:nvPr/>
        </p:nvSpPr>
        <p:spPr bwMode="auto">
          <a:xfrm>
            <a:off x="441325" y="2214563"/>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Remarque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Progrès techniques et l’évolution du confort domestique augmentent le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potentiel calorifique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présent dans les locaux.</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Combustible alimentant un sinistre est constitué par le mobilier, les aménagements intérieurs, la décoration, etc.</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830A1E71-1986-7573-5BBC-AA5BC0AC0BCC}"/>
              </a:ext>
            </a:extLst>
          </p:cNvPr>
          <p:cNvPicPr>
            <a:picLocks noChangeAspect="1"/>
          </p:cNvPicPr>
          <p:nvPr/>
        </p:nvPicPr>
        <p:blipFill>
          <a:blip r:embed="rId2"/>
          <a:stretch>
            <a:fillRect/>
          </a:stretch>
        </p:blipFill>
        <p:spPr>
          <a:xfrm>
            <a:off x="6781800" y="1219200"/>
            <a:ext cx="2117725" cy="147478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Espace réservé du numéro de diapositive 4">
            <a:extLst>
              <a:ext uri="{FF2B5EF4-FFF2-40B4-BE49-F238E27FC236}">
                <a16:creationId xmlns:a16="http://schemas.microsoft.com/office/drawing/2014/main" id="{DBCEDE28-4E0B-B3F0-EF43-4EE966A1FFF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F1706FE-93F1-4159-A5DA-432EE4F3C384}" type="slidenum">
              <a:rPr lang="fr-FR" altLang="fr-FR" sz="2000">
                <a:solidFill>
                  <a:srgbClr val="984807"/>
                </a:solidFill>
              </a:rPr>
              <a:pPr algn="r" eaLnBrk="1" hangingPunct="1">
                <a:spcBef>
                  <a:spcPct val="0"/>
                </a:spcBef>
                <a:buFontTx/>
                <a:buNone/>
              </a:pPr>
              <a:t>120</a:t>
            </a:fld>
            <a:endParaRPr lang="fr-FR" altLang="fr-FR" sz="2000">
              <a:solidFill>
                <a:srgbClr val="984807"/>
              </a:solidFill>
            </a:endParaRPr>
          </a:p>
        </p:txBody>
      </p:sp>
      <p:sp>
        <p:nvSpPr>
          <p:cNvPr id="124931" name="Titre 8">
            <a:extLst>
              <a:ext uri="{FF2B5EF4-FFF2-40B4-BE49-F238E27FC236}">
                <a16:creationId xmlns:a16="http://schemas.microsoft.com/office/drawing/2014/main" id="{579FB96E-4536-C40D-50F5-9EEDEDDA9C45}"/>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24932" name="Rectangle 2">
            <a:extLst>
              <a:ext uri="{FF2B5EF4-FFF2-40B4-BE49-F238E27FC236}">
                <a16:creationId xmlns:a16="http://schemas.microsoft.com/office/drawing/2014/main" id="{D6C36BED-CD4A-2B7A-D24E-81340207AA8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24933" name="Picture 1">
            <a:extLst>
              <a:ext uri="{FF2B5EF4-FFF2-40B4-BE49-F238E27FC236}">
                <a16:creationId xmlns:a16="http://schemas.microsoft.com/office/drawing/2014/main" id="{B8ABA6C2-17CD-1BF1-D10C-A9C266705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590" t="36333" r="15364" b="47070"/>
          <a:stretch>
            <a:fillRect/>
          </a:stretch>
        </p:blipFill>
        <p:spPr bwMode="auto">
          <a:xfrm>
            <a:off x="501650" y="2206625"/>
            <a:ext cx="81407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ZoneTexte 4">
            <a:extLst>
              <a:ext uri="{FF2B5EF4-FFF2-40B4-BE49-F238E27FC236}">
                <a16:creationId xmlns:a16="http://schemas.microsoft.com/office/drawing/2014/main" id="{B143EEF2-9348-651F-248A-27C01560A79F}"/>
              </a:ext>
            </a:extLst>
          </p:cNvPr>
          <p:cNvSpPr txBox="1">
            <a:spLocks noChangeArrowheads="1"/>
          </p:cNvSpPr>
          <p:nvPr/>
        </p:nvSpPr>
        <p:spPr bwMode="auto">
          <a:xfrm>
            <a:off x="446088" y="1268413"/>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GAS COOLING (flux) : </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Espace réservé du numéro de diapositive 4">
            <a:extLst>
              <a:ext uri="{FF2B5EF4-FFF2-40B4-BE49-F238E27FC236}">
                <a16:creationId xmlns:a16="http://schemas.microsoft.com/office/drawing/2014/main" id="{A3DD7E25-0AB1-0C08-E200-1F1C2B160DA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9B89F48-2F5E-4EF0-995A-3AE2A861ABC9}" type="slidenum">
              <a:rPr lang="fr-FR" altLang="fr-FR" sz="2000">
                <a:solidFill>
                  <a:srgbClr val="984807"/>
                </a:solidFill>
              </a:rPr>
              <a:pPr algn="r" eaLnBrk="1" hangingPunct="1">
                <a:spcBef>
                  <a:spcPct val="0"/>
                </a:spcBef>
                <a:buFontTx/>
                <a:buNone/>
              </a:pPr>
              <a:t>121</a:t>
            </a:fld>
            <a:endParaRPr lang="fr-FR" altLang="fr-FR" sz="2000">
              <a:solidFill>
                <a:srgbClr val="984807"/>
              </a:solidFill>
            </a:endParaRPr>
          </a:p>
        </p:txBody>
      </p:sp>
      <p:sp>
        <p:nvSpPr>
          <p:cNvPr id="125955" name="Titre 8">
            <a:extLst>
              <a:ext uri="{FF2B5EF4-FFF2-40B4-BE49-F238E27FC236}">
                <a16:creationId xmlns:a16="http://schemas.microsoft.com/office/drawing/2014/main" id="{6C45D5C2-F0B6-61E1-B4D0-CA5CE6E58CCF}"/>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25956" name="ZoneTexte 3">
            <a:extLst>
              <a:ext uri="{FF2B5EF4-FFF2-40B4-BE49-F238E27FC236}">
                <a16:creationId xmlns:a16="http://schemas.microsoft.com/office/drawing/2014/main" id="{11C5A67F-D08B-DD6A-651E-456BB4BCCFA1}"/>
              </a:ext>
            </a:extLst>
          </p:cNvPr>
          <p:cNvSpPr txBox="1">
            <a:spLocks noChangeArrowheads="1"/>
          </p:cNvSpPr>
          <p:nvPr/>
        </p:nvSpPr>
        <p:spPr bwMode="auto">
          <a:xfrm>
            <a:off x="446088" y="1268413"/>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GAS COOLING (flux) : </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sp>
        <p:nvSpPr>
          <p:cNvPr id="125957" name="ZoneTexte 5">
            <a:extLst>
              <a:ext uri="{FF2B5EF4-FFF2-40B4-BE49-F238E27FC236}">
                <a16:creationId xmlns:a16="http://schemas.microsoft.com/office/drawing/2014/main" id="{C512E182-0B35-1C59-5521-CAFFDECA4889}"/>
              </a:ext>
            </a:extLst>
          </p:cNvPr>
          <p:cNvSpPr txBox="1">
            <a:spLocks noChangeArrowheads="1"/>
          </p:cNvSpPr>
          <p:nvPr/>
        </p:nvSpPr>
        <p:spPr bwMode="auto">
          <a:xfrm>
            <a:off x="460375" y="1844675"/>
            <a:ext cx="8288338"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OBJECTIF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Diminuer l’impact radiatif sur les intervenants / le mobilier</a:t>
            </a:r>
          </a:p>
          <a:p>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Prévenir le déclenchement EGE (inertage/refroidissement de la fumée),</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Éviter d’atteindre la T° d’auto-inflammation de la fumée,</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Stabiliser / rehausser le plafond de fumée (contraction du volume refroidi),</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Espace réservé du numéro de diapositive 4">
            <a:extLst>
              <a:ext uri="{FF2B5EF4-FFF2-40B4-BE49-F238E27FC236}">
                <a16:creationId xmlns:a16="http://schemas.microsoft.com/office/drawing/2014/main" id="{A1B13056-48E0-41C4-632E-CE2F14238F8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06AF045-DF21-4251-8187-6F4012751D0B}" type="slidenum">
              <a:rPr lang="fr-FR" altLang="fr-FR" sz="2000">
                <a:solidFill>
                  <a:srgbClr val="984807"/>
                </a:solidFill>
              </a:rPr>
              <a:pPr algn="r" eaLnBrk="1" hangingPunct="1">
                <a:spcBef>
                  <a:spcPct val="0"/>
                </a:spcBef>
                <a:buFontTx/>
                <a:buNone/>
              </a:pPr>
              <a:t>122</a:t>
            </a:fld>
            <a:endParaRPr lang="fr-FR" altLang="fr-FR" sz="2000">
              <a:solidFill>
                <a:srgbClr val="984807"/>
              </a:solidFill>
            </a:endParaRPr>
          </a:p>
        </p:txBody>
      </p:sp>
      <p:sp>
        <p:nvSpPr>
          <p:cNvPr id="126979" name="Titre 8">
            <a:extLst>
              <a:ext uri="{FF2B5EF4-FFF2-40B4-BE49-F238E27FC236}">
                <a16:creationId xmlns:a16="http://schemas.microsoft.com/office/drawing/2014/main" id="{8E5D9952-2135-789B-3FEB-CBD450792928}"/>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26980" name="ZoneTexte 3">
            <a:extLst>
              <a:ext uri="{FF2B5EF4-FFF2-40B4-BE49-F238E27FC236}">
                <a16:creationId xmlns:a16="http://schemas.microsoft.com/office/drawing/2014/main" id="{0557B5D5-7B63-6682-34D6-9FE3E930AF0D}"/>
              </a:ext>
            </a:extLst>
          </p:cNvPr>
          <p:cNvSpPr txBox="1">
            <a:spLocks noChangeArrowheads="1"/>
          </p:cNvSpPr>
          <p:nvPr/>
        </p:nvSpPr>
        <p:spPr bwMode="auto">
          <a:xfrm>
            <a:off x="446088" y="1268413"/>
            <a:ext cx="4572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GAS COOLING (flux) : </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sp>
        <p:nvSpPr>
          <p:cNvPr id="126981" name="ZoneTexte 5">
            <a:extLst>
              <a:ext uri="{FF2B5EF4-FFF2-40B4-BE49-F238E27FC236}">
                <a16:creationId xmlns:a16="http://schemas.microsoft.com/office/drawing/2014/main" id="{0EC63C11-8EA6-523F-E651-6068973C3B7E}"/>
              </a:ext>
            </a:extLst>
          </p:cNvPr>
          <p:cNvSpPr txBox="1">
            <a:spLocks noChangeArrowheads="1"/>
          </p:cNvSpPr>
          <p:nvPr/>
        </p:nvSpPr>
        <p:spPr bwMode="auto">
          <a:xfrm>
            <a:off x="446088" y="2038350"/>
            <a:ext cx="82883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OBJECTIF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Stabiliser / rehausser le plafond de fumée (contraction du volume refroidi),</a:t>
            </a:r>
          </a:p>
          <a:p>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Sécuriser l’environnement de travail par inertage à la vapeur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Diminuer la quantité de gaz combustible contenu dans la fumée en en diminuant la pression partielle par dilution à la vapeur.</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Espace réservé du numéro de diapositive 4">
            <a:extLst>
              <a:ext uri="{FF2B5EF4-FFF2-40B4-BE49-F238E27FC236}">
                <a16:creationId xmlns:a16="http://schemas.microsoft.com/office/drawing/2014/main" id="{099A106B-E969-E745-2482-ECA97EE4703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AD4C4F9-E27A-4E79-BC54-6B26475977AE}" type="slidenum">
              <a:rPr lang="fr-FR" altLang="fr-FR" sz="2000">
                <a:solidFill>
                  <a:srgbClr val="984807"/>
                </a:solidFill>
              </a:rPr>
              <a:pPr algn="r" eaLnBrk="1" hangingPunct="1">
                <a:spcBef>
                  <a:spcPct val="0"/>
                </a:spcBef>
                <a:buFontTx/>
                <a:buNone/>
              </a:pPr>
              <a:t>123</a:t>
            </a:fld>
            <a:endParaRPr lang="fr-FR" altLang="fr-FR" sz="2000">
              <a:solidFill>
                <a:srgbClr val="984807"/>
              </a:solidFill>
            </a:endParaRPr>
          </a:p>
        </p:txBody>
      </p:sp>
      <p:sp>
        <p:nvSpPr>
          <p:cNvPr id="128003" name="Titre 8">
            <a:extLst>
              <a:ext uri="{FF2B5EF4-FFF2-40B4-BE49-F238E27FC236}">
                <a16:creationId xmlns:a16="http://schemas.microsoft.com/office/drawing/2014/main" id="{1F18883F-AAB6-35C7-7067-17D6C4F6EB13}"/>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28004" name="ZoneTexte 2">
            <a:extLst>
              <a:ext uri="{FF2B5EF4-FFF2-40B4-BE49-F238E27FC236}">
                <a16:creationId xmlns:a16="http://schemas.microsoft.com/office/drawing/2014/main" id="{435203DD-1E58-6C9B-064E-4D619A41CFC5}"/>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FRESCH AIR (flux) :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
        <p:nvSpPr>
          <p:cNvPr id="128005" name="Rectangle 2">
            <a:extLst>
              <a:ext uri="{FF2B5EF4-FFF2-40B4-BE49-F238E27FC236}">
                <a16:creationId xmlns:a16="http://schemas.microsoft.com/office/drawing/2014/main" id="{F3821A21-55AC-AF01-F618-5FDC7A13FC2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28006" name="Picture 1">
            <a:extLst>
              <a:ext uri="{FF2B5EF4-FFF2-40B4-BE49-F238E27FC236}">
                <a16:creationId xmlns:a16="http://schemas.microsoft.com/office/drawing/2014/main" id="{47D8D1BE-C112-4DE8-A6FA-ADD81A022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34" t="17955" r="3311" b="61890"/>
          <a:stretch>
            <a:fillRect/>
          </a:stretch>
        </p:blipFill>
        <p:spPr bwMode="auto">
          <a:xfrm>
            <a:off x="458788" y="2084388"/>
            <a:ext cx="8275637"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Espace réservé du numéro de diapositive 4">
            <a:extLst>
              <a:ext uri="{FF2B5EF4-FFF2-40B4-BE49-F238E27FC236}">
                <a16:creationId xmlns:a16="http://schemas.microsoft.com/office/drawing/2014/main" id="{D3B3AB18-5503-76D0-428E-31F504D0CB4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09E3558-959C-46CA-815C-4CE76D4747EF}" type="slidenum">
              <a:rPr lang="fr-FR" altLang="fr-FR" sz="2000">
                <a:solidFill>
                  <a:srgbClr val="984807"/>
                </a:solidFill>
              </a:rPr>
              <a:pPr algn="r" eaLnBrk="1" hangingPunct="1">
                <a:spcBef>
                  <a:spcPct val="0"/>
                </a:spcBef>
                <a:buFontTx/>
                <a:buNone/>
              </a:pPr>
              <a:t>124</a:t>
            </a:fld>
            <a:endParaRPr lang="fr-FR" altLang="fr-FR" sz="2000">
              <a:solidFill>
                <a:srgbClr val="984807"/>
              </a:solidFill>
            </a:endParaRPr>
          </a:p>
        </p:txBody>
      </p:sp>
      <p:sp>
        <p:nvSpPr>
          <p:cNvPr id="129027" name="Titre 8">
            <a:extLst>
              <a:ext uri="{FF2B5EF4-FFF2-40B4-BE49-F238E27FC236}">
                <a16:creationId xmlns:a16="http://schemas.microsoft.com/office/drawing/2014/main" id="{9072CED8-FD79-CA10-8652-29D444F18409}"/>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29028" name="Rectangle 2">
            <a:extLst>
              <a:ext uri="{FF2B5EF4-FFF2-40B4-BE49-F238E27FC236}">
                <a16:creationId xmlns:a16="http://schemas.microsoft.com/office/drawing/2014/main" id="{16284600-56B0-F94A-EACE-5FBD2FBE8FD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29029" name="Picture 1">
            <a:extLst>
              <a:ext uri="{FF2B5EF4-FFF2-40B4-BE49-F238E27FC236}">
                <a16:creationId xmlns:a16="http://schemas.microsoft.com/office/drawing/2014/main" id="{FD479D11-20C2-14A3-4BE6-F523D4C4D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34" t="69580" r="10739" b="4501"/>
          <a:stretch>
            <a:fillRect/>
          </a:stretch>
        </p:blipFill>
        <p:spPr bwMode="auto">
          <a:xfrm>
            <a:off x="446088" y="1989138"/>
            <a:ext cx="8278812"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ZoneTexte 4">
            <a:extLst>
              <a:ext uri="{FF2B5EF4-FFF2-40B4-BE49-F238E27FC236}">
                <a16:creationId xmlns:a16="http://schemas.microsoft.com/office/drawing/2014/main" id="{18122423-A95D-E3E3-491A-C0E04F5873FA}"/>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FRESCH AIR (flux) :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Espace réservé du numéro de diapositive 4">
            <a:extLst>
              <a:ext uri="{FF2B5EF4-FFF2-40B4-BE49-F238E27FC236}">
                <a16:creationId xmlns:a16="http://schemas.microsoft.com/office/drawing/2014/main" id="{806B7073-1587-4D26-E11C-D7041ED89AB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0BD4949-CBA3-4B2B-AD0B-EAB4733B10E7}" type="slidenum">
              <a:rPr lang="fr-FR" altLang="fr-FR" sz="2000">
                <a:solidFill>
                  <a:srgbClr val="984807"/>
                </a:solidFill>
              </a:rPr>
              <a:pPr algn="r" eaLnBrk="1" hangingPunct="1">
                <a:spcBef>
                  <a:spcPct val="0"/>
                </a:spcBef>
                <a:buFontTx/>
                <a:buNone/>
              </a:pPr>
              <a:t>125</a:t>
            </a:fld>
            <a:endParaRPr lang="fr-FR" altLang="fr-FR" sz="2000">
              <a:solidFill>
                <a:srgbClr val="984807"/>
              </a:solidFill>
            </a:endParaRPr>
          </a:p>
        </p:txBody>
      </p:sp>
      <p:sp>
        <p:nvSpPr>
          <p:cNvPr id="130051" name="Titre 8">
            <a:extLst>
              <a:ext uri="{FF2B5EF4-FFF2-40B4-BE49-F238E27FC236}">
                <a16:creationId xmlns:a16="http://schemas.microsoft.com/office/drawing/2014/main" id="{0D5FCE0D-17E8-5E62-F310-BAE985988FE6}"/>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30052" name="ZoneTexte 3">
            <a:extLst>
              <a:ext uri="{FF2B5EF4-FFF2-40B4-BE49-F238E27FC236}">
                <a16:creationId xmlns:a16="http://schemas.microsoft.com/office/drawing/2014/main" id="{DFEF14AE-CBE9-99C7-B4D9-6227563186D1}"/>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FRESCH AIR (flux) :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
        <p:nvSpPr>
          <p:cNvPr id="130053" name="Rectangle 2">
            <a:extLst>
              <a:ext uri="{FF2B5EF4-FFF2-40B4-BE49-F238E27FC236}">
                <a16:creationId xmlns:a16="http://schemas.microsoft.com/office/drawing/2014/main" id="{96C44CFD-35FE-E5A6-6F86-5FAEEE8180B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30054" name="Picture 1">
            <a:extLst>
              <a:ext uri="{FF2B5EF4-FFF2-40B4-BE49-F238E27FC236}">
                <a16:creationId xmlns:a16="http://schemas.microsoft.com/office/drawing/2014/main" id="{94990664-FB0C-D94B-CC2F-8CE91AAA7D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07" t="21649" r="9537" b="52827"/>
          <a:stretch>
            <a:fillRect/>
          </a:stretch>
        </p:blipFill>
        <p:spPr bwMode="auto">
          <a:xfrm>
            <a:off x="454025" y="2078038"/>
            <a:ext cx="8235950"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Espace réservé du numéro de diapositive 4">
            <a:extLst>
              <a:ext uri="{FF2B5EF4-FFF2-40B4-BE49-F238E27FC236}">
                <a16:creationId xmlns:a16="http://schemas.microsoft.com/office/drawing/2014/main" id="{8233E4DA-0842-3744-107F-8A9DC07D636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13F6E9F-E60B-40B6-9507-0896E066980D}" type="slidenum">
              <a:rPr lang="fr-FR" altLang="fr-FR" sz="2000">
                <a:solidFill>
                  <a:srgbClr val="984807"/>
                </a:solidFill>
              </a:rPr>
              <a:pPr algn="r" eaLnBrk="1" hangingPunct="1">
                <a:spcBef>
                  <a:spcPct val="0"/>
                </a:spcBef>
                <a:buFontTx/>
                <a:buNone/>
              </a:pPr>
              <a:t>126</a:t>
            </a:fld>
            <a:endParaRPr lang="fr-FR" altLang="fr-FR" sz="2000">
              <a:solidFill>
                <a:srgbClr val="984807"/>
              </a:solidFill>
            </a:endParaRPr>
          </a:p>
        </p:txBody>
      </p:sp>
      <p:sp>
        <p:nvSpPr>
          <p:cNvPr id="131075" name="Titre 8">
            <a:extLst>
              <a:ext uri="{FF2B5EF4-FFF2-40B4-BE49-F238E27FC236}">
                <a16:creationId xmlns:a16="http://schemas.microsoft.com/office/drawing/2014/main" id="{8AB7812A-4D05-1049-904D-3805525D89EB}"/>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31076" name="ZoneTexte 2">
            <a:extLst>
              <a:ext uri="{FF2B5EF4-FFF2-40B4-BE49-F238E27FC236}">
                <a16:creationId xmlns:a16="http://schemas.microsoft.com/office/drawing/2014/main" id="{8AAB83F5-8397-CCE6-819E-C3AD7462E016}"/>
              </a:ext>
            </a:extLst>
          </p:cNvPr>
          <p:cNvSpPr txBox="1">
            <a:spLocks noChangeArrowheads="1"/>
          </p:cNvSpPr>
          <p:nvPr/>
        </p:nvSpPr>
        <p:spPr bwMode="auto">
          <a:xfrm>
            <a:off x="1908175" y="2855913"/>
            <a:ext cx="57594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3200" b="1" u="sng">
                <a:latin typeface="Times New Roman" panose="02020603050405020304" pitchFamily="18" charset="0"/>
                <a:ea typeface="Calibri" panose="020F0502020204030204" pitchFamily="34" charset="0"/>
                <a:cs typeface="Times New Roman" panose="02020603050405020304" pitchFamily="18" charset="0"/>
              </a:rPr>
              <a:t>ATTAQUE  - EXTINCTION </a:t>
            </a:r>
            <a:endParaRPr lang="fr-FR" altLang="fr-FR" sz="6000" u="sng">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Espace réservé du numéro de diapositive 4">
            <a:extLst>
              <a:ext uri="{FF2B5EF4-FFF2-40B4-BE49-F238E27FC236}">
                <a16:creationId xmlns:a16="http://schemas.microsoft.com/office/drawing/2014/main" id="{5C790B1C-D36B-1F76-9473-85BD3B59287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7F5465B-8162-41C2-B52F-226673E70EA3}" type="slidenum">
              <a:rPr lang="fr-FR" altLang="fr-FR" sz="2000">
                <a:solidFill>
                  <a:srgbClr val="984807"/>
                </a:solidFill>
              </a:rPr>
              <a:pPr algn="r" eaLnBrk="1" hangingPunct="1">
                <a:spcBef>
                  <a:spcPct val="0"/>
                </a:spcBef>
                <a:buFontTx/>
                <a:buNone/>
              </a:pPr>
              <a:t>127</a:t>
            </a:fld>
            <a:endParaRPr lang="fr-FR" altLang="fr-FR" sz="2000">
              <a:solidFill>
                <a:srgbClr val="984807"/>
              </a:solidFill>
            </a:endParaRPr>
          </a:p>
        </p:txBody>
      </p:sp>
      <p:sp>
        <p:nvSpPr>
          <p:cNvPr id="132099" name="Titre 8">
            <a:extLst>
              <a:ext uri="{FF2B5EF4-FFF2-40B4-BE49-F238E27FC236}">
                <a16:creationId xmlns:a16="http://schemas.microsoft.com/office/drawing/2014/main" id="{DB5BD14F-FC7E-314B-92CE-B032ECDA64B9}"/>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5" name="ZoneTexte 4">
            <a:extLst>
              <a:ext uri="{FF2B5EF4-FFF2-40B4-BE49-F238E27FC236}">
                <a16:creationId xmlns:a16="http://schemas.microsoft.com/office/drawing/2014/main" id="{4E01B702-B768-08B0-797D-FD51AB17C1EE}"/>
              </a:ext>
            </a:extLst>
          </p:cNvPr>
          <p:cNvSpPr txBox="1"/>
          <p:nvPr/>
        </p:nvSpPr>
        <p:spPr>
          <a:xfrm>
            <a:off x="427038" y="1341438"/>
            <a:ext cx="8032750" cy="1200150"/>
          </a:xfrm>
          <a:prstGeom prst="rect">
            <a:avLst/>
          </a:prstGeom>
          <a:noFill/>
        </p:spPr>
        <p:txBody>
          <a:bodyPr>
            <a:spAutoFit/>
          </a:bodyPr>
          <a:lstStyle/>
          <a:p>
            <a:pPr>
              <a:spcAft>
                <a:spcPts val="0"/>
              </a:spcAft>
              <a:defRPr/>
            </a:pPr>
            <a:r>
              <a:rPr lang="fr-FR" sz="2400" b="1" u="dbl" cap="all" dirty="0">
                <a:latin typeface="Times New Roman" panose="02020603050405020304" pitchFamily="18" charset="0"/>
                <a:ea typeface="Calibri" panose="020F0502020204030204" pitchFamily="34" charset="0"/>
                <a:cs typeface="Times New Roman" panose="02020603050405020304" pitchFamily="18" charset="0"/>
              </a:rPr>
              <a:t>extinction directe  (source)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defRPr/>
            </a:pPr>
            <a:r>
              <a:rPr lang="fr-FR" sz="2400" b="1" u="sng" dirty="0">
                <a:latin typeface="Times New Roman" panose="02020603050405020304" pitchFamily="18" charset="0"/>
                <a:ea typeface="Calibri" panose="020F0502020204030204" pitchFamily="34" charset="0"/>
                <a:cs typeface="Times New Roman" panose="02020603050405020304" pitchFamily="18" charset="0"/>
              </a:rPr>
              <a:t>Le badigeonnage  ou « painting »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2101" name="Rectangle 2">
            <a:extLst>
              <a:ext uri="{FF2B5EF4-FFF2-40B4-BE49-F238E27FC236}">
                <a16:creationId xmlns:a16="http://schemas.microsoft.com/office/drawing/2014/main" id="{68A9B5C3-DD66-4A89-D195-5971D3EBE19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32102" name="Picture 1">
            <a:extLst>
              <a:ext uri="{FF2B5EF4-FFF2-40B4-BE49-F238E27FC236}">
                <a16:creationId xmlns:a16="http://schemas.microsoft.com/office/drawing/2014/main" id="{712BD8B3-D0D8-3FB8-1CFF-5DD870295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45" t="13657" r="2640" b="71735"/>
          <a:stretch>
            <a:fillRect/>
          </a:stretch>
        </p:blipFill>
        <p:spPr bwMode="auto">
          <a:xfrm>
            <a:off x="427038" y="2711450"/>
            <a:ext cx="8320087"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Espace réservé du numéro de diapositive 4">
            <a:extLst>
              <a:ext uri="{FF2B5EF4-FFF2-40B4-BE49-F238E27FC236}">
                <a16:creationId xmlns:a16="http://schemas.microsoft.com/office/drawing/2014/main" id="{CE053C1F-1B39-2BDA-31A2-968A0469CB2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7CAB6F9-ECD2-4120-A2DB-6C055B1DBB55}" type="slidenum">
              <a:rPr lang="fr-FR" altLang="fr-FR" sz="2000">
                <a:solidFill>
                  <a:srgbClr val="984807"/>
                </a:solidFill>
              </a:rPr>
              <a:pPr algn="r" eaLnBrk="1" hangingPunct="1">
                <a:spcBef>
                  <a:spcPct val="0"/>
                </a:spcBef>
                <a:buFontTx/>
                <a:buNone/>
              </a:pPr>
              <a:t>128</a:t>
            </a:fld>
            <a:endParaRPr lang="fr-FR" altLang="fr-FR" sz="2000">
              <a:solidFill>
                <a:srgbClr val="984807"/>
              </a:solidFill>
            </a:endParaRPr>
          </a:p>
        </p:txBody>
      </p:sp>
      <p:sp>
        <p:nvSpPr>
          <p:cNvPr id="133123" name="Titre 8">
            <a:extLst>
              <a:ext uri="{FF2B5EF4-FFF2-40B4-BE49-F238E27FC236}">
                <a16:creationId xmlns:a16="http://schemas.microsoft.com/office/drawing/2014/main" id="{CF21D977-ED11-064F-B6F5-C2D849D6DFFE}"/>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33124" name="ZoneTexte 2">
            <a:extLst>
              <a:ext uri="{FF2B5EF4-FFF2-40B4-BE49-F238E27FC236}">
                <a16:creationId xmlns:a16="http://schemas.microsoft.com/office/drawing/2014/main" id="{6B61FE9F-333B-F72C-CA94-F51987E5C0B9}"/>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Le badigeonnage : </a:t>
            </a:r>
            <a:endParaRPr lang="fr-FR" altLang="fr-FR" sz="4800" u="sng">
              <a:latin typeface="Calibri" panose="020F0502020204030204" pitchFamily="34" charset="0"/>
              <a:ea typeface="Calibri" panose="020F0502020204030204" pitchFamily="34" charset="0"/>
              <a:cs typeface="Times New Roman" panose="02020603050405020304" pitchFamily="18" charset="0"/>
            </a:endParaRPr>
          </a:p>
        </p:txBody>
      </p:sp>
      <p:pic>
        <p:nvPicPr>
          <p:cNvPr id="133125" name="Picture 1">
            <a:extLst>
              <a:ext uri="{FF2B5EF4-FFF2-40B4-BE49-F238E27FC236}">
                <a16:creationId xmlns:a16="http://schemas.microsoft.com/office/drawing/2014/main" id="{C9C84555-D179-7A41-85A2-D4855708F0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9631" t="28967" r="6268" b="53316"/>
          <a:stretch>
            <a:fillRect/>
          </a:stretch>
        </p:blipFill>
        <p:spPr bwMode="auto">
          <a:xfrm>
            <a:off x="6130925" y="1338263"/>
            <a:ext cx="2727325"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ZoneTexte 4">
            <a:extLst>
              <a:ext uri="{FF2B5EF4-FFF2-40B4-BE49-F238E27FC236}">
                <a16:creationId xmlns:a16="http://schemas.microsoft.com/office/drawing/2014/main" id="{79D935AA-75D4-C733-2884-F9E3BAD0273E}"/>
              </a:ext>
            </a:extLst>
          </p:cNvPr>
          <p:cNvSpPr txBox="1">
            <a:spLocks noChangeArrowheads="1"/>
          </p:cNvSpPr>
          <p:nvPr/>
        </p:nvSpPr>
        <p:spPr bwMode="auto">
          <a:xfrm>
            <a:off x="446088" y="1955800"/>
            <a:ext cx="5781675"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Série de zig-zag en partant du haut d’une surface jusqu’en bas, un balayage (sweep) de droite à gauche ou inversement. </a:t>
            </a:r>
          </a:p>
          <a:p>
            <a:pPr>
              <a:lnSpc>
                <a:spcPct val="107000"/>
              </a:lnSpc>
              <a:spcAft>
                <a:spcPts val="800"/>
              </a:spcAft>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a:t>
            </a:r>
            <a:r>
              <a:rPr lang="fr-FR" altLang="fr-FR" sz="2400">
                <a:latin typeface="Times New Roman" panose="02020603050405020304" pitchFamily="18" charset="0"/>
                <a:ea typeface="Calibri" panose="020F0502020204030204" pitchFamily="34" charset="0"/>
                <a:cs typeface="Times New Roman" panose="02020603050405020304" pitchFamily="18" charset="0"/>
              </a:rPr>
              <a:t>asser l’effet mécanique du jet droit, le robinet de la lance doit être ouvert partiellement afin de déposer l’eau sur les surfaces en feu ou en pyrolyse.</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Espace réservé du numéro de diapositive 4">
            <a:extLst>
              <a:ext uri="{FF2B5EF4-FFF2-40B4-BE49-F238E27FC236}">
                <a16:creationId xmlns:a16="http://schemas.microsoft.com/office/drawing/2014/main" id="{2770F28A-F1C4-C851-8434-5D92477580D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D18C955-2A04-46B5-9652-1B5A4AEF4B95}" type="slidenum">
              <a:rPr lang="fr-FR" altLang="fr-FR" sz="2000">
                <a:solidFill>
                  <a:srgbClr val="984807"/>
                </a:solidFill>
              </a:rPr>
              <a:pPr algn="r" eaLnBrk="1" hangingPunct="1">
                <a:spcBef>
                  <a:spcPct val="0"/>
                </a:spcBef>
                <a:buFontTx/>
                <a:buNone/>
              </a:pPr>
              <a:t>129</a:t>
            </a:fld>
            <a:endParaRPr lang="fr-FR" altLang="fr-FR" sz="2000">
              <a:solidFill>
                <a:srgbClr val="984807"/>
              </a:solidFill>
            </a:endParaRPr>
          </a:p>
        </p:txBody>
      </p:sp>
      <p:sp>
        <p:nvSpPr>
          <p:cNvPr id="134147" name="Titre 8">
            <a:extLst>
              <a:ext uri="{FF2B5EF4-FFF2-40B4-BE49-F238E27FC236}">
                <a16:creationId xmlns:a16="http://schemas.microsoft.com/office/drawing/2014/main" id="{DCA7A108-DCF5-58A4-4F32-E0BD8EEAA74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34148" name="ZoneTexte 2">
            <a:extLst>
              <a:ext uri="{FF2B5EF4-FFF2-40B4-BE49-F238E27FC236}">
                <a16:creationId xmlns:a16="http://schemas.microsoft.com/office/drawing/2014/main" id="{DC9E1644-ADFF-786E-F5D7-21F7D1DB974B}"/>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Le badigeonnage : </a:t>
            </a:r>
            <a:endParaRPr lang="fr-FR" altLang="fr-FR" sz="4800" u="sng">
              <a:latin typeface="Calibri" panose="020F0502020204030204" pitchFamily="34" charset="0"/>
              <a:ea typeface="Calibri" panose="020F0502020204030204" pitchFamily="34" charset="0"/>
              <a:cs typeface="Times New Roman" panose="02020603050405020304" pitchFamily="18" charset="0"/>
            </a:endParaRPr>
          </a:p>
        </p:txBody>
      </p:sp>
      <p:sp>
        <p:nvSpPr>
          <p:cNvPr id="134149" name="ZoneTexte 4">
            <a:extLst>
              <a:ext uri="{FF2B5EF4-FFF2-40B4-BE49-F238E27FC236}">
                <a16:creationId xmlns:a16="http://schemas.microsoft.com/office/drawing/2014/main" id="{AB6F98A2-D4BF-F2DA-FFEF-FC7F348444C8}"/>
              </a:ext>
            </a:extLst>
          </p:cNvPr>
          <p:cNvSpPr txBox="1">
            <a:spLocks noChangeArrowheads="1"/>
          </p:cNvSpPr>
          <p:nvPr/>
        </p:nvSpPr>
        <p:spPr bwMode="auto">
          <a:xfrm>
            <a:off x="576263" y="2305050"/>
            <a:ext cx="79914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 Déposer sur une zone plus ou moins importante en feu une masse d’eau sans créer de déstratification du plafond de fumée.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L’eau va à l’impact augmenter sa surface de contact et ruisseler sur le combustible.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8">
            <a:extLst>
              <a:ext uri="{FF2B5EF4-FFF2-40B4-BE49-F238E27FC236}">
                <a16:creationId xmlns:a16="http://schemas.microsoft.com/office/drawing/2014/main" id="{4BDA5125-044A-4CA6-B5F9-037877A6815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Environnement</a:t>
            </a:r>
          </a:p>
        </p:txBody>
      </p:sp>
      <p:sp>
        <p:nvSpPr>
          <p:cNvPr id="15363" name="Espace réservé du numéro de diapositive 4">
            <a:extLst>
              <a:ext uri="{FF2B5EF4-FFF2-40B4-BE49-F238E27FC236}">
                <a16:creationId xmlns:a16="http://schemas.microsoft.com/office/drawing/2014/main" id="{625C2D4E-684D-0B98-C108-9730578ED3A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D7D3C1B-D221-4960-813C-542100003365}" type="slidenum">
              <a:rPr lang="fr-FR" altLang="fr-FR" sz="2000">
                <a:solidFill>
                  <a:srgbClr val="984807"/>
                </a:solidFill>
              </a:rPr>
              <a:pPr algn="r" eaLnBrk="1" hangingPunct="1">
                <a:spcBef>
                  <a:spcPct val="0"/>
                </a:spcBef>
                <a:buFontTx/>
                <a:buNone/>
              </a:pPr>
              <a:t>13</a:t>
            </a:fld>
            <a:endParaRPr lang="fr-FR" altLang="fr-FR" sz="2000">
              <a:solidFill>
                <a:srgbClr val="984807"/>
              </a:solidFill>
            </a:endParaRPr>
          </a:p>
        </p:txBody>
      </p:sp>
      <p:sp>
        <p:nvSpPr>
          <p:cNvPr id="15364" name="Rectangle 1">
            <a:extLst>
              <a:ext uri="{FF2B5EF4-FFF2-40B4-BE49-F238E27FC236}">
                <a16:creationId xmlns:a16="http://schemas.microsoft.com/office/drawing/2014/main" id="{7AB3E810-8AAC-F455-C953-AF22E7630CB5}"/>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Éléments nécessaires au démarrage du feu : </a:t>
            </a:r>
          </a:p>
        </p:txBody>
      </p:sp>
      <p:sp>
        <p:nvSpPr>
          <p:cNvPr id="15365" name="Rectangle 1">
            <a:extLst>
              <a:ext uri="{FF2B5EF4-FFF2-40B4-BE49-F238E27FC236}">
                <a16:creationId xmlns:a16="http://schemas.microsoft.com/office/drawing/2014/main" id="{F48AB47E-CA27-8275-24C6-AE8A8B165740}"/>
              </a:ext>
            </a:extLst>
          </p:cNvPr>
          <p:cNvSpPr>
            <a:spLocks noChangeArrowheads="1"/>
          </p:cNvSpPr>
          <p:nvPr/>
        </p:nvSpPr>
        <p:spPr bwMode="auto">
          <a:xfrm>
            <a:off x="468313" y="2211388"/>
            <a:ext cx="828992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Remarque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léments présents sont chimiquement complexes (ex. : matières plastiques).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Dégradation thermique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libère des fumées et des gaz surchauffés qui constituent des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mélanges hautement combustibles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D47AB485-5A90-6048-E770-9AAA185B195A}"/>
              </a:ext>
            </a:extLst>
          </p:cNvPr>
          <p:cNvPicPr>
            <a:picLocks noChangeAspect="1"/>
          </p:cNvPicPr>
          <p:nvPr/>
        </p:nvPicPr>
        <p:blipFill>
          <a:blip r:embed="rId2"/>
          <a:stretch>
            <a:fillRect/>
          </a:stretch>
        </p:blipFill>
        <p:spPr>
          <a:xfrm>
            <a:off x="6781800" y="1219200"/>
            <a:ext cx="2117725" cy="147478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space réservé du numéro de diapositive 4">
            <a:extLst>
              <a:ext uri="{FF2B5EF4-FFF2-40B4-BE49-F238E27FC236}">
                <a16:creationId xmlns:a16="http://schemas.microsoft.com/office/drawing/2014/main" id="{50D47B6C-9AAF-5C56-D577-3FC5976196F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4922E42-5706-4B61-B190-4910B5537780}" type="slidenum">
              <a:rPr lang="fr-FR" altLang="fr-FR" sz="2000">
                <a:solidFill>
                  <a:srgbClr val="984807"/>
                </a:solidFill>
              </a:rPr>
              <a:pPr algn="r" eaLnBrk="1" hangingPunct="1">
                <a:spcBef>
                  <a:spcPct val="0"/>
                </a:spcBef>
                <a:buFontTx/>
                <a:buNone/>
              </a:pPr>
              <a:t>130</a:t>
            </a:fld>
            <a:endParaRPr lang="fr-FR" altLang="fr-FR" sz="2000">
              <a:solidFill>
                <a:srgbClr val="984807"/>
              </a:solidFill>
            </a:endParaRPr>
          </a:p>
        </p:txBody>
      </p:sp>
      <p:sp>
        <p:nvSpPr>
          <p:cNvPr id="135171" name="Titre 8">
            <a:extLst>
              <a:ext uri="{FF2B5EF4-FFF2-40B4-BE49-F238E27FC236}">
                <a16:creationId xmlns:a16="http://schemas.microsoft.com/office/drawing/2014/main" id="{C7A432B5-0A5B-1186-75F6-E4A515AB02EB}"/>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35172" name="ZoneTexte 2">
            <a:extLst>
              <a:ext uri="{FF2B5EF4-FFF2-40B4-BE49-F238E27FC236}">
                <a16:creationId xmlns:a16="http://schemas.microsoft.com/office/drawing/2014/main" id="{C52C26DB-1D5E-CE4B-3EFD-1BEC70C55F3A}"/>
              </a:ext>
            </a:extLst>
          </p:cNvPr>
          <p:cNvSpPr txBox="1">
            <a:spLocks noChangeArrowheads="1"/>
          </p:cNvSpPr>
          <p:nvPr/>
        </p:nvSpPr>
        <p:spPr bwMode="auto">
          <a:xfrm>
            <a:off x="446088" y="1341438"/>
            <a:ext cx="66468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Application ponctuelle (penciling)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
        <p:nvSpPr>
          <p:cNvPr id="135173" name="Rectangle 2">
            <a:extLst>
              <a:ext uri="{FF2B5EF4-FFF2-40B4-BE49-F238E27FC236}">
                <a16:creationId xmlns:a16="http://schemas.microsoft.com/office/drawing/2014/main" id="{905601C9-19A1-B3EA-2E5E-5038A95A818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35174" name="Picture 1">
            <a:extLst>
              <a:ext uri="{FF2B5EF4-FFF2-40B4-BE49-F238E27FC236}">
                <a16:creationId xmlns:a16="http://schemas.microsoft.com/office/drawing/2014/main" id="{C39DB1E0-36B8-A7AB-6511-53044EB26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45" t="50801" r="2640" b="31052"/>
          <a:stretch>
            <a:fillRect/>
          </a:stretch>
        </p:blipFill>
        <p:spPr bwMode="auto">
          <a:xfrm>
            <a:off x="577850" y="2236788"/>
            <a:ext cx="798830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Espace réservé du numéro de diapositive 4">
            <a:extLst>
              <a:ext uri="{FF2B5EF4-FFF2-40B4-BE49-F238E27FC236}">
                <a16:creationId xmlns:a16="http://schemas.microsoft.com/office/drawing/2014/main" id="{441769A0-521C-0E92-723C-1BCC603E3AF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A8E06F5-2861-473D-BC39-6971DE4DA3C2}" type="slidenum">
              <a:rPr lang="fr-FR" altLang="fr-FR" sz="2000">
                <a:solidFill>
                  <a:srgbClr val="984807"/>
                </a:solidFill>
              </a:rPr>
              <a:pPr algn="r" eaLnBrk="1" hangingPunct="1">
                <a:spcBef>
                  <a:spcPct val="0"/>
                </a:spcBef>
                <a:buFontTx/>
                <a:buNone/>
              </a:pPr>
              <a:t>131</a:t>
            </a:fld>
            <a:endParaRPr lang="fr-FR" altLang="fr-FR" sz="2000">
              <a:solidFill>
                <a:srgbClr val="984807"/>
              </a:solidFill>
            </a:endParaRPr>
          </a:p>
        </p:txBody>
      </p:sp>
      <p:sp>
        <p:nvSpPr>
          <p:cNvPr id="136195" name="Titre 8">
            <a:extLst>
              <a:ext uri="{FF2B5EF4-FFF2-40B4-BE49-F238E27FC236}">
                <a16:creationId xmlns:a16="http://schemas.microsoft.com/office/drawing/2014/main" id="{15ABFA56-E990-4B53-8339-EA08A91F64B8}"/>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36196" name="ZoneTexte 2">
            <a:extLst>
              <a:ext uri="{FF2B5EF4-FFF2-40B4-BE49-F238E27FC236}">
                <a16:creationId xmlns:a16="http://schemas.microsoft.com/office/drawing/2014/main" id="{C4D6011D-E1D7-83F1-4836-A724B03AA7B1}"/>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Application ponctuelle : </a:t>
            </a:r>
            <a:endParaRPr lang="fr-FR" altLang="fr-FR" sz="4800" u="sng">
              <a:latin typeface="Calibri" panose="020F0502020204030204" pitchFamily="34" charset="0"/>
              <a:ea typeface="Calibri" panose="020F0502020204030204" pitchFamily="34" charset="0"/>
              <a:cs typeface="Times New Roman" panose="02020603050405020304" pitchFamily="18" charset="0"/>
            </a:endParaRPr>
          </a:p>
        </p:txBody>
      </p:sp>
      <p:sp>
        <p:nvSpPr>
          <p:cNvPr id="136197" name="Rectangle 2">
            <a:extLst>
              <a:ext uri="{FF2B5EF4-FFF2-40B4-BE49-F238E27FC236}">
                <a16:creationId xmlns:a16="http://schemas.microsoft.com/office/drawing/2014/main" id="{25581D2E-06E6-BF68-7D08-B76EEBD60BF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36198" name="Picture 1">
            <a:extLst>
              <a:ext uri="{FF2B5EF4-FFF2-40B4-BE49-F238E27FC236}">
                <a16:creationId xmlns:a16="http://schemas.microsoft.com/office/drawing/2014/main" id="{87B9FE6C-052A-A786-A211-3492C3E2C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212" t="69325" r="20728" b="16560"/>
          <a:stretch>
            <a:fillRect/>
          </a:stretch>
        </p:blipFill>
        <p:spPr bwMode="auto">
          <a:xfrm>
            <a:off x="511175" y="2133600"/>
            <a:ext cx="812165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Espace réservé du numéro de diapositive 4">
            <a:extLst>
              <a:ext uri="{FF2B5EF4-FFF2-40B4-BE49-F238E27FC236}">
                <a16:creationId xmlns:a16="http://schemas.microsoft.com/office/drawing/2014/main" id="{BFF5B31B-DA81-C62C-AD5C-4C73E95E296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70C96B6-8684-449D-8E8A-1F8A6529649A}" type="slidenum">
              <a:rPr lang="fr-FR" altLang="fr-FR" sz="2000">
                <a:solidFill>
                  <a:srgbClr val="984807"/>
                </a:solidFill>
              </a:rPr>
              <a:pPr algn="r" eaLnBrk="1" hangingPunct="1">
                <a:spcBef>
                  <a:spcPct val="0"/>
                </a:spcBef>
                <a:buFontTx/>
                <a:buNone/>
              </a:pPr>
              <a:t>132</a:t>
            </a:fld>
            <a:endParaRPr lang="fr-FR" altLang="fr-FR" sz="2000">
              <a:solidFill>
                <a:srgbClr val="984807"/>
              </a:solidFill>
            </a:endParaRPr>
          </a:p>
        </p:txBody>
      </p:sp>
      <p:sp>
        <p:nvSpPr>
          <p:cNvPr id="137219" name="Titre 8">
            <a:extLst>
              <a:ext uri="{FF2B5EF4-FFF2-40B4-BE49-F238E27FC236}">
                <a16:creationId xmlns:a16="http://schemas.microsoft.com/office/drawing/2014/main" id="{E4C1E96A-910F-CFCC-A2CD-EF05DF32EADE}"/>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37220" name="ZoneTexte 2">
            <a:extLst>
              <a:ext uri="{FF2B5EF4-FFF2-40B4-BE49-F238E27FC236}">
                <a16:creationId xmlns:a16="http://schemas.microsoft.com/office/drawing/2014/main" id="{35961C5B-5D56-E3C9-92E0-B603CF60EED0}"/>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Application ponctuelle : </a:t>
            </a:r>
            <a:endParaRPr lang="fr-FR" altLang="fr-FR" sz="4800" u="sng">
              <a:latin typeface="Calibri" panose="020F0502020204030204" pitchFamily="34" charset="0"/>
              <a:ea typeface="Calibri" panose="020F0502020204030204" pitchFamily="34" charset="0"/>
              <a:cs typeface="Times New Roman" panose="02020603050405020304" pitchFamily="18" charset="0"/>
            </a:endParaRPr>
          </a:p>
        </p:txBody>
      </p:sp>
      <p:sp>
        <p:nvSpPr>
          <p:cNvPr id="137221" name="ZoneTexte 4">
            <a:extLst>
              <a:ext uri="{FF2B5EF4-FFF2-40B4-BE49-F238E27FC236}">
                <a16:creationId xmlns:a16="http://schemas.microsoft.com/office/drawing/2014/main" id="{8EBEB9EA-74C0-0FE0-FE42-D68A8FD0A10F}"/>
              </a:ext>
            </a:extLst>
          </p:cNvPr>
          <p:cNvSpPr txBox="1">
            <a:spLocks noChangeArrowheads="1"/>
          </p:cNvSpPr>
          <p:nvPr/>
        </p:nvSpPr>
        <p:spPr bwMode="auto">
          <a:xfrm>
            <a:off x="539750" y="2093913"/>
            <a:ext cx="8135938"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Permet de déposer un volume d’eau sur une surface relativement petite et ciblée</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Ouverture de lance partielle et courte avec un angle de jet étroit.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Mécanisme de diffusion de la lance n’étant pas optimisé, l’eau ainsi propulsée reste en grosses gouttes.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Espace réservé du numéro de diapositive 4">
            <a:extLst>
              <a:ext uri="{FF2B5EF4-FFF2-40B4-BE49-F238E27FC236}">
                <a16:creationId xmlns:a16="http://schemas.microsoft.com/office/drawing/2014/main" id="{F3F7EA67-E028-C856-90B4-7AB41FCF1D0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2D57E9B-3342-4056-AA84-61C208FBF43B}" type="slidenum">
              <a:rPr lang="fr-FR" altLang="fr-FR" sz="2000">
                <a:solidFill>
                  <a:srgbClr val="984807"/>
                </a:solidFill>
              </a:rPr>
              <a:pPr algn="r" eaLnBrk="1" hangingPunct="1">
                <a:spcBef>
                  <a:spcPct val="0"/>
                </a:spcBef>
                <a:buFontTx/>
                <a:buNone/>
              </a:pPr>
              <a:t>133</a:t>
            </a:fld>
            <a:endParaRPr lang="fr-FR" altLang="fr-FR" sz="2000">
              <a:solidFill>
                <a:srgbClr val="984807"/>
              </a:solidFill>
            </a:endParaRPr>
          </a:p>
        </p:txBody>
      </p:sp>
      <p:sp>
        <p:nvSpPr>
          <p:cNvPr id="138243" name="Titre 8">
            <a:extLst>
              <a:ext uri="{FF2B5EF4-FFF2-40B4-BE49-F238E27FC236}">
                <a16:creationId xmlns:a16="http://schemas.microsoft.com/office/drawing/2014/main" id="{380C54EE-BCC1-4E5F-6001-E1978FF5B68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38244" name="ZoneTexte 2">
            <a:extLst>
              <a:ext uri="{FF2B5EF4-FFF2-40B4-BE49-F238E27FC236}">
                <a16:creationId xmlns:a16="http://schemas.microsoft.com/office/drawing/2014/main" id="{F4AC6706-9B49-0CDC-4449-F6035B4C2C8F}"/>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Application ponctuelle : </a:t>
            </a:r>
            <a:endParaRPr lang="fr-FR" altLang="fr-FR" sz="4800" u="sng">
              <a:latin typeface="Calibri" panose="020F0502020204030204" pitchFamily="34" charset="0"/>
              <a:ea typeface="Calibri" panose="020F0502020204030204" pitchFamily="34" charset="0"/>
              <a:cs typeface="Times New Roman" panose="02020603050405020304" pitchFamily="18" charset="0"/>
            </a:endParaRPr>
          </a:p>
        </p:txBody>
      </p:sp>
      <p:sp>
        <p:nvSpPr>
          <p:cNvPr id="138245" name="ZoneTexte 4">
            <a:extLst>
              <a:ext uri="{FF2B5EF4-FFF2-40B4-BE49-F238E27FC236}">
                <a16:creationId xmlns:a16="http://schemas.microsoft.com/office/drawing/2014/main" id="{7A23C95D-44CB-198C-A2E7-03A0F94259B5}"/>
              </a:ext>
            </a:extLst>
          </p:cNvPr>
          <p:cNvSpPr txBox="1">
            <a:spLocks noChangeArrowheads="1"/>
          </p:cNvSpPr>
          <p:nvPr/>
        </p:nvSpPr>
        <p:spPr bwMode="auto">
          <a:xfrm>
            <a:off x="539750" y="2093913"/>
            <a:ext cx="8135938"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OBJECTIF : </a:t>
            </a:r>
          </a:p>
          <a:p>
            <a:pPr>
              <a:lnSpc>
                <a:spcPct val="107000"/>
              </a:lnSpc>
              <a:spcAft>
                <a:spcPts val="800"/>
              </a:spcAft>
            </a:pP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Stopper la création de gaz de pyrolyse en empêchant la dégradation du combustible due à l’élévation de sa température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u numéro de diapositive 4">
            <a:extLst>
              <a:ext uri="{FF2B5EF4-FFF2-40B4-BE49-F238E27FC236}">
                <a16:creationId xmlns:a16="http://schemas.microsoft.com/office/drawing/2014/main" id="{4B703E23-ACF3-7394-A060-727783A4223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7B47784-7FA9-4F61-80BA-717108660309}" type="slidenum">
              <a:rPr lang="fr-FR" altLang="fr-FR" sz="2000">
                <a:solidFill>
                  <a:srgbClr val="984807"/>
                </a:solidFill>
              </a:rPr>
              <a:pPr algn="r" eaLnBrk="1" hangingPunct="1">
                <a:spcBef>
                  <a:spcPct val="0"/>
                </a:spcBef>
                <a:buFontTx/>
                <a:buNone/>
              </a:pPr>
              <a:t>134</a:t>
            </a:fld>
            <a:endParaRPr lang="fr-FR" altLang="fr-FR" sz="2000">
              <a:solidFill>
                <a:srgbClr val="984807"/>
              </a:solidFill>
            </a:endParaRPr>
          </a:p>
        </p:txBody>
      </p:sp>
      <p:sp>
        <p:nvSpPr>
          <p:cNvPr id="139267" name="Titre 8">
            <a:extLst>
              <a:ext uri="{FF2B5EF4-FFF2-40B4-BE49-F238E27FC236}">
                <a16:creationId xmlns:a16="http://schemas.microsoft.com/office/drawing/2014/main" id="{EF226203-B223-E7A8-C131-B8CD20D2C28F}"/>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39268" name="ZoneTexte 2">
            <a:extLst>
              <a:ext uri="{FF2B5EF4-FFF2-40B4-BE49-F238E27FC236}">
                <a16:creationId xmlns:a16="http://schemas.microsoft.com/office/drawing/2014/main" id="{3DE122F2-6702-18B1-8BF0-80944EEAF38D}"/>
              </a:ext>
            </a:extLst>
          </p:cNvPr>
          <p:cNvSpPr txBox="1">
            <a:spLocks noChangeArrowheads="1"/>
          </p:cNvSpPr>
          <p:nvPr/>
        </p:nvSpPr>
        <p:spPr bwMode="auto">
          <a:xfrm>
            <a:off x="446088" y="1341438"/>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Ricochet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9269" name="Rectangle 2">
            <a:extLst>
              <a:ext uri="{FF2B5EF4-FFF2-40B4-BE49-F238E27FC236}">
                <a16:creationId xmlns:a16="http://schemas.microsoft.com/office/drawing/2014/main" id="{0D1C2685-1548-8BE0-7023-8BEE33FA306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39270" name="Picture 1">
            <a:extLst>
              <a:ext uri="{FF2B5EF4-FFF2-40B4-BE49-F238E27FC236}">
                <a16:creationId xmlns:a16="http://schemas.microsoft.com/office/drawing/2014/main" id="{E77D3F5F-9027-7108-7FF4-2D9477D40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33" t="7492" r="3232" b="81189"/>
          <a:stretch>
            <a:fillRect/>
          </a:stretch>
        </p:blipFill>
        <p:spPr bwMode="auto">
          <a:xfrm>
            <a:off x="461963" y="2205038"/>
            <a:ext cx="82613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Espace réservé du numéro de diapositive 4">
            <a:extLst>
              <a:ext uri="{FF2B5EF4-FFF2-40B4-BE49-F238E27FC236}">
                <a16:creationId xmlns:a16="http://schemas.microsoft.com/office/drawing/2014/main" id="{C00199C9-8938-BB39-1992-C217C322548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9FA9CEC-D95D-46E9-872E-BEEF389CB544}" type="slidenum">
              <a:rPr lang="fr-FR" altLang="fr-FR" sz="2000">
                <a:solidFill>
                  <a:srgbClr val="984807"/>
                </a:solidFill>
              </a:rPr>
              <a:pPr algn="r" eaLnBrk="1" hangingPunct="1">
                <a:spcBef>
                  <a:spcPct val="0"/>
                </a:spcBef>
                <a:buFontTx/>
                <a:buNone/>
              </a:pPr>
              <a:t>135</a:t>
            </a:fld>
            <a:endParaRPr lang="fr-FR" altLang="fr-FR" sz="2000">
              <a:solidFill>
                <a:srgbClr val="984807"/>
              </a:solidFill>
            </a:endParaRPr>
          </a:p>
        </p:txBody>
      </p:sp>
      <p:sp>
        <p:nvSpPr>
          <p:cNvPr id="140291" name="Titre 8">
            <a:extLst>
              <a:ext uri="{FF2B5EF4-FFF2-40B4-BE49-F238E27FC236}">
                <a16:creationId xmlns:a16="http://schemas.microsoft.com/office/drawing/2014/main" id="{8D3C77A8-6A38-BD48-6A5B-969E790A3022}"/>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40292" name="ZoneTexte 2">
            <a:extLst>
              <a:ext uri="{FF2B5EF4-FFF2-40B4-BE49-F238E27FC236}">
                <a16:creationId xmlns:a16="http://schemas.microsoft.com/office/drawing/2014/main" id="{C48708D2-48B2-37B0-8EE5-76A9CA599279}"/>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Ricochet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0293" name="Rectangle 2">
            <a:extLst>
              <a:ext uri="{FF2B5EF4-FFF2-40B4-BE49-F238E27FC236}">
                <a16:creationId xmlns:a16="http://schemas.microsoft.com/office/drawing/2014/main" id="{70B619B8-91F4-BC6D-8C35-71775C8DAEF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40294" name="Picture 1">
            <a:extLst>
              <a:ext uri="{FF2B5EF4-FFF2-40B4-BE49-F238E27FC236}">
                <a16:creationId xmlns:a16="http://schemas.microsoft.com/office/drawing/2014/main" id="{A461EF56-93BF-0A3F-9289-8F5FC1336C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803" t="20430" r="21069" b="60876"/>
          <a:stretch>
            <a:fillRect/>
          </a:stretch>
        </p:blipFill>
        <p:spPr bwMode="auto">
          <a:xfrm>
            <a:off x="542925" y="1989138"/>
            <a:ext cx="8347075"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u numéro de diapositive 4">
            <a:extLst>
              <a:ext uri="{FF2B5EF4-FFF2-40B4-BE49-F238E27FC236}">
                <a16:creationId xmlns:a16="http://schemas.microsoft.com/office/drawing/2014/main" id="{2990D399-A86F-C372-673D-0A7A9A515EB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1586D36-E477-46D4-A0D6-612BB732644A}" type="slidenum">
              <a:rPr lang="fr-FR" altLang="fr-FR" sz="2000">
                <a:solidFill>
                  <a:srgbClr val="984807"/>
                </a:solidFill>
              </a:rPr>
              <a:pPr algn="r" eaLnBrk="1" hangingPunct="1">
                <a:spcBef>
                  <a:spcPct val="0"/>
                </a:spcBef>
                <a:buFontTx/>
                <a:buNone/>
              </a:pPr>
              <a:t>136</a:t>
            </a:fld>
            <a:endParaRPr lang="fr-FR" altLang="fr-FR" sz="2000">
              <a:solidFill>
                <a:srgbClr val="984807"/>
              </a:solidFill>
            </a:endParaRPr>
          </a:p>
        </p:txBody>
      </p:sp>
      <p:sp>
        <p:nvSpPr>
          <p:cNvPr id="141315" name="Titre 8">
            <a:extLst>
              <a:ext uri="{FF2B5EF4-FFF2-40B4-BE49-F238E27FC236}">
                <a16:creationId xmlns:a16="http://schemas.microsoft.com/office/drawing/2014/main" id="{3BD5F634-9877-3206-822E-75B3E6580623}"/>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3" name="ZoneTexte 2">
            <a:extLst>
              <a:ext uri="{FF2B5EF4-FFF2-40B4-BE49-F238E27FC236}">
                <a16:creationId xmlns:a16="http://schemas.microsoft.com/office/drawing/2014/main" id="{4D94E893-44E7-8C84-0F4B-84EBFEE858D8}"/>
              </a:ext>
            </a:extLst>
          </p:cNvPr>
          <p:cNvSpPr txBox="1"/>
          <p:nvPr/>
        </p:nvSpPr>
        <p:spPr>
          <a:xfrm>
            <a:off x="446088" y="1341438"/>
            <a:ext cx="8302625" cy="4524375"/>
          </a:xfrm>
          <a:prstGeom prst="rect">
            <a:avLst/>
          </a:prstGeom>
          <a:noFill/>
        </p:spPr>
        <p:txBody>
          <a:bodyPr>
            <a:spAutoFit/>
          </a:bodyPr>
          <a:lstStyle/>
          <a:p>
            <a:pPr>
              <a:spcAft>
                <a:spcPts val="0"/>
              </a:spcAft>
              <a:defRPr/>
            </a:pPr>
            <a:r>
              <a:rPr lang="fr-FR" sz="2400" b="1" u="sng" dirty="0">
                <a:latin typeface="Times New Roman" panose="02020603050405020304" pitchFamily="18" charset="0"/>
                <a:ea typeface="Calibri" panose="020F0502020204030204" pitchFamily="34" charset="0"/>
                <a:cs typeface="Times New Roman" panose="02020603050405020304" pitchFamily="18" charset="0"/>
              </a:rPr>
              <a:t>Ricochet :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Principes de mise en œuvre :</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Veiller à limiter les dégâts d’eaux dans la mesure du possible. Si inefficace, changer de point d’attaque  </a:t>
            </a:r>
          </a:p>
          <a:p>
            <a:pPr>
              <a:spcAft>
                <a:spcPts val="0"/>
              </a:spcAft>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Veiller à ne pas mettre en suspension des braises pouvant mettre à feu de la fumée présente dans le local traiter,</a:t>
            </a:r>
          </a:p>
          <a:p>
            <a:pPr marL="575945">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Limiter les temps d’application de façon à contrôler l’efficacité de l’action.</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Espace réservé du numéro de diapositive 4">
            <a:extLst>
              <a:ext uri="{FF2B5EF4-FFF2-40B4-BE49-F238E27FC236}">
                <a16:creationId xmlns:a16="http://schemas.microsoft.com/office/drawing/2014/main" id="{BD8EB9E5-68C8-8B92-D764-D0C22D5E358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CBAF3AE-396D-40B2-9910-59EF43CD00C4}" type="slidenum">
              <a:rPr lang="fr-FR" altLang="fr-FR" sz="2000">
                <a:solidFill>
                  <a:srgbClr val="984807"/>
                </a:solidFill>
              </a:rPr>
              <a:pPr algn="r" eaLnBrk="1" hangingPunct="1">
                <a:spcBef>
                  <a:spcPct val="0"/>
                </a:spcBef>
                <a:buFontTx/>
                <a:buNone/>
              </a:pPr>
              <a:t>137</a:t>
            </a:fld>
            <a:endParaRPr lang="fr-FR" altLang="fr-FR" sz="2000">
              <a:solidFill>
                <a:srgbClr val="984807"/>
              </a:solidFill>
            </a:endParaRPr>
          </a:p>
        </p:txBody>
      </p:sp>
      <p:sp>
        <p:nvSpPr>
          <p:cNvPr id="142339" name="Titre 8">
            <a:extLst>
              <a:ext uri="{FF2B5EF4-FFF2-40B4-BE49-F238E27FC236}">
                <a16:creationId xmlns:a16="http://schemas.microsoft.com/office/drawing/2014/main" id="{B947B13A-53FC-6FEB-1283-3CC2F6249BF1}"/>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42340" name="ZoneTexte 4">
            <a:extLst>
              <a:ext uri="{FF2B5EF4-FFF2-40B4-BE49-F238E27FC236}">
                <a16:creationId xmlns:a16="http://schemas.microsoft.com/office/drawing/2014/main" id="{8A80CA4F-7858-8467-03BA-0B623437B159}"/>
              </a:ext>
            </a:extLst>
          </p:cNvPr>
          <p:cNvSpPr txBox="1">
            <a:spLocks noChangeArrowheads="1"/>
          </p:cNvSpPr>
          <p:nvPr/>
        </p:nvSpPr>
        <p:spPr bwMode="auto">
          <a:xfrm>
            <a:off x="700088" y="2301875"/>
            <a:ext cx="7742237"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OBJECTIF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Utiliser un support pour dévier le jet de la lance et atteindre directement le combustible enflammé tout en garantissant la sécurité du binôme.</a:t>
            </a:r>
          </a:p>
        </p:txBody>
      </p:sp>
      <p:sp>
        <p:nvSpPr>
          <p:cNvPr id="142341" name="ZoneTexte 6">
            <a:extLst>
              <a:ext uri="{FF2B5EF4-FFF2-40B4-BE49-F238E27FC236}">
                <a16:creationId xmlns:a16="http://schemas.microsoft.com/office/drawing/2014/main" id="{34DA402A-A84B-21E2-33D3-7D84032F9C07}"/>
              </a:ext>
            </a:extLst>
          </p:cNvPr>
          <p:cNvSpPr txBox="1">
            <a:spLocks noChangeArrowheads="1"/>
          </p:cNvSpPr>
          <p:nvPr/>
        </p:nvSpPr>
        <p:spPr bwMode="auto">
          <a:xfrm>
            <a:off x="414338" y="141287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Ricochet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Espace réservé du numéro de diapositive 4">
            <a:extLst>
              <a:ext uri="{FF2B5EF4-FFF2-40B4-BE49-F238E27FC236}">
                <a16:creationId xmlns:a16="http://schemas.microsoft.com/office/drawing/2014/main" id="{54BC685B-EEDF-29A8-C42B-EFECC7757D0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30E3AC8-6B23-427D-907A-7CD39213D972}" type="slidenum">
              <a:rPr lang="fr-FR" altLang="fr-FR" sz="2000">
                <a:solidFill>
                  <a:srgbClr val="984807"/>
                </a:solidFill>
              </a:rPr>
              <a:pPr algn="r" eaLnBrk="1" hangingPunct="1">
                <a:spcBef>
                  <a:spcPct val="0"/>
                </a:spcBef>
                <a:buFontTx/>
                <a:buNone/>
              </a:pPr>
              <a:t>138</a:t>
            </a:fld>
            <a:endParaRPr lang="fr-FR" altLang="fr-FR" sz="2000">
              <a:solidFill>
                <a:srgbClr val="984807"/>
              </a:solidFill>
            </a:endParaRPr>
          </a:p>
        </p:txBody>
      </p:sp>
      <p:sp>
        <p:nvSpPr>
          <p:cNvPr id="143363" name="Titre 8">
            <a:extLst>
              <a:ext uri="{FF2B5EF4-FFF2-40B4-BE49-F238E27FC236}">
                <a16:creationId xmlns:a16="http://schemas.microsoft.com/office/drawing/2014/main" id="{281E9753-9E55-94E3-A415-D27D0DB26DDE}"/>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3" name="ZoneTexte 2">
            <a:extLst>
              <a:ext uri="{FF2B5EF4-FFF2-40B4-BE49-F238E27FC236}">
                <a16:creationId xmlns:a16="http://schemas.microsoft.com/office/drawing/2014/main" id="{8A542AB8-9FFD-299C-76F7-84DB5B63AFAF}"/>
              </a:ext>
            </a:extLst>
          </p:cNvPr>
          <p:cNvSpPr txBox="1"/>
          <p:nvPr/>
        </p:nvSpPr>
        <p:spPr>
          <a:xfrm>
            <a:off x="446088" y="1341438"/>
            <a:ext cx="6718300" cy="466725"/>
          </a:xfrm>
          <a:prstGeom prst="rect">
            <a:avLst/>
          </a:prstGeom>
          <a:noFill/>
        </p:spPr>
        <p:txBody>
          <a:bodyPr>
            <a:spAutoFit/>
          </a:bodyPr>
          <a:lstStyle/>
          <a:p>
            <a:pPr>
              <a:lnSpc>
                <a:spcPct val="107000"/>
              </a:lnSpc>
              <a:spcAft>
                <a:spcPts val="800"/>
              </a:spcAft>
              <a:defRPr/>
            </a:pPr>
            <a:r>
              <a:rPr lang="fr-FR" sz="2400" b="1" u="sng" dirty="0">
                <a:latin typeface="Times New Roman" panose="02020603050405020304" pitchFamily="18" charset="0"/>
                <a:ea typeface="Calibri" panose="020F0502020204030204" pitchFamily="34" charset="0"/>
                <a:cs typeface="Times New Roman" panose="02020603050405020304" pitchFamily="18" charset="0"/>
              </a:rPr>
              <a:t>EXTINCTION</a:t>
            </a:r>
            <a:r>
              <a:rPr lang="fr-FR" sz="2400" b="1" u="dbl" dirty="0">
                <a:latin typeface="Times New Roman" panose="02020603050405020304" pitchFamily="18" charset="0"/>
                <a:ea typeface="Calibri" panose="020F0502020204030204" pitchFamily="34" charset="0"/>
                <a:cs typeface="Times New Roman" panose="02020603050405020304" pitchFamily="18" charset="0"/>
              </a:rPr>
              <a:t> </a:t>
            </a:r>
            <a:r>
              <a:rPr lang="fr-FR" sz="2400" b="1" u="sng" dirty="0">
                <a:latin typeface="Times New Roman" panose="02020603050405020304" pitchFamily="18" charset="0"/>
                <a:ea typeface="Calibri" panose="020F0502020204030204" pitchFamily="34" charset="0"/>
                <a:cs typeface="Times New Roman" panose="02020603050405020304" pitchFamily="18" charset="0"/>
              </a:rPr>
              <a:t>INDIRECTE (flux-cibles) : </a:t>
            </a:r>
            <a:endParaRPr lang="fr-FR" sz="2400" u="sng"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E197C4C8-562F-C466-6DAC-7F54CB8FDA17}"/>
              </a:ext>
            </a:extLst>
          </p:cNvPr>
          <p:cNvSpPr txBox="1"/>
          <p:nvPr/>
        </p:nvSpPr>
        <p:spPr>
          <a:xfrm>
            <a:off x="323850" y="1935163"/>
            <a:ext cx="8302625" cy="3740150"/>
          </a:xfrm>
          <a:prstGeom prst="rect">
            <a:avLst/>
          </a:prstGeom>
          <a:noFill/>
        </p:spPr>
        <p:txBody>
          <a:bodyPr>
            <a:spAutoFit/>
          </a:bodyPr>
          <a:lstStyle/>
          <a:p>
            <a:pPr>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Inertage : </a:t>
            </a:r>
          </a:p>
          <a:p>
            <a:pPr>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215900">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Utilisé dans un local dont on peut fermer la porte,</a:t>
            </a:r>
          </a:p>
          <a:p>
            <a:pPr marL="215900">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Durée et nombre d’applications variables en fonction du rendu de vapeur,</a:t>
            </a:r>
          </a:p>
          <a:p>
            <a:pPr marL="215900">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Peut être utilisé dans les circulations enfumées ou à l’extérieur,</a:t>
            </a:r>
          </a:p>
          <a:p>
            <a:pPr marL="215900">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Associé à la fermeture de la porte afin d’obtenir l’inertage du volume.</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Espace réservé du numéro de diapositive 4">
            <a:extLst>
              <a:ext uri="{FF2B5EF4-FFF2-40B4-BE49-F238E27FC236}">
                <a16:creationId xmlns:a16="http://schemas.microsoft.com/office/drawing/2014/main" id="{259C7627-A8B2-2409-0754-95182B28437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6EB978E-87CE-443E-B400-F90B35F21F3F}" type="slidenum">
              <a:rPr lang="fr-FR" altLang="fr-FR" sz="2000">
                <a:solidFill>
                  <a:srgbClr val="984807"/>
                </a:solidFill>
              </a:rPr>
              <a:pPr algn="r" eaLnBrk="1" hangingPunct="1">
                <a:spcBef>
                  <a:spcPct val="0"/>
                </a:spcBef>
                <a:buFontTx/>
                <a:buNone/>
              </a:pPr>
              <a:t>139</a:t>
            </a:fld>
            <a:endParaRPr lang="fr-FR" altLang="fr-FR" sz="2000">
              <a:solidFill>
                <a:srgbClr val="984807"/>
              </a:solidFill>
            </a:endParaRPr>
          </a:p>
        </p:txBody>
      </p:sp>
      <p:sp>
        <p:nvSpPr>
          <p:cNvPr id="144387" name="Titre 8">
            <a:extLst>
              <a:ext uri="{FF2B5EF4-FFF2-40B4-BE49-F238E27FC236}">
                <a16:creationId xmlns:a16="http://schemas.microsoft.com/office/drawing/2014/main" id="{DDAE6EF9-9B56-F894-FA68-F5ABEF8D4A9B}"/>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4" name="ZoneTexte 3">
            <a:extLst>
              <a:ext uri="{FF2B5EF4-FFF2-40B4-BE49-F238E27FC236}">
                <a16:creationId xmlns:a16="http://schemas.microsoft.com/office/drawing/2014/main" id="{BB215309-1E05-0303-1758-4E43954E55AD}"/>
              </a:ext>
            </a:extLst>
          </p:cNvPr>
          <p:cNvSpPr txBox="1"/>
          <p:nvPr/>
        </p:nvSpPr>
        <p:spPr>
          <a:xfrm>
            <a:off x="323850" y="1341438"/>
            <a:ext cx="6718300" cy="466725"/>
          </a:xfrm>
          <a:prstGeom prst="rect">
            <a:avLst/>
          </a:prstGeom>
          <a:noFill/>
        </p:spPr>
        <p:txBody>
          <a:bodyPr>
            <a:spAutoFit/>
          </a:bodyPr>
          <a:lstStyle/>
          <a:p>
            <a:pPr>
              <a:lnSpc>
                <a:spcPct val="107000"/>
              </a:lnSpc>
              <a:spcAft>
                <a:spcPts val="800"/>
              </a:spcAft>
              <a:defRPr/>
            </a:pPr>
            <a:r>
              <a:rPr lang="fr-FR" sz="2400" b="1" u="sng" dirty="0">
                <a:latin typeface="Times New Roman" panose="02020603050405020304" pitchFamily="18" charset="0"/>
                <a:ea typeface="Calibri" panose="020F0502020204030204" pitchFamily="34" charset="0"/>
                <a:cs typeface="Times New Roman" panose="02020603050405020304" pitchFamily="18" charset="0"/>
              </a:rPr>
              <a:t>EXTINCTION</a:t>
            </a:r>
            <a:r>
              <a:rPr lang="fr-FR" sz="2400" b="1" u="dbl" dirty="0">
                <a:latin typeface="Times New Roman" panose="02020603050405020304" pitchFamily="18" charset="0"/>
                <a:ea typeface="Calibri" panose="020F0502020204030204" pitchFamily="34" charset="0"/>
                <a:cs typeface="Times New Roman" panose="02020603050405020304" pitchFamily="18" charset="0"/>
              </a:rPr>
              <a:t> </a:t>
            </a:r>
            <a:r>
              <a:rPr lang="fr-FR" sz="2400" b="1" u="sng" dirty="0">
                <a:latin typeface="Times New Roman" panose="02020603050405020304" pitchFamily="18" charset="0"/>
                <a:ea typeface="Calibri" panose="020F0502020204030204" pitchFamily="34" charset="0"/>
                <a:cs typeface="Times New Roman" panose="02020603050405020304" pitchFamily="18" charset="0"/>
              </a:rPr>
              <a:t>INDIRECTE (flux-cibles) : </a:t>
            </a:r>
            <a:endParaRPr lang="fr-FR" sz="2400" u="sng" dirty="0">
              <a:latin typeface="Calibri" panose="020F0502020204030204" pitchFamily="34" charset="0"/>
              <a:ea typeface="Calibri" panose="020F0502020204030204" pitchFamily="34" charset="0"/>
              <a:cs typeface="Times New Roman" panose="02020603050405020304" pitchFamily="18" charset="0"/>
            </a:endParaRPr>
          </a:p>
        </p:txBody>
      </p:sp>
      <p:sp>
        <p:nvSpPr>
          <p:cNvPr id="144389" name="ZoneTexte 5">
            <a:extLst>
              <a:ext uri="{FF2B5EF4-FFF2-40B4-BE49-F238E27FC236}">
                <a16:creationId xmlns:a16="http://schemas.microsoft.com/office/drawing/2014/main" id="{74DA8752-ECF4-B5C4-78C1-EC9B70297181}"/>
              </a:ext>
            </a:extLst>
          </p:cNvPr>
          <p:cNvSpPr txBox="1">
            <a:spLocks noChangeArrowheads="1"/>
          </p:cNvSpPr>
          <p:nvPr/>
        </p:nvSpPr>
        <p:spPr bwMode="auto">
          <a:xfrm>
            <a:off x="395288" y="2060575"/>
            <a:ext cx="82804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OBJECTIF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Création, sans excès, de vapeur d’eau en utilisant l’énergie thermique emmagasinée par les parois du local sinistré.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En se déplaçant dans le volume, la vapeur d’eau rend le milieu impropre à la combustion.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Action par inertage.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8">
            <a:extLst>
              <a:ext uri="{FF2B5EF4-FFF2-40B4-BE49-F238E27FC236}">
                <a16:creationId xmlns:a16="http://schemas.microsoft.com/office/drawing/2014/main" id="{B2B63519-F7A6-AEEC-03E1-77DBC7E35C3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Environnement</a:t>
            </a:r>
          </a:p>
        </p:txBody>
      </p:sp>
      <p:sp>
        <p:nvSpPr>
          <p:cNvPr id="16387" name="Espace réservé du numéro de diapositive 4">
            <a:extLst>
              <a:ext uri="{FF2B5EF4-FFF2-40B4-BE49-F238E27FC236}">
                <a16:creationId xmlns:a16="http://schemas.microsoft.com/office/drawing/2014/main" id="{FFBE14F9-F757-3BFF-5980-04C2C9B42E5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3B2FECC-17E6-4F16-9C34-81BCC4817B2F}" type="slidenum">
              <a:rPr lang="fr-FR" altLang="fr-FR" sz="2000">
                <a:solidFill>
                  <a:srgbClr val="984807"/>
                </a:solidFill>
              </a:rPr>
              <a:pPr algn="r" eaLnBrk="1" hangingPunct="1">
                <a:spcBef>
                  <a:spcPct val="0"/>
                </a:spcBef>
                <a:buFontTx/>
                <a:buNone/>
              </a:pPr>
              <a:t>14</a:t>
            </a:fld>
            <a:endParaRPr lang="fr-FR" altLang="fr-FR" sz="2000">
              <a:solidFill>
                <a:srgbClr val="984807"/>
              </a:solidFill>
            </a:endParaRPr>
          </a:p>
        </p:txBody>
      </p:sp>
      <p:sp>
        <p:nvSpPr>
          <p:cNvPr id="16388" name="Rectangle 1">
            <a:extLst>
              <a:ext uri="{FF2B5EF4-FFF2-40B4-BE49-F238E27FC236}">
                <a16:creationId xmlns:a16="http://schemas.microsoft.com/office/drawing/2014/main" id="{30AC4987-796D-1B7F-AC12-7BF1DCC1C54E}"/>
              </a:ext>
            </a:extLst>
          </p:cNvPr>
          <p:cNvSpPr>
            <a:spLocks noChangeArrowheads="1"/>
          </p:cNvSpPr>
          <p:nvPr/>
        </p:nvSpPr>
        <p:spPr bwMode="auto">
          <a:xfrm>
            <a:off x="395288" y="1266825"/>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Scénario type d’1 incendie dans 1 volume : </a:t>
            </a:r>
          </a:p>
        </p:txBody>
      </p:sp>
      <p:sp>
        <p:nvSpPr>
          <p:cNvPr id="16389" name="Rectangle 1">
            <a:extLst>
              <a:ext uri="{FF2B5EF4-FFF2-40B4-BE49-F238E27FC236}">
                <a16:creationId xmlns:a16="http://schemas.microsoft.com/office/drawing/2014/main" id="{1D7922FE-5F1D-F708-DC4F-20A8F5A55380}"/>
              </a:ext>
            </a:extLst>
          </p:cNvPr>
          <p:cNvSpPr>
            <a:spLocks noChangeArrowheads="1"/>
          </p:cNvSpPr>
          <p:nvPr/>
        </p:nvSpPr>
        <p:spPr bwMode="auto">
          <a:xfrm>
            <a:off x="395288" y="1785938"/>
            <a:ext cx="8189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Pour le développement de l’incendie, doivent s’établir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390" name="Rectangle 8">
            <a:extLst>
              <a:ext uri="{FF2B5EF4-FFF2-40B4-BE49-F238E27FC236}">
                <a16:creationId xmlns:a16="http://schemas.microsoft.com/office/drawing/2014/main" id="{296BA3BC-9397-7B77-977B-710499342B1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br>
              <a:rPr lang="fr-FR" altLang="fr-FR" sz="1800">
                <a:latin typeface="Arial" panose="020B0604020202020204" pitchFamily="34" charset="0"/>
              </a:rPr>
            </a:br>
            <a:endParaRPr lang="fr-FR" altLang="fr-FR" sz="1800">
              <a:latin typeface="Arial" panose="020B0604020202020204" pitchFamily="34" charset="0"/>
            </a:endParaRPr>
          </a:p>
        </p:txBody>
      </p:sp>
      <p:pic>
        <p:nvPicPr>
          <p:cNvPr id="16391" name="Image 3">
            <a:extLst>
              <a:ext uri="{FF2B5EF4-FFF2-40B4-BE49-F238E27FC236}">
                <a16:creationId xmlns:a16="http://schemas.microsoft.com/office/drawing/2014/main" id="{89BD28BA-3036-353F-6936-065A710CA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713" y="2260600"/>
            <a:ext cx="758348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Espace réservé du numéro de diapositive 4">
            <a:extLst>
              <a:ext uri="{FF2B5EF4-FFF2-40B4-BE49-F238E27FC236}">
                <a16:creationId xmlns:a16="http://schemas.microsoft.com/office/drawing/2014/main" id="{EDBCE2CE-E80C-0F9D-10F3-5389F3ED0B4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1351050-2E78-4D0E-8DE1-4FE7E0AA0A25}" type="slidenum">
              <a:rPr lang="fr-FR" altLang="fr-FR" sz="2000">
                <a:solidFill>
                  <a:srgbClr val="984807"/>
                </a:solidFill>
              </a:rPr>
              <a:pPr algn="r" eaLnBrk="1" hangingPunct="1">
                <a:spcBef>
                  <a:spcPct val="0"/>
                </a:spcBef>
                <a:buFontTx/>
                <a:buNone/>
              </a:pPr>
              <a:t>140</a:t>
            </a:fld>
            <a:endParaRPr lang="fr-FR" altLang="fr-FR" sz="2000">
              <a:solidFill>
                <a:srgbClr val="984807"/>
              </a:solidFill>
            </a:endParaRPr>
          </a:p>
        </p:txBody>
      </p:sp>
      <p:sp>
        <p:nvSpPr>
          <p:cNvPr id="145411" name="Titre 8">
            <a:extLst>
              <a:ext uri="{FF2B5EF4-FFF2-40B4-BE49-F238E27FC236}">
                <a16:creationId xmlns:a16="http://schemas.microsoft.com/office/drawing/2014/main" id="{6D0A1103-2193-708E-EAF8-B833F9160EB3}"/>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45412" name="Rectangle 2">
            <a:extLst>
              <a:ext uri="{FF2B5EF4-FFF2-40B4-BE49-F238E27FC236}">
                <a16:creationId xmlns:a16="http://schemas.microsoft.com/office/drawing/2014/main" id="{DAB7AF61-9E13-29CE-A95D-2E6AD4BF30F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45413" name="Picture 1">
            <a:extLst>
              <a:ext uri="{FF2B5EF4-FFF2-40B4-BE49-F238E27FC236}">
                <a16:creationId xmlns:a16="http://schemas.microsoft.com/office/drawing/2014/main" id="{242713CC-C13D-BF14-CCDB-D52678BE7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33" t="16641" r="3088" b="70709"/>
          <a:stretch>
            <a:fillRect/>
          </a:stretch>
        </p:blipFill>
        <p:spPr bwMode="auto">
          <a:xfrm>
            <a:off x="568325" y="2287588"/>
            <a:ext cx="8018463"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BD7322BF-F878-A5DE-F3C7-87874CC12C6E}"/>
              </a:ext>
            </a:extLst>
          </p:cNvPr>
          <p:cNvSpPr txBox="1"/>
          <p:nvPr/>
        </p:nvSpPr>
        <p:spPr>
          <a:xfrm>
            <a:off x="395288" y="1412875"/>
            <a:ext cx="6718300" cy="468313"/>
          </a:xfrm>
          <a:prstGeom prst="rect">
            <a:avLst/>
          </a:prstGeom>
          <a:noFill/>
        </p:spPr>
        <p:txBody>
          <a:bodyPr>
            <a:spAutoFit/>
          </a:bodyPr>
          <a:lstStyle/>
          <a:p>
            <a:pPr>
              <a:lnSpc>
                <a:spcPct val="107000"/>
              </a:lnSpc>
              <a:spcAft>
                <a:spcPts val="800"/>
              </a:spcAft>
              <a:defRPr/>
            </a:pPr>
            <a:r>
              <a:rPr lang="fr-FR" sz="2400" b="1" u="sng" dirty="0">
                <a:latin typeface="Times New Roman" panose="02020603050405020304" pitchFamily="18" charset="0"/>
                <a:ea typeface="Calibri" panose="020F0502020204030204" pitchFamily="34" charset="0"/>
                <a:cs typeface="Times New Roman" panose="02020603050405020304" pitchFamily="18" charset="0"/>
              </a:rPr>
              <a:t>EXTINCTION</a:t>
            </a:r>
            <a:r>
              <a:rPr lang="fr-FR" sz="2400" b="1" u="dbl" dirty="0">
                <a:latin typeface="Times New Roman" panose="02020603050405020304" pitchFamily="18" charset="0"/>
                <a:ea typeface="Calibri" panose="020F0502020204030204" pitchFamily="34" charset="0"/>
                <a:cs typeface="Times New Roman" panose="02020603050405020304" pitchFamily="18" charset="0"/>
              </a:rPr>
              <a:t> </a:t>
            </a:r>
            <a:r>
              <a:rPr lang="fr-FR" sz="2400" b="1" u="sng" dirty="0">
                <a:latin typeface="Times New Roman" panose="02020603050405020304" pitchFamily="18" charset="0"/>
                <a:ea typeface="Calibri" panose="020F0502020204030204" pitchFamily="34" charset="0"/>
                <a:cs typeface="Times New Roman" panose="02020603050405020304" pitchFamily="18" charset="0"/>
              </a:rPr>
              <a:t>INDIRECTE (flux-cibles) : </a:t>
            </a:r>
            <a:endParaRPr lang="fr-FR" sz="2400" u="sng"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Espace réservé du numéro de diapositive 4">
            <a:extLst>
              <a:ext uri="{FF2B5EF4-FFF2-40B4-BE49-F238E27FC236}">
                <a16:creationId xmlns:a16="http://schemas.microsoft.com/office/drawing/2014/main" id="{53D48BC3-3949-5781-5539-C9F355E56DC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8809EA2-F8C2-4007-8E09-DB5F7D4A29BD}" type="slidenum">
              <a:rPr lang="fr-FR" altLang="fr-FR" sz="2000">
                <a:solidFill>
                  <a:srgbClr val="984807"/>
                </a:solidFill>
              </a:rPr>
              <a:pPr algn="r" eaLnBrk="1" hangingPunct="1">
                <a:spcBef>
                  <a:spcPct val="0"/>
                </a:spcBef>
                <a:buFontTx/>
                <a:buNone/>
              </a:pPr>
              <a:t>141</a:t>
            </a:fld>
            <a:endParaRPr lang="fr-FR" altLang="fr-FR" sz="2000">
              <a:solidFill>
                <a:srgbClr val="984807"/>
              </a:solidFill>
            </a:endParaRPr>
          </a:p>
        </p:txBody>
      </p:sp>
      <p:sp>
        <p:nvSpPr>
          <p:cNvPr id="146435" name="Titre 8">
            <a:extLst>
              <a:ext uri="{FF2B5EF4-FFF2-40B4-BE49-F238E27FC236}">
                <a16:creationId xmlns:a16="http://schemas.microsoft.com/office/drawing/2014/main" id="{21EFF0A9-3AB2-12DA-84AC-89007E659B4D}"/>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4" name="ZoneTexte 3">
            <a:extLst>
              <a:ext uri="{FF2B5EF4-FFF2-40B4-BE49-F238E27FC236}">
                <a16:creationId xmlns:a16="http://schemas.microsoft.com/office/drawing/2014/main" id="{0FD877F2-7FBC-07E5-4A7E-10F23D47B99D}"/>
              </a:ext>
            </a:extLst>
          </p:cNvPr>
          <p:cNvSpPr txBox="1"/>
          <p:nvPr/>
        </p:nvSpPr>
        <p:spPr>
          <a:xfrm>
            <a:off x="446088" y="1341438"/>
            <a:ext cx="6718300" cy="466725"/>
          </a:xfrm>
          <a:prstGeom prst="rect">
            <a:avLst/>
          </a:prstGeom>
          <a:noFill/>
        </p:spPr>
        <p:txBody>
          <a:bodyPr>
            <a:spAutoFit/>
          </a:bodyPr>
          <a:lstStyle/>
          <a:p>
            <a:pPr>
              <a:lnSpc>
                <a:spcPct val="107000"/>
              </a:lnSpc>
              <a:spcAft>
                <a:spcPts val="800"/>
              </a:spcAft>
              <a:defRPr/>
            </a:pPr>
            <a:r>
              <a:rPr lang="fr-FR" sz="2400" b="1" u="sng" dirty="0">
                <a:latin typeface="Times New Roman" panose="02020603050405020304" pitchFamily="18" charset="0"/>
                <a:ea typeface="Calibri" panose="020F0502020204030204" pitchFamily="34" charset="0"/>
                <a:cs typeface="Times New Roman" panose="02020603050405020304" pitchFamily="18" charset="0"/>
              </a:rPr>
              <a:t>EXTINCTION</a:t>
            </a:r>
            <a:r>
              <a:rPr lang="fr-FR" sz="2400" b="1" u="dbl" dirty="0">
                <a:latin typeface="Times New Roman" panose="02020603050405020304" pitchFamily="18" charset="0"/>
                <a:ea typeface="Calibri" panose="020F0502020204030204" pitchFamily="34" charset="0"/>
                <a:cs typeface="Times New Roman" panose="02020603050405020304" pitchFamily="18" charset="0"/>
              </a:rPr>
              <a:t> </a:t>
            </a:r>
            <a:r>
              <a:rPr lang="fr-FR" sz="2400" b="1" u="sng" dirty="0">
                <a:latin typeface="Times New Roman" panose="02020603050405020304" pitchFamily="18" charset="0"/>
                <a:ea typeface="Calibri" panose="020F0502020204030204" pitchFamily="34" charset="0"/>
                <a:cs typeface="Times New Roman" panose="02020603050405020304" pitchFamily="18" charset="0"/>
              </a:rPr>
              <a:t>INDIRECTE (flux-cibles) : </a:t>
            </a:r>
            <a:endParaRPr lang="fr-FR" sz="2400" u="sn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6437" name="Picture 1">
            <a:extLst>
              <a:ext uri="{FF2B5EF4-FFF2-40B4-BE49-F238E27FC236}">
                <a16:creationId xmlns:a16="http://schemas.microsoft.com/office/drawing/2014/main" id="{B3FA2C2C-08E7-62C1-B342-2164717AF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152" t="32585" r="8661" b="28242"/>
          <a:stretch>
            <a:fillRect/>
          </a:stretch>
        </p:blipFill>
        <p:spPr bwMode="auto">
          <a:xfrm>
            <a:off x="1619250" y="2005013"/>
            <a:ext cx="59055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u numéro de diapositive 4">
            <a:extLst>
              <a:ext uri="{FF2B5EF4-FFF2-40B4-BE49-F238E27FC236}">
                <a16:creationId xmlns:a16="http://schemas.microsoft.com/office/drawing/2014/main" id="{F42705CC-253C-DA6A-B479-241C9D98F6F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3748707-4257-4AC7-9D46-B012C65E9A3C}" type="slidenum">
              <a:rPr lang="fr-FR" altLang="fr-FR" sz="2000">
                <a:solidFill>
                  <a:srgbClr val="984807"/>
                </a:solidFill>
              </a:rPr>
              <a:pPr algn="r" eaLnBrk="1" hangingPunct="1">
                <a:spcBef>
                  <a:spcPct val="0"/>
                </a:spcBef>
                <a:buFontTx/>
                <a:buNone/>
              </a:pPr>
              <a:t>142</a:t>
            </a:fld>
            <a:endParaRPr lang="fr-FR" altLang="fr-FR" sz="2000">
              <a:solidFill>
                <a:srgbClr val="984807"/>
              </a:solidFill>
            </a:endParaRPr>
          </a:p>
        </p:txBody>
      </p:sp>
      <p:sp>
        <p:nvSpPr>
          <p:cNvPr id="147459" name="Titre 8">
            <a:extLst>
              <a:ext uri="{FF2B5EF4-FFF2-40B4-BE49-F238E27FC236}">
                <a16:creationId xmlns:a16="http://schemas.microsoft.com/office/drawing/2014/main" id="{1DC6A0CD-241E-9207-3CB6-9CDDC97AD84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4" name="ZoneTexte 3">
            <a:extLst>
              <a:ext uri="{FF2B5EF4-FFF2-40B4-BE49-F238E27FC236}">
                <a16:creationId xmlns:a16="http://schemas.microsoft.com/office/drawing/2014/main" id="{49934152-0633-8049-7D79-691B75967377}"/>
              </a:ext>
            </a:extLst>
          </p:cNvPr>
          <p:cNvSpPr txBox="1"/>
          <p:nvPr/>
        </p:nvSpPr>
        <p:spPr>
          <a:xfrm>
            <a:off x="446088" y="1341438"/>
            <a:ext cx="6718300" cy="466725"/>
          </a:xfrm>
          <a:prstGeom prst="rect">
            <a:avLst/>
          </a:prstGeom>
          <a:noFill/>
        </p:spPr>
        <p:txBody>
          <a:bodyPr>
            <a:spAutoFit/>
          </a:bodyPr>
          <a:lstStyle/>
          <a:p>
            <a:pPr>
              <a:lnSpc>
                <a:spcPct val="107000"/>
              </a:lnSpc>
              <a:spcAft>
                <a:spcPts val="800"/>
              </a:spcAft>
              <a:defRPr/>
            </a:pPr>
            <a:r>
              <a:rPr lang="fr-FR" sz="2400" b="1" u="sng" dirty="0">
                <a:latin typeface="Times New Roman" panose="02020603050405020304" pitchFamily="18" charset="0"/>
                <a:ea typeface="Calibri" panose="020F0502020204030204" pitchFamily="34" charset="0"/>
                <a:cs typeface="Times New Roman" panose="02020603050405020304" pitchFamily="18" charset="0"/>
              </a:rPr>
              <a:t>EXTINCTION</a:t>
            </a:r>
            <a:r>
              <a:rPr lang="fr-FR" sz="2400" b="1" u="dbl" dirty="0">
                <a:latin typeface="Times New Roman" panose="02020603050405020304" pitchFamily="18" charset="0"/>
                <a:ea typeface="Calibri" panose="020F0502020204030204" pitchFamily="34" charset="0"/>
                <a:cs typeface="Times New Roman" panose="02020603050405020304" pitchFamily="18" charset="0"/>
              </a:rPr>
              <a:t> </a:t>
            </a:r>
            <a:r>
              <a:rPr lang="fr-FR" sz="2400" b="1" u="sng" dirty="0">
                <a:latin typeface="Times New Roman" panose="02020603050405020304" pitchFamily="18" charset="0"/>
                <a:ea typeface="Calibri" panose="020F0502020204030204" pitchFamily="34" charset="0"/>
                <a:cs typeface="Times New Roman" panose="02020603050405020304" pitchFamily="18" charset="0"/>
              </a:rPr>
              <a:t>INDIRECTE (flux-cibles) : </a:t>
            </a:r>
            <a:endParaRPr lang="fr-FR" sz="2400" u="sng"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7B7CB9B2-08B8-CBD5-85F4-345B4B738677}"/>
              </a:ext>
            </a:extLst>
          </p:cNvPr>
          <p:cNvSpPr txBox="1"/>
          <p:nvPr/>
        </p:nvSpPr>
        <p:spPr>
          <a:xfrm>
            <a:off x="446088" y="1935163"/>
            <a:ext cx="8302625" cy="4154487"/>
          </a:xfrm>
          <a:prstGeom prst="rect">
            <a:avLst/>
          </a:prstGeom>
          <a:noFill/>
        </p:spPr>
        <p:txBody>
          <a:bodyPr>
            <a:spAutoFit/>
          </a:bodyPr>
          <a:lstStyle/>
          <a:p>
            <a:pPr>
              <a:spcAft>
                <a:spcPts val="0"/>
              </a:spcAft>
              <a:defRPr/>
            </a:pPr>
            <a:r>
              <a:rPr lang="fr-FR" sz="2400" b="1" u="sng" cap="all" dirty="0">
                <a:latin typeface="Times New Roman" panose="02020603050405020304" pitchFamily="18" charset="0"/>
                <a:ea typeface="Calibri" panose="020F0502020204030204" pitchFamily="34" charset="0"/>
                <a:cs typeface="Times New Roman" panose="02020603050405020304" pitchFamily="18" charset="0"/>
              </a:rPr>
              <a:t>L</a:t>
            </a:r>
            <a:r>
              <a:rPr lang="fr-FR" sz="2400" b="1" u="sng" dirty="0">
                <a:latin typeface="Times New Roman" panose="02020603050405020304" pitchFamily="18" charset="0"/>
                <a:ea typeface="Calibri" panose="020F0502020204030204" pitchFamily="34" charset="0"/>
                <a:cs typeface="Times New Roman" panose="02020603050405020304" pitchFamily="18" charset="0"/>
              </a:rPr>
              <a:t>imite d’utilisation des impulsions </a:t>
            </a:r>
            <a:r>
              <a:rPr lang="fr-FR" sz="2400" b="1" u="sng" cap="all" dirty="0">
                <a:latin typeface="Times New Roman" panose="02020603050405020304" pitchFamily="18" charset="0"/>
                <a:ea typeface="Calibri" panose="020F0502020204030204" pitchFamily="34" charset="0"/>
                <a:cs typeface="Times New Roman" panose="02020603050405020304" pitchFamily="18" charset="0"/>
              </a:rPr>
              <a:t>:</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defRPr/>
            </a:pPr>
            <a:r>
              <a:rPr lang="fr-FR" sz="2400" b="1" u="sng" dirty="0">
                <a:latin typeface="Times New Roman" panose="02020603050405020304" pitchFamily="18" charset="0"/>
                <a:ea typeface="Calibri" panose="020F0502020204030204" pitchFamily="34" charset="0"/>
                <a:cs typeface="Times New Roman" panose="02020603050405020304" pitchFamily="18" charset="0"/>
              </a:rPr>
              <a:t>En situation proche du </a:t>
            </a:r>
            <a:r>
              <a:rPr lang="fr-FR" sz="2400" b="1" u="sng" dirty="0" err="1">
                <a:latin typeface="Times New Roman" panose="02020603050405020304" pitchFamily="18" charset="0"/>
                <a:ea typeface="Calibri" panose="020F0502020204030204" pitchFamily="34" charset="0"/>
                <a:cs typeface="Times New Roman" panose="02020603050405020304" pitchFamily="18" charset="0"/>
              </a:rPr>
              <a:t>Flashover</a:t>
            </a:r>
            <a:r>
              <a:rPr lang="fr-FR" sz="2400" b="1" u="sng" dirty="0">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defRPr/>
            </a:pP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Fortement déconseillé de faire des impulsions pour tenter de refroidir la fumée.</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L’angle de diffusion utilisé lors de ces applications risquerait de produire un effet piston / dispersion.</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Le brassage anarchique des couches de fumée qui s’en suivrait pourrait être à l’origine de la mise à feu de la fumée.</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Espace réservé du numéro de diapositive 4">
            <a:extLst>
              <a:ext uri="{FF2B5EF4-FFF2-40B4-BE49-F238E27FC236}">
                <a16:creationId xmlns:a16="http://schemas.microsoft.com/office/drawing/2014/main" id="{8C513D0A-FEE0-481F-3712-28B65DF49CD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B714BA6-795C-4130-8663-9A6FBE78C7D9}" type="slidenum">
              <a:rPr lang="fr-FR" altLang="fr-FR" sz="2000">
                <a:solidFill>
                  <a:srgbClr val="984807"/>
                </a:solidFill>
              </a:rPr>
              <a:pPr algn="r" eaLnBrk="1" hangingPunct="1">
                <a:spcBef>
                  <a:spcPct val="0"/>
                </a:spcBef>
                <a:buFontTx/>
                <a:buNone/>
              </a:pPr>
              <a:t>143</a:t>
            </a:fld>
            <a:endParaRPr lang="fr-FR" altLang="fr-FR" sz="2000">
              <a:solidFill>
                <a:srgbClr val="984807"/>
              </a:solidFill>
            </a:endParaRPr>
          </a:p>
        </p:txBody>
      </p:sp>
      <p:sp>
        <p:nvSpPr>
          <p:cNvPr id="148483" name="Titre 8">
            <a:extLst>
              <a:ext uri="{FF2B5EF4-FFF2-40B4-BE49-F238E27FC236}">
                <a16:creationId xmlns:a16="http://schemas.microsoft.com/office/drawing/2014/main" id="{4DAE0CA4-20DD-A789-3B41-29FDF3721413}"/>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3" name="ZoneTexte 2">
            <a:extLst>
              <a:ext uri="{FF2B5EF4-FFF2-40B4-BE49-F238E27FC236}">
                <a16:creationId xmlns:a16="http://schemas.microsoft.com/office/drawing/2014/main" id="{A8FBA4DA-3F61-BA25-4391-6FFC98CB2C43}"/>
              </a:ext>
            </a:extLst>
          </p:cNvPr>
          <p:cNvSpPr txBox="1"/>
          <p:nvPr/>
        </p:nvSpPr>
        <p:spPr>
          <a:xfrm>
            <a:off x="446088" y="1341438"/>
            <a:ext cx="7742237" cy="1200150"/>
          </a:xfrm>
          <a:prstGeom prst="rect">
            <a:avLst/>
          </a:prstGeom>
          <a:noFill/>
        </p:spPr>
        <p:txBody>
          <a:bodyPr>
            <a:spAutoFit/>
          </a:bodyPr>
          <a:lstStyle/>
          <a:p>
            <a:pPr>
              <a:spcAft>
                <a:spcPts val="0"/>
              </a:spcAft>
              <a:defRPr/>
            </a:pPr>
            <a:r>
              <a:rPr lang="fr-FR" sz="2400" b="1" u="dbl" dirty="0">
                <a:latin typeface="Times New Roman" panose="02020603050405020304" pitchFamily="18" charset="0"/>
                <a:ea typeface="Calibri" panose="020F0502020204030204" pitchFamily="34" charset="0"/>
                <a:cs typeface="Times New Roman" panose="02020603050405020304" pitchFamily="18" charset="0"/>
              </a:rPr>
              <a:t>Extinctions combinées (flux-source)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fr-FR" sz="2400" b="1" u="sng" dirty="0">
                <a:latin typeface="Times New Roman" panose="02020603050405020304" pitchFamily="18" charset="0"/>
                <a:ea typeface="Calibri" panose="020F0502020204030204" pitchFamily="34" charset="0"/>
                <a:cs typeface="Times New Roman" panose="02020603050405020304" pitchFamily="18" charset="0"/>
              </a:rPr>
              <a:t>Impulsions – paquets d’eau « </a:t>
            </a:r>
            <a:r>
              <a:rPr lang="fr-FR" sz="2400" b="1" u="sng" dirty="0" err="1">
                <a:latin typeface="Times New Roman" panose="02020603050405020304" pitchFamily="18" charset="0"/>
                <a:ea typeface="Calibri" panose="020F0502020204030204" pitchFamily="34" charset="0"/>
                <a:cs typeface="Times New Roman" panose="02020603050405020304" pitchFamily="18" charset="0"/>
              </a:rPr>
              <a:t>pulsing</a:t>
            </a:r>
            <a:r>
              <a:rPr lang="fr-FR" sz="2400" b="1" u="sng" dirty="0">
                <a:latin typeface="Times New Roman" panose="02020603050405020304" pitchFamily="18" charset="0"/>
                <a:ea typeface="Calibri" panose="020F0502020204030204" pitchFamily="34" charset="0"/>
                <a:cs typeface="Times New Roman" panose="02020603050405020304" pitchFamily="18" charset="0"/>
              </a:rPr>
              <a:t> – </a:t>
            </a:r>
            <a:r>
              <a:rPr lang="fr-FR" sz="2400" b="1" u="sng" dirty="0" err="1">
                <a:latin typeface="Times New Roman" panose="02020603050405020304" pitchFamily="18" charset="0"/>
                <a:ea typeface="Calibri" panose="020F0502020204030204" pitchFamily="34" charset="0"/>
                <a:cs typeface="Times New Roman" panose="02020603050405020304" pitchFamily="18" charset="0"/>
              </a:rPr>
              <a:t>penciling</a:t>
            </a:r>
            <a:r>
              <a:rPr lang="fr-FR" sz="2400" b="1" u="sng" dirty="0">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au 5">
            <a:extLst>
              <a:ext uri="{FF2B5EF4-FFF2-40B4-BE49-F238E27FC236}">
                <a16:creationId xmlns:a16="http://schemas.microsoft.com/office/drawing/2014/main" id="{282DB881-6A81-669E-DC2F-9DDED13FF137}"/>
              </a:ext>
            </a:extLst>
          </p:cNvPr>
          <p:cNvGraphicFramePr>
            <a:graphicFrameLocks noGrp="1"/>
          </p:cNvGraphicFramePr>
          <p:nvPr/>
        </p:nvGraphicFramePr>
        <p:xfrm>
          <a:off x="539750" y="2997200"/>
          <a:ext cx="7920038" cy="1871663"/>
        </p:xfrm>
        <a:graphic>
          <a:graphicData uri="http://schemas.openxmlformats.org/drawingml/2006/table">
            <a:tbl>
              <a:tblPr firstRow="1" firstCol="1" bandRow="1"/>
              <a:tblGrid>
                <a:gridCol w="4603254">
                  <a:extLst>
                    <a:ext uri="{9D8B030D-6E8A-4147-A177-3AD203B41FA5}">
                      <a16:colId xmlns:a16="http://schemas.microsoft.com/office/drawing/2014/main" val="20000"/>
                    </a:ext>
                  </a:extLst>
                </a:gridCol>
                <a:gridCol w="676772">
                  <a:extLst>
                    <a:ext uri="{9D8B030D-6E8A-4147-A177-3AD203B41FA5}">
                      <a16:colId xmlns:a16="http://schemas.microsoft.com/office/drawing/2014/main" val="20001"/>
                    </a:ext>
                  </a:extLst>
                </a:gridCol>
                <a:gridCol w="2640012">
                  <a:extLst>
                    <a:ext uri="{9D8B030D-6E8A-4147-A177-3AD203B41FA5}">
                      <a16:colId xmlns:a16="http://schemas.microsoft.com/office/drawing/2014/main" val="20002"/>
                    </a:ext>
                  </a:extLst>
                </a:gridCol>
              </a:tblGrid>
              <a:tr h="1871663">
                <a:tc>
                  <a:txBody>
                    <a:bodyPr/>
                    <a:lstStyle/>
                    <a:p>
                      <a:pPr algn="l">
                        <a:lnSpc>
                          <a:spcPct val="107000"/>
                        </a:lnSpc>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Sécuriser la zone où il se situe en créant de la vapeur d’eau</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Créer une zone de travail confortable.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a:lnL>
                      <a:noFill/>
                    </a:lnL>
                    <a:lnR>
                      <a:noFill/>
                    </a:lnR>
                    <a:lnT>
                      <a:noFill/>
                    </a:lnT>
                    <a:lnB>
                      <a:noFill/>
                    </a:lnB>
                    <a:noFill/>
                  </a:tcPr>
                </a:tc>
                <a:tc>
                  <a:txBody>
                    <a:bodyPr/>
                    <a:lstStyle/>
                    <a:p>
                      <a:pPr algn="l">
                        <a:lnSpc>
                          <a:spcPct val="107000"/>
                        </a:lnSpc>
                        <a:spcAft>
                          <a:spcPts val="800"/>
                        </a:spcAft>
                      </a:pPr>
                      <a:endParaRPr lang="fr-FR"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3" marR="68573" marT="0" marB="0" anchor="ctr">
                    <a:lnL>
                      <a:noFill/>
                    </a:lnL>
                    <a:lnR>
                      <a:noFill/>
                    </a:lnR>
                    <a:lnT>
                      <a:noFill/>
                    </a:lnT>
                    <a:lnB>
                      <a:noFill/>
                    </a:lnB>
                    <a:noFill/>
                  </a:tcPr>
                </a:tc>
                <a:tc>
                  <a:txBody>
                    <a:bodyPr/>
                    <a:lstStyle/>
                    <a:p>
                      <a:pPr algn="l">
                        <a:lnSpc>
                          <a:spcPct val="107000"/>
                        </a:lnSpc>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Impulsions courtes dans le plafond de fumée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a:lnL>
                      <a:noFill/>
                    </a:lnL>
                    <a:lnR>
                      <a:noFill/>
                    </a:lnR>
                    <a:lnT>
                      <a:noFill/>
                    </a:lnT>
                    <a:lnB>
                      <a:noFill/>
                    </a:lnB>
                    <a:noFill/>
                  </a:tcPr>
                </a:tc>
                <a:extLst>
                  <a:ext uri="{0D108BD9-81ED-4DB2-BD59-A6C34878D82A}">
                    <a16:rowId xmlns:a16="http://schemas.microsoft.com/office/drawing/2014/main" val="10000"/>
                  </a:ext>
                </a:extLst>
              </a:tr>
            </a:tbl>
          </a:graphicData>
        </a:graphic>
      </p:graphicFrame>
      <p:sp>
        <p:nvSpPr>
          <p:cNvPr id="148489" name="AutoShape 1">
            <a:extLst>
              <a:ext uri="{FF2B5EF4-FFF2-40B4-BE49-F238E27FC236}">
                <a16:creationId xmlns:a16="http://schemas.microsoft.com/office/drawing/2014/main" id="{A900F020-1CBF-DF57-7948-63A4B6A9DCC3}"/>
              </a:ext>
            </a:extLst>
          </p:cNvPr>
          <p:cNvSpPr>
            <a:spLocks/>
          </p:cNvSpPr>
          <p:nvPr/>
        </p:nvSpPr>
        <p:spPr bwMode="auto">
          <a:xfrm>
            <a:off x="5292725" y="3162300"/>
            <a:ext cx="215900" cy="1706563"/>
          </a:xfrm>
          <a:prstGeom prst="rightBrace">
            <a:avLst>
              <a:gd name="adj1" fmla="val 39046"/>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sz="2400">
              <a:latin typeface="Times New Roman" panose="02020603050405020304" pitchFamily="18" charset="0"/>
              <a:cs typeface="Times New Roman" panose="02020603050405020304" pitchFamily="18"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Espace réservé du numéro de diapositive 4">
            <a:extLst>
              <a:ext uri="{FF2B5EF4-FFF2-40B4-BE49-F238E27FC236}">
                <a16:creationId xmlns:a16="http://schemas.microsoft.com/office/drawing/2014/main" id="{2CE821B1-06B6-FD1E-ED28-66DC989D05A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E9556C9-3FCD-4B08-99C1-78FD838B4B51}" type="slidenum">
              <a:rPr lang="fr-FR" altLang="fr-FR" sz="2000">
                <a:solidFill>
                  <a:srgbClr val="984807"/>
                </a:solidFill>
              </a:rPr>
              <a:pPr algn="r" eaLnBrk="1" hangingPunct="1">
                <a:spcBef>
                  <a:spcPct val="0"/>
                </a:spcBef>
                <a:buFontTx/>
                <a:buNone/>
              </a:pPr>
              <a:t>144</a:t>
            </a:fld>
            <a:endParaRPr lang="fr-FR" altLang="fr-FR" sz="2000">
              <a:solidFill>
                <a:srgbClr val="984807"/>
              </a:solidFill>
            </a:endParaRPr>
          </a:p>
        </p:txBody>
      </p:sp>
      <p:sp>
        <p:nvSpPr>
          <p:cNvPr id="149507" name="Titre 8">
            <a:extLst>
              <a:ext uri="{FF2B5EF4-FFF2-40B4-BE49-F238E27FC236}">
                <a16:creationId xmlns:a16="http://schemas.microsoft.com/office/drawing/2014/main" id="{E857F339-2555-9260-E15D-D257C085A7FA}"/>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49508" name="ZoneTexte 2">
            <a:extLst>
              <a:ext uri="{FF2B5EF4-FFF2-40B4-BE49-F238E27FC236}">
                <a16:creationId xmlns:a16="http://schemas.microsoft.com/office/drawing/2014/main" id="{4B072B8B-DB73-8DF9-DABB-D7C96540C955}"/>
              </a:ext>
            </a:extLst>
          </p:cNvPr>
          <p:cNvSpPr txBox="1">
            <a:spLocks noChangeArrowheads="1"/>
          </p:cNvSpPr>
          <p:nvPr/>
        </p:nvSpPr>
        <p:spPr bwMode="auto">
          <a:xfrm>
            <a:off x="446088" y="1341438"/>
            <a:ext cx="75104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Impulsions – paquets d’eau « pulsing – penciling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9509" name="Rectangle 2">
            <a:extLst>
              <a:ext uri="{FF2B5EF4-FFF2-40B4-BE49-F238E27FC236}">
                <a16:creationId xmlns:a16="http://schemas.microsoft.com/office/drawing/2014/main" id="{FE506750-C491-6FE9-C8CF-E6C3572FDE4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49510" name="Picture 1">
            <a:extLst>
              <a:ext uri="{FF2B5EF4-FFF2-40B4-BE49-F238E27FC236}">
                <a16:creationId xmlns:a16="http://schemas.microsoft.com/office/drawing/2014/main" id="{2C5D3F47-46FE-0B7A-4386-3726BD0C8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28" t="17188" r="3380" b="59409"/>
          <a:stretch>
            <a:fillRect/>
          </a:stretch>
        </p:blipFill>
        <p:spPr bwMode="auto">
          <a:xfrm>
            <a:off x="473075" y="2205038"/>
            <a:ext cx="8504238"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re 8">
            <a:extLst>
              <a:ext uri="{FF2B5EF4-FFF2-40B4-BE49-F238E27FC236}">
                <a16:creationId xmlns:a16="http://schemas.microsoft.com/office/drawing/2014/main" id="{4E4CFF92-347B-3B82-BFAA-DA7908001C0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C.A.T. face aux EF et EGE</a:t>
            </a:r>
          </a:p>
        </p:txBody>
      </p:sp>
      <p:sp>
        <p:nvSpPr>
          <p:cNvPr id="150531" name="Espace réservé du numéro de diapositive 4">
            <a:extLst>
              <a:ext uri="{FF2B5EF4-FFF2-40B4-BE49-F238E27FC236}">
                <a16:creationId xmlns:a16="http://schemas.microsoft.com/office/drawing/2014/main" id="{AF649821-C249-0338-A422-E4C92FB9B06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3C3B705-2D8C-4D57-A852-96F946137EC2}" type="slidenum">
              <a:rPr lang="fr-FR" altLang="fr-FR" sz="2000">
                <a:solidFill>
                  <a:srgbClr val="984807"/>
                </a:solidFill>
              </a:rPr>
              <a:pPr algn="r" eaLnBrk="1" hangingPunct="1">
                <a:spcBef>
                  <a:spcPct val="0"/>
                </a:spcBef>
                <a:buFontTx/>
                <a:buNone/>
              </a:pPr>
              <a:t>145</a:t>
            </a:fld>
            <a:endParaRPr lang="fr-FR" altLang="fr-FR" sz="2000">
              <a:solidFill>
                <a:srgbClr val="984807"/>
              </a:solidFill>
            </a:endParaRPr>
          </a:p>
        </p:txBody>
      </p:sp>
      <p:sp>
        <p:nvSpPr>
          <p:cNvPr id="150532" name="Rectangle 1">
            <a:extLst>
              <a:ext uri="{FF2B5EF4-FFF2-40B4-BE49-F238E27FC236}">
                <a16:creationId xmlns:a16="http://schemas.microsoft.com/office/drawing/2014/main" id="{DCA8A9D8-D91E-F41C-90DB-A3AE64136AB8}"/>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Actions tactiques à mener :</a:t>
            </a:r>
          </a:p>
        </p:txBody>
      </p:sp>
      <p:sp>
        <p:nvSpPr>
          <p:cNvPr id="150533" name="Rectangle 1">
            <a:extLst>
              <a:ext uri="{FF2B5EF4-FFF2-40B4-BE49-F238E27FC236}">
                <a16:creationId xmlns:a16="http://schemas.microsoft.com/office/drawing/2014/main" id="{0F3C0FA8-FC1C-E632-AA62-492677FBB5B9}"/>
              </a:ext>
            </a:extLst>
          </p:cNvPr>
          <p:cNvSpPr>
            <a:spLocks noChangeArrowheads="1"/>
          </p:cNvSpPr>
          <p:nvPr/>
        </p:nvSpPr>
        <p:spPr bwMode="auto">
          <a:xfrm>
            <a:off x="3048000" y="1981200"/>
            <a:ext cx="5599113"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Lorsque la pénétration du BAT à l’intérieur du volume est envisageable, les règles générales de sécurité (stabilité de l’édifice, positionnement des intervenants, présence d’un éts alimenté et permanence de l’eau, BSE, …) doivent être appliquées en permanence.</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49A0D32C-FB7A-AB32-56C9-D67845907167}"/>
              </a:ext>
            </a:extLst>
          </p:cNvPr>
          <p:cNvPicPr>
            <a:picLocks noChangeAspect="1"/>
          </p:cNvPicPr>
          <p:nvPr/>
        </p:nvPicPr>
        <p:blipFill>
          <a:blip r:embed="rId2"/>
          <a:stretch>
            <a:fillRect/>
          </a:stretch>
        </p:blipFill>
        <p:spPr>
          <a:xfrm>
            <a:off x="381000" y="1905000"/>
            <a:ext cx="2647950" cy="312420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Espace réservé du numéro de diapositive 4">
            <a:extLst>
              <a:ext uri="{FF2B5EF4-FFF2-40B4-BE49-F238E27FC236}">
                <a16:creationId xmlns:a16="http://schemas.microsoft.com/office/drawing/2014/main" id="{C6657C79-7007-18FF-9278-330385EFED5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EF29931-BE1C-444C-9A93-05FC2CBCB504}" type="slidenum">
              <a:rPr lang="fr-FR" altLang="fr-FR" sz="2000">
                <a:solidFill>
                  <a:srgbClr val="984807"/>
                </a:solidFill>
              </a:rPr>
              <a:pPr algn="r" eaLnBrk="1" hangingPunct="1">
                <a:spcBef>
                  <a:spcPct val="0"/>
                </a:spcBef>
                <a:buFontTx/>
                <a:buNone/>
              </a:pPr>
              <a:t>146</a:t>
            </a:fld>
            <a:endParaRPr lang="fr-FR" altLang="fr-FR" sz="2000">
              <a:solidFill>
                <a:srgbClr val="984807"/>
              </a:solidFill>
            </a:endParaRPr>
          </a:p>
        </p:txBody>
      </p:sp>
      <p:sp>
        <p:nvSpPr>
          <p:cNvPr id="151555" name="Titre 8">
            <a:extLst>
              <a:ext uri="{FF2B5EF4-FFF2-40B4-BE49-F238E27FC236}">
                <a16:creationId xmlns:a16="http://schemas.microsoft.com/office/drawing/2014/main" id="{FF08C4EC-4F94-4EF4-06CF-B7C3AB7E5A5C}"/>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51556" name="ZoneTexte 2">
            <a:extLst>
              <a:ext uri="{FF2B5EF4-FFF2-40B4-BE49-F238E27FC236}">
                <a16:creationId xmlns:a16="http://schemas.microsoft.com/office/drawing/2014/main" id="{A137DFA0-0F06-6D7A-63CC-BA7DF41030F3}"/>
              </a:ext>
            </a:extLst>
          </p:cNvPr>
          <p:cNvSpPr txBox="1">
            <a:spLocks noChangeArrowheads="1"/>
          </p:cNvSpPr>
          <p:nvPr/>
        </p:nvSpPr>
        <p:spPr bwMode="auto">
          <a:xfrm>
            <a:off x="446088" y="1341438"/>
            <a:ext cx="75104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Impulsions – paquets d’eau « pulsing – penciling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1557" name="Rectangle 2">
            <a:extLst>
              <a:ext uri="{FF2B5EF4-FFF2-40B4-BE49-F238E27FC236}">
                <a16:creationId xmlns:a16="http://schemas.microsoft.com/office/drawing/2014/main" id="{A1A28995-86E7-C437-8CDB-259318D34A2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sp>
        <p:nvSpPr>
          <p:cNvPr id="151558" name="Rectangle 2">
            <a:extLst>
              <a:ext uri="{FF2B5EF4-FFF2-40B4-BE49-F238E27FC236}">
                <a16:creationId xmlns:a16="http://schemas.microsoft.com/office/drawing/2014/main" id="{9320ECD6-F5B8-A9A2-E7FA-66BF3F0B96D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51559" name="Picture 1">
            <a:extLst>
              <a:ext uri="{FF2B5EF4-FFF2-40B4-BE49-F238E27FC236}">
                <a16:creationId xmlns:a16="http://schemas.microsoft.com/office/drawing/2014/main" id="{24B034B2-1C4D-FB20-E06D-26081F071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28" t="44081" r="7175" b="32515"/>
          <a:stretch>
            <a:fillRect/>
          </a:stretch>
        </p:blipFill>
        <p:spPr bwMode="auto">
          <a:xfrm>
            <a:off x="441325" y="2276475"/>
            <a:ext cx="8174038"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Espace réservé du numéro de diapositive 4">
            <a:extLst>
              <a:ext uri="{FF2B5EF4-FFF2-40B4-BE49-F238E27FC236}">
                <a16:creationId xmlns:a16="http://schemas.microsoft.com/office/drawing/2014/main" id="{FFBC39DE-0D4E-A314-29F0-D0B4445C9BE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62EFF08-39DF-4277-AA06-938A7D1BC7D0}" type="slidenum">
              <a:rPr lang="fr-FR" altLang="fr-FR" sz="2000">
                <a:solidFill>
                  <a:srgbClr val="984807"/>
                </a:solidFill>
              </a:rPr>
              <a:pPr algn="r" eaLnBrk="1" hangingPunct="1">
                <a:spcBef>
                  <a:spcPct val="0"/>
                </a:spcBef>
                <a:buFontTx/>
                <a:buNone/>
              </a:pPr>
              <a:t>147</a:t>
            </a:fld>
            <a:endParaRPr lang="fr-FR" altLang="fr-FR" sz="2000">
              <a:solidFill>
                <a:srgbClr val="984807"/>
              </a:solidFill>
            </a:endParaRPr>
          </a:p>
        </p:txBody>
      </p:sp>
      <p:sp>
        <p:nvSpPr>
          <p:cNvPr id="152579" name="Titre 8">
            <a:extLst>
              <a:ext uri="{FF2B5EF4-FFF2-40B4-BE49-F238E27FC236}">
                <a16:creationId xmlns:a16="http://schemas.microsoft.com/office/drawing/2014/main" id="{5EA739AE-9E3B-2212-E269-5151B21F27A6}"/>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52580" name="ZoneTexte 2">
            <a:extLst>
              <a:ext uri="{FF2B5EF4-FFF2-40B4-BE49-F238E27FC236}">
                <a16:creationId xmlns:a16="http://schemas.microsoft.com/office/drawing/2014/main" id="{229BC525-AB8E-F191-9135-65AB811C8BEE}"/>
              </a:ext>
            </a:extLst>
          </p:cNvPr>
          <p:cNvSpPr txBox="1">
            <a:spLocks noChangeArrowheads="1"/>
          </p:cNvSpPr>
          <p:nvPr/>
        </p:nvSpPr>
        <p:spPr bwMode="auto">
          <a:xfrm>
            <a:off x="446088" y="1341438"/>
            <a:ext cx="75104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Impulsions – paquets d’eau « pulsing – penciling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2581" name="Rectangle 2">
            <a:extLst>
              <a:ext uri="{FF2B5EF4-FFF2-40B4-BE49-F238E27FC236}">
                <a16:creationId xmlns:a16="http://schemas.microsoft.com/office/drawing/2014/main" id="{55EF03A2-9A11-40D7-9456-E2DD776F197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sp>
        <p:nvSpPr>
          <p:cNvPr id="152582" name="ZoneTexte 5">
            <a:extLst>
              <a:ext uri="{FF2B5EF4-FFF2-40B4-BE49-F238E27FC236}">
                <a16:creationId xmlns:a16="http://schemas.microsoft.com/office/drawing/2014/main" id="{39C3952B-3DDC-0E12-CEC6-17439524CE80}"/>
              </a:ext>
            </a:extLst>
          </p:cNvPr>
          <p:cNvSpPr txBox="1">
            <a:spLocks noChangeArrowheads="1"/>
          </p:cNvSpPr>
          <p:nvPr/>
        </p:nvSpPr>
        <p:spPr bwMode="auto">
          <a:xfrm>
            <a:off x="539750" y="2039938"/>
            <a:ext cx="80645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OBJECTIFS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Refroidir les gaz chauds émis par l’incendie dans une zone proche du binôme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qui avance dans le volume pour refroidir le combustible.</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Refroidir le combustible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qui émet les gaz. Et aller jusqu’à l’extinction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Jet brisé</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Espace réservé du numéro de diapositive 4">
            <a:extLst>
              <a:ext uri="{FF2B5EF4-FFF2-40B4-BE49-F238E27FC236}">
                <a16:creationId xmlns:a16="http://schemas.microsoft.com/office/drawing/2014/main" id="{9F1B6939-9435-89B2-34AF-AE3334DFE52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FA96BB2-173C-4BDB-A688-54367319AA51}" type="slidenum">
              <a:rPr lang="fr-FR" altLang="fr-FR" sz="2000">
                <a:solidFill>
                  <a:srgbClr val="984807"/>
                </a:solidFill>
              </a:rPr>
              <a:pPr algn="r" eaLnBrk="1" hangingPunct="1">
                <a:spcBef>
                  <a:spcPct val="0"/>
                </a:spcBef>
                <a:buFontTx/>
                <a:buNone/>
              </a:pPr>
              <a:t>148</a:t>
            </a:fld>
            <a:endParaRPr lang="fr-FR" altLang="fr-FR" sz="2000">
              <a:solidFill>
                <a:srgbClr val="984807"/>
              </a:solidFill>
            </a:endParaRPr>
          </a:p>
        </p:txBody>
      </p:sp>
      <p:sp>
        <p:nvSpPr>
          <p:cNvPr id="153603" name="Titre 8">
            <a:extLst>
              <a:ext uri="{FF2B5EF4-FFF2-40B4-BE49-F238E27FC236}">
                <a16:creationId xmlns:a16="http://schemas.microsoft.com/office/drawing/2014/main" id="{38861CAE-770D-6051-3174-E8EAD555AA3A}"/>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53604" name="ZoneTexte 2">
            <a:extLst>
              <a:ext uri="{FF2B5EF4-FFF2-40B4-BE49-F238E27FC236}">
                <a16:creationId xmlns:a16="http://schemas.microsoft.com/office/drawing/2014/main" id="{5F1C9C82-EAE5-6978-AC69-12C9B4BFD1E3}"/>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Crayonnage :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
        <p:nvSpPr>
          <p:cNvPr id="153605" name="ZoneTexte 4">
            <a:extLst>
              <a:ext uri="{FF2B5EF4-FFF2-40B4-BE49-F238E27FC236}">
                <a16:creationId xmlns:a16="http://schemas.microsoft.com/office/drawing/2014/main" id="{50DCB8EF-CDB8-95F7-D2CC-7431B9DF622D}"/>
              </a:ext>
            </a:extLst>
          </p:cNvPr>
          <p:cNvSpPr txBox="1">
            <a:spLocks noChangeArrowheads="1"/>
          </p:cNvSpPr>
          <p:nvPr/>
        </p:nvSpPr>
        <p:spPr bwMode="auto">
          <a:xfrm>
            <a:off x="539750" y="1960563"/>
            <a:ext cx="79930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Ces techniques de lances s’opèrent depuis l’extérieur du bâtiment sur des feux pleinement développés (Post Flashover). </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sp>
        <p:nvSpPr>
          <p:cNvPr id="153606" name="Rectangle 2">
            <a:extLst>
              <a:ext uri="{FF2B5EF4-FFF2-40B4-BE49-F238E27FC236}">
                <a16:creationId xmlns:a16="http://schemas.microsoft.com/office/drawing/2014/main" id="{51469738-6E83-F26B-2E2C-E7A38456112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53607" name="Picture 1">
            <a:extLst>
              <a:ext uri="{FF2B5EF4-FFF2-40B4-BE49-F238E27FC236}">
                <a16:creationId xmlns:a16="http://schemas.microsoft.com/office/drawing/2014/main" id="{94E8763D-A98E-42B2-304F-33A999167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367" t="7071" r="3679" b="80551"/>
          <a:stretch>
            <a:fillRect/>
          </a:stretch>
        </p:blipFill>
        <p:spPr bwMode="auto">
          <a:xfrm>
            <a:off x="428625" y="3595688"/>
            <a:ext cx="839470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Espace réservé du numéro de diapositive 4">
            <a:extLst>
              <a:ext uri="{FF2B5EF4-FFF2-40B4-BE49-F238E27FC236}">
                <a16:creationId xmlns:a16="http://schemas.microsoft.com/office/drawing/2014/main" id="{3631FA61-CDEB-4098-B934-4E844A9D728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BF65E1D-9A20-49D4-9DC9-2A59E3201882}" type="slidenum">
              <a:rPr lang="fr-FR" altLang="fr-FR" sz="2000">
                <a:solidFill>
                  <a:srgbClr val="984807"/>
                </a:solidFill>
              </a:rPr>
              <a:pPr algn="r" eaLnBrk="1" hangingPunct="1">
                <a:spcBef>
                  <a:spcPct val="0"/>
                </a:spcBef>
                <a:buFontTx/>
                <a:buNone/>
              </a:pPr>
              <a:t>149</a:t>
            </a:fld>
            <a:endParaRPr lang="fr-FR" altLang="fr-FR" sz="2000">
              <a:solidFill>
                <a:srgbClr val="984807"/>
              </a:solidFill>
            </a:endParaRPr>
          </a:p>
        </p:txBody>
      </p:sp>
      <p:sp>
        <p:nvSpPr>
          <p:cNvPr id="154627" name="Titre 8">
            <a:extLst>
              <a:ext uri="{FF2B5EF4-FFF2-40B4-BE49-F238E27FC236}">
                <a16:creationId xmlns:a16="http://schemas.microsoft.com/office/drawing/2014/main" id="{9EF65BAE-3694-B971-2D6A-807BE550067F}"/>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54628" name="ZoneTexte 2">
            <a:extLst>
              <a:ext uri="{FF2B5EF4-FFF2-40B4-BE49-F238E27FC236}">
                <a16:creationId xmlns:a16="http://schemas.microsoft.com/office/drawing/2014/main" id="{AFE5D5B8-272D-FA43-2F9F-CB2B0393647B}"/>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Crayonnage :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
        <p:nvSpPr>
          <p:cNvPr id="154629" name="ZoneTexte 4">
            <a:extLst>
              <a:ext uri="{FF2B5EF4-FFF2-40B4-BE49-F238E27FC236}">
                <a16:creationId xmlns:a16="http://schemas.microsoft.com/office/drawing/2014/main" id="{B618F397-7C71-8310-46B9-A72CA56187E4}"/>
              </a:ext>
            </a:extLst>
          </p:cNvPr>
          <p:cNvSpPr txBox="1">
            <a:spLocks noChangeArrowheads="1"/>
          </p:cNvSpPr>
          <p:nvPr/>
        </p:nvSpPr>
        <p:spPr bwMode="auto">
          <a:xfrm>
            <a:off x="446088" y="2060575"/>
            <a:ext cx="830262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a:latin typeface="Times New Roman" panose="02020603050405020304" pitchFamily="18" charset="0"/>
                <a:ea typeface="Calibri" panose="020F0502020204030204" pitchFamily="34" charset="0"/>
                <a:cs typeface="Times New Roman" panose="02020603050405020304" pitchFamily="18" charset="0"/>
              </a:rPr>
              <a:t>L’application d’eau à produire consiste, à partir d’un jet diffusé, à déplacer sa lance en effectuant un mouvement en</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p>
          <a:p>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a:p>
            <a:pPr algn="ctr"/>
            <a:r>
              <a:rPr lang="fr-FR" altLang="fr-FR" sz="4000" b="1">
                <a:latin typeface="Times New Roman" panose="02020603050405020304" pitchFamily="18" charset="0"/>
                <a:ea typeface="Calibri" panose="020F0502020204030204" pitchFamily="34" charset="0"/>
                <a:cs typeface="Times New Roman" panose="02020603050405020304" pitchFamily="18" charset="0"/>
              </a:rPr>
              <a:t>T, Z, O, 8.</a:t>
            </a:r>
          </a:p>
          <a:p>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L’application débute en arrosant le haut du volume sinistré.</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8">
            <a:extLst>
              <a:ext uri="{FF2B5EF4-FFF2-40B4-BE49-F238E27FC236}">
                <a16:creationId xmlns:a16="http://schemas.microsoft.com/office/drawing/2014/main" id="{9CD9BBD8-218E-37A4-8132-DB23DD9C52B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7411" name="Espace réservé du numéro de diapositive 4">
            <a:extLst>
              <a:ext uri="{FF2B5EF4-FFF2-40B4-BE49-F238E27FC236}">
                <a16:creationId xmlns:a16="http://schemas.microsoft.com/office/drawing/2014/main" id="{6A793D2C-1A19-89B6-9D9F-70975595BCC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E1CC0C4-053C-44F9-A3C6-F45CDEA7BA5F}" type="slidenum">
              <a:rPr lang="fr-FR" altLang="fr-FR" sz="2000">
                <a:solidFill>
                  <a:srgbClr val="984807"/>
                </a:solidFill>
              </a:rPr>
              <a:pPr algn="r" eaLnBrk="1" hangingPunct="1">
                <a:spcBef>
                  <a:spcPct val="0"/>
                </a:spcBef>
                <a:buFontTx/>
                <a:buNone/>
              </a:pPr>
              <a:t>15</a:t>
            </a:fld>
            <a:endParaRPr lang="fr-FR" altLang="fr-FR" sz="2000">
              <a:solidFill>
                <a:srgbClr val="984807"/>
              </a:solidFill>
            </a:endParaRPr>
          </a:p>
        </p:txBody>
      </p:sp>
      <p:sp>
        <p:nvSpPr>
          <p:cNvPr id="17412" name="Rectangle 1">
            <a:extLst>
              <a:ext uri="{FF2B5EF4-FFF2-40B4-BE49-F238E27FC236}">
                <a16:creationId xmlns:a16="http://schemas.microsoft.com/office/drawing/2014/main" id="{DF1441D2-41F7-6524-22D4-82358FCCE3F7}"/>
              </a:ext>
            </a:extLst>
          </p:cNvPr>
          <p:cNvSpPr>
            <a:spLocks noChangeArrowheads="1"/>
          </p:cNvSpPr>
          <p:nvPr/>
        </p:nvSpPr>
        <p:spPr bwMode="auto">
          <a:xfrm>
            <a:off x="323850" y="1296988"/>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Scénario type d'un incendie dans un volume : </a:t>
            </a:r>
          </a:p>
        </p:txBody>
      </p:sp>
      <p:sp>
        <p:nvSpPr>
          <p:cNvPr id="17413" name="Rectangle 2">
            <a:extLst>
              <a:ext uri="{FF2B5EF4-FFF2-40B4-BE49-F238E27FC236}">
                <a16:creationId xmlns:a16="http://schemas.microsoft.com/office/drawing/2014/main" id="{3839A44F-5B41-050E-1AD1-2B68E643D55D}"/>
              </a:ext>
            </a:extLst>
          </p:cNvPr>
          <p:cNvSpPr>
            <a:spLocks noChangeArrowheads="1"/>
          </p:cNvSpPr>
          <p:nvPr/>
        </p:nvSpPr>
        <p:spPr bwMode="auto">
          <a:xfrm>
            <a:off x="1042988" y="1839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br>
              <a:rPr lang="fr-FR" altLang="fr-FR" sz="1800">
                <a:latin typeface="Arial" panose="020B0604020202020204" pitchFamily="34" charset="0"/>
              </a:rPr>
            </a:br>
            <a:endParaRPr lang="fr-FR" altLang="fr-FR" sz="1800">
              <a:latin typeface="Arial" panose="020B0604020202020204" pitchFamily="34" charset="0"/>
            </a:endParaRPr>
          </a:p>
        </p:txBody>
      </p:sp>
      <p:sp>
        <p:nvSpPr>
          <p:cNvPr id="3" name="Rectangle 2">
            <a:extLst>
              <a:ext uri="{FF2B5EF4-FFF2-40B4-BE49-F238E27FC236}">
                <a16:creationId xmlns:a16="http://schemas.microsoft.com/office/drawing/2014/main" id="{3B8C7101-70C9-0881-A082-222834F26C82}"/>
              </a:ext>
            </a:extLst>
          </p:cNvPr>
          <p:cNvSpPr/>
          <p:nvPr/>
        </p:nvSpPr>
        <p:spPr>
          <a:xfrm>
            <a:off x="419100" y="1843088"/>
            <a:ext cx="8428038" cy="4333875"/>
          </a:xfrm>
          <a:prstGeom prst="rect">
            <a:avLst/>
          </a:prstGeom>
        </p:spPr>
        <p:txBody>
          <a:bodyPr>
            <a:spAutoFit/>
          </a:bodyPr>
          <a:lstStyle/>
          <a:p>
            <a:pPr algn="just">
              <a:spcAft>
                <a:spcPts val="0"/>
              </a:spcAft>
              <a:defRPr/>
            </a:pPr>
            <a:r>
              <a:rPr lang="fr-FR" altLang="fr-FR" sz="2400" dirty="0">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a:t>
            </a: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ébit d'arrivée d'air frais (présence et taille des ouvertures) qui peut orienter l'évolution de l'incendie soit vers :</a:t>
            </a:r>
            <a:endParaRPr lang="fr-FR"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0"/>
              </a:spcAft>
              <a:buFont typeface="Wingdings" panose="05000000000000000000" pitchFamily="2" charset="2"/>
              <a:buChar char="Ø"/>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Situation </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d’EF</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0"/>
              </a:spcAft>
              <a:buFont typeface="Wingdings" panose="05000000000000000000" pitchFamily="2" charset="2"/>
              <a:buChar char="Ø"/>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Situation </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d’EGE </a:t>
            </a:r>
          </a:p>
          <a:p>
            <a:pPr algn="just">
              <a:lnSpc>
                <a:spcPct val="107000"/>
              </a:lnSpc>
              <a:spcAft>
                <a:spcPts val="0"/>
              </a:spcAft>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Apparence banale de la situation rencontrée peut-être trompeuse !</a:t>
            </a:r>
            <a:endParaRPr lang="fr-F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Taille du bâtiment, l'importance de l'incendie ne sont pas obligatoirement en rapport avec les risques encourus par les SP engagés.</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Espace réservé du numéro de diapositive 4">
            <a:extLst>
              <a:ext uri="{FF2B5EF4-FFF2-40B4-BE49-F238E27FC236}">
                <a16:creationId xmlns:a16="http://schemas.microsoft.com/office/drawing/2014/main" id="{79F204AF-AD44-27A4-9B36-E559CC55C23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F6DB752-AEAC-4C25-A618-93E8384365EB}" type="slidenum">
              <a:rPr lang="fr-FR" altLang="fr-FR" sz="2000">
                <a:solidFill>
                  <a:srgbClr val="984807"/>
                </a:solidFill>
              </a:rPr>
              <a:pPr algn="r" eaLnBrk="1" hangingPunct="1">
                <a:spcBef>
                  <a:spcPct val="0"/>
                </a:spcBef>
                <a:buFontTx/>
                <a:buNone/>
              </a:pPr>
              <a:t>150</a:t>
            </a:fld>
            <a:endParaRPr lang="fr-FR" altLang="fr-FR" sz="2000">
              <a:solidFill>
                <a:srgbClr val="984807"/>
              </a:solidFill>
            </a:endParaRPr>
          </a:p>
        </p:txBody>
      </p:sp>
      <p:sp>
        <p:nvSpPr>
          <p:cNvPr id="155651" name="Titre 8">
            <a:extLst>
              <a:ext uri="{FF2B5EF4-FFF2-40B4-BE49-F238E27FC236}">
                <a16:creationId xmlns:a16="http://schemas.microsoft.com/office/drawing/2014/main" id="{3BDC356A-A6AB-4F7B-C2B9-F5433B3AB899}"/>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55652" name="ZoneTexte 2">
            <a:extLst>
              <a:ext uri="{FF2B5EF4-FFF2-40B4-BE49-F238E27FC236}">
                <a16:creationId xmlns:a16="http://schemas.microsoft.com/office/drawing/2014/main" id="{4BC39CB0-2379-CF3C-3037-35DE89F5A759}"/>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Crayonnage :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
        <p:nvSpPr>
          <p:cNvPr id="155653" name="Rectangle 2">
            <a:extLst>
              <a:ext uri="{FF2B5EF4-FFF2-40B4-BE49-F238E27FC236}">
                <a16:creationId xmlns:a16="http://schemas.microsoft.com/office/drawing/2014/main" id="{7788060E-CF3C-5B0F-E324-5F992889D66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55654" name="Picture 1">
            <a:extLst>
              <a:ext uri="{FF2B5EF4-FFF2-40B4-BE49-F238E27FC236}">
                <a16:creationId xmlns:a16="http://schemas.microsoft.com/office/drawing/2014/main" id="{733E676F-3146-484A-F17C-10B3F59B8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340" t="23184" r="8174" b="49356"/>
          <a:stretch>
            <a:fillRect/>
          </a:stretch>
        </p:blipFill>
        <p:spPr bwMode="auto">
          <a:xfrm>
            <a:off x="547688" y="2060575"/>
            <a:ext cx="8310562"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Espace réservé du numéro de diapositive 4">
            <a:extLst>
              <a:ext uri="{FF2B5EF4-FFF2-40B4-BE49-F238E27FC236}">
                <a16:creationId xmlns:a16="http://schemas.microsoft.com/office/drawing/2014/main" id="{3B51E8A2-8838-5744-217F-57B70653A0A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3D3231C-678D-4C5D-9EC5-EA1686C554EA}" type="slidenum">
              <a:rPr lang="fr-FR" altLang="fr-FR" sz="2000">
                <a:solidFill>
                  <a:srgbClr val="984807"/>
                </a:solidFill>
              </a:rPr>
              <a:pPr algn="r" eaLnBrk="1" hangingPunct="1">
                <a:spcBef>
                  <a:spcPct val="0"/>
                </a:spcBef>
                <a:buFontTx/>
                <a:buNone/>
              </a:pPr>
              <a:t>151</a:t>
            </a:fld>
            <a:endParaRPr lang="fr-FR" altLang="fr-FR" sz="2000">
              <a:solidFill>
                <a:srgbClr val="984807"/>
              </a:solidFill>
            </a:endParaRPr>
          </a:p>
        </p:txBody>
      </p:sp>
      <p:sp>
        <p:nvSpPr>
          <p:cNvPr id="156675" name="Titre 8">
            <a:extLst>
              <a:ext uri="{FF2B5EF4-FFF2-40B4-BE49-F238E27FC236}">
                <a16:creationId xmlns:a16="http://schemas.microsoft.com/office/drawing/2014/main" id="{F593D3AA-0956-C93F-0691-29992D0959AB}"/>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56676" name="ZoneTexte 2">
            <a:extLst>
              <a:ext uri="{FF2B5EF4-FFF2-40B4-BE49-F238E27FC236}">
                <a16:creationId xmlns:a16="http://schemas.microsoft.com/office/drawing/2014/main" id="{46E4A4E9-A7F7-E3F8-B8B5-C7CEE6229A94}"/>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Crayonnage :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
        <p:nvSpPr>
          <p:cNvPr id="156677" name="ZoneTexte 4">
            <a:extLst>
              <a:ext uri="{FF2B5EF4-FFF2-40B4-BE49-F238E27FC236}">
                <a16:creationId xmlns:a16="http://schemas.microsoft.com/office/drawing/2014/main" id="{931FBD63-DF4B-9CF4-2E58-61D8020D1B0D}"/>
              </a:ext>
            </a:extLst>
          </p:cNvPr>
          <p:cNvSpPr txBox="1">
            <a:spLocks noChangeArrowheads="1"/>
          </p:cNvSpPr>
          <p:nvPr/>
        </p:nvSpPr>
        <p:spPr bwMode="auto">
          <a:xfrm>
            <a:off x="446088" y="1935163"/>
            <a:ext cx="8229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Projeter de l’eau sur toutes les surfaces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Combustibles pour stopper / diminuer le débit de pyrolyse.</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Incombustibles pour produire de la vapeur.</a:t>
            </a: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Si un ouvrant est présent et manœuvrable il est conseillé de le refermer après projection d’eau car cette technique génère un retour des gaz chauds en direction du porte-lance.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Espace réservé du numéro de diapositive 4">
            <a:extLst>
              <a:ext uri="{FF2B5EF4-FFF2-40B4-BE49-F238E27FC236}">
                <a16:creationId xmlns:a16="http://schemas.microsoft.com/office/drawing/2014/main" id="{EEF56D32-2484-F424-C8A1-ACEE2F6EBE3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D2E3787-B8C7-493C-9155-291C86A489D2}" type="slidenum">
              <a:rPr lang="fr-FR" altLang="fr-FR" sz="2000">
                <a:solidFill>
                  <a:srgbClr val="984807"/>
                </a:solidFill>
              </a:rPr>
              <a:pPr algn="r" eaLnBrk="1" hangingPunct="1">
                <a:spcBef>
                  <a:spcPct val="0"/>
                </a:spcBef>
                <a:buFontTx/>
                <a:buNone/>
              </a:pPr>
              <a:t>152</a:t>
            </a:fld>
            <a:endParaRPr lang="fr-FR" altLang="fr-FR" sz="2000">
              <a:solidFill>
                <a:srgbClr val="984807"/>
              </a:solidFill>
            </a:endParaRPr>
          </a:p>
        </p:txBody>
      </p:sp>
      <p:sp>
        <p:nvSpPr>
          <p:cNvPr id="157699" name="Titre 8">
            <a:extLst>
              <a:ext uri="{FF2B5EF4-FFF2-40B4-BE49-F238E27FC236}">
                <a16:creationId xmlns:a16="http://schemas.microsoft.com/office/drawing/2014/main" id="{F4C0D5BF-68AF-018C-BCAD-2CCAD8DB360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57700" name="ZoneTexte 2">
            <a:extLst>
              <a:ext uri="{FF2B5EF4-FFF2-40B4-BE49-F238E27FC236}">
                <a16:creationId xmlns:a16="http://schemas.microsoft.com/office/drawing/2014/main" id="{177ABDEB-6097-4A43-CB5C-19E43C8FC31E}"/>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Crayonnage :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
        <p:nvSpPr>
          <p:cNvPr id="157701" name="Rectangle 2">
            <a:extLst>
              <a:ext uri="{FF2B5EF4-FFF2-40B4-BE49-F238E27FC236}">
                <a16:creationId xmlns:a16="http://schemas.microsoft.com/office/drawing/2014/main" id="{D127C6F0-50D4-5138-4198-2DE3F27B318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57702" name="Picture 1">
            <a:extLst>
              <a:ext uri="{FF2B5EF4-FFF2-40B4-BE49-F238E27FC236}">
                <a16:creationId xmlns:a16="http://schemas.microsoft.com/office/drawing/2014/main" id="{E35F08D0-7DAE-1D10-ECF1-2F98F4ED2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383" t="51805" r="34309" b="34381"/>
          <a:stretch>
            <a:fillRect/>
          </a:stretch>
        </p:blipFill>
        <p:spPr bwMode="auto">
          <a:xfrm>
            <a:off x="481013" y="1808163"/>
            <a:ext cx="837565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3" name="ZoneTexte 5">
            <a:extLst>
              <a:ext uri="{FF2B5EF4-FFF2-40B4-BE49-F238E27FC236}">
                <a16:creationId xmlns:a16="http://schemas.microsoft.com/office/drawing/2014/main" id="{EB11D452-67EB-5C31-6421-19D68A98E8D9}"/>
              </a:ext>
            </a:extLst>
          </p:cNvPr>
          <p:cNvSpPr txBox="1">
            <a:spLocks noChangeArrowheads="1"/>
          </p:cNvSpPr>
          <p:nvPr/>
        </p:nvSpPr>
        <p:spPr bwMode="auto">
          <a:xfrm>
            <a:off x="431800" y="4868863"/>
            <a:ext cx="8231188"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On laisse la production de vapeur agir (INERTAGE) </a:t>
            </a: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15 à 20 sec environ avant de réouvrir.</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Espace réservé du numéro de diapositive 4">
            <a:extLst>
              <a:ext uri="{FF2B5EF4-FFF2-40B4-BE49-F238E27FC236}">
                <a16:creationId xmlns:a16="http://schemas.microsoft.com/office/drawing/2014/main" id="{F6B65E39-EA1E-9160-7978-26518B4C940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CB4A327-1362-4453-B83E-10EDD33B8536}" type="slidenum">
              <a:rPr lang="fr-FR" altLang="fr-FR" sz="2000">
                <a:solidFill>
                  <a:srgbClr val="984807"/>
                </a:solidFill>
              </a:rPr>
              <a:pPr algn="r" eaLnBrk="1" hangingPunct="1">
                <a:spcBef>
                  <a:spcPct val="0"/>
                </a:spcBef>
                <a:buFontTx/>
                <a:buNone/>
              </a:pPr>
              <a:t>153</a:t>
            </a:fld>
            <a:endParaRPr lang="fr-FR" altLang="fr-FR" sz="2000">
              <a:solidFill>
                <a:srgbClr val="984807"/>
              </a:solidFill>
            </a:endParaRPr>
          </a:p>
        </p:txBody>
      </p:sp>
      <p:sp>
        <p:nvSpPr>
          <p:cNvPr id="158723" name="Titre 8">
            <a:extLst>
              <a:ext uri="{FF2B5EF4-FFF2-40B4-BE49-F238E27FC236}">
                <a16:creationId xmlns:a16="http://schemas.microsoft.com/office/drawing/2014/main" id="{72A28465-C0E9-DC38-7C69-D32504FB12C2}"/>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3" name="ZoneTexte 2">
            <a:extLst>
              <a:ext uri="{FF2B5EF4-FFF2-40B4-BE49-F238E27FC236}">
                <a16:creationId xmlns:a16="http://schemas.microsoft.com/office/drawing/2014/main" id="{789FF522-7576-E9F8-106A-EE85F732DE91}"/>
              </a:ext>
            </a:extLst>
          </p:cNvPr>
          <p:cNvSpPr txBox="1"/>
          <p:nvPr/>
        </p:nvSpPr>
        <p:spPr>
          <a:xfrm>
            <a:off x="446088" y="1341438"/>
            <a:ext cx="4572000" cy="466725"/>
          </a:xfrm>
          <a:prstGeom prst="rect">
            <a:avLst/>
          </a:prstGeom>
          <a:noFill/>
        </p:spPr>
        <p:txBody>
          <a:bodyPr>
            <a:spAutoFit/>
          </a:bodyPr>
          <a:lstStyle/>
          <a:p>
            <a:pPr>
              <a:lnSpc>
                <a:spcPct val="107000"/>
              </a:lnSpc>
              <a:spcAft>
                <a:spcPts val="800"/>
              </a:spcAft>
              <a:defRPr/>
            </a:pPr>
            <a:r>
              <a:rPr lang="fr-FR" sz="2400" b="1" u="dbl" dirty="0">
                <a:latin typeface="Times New Roman" panose="02020603050405020304" pitchFamily="18" charset="0"/>
                <a:ea typeface="Calibri" panose="020F0502020204030204" pitchFamily="34" charset="0"/>
                <a:cs typeface="Times New Roman" panose="02020603050405020304" pitchFamily="18" charset="0"/>
              </a:rPr>
              <a:t>Protection façade :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58725" name="ZoneTexte 4">
            <a:extLst>
              <a:ext uri="{FF2B5EF4-FFF2-40B4-BE49-F238E27FC236}">
                <a16:creationId xmlns:a16="http://schemas.microsoft.com/office/drawing/2014/main" id="{3B38401E-1F31-7E26-A96E-F53DBBA11067}"/>
              </a:ext>
            </a:extLst>
          </p:cNvPr>
          <p:cNvSpPr txBox="1">
            <a:spLocks noChangeArrowheads="1"/>
          </p:cNvSpPr>
          <p:nvPr/>
        </p:nvSpPr>
        <p:spPr bwMode="auto">
          <a:xfrm>
            <a:off x="539750" y="2205038"/>
            <a:ext cx="7742238"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Lance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de plain-pied ou sur un moyen aérien pour enrayer une propagation du feu par l’extérieur aux étages supérieurs d’un immeuble.</a:t>
            </a:r>
          </a:p>
          <a:p>
            <a:pPr>
              <a:lnSpc>
                <a:spcPct val="107000"/>
              </a:lnSpc>
              <a:spcAft>
                <a:spcPts val="800"/>
              </a:spcAft>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Le binôme cesse son action dès la coupure de la propagation</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Espace réservé du numéro de diapositive 4">
            <a:extLst>
              <a:ext uri="{FF2B5EF4-FFF2-40B4-BE49-F238E27FC236}">
                <a16:creationId xmlns:a16="http://schemas.microsoft.com/office/drawing/2014/main" id="{59E895D8-0B11-FFC2-73E7-7CECC6433AE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7A770ED-795F-4F99-9DCA-A715593B5C13}" type="slidenum">
              <a:rPr lang="fr-FR" altLang="fr-FR" sz="2000">
                <a:solidFill>
                  <a:srgbClr val="984807"/>
                </a:solidFill>
              </a:rPr>
              <a:pPr algn="r" eaLnBrk="1" hangingPunct="1">
                <a:spcBef>
                  <a:spcPct val="0"/>
                </a:spcBef>
                <a:buFontTx/>
                <a:buNone/>
              </a:pPr>
              <a:t>154</a:t>
            </a:fld>
            <a:endParaRPr lang="fr-FR" altLang="fr-FR" sz="2000">
              <a:solidFill>
                <a:srgbClr val="984807"/>
              </a:solidFill>
            </a:endParaRPr>
          </a:p>
        </p:txBody>
      </p:sp>
      <p:sp>
        <p:nvSpPr>
          <p:cNvPr id="159747" name="Titre 8">
            <a:extLst>
              <a:ext uri="{FF2B5EF4-FFF2-40B4-BE49-F238E27FC236}">
                <a16:creationId xmlns:a16="http://schemas.microsoft.com/office/drawing/2014/main" id="{E4661AAE-0451-4A66-B09A-DE526AD52C17}"/>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4" name="ZoneTexte 3">
            <a:extLst>
              <a:ext uri="{FF2B5EF4-FFF2-40B4-BE49-F238E27FC236}">
                <a16:creationId xmlns:a16="http://schemas.microsoft.com/office/drawing/2014/main" id="{11276BE2-3878-63DF-C257-BBC05D88699E}"/>
              </a:ext>
            </a:extLst>
          </p:cNvPr>
          <p:cNvSpPr txBox="1"/>
          <p:nvPr/>
        </p:nvSpPr>
        <p:spPr>
          <a:xfrm>
            <a:off x="446088" y="1341438"/>
            <a:ext cx="4572000" cy="466725"/>
          </a:xfrm>
          <a:prstGeom prst="rect">
            <a:avLst/>
          </a:prstGeom>
          <a:noFill/>
        </p:spPr>
        <p:txBody>
          <a:bodyPr>
            <a:spAutoFit/>
          </a:bodyPr>
          <a:lstStyle/>
          <a:p>
            <a:pPr>
              <a:lnSpc>
                <a:spcPct val="107000"/>
              </a:lnSpc>
              <a:spcAft>
                <a:spcPts val="800"/>
              </a:spcAft>
              <a:defRPr/>
            </a:pPr>
            <a:r>
              <a:rPr lang="fr-FR" sz="2400" b="1" u="dbl" dirty="0">
                <a:latin typeface="Times New Roman" panose="02020603050405020304" pitchFamily="18" charset="0"/>
                <a:ea typeface="Calibri" panose="020F0502020204030204" pitchFamily="34" charset="0"/>
                <a:cs typeface="Times New Roman" panose="02020603050405020304" pitchFamily="18" charset="0"/>
              </a:rPr>
              <a:t>Protection façade :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59749" name="Rectangle 2">
            <a:extLst>
              <a:ext uri="{FF2B5EF4-FFF2-40B4-BE49-F238E27FC236}">
                <a16:creationId xmlns:a16="http://schemas.microsoft.com/office/drawing/2014/main" id="{4E159D67-8F4B-32A5-D7B5-A714A948359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59750" name="Picture 1">
            <a:extLst>
              <a:ext uri="{FF2B5EF4-FFF2-40B4-BE49-F238E27FC236}">
                <a16:creationId xmlns:a16="http://schemas.microsoft.com/office/drawing/2014/main" id="{F73C8B31-8A8B-DFC1-BA3C-6D7B2BBD6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368" t="26788" r="4407" b="61160"/>
          <a:stretch>
            <a:fillRect/>
          </a:stretch>
        </p:blipFill>
        <p:spPr bwMode="auto">
          <a:xfrm>
            <a:off x="446088" y="2262188"/>
            <a:ext cx="8323262"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Espace réservé du numéro de diapositive 4">
            <a:extLst>
              <a:ext uri="{FF2B5EF4-FFF2-40B4-BE49-F238E27FC236}">
                <a16:creationId xmlns:a16="http://schemas.microsoft.com/office/drawing/2014/main" id="{6B6AC380-DFFB-6752-5E21-2D313039B72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D874789-85D0-428E-B0A7-4A0FEC444727}" type="slidenum">
              <a:rPr lang="fr-FR" altLang="fr-FR" sz="2000">
                <a:solidFill>
                  <a:srgbClr val="984807"/>
                </a:solidFill>
              </a:rPr>
              <a:pPr algn="r" eaLnBrk="1" hangingPunct="1">
                <a:spcBef>
                  <a:spcPct val="0"/>
                </a:spcBef>
                <a:buFontTx/>
                <a:buNone/>
              </a:pPr>
              <a:t>155</a:t>
            </a:fld>
            <a:endParaRPr lang="fr-FR" altLang="fr-FR" sz="2000">
              <a:solidFill>
                <a:srgbClr val="984807"/>
              </a:solidFill>
            </a:endParaRPr>
          </a:p>
        </p:txBody>
      </p:sp>
      <p:sp>
        <p:nvSpPr>
          <p:cNvPr id="160771" name="Titre 8">
            <a:extLst>
              <a:ext uri="{FF2B5EF4-FFF2-40B4-BE49-F238E27FC236}">
                <a16:creationId xmlns:a16="http://schemas.microsoft.com/office/drawing/2014/main" id="{AFA33A89-3694-530D-914F-DE30E86F4088}"/>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4" name="ZoneTexte 3">
            <a:extLst>
              <a:ext uri="{FF2B5EF4-FFF2-40B4-BE49-F238E27FC236}">
                <a16:creationId xmlns:a16="http://schemas.microsoft.com/office/drawing/2014/main" id="{9347A0C0-A91B-5790-9210-25B0C6DCBFD1}"/>
              </a:ext>
            </a:extLst>
          </p:cNvPr>
          <p:cNvSpPr txBox="1"/>
          <p:nvPr/>
        </p:nvSpPr>
        <p:spPr>
          <a:xfrm>
            <a:off x="446088" y="1341438"/>
            <a:ext cx="4572000" cy="466725"/>
          </a:xfrm>
          <a:prstGeom prst="rect">
            <a:avLst/>
          </a:prstGeom>
          <a:noFill/>
        </p:spPr>
        <p:txBody>
          <a:bodyPr>
            <a:spAutoFit/>
          </a:bodyPr>
          <a:lstStyle/>
          <a:p>
            <a:pPr>
              <a:lnSpc>
                <a:spcPct val="107000"/>
              </a:lnSpc>
              <a:spcAft>
                <a:spcPts val="800"/>
              </a:spcAft>
              <a:defRPr/>
            </a:pPr>
            <a:r>
              <a:rPr lang="fr-FR" sz="2400" b="1" u="dbl" dirty="0">
                <a:latin typeface="Times New Roman" panose="02020603050405020304" pitchFamily="18" charset="0"/>
                <a:ea typeface="Calibri" panose="020F0502020204030204" pitchFamily="34" charset="0"/>
                <a:cs typeface="Times New Roman" panose="02020603050405020304" pitchFamily="18" charset="0"/>
              </a:rPr>
              <a:t>Protection façade :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0773" name="Rectangle 2">
            <a:extLst>
              <a:ext uri="{FF2B5EF4-FFF2-40B4-BE49-F238E27FC236}">
                <a16:creationId xmlns:a16="http://schemas.microsoft.com/office/drawing/2014/main" id="{7DE75C88-E351-65A7-3DC9-D60FBEBD65E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60774" name="Picture 1">
            <a:extLst>
              <a:ext uri="{FF2B5EF4-FFF2-40B4-BE49-F238E27FC236}">
                <a16:creationId xmlns:a16="http://schemas.microsoft.com/office/drawing/2014/main" id="{E8664536-EB68-F2CA-2A3D-494661BE7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368" t="42638" r="60287" b="22284"/>
          <a:stretch>
            <a:fillRect/>
          </a:stretch>
        </p:blipFill>
        <p:spPr bwMode="auto">
          <a:xfrm>
            <a:off x="458788" y="1955800"/>
            <a:ext cx="2605087"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5" name="Rectangle 4">
            <a:extLst>
              <a:ext uri="{FF2B5EF4-FFF2-40B4-BE49-F238E27FC236}">
                <a16:creationId xmlns:a16="http://schemas.microsoft.com/office/drawing/2014/main" id="{505E2777-5026-217E-AE7D-B571AEEF738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60776" name="Picture 3">
            <a:extLst>
              <a:ext uri="{FF2B5EF4-FFF2-40B4-BE49-F238E27FC236}">
                <a16:creationId xmlns:a16="http://schemas.microsoft.com/office/drawing/2014/main" id="{5A267912-D10E-8A55-76C0-517881D1C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801" t="73154" r="8823" b="6670"/>
          <a:stretch>
            <a:fillRect/>
          </a:stretch>
        </p:blipFill>
        <p:spPr bwMode="auto">
          <a:xfrm>
            <a:off x="4356100" y="2060575"/>
            <a:ext cx="448627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Espace réservé du numéro de diapositive 4">
            <a:extLst>
              <a:ext uri="{FF2B5EF4-FFF2-40B4-BE49-F238E27FC236}">
                <a16:creationId xmlns:a16="http://schemas.microsoft.com/office/drawing/2014/main" id="{8DF2784D-8BF2-0F94-7D4D-7E4EDCCE2CC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6A86F19-D23B-4847-96E9-898C3B7ACA82}" type="slidenum">
              <a:rPr lang="fr-FR" altLang="fr-FR" sz="2000">
                <a:solidFill>
                  <a:srgbClr val="984807"/>
                </a:solidFill>
              </a:rPr>
              <a:pPr algn="r" eaLnBrk="1" hangingPunct="1">
                <a:spcBef>
                  <a:spcPct val="0"/>
                </a:spcBef>
                <a:buFontTx/>
                <a:buNone/>
              </a:pPr>
              <a:t>156</a:t>
            </a:fld>
            <a:endParaRPr lang="fr-FR" altLang="fr-FR" sz="2000">
              <a:solidFill>
                <a:srgbClr val="984807"/>
              </a:solidFill>
            </a:endParaRPr>
          </a:p>
        </p:txBody>
      </p:sp>
      <p:sp>
        <p:nvSpPr>
          <p:cNvPr id="161795" name="Titre 8">
            <a:extLst>
              <a:ext uri="{FF2B5EF4-FFF2-40B4-BE49-F238E27FC236}">
                <a16:creationId xmlns:a16="http://schemas.microsoft.com/office/drawing/2014/main" id="{22A29A39-E730-A4D6-605A-0E5F4FB86076}"/>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4" name="ZoneTexte 3">
            <a:extLst>
              <a:ext uri="{FF2B5EF4-FFF2-40B4-BE49-F238E27FC236}">
                <a16:creationId xmlns:a16="http://schemas.microsoft.com/office/drawing/2014/main" id="{21737280-3F5C-0110-F32D-578A1DEDEEF9}"/>
              </a:ext>
            </a:extLst>
          </p:cNvPr>
          <p:cNvSpPr txBox="1"/>
          <p:nvPr/>
        </p:nvSpPr>
        <p:spPr>
          <a:xfrm>
            <a:off x="446088" y="1341438"/>
            <a:ext cx="4572000" cy="466725"/>
          </a:xfrm>
          <a:prstGeom prst="rect">
            <a:avLst/>
          </a:prstGeom>
          <a:noFill/>
        </p:spPr>
        <p:txBody>
          <a:bodyPr>
            <a:spAutoFit/>
          </a:bodyPr>
          <a:lstStyle/>
          <a:p>
            <a:pPr>
              <a:lnSpc>
                <a:spcPct val="107000"/>
              </a:lnSpc>
              <a:spcAft>
                <a:spcPts val="800"/>
              </a:spcAft>
              <a:defRPr/>
            </a:pPr>
            <a:r>
              <a:rPr lang="fr-FR" sz="2400" b="1" u="dbl" dirty="0">
                <a:latin typeface="Times New Roman" panose="02020603050405020304" pitchFamily="18" charset="0"/>
                <a:ea typeface="Calibri" panose="020F0502020204030204" pitchFamily="34" charset="0"/>
                <a:cs typeface="Times New Roman" panose="02020603050405020304" pitchFamily="18" charset="0"/>
              </a:rPr>
              <a:t>Protection façade :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1797" name="Rectangle 2">
            <a:extLst>
              <a:ext uri="{FF2B5EF4-FFF2-40B4-BE49-F238E27FC236}">
                <a16:creationId xmlns:a16="http://schemas.microsoft.com/office/drawing/2014/main" id="{97A809E5-1FF9-F462-737E-E5BB10CB46B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61798" name="Picture 1">
            <a:extLst>
              <a:ext uri="{FF2B5EF4-FFF2-40B4-BE49-F238E27FC236}">
                <a16:creationId xmlns:a16="http://schemas.microsoft.com/office/drawing/2014/main" id="{04CF5761-8CD1-6E25-3903-61228D142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998" t="42114" r="6488" b="22807"/>
          <a:stretch>
            <a:fillRect/>
          </a:stretch>
        </p:blipFill>
        <p:spPr bwMode="auto">
          <a:xfrm>
            <a:off x="539750" y="1931988"/>
            <a:ext cx="33401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9" name="Rectangle 4">
            <a:extLst>
              <a:ext uri="{FF2B5EF4-FFF2-40B4-BE49-F238E27FC236}">
                <a16:creationId xmlns:a16="http://schemas.microsoft.com/office/drawing/2014/main" id="{8A1E99D4-E080-F500-5E76-CB933C14062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61800" name="Picture 3">
            <a:extLst>
              <a:ext uri="{FF2B5EF4-FFF2-40B4-BE49-F238E27FC236}">
                <a16:creationId xmlns:a16="http://schemas.microsoft.com/office/drawing/2014/main" id="{4456AAD1-BB97-71AB-C9CF-8C5E5E29D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69" t="73166" r="56407" b="6670"/>
          <a:stretch>
            <a:fillRect/>
          </a:stretch>
        </p:blipFill>
        <p:spPr bwMode="auto">
          <a:xfrm>
            <a:off x="4268788" y="2193925"/>
            <a:ext cx="43815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Espace réservé du numéro de diapositive 4">
            <a:extLst>
              <a:ext uri="{FF2B5EF4-FFF2-40B4-BE49-F238E27FC236}">
                <a16:creationId xmlns:a16="http://schemas.microsoft.com/office/drawing/2014/main" id="{FE581A65-4CEB-D3A0-07DF-48CB747327D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1B4F9B1-436D-429D-81CD-951ECF9A3F70}" type="slidenum">
              <a:rPr lang="fr-FR" altLang="fr-FR" sz="2000">
                <a:solidFill>
                  <a:srgbClr val="984807"/>
                </a:solidFill>
              </a:rPr>
              <a:pPr algn="r" eaLnBrk="1" hangingPunct="1">
                <a:spcBef>
                  <a:spcPct val="0"/>
                </a:spcBef>
                <a:buFontTx/>
                <a:buNone/>
              </a:pPr>
              <a:t>157</a:t>
            </a:fld>
            <a:endParaRPr lang="fr-FR" altLang="fr-FR" sz="2000">
              <a:solidFill>
                <a:srgbClr val="984807"/>
              </a:solidFill>
            </a:endParaRPr>
          </a:p>
        </p:txBody>
      </p:sp>
      <p:sp>
        <p:nvSpPr>
          <p:cNvPr id="162819" name="Titre 8">
            <a:extLst>
              <a:ext uri="{FF2B5EF4-FFF2-40B4-BE49-F238E27FC236}">
                <a16:creationId xmlns:a16="http://schemas.microsoft.com/office/drawing/2014/main" id="{3FC88EBC-858C-A5BA-AC9F-02BD738698CB}"/>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62820" name="ZoneTexte 3">
            <a:extLst>
              <a:ext uri="{FF2B5EF4-FFF2-40B4-BE49-F238E27FC236}">
                <a16:creationId xmlns:a16="http://schemas.microsoft.com/office/drawing/2014/main" id="{F5B52693-F547-5ED4-008C-1BA9C307C315}"/>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Attaque d’atténuation :</a:t>
            </a:r>
            <a:endParaRPr lang="fr-FR" altLang="fr-FR" sz="2400" u="sng">
              <a:latin typeface="Calibri" panose="020F0502020204030204" pitchFamily="34" charset="0"/>
              <a:ea typeface="Calibri" panose="020F0502020204030204" pitchFamily="34" charset="0"/>
              <a:cs typeface="Times New Roman" panose="02020603050405020304" pitchFamily="18" charset="0"/>
            </a:endParaRPr>
          </a:p>
        </p:txBody>
      </p:sp>
      <p:sp>
        <p:nvSpPr>
          <p:cNvPr id="162821" name="ZoneTexte 4">
            <a:extLst>
              <a:ext uri="{FF2B5EF4-FFF2-40B4-BE49-F238E27FC236}">
                <a16:creationId xmlns:a16="http://schemas.microsoft.com/office/drawing/2014/main" id="{28C6B0DC-25B5-B6E5-50D6-730630BA2AB6}"/>
              </a:ext>
            </a:extLst>
          </p:cNvPr>
          <p:cNvSpPr txBox="1">
            <a:spLocks noChangeArrowheads="1"/>
          </p:cNvSpPr>
          <p:nvPr/>
        </p:nvSpPr>
        <p:spPr bwMode="auto">
          <a:xfrm>
            <a:off x="414338" y="2060575"/>
            <a:ext cx="8118475"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Objectif </a:t>
            </a:r>
          </a:p>
          <a:p>
            <a:pPr>
              <a:lnSpc>
                <a:spcPct val="107000"/>
              </a:lnSpc>
              <a:spcAft>
                <a:spcPts val="800"/>
              </a:spcAft>
            </a:pPr>
            <a:endPar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a:t>
            </a:r>
            <a:r>
              <a:rPr lang="fr-FR" altLang="fr-FR" sz="2400">
                <a:latin typeface="Times New Roman" panose="02020603050405020304" pitchFamily="18" charset="0"/>
                <a:ea typeface="Calibri" panose="020F0502020204030204" pitchFamily="34" charset="0"/>
                <a:cs typeface="Times New Roman" panose="02020603050405020304" pitchFamily="18" charset="0"/>
              </a:rPr>
              <a:t>baisser l’intensité d’un foyer depuis l’extérieur avec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le jet droit d’une lance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en direction du plafond de la pièce en feu, elle est limitée en temps de l’ordre de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10 à 20 secondes</a:t>
            </a:r>
            <a:r>
              <a:rPr lang="fr-FR" altLang="fr-FR" sz="2400">
                <a:latin typeface="Times New Roman" panose="02020603050405020304" pitchFamily="18" charset="0"/>
                <a:ea typeface="Calibri" panose="020F0502020204030204" pitchFamily="34" charset="0"/>
                <a:cs typeface="Times New Roman" panose="02020603050405020304" pitchFamily="18" charset="0"/>
              </a:rPr>
              <a:t> pour des volumes courants.</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Espace réservé du numéro de diapositive 4">
            <a:extLst>
              <a:ext uri="{FF2B5EF4-FFF2-40B4-BE49-F238E27FC236}">
                <a16:creationId xmlns:a16="http://schemas.microsoft.com/office/drawing/2014/main" id="{A6B8AC5D-64EF-629F-959E-521DFC35A8A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D75A0B6-ECD3-47E5-963B-ABC413078D07}" type="slidenum">
              <a:rPr lang="fr-FR" altLang="fr-FR" sz="2000">
                <a:solidFill>
                  <a:srgbClr val="984807"/>
                </a:solidFill>
              </a:rPr>
              <a:pPr algn="r" eaLnBrk="1" hangingPunct="1">
                <a:spcBef>
                  <a:spcPct val="0"/>
                </a:spcBef>
                <a:buFontTx/>
                <a:buNone/>
              </a:pPr>
              <a:t>158</a:t>
            </a:fld>
            <a:endParaRPr lang="fr-FR" altLang="fr-FR" sz="2000">
              <a:solidFill>
                <a:srgbClr val="984807"/>
              </a:solidFill>
            </a:endParaRPr>
          </a:p>
        </p:txBody>
      </p:sp>
      <p:sp>
        <p:nvSpPr>
          <p:cNvPr id="163843" name="Titre 8">
            <a:extLst>
              <a:ext uri="{FF2B5EF4-FFF2-40B4-BE49-F238E27FC236}">
                <a16:creationId xmlns:a16="http://schemas.microsoft.com/office/drawing/2014/main" id="{A5096A17-138E-9615-3581-F30AF556F1B1}"/>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63844" name="ZoneTexte 3">
            <a:extLst>
              <a:ext uri="{FF2B5EF4-FFF2-40B4-BE49-F238E27FC236}">
                <a16:creationId xmlns:a16="http://schemas.microsoft.com/office/drawing/2014/main" id="{ED67AC05-DAED-D5A3-19B3-369E7CF1731A}"/>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Attaque d’atténuation :</a:t>
            </a:r>
            <a:endParaRPr lang="fr-FR" altLang="fr-FR" sz="2400" u="sng">
              <a:latin typeface="Calibri" panose="020F0502020204030204" pitchFamily="34" charset="0"/>
              <a:ea typeface="Calibri" panose="020F0502020204030204" pitchFamily="34" charset="0"/>
              <a:cs typeface="Times New Roman" panose="02020603050405020304" pitchFamily="18" charset="0"/>
            </a:endParaRPr>
          </a:p>
        </p:txBody>
      </p:sp>
      <p:sp>
        <p:nvSpPr>
          <p:cNvPr id="163845" name="ZoneTexte 4">
            <a:extLst>
              <a:ext uri="{FF2B5EF4-FFF2-40B4-BE49-F238E27FC236}">
                <a16:creationId xmlns:a16="http://schemas.microsoft.com/office/drawing/2014/main" id="{6844FE3E-C6BF-EDA4-3B86-92CEB8C0E601}"/>
              </a:ext>
            </a:extLst>
          </p:cNvPr>
          <p:cNvSpPr txBox="1">
            <a:spLocks noChangeArrowheads="1"/>
          </p:cNvSpPr>
          <p:nvPr/>
        </p:nvSpPr>
        <p:spPr bwMode="auto">
          <a:xfrm>
            <a:off x="474663" y="1935163"/>
            <a:ext cx="80581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a:latin typeface="Times New Roman" panose="02020603050405020304" pitchFamily="18" charset="0"/>
                <a:ea typeface="Calibri" panose="020F0502020204030204" pitchFamily="34" charset="0"/>
                <a:cs typeface="Times New Roman" panose="02020603050405020304" pitchFamily="18" charset="0"/>
              </a:rPr>
              <a:t>S’utilise lors de la survenue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imminente d’un embrasement généralisé.</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pic>
        <p:nvPicPr>
          <p:cNvPr id="163846" name="Image 16541" descr="RÃ©sultat de recherche d'images pour &quot;feu d'appartement&quot;">
            <a:extLst>
              <a:ext uri="{FF2B5EF4-FFF2-40B4-BE49-F238E27FC236}">
                <a16:creationId xmlns:a16="http://schemas.microsoft.com/office/drawing/2014/main" id="{C22FE813-21B3-515A-A928-1CE10033B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2490788"/>
            <a:ext cx="4964112"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Espace réservé du numéro de diapositive 4">
            <a:extLst>
              <a:ext uri="{FF2B5EF4-FFF2-40B4-BE49-F238E27FC236}">
                <a16:creationId xmlns:a16="http://schemas.microsoft.com/office/drawing/2014/main" id="{22B77830-1038-AF5D-0CF3-63D2A1AA210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8DE560A-9FEF-4B25-84D2-F211EF54711C}" type="slidenum">
              <a:rPr lang="fr-FR" altLang="fr-FR" sz="2000">
                <a:solidFill>
                  <a:srgbClr val="984807"/>
                </a:solidFill>
              </a:rPr>
              <a:pPr algn="r" eaLnBrk="1" hangingPunct="1">
                <a:spcBef>
                  <a:spcPct val="0"/>
                </a:spcBef>
                <a:buFontTx/>
                <a:buNone/>
              </a:pPr>
              <a:t>159</a:t>
            </a:fld>
            <a:endParaRPr lang="fr-FR" altLang="fr-FR" sz="2000">
              <a:solidFill>
                <a:srgbClr val="984807"/>
              </a:solidFill>
            </a:endParaRPr>
          </a:p>
        </p:txBody>
      </p:sp>
      <p:sp>
        <p:nvSpPr>
          <p:cNvPr id="164867" name="Titre 8">
            <a:extLst>
              <a:ext uri="{FF2B5EF4-FFF2-40B4-BE49-F238E27FC236}">
                <a16:creationId xmlns:a16="http://schemas.microsoft.com/office/drawing/2014/main" id="{96BA05CE-30DC-0F43-C74C-2AA00E52894E}"/>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64868" name="ZoneTexte 3">
            <a:extLst>
              <a:ext uri="{FF2B5EF4-FFF2-40B4-BE49-F238E27FC236}">
                <a16:creationId xmlns:a16="http://schemas.microsoft.com/office/drawing/2014/main" id="{C09534CA-F877-8878-5A5C-CEB7A664AEFF}"/>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Attaque d’atténuation :</a:t>
            </a:r>
            <a:endParaRPr lang="fr-FR" altLang="fr-FR" sz="2400" u="sng">
              <a:latin typeface="Calibri" panose="020F0502020204030204" pitchFamily="34" charset="0"/>
              <a:ea typeface="Calibri" panose="020F0502020204030204" pitchFamily="34" charset="0"/>
              <a:cs typeface="Times New Roman" panose="02020603050405020304" pitchFamily="18" charset="0"/>
            </a:endParaRPr>
          </a:p>
        </p:txBody>
      </p:sp>
      <p:sp>
        <p:nvSpPr>
          <p:cNvPr id="164869" name="ZoneTexte 4">
            <a:extLst>
              <a:ext uri="{FF2B5EF4-FFF2-40B4-BE49-F238E27FC236}">
                <a16:creationId xmlns:a16="http://schemas.microsoft.com/office/drawing/2014/main" id="{4BD9DF61-EC61-C21B-CF15-D8ED4771F5FA}"/>
              </a:ext>
            </a:extLst>
          </p:cNvPr>
          <p:cNvSpPr txBox="1">
            <a:spLocks noChangeArrowheads="1"/>
          </p:cNvSpPr>
          <p:nvPr/>
        </p:nvSpPr>
        <p:spPr bwMode="auto">
          <a:xfrm>
            <a:off x="474663" y="1935163"/>
            <a:ext cx="805815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u="sng">
                <a:latin typeface="Times New Roman" panose="02020603050405020304" pitchFamily="18" charset="0"/>
                <a:ea typeface="Calibri" panose="020F0502020204030204" pitchFamily="34" charset="0"/>
                <a:cs typeface="Times New Roman" panose="02020603050405020304" pitchFamily="18" charset="0"/>
              </a:rPr>
              <a:t>ou</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d’un feu en plein développement.</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pic>
        <p:nvPicPr>
          <p:cNvPr id="164870" name="Image 16542" descr="RÃ©sultat de recherche d'images pour &quot;feu d'appartement&quot;">
            <a:extLst>
              <a:ext uri="{FF2B5EF4-FFF2-40B4-BE49-F238E27FC236}">
                <a16:creationId xmlns:a16="http://schemas.microsoft.com/office/drawing/2014/main" id="{E8FC7583-3EB3-7B04-08AD-255C2E998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2449513"/>
            <a:ext cx="3732212"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8">
            <a:extLst>
              <a:ext uri="{FF2B5EF4-FFF2-40B4-BE49-F238E27FC236}">
                <a16:creationId xmlns:a16="http://schemas.microsoft.com/office/drawing/2014/main" id="{C40CE011-2CCA-D735-D32F-04CCD270201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18435" name="Espace réservé du numéro de diapositive 4">
            <a:extLst>
              <a:ext uri="{FF2B5EF4-FFF2-40B4-BE49-F238E27FC236}">
                <a16:creationId xmlns:a16="http://schemas.microsoft.com/office/drawing/2014/main" id="{F6724D7D-AF57-F129-C63A-DD16FC68067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2313451-03DE-4614-A5A5-403416DF5C15}" type="slidenum">
              <a:rPr lang="fr-FR" altLang="fr-FR" sz="2000">
                <a:solidFill>
                  <a:srgbClr val="984807"/>
                </a:solidFill>
              </a:rPr>
              <a:pPr algn="r" eaLnBrk="1" hangingPunct="1">
                <a:spcBef>
                  <a:spcPct val="0"/>
                </a:spcBef>
                <a:buFontTx/>
                <a:buNone/>
              </a:pPr>
              <a:t>16</a:t>
            </a:fld>
            <a:endParaRPr lang="fr-FR" altLang="fr-FR" sz="2000">
              <a:solidFill>
                <a:srgbClr val="984807"/>
              </a:solidFill>
            </a:endParaRPr>
          </a:p>
        </p:txBody>
      </p:sp>
      <p:pic>
        <p:nvPicPr>
          <p:cNvPr id="18436" name="Image 4">
            <a:extLst>
              <a:ext uri="{FF2B5EF4-FFF2-40B4-BE49-F238E27FC236}">
                <a16:creationId xmlns:a16="http://schemas.microsoft.com/office/drawing/2014/main" id="{4D080605-B5F1-6AA3-C009-5008C6D31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213" y="1628775"/>
            <a:ext cx="6505575" cy="4284663"/>
          </a:xfrm>
          <a:prstGeom prst="rect">
            <a:avLst/>
          </a:prstGeom>
          <a:noFill/>
          <a:ln>
            <a:noFill/>
          </a:ln>
          <a:effectLst>
            <a:outerShdw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Espace réservé du numéro de diapositive 4">
            <a:extLst>
              <a:ext uri="{FF2B5EF4-FFF2-40B4-BE49-F238E27FC236}">
                <a16:creationId xmlns:a16="http://schemas.microsoft.com/office/drawing/2014/main" id="{7A14FCB6-5090-69CA-73DA-7805086C6BC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7A17879-638A-4A7F-A12A-7DA687810FBE}" type="slidenum">
              <a:rPr lang="fr-FR" altLang="fr-FR" sz="2000">
                <a:solidFill>
                  <a:srgbClr val="984807"/>
                </a:solidFill>
              </a:rPr>
              <a:pPr algn="r" eaLnBrk="1" hangingPunct="1">
                <a:spcBef>
                  <a:spcPct val="0"/>
                </a:spcBef>
                <a:buFontTx/>
                <a:buNone/>
              </a:pPr>
              <a:t>160</a:t>
            </a:fld>
            <a:endParaRPr lang="fr-FR" altLang="fr-FR" sz="2000">
              <a:solidFill>
                <a:srgbClr val="984807"/>
              </a:solidFill>
            </a:endParaRPr>
          </a:p>
        </p:txBody>
      </p:sp>
      <p:sp>
        <p:nvSpPr>
          <p:cNvPr id="165891" name="Titre 8">
            <a:extLst>
              <a:ext uri="{FF2B5EF4-FFF2-40B4-BE49-F238E27FC236}">
                <a16:creationId xmlns:a16="http://schemas.microsoft.com/office/drawing/2014/main" id="{7A4D8F88-7EDD-638E-D7B1-0FDF254C1C55}"/>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65892" name="ZoneTexte 3">
            <a:extLst>
              <a:ext uri="{FF2B5EF4-FFF2-40B4-BE49-F238E27FC236}">
                <a16:creationId xmlns:a16="http://schemas.microsoft.com/office/drawing/2014/main" id="{AC5D2343-BEDD-3F2A-6964-1776A12FED72}"/>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Attaque d’atténuation :</a:t>
            </a:r>
            <a:endParaRPr lang="fr-FR" altLang="fr-FR" sz="2400" u="sng">
              <a:latin typeface="Calibri" panose="020F0502020204030204" pitchFamily="34" charset="0"/>
              <a:ea typeface="Calibri" panose="020F0502020204030204" pitchFamily="34" charset="0"/>
              <a:cs typeface="Times New Roman" panose="02020603050405020304" pitchFamily="18" charset="0"/>
            </a:endParaRPr>
          </a:p>
        </p:txBody>
      </p:sp>
      <p:sp>
        <p:nvSpPr>
          <p:cNvPr id="165893" name="Rectangle 2">
            <a:extLst>
              <a:ext uri="{FF2B5EF4-FFF2-40B4-BE49-F238E27FC236}">
                <a16:creationId xmlns:a16="http://schemas.microsoft.com/office/drawing/2014/main" id="{7C8B7759-0050-D547-9590-E900560DAD5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65894" name="Picture 1">
            <a:extLst>
              <a:ext uri="{FF2B5EF4-FFF2-40B4-BE49-F238E27FC236}">
                <a16:creationId xmlns:a16="http://schemas.microsoft.com/office/drawing/2014/main" id="{CD7614AB-885F-4C34-1705-1F7392BE2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20" t="63951" r="2910" b="19196"/>
          <a:stretch>
            <a:fillRect/>
          </a:stretch>
        </p:blipFill>
        <p:spPr bwMode="auto">
          <a:xfrm>
            <a:off x="539750" y="2078038"/>
            <a:ext cx="8253413"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Espace réservé du numéro de diapositive 4">
            <a:extLst>
              <a:ext uri="{FF2B5EF4-FFF2-40B4-BE49-F238E27FC236}">
                <a16:creationId xmlns:a16="http://schemas.microsoft.com/office/drawing/2014/main" id="{3B00D23F-8D4E-0349-2EC3-E0B51695DE0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F2CC163-5829-485A-98D5-3948FBD8F45F}" type="slidenum">
              <a:rPr lang="fr-FR" altLang="fr-FR" sz="2000">
                <a:solidFill>
                  <a:srgbClr val="984807"/>
                </a:solidFill>
              </a:rPr>
              <a:pPr algn="r" eaLnBrk="1" hangingPunct="1">
                <a:spcBef>
                  <a:spcPct val="0"/>
                </a:spcBef>
                <a:buFontTx/>
                <a:buNone/>
              </a:pPr>
              <a:t>161</a:t>
            </a:fld>
            <a:endParaRPr lang="fr-FR" altLang="fr-FR" sz="2000">
              <a:solidFill>
                <a:srgbClr val="984807"/>
              </a:solidFill>
            </a:endParaRPr>
          </a:p>
        </p:txBody>
      </p:sp>
      <p:sp>
        <p:nvSpPr>
          <p:cNvPr id="166915" name="Titre 8">
            <a:extLst>
              <a:ext uri="{FF2B5EF4-FFF2-40B4-BE49-F238E27FC236}">
                <a16:creationId xmlns:a16="http://schemas.microsoft.com/office/drawing/2014/main" id="{76DD12A5-13DA-4083-D913-737B0C4BCA7E}"/>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66916" name="ZoneTexte 3">
            <a:extLst>
              <a:ext uri="{FF2B5EF4-FFF2-40B4-BE49-F238E27FC236}">
                <a16:creationId xmlns:a16="http://schemas.microsoft.com/office/drawing/2014/main" id="{8CFF6D7E-0408-4ACC-3BED-0EDCF9440661}"/>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Attaque d’atténuation :</a:t>
            </a:r>
            <a:endParaRPr lang="fr-FR" altLang="fr-FR" sz="2400" u="sng">
              <a:latin typeface="Calibri" panose="020F0502020204030204" pitchFamily="34" charset="0"/>
              <a:ea typeface="Calibri" panose="020F0502020204030204" pitchFamily="34" charset="0"/>
              <a:cs typeface="Times New Roman" panose="02020603050405020304" pitchFamily="18" charset="0"/>
            </a:endParaRPr>
          </a:p>
        </p:txBody>
      </p:sp>
      <p:sp>
        <p:nvSpPr>
          <p:cNvPr id="166917" name="ZoneTexte 4">
            <a:extLst>
              <a:ext uri="{FF2B5EF4-FFF2-40B4-BE49-F238E27FC236}">
                <a16:creationId xmlns:a16="http://schemas.microsoft.com/office/drawing/2014/main" id="{6712D5BB-02B7-67FE-CBD7-2248B8817044}"/>
              </a:ext>
            </a:extLst>
          </p:cNvPr>
          <p:cNvSpPr txBox="1">
            <a:spLocks noChangeArrowheads="1"/>
          </p:cNvSpPr>
          <p:nvPr/>
        </p:nvSpPr>
        <p:spPr bwMode="auto">
          <a:xfrm>
            <a:off x="539750" y="1970088"/>
            <a:ext cx="4572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b="1" u="sng">
                <a:latin typeface="Times New Roman" panose="02020603050405020304" pitchFamily="18" charset="0"/>
                <a:ea typeface="Calibri" panose="020F0502020204030204" pitchFamily="34" charset="0"/>
                <a:cs typeface="Times New Roman" panose="02020603050405020304" pitchFamily="18" charset="0"/>
              </a:rPr>
              <a:t>PHASE 1 : </a:t>
            </a:r>
            <a:endParaRPr lang="fr-FR" altLang="fr-FR" sz="4000">
              <a:latin typeface="Calibri" panose="020F0502020204030204" pitchFamily="34" charset="0"/>
              <a:ea typeface="Calibri" panose="020F0502020204030204" pitchFamily="34" charset="0"/>
              <a:cs typeface="Times New Roman" panose="02020603050405020304" pitchFamily="18" charset="0"/>
            </a:endParaRPr>
          </a:p>
        </p:txBody>
      </p:sp>
      <p:sp>
        <p:nvSpPr>
          <p:cNvPr id="166918" name="Rectangle 70">
            <a:extLst>
              <a:ext uri="{FF2B5EF4-FFF2-40B4-BE49-F238E27FC236}">
                <a16:creationId xmlns:a16="http://schemas.microsoft.com/office/drawing/2014/main" id="{8F636FFC-1074-9982-BB61-60713B6A99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br>
              <a:rPr lang="fr-FR" altLang="fr-FR"/>
            </a:br>
            <a:endParaRPr lang="fr-FR" altLang="fr-FR"/>
          </a:p>
        </p:txBody>
      </p:sp>
      <p:grpSp>
        <p:nvGrpSpPr>
          <p:cNvPr id="166919" name="Groupe 15410">
            <a:extLst>
              <a:ext uri="{FF2B5EF4-FFF2-40B4-BE49-F238E27FC236}">
                <a16:creationId xmlns:a16="http://schemas.microsoft.com/office/drawing/2014/main" id="{AEA9F49F-8199-E838-617A-7D43F8B1ECBE}"/>
              </a:ext>
            </a:extLst>
          </p:cNvPr>
          <p:cNvGrpSpPr>
            <a:grpSpLocks/>
          </p:cNvGrpSpPr>
          <p:nvPr/>
        </p:nvGrpSpPr>
        <p:grpSpPr bwMode="auto">
          <a:xfrm>
            <a:off x="490538" y="2439988"/>
            <a:ext cx="8162925" cy="3176587"/>
            <a:chOff x="0" y="0"/>
            <a:chExt cx="66541" cy="27139"/>
          </a:xfrm>
        </p:grpSpPr>
        <p:grpSp>
          <p:nvGrpSpPr>
            <p:cNvPr id="166920" name="Groupe 14381">
              <a:extLst>
                <a:ext uri="{FF2B5EF4-FFF2-40B4-BE49-F238E27FC236}">
                  <a16:creationId xmlns:a16="http://schemas.microsoft.com/office/drawing/2014/main" id="{754A7F88-4401-1B77-EB8D-16A161E11BCE}"/>
                </a:ext>
              </a:extLst>
            </p:cNvPr>
            <p:cNvGrpSpPr>
              <a:grpSpLocks/>
            </p:cNvGrpSpPr>
            <p:nvPr/>
          </p:nvGrpSpPr>
          <p:grpSpPr bwMode="auto">
            <a:xfrm>
              <a:off x="0" y="0"/>
              <a:ext cx="66541" cy="27139"/>
              <a:chOff x="0" y="0"/>
              <a:chExt cx="66542" cy="27140"/>
            </a:xfrm>
          </p:grpSpPr>
          <p:grpSp>
            <p:nvGrpSpPr>
              <p:cNvPr id="166922" name="Group 59">
                <a:extLst>
                  <a:ext uri="{FF2B5EF4-FFF2-40B4-BE49-F238E27FC236}">
                    <a16:creationId xmlns:a16="http://schemas.microsoft.com/office/drawing/2014/main" id="{0D015DE5-35F7-1C4E-F5EE-95562EFEEB19}"/>
                  </a:ext>
                </a:extLst>
              </p:cNvPr>
              <p:cNvGrpSpPr>
                <a:grpSpLocks/>
              </p:cNvGrpSpPr>
              <p:nvPr/>
            </p:nvGrpSpPr>
            <p:grpSpPr bwMode="auto">
              <a:xfrm>
                <a:off x="0" y="0"/>
                <a:ext cx="66542" cy="27140"/>
                <a:chOff x="10685" y="10815"/>
                <a:chExt cx="665" cy="271"/>
              </a:xfrm>
            </p:grpSpPr>
            <p:cxnSp>
              <p:nvCxnSpPr>
                <p:cNvPr id="166927" name="AutoShape 60">
                  <a:extLst>
                    <a:ext uri="{FF2B5EF4-FFF2-40B4-BE49-F238E27FC236}">
                      <a16:creationId xmlns:a16="http://schemas.microsoft.com/office/drawing/2014/main" id="{853C7DE9-AB46-DD2B-E27C-2A7E98E98416}"/>
                    </a:ext>
                  </a:extLst>
                </p:cNvPr>
                <p:cNvCxnSpPr>
                  <a:cxnSpLocks noChangeShapeType="1"/>
                </p:cNvCxnSpPr>
                <p:nvPr/>
              </p:nvCxnSpPr>
              <p:spPr bwMode="auto">
                <a:xfrm>
                  <a:off x="11119" y="10885"/>
                  <a:ext cx="0" cy="32"/>
                </a:xfrm>
                <a:prstGeom prst="straightConnector1">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66928" name="Rectangle 61">
                  <a:extLst>
                    <a:ext uri="{FF2B5EF4-FFF2-40B4-BE49-F238E27FC236}">
                      <a16:creationId xmlns:a16="http://schemas.microsoft.com/office/drawing/2014/main" id="{73D0DB89-EC4A-7FCB-C918-D172B00710A8}"/>
                    </a:ext>
                  </a:extLst>
                </p:cNvPr>
                <p:cNvSpPr>
                  <a:spLocks noChangeArrowheads="1"/>
                </p:cNvSpPr>
                <p:nvPr/>
              </p:nvSpPr>
              <p:spPr bwMode="auto">
                <a:xfrm>
                  <a:off x="11119" y="10825"/>
                  <a:ext cx="231" cy="244"/>
                </a:xfrm>
                <a:prstGeom prst="rect">
                  <a:avLst/>
                </a:prstGeom>
                <a:noFill/>
                <a:ln w="25400">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grpSp>
              <p:nvGrpSpPr>
                <p:cNvPr id="166929" name="Group 62">
                  <a:extLst>
                    <a:ext uri="{FF2B5EF4-FFF2-40B4-BE49-F238E27FC236}">
                      <a16:creationId xmlns:a16="http://schemas.microsoft.com/office/drawing/2014/main" id="{61890960-05F5-9BD0-6BA6-F59301D332A2}"/>
                    </a:ext>
                  </a:extLst>
                </p:cNvPr>
                <p:cNvGrpSpPr>
                  <a:grpSpLocks/>
                </p:cNvGrpSpPr>
                <p:nvPr/>
              </p:nvGrpSpPr>
              <p:grpSpPr bwMode="auto">
                <a:xfrm>
                  <a:off x="11302" y="10876"/>
                  <a:ext cx="43" cy="63"/>
                  <a:chOff x="10778" y="10812"/>
                  <a:chExt cx="39" cy="55"/>
                </a:xfrm>
              </p:grpSpPr>
              <p:cxnSp>
                <p:nvCxnSpPr>
                  <p:cNvPr id="166980" name="AutoShape 63">
                    <a:extLst>
                      <a:ext uri="{FF2B5EF4-FFF2-40B4-BE49-F238E27FC236}">
                        <a16:creationId xmlns:a16="http://schemas.microsoft.com/office/drawing/2014/main" id="{A1651EA7-A63D-0543-1DED-C526F3712923}"/>
                      </a:ext>
                    </a:extLst>
                  </p:cNvPr>
                  <p:cNvCxnSpPr>
                    <a:cxnSpLocks noChangeShapeType="1"/>
                  </p:cNvCxnSpPr>
                  <p:nvPr/>
                </p:nvCxnSpPr>
                <p:spPr bwMode="auto">
                  <a:xfrm>
                    <a:off x="10779" y="10852"/>
                    <a:ext cx="0" cy="15"/>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81" name="AutoShape 64">
                    <a:extLst>
                      <a:ext uri="{FF2B5EF4-FFF2-40B4-BE49-F238E27FC236}">
                        <a16:creationId xmlns:a16="http://schemas.microsoft.com/office/drawing/2014/main" id="{EDD9028B-B3C9-A277-41C3-C5FB5A954F40}"/>
                      </a:ext>
                    </a:extLst>
                  </p:cNvPr>
                  <p:cNvCxnSpPr>
                    <a:cxnSpLocks noChangeShapeType="1"/>
                  </p:cNvCxnSpPr>
                  <p:nvPr/>
                </p:nvCxnSpPr>
                <p:spPr bwMode="auto">
                  <a:xfrm>
                    <a:off x="10791" y="10838"/>
                    <a:ext cx="0" cy="16"/>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82" name="AutoShape 65">
                    <a:extLst>
                      <a:ext uri="{FF2B5EF4-FFF2-40B4-BE49-F238E27FC236}">
                        <a16:creationId xmlns:a16="http://schemas.microsoft.com/office/drawing/2014/main" id="{5A61E421-EFB4-6A80-A817-7CCF3EB8FEA1}"/>
                      </a:ext>
                    </a:extLst>
                  </p:cNvPr>
                  <p:cNvCxnSpPr>
                    <a:cxnSpLocks noChangeShapeType="1"/>
                  </p:cNvCxnSpPr>
                  <p:nvPr/>
                </p:nvCxnSpPr>
                <p:spPr bwMode="auto">
                  <a:xfrm>
                    <a:off x="10803" y="10825"/>
                    <a:ext cx="0" cy="15"/>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83" name="AutoShape 66">
                    <a:extLst>
                      <a:ext uri="{FF2B5EF4-FFF2-40B4-BE49-F238E27FC236}">
                        <a16:creationId xmlns:a16="http://schemas.microsoft.com/office/drawing/2014/main" id="{1136DBB6-0894-07BF-F29D-6BB0547A9263}"/>
                      </a:ext>
                    </a:extLst>
                  </p:cNvPr>
                  <p:cNvCxnSpPr>
                    <a:cxnSpLocks noChangeShapeType="1"/>
                  </p:cNvCxnSpPr>
                  <p:nvPr/>
                </p:nvCxnSpPr>
                <p:spPr bwMode="auto">
                  <a:xfrm>
                    <a:off x="10815" y="10812"/>
                    <a:ext cx="0" cy="15"/>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84" name="AutoShape 67">
                    <a:extLst>
                      <a:ext uri="{FF2B5EF4-FFF2-40B4-BE49-F238E27FC236}">
                        <a16:creationId xmlns:a16="http://schemas.microsoft.com/office/drawing/2014/main" id="{7E624D59-C5B5-45B3-A19C-1479B03C3153}"/>
                      </a:ext>
                    </a:extLst>
                  </p:cNvPr>
                  <p:cNvCxnSpPr>
                    <a:cxnSpLocks noChangeShapeType="1"/>
                  </p:cNvCxnSpPr>
                  <p:nvPr/>
                </p:nvCxnSpPr>
                <p:spPr bwMode="auto">
                  <a:xfrm flipH="1" flipV="1">
                    <a:off x="10778" y="10853"/>
                    <a:ext cx="14" cy="0"/>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85" name="AutoShape 68">
                    <a:extLst>
                      <a:ext uri="{FF2B5EF4-FFF2-40B4-BE49-F238E27FC236}">
                        <a16:creationId xmlns:a16="http://schemas.microsoft.com/office/drawing/2014/main" id="{C33B5125-EF83-A24F-1C6D-312130486D96}"/>
                      </a:ext>
                    </a:extLst>
                  </p:cNvPr>
                  <p:cNvCxnSpPr>
                    <a:cxnSpLocks noChangeShapeType="1"/>
                  </p:cNvCxnSpPr>
                  <p:nvPr/>
                </p:nvCxnSpPr>
                <p:spPr bwMode="auto">
                  <a:xfrm flipH="1" flipV="1">
                    <a:off x="10790" y="10839"/>
                    <a:ext cx="15" cy="0"/>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86" name="AutoShape 69">
                    <a:extLst>
                      <a:ext uri="{FF2B5EF4-FFF2-40B4-BE49-F238E27FC236}">
                        <a16:creationId xmlns:a16="http://schemas.microsoft.com/office/drawing/2014/main" id="{2D0B80A5-A0BF-840D-B5F4-70F139DB374C}"/>
                      </a:ext>
                    </a:extLst>
                  </p:cNvPr>
                  <p:cNvCxnSpPr>
                    <a:cxnSpLocks noChangeShapeType="1"/>
                  </p:cNvCxnSpPr>
                  <p:nvPr/>
                </p:nvCxnSpPr>
                <p:spPr bwMode="auto">
                  <a:xfrm flipH="1" flipV="1">
                    <a:off x="10802" y="10826"/>
                    <a:ext cx="15" cy="0"/>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sp>
              <p:nvSpPr>
                <p:cNvPr id="166930" name="Rectangle 70">
                  <a:extLst>
                    <a:ext uri="{FF2B5EF4-FFF2-40B4-BE49-F238E27FC236}">
                      <a16:creationId xmlns:a16="http://schemas.microsoft.com/office/drawing/2014/main" id="{D4534FA5-607A-6320-9F87-EB7D2DA05E7A}"/>
                    </a:ext>
                  </a:extLst>
                </p:cNvPr>
                <p:cNvSpPr>
                  <a:spLocks noChangeArrowheads="1"/>
                </p:cNvSpPr>
                <p:nvPr/>
              </p:nvSpPr>
              <p:spPr bwMode="auto">
                <a:xfrm>
                  <a:off x="11119" y="10825"/>
                  <a:ext cx="184" cy="244"/>
                </a:xfrm>
                <a:prstGeom prst="rect">
                  <a:avLst/>
                </a:prstGeom>
                <a:noFill/>
                <a:ln w="25400">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cxnSp>
              <p:nvCxnSpPr>
                <p:cNvPr id="166931" name="AutoShape 71">
                  <a:extLst>
                    <a:ext uri="{FF2B5EF4-FFF2-40B4-BE49-F238E27FC236}">
                      <a16:creationId xmlns:a16="http://schemas.microsoft.com/office/drawing/2014/main" id="{E9E968A9-5935-259B-556E-7E3DD5166E3E}"/>
                    </a:ext>
                  </a:extLst>
                </p:cNvPr>
                <p:cNvCxnSpPr>
                  <a:cxnSpLocks noChangeShapeType="1"/>
                </p:cNvCxnSpPr>
                <p:nvPr/>
              </p:nvCxnSpPr>
              <p:spPr bwMode="auto">
                <a:xfrm>
                  <a:off x="11118" y="10876"/>
                  <a:ext cx="231" cy="0"/>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32" name="AutoShape 72">
                  <a:extLst>
                    <a:ext uri="{FF2B5EF4-FFF2-40B4-BE49-F238E27FC236}">
                      <a16:creationId xmlns:a16="http://schemas.microsoft.com/office/drawing/2014/main" id="{7B1C5188-14CB-2B52-1EA5-148FBAE3659E}"/>
                    </a:ext>
                  </a:extLst>
                </p:cNvPr>
                <p:cNvCxnSpPr>
                  <a:cxnSpLocks noChangeShapeType="1"/>
                </p:cNvCxnSpPr>
                <p:nvPr/>
              </p:nvCxnSpPr>
              <p:spPr bwMode="auto">
                <a:xfrm>
                  <a:off x="11119" y="10939"/>
                  <a:ext cx="230" cy="0"/>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33" name="AutoShape 73">
                  <a:extLst>
                    <a:ext uri="{FF2B5EF4-FFF2-40B4-BE49-F238E27FC236}">
                      <a16:creationId xmlns:a16="http://schemas.microsoft.com/office/drawing/2014/main" id="{CBB9792C-C323-7CCD-331C-96FB9C6D7B91}"/>
                    </a:ext>
                  </a:extLst>
                </p:cNvPr>
                <p:cNvCxnSpPr>
                  <a:cxnSpLocks noChangeShapeType="1"/>
                </p:cNvCxnSpPr>
                <p:nvPr/>
              </p:nvCxnSpPr>
              <p:spPr bwMode="auto">
                <a:xfrm>
                  <a:off x="11119" y="11004"/>
                  <a:ext cx="231" cy="0"/>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34" name="AutoShape 74">
                  <a:extLst>
                    <a:ext uri="{FF2B5EF4-FFF2-40B4-BE49-F238E27FC236}">
                      <a16:creationId xmlns:a16="http://schemas.microsoft.com/office/drawing/2014/main" id="{7ED55513-B285-E394-4B54-719F3D361FA3}"/>
                    </a:ext>
                  </a:extLst>
                </p:cNvPr>
                <p:cNvCxnSpPr>
                  <a:cxnSpLocks noChangeShapeType="1"/>
                </p:cNvCxnSpPr>
                <p:nvPr/>
              </p:nvCxnSpPr>
              <p:spPr bwMode="auto">
                <a:xfrm flipV="1">
                  <a:off x="11303" y="11022"/>
                  <a:ext cx="0" cy="46"/>
                </a:xfrm>
                <a:prstGeom prst="straightConnector1">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nvGrpSpPr>
                <p:cNvPr id="166935" name="Group 75">
                  <a:extLst>
                    <a:ext uri="{FF2B5EF4-FFF2-40B4-BE49-F238E27FC236}">
                      <a16:creationId xmlns:a16="http://schemas.microsoft.com/office/drawing/2014/main" id="{8FD343D6-141D-2F6B-FDD7-D980649EAD85}"/>
                    </a:ext>
                  </a:extLst>
                </p:cNvPr>
                <p:cNvGrpSpPr>
                  <a:grpSpLocks/>
                </p:cNvGrpSpPr>
                <p:nvPr/>
              </p:nvGrpSpPr>
              <p:grpSpPr bwMode="auto">
                <a:xfrm>
                  <a:off x="11301" y="10940"/>
                  <a:ext cx="42" cy="63"/>
                  <a:chOff x="10705" y="10902"/>
                  <a:chExt cx="39" cy="55"/>
                </a:xfrm>
              </p:grpSpPr>
              <p:cxnSp>
                <p:nvCxnSpPr>
                  <p:cNvPr id="166973" name="AutoShape 76">
                    <a:extLst>
                      <a:ext uri="{FF2B5EF4-FFF2-40B4-BE49-F238E27FC236}">
                        <a16:creationId xmlns:a16="http://schemas.microsoft.com/office/drawing/2014/main" id="{50B60322-C512-C2E0-8D25-843C7A71CF46}"/>
                      </a:ext>
                    </a:extLst>
                  </p:cNvPr>
                  <p:cNvCxnSpPr>
                    <a:cxnSpLocks noChangeShapeType="1"/>
                  </p:cNvCxnSpPr>
                  <p:nvPr/>
                </p:nvCxnSpPr>
                <p:spPr bwMode="auto">
                  <a:xfrm>
                    <a:off x="10706" y="10942"/>
                    <a:ext cx="0" cy="15"/>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74" name="AutoShape 77">
                    <a:extLst>
                      <a:ext uri="{FF2B5EF4-FFF2-40B4-BE49-F238E27FC236}">
                        <a16:creationId xmlns:a16="http://schemas.microsoft.com/office/drawing/2014/main" id="{9DC6DCC1-56FE-2917-D4EB-FB5E15C27E26}"/>
                      </a:ext>
                    </a:extLst>
                  </p:cNvPr>
                  <p:cNvCxnSpPr>
                    <a:cxnSpLocks noChangeShapeType="1"/>
                  </p:cNvCxnSpPr>
                  <p:nvPr/>
                </p:nvCxnSpPr>
                <p:spPr bwMode="auto">
                  <a:xfrm>
                    <a:off x="10719" y="10928"/>
                    <a:ext cx="0" cy="16"/>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75" name="AutoShape 78">
                    <a:extLst>
                      <a:ext uri="{FF2B5EF4-FFF2-40B4-BE49-F238E27FC236}">
                        <a16:creationId xmlns:a16="http://schemas.microsoft.com/office/drawing/2014/main" id="{95029F90-752E-BEF1-EFD5-59C897F60613}"/>
                      </a:ext>
                    </a:extLst>
                  </p:cNvPr>
                  <p:cNvCxnSpPr>
                    <a:cxnSpLocks noChangeShapeType="1"/>
                  </p:cNvCxnSpPr>
                  <p:nvPr/>
                </p:nvCxnSpPr>
                <p:spPr bwMode="auto">
                  <a:xfrm>
                    <a:off x="10731" y="10915"/>
                    <a:ext cx="0" cy="16"/>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76" name="AutoShape 79">
                    <a:extLst>
                      <a:ext uri="{FF2B5EF4-FFF2-40B4-BE49-F238E27FC236}">
                        <a16:creationId xmlns:a16="http://schemas.microsoft.com/office/drawing/2014/main" id="{A55A6270-DD77-00CF-FBC5-4C44F526F85D}"/>
                      </a:ext>
                    </a:extLst>
                  </p:cNvPr>
                  <p:cNvCxnSpPr>
                    <a:cxnSpLocks noChangeShapeType="1"/>
                  </p:cNvCxnSpPr>
                  <p:nvPr/>
                </p:nvCxnSpPr>
                <p:spPr bwMode="auto">
                  <a:xfrm>
                    <a:off x="10743" y="10902"/>
                    <a:ext cx="0" cy="16"/>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77" name="AutoShape 80">
                    <a:extLst>
                      <a:ext uri="{FF2B5EF4-FFF2-40B4-BE49-F238E27FC236}">
                        <a16:creationId xmlns:a16="http://schemas.microsoft.com/office/drawing/2014/main" id="{01724745-B699-2B7A-CFD9-A300E9A97484}"/>
                      </a:ext>
                    </a:extLst>
                  </p:cNvPr>
                  <p:cNvCxnSpPr>
                    <a:cxnSpLocks noChangeShapeType="1"/>
                  </p:cNvCxnSpPr>
                  <p:nvPr/>
                </p:nvCxnSpPr>
                <p:spPr bwMode="auto">
                  <a:xfrm flipH="1" flipV="1">
                    <a:off x="10705" y="10943"/>
                    <a:ext cx="14" cy="0"/>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78" name="AutoShape 81">
                    <a:extLst>
                      <a:ext uri="{FF2B5EF4-FFF2-40B4-BE49-F238E27FC236}">
                        <a16:creationId xmlns:a16="http://schemas.microsoft.com/office/drawing/2014/main" id="{17E963CE-BABC-537A-4A64-4EF857D2DC5C}"/>
                      </a:ext>
                    </a:extLst>
                  </p:cNvPr>
                  <p:cNvCxnSpPr>
                    <a:cxnSpLocks noChangeShapeType="1"/>
                  </p:cNvCxnSpPr>
                  <p:nvPr/>
                </p:nvCxnSpPr>
                <p:spPr bwMode="auto">
                  <a:xfrm flipH="1" flipV="1">
                    <a:off x="10718" y="10930"/>
                    <a:ext cx="14" cy="0"/>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79" name="AutoShape 82">
                    <a:extLst>
                      <a:ext uri="{FF2B5EF4-FFF2-40B4-BE49-F238E27FC236}">
                        <a16:creationId xmlns:a16="http://schemas.microsoft.com/office/drawing/2014/main" id="{AA7ACBB7-6514-7C28-AA72-34F1D1A3277F}"/>
                      </a:ext>
                    </a:extLst>
                  </p:cNvPr>
                  <p:cNvCxnSpPr>
                    <a:cxnSpLocks noChangeShapeType="1"/>
                  </p:cNvCxnSpPr>
                  <p:nvPr/>
                </p:nvCxnSpPr>
                <p:spPr bwMode="auto">
                  <a:xfrm flipH="1" flipV="1">
                    <a:off x="10730" y="10916"/>
                    <a:ext cx="14" cy="0"/>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cxnSp>
              <p:nvCxnSpPr>
                <p:cNvPr id="166936" name="AutoShape 83">
                  <a:extLst>
                    <a:ext uri="{FF2B5EF4-FFF2-40B4-BE49-F238E27FC236}">
                      <a16:creationId xmlns:a16="http://schemas.microsoft.com/office/drawing/2014/main" id="{5577C162-B7A0-079F-8C60-2DC4DB4A3E45}"/>
                    </a:ext>
                  </a:extLst>
                </p:cNvPr>
                <p:cNvCxnSpPr>
                  <a:cxnSpLocks noChangeShapeType="1"/>
                </p:cNvCxnSpPr>
                <p:nvPr/>
              </p:nvCxnSpPr>
              <p:spPr bwMode="auto">
                <a:xfrm flipV="1">
                  <a:off x="11303" y="10893"/>
                  <a:ext cx="0" cy="45"/>
                </a:xfrm>
                <a:prstGeom prst="straightConnector1">
                  <a:avLst/>
                </a:prstGeom>
                <a:noFill/>
                <a:ln w="38100">
                  <a:solidFill>
                    <a:srgbClr val="8F382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37" name="AutoShape 84">
                  <a:extLst>
                    <a:ext uri="{FF2B5EF4-FFF2-40B4-BE49-F238E27FC236}">
                      <a16:creationId xmlns:a16="http://schemas.microsoft.com/office/drawing/2014/main" id="{CF8B0E23-AF4B-D8CE-3675-338FB8482B4B}"/>
                    </a:ext>
                  </a:extLst>
                </p:cNvPr>
                <p:cNvCxnSpPr>
                  <a:cxnSpLocks noChangeShapeType="1"/>
                </p:cNvCxnSpPr>
                <p:nvPr/>
              </p:nvCxnSpPr>
              <p:spPr bwMode="auto">
                <a:xfrm flipV="1">
                  <a:off x="11303" y="10840"/>
                  <a:ext cx="0" cy="35"/>
                </a:xfrm>
                <a:prstGeom prst="straightConnector1">
                  <a:avLst/>
                </a:prstGeom>
                <a:noFill/>
                <a:ln w="38100">
                  <a:solidFill>
                    <a:srgbClr val="8F382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38" name="AutoShape 85">
                  <a:extLst>
                    <a:ext uri="{FF2B5EF4-FFF2-40B4-BE49-F238E27FC236}">
                      <a16:creationId xmlns:a16="http://schemas.microsoft.com/office/drawing/2014/main" id="{8F708180-B34B-6350-F3F5-87BEEF88CD5C}"/>
                    </a:ext>
                  </a:extLst>
                </p:cNvPr>
                <p:cNvCxnSpPr>
                  <a:cxnSpLocks noChangeShapeType="1"/>
                </p:cNvCxnSpPr>
                <p:nvPr/>
              </p:nvCxnSpPr>
              <p:spPr bwMode="auto">
                <a:xfrm flipV="1">
                  <a:off x="11119" y="11022"/>
                  <a:ext cx="0" cy="46"/>
                </a:xfrm>
                <a:prstGeom prst="straightConnector1">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39" name="AutoShape 86">
                  <a:extLst>
                    <a:ext uri="{FF2B5EF4-FFF2-40B4-BE49-F238E27FC236}">
                      <a16:creationId xmlns:a16="http://schemas.microsoft.com/office/drawing/2014/main" id="{AE162D49-34D4-73F9-9AFB-9F01AE552D80}"/>
                    </a:ext>
                  </a:extLst>
                </p:cNvPr>
                <p:cNvCxnSpPr>
                  <a:cxnSpLocks noChangeShapeType="1"/>
                </p:cNvCxnSpPr>
                <p:nvPr/>
              </p:nvCxnSpPr>
              <p:spPr bwMode="auto">
                <a:xfrm>
                  <a:off x="11119" y="10952"/>
                  <a:ext cx="0" cy="31"/>
                </a:xfrm>
                <a:prstGeom prst="straightConnector1">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40" name="AutoShape 87">
                  <a:extLst>
                    <a:ext uri="{FF2B5EF4-FFF2-40B4-BE49-F238E27FC236}">
                      <a16:creationId xmlns:a16="http://schemas.microsoft.com/office/drawing/2014/main" id="{165393FA-ADF4-BD34-2C8C-B1A21E4D55F3}"/>
                    </a:ext>
                  </a:extLst>
                </p:cNvPr>
                <p:cNvCxnSpPr>
                  <a:cxnSpLocks noChangeShapeType="1"/>
                </p:cNvCxnSpPr>
                <p:nvPr/>
              </p:nvCxnSpPr>
              <p:spPr bwMode="auto">
                <a:xfrm>
                  <a:off x="11120" y="10829"/>
                  <a:ext cx="0" cy="32"/>
                </a:xfrm>
                <a:prstGeom prst="straightConnector1">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66941" name="Rectangle 88">
                  <a:extLst>
                    <a:ext uri="{FF2B5EF4-FFF2-40B4-BE49-F238E27FC236}">
                      <a16:creationId xmlns:a16="http://schemas.microsoft.com/office/drawing/2014/main" id="{EB877140-BB6C-E322-11A5-1F742B826E37}"/>
                    </a:ext>
                  </a:extLst>
                </p:cNvPr>
                <p:cNvSpPr>
                  <a:spLocks noChangeArrowheads="1"/>
                </p:cNvSpPr>
                <p:nvPr/>
              </p:nvSpPr>
              <p:spPr bwMode="auto">
                <a:xfrm>
                  <a:off x="11119" y="11021"/>
                  <a:ext cx="27" cy="45"/>
                </a:xfrm>
                <a:prstGeom prst="rect">
                  <a:avLst/>
                </a:prstGeom>
                <a:solidFill>
                  <a:srgbClr val="44546A"/>
                </a:solidFill>
                <a:ln w="25400">
                  <a:solidFill>
                    <a:srgbClr val="44546A"/>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sp>
              <p:nvSpPr>
                <p:cNvPr id="166942" name="Rectangle 89">
                  <a:extLst>
                    <a:ext uri="{FF2B5EF4-FFF2-40B4-BE49-F238E27FC236}">
                      <a16:creationId xmlns:a16="http://schemas.microsoft.com/office/drawing/2014/main" id="{0F4D5E2F-4ABD-071B-FCA8-49527E157AD9}"/>
                    </a:ext>
                  </a:extLst>
                </p:cNvPr>
                <p:cNvSpPr>
                  <a:spLocks noChangeArrowheads="1"/>
                </p:cNvSpPr>
                <p:nvPr/>
              </p:nvSpPr>
              <p:spPr bwMode="auto">
                <a:xfrm>
                  <a:off x="11120" y="10940"/>
                  <a:ext cx="182" cy="22"/>
                </a:xfrm>
                <a:prstGeom prst="rect">
                  <a:avLst/>
                </a:prstGeom>
                <a:solidFill>
                  <a:srgbClr val="AEB57B"/>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sp>
              <p:nvSpPr>
                <p:cNvPr id="166943" name="Freeform 90">
                  <a:extLst>
                    <a:ext uri="{FF2B5EF4-FFF2-40B4-BE49-F238E27FC236}">
                      <a16:creationId xmlns:a16="http://schemas.microsoft.com/office/drawing/2014/main" id="{9E23A437-28DD-0863-4677-B1E2443DF496}"/>
                    </a:ext>
                  </a:extLst>
                </p:cNvPr>
                <p:cNvSpPr>
                  <a:spLocks/>
                </p:cNvSpPr>
                <p:nvPr/>
              </p:nvSpPr>
              <p:spPr bwMode="auto">
                <a:xfrm>
                  <a:off x="11073" y="10865"/>
                  <a:ext cx="233" cy="111"/>
                </a:xfrm>
                <a:custGeom>
                  <a:avLst/>
                  <a:gdLst>
                    <a:gd name="T0" fmla="*/ 0 w 2278722"/>
                    <a:gd name="T1" fmla="*/ 1 h 1109352"/>
                    <a:gd name="T2" fmla="*/ 0 w 2278722"/>
                    <a:gd name="T3" fmla="*/ 1 h 1109352"/>
                    <a:gd name="T4" fmla="*/ 0 w 2278722"/>
                    <a:gd name="T5" fmla="*/ 1 h 1109352"/>
                    <a:gd name="T6" fmla="*/ 0 w 2278722"/>
                    <a:gd name="T7" fmla="*/ 1 h 1109352"/>
                    <a:gd name="T8" fmla="*/ 0 w 2278722"/>
                    <a:gd name="T9" fmla="*/ 1 h 1109352"/>
                    <a:gd name="T10" fmla="*/ 1 w 2278722"/>
                    <a:gd name="T11" fmla="*/ 1 h 1109352"/>
                    <a:gd name="T12" fmla="*/ 1 w 2278722"/>
                    <a:gd name="T13" fmla="*/ 1 h 1109352"/>
                    <a:gd name="T14" fmla="*/ 1 w 2278722"/>
                    <a:gd name="T15" fmla="*/ 1 h 1109352"/>
                    <a:gd name="T16" fmla="*/ 1 w 2278722"/>
                    <a:gd name="T17" fmla="*/ 1 h 1109352"/>
                    <a:gd name="T18" fmla="*/ 1 w 2278722"/>
                    <a:gd name="T19" fmla="*/ 1 h 1109352"/>
                    <a:gd name="T20" fmla="*/ 1 w 2278722"/>
                    <a:gd name="T21" fmla="*/ 1 h 1109352"/>
                    <a:gd name="T22" fmla="*/ 2 w 2278722"/>
                    <a:gd name="T23" fmla="*/ 1 h 1109352"/>
                    <a:gd name="T24" fmla="*/ 2 w 2278722"/>
                    <a:gd name="T25" fmla="*/ 1 h 1109352"/>
                    <a:gd name="T26" fmla="*/ 2 w 2278722"/>
                    <a:gd name="T27" fmla="*/ 1 h 1109352"/>
                    <a:gd name="T28" fmla="*/ 2 w 2278722"/>
                    <a:gd name="T29" fmla="*/ 1 h 1109352"/>
                    <a:gd name="T30" fmla="*/ 2 w 2278722"/>
                    <a:gd name="T31" fmla="*/ 1 h 1109352"/>
                    <a:gd name="T32" fmla="*/ 2 w 2278722"/>
                    <a:gd name="T33" fmla="*/ 1 h 1109352"/>
                    <a:gd name="T34" fmla="*/ 0 w 2278722"/>
                    <a:gd name="T35" fmla="*/ 1 h 1109352"/>
                    <a:gd name="T36" fmla="*/ 0 w 2278722"/>
                    <a:gd name="T37" fmla="*/ 1 h 1109352"/>
                    <a:gd name="T38" fmla="*/ 0 w 2278722"/>
                    <a:gd name="T39" fmla="*/ 0 h 1109352"/>
                    <a:gd name="T40" fmla="*/ 0 w 2278722"/>
                    <a:gd name="T41" fmla="*/ 0 h 1109352"/>
                    <a:gd name="T42" fmla="*/ 0 w 2278722"/>
                    <a:gd name="T43" fmla="*/ 0 h 1109352"/>
                    <a:gd name="T44" fmla="*/ 0 w 2278722"/>
                    <a:gd name="T45" fmla="*/ 0 h 1109352"/>
                    <a:gd name="T46" fmla="*/ 0 w 2278722"/>
                    <a:gd name="T47" fmla="*/ 0 h 1109352"/>
                    <a:gd name="T48" fmla="*/ 0 w 2278722"/>
                    <a:gd name="T49" fmla="*/ 1 h 1109352"/>
                    <a:gd name="T50" fmla="*/ 0 w 2278722"/>
                    <a:gd name="T51" fmla="*/ 1 h 1109352"/>
                    <a:gd name="T52" fmla="*/ 0 w 2278722"/>
                    <a:gd name="T53" fmla="*/ 1 h 11093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78722" h="1109352">
                      <a:moveTo>
                        <a:pt x="80572" y="747635"/>
                      </a:moveTo>
                      <a:cubicBezTo>
                        <a:pt x="85569" y="763874"/>
                        <a:pt x="96642" y="763456"/>
                        <a:pt x="114299" y="777615"/>
                      </a:cubicBezTo>
                      <a:cubicBezTo>
                        <a:pt x="131956" y="791774"/>
                        <a:pt x="142629" y="789815"/>
                        <a:pt x="186511" y="832591"/>
                      </a:cubicBezTo>
                      <a:cubicBezTo>
                        <a:pt x="230393" y="875367"/>
                        <a:pt x="329821" y="997855"/>
                        <a:pt x="377591" y="1034270"/>
                      </a:cubicBezTo>
                      <a:cubicBezTo>
                        <a:pt x="425362" y="1070684"/>
                        <a:pt x="441285" y="1054577"/>
                        <a:pt x="473132" y="1051076"/>
                      </a:cubicBezTo>
                      <a:cubicBezTo>
                        <a:pt x="504979" y="1047575"/>
                        <a:pt x="527402" y="1023065"/>
                        <a:pt x="568672" y="1013261"/>
                      </a:cubicBezTo>
                      <a:cubicBezTo>
                        <a:pt x="609943" y="1003457"/>
                        <a:pt x="685335" y="989102"/>
                        <a:pt x="720757" y="992253"/>
                      </a:cubicBezTo>
                      <a:cubicBezTo>
                        <a:pt x="756178" y="995404"/>
                        <a:pt x="740905" y="1020964"/>
                        <a:pt x="781201" y="1032169"/>
                      </a:cubicBezTo>
                      <a:cubicBezTo>
                        <a:pt x="821496" y="1043373"/>
                        <a:pt x="908912" y="1064031"/>
                        <a:pt x="962532" y="1059480"/>
                      </a:cubicBezTo>
                      <a:cubicBezTo>
                        <a:pt x="1016151" y="1054928"/>
                        <a:pt x="1045399" y="1010461"/>
                        <a:pt x="1102918" y="1004858"/>
                      </a:cubicBezTo>
                      <a:cubicBezTo>
                        <a:pt x="1160438" y="999255"/>
                        <a:pt x="1234854" y="1015011"/>
                        <a:pt x="1307647" y="1025866"/>
                      </a:cubicBezTo>
                      <a:cubicBezTo>
                        <a:pt x="1380440" y="1036720"/>
                        <a:pt x="1475005" y="1071033"/>
                        <a:pt x="1539674" y="1069983"/>
                      </a:cubicBezTo>
                      <a:cubicBezTo>
                        <a:pt x="1604342" y="1068932"/>
                        <a:pt x="1624814" y="1020264"/>
                        <a:pt x="1695657" y="1019564"/>
                      </a:cubicBezTo>
                      <a:cubicBezTo>
                        <a:pt x="1766500" y="1018864"/>
                        <a:pt x="1887153" y="1054809"/>
                        <a:pt x="1964730" y="1065781"/>
                      </a:cubicBezTo>
                      <a:cubicBezTo>
                        <a:pt x="2042307" y="1076753"/>
                        <a:pt x="2125398" y="1109352"/>
                        <a:pt x="2161118" y="1085395"/>
                      </a:cubicBezTo>
                      <a:cubicBezTo>
                        <a:pt x="2196838" y="1061438"/>
                        <a:pt x="2278722" y="954719"/>
                        <a:pt x="2179048" y="922039"/>
                      </a:cubicBezTo>
                      <a:cubicBezTo>
                        <a:pt x="2079374" y="889359"/>
                        <a:pt x="1863639" y="901070"/>
                        <a:pt x="1563071" y="889313"/>
                      </a:cubicBezTo>
                      <a:cubicBezTo>
                        <a:pt x="1262503" y="877556"/>
                        <a:pt x="575256" y="915709"/>
                        <a:pt x="375642" y="851498"/>
                      </a:cubicBezTo>
                      <a:cubicBezTo>
                        <a:pt x="176028" y="787287"/>
                        <a:pt x="375839" y="603801"/>
                        <a:pt x="365385" y="504045"/>
                      </a:cubicBezTo>
                      <a:cubicBezTo>
                        <a:pt x="354931" y="404289"/>
                        <a:pt x="322288" y="328535"/>
                        <a:pt x="312919" y="252960"/>
                      </a:cubicBezTo>
                      <a:cubicBezTo>
                        <a:pt x="303550" y="177385"/>
                        <a:pt x="341651" y="91191"/>
                        <a:pt x="309172" y="50592"/>
                      </a:cubicBezTo>
                      <a:cubicBezTo>
                        <a:pt x="276693" y="9993"/>
                        <a:pt x="167390" y="0"/>
                        <a:pt x="118047" y="9369"/>
                      </a:cubicBezTo>
                      <a:cubicBezTo>
                        <a:pt x="68704" y="18738"/>
                        <a:pt x="26232" y="61211"/>
                        <a:pt x="13116" y="106806"/>
                      </a:cubicBezTo>
                      <a:cubicBezTo>
                        <a:pt x="0" y="152401"/>
                        <a:pt x="36226" y="214860"/>
                        <a:pt x="39349" y="282940"/>
                      </a:cubicBezTo>
                      <a:cubicBezTo>
                        <a:pt x="42472" y="351020"/>
                        <a:pt x="24359" y="449081"/>
                        <a:pt x="31854" y="515287"/>
                      </a:cubicBezTo>
                      <a:cubicBezTo>
                        <a:pt x="39349" y="581493"/>
                        <a:pt x="76199" y="641454"/>
                        <a:pt x="84319" y="680179"/>
                      </a:cubicBezTo>
                      <a:cubicBezTo>
                        <a:pt x="92439" y="718904"/>
                        <a:pt x="110552" y="732645"/>
                        <a:pt x="80572" y="747635"/>
                      </a:cubicBezTo>
                      <a:close/>
                    </a:path>
                  </a:pathLst>
                </a:custGeom>
                <a:solidFill>
                  <a:srgbClr val="AEB57B"/>
                </a:solidFill>
                <a:ln>
                  <a:noFill/>
                </a:ln>
                <a:effectLst/>
                <a:extLst>
                  <a:ext uri="{91240B29-F687-4F45-9708-019B960494DF}">
                    <a14:hiddenLine xmlns:a14="http://schemas.microsoft.com/office/drawing/2010/main" w="25400">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fr-FR"/>
                </a:p>
              </p:txBody>
            </p:sp>
            <p:cxnSp>
              <p:nvCxnSpPr>
                <p:cNvPr id="166944" name="AutoShape 91">
                  <a:extLst>
                    <a:ext uri="{FF2B5EF4-FFF2-40B4-BE49-F238E27FC236}">
                      <a16:creationId xmlns:a16="http://schemas.microsoft.com/office/drawing/2014/main" id="{AE4E0A5C-DB1C-EE68-B4C1-4D0D23185829}"/>
                    </a:ext>
                  </a:extLst>
                </p:cNvPr>
                <p:cNvCxnSpPr>
                  <a:cxnSpLocks noChangeShapeType="1"/>
                </p:cNvCxnSpPr>
                <p:nvPr/>
              </p:nvCxnSpPr>
              <p:spPr bwMode="auto">
                <a:xfrm flipH="1" flipV="1">
                  <a:off x="11303" y="10953"/>
                  <a:ext cx="0" cy="50"/>
                </a:xfrm>
                <a:prstGeom prst="straightConnector1">
                  <a:avLst/>
                </a:prstGeom>
                <a:noFill/>
                <a:ln w="38100">
                  <a:solidFill>
                    <a:srgbClr val="8F382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66945" name="Freeform 92">
                  <a:extLst>
                    <a:ext uri="{FF2B5EF4-FFF2-40B4-BE49-F238E27FC236}">
                      <a16:creationId xmlns:a16="http://schemas.microsoft.com/office/drawing/2014/main" id="{2A0E48AA-C457-E9F9-331A-AFD38CDFD07A}"/>
                    </a:ext>
                  </a:extLst>
                </p:cNvPr>
                <p:cNvSpPr>
                  <a:spLocks/>
                </p:cNvSpPr>
                <p:nvPr/>
              </p:nvSpPr>
              <p:spPr bwMode="auto">
                <a:xfrm>
                  <a:off x="11099" y="10940"/>
                  <a:ext cx="21" cy="19"/>
                </a:xfrm>
                <a:custGeom>
                  <a:avLst/>
                  <a:gdLst>
                    <a:gd name="T0" fmla="*/ 0 w 214234"/>
                    <a:gd name="T1" fmla="*/ 0 h 192998"/>
                    <a:gd name="T2" fmla="*/ 0 w 214234"/>
                    <a:gd name="T3" fmla="*/ 0 h 192998"/>
                    <a:gd name="T4" fmla="*/ 0 w 214234"/>
                    <a:gd name="T5" fmla="*/ 0 h 192998"/>
                    <a:gd name="T6" fmla="*/ 0 w 214234"/>
                    <a:gd name="T7" fmla="*/ 0 h 192998"/>
                    <a:gd name="T8" fmla="*/ 0 w 214234"/>
                    <a:gd name="T9" fmla="*/ 0 h 192998"/>
                    <a:gd name="T10" fmla="*/ 0 w 214234"/>
                    <a:gd name="T11" fmla="*/ 0 h 192998"/>
                    <a:gd name="T12" fmla="*/ 0 w 214234"/>
                    <a:gd name="T13" fmla="*/ 0 h 1929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234" h="192998">
                      <a:moveTo>
                        <a:pt x="197370" y="191749"/>
                      </a:moveTo>
                      <a:cubicBezTo>
                        <a:pt x="180506" y="190500"/>
                        <a:pt x="82445" y="143656"/>
                        <a:pt x="51216" y="120546"/>
                      </a:cubicBezTo>
                      <a:cubicBezTo>
                        <a:pt x="19987" y="97436"/>
                        <a:pt x="16863" y="71828"/>
                        <a:pt x="9993" y="53090"/>
                      </a:cubicBezTo>
                      <a:cubicBezTo>
                        <a:pt x="3123" y="34352"/>
                        <a:pt x="0" y="0"/>
                        <a:pt x="9993" y="8120"/>
                      </a:cubicBezTo>
                      <a:cubicBezTo>
                        <a:pt x="19986" y="16240"/>
                        <a:pt x="46220" y="81821"/>
                        <a:pt x="69954" y="101808"/>
                      </a:cubicBezTo>
                      <a:cubicBezTo>
                        <a:pt x="93688" y="121795"/>
                        <a:pt x="131164" y="113051"/>
                        <a:pt x="152400" y="128041"/>
                      </a:cubicBezTo>
                      <a:cubicBezTo>
                        <a:pt x="173636" y="143031"/>
                        <a:pt x="214234" y="192998"/>
                        <a:pt x="197370" y="191749"/>
                      </a:cubicBezTo>
                      <a:close/>
                    </a:path>
                  </a:pathLst>
                </a:custGeom>
                <a:gradFill rotWithShape="0">
                  <a:gsLst>
                    <a:gs pos="0">
                      <a:srgbClr val="FFC000"/>
                    </a:gs>
                    <a:gs pos="100000">
                      <a:srgbClr val="ED7D31"/>
                    </a:gs>
                  </a:gsLst>
                  <a:lin ang="2700000" scaled="1"/>
                </a:gradFill>
                <a:ln>
                  <a:noFill/>
                </a:ln>
                <a:effectLst/>
                <a:extLst>
                  <a:ext uri="{91240B29-F687-4F45-9708-019B960494DF}">
                    <a14:hiddenLine xmlns:a14="http://schemas.microsoft.com/office/drawing/2010/main" w="25400">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fr-FR"/>
                </a:p>
              </p:txBody>
            </p:sp>
            <p:sp>
              <p:nvSpPr>
                <p:cNvPr id="166946" name="Freeform 93">
                  <a:extLst>
                    <a:ext uri="{FF2B5EF4-FFF2-40B4-BE49-F238E27FC236}">
                      <a16:creationId xmlns:a16="http://schemas.microsoft.com/office/drawing/2014/main" id="{91A4D4DE-214B-30BD-61BF-6359161FF5B6}"/>
                    </a:ext>
                  </a:extLst>
                </p:cNvPr>
                <p:cNvSpPr>
                  <a:spLocks/>
                </p:cNvSpPr>
                <p:nvPr/>
              </p:nvSpPr>
              <p:spPr bwMode="auto">
                <a:xfrm rot="-2207526">
                  <a:off x="11221" y="10946"/>
                  <a:ext cx="26" cy="21"/>
                </a:xfrm>
                <a:custGeom>
                  <a:avLst/>
                  <a:gdLst>
                    <a:gd name="T0" fmla="*/ 0 w 181958"/>
                    <a:gd name="T1" fmla="*/ 0 h 191229"/>
                    <a:gd name="T2" fmla="*/ 0 w 181958"/>
                    <a:gd name="T3" fmla="*/ 0 h 191229"/>
                    <a:gd name="T4" fmla="*/ 0 w 181958"/>
                    <a:gd name="T5" fmla="*/ 0 h 191229"/>
                    <a:gd name="T6" fmla="*/ 0 w 181958"/>
                    <a:gd name="T7" fmla="*/ 0 h 191229"/>
                    <a:gd name="T8" fmla="*/ 0 w 181958"/>
                    <a:gd name="T9" fmla="*/ 0 h 191229"/>
                    <a:gd name="T10" fmla="*/ 0 w 181958"/>
                    <a:gd name="T11" fmla="*/ 0 h 191229"/>
                    <a:gd name="T12" fmla="*/ 0 w 181958"/>
                    <a:gd name="T13" fmla="*/ 0 h 191229"/>
                    <a:gd name="T14" fmla="*/ 0 w 181958"/>
                    <a:gd name="T15" fmla="*/ 0 h 191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1958" h="191229">
                      <a:moveTo>
                        <a:pt x="179257" y="188626"/>
                      </a:moveTo>
                      <a:cubicBezTo>
                        <a:pt x="175510" y="191124"/>
                        <a:pt x="143655" y="159895"/>
                        <a:pt x="134286" y="143656"/>
                      </a:cubicBezTo>
                      <a:cubicBezTo>
                        <a:pt x="124917" y="127417"/>
                        <a:pt x="134910" y="104931"/>
                        <a:pt x="123043" y="91190"/>
                      </a:cubicBezTo>
                      <a:cubicBezTo>
                        <a:pt x="111176" y="77449"/>
                        <a:pt x="81196" y="76200"/>
                        <a:pt x="63083" y="61210"/>
                      </a:cubicBezTo>
                      <a:cubicBezTo>
                        <a:pt x="44970" y="46220"/>
                        <a:pt x="0" y="0"/>
                        <a:pt x="14365" y="1249"/>
                      </a:cubicBezTo>
                      <a:cubicBezTo>
                        <a:pt x="28730" y="2498"/>
                        <a:pt x="125542" y="47469"/>
                        <a:pt x="149276" y="68705"/>
                      </a:cubicBezTo>
                      <a:cubicBezTo>
                        <a:pt x="173010" y="89941"/>
                        <a:pt x="151774" y="108678"/>
                        <a:pt x="156771" y="128665"/>
                      </a:cubicBezTo>
                      <a:cubicBezTo>
                        <a:pt x="161768" y="148652"/>
                        <a:pt x="181958" y="191229"/>
                        <a:pt x="179257" y="188626"/>
                      </a:cubicBezTo>
                      <a:close/>
                    </a:path>
                  </a:pathLst>
                </a:custGeom>
                <a:solidFill>
                  <a:srgbClr val="FFC000"/>
                </a:solidFill>
                <a:ln>
                  <a:noFill/>
                </a:ln>
                <a:effectLst/>
                <a:extLst>
                  <a:ext uri="{91240B29-F687-4F45-9708-019B960494DF}">
                    <a14:hiddenLine xmlns:a14="http://schemas.microsoft.com/office/drawing/2010/main" w="25400">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fr-FR"/>
                </a:p>
              </p:txBody>
            </p:sp>
            <p:sp>
              <p:nvSpPr>
                <p:cNvPr id="166947" name="Freeform 94">
                  <a:extLst>
                    <a:ext uri="{FF2B5EF4-FFF2-40B4-BE49-F238E27FC236}">
                      <a16:creationId xmlns:a16="http://schemas.microsoft.com/office/drawing/2014/main" id="{B0181FAA-9636-9E14-C51A-6A8F8641563D}"/>
                    </a:ext>
                  </a:extLst>
                </p:cNvPr>
                <p:cNvSpPr>
                  <a:spLocks/>
                </p:cNvSpPr>
                <p:nvPr/>
              </p:nvSpPr>
              <p:spPr bwMode="auto">
                <a:xfrm rot="12996833" flipV="1">
                  <a:off x="11233" y="10959"/>
                  <a:ext cx="31" cy="26"/>
                </a:xfrm>
                <a:custGeom>
                  <a:avLst/>
                  <a:gdLst>
                    <a:gd name="T0" fmla="*/ 1 w 181958"/>
                    <a:gd name="T1" fmla="*/ 0 h 191229"/>
                    <a:gd name="T2" fmla="*/ 0 w 181958"/>
                    <a:gd name="T3" fmla="*/ 0 h 191229"/>
                    <a:gd name="T4" fmla="*/ 0 w 181958"/>
                    <a:gd name="T5" fmla="*/ 0 h 191229"/>
                    <a:gd name="T6" fmla="*/ 0 w 181958"/>
                    <a:gd name="T7" fmla="*/ 0 h 191229"/>
                    <a:gd name="T8" fmla="*/ 0 w 181958"/>
                    <a:gd name="T9" fmla="*/ 0 h 191229"/>
                    <a:gd name="T10" fmla="*/ 0 w 181958"/>
                    <a:gd name="T11" fmla="*/ 0 h 191229"/>
                    <a:gd name="T12" fmla="*/ 0 w 181958"/>
                    <a:gd name="T13" fmla="*/ 0 h 191229"/>
                    <a:gd name="T14" fmla="*/ 1 w 181958"/>
                    <a:gd name="T15" fmla="*/ 0 h 191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1958" h="191229">
                      <a:moveTo>
                        <a:pt x="179257" y="188626"/>
                      </a:moveTo>
                      <a:cubicBezTo>
                        <a:pt x="175510" y="191124"/>
                        <a:pt x="143655" y="159895"/>
                        <a:pt x="134286" y="143656"/>
                      </a:cubicBezTo>
                      <a:cubicBezTo>
                        <a:pt x="124917" y="127417"/>
                        <a:pt x="134910" y="104931"/>
                        <a:pt x="123043" y="91190"/>
                      </a:cubicBezTo>
                      <a:cubicBezTo>
                        <a:pt x="111176" y="77449"/>
                        <a:pt x="81196" y="76200"/>
                        <a:pt x="63083" y="61210"/>
                      </a:cubicBezTo>
                      <a:cubicBezTo>
                        <a:pt x="44970" y="46220"/>
                        <a:pt x="0" y="0"/>
                        <a:pt x="14365" y="1249"/>
                      </a:cubicBezTo>
                      <a:cubicBezTo>
                        <a:pt x="28730" y="2498"/>
                        <a:pt x="125542" y="47469"/>
                        <a:pt x="149276" y="68705"/>
                      </a:cubicBezTo>
                      <a:cubicBezTo>
                        <a:pt x="173010" y="89941"/>
                        <a:pt x="151774" y="108678"/>
                        <a:pt x="156771" y="128665"/>
                      </a:cubicBezTo>
                      <a:cubicBezTo>
                        <a:pt x="161768" y="148652"/>
                        <a:pt x="181958" y="191229"/>
                        <a:pt x="179257" y="188626"/>
                      </a:cubicBezTo>
                      <a:close/>
                    </a:path>
                  </a:pathLst>
                </a:custGeom>
                <a:solidFill>
                  <a:srgbClr val="FFC000"/>
                </a:solidFill>
                <a:ln>
                  <a:noFill/>
                </a:ln>
                <a:effectLst/>
                <a:extLst>
                  <a:ext uri="{91240B29-F687-4F45-9708-019B960494DF}">
                    <a14:hiddenLine xmlns:a14="http://schemas.microsoft.com/office/drawing/2010/main" w="25400">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fr-FR"/>
                </a:p>
              </p:txBody>
            </p:sp>
            <p:sp>
              <p:nvSpPr>
                <p:cNvPr id="166948" name="Freeform 95">
                  <a:extLst>
                    <a:ext uri="{FF2B5EF4-FFF2-40B4-BE49-F238E27FC236}">
                      <a16:creationId xmlns:a16="http://schemas.microsoft.com/office/drawing/2014/main" id="{EE8B0266-8CD8-44F6-E8D6-2D6858B2431E}"/>
                    </a:ext>
                  </a:extLst>
                </p:cNvPr>
                <p:cNvSpPr>
                  <a:spLocks/>
                </p:cNvSpPr>
                <p:nvPr/>
              </p:nvSpPr>
              <p:spPr bwMode="auto">
                <a:xfrm>
                  <a:off x="11252" y="10948"/>
                  <a:ext cx="45" cy="14"/>
                </a:xfrm>
                <a:custGeom>
                  <a:avLst/>
                  <a:gdLst>
                    <a:gd name="T0" fmla="*/ 0 w 382895"/>
                    <a:gd name="T1" fmla="*/ 0 h 87003"/>
                    <a:gd name="T2" fmla="*/ 0 w 382895"/>
                    <a:gd name="T3" fmla="*/ 0 h 87003"/>
                    <a:gd name="T4" fmla="*/ 0 w 382895"/>
                    <a:gd name="T5" fmla="*/ 0 h 87003"/>
                    <a:gd name="T6" fmla="*/ 0 w 382895"/>
                    <a:gd name="T7" fmla="*/ 0 h 87003"/>
                    <a:gd name="T8" fmla="*/ 1 w 382895"/>
                    <a:gd name="T9" fmla="*/ 0 h 87003"/>
                    <a:gd name="T10" fmla="*/ 0 w 382895"/>
                    <a:gd name="T11" fmla="*/ 0 h 87003"/>
                    <a:gd name="T12" fmla="*/ 0 w 382895"/>
                    <a:gd name="T13" fmla="*/ 0 h 87003"/>
                    <a:gd name="T14" fmla="*/ 0 w 382895"/>
                    <a:gd name="T15" fmla="*/ 0 h 87003"/>
                    <a:gd name="T16" fmla="*/ 0 w 382895"/>
                    <a:gd name="T17" fmla="*/ 0 h 870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895" h="87003">
                      <a:moveTo>
                        <a:pt x="124918" y="47683"/>
                      </a:moveTo>
                      <a:cubicBezTo>
                        <a:pt x="154274" y="42686"/>
                        <a:pt x="169346" y="40322"/>
                        <a:pt x="188626" y="40188"/>
                      </a:cubicBezTo>
                      <a:cubicBezTo>
                        <a:pt x="207906" y="40054"/>
                        <a:pt x="222074" y="51015"/>
                        <a:pt x="240597" y="46878"/>
                      </a:cubicBezTo>
                      <a:cubicBezTo>
                        <a:pt x="259120" y="42741"/>
                        <a:pt x="277056" y="21448"/>
                        <a:pt x="299766" y="15366"/>
                      </a:cubicBezTo>
                      <a:cubicBezTo>
                        <a:pt x="322477" y="9283"/>
                        <a:pt x="382895" y="0"/>
                        <a:pt x="376863" y="10383"/>
                      </a:cubicBezTo>
                      <a:cubicBezTo>
                        <a:pt x="370831" y="20766"/>
                        <a:pt x="293076" y="68323"/>
                        <a:pt x="263577" y="77663"/>
                      </a:cubicBezTo>
                      <a:cubicBezTo>
                        <a:pt x="234078" y="87003"/>
                        <a:pt x="241717" y="67670"/>
                        <a:pt x="199869" y="66421"/>
                      </a:cubicBezTo>
                      <a:cubicBezTo>
                        <a:pt x="158021" y="65172"/>
                        <a:pt x="24984" y="73291"/>
                        <a:pt x="12492" y="70168"/>
                      </a:cubicBezTo>
                      <a:cubicBezTo>
                        <a:pt x="0" y="67045"/>
                        <a:pt x="95114" y="55102"/>
                        <a:pt x="124918" y="47683"/>
                      </a:cubicBezTo>
                      <a:close/>
                    </a:path>
                  </a:pathLst>
                </a:custGeom>
                <a:solidFill>
                  <a:srgbClr val="FFC000"/>
                </a:solidFill>
                <a:ln>
                  <a:noFill/>
                </a:ln>
                <a:effectLst/>
                <a:extLst>
                  <a:ext uri="{91240B29-F687-4F45-9708-019B960494DF}">
                    <a14:hiddenLine xmlns:a14="http://schemas.microsoft.com/office/drawing/2010/main" w="25400">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fr-FR"/>
                </a:p>
              </p:txBody>
            </p:sp>
            <p:cxnSp>
              <p:nvCxnSpPr>
                <p:cNvPr id="166949" name="AutoShape 96">
                  <a:extLst>
                    <a:ext uri="{FF2B5EF4-FFF2-40B4-BE49-F238E27FC236}">
                      <a16:creationId xmlns:a16="http://schemas.microsoft.com/office/drawing/2014/main" id="{41E3D15F-6A7D-327C-337C-0583B40C1CB6}"/>
                    </a:ext>
                  </a:extLst>
                </p:cNvPr>
                <p:cNvCxnSpPr>
                  <a:cxnSpLocks noChangeShapeType="1"/>
                </p:cNvCxnSpPr>
                <p:nvPr/>
              </p:nvCxnSpPr>
              <p:spPr bwMode="auto">
                <a:xfrm flipH="1">
                  <a:off x="10686" y="11069"/>
                  <a:ext cx="462" cy="0"/>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66950" name="Picture 98">
                  <a:extLst>
                    <a:ext uri="{FF2B5EF4-FFF2-40B4-BE49-F238E27FC236}">
                      <a16:creationId xmlns:a16="http://schemas.microsoft.com/office/drawing/2014/main" id="{E0ED787F-EAB4-48E1-DC5F-2BE7ADEFC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1" y="10941"/>
                  <a:ext cx="94" cy="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6951" name="Freeform 102">
                  <a:extLst>
                    <a:ext uri="{FF2B5EF4-FFF2-40B4-BE49-F238E27FC236}">
                      <a16:creationId xmlns:a16="http://schemas.microsoft.com/office/drawing/2014/main" id="{FB8D1D8F-8968-B37A-D8D3-AC3A69E9CF5D}"/>
                    </a:ext>
                  </a:extLst>
                </p:cNvPr>
                <p:cNvSpPr>
                  <a:spLocks/>
                </p:cNvSpPr>
                <p:nvPr/>
              </p:nvSpPr>
              <p:spPr bwMode="auto">
                <a:xfrm rot="9467605">
                  <a:off x="11112" y="10960"/>
                  <a:ext cx="18" cy="19"/>
                </a:xfrm>
                <a:custGeom>
                  <a:avLst/>
                  <a:gdLst>
                    <a:gd name="T0" fmla="*/ 0 w 181958"/>
                    <a:gd name="T1" fmla="*/ 0 h 191229"/>
                    <a:gd name="T2" fmla="*/ 0 w 181958"/>
                    <a:gd name="T3" fmla="*/ 0 h 191229"/>
                    <a:gd name="T4" fmla="*/ 0 w 181958"/>
                    <a:gd name="T5" fmla="*/ 0 h 191229"/>
                    <a:gd name="T6" fmla="*/ 0 w 181958"/>
                    <a:gd name="T7" fmla="*/ 0 h 191229"/>
                    <a:gd name="T8" fmla="*/ 0 w 181958"/>
                    <a:gd name="T9" fmla="*/ 0 h 191229"/>
                    <a:gd name="T10" fmla="*/ 0 w 181958"/>
                    <a:gd name="T11" fmla="*/ 0 h 191229"/>
                    <a:gd name="T12" fmla="*/ 0 w 181958"/>
                    <a:gd name="T13" fmla="*/ 0 h 191229"/>
                    <a:gd name="T14" fmla="*/ 0 w 181958"/>
                    <a:gd name="T15" fmla="*/ 0 h 191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1958" h="191229">
                      <a:moveTo>
                        <a:pt x="179257" y="188626"/>
                      </a:moveTo>
                      <a:cubicBezTo>
                        <a:pt x="175510" y="191124"/>
                        <a:pt x="143655" y="159895"/>
                        <a:pt x="134286" y="143656"/>
                      </a:cubicBezTo>
                      <a:cubicBezTo>
                        <a:pt x="124917" y="127417"/>
                        <a:pt x="134910" y="104931"/>
                        <a:pt x="123043" y="91190"/>
                      </a:cubicBezTo>
                      <a:cubicBezTo>
                        <a:pt x="111176" y="77449"/>
                        <a:pt x="81196" y="76200"/>
                        <a:pt x="63083" y="61210"/>
                      </a:cubicBezTo>
                      <a:cubicBezTo>
                        <a:pt x="44970" y="46220"/>
                        <a:pt x="0" y="0"/>
                        <a:pt x="14365" y="1249"/>
                      </a:cubicBezTo>
                      <a:cubicBezTo>
                        <a:pt x="28730" y="2498"/>
                        <a:pt x="125542" y="47469"/>
                        <a:pt x="149276" y="68705"/>
                      </a:cubicBezTo>
                      <a:cubicBezTo>
                        <a:pt x="173010" y="89941"/>
                        <a:pt x="151774" y="108678"/>
                        <a:pt x="156771" y="128665"/>
                      </a:cubicBezTo>
                      <a:cubicBezTo>
                        <a:pt x="161768" y="148652"/>
                        <a:pt x="181958" y="191229"/>
                        <a:pt x="179257" y="188626"/>
                      </a:cubicBezTo>
                      <a:close/>
                    </a:path>
                  </a:pathLst>
                </a:custGeom>
                <a:gradFill rotWithShape="0">
                  <a:gsLst>
                    <a:gs pos="0">
                      <a:srgbClr val="FFC000"/>
                    </a:gs>
                    <a:gs pos="100000">
                      <a:srgbClr val="ED7D31"/>
                    </a:gs>
                  </a:gsLst>
                  <a:lin ang="2700000" scaled="1"/>
                </a:gradFill>
                <a:ln>
                  <a:noFill/>
                </a:ln>
                <a:effectLst/>
                <a:extLst>
                  <a:ext uri="{91240B29-F687-4F45-9708-019B960494DF}">
                    <a14:hiddenLine xmlns:a14="http://schemas.microsoft.com/office/drawing/2010/main" w="25400">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fr-FR"/>
                </a:p>
              </p:txBody>
            </p:sp>
            <p:cxnSp>
              <p:nvCxnSpPr>
                <p:cNvPr id="166952" name="AutoShape 104">
                  <a:extLst>
                    <a:ext uri="{FF2B5EF4-FFF2-40B4-BE49-F238E27FC236}">
                      <a16:creationId xmlns:a16="http://schemas.microsoft.com/office/drawing/2014/main" id="{FF727682-20AE-1159-6F65-65A461AB1ED5}"/>
                    </a:ext>
                  </a:extLst>
                </p:cNvPr>
                <p:cNvCxnSpPr>
                  <a:cxnSpLocks noChangeShapeType="1"/>
                </p:cNvCxnSpPr>
                <p:nvPr/>
              </p:nvCxnSpPr>
              <p:spPr bwMode="auto">
                <a:xfrm>
                  <a:off x="11121" y="10887"/>
                  <a:ext cx="0" cy="32"/>
                </a:xfrm>
                <a:prstGeom prst="straightConnector1">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66953" name="Picture 105">
                  <a:extLst>
                    <a:ext uri="{FF2B5EF4-FFF2-40B4-BE49-F238E27FC236}">
                      <a16:creationId xmlns:a16="http://schemas.microsoft.com/office/drawing/2014/main" id="{700AD8B7-9978-5E3F-1896-0BB27079C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7" y="10965"/>
                  <a:ext cx="60" cy="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6954" name="Rectangle 106">
                  <a:extLst>
                    <a:ext uri="{FF2B5EF4-FFF2-40B4-BE49-F238E27FC236}">
                      <a16:creationId xmlns:a16="http://schemas.microsoft.com/office/drawing/2014/main" id="{492EA962-577E-8828-8C00-1F671B75685F}"/>
                    </a:ext>
                  </a:extLst>
                </p:cNvPr>
                <p:cNvSpPr>
                  <a:spLocks noChangeArrowheads="1"/>
                </p:cNvSpPr>
                <p:nvPr/>
              </p:nvSpPr>
              <p:spPr bwMode="auto">
                <a:xfrm rot="5400000">
                  <a:off x="11325" y="10811"/>
                  <a:ext cx="5" cy="28"/>
                </a:xfrm>
                <a:prstGeom prst="rect">
                  <a:avLst/>
                </a:prstGeom>
                <a:solidFill>
                  <a:srgbClr val="FFFFFF"/>
                </a:solidFill>
                <a:ln w="254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sp>
              <p:nvSpPr>
                <p:cNvPr id="166955" name="AutoShape 107">
                  <a:extLst>
                    <a:ext uri="{FF2B5EF4-FFF2-40B4-BE49-F238E27FC236}">
                      <a16:creationId xmlns:a16="http://schemas.microsoft.com/office/drawing/2014/main" id="{B99F66B6-4C81-858F-96D3-035876F35942}"/>
                    </a:ext>
                  </a:extLst>
                </p:cNvPr>
                <p:cNvSpPr>
                  <a:spLocks noChangeArrowheads="1"/>
                </p:cNvSpPr>
                <p:nvPr/>
              </p:nvSpPr>
              <p:spPr bwMode="auto">
                <a:xfrm rot="-5400000">
                  <a:off x="11326" y="10802"/>
                  <a:ext cx="4" cy="30"/>
                </a:xfrm>
                <a:prstGeom prst="flowChartDelay">
                  <a:avLst/>
                </a:prstGeom>
                <a:solidFill>
                  <a:srgbClr val="5B9BD5"/>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sp>
              <p:nvSpPr>
                <p:cNvPr id="166956" name="Rectangle 108">
                  <a:extLst>
                    <a:ext uri="{FF2B5EF4-FFF2-40B4-BE49-F238E27FC236}">
                      <a16:creationId xmlns:a16="http://schemas.microsoft.com/office/drawing/2014/main" id="{18DBD01D-36DF-BED4-5B75-5C39C1DADF2F}"/>
                    </a:ext>
                  </a:extLst>
                </p:cNvPr>
                <p:cNvSpPr>
                  <a:spLocks noChangeArrowheads="1"/>
                </p:cNvSpPr>
                <p:nvPr/>
              </p:nvSpPr>
              <p:spPr bwMode="auto">
                <a:xfrm>
                  <a:off x="11308" y="10819"/>
                  <a:ext cx="5" cy="5"/>
                </a:xfrm>
                <a:prstGeom prst="rect">
                  <a:avLst/>
                </a:prstGeom>
                <a:solidFill>
                  <a:srgbClr val="0000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sp>
              <p:nvSpPr>
                <p:cNvPr id="166957" name="Rectangle 109">
                  <a:extLst>
                    <a:ext uri="{FF2B5EF4-FFF2-40B4-BE49-F238E27FC236}">
                      <a16:creationId xmlns:a16="http://schemas.microsoft.com/office/drawing/2014/main" id="{1779A3CC-3BCD-413B-9C4C-A265A7E75FD4}"/>
                    </a:ext>
                  </a:extLst>
                </p:cNvPr>
                <p:cNvSpPr>
                  <a:spLocks noChangeArrowheads="1"/>
                </p:cNvSpPr>
                <p:nvPr/>
              </p:nvSpPr>
              <p:spPr bwMode="auto">
                <a:xfrm>
                  <a:off x="11343" y="10819"/>
                  <a:ext cx="4" cy="5"/>
                </a:xfrm>
                <a:prstGeom prst="rect">
                  <a:avLst/>
                </a:prstGeom>
                <a:solidFill>
                  <a:srgbClr val="0000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66958" name="Picture 111">
                  <a:extLst>
                    <a:ext uri="{FF2B5EF4-FFF2-40B4-BE49-F238E27FC236}">
                      <a16:creationId xmlns:a16="http://schemas.microsoft.com/office/drawing/2014/main" id="{9E1AC96D-CCFF-9DE5-823C-60CB566978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28767">
                  <a:off x="10852" y="11037"/>
                  <a:ext cx="50" cy="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66959" name="Group 112">
                  <a:extLst>
                    <a:ext uri="{FF2B5EF4-FFF2-40B4-BE49-F238E27FC236}">
                      <a16:creationId xmlns:a16="http://schemas.microsoft.com/office/drawing/2014/main" id="{48E25ACC-91A2-61F6-4FB5-13929277A4EC}"/>
                    </a:ext>
                  </a:extLst>
                </p:cNvPr>
                <p:cNvGrpSpPr>
                  <a:grpSpLocks/>
                </p:cNvGrpSpPr>
                <p:nvPr/>
              </p:nvGrpSpPr>
              <p:grpSpPr bwMode="auto">
                <a:xfrm>
                  <a:off x="11304" y="11004"/>
                  <a:ext cx="41" cy="63"/>
                  <a:chOff x="10698" y="10934"/>
                  <a:chExt cx="38" cy="55"/>
                </a:xfrm>
              </p:grpSpPr>
              <p:cxnSp>
                <p:nvCxnSpPr>
                  <p:cNvPr id="166966" name="AutoShape 113">
                    <a:extLst>
                      <a:ext uri="{FF2B5EF4-FFF2-40B4-BE49-F238E27FC236}">
                        <a16:creationId xmlns:a16="http://schemas.microsoft.com/office/drawing/2014/main" id="{125331DA-7D3A-3164-E823-4B6F51C433C5}"/>
                      </a:ext>
                    </a:extLst>
                  </p:cNvPr>
                  <p:cNvCxnSpPr>
                    <a:cxnSpLocks noChangeShapeType="1"/>
                  </p:cNvCxnSpPr>
                  <p:nvPr/>
                </p:nvCxnSpPr>
                <p:spPr bwMode="auto">
                  <a:xfrm flipH="1">
                    <a:off x="10698" y="10975"/>
                    <a:ext cx="0" cy="15"/>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67" name="AutoShape 114">
                    <a:extLst>
                      <a:ext uri="{FF2B5EF4-FFF2-40B4-BE49-F238E27FC236}">
                        <a16:creationId xmlns:a16="http://schemas.microsoft.com/office/drawing/2014/main" id="{DBB500B2-07DB-0622-0422-934F52C52600}"/>
                      </a:ext>
                    </a:extLst>
                  </p:cNvPr>
                  <p:cNvCxnSpPr>
                    <a:cxnSpLocks noChangeShapeType="1"/>
                  </p:cNvCxnSpPr>
                  <p:nvPr/>
                </p:nvCxnSpPr>
                <p:spPr bwMode="auto">
                  <a:xfrm>
                    <a:off x="10710" y="10961"/>
                    <a:ext cx="0" cy="15"/>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68" name="AutoShape 115">
                    <a:extLst>
                      <a:ext uri="{FF2B5EF4-FFF2-40B4-BE49-F238E27FC236}">
                        <a16:creationId xmlns:a16="http://schemas.microsoft.com/office/drawing/2014/main" id="{65C49112-037A-588D-422C-F0F433F5D0E7}"/>
                      </a:ext>
                    </a:extLst>
                  </p:cNvPr>
                  <p:cNvCxnSpPr>
                    <a:cxnSpLocks noChangeShapeType="1"/>
                  </p:cNvCxnSpPr>
                  <p:nvPr/>
                </p:nvCxnSpPr>
                <p:spPr bwMode="auto">
                  <a:xfrm>
                    <a:off x="10722" y="10948"/>
                    <a:ext cx="0" cy="15"/>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69" name="AutoShape 116">
                    <a:extLst>
                      <a:ext uri="{FF2B5EF4-FFF2-40B4-BE49-F238E27FC236}">
                        <a16:creationId xmlns:a16="http://schemas.microsoft.com/office/drawing/2014/main" id="{10B3A183-DD3A-4E59-74A8-331D65842003}"/>
                      </a:ext>
                    </a:extLst>
                  </p:cNvPr>
                  <p:cNvCxnSpPr>
                    <a:cxnSpLocks noChangeShapeType="1"/>
                  </p:cNvCxnSpPr>
                  <p:nvPr/>
                </p:nvCxnSpPr>
                <p:spPr bwMode="auto">
                  <a:xfrm>
                    <a:off x="10735" y="10934"/>
                    <a:ext cx="0" cy="16"/>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70" name="AutoShape 117">
                    <a:extLst>
                      <a:ext uri="{FF2B5EF4-FFF2-40B4-BE49-F238E27FC236}">
                        <a16:creationId xmlns:a16="http://schemas.microsoft.com/office/drawing/2014/main" id="{33ED9545-CA43-273C-18FD-1363CDBFC9C7}"/>
                      </a:ext>
                    </a:extLst>
                  </p:cNvPr>
                  <p:cNvCxnSpPr>
                    <a:cxnSpLocks noChangeShapeType="1"/>
                  </p:cNvCxnSpPr>
                  <p:nvPr/>
                </p:nvCxnSpPr>
                <p:spPr bwMode="auto">
                  <a:xfrm flipH="1">
                    <a:off x="10698" y="10975"/>
                    <a:ext cx="13" cy="0"/>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71" name="AutoShape 118">
                    <a:extLst>
                      <a:ext uri="{FF2B5EF4-FFF2-40B4-BE49-F238E27FC236}">
                        <a16:creationId xmlns:a16="http://schemas.microsoft.com/office/drawing/2014/main" id="{6CC37A09-B832-A445-37FC-AD19682637D4}"/>
                      </a:ext>
                    </a:extLst>
                  </p:cNvPr>
                  <p:cNvCxnSpPr>
                    <a:cxnSpLocks noChangeShapeType="1"/>
                  </p:cNvCxnSpPr>
                  <p:nvPr/>
                </p:nvCxnSpPr>
                <p:spPr bwMode="auto">
                  <a:xfrm flipH="1" flipV="1">
                    <a:off x="10709" y="10962"/>
                    <a:ext cx="15" cy="0"/>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6972" name="AutoShape 119">
                    <a:extLst>
                      <a:ext uri="{FF2B5EF4-FFF2-40B4-BE49-F238E27FC236}">
                        <a16:creationId xmlns:a16="http://schemas.microsoft.com/office/drawing/2014/main" id="{F4F209F0-E11B-AA05-74E9-CE09EBC07720}"/>
                      </a:ext>
                    </a:extLst>
                  </p:cNvPr>
                  <p:cNvCxnSpPr>
                    <a:cxnSpLocks noChangeShapeType="1"/>
                  </p:cNvCxnSpPr>
                  <p:nvPr/>
                </p:nvCxnSpPr>
                <p:spPr bwMode="auto">
                  <a:xfrm flipH="1" flipV="1">
                    <a:off x="10721" y="10949"/>
                    <a:ext cx="15" cy="0"/>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sp>
              <p:nvSpPr>
                <p:cNvPr id="166960" name="Freeform 121">
                  <a:extLst>
                    <a:ext uri="{FF2B5EF4-FFF2-40B4-BE49-F238E27FC236}">
                      <a16:creationId xmlns:a16="http://schemas.microsoft.com/office/drawing/2014/main" id="{08447C1E-3B72-0A6C-266D-8B8527A2F1D3}"/>
                    </a:ext>
                  </a:extLst>
                </p:cNvPr>
                <p:cNvSpPr>
                  <a:spLocks/>
                </p:cNvSpPr>
                <p:nvPr/>
              </p:nvSpPr>
              <p:spPr bwMode="auto">
                <a:xfrm>
                  <a:off x="10828" y="11035"/>
                  <a:ext cx="285" cy="31"/>
                </a:xfrm>
                <a:custGeom>
                  <a:avLst/>
                  <a:gdLst>
                    <a:gd name="T0" fmla="*/ 0 w 2652765"/>
                    <a:gd name="T1" fmla="*/ 0 h 292567"/>
                    <a:gd name="T2" fmla="*/ 0 w 2652765"/>
                    <a:gd name="T3" fmla="*/ 0 h 292567"/>
                    <a:gd name="T4" fmla="*/ 0 w 2652765"/>
                    <a:gd name="T5" fmla="*/ 0 h 292567"/>
                    <a:gd name="T6" fmla="*/ 1 w 2652765"/>
                    <a:gd name="T7" fmla="*/ 0 h 292567"/>
                    <a:gd name="T8" fmla="*/ 1 w 2652765"/>
                    <a:gd name="T9" fmla="*/ 0 h 292567"/>
                    <a:gd name="T10" fmla="*/ 1 w 2652765"/>
                    <a:gd name="T11" fmla="*/ 0 h 292567"/>
                    <a:gd name="T12" fmla="*/ 1 w 2652765"/>
                    <a:gd name="T13" fmla="*/ 0 h 292567"/>
                    <a:gd name="T14" fmla="*/ 2 w 2652765"/>
                    <a:gd name="T15" fmla="*/ 0 h 292567"/>
                    <a:gd name="T16" fmla="*/ 2 w 2652765"/>
                    <a:gd name="T17" fmla="*/ 0 h 292567"/>
                    <a:gd name="T18" fmla="*/ 3 w 2652765"/>
                    <a:gd name="T19" fmla="*/ 0 h 292567"/>
                    <a:gd name="T20" fmla="*/ 3 w 2652765"/>
                    <a:gd name="T21" fmla="*/ 0 h 2925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52765" h="292567">
                      <a:moveTo>
                        <a:pt x="0" y="0"/>
                      </a:moveTo>
                      <a:cubicBezTo>
                        <a:pt x="97971" y="5024"/>
                        <a:pt x="215799" y="19921"/>
                        <a:pt x="281354" y="50242"/>
                      </a:cubicBezTo>
                      <a:cubicBezTo>
                        <a:pt x="346909" y="80563"/>
                        <a:pt x="365576" y="145867"/>
                        <a:pt x="393333" y="181925"/>
                      </a:cubicBezTo>
                      <a:cubicBezTo>
                        <a:pt x="421090" y="217983"/>
                        <a:pt x="420615" y="249031"/>
                        <a:pt x="447896" y="266591"/>
                      </a:cubicBezTo>
                      <a:cubicBezTo>
                        <a:pt x="475177" y="284151"/>
                        <a:pt x="521901" y="284152"/>
                        <a:pt x="557022" y="287288"/>
                      </a:cubicBezTo>
                      <a:cubicBezTo>
                        <a:pt x="592143" y="290424"/>
                        <a:pt x="615661" y="285720"/>
                        <a:pt x="658622" y="285406"/>
                      </a:cubicBezTo>
                      <a:cubicBezTo>
                        <a:pt x="701583" y="285092"/>
                        <a:pt x="650469" y="284465"/>
                        <a:pt x="814785" y="285406"/>
                      </a:cubicBezTo>
                      <a:cubicBezTo>
                        <a:pt x="979101" y="286347"/>
                        <a:pt x="1446336" y="291677"/>
                        <a:pt x="1644519" y="291050"/>
                      </a:cubicBezTo>
                      <a:cubicBezTo>
                        <a:pt x="1842702" y="290423"/>
                        <a:pt x="1876882" y="281957"/>
                        <a:pt x="2003882" y="281643"/>
                      </a:cubicBezTo>
                      <a:cubicBezTo>
                        <a:pt x="2130882" y="281329"/>
                        <a:pt x="2298372" y="292567"/>
                        <a:pt x="2406519" y="289169"/>
                      </a:cubicBezTo>
                      <a:cubicBezTo>
                        <a:pt x="2514666" y="285771"/>
                        <a:pt x="2601464" y="267072"/>
                        <a:pt x="2652765" y="261257"/>
                      </a:cubicBezTo>
                    </a:path>
                  </a:pathLst>
                </a:custGeom>
                <a:noFill/>
                <a:ln w="31750">
                  <a:solidFill>
                    <a:srgbClr val="FFC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a:lstStyle/>
                <a:p>
                  <a:endParaRPr lang="fr-FR"/>
                </a:p>
              </p:txBody>
            </p:sp>
            <p:sp>
              <p:nvSpPr>
                <p:cNvPr id="166961" name="AutoShape 122">
                  <a:extLst>
                    <a:ext uri="{FF2B5EF4-FFF2-40B4-BE49-F238E27FC236}">
                      <a16:creationId xmlns:a16="http://schemas.microsoft.com/office/drawing/2014/main" id="{1EF72F61-1CEE-F203-29E6-2D2BA527EA14}"/>
                    </a:ext>
                  </a:extLst>
                </p:cNvPr>
                <p:cNvSpPr>
                  <a:spLocks noChangeArrowheads="1"/>
                </p:cNvSpPr>
                <p:nvPr/>
              </p:nvSpPr>
              <p:spPr bwMode="auto">
                <a:xfrm>
                  <a:off x="11111" y="11058"/>
                  <a:ext cx="9" cy="8"/>
                </a:xfrm>
                <a:prstGeom prst="flowChartConnector">
                  <a:avLst/>
                </a:prstGeom>
                <a:solidFill>
                  <a:srgbClr val="808080"/>
                </a:solidFill>
                <a:ln w="3175">
                  <a:solidFill>
                    <a:srgbClr val="80808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66962" name="Picture 97">
                  <a:extLst>
                    <a:ext uri="{FF2B5EF4-FFF2-40B4-BE49-F238E27FC236}">
                      <a16:creationId xmlns:a16="http://schemas.microsoft.com/office/drawing/2014/main" id="{5BD8B9C2-47EA-41DB-0FC7-2FDE159C61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9" y="11008"/>
                  <a:ext cx="72" cy="6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6963" name="Freeform 103">
                  <a:extLst>
                    <a:ext uri="{FF2B5EF4-FFF2-40B4-BE49-F238E27FC236}">
                      <a16:creationId xmlns:a16="http://schemas.microsoft.com/office/drawing/2014/main" id="{0FEEEBFF-F32D-03E5-C601-56DAD10B2163}"/>
                    </a:ext>
                  </a:extLst>
                </p:cNvPr>
                <p:cNvSpPr>
                  <a:spLocks/>
                </p:cNvSpPr>
                <p:nvPr/>
              </p:nvSpPr>
              <p:spPr bwMode="auto">
                <a:xfrm>
                  <a:off x="10829" y="11038"/>
                  <a:ext cx="199" cy="28"/>
                </a:xfrm>
                <a:custGeom>
                  <a:avLst/>
                  <a:gdLst>
                    <a:gd name="T0" fmla="*/ 2 w 1994496"/>
                    <a:gd name="T1" fmla="*/ 0 h 275650"/>
                    <a:gd name="T2" fmla="*/ 2 w 1994496"/>
                    <a:gd name="T3" fmla="*/ 0 h 275650"/>
                    <a:gd name="T4" fmla="*/ 2 w 1994496"/>
                    <a:gd name="T5" fmla="*/ 0 h 275650"/>
                    <a:gd name="T6" fmla="*/ 2 w 1994496"/>
                    <a:gd name="T7" fmla="*/ 0 h 275650"/>
                    <a:gd name="T8" fmla="*/ 1 w 1994496"/>
                    <a:gd name="T9" fmla="*/ 0 h 275650"/>
                    <a:gd name="T10" fmla="*/ 1 w 1994496"/>
                    <a:gd name="T11" fmla="*/ 0 h 275650"/>
                    <a:gd name="T12" fmla="*/ 1 w 1994496"/>
                    <a:gd name="T13" fmla="*/ 0 h 275650"/>
                    <a:gd name="T14" fmla="*/ 1 w 1994496"/>
                    <a:gd name="T15" fmla="*/ 0 h 275650"/>
                    <a:gd name="T16" fmla="*/ 2 w 1994496"/>
                    <a:gd name="T17" fmla="*/ 0 h 275650"/>
                    <a:gd name="T18" fmla="*/ 1 w 1994496"/>
                    <a:gd name="T19" fmla="*/ 0 h 275650"/>
                    <a:gd name="T20" fmla="*/ 1 w 1994496"/>
                    <a:gd name="T21" fmla="*/ 0 h 275650"/>
                    <a:gd name="T22" fmla="*/ 0 w 1994496"/>
                    <a:gd name="T23" fmla="*/ 0 h 2756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94496" h="275650">
                      <a:moveTo>
                        <a:pt x="1994496" y="30685"/>
                      </a:moveTo>
                      <a:cubicBezTo>
                        <a:pt x="1986313" y="35799"/>
                        <a:pt x="1964323" y="43982"/>
                        <a:pt x="1939264" y="58301"/>
                      </a:cubicBezTo>
                      <a:cubicBezTo>
                        <a:pt x="1914205" y="72620"/>
                        <a:pt x="1889657" y="83872"/>
                        <a:pt x="1844142" y="116602"/>
                      </a:cubicBezTo>
                      <a:cubicBezTo>
                        <a:pt x="1798627" y="149332"/>
                        <a:pt x="1792448" y="233714"/>
                        <a:pt x="1666172" y="254682"/>
                      </a:cubicBezTo>
                      <a:cubicBezTo>
                        <a:pt x="1539896" y="275650"/>
                        <a:pt x="1253717" y="241897"/>
                        <a:pt x="1086486" y="242408"/>
                      </a:cubicBezTo>
                      <a:cubicBezTo>
                        <a:pt x="919255" y="242919"/>
                        <a:pt x="719280" y="266956"/>
                        <a:pt x="662787" y="257751"/>
                      </a:cubicBezTo>
                      <a:cubicBezTo>
                        <a:pt x="606293" y="248546"/>
                        <a:pt x="614363" y="196893"/>
                        <a:pt x="747526" y="187176"/>
                      </a:cubicBezTo>
                      <a:cubicBezTo>
                        <a:pt x="880688" y="177459"/>
                        <a:pt x="1328599" y="207121"/>
                        <a:pt x="1461762" y="199450"/>
                      </a:cubicBezTo>
                      <a:cubicBezTo>
                        <a:pt x="1594924" y="191779"/>
                        <a:pt x="1623676" y="162117"/>
                        <a:pt x="1546502" y="141149"/>
                      </a:cubicBezTo>
                      <a:cubicBezTo>
                        <a:pt x="1469328" y="120181"/>
                        <a:pt x="1162146" y="75177"/>
                        <a:pt x="998719" y="73643"/>
                      </a:cubicBezTo>
                      <a:cubicBezTo>
                        <a:pt x="835292" y="72109"/>
                        <a:pt x="732394" y="144218"/>
                        <a:pt x="565941" y="131944"/>
                      </a:cubicBezTo>
                      <a:cubicBezTo>
                        <a:pt x="399488" y="119670"/>
                        <a:pt x="199744" y="59835"/>
                        <a:pt x="0" y="0"/>
                      </a:cubicBezTo>
                    </a:path>
                  </a:pathLst>
                </a:custGeom>
                <a:noFill/>
                <a:ln w="25400">
                  <a:solidFill>
                    <a:srgbClr val="FF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fr-FR"/>
                </a:p>
              </p:txBody>
            </p:sp>
            <p:pic>
              <p:nvPicPr>
                <p:cNvPr id="166964" name="Picture 110">
                  <a:extLst>
                    <a:ext uri="{FF2B5EF4-FFF2-40B4-BE49-F238E27FC236}">
                      <a16:creationId xmlns:a16="http://schemas.microsoft.com/office/drawing/2014/main" id="{C9C62957-0104-1047-A319-EFF1EC7707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5" y="10988"/>
                  <a:ext cx="190" cy="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6965" name="AutoShape 120">
                  <a:extLst>
                    <a:ext uri="{FF2B5EF4-FFF2-40B4-BE49-F238E27FC236}">
                      <a16:creationId xmlns:a16="http://schemas.microsoft.com/office/drawing/2014/main" id="{EB89F65E-9948-5ADF-0D75-C2F05E0A3AA9}"/>
                    </a:ext>
                  </a:extLst>
                </p:cNvPr>
                <p:cNvSpPr>
                  <a:spLocks noChangeArrowheads="1"/>
                </p:cNvSpPr>
                <p:nvPr/>
              </p:nvSpPr>
              <p:spPr bwMode="auto">
                <a:xfrm rot="-8085331">
                  <a:off x="11109" y="10922"/>
                  <a:ext cx="6" cy="113"/>
                </a:xfrm>
                <a:custGeom>
                  <a:avLst/>
                  <a:gdLst>
                    <a:gd name="T0" fmla="*/ 0 w 58579"/>
                    <a:gd name="T1" fmla="*/ 1 h 1126288"/>
                    <a:gd name="T2" fmla="*/ 0 w 58579"/>
                    <a:gd name="T3" fmla="*/ 0 h 1126288"/>
                    <a:gd name="T4" fmla="*/ 0 w 58579"/>
                    <a:gd name="T5" fmla="*/ 1 h 1126288"/>
                    <a:gd name="T6" fmla="*/ 0 w 58579"/>
                    <a:gd name="T7" fmla="*/ 1 h 1126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579" h="1126288">
                      <a:moveTo>
                        <a:pt x="0" y="1126288"/>
                      </a:moveTo>
                      <a:lnTo>
                        <a:pt x="41516" y="0"/>
                      </a:lnTo>
                      <a:lnTo>
                        <a:pt x="58579" y="1056506"/>
                      </a:lnTo>
                      <a:lnTo>
                        <a:pt x="0" y="1126288"/>
                      </a:lnTo>
                      <a:close/>
                    </a:path>
                  </a:pathLst>
                </a:custGeom>
                <a:solidFill>
                  <a:srgbClr val="5B9BD5"/>
                </a:solidFill>
                <a:ln w="25400">
                  <a:solidFill>
                    <a:srgbClr val="64A0C8"/>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fr-FR"/>
                </a:p>
              </p:txBody>
            </p:sp>
          </p:grpSp>
          <p:grpSp>
            <p:nvGrpSpPr>
              <p:cNvPr id="166923" name="Groupe 14380">
                <a:extLst>
                  <a:ext uri="{FF2B5EF4-FFF2-40B4-BE49-F238E27FC236}">
                    <a16:creationId xmlns:a16="http://schemas.microsoft.com/office/drawing/2014/main" id="{A55C0855-D4A7-A5F7-33AD-F94D04E9DB68}"/>
                  </a:ext>
                </a:extLst>
              </p:cNvPr>
              <p:cNvGrpSpPr>
                <a:grpSpLocks/>
              </p:cNvGrpSpPr>
              <p:nvPr/>
            </p:nvGrpSpPr>
            <p:grpSpPr bwMode="auto">
              <a:xfrm>
                <a:off x="39706" y="12513"/>
                <a:ext cx="11433" cy="6029"/>
                <a:chOff x="0" y="-110"/>
                <a:chExt cx="11437" cy="6031"/>
              </a:xfrm>
            </p:grpSpPr>
            <p:sp>
              <p:nvSpPr>
                <p:cNvPr id="166924" name="Explosion 1 16473">
                  <a:extLst>
                    <a:ext uri="{FF2B5EF4-FFF2-40B4-BE49-F238E27FC236}">
                      <a16:creationId xmlns:a16="http://schemas.microsoft.com/office/drawing/2014/main" id="{36EE47DC-5133-929D-68E9-08BA0F9B93A3}"/>
                    </a:ext>
                  </a:extLst>
                </p:cNvPr>
                <p:cNvSpPr>
                  <a:spLocks/>
                </p:cNvSpPr>
                <p:nvPr/>
              </p:nvSpPr>
              <p:spPr bwMode="auto">
                <a:xfrm flipH="1">
                  <a:off x="6321" y="-110"/>
                  <a:ext cx="5116" cy="6031"/>
                </a:xfrm>
                <a:custGeom>
                  <a:avLst/>
                  <a:gdLst>
                    <a:gd name="T0" fmla="*/ 76578 w 27737"/>
                    <a:gd name="T1" fmla="*/ 91 h 28252"/>
                    <a:gd name="T2" fmla="*/ 93697 w 27737"/>
                    <a:gd name="T3" fmla="*/ 442 h 28252"/>
                    <a:gd name="T4" fmla="*/ 94364 w 27737"/>
                    <a:gd name="T5" fmla="*/ 2598 h 28252"/>
                    <a:gd name="T6" fmla="*/ 92751 w 27737"/>
                    <a:gd name="T7" fmla="*/ 6996 h 28252"/>
                    <a:gd name="T8" fmla="*/ 92646 w 27737"/>
                    <a:gd name="T9" fmla="*/ 15264 h 28252"/>
                    <a:gd name="T10" fmla="*/ 89159 w 27737"/>
                    <a:gd name="T11" fmla="*/ 113988 h 28252"/>
                    <a:gd name="T12" fmla="*/ 87533 w 27737"/>
                    <a:gd name="T13" fmla="*/ 39547 h 28252"/>
                    <a:gd name="T14" fmla="*/ 66307 w 27737"/>
                    <a:gd name="T15" fmla="*/ 128764 h 28252"/>
                    <a:gd name="T16" fmla="*/ 77969 w 27737"/>
                    <a:gd name="T17" fmla="*/ 22893 h 28252"/>
                    <a:gd name="T18" fmla="*/ 51732 w 27737"/>
                    <a:gd name="T19" fmla="*/ 109024 h 28252"/>
                    <a:gd name="T20" fmla="*/ 66082 w 27737"/>
                    <a:gd name="T21" fmla="*/ 24653 h 28252"/>
                    <a:gd name="T22" fmla="*/ 21280 w 27737"/>
                    <a:gd name="T23" fmla="*/ 102279 h 28252"/>
                    <a:gd name="T24" fmla="*/ 57305 w 27737"/>
                    <a:gd name="T25" fmla="*/ 27223 h 28252"/>
                    <a:gd name="T26" fmla="*/ 1834 w 27737"/>
                    <a:gd name="T27" fmla="*/ 90165 h 28252"/>
                    <a:gd name="T28" fmla="*/ 53100 w 27737"/>
                    <a:gd name="T29" fmla="*/ 18951 h 28252"/>
                    <a:gd name="T30" fmla="*/ 0 w 27737"/>
                    <a:gd name="T31" fmla="*/ 62623 h 28252"/>
                    <a:gd name="T32" fmla="*/ 47895 w 27737"/>
                    <a:gd name="T33" fmla="*/ 7830 h 28252"/>
                    <a:gd name="T34" fmla="*/ 57543 w 27737"/>
                    <a:gd name="T35" fmla="*/ 538 h 28252"/>
                    <a:gd name="T36" fmla="*/ 62867 w 27737"/>
                    <a:gd name="T37" fmla="*/ 0 h 28252"/>
                    <a:gd name="T38" fmla="*/ 69137 w 27737"/>
                    <a:gd name="T39" fmla="*/ 538 h 28252"/>
                    <a:gd name="T40" fmla="*/ 76578 w 27737"/>
                    <a:gd name="T41" fmla="*/ 91 h 282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737" h="28252">
                      <a:moveTo>
                        <a:pt x="22509" y="20"/>
                      </a:moveTo>
                      <a:lnTo>
                        <a:pt x="27541" y="97"/>
                      </a:lnTo>
                      <a:cubicBezTo>
                        <a:pt x="27606" y="255"/>
                        <a:pt x="27672" y="412"/>
                        <a:pt x="27737" y="570"/>
                      </a:cubicBezTo>
                      <a:lnTo>
                        <a:pt x="27263" y="1535"/>
                      </a:lnTo>
                      <a:cubicBezTo>
                        <a:pt x="27253" y="2140"/>
                        <a:pt x="27242" y="2744"/>
                        <a:pt x="27232" y="3349"/>
                      </a:cubicBezTo>
                      <a:cubicBezTo>
                        <a:pt x="26890" y="10569"/>
                        <a:pt x="26549" y="17790"/>
                        <a:pt x="26207" y="25010"/>
                      </a:cubicBezTo>
                      <a:cubicBezTo>
                        <a:pt x="26048" y="19566"/>
                        <a:pt x="25888" y="14121"/>
                        <a:pt x="25729" y="8677"/>
                      </a:cubicBezTo>
                      <a:lnTo>
                        <a:pt x="19490" y="28252"/>
                      </a:lnTo>
                      <a:lnTo>
                        <a:pt x="22918" y="5023"/>
                      </a:lnTo>
                      <a:lnTo>
                        <a:pt x="15206" y="23921"/>
                      </a:lnTo>
                      <a:cubicBezTo>
                        <a:pt x="14949" y="21930"/>
                        <a:pt x="19681" y="7400"/>
                        <a:pt x="19424" y="5409"/>
                      </a:cubicBezTo>
                      <a:lnTo>
                        <a:pt x="6255" y="22441"/>
                      </a:lnTo>
                      <a:lnTo>
                        <a:pt x="16844" y="5973"/>
                      </a:lnTo>
                      <a:lnTo>
                        <a:pt x="539" y="19783"/>
                      </a:lnTo>
                      <a:lnTo>
                        <a:pt x="15608" y="4158"/>
                      </a:lnTo>
                      <a:lnTo>
                        <a:pt x="0" y="13740"/>
                      </a:lnTo>
                      <a:lnTo>
                        <a:pt x="14078" y="1718"/>
                      </a:lnTo>
                      <a:lnTo>
                        <a:pt x="16914" y="118"/>
                      </a:lnTo>
                      <a:lnTo>
                        <a:pt x="18479" y="0"/>
                      </a:lnTo>
                      <a:lnTo>
                        <a:pt x="20322" y="118"/>
                      </a:lnTo>
                      <a:lnTo>
                        <a:pt x="22509" y="20"/>
                      </a:lnTo>
                      <a:close/>
                    </a:path>
                  </a:pathLst>
                </a:custGeom>
                <a:solidFill>
                  <a:srgbClr val="5B9BD5"/>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endParaRPr lang="fr-FR"/>
                </a:p>
              </p:txBody>
            </p:sp>
            <p:sp>
              <p:nvSpPr>
                <p:cNvPr id="166925" name="Flèche : droite à entaille 16763">
                  <a:extLst>
                    <a:ext uri="{FF2B5EF4-FFF2-40B4-BE49-F238E27FC236}">
                      <a16:creationId xmlns:a16="http://schemas.microsoft.com/office/drawing/2014/main" id="{C335F4A2-31DA-821B-DD2C-EDEE2271AAD7}"/>
                    </a:ext>
                  </a:extLst>
                </p:cNvPr>
                <p:cNvSpPr>
                  <a:spLocks/>
                </p:cNvSpPr>
                <p:nvPr/>
              </p:nvSpPr>
              <p:spPr bwMode="auto">
                <a:xfrm rot="10800000" flipV="1">
                  <a:off x="0" y="381"/>
                  <a:ext cx="6120" cy="1800"/>
                </a:xfrm>
                <a:custGeom>
                  <a:avLst/>
                  <a:gdLst>
                    <a:gd name="T0" fmla="*/ 0 w 437515"/>
                    <a:gd name="T1" fmla="*/ 715 h 111264"/>
                    <a:gd name="T2" fmla="*/ 1928 w 437515"/>
                    <a:gd name="T3" fmla="*/ 1368 h 111264"/>
                    <a:gd name="T4" fmla="*/ 3921 w 437515"/>
                    <a:gd name="T5" fmla="*/ 1514 h 111264"/>
                    <a:gd name="T6" fmla="*/ 7492 w 437515"/>
                    <a:gd name="T7" fmla="*/ 715 h 111264"/>
                    <a:gd name="T8" fmla="*/ 7376 w 437515"/>
                    <a:gd name="T9" fmla="*/ 0 h 111264"/>
                    <a:gd name="T10" fmla="*/ 8561 w 437515"/>
                    <a:gd name="T11" fmla="*/ 1196 h 111264"/>
                    <a:gd name="T12" fmla="*/ 7609 w 437515"/>
                    <a:gd name="T13" fmla="*/ 2829 h 111264"/>
                    <a:gd name="T14" fmla="*/ 7492 w 437515"/>
                    <a:gd name="T15" fmla="*/ 2144 h 111264"/>
                    <a:gd name="T16" fmla="*/ 3818 w 437515"/>
                    <a:gd name="T17" fmla="*/ 2878 h 111264"/>
                    <a:gd name="T18" fmla="*/ 2254 w 437515"/>
                    <a:gd name="T19" fmla="*/ 2708 h 111264"/>
                    <a:gd name="T20" fmla="*/ 0 w 437515"/>
                    <a:gd name="T21" fmla="*/ 2144 h 111264"/>
                    <a:gd name="T22" fmla="*/ 534 w 437515"/>
                    <a:gd name="T23" fmla="*/ 1429 h 111264"/>
                    <a:gd name="T24" fmla="*/ 0 w 437515"/>
                    <a:gd name="T25" fmla="*/ 715 h 1112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7515" h="111264">
                      <a:moveTo>
                        <a:pt x="0" y="27305"/>
                      </a:moveTo>
                      <a:cubicBezTo>
                        <a:pt x="10884" y="24507"/>
                        <a:pt x="65161" y="47193"/>
                        <a:pt x="98556" y="52286"/>
                      </a:cubicBezTo>
                      <a:cubicBezTo>
                        <a:pt x="131951" y="57379"/>
                        <a:pt x="151990" y="59614"/>
                        <a:pt x="200372" y="57861"/>
                      </a:cubicBezTo>
                      <a:lnTo>
                        <a:pt x="382905" y="27305"/>
                      </a:lnTo>
                      <a:lnTo>
                        <a:pt x="376958" y="0"/>
                      </a:lnTo>
                      <a:lnTo>
                        <a:pt x="437515" y="45711"/>
                      </a:lnTo>
                      <a:lnTo>
                        <a:pt x="388852" y="108108"/>
                      </a:lnTo>
                      <a:lnTo>
                        <a:pt x="382905" y="81915"/>
                      </a:lnTo>
                      <a:cubicBezTo>
                        <a:pt x="316721" y="81649"/>
                        <a:pt x="261321" y="95790"/>
                        <a:pt x="195137" y="109967"/>
                      </a:cubicBezTo>
                      <a:cubicBezTo>
                        <a:pt x="158582" y="113737"/>
                        <a:pt x="142247" y="108597"/>
                        <a:pt x="115207" y="103461"/>
                      </a:cubicBezTo>
                      <a:lnTo>
                        <a:pt x="0" y="81915"/>
                      </a:lnTo>
                      <a:lnTo>
                        <a:pt x="27305" y="54610"/>
                      </a:lnTo>
                      <a:lnTo>
                        <a:pt x="0" y="27305"/>
                      </a:lnTo>
                      <a:close/>
                    </a:path>
                  </a:pathLst>
                </a:custGeom>
                <a:solidFill>
                  <a:srgbClr val="FF0000"/>
                </a:solidFill>
                <a:ln w="6350">
                  <a:solidFill>
                    <a:srgbClr val="000000"/>
                  </a:solidFill>
                  <a:miter lim="800000"/>
                  <a:headEnd/>
                  <a:tailEnd/>
                </a:ln>
              </p:spPr>
              <p:txBody>
                <a:bodyPr anchor="ctr"/>
                <a:lstStyle/>
                <a:p>
                  <a:endParaRPr lang="fr-FR"/>
                </a:p>
              </p:txBody>
            </p:sp>
            <p:sp>
              <p:nvSpPr>
                <p:cNvPr id="166926" name="Flèche : droite à entaille 16763">
                  <a:extLst>
                    <a:ext uri="{FF2B5EF4-FFF2-40B4-BE49-F238E27FC236}">
                      <a16:creationId xmlns:a16="http://schemas.microsoft.com/office/drawing/2014/main" id="{395DD287-3365-E801-D5B8-7F97127C1F2C}"/>
                    </a:ext>
                  </a:extLst>
                </p:cNvPr>
                <p:cNvSpPr>
                  <a:spLocks/>
                </p:cNvSpPr>
                <p:nvPr/>
              </p:nvSpPr>
              <p:spPr bwMode="auto">
                <a:xfrm flipV="1">
                  <a:off x="1333" y="3429"/>
                  <a:ext cx="6120" cy="1800"/>
                </a:xfrm>
                <a:custGeom>
                  <a:avLst/>
                  <a:gdLst>
                    <a:gd name="T0" fmla="*/ 0 w 437515"/>
                    <a:gd name="T1" fmla="*/ 715 h 111264"/>
                    <a:gd name="T2" fmla="*/ 1928 w 437515"/>
                    <a:gd name="T3" fmla="*/ 1368 h 111264"/>
                    <a:gd name="T4" fmla="*/ 3921 w 437515"/>
                    <a:gd name="T5" fmla="*/ 1514 h 111264"/>
                    <a:gd name="T6" fmla="*/ 7492 w 437515"/>
                    <a:gd name="T7" fmla="*/ 715 h 111264"/>
                    <a:gd name="T8" fmla="*/ 7376 w 437515"/>
                    <a:gd name="T9" fmla="*/ 0 h 111264"/>
                    <a:gd name="T10" fmla="*/ 8561 w 437515"/>
                    <a:gd name="T11" fmla="*/ 1196 h 111264"/>
                    <a:gd name="T12" fmla="*/ 7609 w 437515"/>
                    <a:gd name="T13" fmla="*/ 2829 h 111264"/>
                    <a:gd name="T14" fmla="*/ 7492 w 437515"/>
                    <a:gd name="T15" fmla="*/ 2144 h 111264"/>
                    <a:gd name="T16" fmla="*/ 3818 w 437515"/>
                    <a:gd name="T17" fmla="*/ 2878 h 111264"/>
                    <a:gd name="T18" fmla="*/ 2254 w 437515"/>
                    <a:gd name="T19" fmla="*/ 2708 h 111264"/>
                    <a:gd name="T20" fmla="*/ 0 w 437515"/>
                    <a:gd name="T21" fmla="*/ 2144 h 111264"/>
                    <a:gd name="T22" fmla="*/ 534 w 437515"/>
                    <a:gd name="T23" fmla="*/ 1429 h 111264"/>
                    <a:gd name="T24" fmla="*/ 0 w 437515"/>
                    <a:gd name="T25" fmla="*/ 715 h 1112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7515" h="111264">
                      <a:moveTo>
                        <a:pt x="0" y="27305"/>
                      </a:moveTo>
                      <a:cubicBezTo>
                        <a:pt x="10884" y="24507"/>
                        <a:pt x="65161" y="47193"/>
                        <a:pt x="98556" y="52286"/>
                      </a:cubicBezTo>
                      <a:cubicBezTo>
                        <a:pt x="131951" y="57379"/>
                        <a:pt x="151990" y="59614"/>
                        <a:pt x="200372" y="57861"/>
                      </a:cubicBezTo>
                      <a:lnTo>
                        <a:pt x="382905" y="27305"/>
                      </a:lnTo>
                      <a:lnTo>
                        <a:pt x="376958" y="0"/>
                      </a:lnTo>
                      <a:lnTo>
                        <a:pt x="437515" y="45711"/>
                      </a:lnTo>
                      <a:lnTo>
                        <a:pt x="388852" y="108108"/>
                      </a:lnTo>
                      <a:lnTo>
                        <a:pt x="382905" y="81915"/>
                      </a:lnTo>
                      <a:cubicBezTo>
                        <a:pt x="316721" y="81649"/>
                        <a:pt x="261321" y="95790"/>
                        <a:pt x="195137" y="109967"/>
                      </a:cubicBezTo>
                      <a:cubicBezTo>
                        <a:pt x="158582" y="113737"/>
                        <a:pt x="142247" y="108597"/>
                        <a:pt x="115207" y="103461"/>
                      </a:cubicBezTo>
                      <a:lnTo>
                        <a:pt x="0" y="81915"/>
                      </a:lnTo>
                      <a:lnTo>
                        <a:pt x="27305" y="54610"/>
                      </a:lnTo>
                      <a:lnTo>
                        <a:pt x="0" y="27305"/>
                      </a:lnTo>
                      <a:close/>
                    </a:path>
                  </a:pathLst>
                </a:custGeom>
                <a:solidFill>
                  <a:srgbClr val="4472C4"/>
                </a:solidFill>
                <a:ln w="6350">
                  <a:solidFill>
                    <a:srgbClr val="000000"/>
                  </a:solidFill>
                  <a:miter lim="800000"/>
                  <a:headEnd/>
                  <a:tailEnd/>
                </a:ln>
              </p:spPr>
              <p:txBody>
                <a:bodyPr anchor="ctr"/>
                <a:lstStyle/>
                <a:p>
                  <a:endParaRPr lang="fr-FR"/>
                </a:p>
              </p:txBody>
            </p:sp>
          </p:grpSp>
        </p:grpSp>
        <p:pic>
          <p:nvPicPr>
            <p:cNvPr id="166921" name="Image 15403">
              <a:extLst>
                <a:ext uri="{FF2B5EF4-FFF2-40B4-BE49-F238E27FC236}">
                  <a16:creationId xmlns:a16="http://schemas.microsoft.com/office/drawing/2014/main" id="{8C61C40E-6565-260C-4EA7-2C735B88ED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7" y="21945"/>
              <a:ext cx="997"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Espace réservé du numéro de diapositive 4">
            <a:extLst>
              <a:ext uri="{FF2B5EF4-FFF2-40B4-BE49-F238E27FC236}">
                <a16:creationId xmlns:a16="http://schemas.microsoft.com/office/drawing/2014/main" id="{B583A2FE-9E56-7536-3CD6-C241F3D3332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5968A76-D032-42B8-B586-1091814B56A6}" type="slidenum">
              <a:rPr lang="fr-FR" altLang="fr-FR" sz="2000">
                <a:solidFill>
                  <a:srgbClr val="984807"/>
                </a:solidFill>
              </a:rPr>
              <a:pPr algn="r" eaLnBrk="1" hangingPunct="1">
                <a:spcBef>
                  <a:spcPct val="0"/>
                </a:spcBef>
                <a:buFontTx/>
                <a:buNone/>
              </a:pPr>
              <a:t>162</a:t>
            </a:fld>
            <a:endParaRPr lang="fr-FR" altLang="fr-FR" sz="2000">
              <a:solidFill>
                <a:srgbClr val="984807"/>
              </a:solidFill>
            </a:endParaRPr>
          </a:p>
        </p:txBody>
      </p:sp>
      <p:sp>
        <p:nvSpPr>
          <p:cNvPr id="167939" name="Titre 8">
            <a:extLst>
              <a:ext uri="{FF2B5EF4-FFF2-40B4-BE49-F238E27FC236}">
                <a16:creationId xmlns:a16="http://schemas.microsoft.com/office/drawing/2014/main" id="{1E65A4E8-1F9D-2B0D-480D-2C04A53A9EE2}"/>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67940" name="ZoneTexte 3">
            <a:extLst>
              <a:ext uri="{FF2B5EF4-FFF2-40B4-BE49-F238E27FC236}">
                <a16:creationId xmlns:a16="http://schemas.microsoft.com/office/drawing/2014/main" id="{80EED4F3-4EBC-81AC-3601-A730170B8D26}"/>
              </a:ext>
            </a:extLst>
          </p:cNvPr>
          <p:cNvSpPr txBox="1">
            <a:spLocks noChangeArrowheads="1"/>
          </p:cNvSpPr>
          <p:nvPr/>
        </p:nvSpPr>
        <p:spPr bwMode="auto">
          <a:xfrm>
            <a:off x="446088" y="1341438"/>
            <a:ext cx="457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Attaque d’atténuation :</a:t>
            </a:r>
            <a:endParaRPr lang="fr-FR" altLang="fr-FR" sz="2400" u="sng">
              <a:latin typeface="Calibri" panose="020F0502020204030204" pitchFamily="34" charset="0"/>
              <a:ea typeface="Calibri" panose="020F0502020204030204" pitchFamily="34" charset="0"/>
              <a:cs typeface="Times New Roman" panose="02020603050405020304" pitchFamily="18" charset="0"/>
            </a:endParaRPr>
          </a:p>
        </p:txBody>
      </p:sp>
      <p:sp>
        <p:nvSpPr>
          <p:cNvPr id="167941" name="ZoneTexte 4">
            <a:extLst>
              <a:ext uri="{FF2B5EF4-FFF2-40B4-BE49-F238E27FC236}">
                <a16:creationId xmlns:a16="http://schemas.microsoft.com/office/drawing/2014/main" id="{AD3E16A6-16F3-4909-0CA1-211EA3ED44A0}"/>
              </a:ext>
            </a:extLst>
          </p:cNvPr>
          <p:cNvSpPr txBox="1">
            <a:spLocks noChangeArrowheads="1"/>
          </p:cNvSpPr>
          <p:nvPr/>
        </p:nvSpPr>
        <p:spPr bwMode="auto">
          <a:xfrm>
            <a:off x="446088" y="1935163"/>
            <a:ext cx="841216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b="1" u="sng">
                <a:latin typeface="Times New Roman" panose="02020603050405020304" pitchFamily="18" charset="0"/>
                <a:ea typeface="Calibri" panose="020F0502020204030204" pitchFamily="34" charset="0"/>
                <a:cs typeface="Times New Roman" panose="02020603050405020304" pitchFamily="18" charset="0"/>
              </a:rPr>
              <a:t>PHASE  2 : </a:t>
            </a:r>
            <a:endParaRPr lang="fr-FR" altLang="fr-FR" sz="4000">
              <a:latin typeface="Calibri" panose="020F0502020204030204" pitchFamily="34" charset="0"/>
              <a:ea typeface="Calibri" panose="020F0502020204030204" pitchFamily="34" charset="0"/>
              <a:cs typeface="Times New Roman" panose="02020603050405020304" pitchFamily="18" charset="0"/>
            </a:endParaRPr>
          </a:p>
        </p:txBody>
      </p:sp>
      <p:pic>
        <p:nvPicPr>
          <p:cNvPr id="167942" name="Picture 1">
            <a:extLst>
              <a:ext uri="{FF2B5EF4-FFF2-40B4-BE49-F238E27FC236}">
                <a16:creationId xmlns:a16="http://schemas.microsoft.com/office/drawing/2014/main" id="{7D860520-A7AE-4B29-3818-C7EFA82694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3107" b="11475"/>
          <a:stretch>
            <a:fillRect/>
          </a:stretch>
        </p:blipFill>
        <p:spPr bwMode="auto">
          <a:xfrm>
            <a:off x="250825" y="2435225"/>
            <a:ext cx="8834438"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3" name="Rectangle 2">
            <a:extLst>
              <a:ext uri="{FF2B5EF4-FFF2-40B4-BE49-F238E27FC236}">
                <a16:creationId xmlns:a16="http://schemas.microsoft.com/office/drawing/2014/main" id="{CE09E0B1-625C-4257-D539-162447FF2E5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br>
              <a:rPr lang="fr-FR" altLang="fr-FR"/>
            </a:br>
            <a:endParaRPr lang="fr-FR" altLang="fr-F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Espace réservé du numéro de diapositive 4">
            <a:extLst>
              <a:ext uri="{FF2B5EF4-FFF2-40B4-BE49-F238E27FC236}">
                <a16:creationId xmlns:a16="http://schemas.microsoft.com/office/drawing/2014/main" id="{8DDB8AAA-A6B9-CC23-FCDB-B40952C8128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97CB646-EAF2-4305-B42C-B2AAA152D0F3}" type="slidenum">
              <a:rPr lang="fr-FR" altLang="fr-FR" sz="2000">
                <a:solidFill>
                  <a:srgbClr val="984807"/>
                </a:solidFill>
              </a:rPr>
              <a:pPr algn="r" eaLnBrk="1" hangingPunct="1">
                <a:spcBef>
                  <a:spcPct val="0"/>
                </a:spcBef>
                <a:buFontTx/>
                <a:buNone/>
              </a:pPr>
              <a:t>163</a:t>
            </a:fld>
            <a:endParaRPr lang="fr-FR" altLang="fr-FR" sz="2000">
              <a:solidFill>
                <a:srgbClr val="984807"/>
              </a:solidFill>
            </a:endParaRPr>
          </a:p>
        </p:txBody>
      </p:sp>
      <p:sp>
        <p:nvSpPr>
          <p:cNvPr id="168963" name="Titre 8">
            <a:extLst>
              <a:ext uri="{FF2B5EF4-FFF2-40B4-BE49-F238E27FC236}">
                <a16:creationId xmlns:a16="http://schemas.microsoft.com/office/drawing/2014/main" id="{F252E555-2A3A-0E3D-373C-D93062DD086F}"/>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68964" name="ZoneTexte 3">
            <a:extLst>
              <a:ext uri="{FF2B5EF4-FFF2-40B4-BE49-F238E27FC236}">
                <a16:creationId xmlns:a16="http://schemas.microsoft.com/office/drawing/2014/main" id="{64E4E504-C9D8-3BDC-6E6B-06237710511A}"/>
              </a:ext>
            </a:extLst>
          </p:cNvPr>
          <p:cNvSpPr txBox="1">
            <a:spLocks noChangeArrowheads="1"/>
          </p:cNvSpPr>
          <p:nvPr/>
        </p:nvSpPr>
        <p:spPr bwMode="auto">
          <a:xfrm>
            <a:off x="446088" y="1341438"/>
            <a:ext cx="678973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Attaque massive depuis l’extérieur : </a:t>
            </a:r>
            <a:endParaRPr lang="fr-FR" altLang="fr-FR" sz="2400" u="sng">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132FA79B-DA28-6562-C2C9-9E7BCDE5E408}"/>
              </a:ext>
            </a:extLst>
          </p:cNvPr>
          <p:cNvSpPr txBox="1"/>
          <p:nvPr/>
        </p:nvSpPr>
        <p:spPr>
          <a:xfrm>
            <a:off x="446088" y="1935163"/>
            <a:ext cx="8318500" cy="3046412"/>
          </a:xfrm>
          <a:prstGeom prst="rect">
            <a:avLst/>
          </a:prstGeom>
          <a:noFill/>
        </p:spPr>
        <p:txBody>
          <a:bodyPr>
            <a:spAutoFit/>
          </a:bodyPr>
          <a:lstStyle/>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Décrite comme une tactique agressive menée depuis une position défensive, cette attaque a vocation à être utilisée :</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571500" indent="-342900">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Quand les enjeux matériels ne justifient pas l’exposition des personnels,</a:t>
            </a:r>
          </a:p>
          <a:p>
            <a:pPr marL="571500" indent="-342900">
              <a:spcAft>
                <a:spcPts val="0"/>
              </a:spcAft>
              <a:buFont typeface="Wingdings" panose="05000000000000000000" pitchFamily="2" charset="2"/>
              <a:buChar char="Ø"/>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571500" indent="-342900">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Quand la ventilation du feu n’est pas contrôlable (nombreuses ouvertures, toitures effondrées…),</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Espace réservé du numéro de diapositive 4">
            <a:extLst>
              <a:ext uri="{FF2B5EF4-FFF2-40B4-BE49-F238E27FC236}">
                <a16:creationId xmlns:a16="http://schemas.microsoft.com/office/drawing/2014/main" id="{CCF9BEBE-E5D6-6F1F-37A2-EF8FB18F691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6F2B096-85B5-4223-988F-309B68C65513}" type="slidenum">
              <a:rPr lang="fr-FR" altLang="fr-FR" sz="2000">
                <a:solidFill>
                  <a:srgbClr val="984807"/>
                </a:solidFill>
              </a:rPr>
              <a:pPr algn="r" eaLnBrk="1" hangingPunct="1">
                <a:spcBef>
                  <a:spcPct val="0"/>
                </a:spcBef>
                <a:buFontTx/>
                <a:buNone/>
              </a:pPr>
              <a:t>164</a:t>
            </a:fld>
            <a:endParaRPr lang="fr-FR" altLang="fr-FR" sz="2000">
              <a:solidFill>
                <a:srgbClr val="984807"/>
              </a:solidFill>
            </a:endParaRPr>
          </a:p>
        </p:txBody>
      </p:sp>
      <p:sp>
        <p:nvSpPr>
          <p:cNvPr id="169987" name="Titre 8">
            <a:extLst>
              <a:ext uri="{FF2B5EF4-FFF2-40B4-BE49-F238E27FC236}">
                <a16:creationId xmlns:a16="http://schemas.microsoft.com/office/drawing/2014/main" id="{4C5BBAA0-1DA2-3D43-CFD5-D6B2D55E96DE}"/>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69988" name="ZoneTexte 3">
            <a:extLst>
              <a:ext uri="{FF2B5EF4-FFF2-40B4-BE49-F238E27FC236}">
                <a16:creationId xmlns:a16="http://schemas.microsoft.com/office/drawing/2014/main" id="{1C98C174-E638-DEFA-2947-09CC6303D6C6}"/>
              </a:ext>
            </a:extLst>
          </p:cNvPr>
          <p:cNvSpPr txBox="1">
            <a:spLocks noChangeArrowheads="1"/>
          </p:cNvSpPr>
          <p:nvPr/>
        </p:nvSpPr>
        <p:spPr bwMode="auto">
          <a:xfrm>
            <a:off x="446088" y="1341438"/>
            <a:ext cx="678973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Attaque massive depuis l’extérieur : </a:t>
            </a:r>
            <a:endParaRPr lang="fr-FR" altLang="fr-FR" sz="2400" u="sng">
              <a:latin typeface="Calibri" panose="020F0502020204030204" pitchFamily="34" charset="0"/>
              <a:ea typeface="Calibri" panose="020F0502020204030204" pitchFamily="34" charset="0"/>
              <a:cs typeface="Times New Roman" panose="02020603050405020304" pitchFamily="18" charset="0"/>
            </a:endParaRPr>
          </a:p>
        </p:txBody>
      </p:sp>
      <p:sp>
        <p:nvSpPr>
          <p:cNvPr id="169989" name="ZoneTexte 4">
            <a:extLst>
              <a:ext uri="{FF2B5EF4-FFF2-40B4-BE49-F238E27FC236}">
                <a16:creationId xmlns:a16="http://schemas.microsoft.com/office/drawing/2014/main" id="{0BDA4D7D-CDD2-A1CA-D73A-C51DBFC6CA5E}"/>
              </a:ext>
            </a:extLst>
          </p:cNvPr>
          <p:cNvSpPr txBox="1">
            <a:spLocks noChangeArrowheads="1"/>
          </p:cNvSpPr>
          <p:nvPr/>
        </p:nvSpPr>
        <p:spPr bwMode="auto">
          <a:xfrm>
            <a:off x="446088" y="2205038"/>
            <a:ext cx="83185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Ø"/>
            </a:pPr>
            <a:r>
              <a:rPr lang="fr-FR" altLang="fr-FR" sz="2400">
                <a:latin typeface="Times New Roman" panose="02020603050405020304" pitchFamily="18" charset="0"/>
                <a:ea typeface="Calibri" panose="020F0502020204030204" pitchFamily="34" charset="0"/>
                <a:cs typeface="Times New Roman" panose="02020603050405020304" pitchFamily="18" charset="0"/>
              </a:rPr>
              <a:t>Dans des feux de volumes et surfaces importants,</a:t>
            </a:r>
          </a:p>
          <a:p>
            <a:pPr>
              <a:buFont typeface="Wingdings" panose="05000000000000000000" pitchFamily="2" charset="2"/>
              <a:buChar char="Ø"/>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fr-FR" altLang="fr-FR" sz="2400">
                <a:latin typeface="Times New Roman" panose="02020603050405020304" pitchFamily="18" charset="0"/>
                <a:ea typeface="Calibri" panose="020F0502020204030204" pitchFamily="34" charset="0"/>
                <a:cs typeface="Times New Roman" panose="02020603050405020304" pitchFamily="18" charset="0"/>
              </a:rPr>
              <a:t>Quand on ne peut plus pénétrer ou accéder en fonction des risques (escaliers en pierre de Villebois, structures métalliques, planchers bois T + 40 min…).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Espace réservé du numéro de diapositive 4">
            <a:extLst>
              <a:ext uri="{FF2B5EF4-FFF2-40B4-BE49-F238E27FC236}">
                <a16:creationId xmlns:a16="http://schemas.microsoft.com/office/drawing/2014/main" id="{A79C8B48-4BC5-45CF-8A3F-B4967613EEA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A04D04B-9AA5-4D4A-9C3A-7FCBC7CFB260}" type="slidenum">
              <a:rPr lang="fr-FR" altLang="fr-FR" sz="2000">
                <a:solidFill>
                  <a:srgbClr val="984807"/>
                </a:solidFill>
              </a:rPr>
              <a:pPr algn="r" eaLnBrk="1" hangingPunct="1">
                <a:spcBef>
                  <a:spcPct val="0"/>
                </a:spcBef>
                <a:buFontTx/>
                <a:buNone/>
              </a:pPr>
              <a:t>165</a:t>
            </a:fld>
            <a:endParaRPr lang="fr-FR" altLang="fr-FR" sz="2000">
              <a:solidFill>
                <a:srgbClr val="984807"/>
              </a:solidFill>
            </a:endParaRPr>
          </a:p>
        </p:txBody>
      </p:sp>
      <p:sp>
        <p:nvSpPr>
          <p:cNvPr id="171011" name="Titre 8">
            <a:extLst>
              <a:ext uri="{FF2B5EF4-FFF2-40B4-BE49-F238E27FC236}">
                <a16:creationId xmlns:a16="http://schemas.microsoft.com/office/drawing/2014/main" id="{9E08C508-7404-8906-7452-FFF4BDB54A4D}"/>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171012" name="ZoneTexte 2">
            <a:extLst>
              <a:ext uri="{FF2B5EF4-FFF2-40B4-BE49-F238E27FC236}">
                <a16:creationId xmlns:a16="http://schemas.microsoft.com/office/drawing/2014/main" id="{43A0EFAE-8DB8-7BE5-3D95-95DEEC386CD3}"/>
              </a:ext>
            </a:extLst>
          </p:cNvPr>
          <p:cNvSpPr txBox="1">
            <a:spLocks noChangeArrowheads="1"/>
          </p:cNvSpPr>
          <p:nvPr/>
        </p:nvSpPr>
        <p:spPr bwMode="auto">
          <a:xfrm>
            <a:off x="446088" y="1341438"/>
            <a:ext cx="678973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Aft>
                <a:spcPts val="800"/>
              </a:spcAft>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Attaque massive depuis l’extérieur : </a:t>
            </a:r>
            <a:endParaRPr lang="fr-FR" altLang="fr-FR" sz="2400" u="sng">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9E751D22-54BF-20DD-8D9F-5D7F7F25E90F}"/>
              </a:ext>
            </a:extLst>
          </p:cNvPr>
          <p:cNvSpPr txBox="1"/>
          <p:nvPr/>
        </p:nvSpPr>
        <p:spPr>
          <a:xfrm>
            <a:off x="446088" y="2005013"/>
            <a:ext cx="8208962" cy="2308225"/>
          </a:xfrm>
          <a:prstGeom prst="rect">
            <a:avLst/>
          </a:prstGeom>
          <a:noFill/>
        </p:spPr>
        <p:txBody>
          <a:bodyPr>
            <a:spAutoFit/>
          </a:bodyPr>
          <a:lstStyle/>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matériels sont disponibles </a:t>
            </a:r>
          </a:p>
          <a:p>
            <a:pPr>
              <a:spcAft>
                <a:spcPts val="0"/>
              </a:spcAft>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spcAft>
                <a:spcPts val="0"/>
              </a:spcAft>
              <a:buFont typeface="Arial" panose="020B0604020202020204" pitchFamily="34" charset="0"/>
              <a:buChar char="•"/>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LDV ou Lance Canon de plain-pied, </a:t>
            </a:r>
          </a:p>
          <a:p>
            <a:pPr marL="342900" indent="-342900">
              <a:spcAft>
                <a:spcPts val="0"/>
              </a:spcAft>
              <a:buFont typeface="Arial" panose="020B0604020202020204" pitchFamily="34" charset="0"/>
              <a:buChar char="•"/>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Lance canon sur MEA, </a:t>
            </a:r>
          </a:p>
          <a:p>
            <a:pPr marL="342900" indent="-342900">
              <a:spcAft>
                <a:spcPts val="0"/>
              </a:spcAft>
              <a:buFont typeface="Arial" panose="020B0604020202020204" pitchFamily="34" charset="0"/>
              <a:buChar char="•"/>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LDV ou lance canon sur position défensive </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haute (balcon, terrasse, toiture…). </a:t>
            </a:r>
          </a:p>
        </p:txBody>
      </p:sp>
      <p:sp>
        <p:nvSpPr>
          <p:cNvPr id="171014" name="Rectangle 2">
            <a:extLst>
              <a:ext uri="{FF2B5EF4-FFF2-40B4-BE49-F238E27FC236}">
                <a16:creationId xmlns:a16="http://schemas.microsoft.com/office/drawing/2014/main" id="{6D9C2DFD-E0ED-C90B-F1FF-2581B47B425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71015" name="Image 1">
            <a:extLst>
              <a:ext uri="{FF2B5EF4-FFF2-40B4-BE49-F238E27FC236}">
                <a16:creationId xmlns:a16="http://schemas.microsoft.com/office/drawing/2014/main" id="{63CE5676-A9F8-61C1-4A28-9E3F2A5BDD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3973513"/>
            <a:ext cx="3405188"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6" name="Rectangle 4">
            <a:extLst>
              <a:ext uri="{FF2B5EF4-FFF2-40B4-BE49-F238E27FC236}">
                <a16:creationId xmlns:a16="http://schemas.microsoft.com/office/drawing/2014/main" id="{7C6F5EDF-E580-967B-6886-18EADFC7CDE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171017" name="Picture 3">
            <a:extLst>
              <a:ext uri="{FF2B5EF4-FFF2-40B4-BE49-F238E27FC236}">
                <a16:creationId xmlns:a16="http://schemas.microsoft.com/office/drawing/2014/main" id="{CA53773D-78B6-1E8D-5E7B-C5855B2CC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663" y="1216025"/>
            <a:ext cx="1995487"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re 8">
            <a:extLst>
              <a:ext uri="{FF2B5EF4-FFF2-40B4-BE49-F238E27FC236}">
                <a16:creationId xmlns:a16="http://schemas.microsoft.com/office/drawing/2014/main" id="{23050435-D471-4EDF-EFCD-A839B40DF5D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Conclusion</a:t>
            </a:r>
          </a:p>
        </p:txBody>
      </p:sp>
      <p:sp>
        <p:nvSpPr>
          <p:cNvPr id="172035" name="Espace réservé du numéro de diapositive 4">
            <a:extLst>
              <a:ext uri="{FF2B5EF4-FFF2-40B4-BE49-F238E27FC236}">
                <a16:creationId xmlns:a16="http://schemas.microsoft.com/office/drawing/2014/main" id="{CF4F466B-484F-12DA-5573-CC1C5057D2A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B3F8CF2-E437-458E-9710-73445ADFF88B}" type="slidenum">
              <a:rPr lang="fr-FR" altLang="fr-FR" sz="2000">
                <a:solidFill>
                  <a:srgbClr val="984807"/>
                </a:solidFill>
              </a:rPr>
              <a:pPr algn="r" eaLnBrk="1" hangingPunct="1">
                <a:spcBef>
                  <a:spcPct val="0"/>
                </a:spcBef>
                <a:buFontTx/>
                <a:buNone/>
              </a:pPr>
              <a:t>166</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6B93B797-84C4-2146-A565-2BC4D7F87DE7}"/>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72037" name="ZoneTexte 12">
            <a:extLst>
              <a:ext uri="{FF2B5EF4-FFF2-40B4-BE49-F238E27FC236}">
                <a16:creationId xmlns:a16="http://schemas.microsoft.com/office/drawing/2014/main" id="{9057E90A-FADC-FA75-B1AC-971235F710DB}"/>
              </a:ext>
            </a:extLst>
          </p:cNvPr>
          <p:cNvSpPr txBox="1">
            <a:spLocks noChangeArrowheads="1"/>
          </p:cNvSpPr>
          <p:nvPr/>
        </p:nvSpPr>
        <p:spPr bwMode="auto">
          <a:xfrm>
            <a:off x="4711700" y="2133600"/>
            <a:ext cx="4037013"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800">
                <a:latin typeface="Times New Roman" panose="02020603050405020304" pitchFamily="18" charset="0"/>
                <a:cs typeface="Arial" panose="020B0604020202020204" pitchFamily="34" charset="0"/>
              </a:rPr>
              <a:t>Année : 2024</a:t>
            </a:r>
          </a:p>
          <a:p>
            <a:pPr>
              <a:spcBef>
                <a:spcPct val="0"/>
              </a:spcBef>
              <a:buFontTx/>
              <a:buNone/>
            </a:pP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a:p>
            <a:pPr algn="just">
              <a:spcBef>
                <a:spcPct val="0"/>
              </a:spcBef>
              <a:buFontTx/>
              <a:buNone/>
            </a:pPr>
            <a:r>
              <a:rPr lang="fr-FR" altLang="fr-FR" sz="1800">
                <a:latin typeface="Times New Roman" panose="02020603050405020304" pitchFamily="18" charset="0"/>
                <a:cs typeface="Arial" panose="020B0604020202020204" pitchFamily="34" charset="0"/>
              </a:rPr>
              <a:t>Contact : pour toute remarque concernant ce document, merci d’envoyer un mail sur l’adresse suivante :</a:t>
            </a:r>
          </a:p>
          <a:p>
            <a:pPr algn="just">
              <a:spcBef>
                <a:spcPct val="0"/>
              </a:spcBef>
              <a:buFontTx/>
              <a:buNone/>
            </a:pPr>
            <a:endParaRPr lang="fr-FR" altLang="fr-FR" sz="1800">
              <a:latin typeface="Times New Roman" panose="02020603050405020304" pitchFamily="18" charset="0"/>
              <a:cs typeface="Arial" panose="020B0604020202020204" pitchFamily="34" charset="0"/>
            </a:endParaRPr>
          </a:p>
          <a:p>
            <a:pPr algn="ctr">
              <a:spcBef>
                <a:spcPct val="0"/>
              </a:spcBef>
              <a:buFontTx/>
              <a:buNone/>
            </a:pPr>
            <a:r>
              <a:rPr lang="fr-FR" altLang="fr-FR" sz="1800" b="1">
                <a:latin typeface="Times New Roman" panose="02020603050405020304" pitchFamily="18" charset="0"/>
                <a:cs typeface="Arial" panose="020B0604020202020204" pitchFamily="34" charset="0"/>
              </a:rPr>
              <a:t>gfor_jsp@sdmis.fr</a:t>
            </a: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p:txBody>
      </p:sp>
      <p:sp>
        <p:nvSpPr>
          <p:cNvPr id="172038" name="ZoneTexte 15">
            <a:extLst>
              <a:ext uri="{FF2B5EF4-FFF2-40B4-BE49-F238E27FC236}">
                <a16:creationId xmlns:a16="http://schemas.microsoft.com/office/drawing/2014/main" id="{3F4E18D0-9C5F-E5BC-BFBF-9E4DD55EF79D}"/>
              </a:ext>
            </a:extLst>
          </p:cNvPr>
          <p:cNvSpPr txBox="1">
            <a:spLocks noChangeArrowheads="1"/>
          </p:cNvSpPr>
          <p:nvPr/>
        </p:nvSpPr>
        <p:spPr bwMode="auto">
          <a:xfrm>
            <a:off x="609600" y="1676400"/>
            <a:ext cx="34290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Environnement </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Explosion de fumées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Embrasement généralisé éclair</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Conduite à tenir face aux EF et EGE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8">
            <a:extLst>
              <a:ext uri="{FF2B5EF4-FFF2-40B4-BE49-F238E27FC236}">
                <a16:creationId xmlns:a16="http://schemas.microsoft.com/office/drawing/2014/main" id="{FBE51307-1A88-A921-C858-7B95529DC85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19459" name="Espace réservé du numéro de diapositive 4">
            <a:extLst>
              <a:ext uri="{FF2B5EF4-FFF2-40B4-BE49-F238E27FC236}">
                <a16:creationId xmlns:a16="http://schemas.microsoft.com/office/drawing/2014/main" id="{44DC7B47-5DD3-B45E-6F3E-9E1C8E1D0CC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8074822-CE16-4458-B4B4-7434CBD5E1FD}" type="slidenum">
              <a:rPr lang="fr-FR" altLang="fr-FR" sz="2000">
                <a:solidFill>
                  <a:srgbClr val="984807"/>
                </a:solidFill>
              </a:rPr>
              <a:pPr algn="r" eaLnBrk="1" hangingPunct="1">
                <a:spcBef>
                  <a:spcPct val="0"/>
                </a:spcBef>
                <a:buFontTx/>
                <a:buNone/>
              </a:pPr>
              <a:t>17</a:t>
            </a:fld>
            <a:endParaRPr lang="fr-FR" altLang="fr-FR" sz="2000">
              <a:solidFill>
                <a:srgbClr val="984807"/>
              </a:solidFill>
            </a:endParaRPr>
          </a:p>
        </p:txBody>
      </p:sp>
      <p:sp>
        <p:nvSpPr>
          <p:cNvPr id="19460" name="Rectangle 1">
            <a:extLst>
              <a:ext uri="{FF2B5EF4-FFF2-40B4-BE49-F238E27FC236}">
                <a16:creationId xmlns:a16="http://schemas.microsoft.com/office/drawing/2014/main" id="{36C62AE8-9718-A5FA-3AFE-F891D7CE6F80}"/>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Définition : </a:t>
            </a:r>
          </a:p>
        </p:txBody>
      </p:sp>
      <p:sp>
        <p:nvSpPr>
          <p:cNvPr id="19461" name="Rectangle 1">
            <a:extLst>
              <a:ext uri="{FF2B5EF4-FFF2-40B4-BE49-F238E27FC236}">
                <a16:creationId xmlns:a16="http://schemas.microsoft.com/office/drawing/2014/main" id="{B473427A-094C-670D-F864-EF3B6265008B}"/>
              </a:ext>
            </a:extLst>
          </p:cNvPr>
          <p:cNvSpPr>
            <a:spLocks noChangeArrowheads="1"/>
          </p:cNvSpPr>
          <p:nvPr/>
        </p:nvSpPr>
        <p:spPr bwMode="auto">
          <a:xfrm>
            <a:off x="457200" y="1981200"/>
            <a:ext cx="818991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Suite à un apport d’air, c’est l’explosion des fumées surchauffées accumulées dans un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volume clos.</a:t>
            </a:r>
            <a:endParaRPr lang="fr-FR" altLang="fr-FR" sz="2400" b="1" u="sng">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9462" name="Image 4">
            <a:extLst>
              <a:ext uri="{FF2B5EF4-FFF2-40B4-BE49-F238E27FC236}">
                <a16:creationId xmlns:a16="http://schemas.microsoft.com/office/drawing/2014/main" id="{FAA609FF-9869-0280-F611-9546883CA3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913" y="2924175"/>
            <a:ext cx="4692650" cy="3090863"/>
          </a:xfrm>
          <a:prstGeom prst="rect">
            <a:avLst/>
          </a:prstGeom>
          <a:noFill/>
          <a:ln>
            <a:noFill/>
          </a:ln>
          <a:effectLst>
            <a:outerShdw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8">
            <a:extLst>
              <a:ext uri="{FF2B5EF4-FFF2-40B4-BE49-F238E27FC236}">
                <a16:creationId xmlns:a16="http://schemas.microsoft.com/office/drawing/2014/main" id="{96F3C509-847D-D941-545F-9A8189FCB94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20483" name="Espace réservé du numéro de diapositive 4">
            <a:extLst>
              <a:ext uri="{FF2B5EF4-FFF2-40B4-BE49-F238E27FC236}">
                <a16:creationId xmlns:a16="http://schemas.microsoft.com/office/drawing/2014/main" id="{2265518A-EEB5-BF84-5F12-61E9BCE8651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8A576B0-918F-40F8-B726-EAFFA47876A9}" type="slidenum">
              <a:rPr lang="fr-FR" altLang="fr-FR" sz="2000">
                <a:solidFill>
                  <a:srgbClr val="984807"/>
                </a:solidFill>
              </a:rPr>
              <a:pPr algn="r" eaLnBrk="1" hangingPunct="1">
                <a:spcBef>
                  <a:spcPct val="0"/>
                </a:spcBef>
                <a:buFontTx/>
                <a:buNone/>
              </a:pPr>
              <a:t>18</a:t>
            </a:fld>
            <a:endParaRPr lang="fr-FR" altLang="fr-FR" sz="2000">
              <a:solidFill>
                <a:srgbClr val="984807"/>
              </a:solidFill>
            </a:endParaRPr>
          </a:p>
        </p:txBody>
      </p:sp>
      <p:sp>
        <p:nvSpPr>
          <p:cNvPr id="20484" name="Rectangle 1">
            <a:extLst>
              <a:ext uri="{FF2B5EF4-FFF2-40B4-BE49-F238E27FC236}">
                <a16:creationId xmlns:a16="http://schemas.microsoft.com/office/drawing/2014/main" id="{024E5171-8ED8-C40C-F282-12937D6F6495}"/>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Paramètres d'apparition du phénomène : </a:t>
            </a:r>
          </a:p>
        </p:txBody>
      </p:sp>
      <p:sp>
        <p:nvSpPr>
          <p:cNvPr id="20485" name="Rectangle 1">
            <a:extLst>
              <a:ext uri="{FF2B5EF4-FFF2-40B4-BE49-F238E27FC236}">
                <a16:creationId xmlns:a16="http://schemas.microsoft.com/office/drawing/2014/main" id="{689356A6-97DB-7981-A6E2-042B9978E009}"/>
              </a:ext>
            </a:extLst>
          </p:cNvPr>
          <p:cNvSpPr>
            <a:spLocks noChangeArrowheads="1"/>
          </p:cNvSpPr>
          <p:nvPr/>
        </p:nvSpPr>
        <p:spPr bwMode="auto">
          <a:xfrm>
            <a:off x="427038" y="2093913"/>
            <a:ext cx="828992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Feu se développe dans un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volume clos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Apport d’air frais est très faible,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combustion très incomplète ;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Feu s’étouffe ;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Fumées et la chaleur produites par le foyer s’évacuent difficilement du volume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Sous l’effet de l’accumulation des fumées et de la chaleur, une mise en pression s’opère.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8">
            <a:extLst>
              <a:ext uri="{FF2B5EF4-FFF2-40B4-BE49-F238E27FC236}">
                <a16:creationId xmlns:a16="http://schemas.microsoft.com/office/drawing/2014/main" id="{F889AA74-FC62-9310-E543-59B7F49C89F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21507" name="Espace réservé du numéro de diapositive 4">
            <a:extLst>
              <a:ext uri="{FF2B5EF4-FFF2-40B4-BE49-F238E27FC236}">
                <a16:creationId xmlns:a16="http://schemas.microsoft.com/office/drawing/2014/main" id="{184A995F-4006-2806-7C37-FF52586646D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60B26B5-F663-4ECC-8D84-82ED09936061}" type="slidenum">
              <a:rPr lang="fr-FR" altLang="fr-FR" sz="2000">
                <a:solidFill>
                  <a:srgbClr val="984807"/>
                </a:solidFill>
              </a:rPr>
              <a:pPr algn="r" eaLnBrk="1" hangingPunct="1">
                <a:spcBef>
                  <a:spcPct val="0"/>
                </a:spcBef>
                <a:buFontTx/>
                <a:buNone/>
              </a:pPr>
              <a:t>19</a:t>
            </a:fld>
            <a:endParaRPr lang="fr-FR" altLang="fr-FR" sz="2000">
              <a:solidFill>
                <a:srgbClr val="984807"/>
              </a:solidFill>
            </a:endParaRPr>
          </a:p>
        </p:txBody>
      </p:sp>
      <p:sp>
        <p:nvSpPr>
          <p:cNvPr id="21508" name="Rectangle 1">
            <a:extLst>
              <a:ext uri="{FF2B5EF4-FFF2-40B4-BE49-F238E27FC236}">
                <a16:creationId xmlns:a16="http://schemas.microsoft.com/office/drawing/2014/main" id="{704E3A58-BAE0-9045-F13B-EFD73F1BABF4}"/>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Paramètres d'apparition du phénomène : </a:t>
            </a:r>
          </a:p>
        </p:txBody>
      </p:sp>
      <p:sp>
        <p:nvSpPr>
          <p:cNvPr id="21509" name="Rectangle 1">
            <a:extLst>
              <a:ext uri="{FF2B5EF4-FFF2-40B4-BE49-F238E27FC236}">
                <a16:creationId xmlns:a16="http://schemas.microsoft.com/office/drawing/2014/main" id="{7D881E2F-B86B-6242-4FC1-3D69C5E85B41}"/>
              </a:ext>
            </a:extLst>
          </p:cNvPr>
          <p:cNvSpPr>
            <a:spLocks noChangeArrowheads="1"/>
          </p:cNvSpPr>
          <p:nvPr/>
        </p:nvSpPr>
        <p:spPr bwMode="auto">
          <a:xfrm>
            <a:off x="476250" y="2133600"/>
            <a:ext cx="8189913"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Combustible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Fumées sont très chargées en gaz imbrûlés, en suies et en gaz de pyrolyse.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Mélange se rapproche de sa limite supérieure d’inflammabilité (L.S.I.).</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8">
            <a:extLst>
              <a:ext uri="{FF2B5EF4-FFF2-40B4-BE49-F238E27FC236}">
                <a16:creationId xmlns:a16="http://schemas.microsoft.com/office/drawing/2014/main" id="{58327D40-B4E0-DDD0-BB8D-3AF874EDA42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Phénomènes thermique : EF et EGE</a:t>
            </a:r>
          </a:p>
        </p:txBody>
      </p:sp>
      <p:sp>
        <p:nvSpPr>
          <p:cNvPr id="4099" name="Espace réservé du numéro de diapositive 4">
            <a:extLst>
              <a:ext uri="{FF2B5EF4-FFF2-40B4-BE49-F238E27FC236}">
                <a16:creationId xmlns:a16="http://schemas.microsoft.com/office/drawing/2014/main" id="{634E54FE-7A4F-83E7-60F4-8EA6A31791E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718820A-8409-4FC7-BDA2-F63A759143D1}" type="slidenum">
              <a:rPr lang="fr-FR" altLang="fr-FR" sz="2000">
                <a:solidFill>
                  <a:srgbClr val="984807"/>
                </a:solidFill>
              </a:rPr>
              <a:pPr algn="r" eaLnBrk="1" hangingPunct="1">
                <a:spcBef>
                  <a:spcPct val="0"/>
                </a:spcBef>
                <a:buFontTx/>
                <a:buNone/>
              </a:pPr>
              <a:t>2</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446A423A-D675-2D18-77B8-C0F7DF197B0C}"/>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01" name="ZoneTexte 16">
            <a:extLst>
              <a:ext uri="{FF2B5EF4-FFF2-40B4-BE49-F238E27FC236}">
                <a16:creationId xmlns:a16="http://schemas.microsoft.com/office/drawing/2014/main" id="{FCD5D360-0AB6-3B67-598A-5407388AAA01}"/>
              </a:ext>
            </a:extLst>
          </p:cNvPr>
          <p:cNvSpPr txBox="1">
            <a:spLocks noChangeArrowheads="1"/>
          </p:cNvSpPr>
          <p:nvPr/>
        </p:nvSpPr>
        <p:spPr bwMode="auto">
          <a:xfrm>
            <a:off x="4572000" y="1916113"/>
            <a:ext cx="430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cs typeface="Arial" panose="020B0604020202020204" pitchFamily="34" charset="0"/>
              </a:rPr>
              <a:t>Objectifs</a:t>
            </a:r>
          </a:p>
        </p:txBody>
      </p:sp>
      <p:sp>
        <p:nvSpPr>
          <p:cNvPr id="4102" name="ZoneTexte 20">
            <a:extLst>
              <a:ext uri="{FF2B5EF4-FFF2-40B4-BE49-F238E27FC236}">
                <a16:creationId xmlns:a16="http://schemas.microsoft.com/office/drawing/2014/main" id="{59C49A43-1200-4620-A597-CD8EF63F622D}"/>
              </a:ext>
            </a:extLst>
          </p:cNvPr>
          <p:cNvSpPr txBox="1">
            <a:spLocks noChangeArrowheads="1"/>
          </p:cNvSpPr>
          <p:nvPr/>
        </p:nvSpPr>
        <p:spPr bwMode="auto">
          <a:xfrm>
            <a:off x="4811713" y="2632075"/>
            <a:ext cx="38211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90000"/>
              </a:lnSpc>
              <a:spcBef>
                <a:spcPct val="0"/>
              </a:spcBef>
              <a:buClr>
                <a:schemeClr val="hlink"/>
              </a:buClr>
              <a:buFontTx/>
              <a:buChar char=" "/>
            </a:pPr>
            <a:r>
              <a:rPr lang="fr-FR" altLang="fr-FR" sz="2000">
                <a:latin typeface="Times New Roman" panose="02020603050405020304" pitchFamily="18" charset="0"/>
                <a:cs typeface="Arial" panose="020B0604020202020204" pitchFamily="34" charset="0"/>
              </a:rPr>
              <a:t>A la fin de cette partie, vous serez capable de connaître signes des EF et EGE ainsi que les mesures à prendre.</a:t>
            </a:r>
          </a:p>
        </p:txBody>
      </p:sp>
      <p:sp>
        <p:nvSpPr>
          <p:cNvPr id="4103" name="ZoneTexte 15">
            <a:extLst>
              <a:ext uri="{FF2B5EF4-FFF2-40B4-BE49-F238E27FC236}">
                <a16:creationId xmlns:a16="http://schemas.microsoft.com/office/drawing/2014/main" id="{053992E0-BCEE-7A4B-2F07-6052A81B45CD}"/>
              </a:ext>
            </a:extLst>
          </p:cNvPr>
          <p:cNvSpPr txBox="1">
            <a:spLocks noChangeArrowheads="1"/>
          </p:cNvSpPr>
          <p:nvPr/>
        </p:nvSpPr>
        <p:spPr bwMode="auto">
          <a:xfrm>
            <a:off x="611188" y="2060575"/>
            <a:ext cx="359727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Environnement </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Explosion de fumées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Embrasement généralisé éclair</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Conduite à tenir face aux EF et EGE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8">
            <a:extLst>
              <a:ext uri="{FF2B5EF4-FFF2-40B4-BE49-F238E27FC236}">
                <a16:creationId xmlns:a16="http://schemas.microsoft.com/office/drawing/2014/main" id="{77A729E3-3DCB-4EE9-4F5C-EC07E312F17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22531" name="Espace réservé du numéro de diapositive 4">
            <a:extLst>
              <a:ext uri="{FF2B5EF4-FFF2-40B4-BE49-F238E27FC236}">
                <a16:creationId xmlns:a16="http://schemas.microsoft.com/office/drawing/2014/main" id="{261EE5AB-4286-6FA2-D30F-42FE3EF268F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F7A1401-25D8-4BB6-8DA6-004C169CC2B0}" type="slidenum">
              <a:rPr lang="fr-FR" altLang="fr-FR" sz="2000">
                <a:solidFill>
                  <a:srgbClr val="984807"/>
                </a:solidFill>
              </a:rPr>
              <a:pPr algn="r" eaLnBrk="1" hangingPunct="1">
                <a:spcBef>
                  <a:spcPct val="0"/>
                </a:spcBef>
                <a:buFontTx/>
                <a:buNone/>
              </a:pPr>
              <a:t>20</a:t>
            </a:fld>
            <a:endParaRPr lang="fr-FR" altLang="fr-FR" sz="2000">
              <a:solidFill>
                <a:srgbClr val="984807"/>
              </a:solidFill>
            </a:endParaRPr>
          </a:p>
        </p:txBody>
      </p:sp>
      <p:sp>
        <p:nvSpPr>
          <p:cNvPr id="22532" name="Rectangle 1">
            <a:extLst>
              <a:ext uri="{FF2B5EF4-FFF2-40B4-BE49-F238E27FC236}">
                <a16:creationId xmlns:a16="http://schemas.microsoft.com/office/drawing/2014/main" id="{EDD8E03C-A0DE-9DD8-C9D5-7F897C37B3D8}"/>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Paramètres d'apparition du phénomène : </a:t>
            </a:r>
          </a:p>
        </p:txBody>
      </p:sp>
      <p:sp>
        <p:nvSpPr>
          <p:cNvPr id="22533" name="Rectangle 1">
            <a:extLst>
              <a:ext uri="{FF2B5EF4-FFF2-40B4-BE49-F238E27FC236}">
                <a16:creationId xmlns:a16="http://schemas.microsoft.com/office/drawing/2014/main" id="{7D8B5264-CD14-BCAE-3CFA-CA2A0E7BAAD7}"/>
              </a:ext>
            </a:extLst>
          </p:cNvPr>
          <p:cNvSpPr>
            <a:spLocks noChangeArrowheads="1"/>
          </p:cNvSpPr>
          <p:nvPr/>
        </p:nvSpPr>
        <p:spPr bwMode="auto">
          <a:xfrm>
            <a:off x="414338" y="1873250"/>
            <a:ext cx="8189912"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Comburant : </a:t>
            </a:r>
          </a:p>
          <a:p>
            <a:pPr algn="just">
              <a:lnSpc>
                <a:spcPct val="107000"/>
              </a:lnSpc>
              <a:spcBef>
                <a:spcPct val="0"/>
              </a:spcBef>
              <a:buFontTx/>
              <a:buNone/>
            </a:pP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a:t>
            </a:r>
            <a:r>
              <a:rPr lang="fr-FR" altLang="fr-FR"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en grande partie consommée dans la phase initiale et apport d’air extérieur étant insuffisant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vitesse de réaction ralentie :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I</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ncendie passe d’une combustion vive à une combustion lente.</a:t>
            </a:r>
          </a:p>
        </p:txBody>
      </p:sp>
      <p:pic>
        <p:nvPicPr>
          <p:cNvPr id="22534" name="Picture 6" descr="I:\Images\Sapeurs-Pompiers\INC\A - généralités sur la luttte\A1 - combustion\symbole oxygène.png">
            <a:extLst>
              <a:ext uri="{FF2B5EF4-FFF2-40B4-BE49-F238E27FC236}">
                <a16:creationId xmlns:a16="http://schemas.microsoft.com/office/drawing/2014/main" id="{75EE99F7-3F0A-CC00-6AF8-AB8C5F5C6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4521200"/>
            <a:ext cx="225425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8">
            <a:extLst>
              <a:ext uri="{FF2B5EF4-FFF2-40B4-BE49-F238E27FC236}">
                <a16:creationId xmlns:a16="http://schemas.microsoft.com/office/drawing/2014/main" id="{C515D8B9-45F0-F5E3-B777-B76F599E3C0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23555" name="Espace réservé du numéro de diapositive 4">
            <a:extLst>
              <a:ext uri="{FF2B5EF4-FFF2-40B4-BE49-F238E27FC236}">
                <a16:creationId xmlns:a16="http://schemas.microsoft.com/office/drawing/2014/main" id="{5F03720A-A243-CFCB-9B18-ECEF7901F35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3FB540C-6391-46B8-9B71-7AC1099431DC}" type="slidenum">
              <a:rPr lang="fr-FR" altLang="fr-FR" sz="2000">
                <a:solidFill>
                  <a:srgbClr val="984807"/>
                </a:solidFill>
              </a:rPr>
              <a:pPr algn="r" eaLnBrk="1" hangingPunct="1">
                <a:spcBef>
                  <a:spcPct val="0"/>
                </a:spcBef>
                <a:buFontTx/>
                <a:buNone/>
              </a:pPr>
              <a:t>21</a:t>
            </a:fld>
            <a:endParaRPr lang="fr-FR" altLang="fr-FR" sz="2000">
              <a:solidFill>
                <a:srgbClr val="984807"/>
              </a:solidFill>
            </a:endParaRPr>
          </a:p>
        </p:txBody>
      </p:sp>
      <p:sp>
        <p:nvSpPr>
          <p:cNvPr id="23556" name="Rectangle 1">
            <a:extLst>
              <a:ext uri="{FF2B5EF4-FFF2-40B4-BE49-F238E27FC236}">
                <a16:creationId xmlns:a16="http://schemas.microsoft.com/office/drawing/2014/main" id="{C433D6AA-8176-B2C3-FDE0-2027373EEADF}"/>
              </a:ext>
            </a:extLst>
          </p:cNvPr>
          <p:cNvSpPr>
            <a:spLocks noChangeArrowheads="1"/>
          </p:cNvSpPr>
          <p:nvPr/>
        </p:nvSpPr>
        <p:spPr bwMode="auto">
          <a:xfrm>
            <a:off x="395288" y="1273175"/>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Paramètres d'apparition du phénomène : </a:t>
            </a:r>
          </a:p>
        </p:txBody>
      </p:sp>
      <p:sp>
        <p:nvSpPr>
          <p:cNvPr id="23557" name="Rectangle 1">
            <a:extLst>
              <a:ext uri="{FF2B5EF4-FFF2-40B4-BE49-F238E27FC236}">
                <a16:creationId xmlns:a16="http://schemas.microsoft.com/office/drawing/2014/main" id="{451553E0-AD24-CEAB-8D37-DCE3B31D3254}"/>
              </a:ext>
            </a:extLst>
          </p:cNvPr>
          <p:cNvSpPr>
            <a:spLocks noChangeArrowheads="1"/>
          </p:cNvSpPr>
          <p:nvPr/>
        </p:nvSpPr>
        <p:spPr bwMode="auto">
          <a:xfrm>
            <a:off x="406400" y="1865313"/>
            <a:ext cx="8342313"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Chaleur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Ne s’étant pas évacuée, la T° du local est très importante.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 est surchauffé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 pression en partie haute du V.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Combustion se réduit à celle des éléments incandescents qui continuent à dégager une certaine quantité de chaleur maintenant ou ⸕ le niveau de T°, donc d’énergie ambiante contenue dans le V</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8">
            <a:extLst>
              <a:ext uri="{FF2B5EF4-FFF2-40B4-BE49-F238E27FC236}">
                <a16:creationId xmlns:a16="http://schemas.microsoft.com/office/drawing/2014/main" id="{8A22ED07-1703-8CFE-4BF8-1AE781AE51B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24579" name="Espace réservé du numéro de diapositive 4">
            <a:extLst>
              <a:ext uri="{FF2B5EF4-FFF2-40B4-BE49-F238E27FC236}">
                <a16:creationId xmlns:a16="http://schemas.microsoft.com/office/drawing/2014/main" id="{B4C17185-E2E9-BADC-E466-E807AA438CA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C5B3F57-4AA4-4ABE-AC99-C8F986D957CB}" type="slidenum">
              <a:rPr lang="fr-FR" altLang="fr-FR" sz="2000">
                <a:solidFill>
                  <a:srgbClr val="984807"/>
                </a:solidFill>
              </a:rPr>
              <a:pPr algn="r" eaLnBrk="1" hangingPunct="1">
                <a:spcBef>
                  <a:spcPct val="0"/>
                </a:spcBef>
                <a:buFontTx/>
                <a:buNone/>
              </a:pPr>
              <a:t>22</a:t>
            </a:fld>
            <a:endParaRPr lang="fr-FR" altLang="fr-FR" sz="2000">
              <a:solidFill>
                <a:srgbClr val="984807"/>
              </a:solidFill>
            </a:endParaRPr>
          </a:p>
        </p:txBody>
      </p:sp>
      <p:sp>
        <p:nvSpPr>
          <p:cNvPr id="24580" name="Rectangle 1">
            <a:extLst>
              <a:ext uri="{FF2B5EF4-FFF2-40B4-BE49-F238E27FC236}">
                <a16:creationId xmlns:a16="http://schemas.microsoft.com/office/drawing/2014/main" id="{FBCB1DD6-C27E-F085-A4BF-4FAE08C4FC1E}"/>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Paramètres d'apparition du phénomène : </a:t>
            </a:r>
          </a:p>
        </p:txBody>
      </p:sp>
      <p:sp>
        <p:nvSpPr>
          <p:cNvPr id="24581" name="Rectangle 1">
            <a:extLst>
              <a:ext uri="{FF2B5EF4-FFF2-40B4-BE49-F238E27FC236}">
                <a16:creationId xmlns:a16="http://schemas.microsoft.com/office/drawing/2014/main" id="{91E5DB72-C48A-9AD2-48EF-96526AF1F0B9}"/>
              </a:ext>
            </a:extLst>
          </p:cNvPr>
          <p:cNvSpPr>
            <a:spLocks noChangeArrowheads="1"/>
          </p:cNvSpPr>
          <p:nvPr/>
        </p:nvSpPr>
        <p:spPr bwMode="auto">
          <a:xfrm>
            <a:off x="457200" y="19812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Fumées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b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Composition exacte de ces fumées est délicate à déterminer, mais des constantes apparaissent :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Taux de CO est important et de nombreuses molécules riches en carbone, plus ou moins oxydées, sont présentes.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8">
            <a:extLst>
              <a:ext uri="{FF2B5EF4-FFF2-40B4-BE49-F238E27FC236}">
                <a16:creationId xmlns:a16="http://schemas.microsoft.com/office/drawing/2014/main" id="{4C0017A2-9053-1FB6-B895-BB915188801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25603" name="Espace réservé du numéro de diapositive 4">
            <a:extLst>
              <a:ext uri="{FF2B5EF4-FFF2-40B4-BE49-F238E27FC236}">
                <a16:creationId xmlns:a16="http://schemas.microsoft.com/office/drawing/2014/main" id="{E42C2765-33D1-37AF-A290-7448475F451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90CE943-4EDE-4B21-8B5D-163F4F932654}" type="slidenum">
              <a:rPr lang="fr-FR" altLang="fr-FR" sz="2000">
                <a:solidFill>
                  <a:srgbClr val="984807"/>
                </a:solidFill>
              </a:rPr>
              <a:pPr algn="r" eaLnBrk="1" hangingPunct="1">
                <a:spcBef>
                  <a:spcPct val="0"/>
                </a:spcBef>
                <a:buFontTx/>
                <a:buNone/>
              </a:pPr>
              <a:t>23</a:t>
            </a:fld>
            <a:endParaRPr lang="fr-FR" altLang="fr-FR" sz="2000">
              <a:solidFill>
                <a:srgbClr val="984807"/>
              </a:solidFill>
            </a:endParaRPr>
          </a:p>
        </p:txBody>
      </p:sp>
      <p:sp>
        <p:nvSpPr>
          <p:cNvPr id="25604" name="Rectangle 1">
            <a:extLst>
              <a:ext uri="{FF2B5EF4-FFF2-40B4-BE49-F238E27FC236}">
                <a16:creationId xmlns:a16="http://schemas.microsoft.com/office/drawing/2014/main" id="{EDDD7F96-D8FA-4826-4243-9F22ACA22354}"/>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Paramètres d'apparition du phénomène : </a:t>
            </a:r>
          </a:p>
        </p:txBody>
      </p:sp>
      <p:sp>
        <p:nvSpPr>
          <p:cNvPr id="25605" name="Rectangle 1">
            <a:extLst>
              <a:ext uri="{FF2B5EF4-FFF2-40B4-BE49-F238E27FC236}">
                <a16:creationId xmlns:a16="http://schemas.microsoft.com/office/drawing/2014/main" id="{A088B648-E810-2A38-6BA4-2CDB18AB8E6E}"/>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Fumées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 phase de combustion qualifiable de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fumigène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le V impliqué se remplit de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fumées denses, grasses, de couleurs variables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Fumées et les gaz issus ne sont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pas de simples résidus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ou des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sous-produits de la combustion</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mélange combustible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8">
            <a:extLst>
              <a:ext uri="{FF2B5EF4-FFF2-40B4-BE49-F238E27FC236}">
                <a16:creationId xmlns:a16="http://schemas.microsoft.com/office/drawing/2014/main" id="{B796AAB0-037E-26EB-FAAC-EC5DE9F091C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26627" name="Espace réservé du numéro de diapositive 4">
            <a:extLst>
              <a:ext uri="{FF2B5EF4-FFF2-40B4-BE49-F238E27FC236}">
                <a16:creationId xmlns:a16="http://schemas.microsoft.com/office/drawing/2014/main" id="{CCE69123-0848-A4E5-7690-193BB513415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5713687-A125-4117-A113-22C038589B32}" type="slidenum">
              <a:rPr lang="fr-FR" altLang="fr-FR" sz="2000">
                <a:solidFill>
                  <a:srgbClr val="984807"/>
                </a:solidFill>
              </a:rPr>
              <a:pPr algn="r" eaLnBrk="1" hangingPunct="1">
                <a:spcBef>
                  <a:spcPct val="0"/>
                </a:spcBef>
                <a:buFontTx/>
                <a:buNone/>
              </a:pPr>
              <a:t>24</a:t>
            </a:fld>
            <a:endParaRPr lang="fr-FR" altLang="fr-FR" sz="2000">
              <a:solidFill>
                <a:srgbClr val="984807"/>
              </a:solidFill>
            </a:endParaRPr>
          </a:p>
        </p:txBody>
      </p:sp>
      <p:sp>
        <p:nvSpPr>
          <p:cNvPr id="26628" name="Rectangle 1">
            <a:extLst>
              <a:ext uri="{FF2B5EF4-FFF2-40B4-BE49-F238E27FC236}">
                <a16:creationId xmlns:a16="http://schemas.microsoft.com/office/drawing/2014/main" id="{5C18FF46-54FB-D86D-0920-E0283A8BEDD6}"/>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Scénario type et description du phénomène : </a:t>
            </a:r>
          </a:p>
        </p:txBody>
      </p:sp>
      <p:sp>
        <p:nvSpPr>
          <p:cNvPr id="38917" name="Rectangle 1">
            <a:extLst>
              <a:ext uri="{FF2B5EF4-FFF2-40B4-BE49-F238E27FC236}">
                <a16:creationId xmlns:a16="http://schemas.microsoft.com/office/drawing/2014/main" id="{5C334B83-E42D-D404-2C68-C9DCC9A18C10}"/>
              </a:ext>
            </a:extLst>
          </p:cNvPr>
          <p:cNvSpPr>
            <a:spLocks noChangeArrowheads="1"/>
          </p:cNvSpPr>
          <p:nvPr/>
        </p:nvSpPr>
        <p:spPr bwMode="auto">
          <a:xfrm>
            <a:off x="414338" y="2141538"/>
            <a:ext cx="8189912" cy="322738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marL="342900" indent="-342900" algn="just">
              <a:lnSpc>
                <a:spcPct val="107000"/>
              </a:lnSpc>
              <a:spcBef>
                <a:spcPct val="0"/>
              </a:spcBef>
              <a:buFont typeface="Wingdings" panose="05000000000000000000" pitchFamily="2" charset="2"/>
              <a:buChar char="è"/>
              <a:defRPr/>
            </a:pPr>
            <a:r>
              <a:rPr lang="fr-FR" altLang="fr-F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Chaleur intense </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à l’intérieur du volume. </a:t>
            </a:r>
          </a:p>
          <a:p>
            <a:pPr algn="just">
              <a:lnSpc>
                <a:spcPct val="107000"/>
              </a:lnSpc>
              <a:spcBef>
                <a:spcPct val="0"/>
              </a:spcBef>
              <a:buFont typeface="Arial" panose="020B0604020202020204" pitchFamily="34" charset="0"/>
              <a:buNone/>
              <a:defRPr/>
            </a:pPr>
            <a:endPar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Bef>
                <a:spcPct val="0"/>
              </a:spcBef>
              <a:buFont typeface="Wingdings" panose="05000000000000000000" pitchFamily="2" charset="2"/>
              <a:buChar char="è"/>
              <a:defRPr/>
            </a:pPr>
            <a:r>
              <a:rPr lang="fr-FR" altLang="fr-F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 ou plusieurs points d’ignition </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peuvent provoquer l’inflammation du mélange combustible qui ne prend toutefois pas la forme d’une réaction explosive. </a:t>
            </a:r>
          </a:p>
          <a:p>
            <a:pPr marL="342900" indent="-342900" algn="just">
              <a:lnSpc>
                <a:spcPct val="107000"/>
              </a:lnSpc>
              <a:spcBef>
                <a:spcPct val="0"/>
              </a:spcBef>
              <a:buFont typeface="Wingdings" panose="05000000000000000000" pitchFamily="2" charset="2"/>
              <a:buChar char="è"/>
              <a:defRPr/>
            </a:pPr>
            <a:endPar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Bef>
                <a:spcPct val="0"/>
              </a:spcBef>
              <a:buFont typeface="Wingdings" panose="05000000000000000000" pitchFamily="2" charset="2"/>
              <a:buChar char="è"/>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Volume de fumées augmentant, la </a:t>
            </a:r>
            <a:r>
              <a:rPr lang="fr-FR" altLang="fr-F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LSI </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 mélange combustible est </a:t>
            </a:r>
            <a:r>
              <a:rPr lang="fr-FR" altLang="fr-F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dépassée</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8">
            <a:extLst>
              <a:ext uri="{FF2B5EF4-FFF2-40B4-BE49-F238E27FC236}">
                <a16:creationId xmlns:a16="http://schemas.microsoft.com/office/drawing/2014/main" id="{80438BD4-7874-453A-15AE-02938A06D1E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27651" name="Espace réservé du numéro de diapositive 4">
            <a:extLst>
              <a:ext uri="{FF2B5EF4-FFF2-40B4-BE49-F238E27FC236}">
                <a16:creationId xmlns:a16="http://schemas.microsoft.com/office/drawing/2014/main" id="{C21081AD-58F5-A993-D977-CFB4F6DB403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4245398-4C25-4CF0-9E4E-49A3B2A12FC4}" type="slidenum">
              <a:rPr lang="fr-FR" altLang="fr-FR" sz="2000">
                <a:solidFill>
                  <a:srgbClr val="984807"/>
                </a:solidFill>
              </a:rPr>
              <a:pPr algn="r" eaLnBrk="1" hangingPunct="1">
                <a:spcBef>
                  <a:spcPct val="0"/>
                </a:spcBef>
                <a:buFontTx/>
                <a:buNone/>
              </a:pPr>
              <a:t>25</a:t>
            </a:fld>
            <a:endParaRPr lang="fr-FR" altLang="fr-FR" sz="2000">
              <a:solidFill>
                <a:srgbClr val="984807"/>
              </a:solidFill>
            </a:endParaRPr>
          </a:p>
        </p:txBody>
      </p:sp>
      <p:sp>
        <p:nvSpPr>
          <p:cNvPr id="27652" name="Rectangle 1">
            <a:extLst>
              <a:ext uri="{FF2B5EF4-FFF2-40B4-BE49-F238E27FC236}">
                <a16:creationId xmlns:a16="http://schemas.microsoft.com/office/drawing/2014/main" id="{769C1468-ED38-05D4-1195-31087F680B49}"/>
              </a:ext>
            </a:extLst>
          </p:cNvPr>
          <p:cNvSpPr>
            <a:spLocks noChangeArrowheads="1"/>
          </p:cNvSpPr>
          <p:nvPr/>
        </p:nvSpPr>
        <p:spPr bwMode="auto">
          <a:xfrm>
            <a:off x="306388" y="13414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Tous les éléments sont présents,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à l’exception du comburant.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653" name="Image 3">
            <a:extLst>
              <a:ext uri="{FF2B5EF4-FFF2-40B4-BE49-F238E27FC236}">
                <a16:creationId xmlns:a16="http://schemas.microsoft.com/office/drawing/2014/main" id="{5A4DA832-A8B0-D731-777C-A57A060B3E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927225"/>
            <a:ext cx="6683375"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8">
            <a:extLst>
              <a:ext uri="{FF2B5EF4-FFF2-40B4-BE49-F238E27FC236}">
                <a16:creationId xmlns:a16="http://schemas.microsoft.com/office/drawing/2014/main" id="{DC4A3895-7E67-2609-FA6D-F32B4095335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28675" name="Espace réservé du numéro de diapositive 4">
            <a:extLst>
              <a:ext uri="{FF2B5EF4-FFF2-40B4-BE49-F238E27FC236}">
                <a16:creationId xmlns:a16="http://schemas.microsoft.com/office/drawing/2014/main" id="{0226F965-5C46-F78F-AE72-0A3BD670B8B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EA5EB3E-8B38-4226-95DC-6ACE90699B5C}" type="slidenum">
              <a:rPr lang="fr-FR" altLang="fr-FR" sz="2000">
                <a:solidFill>
                  <a:srgbClr val="984807"/>
                </a:solidFill>
              </a:rPr>
              <a:pPr algn="r" eaLnBrk="1" hangingPunct="1">
                <a:spcBef>
                  <a:spcPct val="0"/>
                </a:spcBef>
                <a:buFontTx/>
                <a:buNone/>
              </a:pPr>
              <a:t>26</a:t>
            </a:fld>
            <a:endParaRPr lang="fr-FR" altLang="fr-FR" sz="2000">
              <a:solidFill>
                <a:srgbClr val="984807"/>
              </a:solidFill>
            </a:endParaRPr>
          </a:p>
        </p:txBody>
      </p:sp>
      <p:sp>
        <p:nvSpPr>
          <p:cNvPr id="28676" name="Rectangle 1">
            <a:extLst>
              <a:ext uri="{FF2B5EF4-FFF2-40B4-BE49-F238E27FC236}">
                <a16:creationId xmlns:a16="http://schemas.microsoft.com/office/drawing/2014/main" id="{6A8C1970-F34D-39F9-E7CA-D46845FF8518}"/>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Scénario type et description du phénomène : </a:t>
            </a:r>
          </a:p>
        </p:txBody>
      </p:sp>
      <p:sp>
        <p:nvSpPr>
          <p:cNvPr id="28677" name="Rectangle 1">
            <a:extLst>
              <a:ext uri="{FF2B5EF4-FFF2-40B4-BE49-F238E27FC236}">
                <a16:creationId xmlns:a16="http://schemas.microsoft.com/office/drawing/2014/main" id="{148D4874-2E9F-FC5F-DDED-6FF303638F4A}"/>
              </a:ext>
            </a:extLst>
          </p:cNvPr>
          <p:cNvSpPr>
            <a:spLocks noChangeArrowheads="1"/>
          </p:cNvSpPr>
          <p:nvPr/>
        </p:nvSpPr>
        <p:spPr bwMode="auto">
          <a:xfrm>
            <a:off x="414338" y="2093913"/>
            <a:ext cx="833437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Déclenchement du phénomène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L’amenée d’air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peut survenir de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manières. Exemples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Vitre cède sous l’effet de la chaleur, de la surpression ou de la dilatation des huisseries,</a:t>
            </a: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SP ouvrent une porte, cassent une vitre ou, plus schématiquement, percent l’enveloppe du volume dans un but de reconnaissance.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8">
            <a:extLst>
              <a:ext uri="{FF2B5EF4-FFF2-40B4-BE49-F238E27FC236}">
                <a16:creationId xmlns:a16="http://schemas.microsoft.com/office/drawing/2014/main" id="{44ADA435-5FC7-2E1E-E77F-AF47281FB1D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29699" name="Espace réservé du numéro de diapositive 4">
            <a:extLst>
              <a:ext uri="{FF2B5EF4-FFF2-40B4-BE49-F238E27FC236}">
                <a16:creationId xmlns:a16="http://schemas.microsoft.com/office/drawing/2014/main" id="{F4305477-21B6-4818-409D-945C5BBFB53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5CCD787-84AC-4FDF-9BFA-64C0804AC4A7}" type="slidenum">
              <a:rPr lang="fr-FR" altLang="fr-FR" sz="2000">
                <a:solidFill>
                  <a:srgbClr val="984807"/>
                </a:solidFill>
              </a:rPr>
              <a:pPr algn="r" eaLnBrk="1" hangingPunct="1">
                <a:spcBef>
                  <a:spcPct val="0"/>
                </a:spcBef>
                <a:buFontTx/>
                <a:buNone/>
              </a:pPr>
              <a:t>27</a:t>
            </a:fld>
            <a:endParaRPr lang="fr-FR" altLang="fr-FR" sz="2000">
              <a:solidFill>
                <a:srgbClr val="984807"/>
              </a:solidFill>
            </a:endParaRPr>
          </a:p>
        </p:txBody>
      </p:sp>
      <p:sp>
        <p:nvSpPr>
          <p:cNvPr id="29700" name="Rectangle 1">
            <a:extLst>
              <a:ext uri="{FF2B5EF4-FFF2-40B4-BE49-F238E27FC236}">
                <a16:creationId xmlns:a16="http://schemas.microsoft.com/office/drawing/2014/main" id="{9766FFD0-F3E3-030B-F624-EF2C9444D15E}"/>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Scénario type et description du phénomène : </a:t>
            </a:r>
          </a:p>
        </p:txBody>
      </p:sp>
      <p:pic>
        <p:nvPicPr>
          <p:cNvPr id="29701" name="Image 3">
            <a:extLst>
              <a:ext uri="{FF2B5EF4-FFF2-40B4-BE49-F238E27FC236}">
                <a16:creationId xmlns:a16="http://schemas.microsoft.com/office/drawing/2014/main" id="{DFADC629-538E-E1F3-B464-02A82E096F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525" y="1316038"/>
            <a:ext cx="8380413" cy="484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8">
            <a:extLst>
              <a:ext uri="{FF2B5EF4-FFF2-40B4-BE49-F238E27FC236}">
                <a16:creationId xmlns:a16="http://schemas.microsoft.com/office/drawing/2014/main" id="{5ED791F7-4435-D1B1-0C0E-944AF3ED91C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30723" name="Espace réservé du numéro de diapositive 4">
            <a:extLst>
              <a:ext uri="{FF2B5EF4-FFF2-40B4-BE49-F238E27FC236}">
                <a16:creationId xmlns:a16="http://schemas.microsoft.com/office/drawing/2014/main" id="{18AC5071-223B-D215-412C-7E251F7A53A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93F38AB-7545-43FE-877B-0A305D90ADE8}" type="slidenum">
              <a:rPr lang="fr-FR" altLang="fr-FR" sz="2000">
                <a:solidFill>
                  <a:srgbClr val="984807"/>
                </a:solidFill>
              </a:rPr>
              <a:pPr algn="r" eaLnBrk="1" hangingPunct="1">
                <a:spcBef>
                  <a:spcPct val="0"/>
                </a:spcBef>
                <a:buFontTx/>
                <a:buNone/>
              </a:pPr>
              <a:t>28</a:t>
            </a:fld>
            <a:endParaRPr lang="fr-FR" altLang="fr-FR" sz="2000">
              <a:solidFill>
                <a:srgbClr val="984807"/>
              </a:solidFill>
            </a:endParaRPr>
          </a:p>
        </p:txBody>
      </p:sp>
      <p:sp>
        <p:nvSpPr>
          <p:cNvPr id="30724" name="Rectangle 1">
            <a:extLst>
              <a:ext uri="{FF2B5EF4-FFF2-40B4-BE49-F238E27FC236}">
                <a16:creationId xmlns:a16="http://schemas.microsoft.com/office/drawing/2014/main" id="{CA3CD400-B1A4-3F83-D7F3-B6185445BEDE}"/>
              </a:ext>
            </a:extLst>
          </p:cNvPr>
          <p:cNvSpPr>
            <a:spLocks noChangeArrowheads="1"/>
          </p:cNvSpPr>
          <p:nvPr/>
        </p:nvSpPr>
        <p:spPr bwMode="auto">
          <a:xfrm>
            <a:off x="323850" y="1285875"/>
            <a:ext cx="842486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 contact des points d’ignition (braises) dans le V, une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violente explosion se produit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 local s’embrase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et une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boule de feu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apparaît dans l’ouverture créée, due à la détente de la surpression.</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0725" name="Image 5">
            <a:extLst>
              <a:ext uri="{FF2B5EF4-FFF2-40B4-BE49-F238E27FC236}">
                <a16:creationId xmlns:a16="http://schemas.microsoft.com/office/drawing/2014/main" id="{B4905C87-6358-9CB0-68FF-FC29CE7263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2635250"/>
            <a:ext cx="561975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8">
            <a:extLst>
              <a:ext uri="{FF2B5EF4-FFF2-40B4-BE49-F238E27FC236}">
                <a16:creationId xmlns:a16="http://schemas.microsoft.com/office/drawing/2014/main" id="{A19FF711-9D4A-EB20-3683-0444C0B91AB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31747" name="Espace réservé du numéro de diapositive 4">
            <a:extLst>
              <a:ext uri="{FF2B5EF4-FFF2-40B4-BE49-F238E27FC236}">
                <a16:creationId xmlns:a16="http://schemas.microsoft.com/office/drawing/2014/main" id="{464078C9-1130-E0EF-265C-3456B799721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77A3B3C-19B9-4BF8-A0D6-A15344DFD727}" type="slidenum">
              <a:rPr lang="fr-FR" altLang="fr-FR" sz="2000">
                <a:solidFill>
                  <a:srgbClr val="984807"/>
                </a:solidFill>
              </a:rPr>
              <a:pPr algn="r" eaLnBrk="1" hangingPunct="1">
                <a:spcBef>
                  <a:spcPct val="0"/>
                </a:spcBef>
                <a:buFontTx/>
                <a:buNone/>
              </a:pPr>
              <a:t>29</a:t>
            </a:fld>
            <a:endParaRPr lang="fr-FR" altLang="fr-FR" sz="2000">
              <a:solidFill>
                <a:srgbClr val="984807"/>
              </a:solidFill>
            </a:endParaRPr>
          </a:p>
        </p:txBody>
      </p:sp>
      <p:sp>
        <p:nvSpPr>
          <p:cNvPr id="31748" name="Rectangle 1">
            <a:extLst>
              <a:ext uri="{FF2B5EF4-FFF2-40B4-BE49-F238E27FC236}">
                <a16:creationId xmlns:a16="http://schemas.microsoft.com/office/drawing/2014/main" id="{502FB747-AE26-9B50-223B-587525913A69}"/>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Scénario type et description du phénomène : </a:t>
            </a:r>
          </a:p>
        </p:txBody>
      </p:sp>
      <p:sp>
        <p:nvSpPr>
          <p:cNvPr id="31749" name="Rectangle 1">
            <a:extLst>
              <a:ext uri="{FF2B5EF4-FFF2-40B4-BE49-F238E27FC236}">
                <a16:creationId xmlns:a16="http://schemas.microsoft.com/office/drawing/2014/main" id="{45D95540-48AD-34FF-6B91-863D364DA4A9}"/>
              </a:ext>
            </a:extLst>
          </p:cNvPr>
          <p:cNvSpPr>
            <a:spLocks noChangeArrowheads="1"/>
          </p:cNvSpPr>
          <p:nvPr/>
        </p:nvSpPr>
        <p:spPr bwMode="auto">
          <a:xfrm>
            <a:off x="476250" y="20574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Comme dans toute explosion, un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effet de souffle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aggrave les conséquences thermiques de l’allumage :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Structures sont soumises à une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onde de surpression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qui peut causer d’importants dégâts et mettre en péril la stabilité de l’édifice.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Personnels sont exposés aux effets cumulatifs des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brûlures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blast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 blessures par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projections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chutes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 matériaux.</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8">
            <a:extLst>
              <a:ext uri="{FF2B5EF4-FFF2-40B4-BE49-F238E27FC236}">
                <a16:creationId xmlns:a16="http://schemas.microsoft.com/office/drawing/2014/main" id="{DFAB8ABA-18E2-F352-A890-92CD1ABF2E30}"/>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5123" name="Espace réservé du numéro de diapositive 4">
            <a:extLst>
              <a:ext uri="{FF2B5EF4-FFF2-40B4-BE49-F238E27FC236}">
                <a16:creationId xmlns:a16="http://schemas.microsoft.com/office/drawing/2014/main" id="{2C4A42C8-4D5D-408B-CCF1-75EB28D45ED7}"/>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7DAF3D19-81AC-433B-80D5-2B9077480E0B}" type="slidenum">
              <a:rPr lang="fr-FR" altLang="fr-FR" sz="2000" smtClean="0">
                <a:solidFill>
                  <a:srgbClr val="984807"/>
                </a:solidFill>
              </a:rPr>
              <a:pPr>
                <a:spcBef>
                  <a:spcPct val="0"/>
                </a:spcBef>
                <a:buFontTx/>
                <a:buNone/>
              </a:pPr>
              <a:t>3</a:t>
            </a:fld>
            <a:endParaRPr lang="fr-FR" altLang="fr-FR" sz="2000">
              <a:solidFill>
                <a:srgbClr val="984807"/>
              </a:solidFill>
            </a:endParaRPr>
          </a:p>
        </p:txBody>
      </p:sp>
      <p:sp>
        <p:nvSpPr>
          <p:cNvPr id="5124" name="Rectangle 1">
            <a:extLst>
              <a:ext uri="{FF2B5EF4-FFF2-40B4-BE49-F238E27FC236}">
                <a16:creationId xmlns:a16="http://schemas.microsoft.com/office/drawing/2014/main" id="{F5DFDED0-44FF-5C12-146A-2E42BCD9829A}"/>
              </a:ext>
            </a:extLst>
          </p:cNvPr>
          <p:cNvSpPr>
            <a:spLocks noChangeArrowheads="1"/>
          </p:cNvSpPr>
          <p:nvPr/>
        </p:nvSpPr>
        <p:spPr bwMode="auto">
          <a:xfrm>
            <a:off x="395288" y="1412875"/>
            <a:ext cx="8353425"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cs typeface="Times New Roman" panose="02020603050405020304" pitchFamily="18" charset="0"/>
                <a:sym typeface="Wingdings" panose="05000000000000000000" pitchFamily="2" charset="2"/>
              </a:rPr>
              <a:t>P</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lupart des feux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bâtiments ou, de façon plus générale, dans des volumes clos ou semi-ouverts.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Utilisation de nouveaux matériaux dans les constructions, ainsi que l’amélioration de l’isolation des locaux,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M</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anière dont les feux se comportent en milieu clos ou semi-ouvert.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cs typeface="Calibri" panose="020F0502020204030204" pitchFamily="34" charset="0"/>
                <a:sym typeface="Wingdings" panose="05000000000000000000" pitchFamily="2" charset="2"/>
              </a:rPr>
              <a:t>I</a:t>
            </a:r>
            <a:r>
              <a:rPr lang="fr-FR" altLang="fr-FR" sz="2400">
                <a:solidFill>
                  <a:srgbClr val="000000"/>
                </a:solidFill>
                <a:latin typeface="Times New Roman" panose="02020603050405020304" pitchFamily="18" charset="0"/>
                <a:cs typeface="Calibri" panose="020F0502020204030204" pitchFamily="34" charset="0"/>
              </a:rPr>
              <a:t>nitialement de faible ampleur, peuvent se développer très rapidement, produisant une grande quantité de fumées et provoquant, sous l’effet de la chaleur, la distillation de gaz combustibles par la décomposition chimique des matériaux contenus dans le volume (pyrolyse).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8">
            <a:extLst>
              <a:ext uri="{FF2B5EF4-FFF2-40B4-BE49-F238E27FC236}">
                <a16:creationId xmlns:a16="http://schemas.microsoft.com/office/drawing/2014/main" id="{CA19D319-77A5-DDF5-2B96-9D819C4E506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32771" name="Espace réservé du numéro de diapositive 4">
            <a:extLst>
              <a:ext uri="{FF2B5EF4-FFF2-40B4-BE49-F238E27FC236}">
                <a16:creationId xmlns:a16="http://schemas.microsoft.com/office/drawing/2014/main" id="{275DBE14-5D65-6B87-19DF-69402D3F614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438C46A-2498-48D8-B3DD-3A75B2FDC95B}" type="slidenum">
              <a:rPr lang="fr-FR" altLang="fr-FR" sz="2000">
                <a:solidFill>
                  <a:srgbClr val="984807"/>
                </a:solidFill>
              </a:rPr>
              <a:pPr algn="r" eaLnBrk="1" hangingPunct="1">
                <a:spcBef>
                  <a:spcPct val="0"/>
                </a:spcBef>
                <a:buFontTx/>
                <a:buNone/>
              </a:pPr>
              <a:t>30</a:t>
            </a:fld>
            <a:endParaRPr lang="fr-FR" altLang="fr-FR" sz="2000">
              <a:solidFill>
                <a:srgbClr val="984807"/>
              </a:solidFill>
            </a:endParaRPr>
          </a:p>
        </p:txBody>
      </p:sp>
      <p:sp>
        <p:nvSpPr>
          <p:cNvPr id="32772" name="Rectangle 1">
            <a:extLst>
              <a:ext uri="{FF2B5EF4-FFF2-40B4-BE49-F238E27FC236}">
                <a16:creationId xmlns:a16="http://schemas.microsoft.com/office/drawing/2014/main" id="{FC66DF29-C48C-83E0-256B-0A0BBFF4C221}"/>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Signes d'alarme : </a:t>
            </a:r>
          </a:p>
        </p:txBody>
      </p:sp>
      <p:sp>
        <p:nvSpPr>
          <p:cNvPr id="32773" name="Rectangle 1">
            <a:extLst>
              <a:ext uri="{FF2B5EF4-FFF2-40B4-BE49-F238E27FC236}">
                <a16:creationId xmlns:a16="http://schemas.microsoft.com/office/drawing/2014/main" id="{875A0FA7-16E3-E88E-9243-E734F1418CCF}"/>
              </a:ext>
            </a:extLst>
          </p:cNvPr>
          <p:cNvSpPr>
            <a:spLocks noChangeArrowheads="1"/>
          </p:cNvSpPr>
          <p:nvPr/>
        </p:nvSpPr>
        <p:spPr bwMode="auto">
          <a:xfrm>
            <a:off x="457200" y="19812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Observation des signes d’alarme : doit concerner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l’extérieur du volume sinistré</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 présence d’un V clos</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O</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bserver de l’extérieur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Fumées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sont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grasses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chargées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compte tenu de la phase de production à l’intérieur de l’espace impliqué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8">
            <a:extLst>
              <a:ext uri="{FF2B5EF4-FFF2-40B4-BE49-F238E27FC236}">
                <a16:creationId xmlns:a16="http://schemas.microsoft.com/office/drawing/2014/main" id="{7856DB85-8F51-AAA0-1A0C-B50774DFF05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33795" name="Espace réservé du numéro de diapositive 4">
            <a:extLst>
              <a:ext uri="{FF2B5EF4-FFF2-40B4-BE49-F238E27FC236}">
                <a16:creationId xmlns:a16="http://schemas.microsoft.com/office/drawing/2014/main" id="{17F9F0B5-4D06-E8FC-BE2C-2E42361E0C9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F1B0232-1108-4AF2-9275-E132C8197FED}" type="slidenum">
              <a:rPr lang="fr-FR" altLang="fr-FR" sz="2000">
                <a:solidFill>
                  <a:srgbClr val="984807"/>
                </a:solidFill>
              </a:rPr>
              <a:pPr algn="r" eaLnBrk="1" hangingPunct="1">
                <a:spcBef>
                  <a:spcPct val="0"/>
                </a:spcBef>
                <a:buFontTx/>
                <a:buNone/>
              </a:pPr>
              <a:t>31</a:t>
            </a:fld>
            <a:endParaRPr lang="fr-FR" altLang="fr-FR" sz="2000">
              <a:solidFill>
                <a:srgbClr val="984807"/>
              </a:solidFill>
            </a:endParaRPr>
          </a:p>
        </p:txBody>
      </p:sp>
      <p:sp>
        <p:nvSpPr>
          <p:cNvPr id="33796" name="Rectangle 1">
            <a:extLst>
              <a:ext uri="{FF2B5EF4-FFF2-40B4-BE49-F238E27FC236}">
                <a16:creationId xmlns:a16="http://schemas.microsoft.com/office/drawing/2014/main" id="{EFEDFEDE-F4A2-1CCE-47A0-2753C59F792E}"/>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Signes d'alarme :</a:t>
            </a:r>
          </a:p>
        </p:txBody>
      </p:sp>
      <p:sp>
        <p:nvSpPr>
          <p:cNvPr id="33797" name="Rectangle 1">
            <a:extLst>
              <a:ext uri="{FF2B5EF4-FFF2-40B4-BE49-F238E27FC236}">
                <a16:creationId xmlns:a16="http://schemas.microsoft.com/office/drawing/2014/main" id="{153AD5CB-BFA4-E67F-5BCD-1C80C4C98848}"/>
              </a:ext>
            </a:extLst>
          </p:cNvPr>
          <p:cNvSpPr>
            <a:spLocks noChangeArrowheads="1"/>
          </p:cNvSpPr>
          <p:nvPr/>
        </p:nvSpPr>
        <p:spPr bwMode="auto">
          <a:xfrm>
            <a:off x="457200" y="19812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Sortent par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bouffées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des interstices, avec une apparence de pulsation similaire à celle d’une soupape à vapeur : </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feu « respire ». </a:t>
            </a: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Peuvent sortir par le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des portes où entre habituellement l’air frais.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8">
            <a:extLst>
              <a:ext uri="{FF2B5EF4-FFF2-40B4-BE49-F238E27FC236}">
                <a16:creationId xmlns:a16="http://schemas.microsoft.com/office/drawing/2014/main" id="{8AFF0DD1-02E9-CA7C-4E54-765BC6E5605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34819" name="Espace réservé du numéro de diapositive 4">
            <a:extLst>
              <a:ext uri="{FF2B5EF4-FFF2-40B4-BE49-F238E27FC236}">
                <a16:creationId xmlns:a16="http://schemas.microsoft.com/office/drawing/2014/main" id="{88DBE1BA-9B30-97B9-D8F1-8334E10CCCF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D3F6B2B-13E8-4F8D-89BC-CC9B9A4719D6}" type="slidenum">
              <a:rPr lang="fr-FR" altLang="fr-FR" sz="2000">
                <a:solidFill>
                  <a:srgbClr val="984807"/>
                </a:solidFill>
              </a:rPr>
              <a:pPr algn="r" eaLnBrk="1" hangingPunct="1">
                <a:spcBef>
                  <a:spcPct val="0"/>
                </a:spcBef>
                <a:buFontTx/>
                <a:buNone/>
              </a:pPr>
              <a:t>32</a:t>
            </a:fld>
            <a:endParaRPr lang="fr-FR" altLang="fr-FR" sz="2000">
              <a:solidFill>
                <a:srgbClr val="984807"/>
              </a:solidFill>
            </a:endParaRPr>
          </a:p>
        </p:txBody>
      </p:sp>
      <p:sp>
        <p:nvSpPr>
          <p:cNvPr id="34820" name="Rectangle 1">
            <a:extLst>
              <a:ext uri="{FF2B5EF4-FFF2-40B4-BE49-F238E27FC236}">
                <a16:creationId xmlns:a16="http://schemas.microsoft.com/office/drawing/2014/main" id="{E751114B-2705-AE83-423C-DA945CD0A5BF}"/>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Signes d'alarme :</a:t>
            </a:r>
          </a:p>
        </p:txBody>
      </p:sp>
      <p:sp>
        <p:nvSpPr>
          <p:cNvPr id="34821" name="Rectangle 1">
            <a:extLst>
              <a:ext uri="{FF2B5EF4-FFF2-40B4-BE49-F238E27FC236}">
                <a16:creationId xmlns:a16="http://schemas.microsoft.com/office/drawing/2014/main" id="{F2A47911-E9A7-C2BD-3D1B-6BA03210FF71}"/>
              </a:ext>
            </a:extLst>
          </p:cNvPr>
          <p:cNvSpPr>
            <a:spLocks noChangeArrowheads="1"/>
          </p:cNvSpPr>
          <p:nvPr/>
        </p:nvSpPr>
        <p:spPr bwMode="auto">
          <a:xfrm>
            <a:off x="414338" y="1892300"/>
            <a:ext cx="8189912"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Particularité peut être observée :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Fumées extériorisées peuvent être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ré-aspirées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à intervalles irréguliers.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Phénomène est dû à 1 régime aéraulique de type turbulent à l’intérieur du V qui engendre des zones de dépressions très localisées qui produisent cette aspiration de l’extérieur vers l'intérieur.</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8">
            <a:extLst>
              <a:ext uri="{FF2B5EF4-FFF2-40B4-BE49-F238E27FC236}">
                <a16:creationId xmlns:a16="http://schemas.microsoft.com/office/drawing/2014/main" id="{2D0BC62B-9CD1-4CBE-4AD2-4B6AFAAAC95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35843" name="Espace réservé du numéro de diapositive 4">
            <a:extLst>
              <a:ext uri="{FF2B5EF4-FFF2-40B4-BE49-F238E27FC236}">
                <a16:creationId xmlns:a16="http://schemas.microsoft.com/office/drawing/2014/main" id="{5728048A-5330-ECF7-BB96-4C603AC6D36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96F8D1A-C93F-4248-8805-9D34DC0882D6}" type="slidenum">
              <a:rPr lang="fr-FR" altLang="fr-FR" sz="2000">
                <a:solidFill>
                  <a:srgbClr val="984807"/>
                </a:solidFill>
              </a:rPr>
              <a:pPr algn="r" eaLnBrk="1" hangingPunct="1">
                <a:spcBef>
                  <a:spcPct val="0"/>
                </a:spcBef>
                <a:buFontTx/>
                <a:buNone/>
              </a:pPr>
              <a:t>33</a:t>
            </a:fld>
            <a:endParaRPr lang="fr-FR" altLang="fr-FR" sz="2000">
              <a:solidFill>
                <a:srgbClr val="984807"/>
              </a:solidFill>
            </a:endParaRPr>
          </a:p>
        </p:txBody>
      </p:sp>
      <p:sp>
        <p:nvSpPr>
          <p:cNvPr id="35844" name="Rectangle 1">
            <a:extLst>
              <a:ext uri="{FF2B5EF4-FFF2-40B4-BE49-F238E27FC236}">
                <a16:creationId xmlns:a16="http://schemas.microsoft.com/office/drawing/2014/main" id="{92D7CDC2-14EE-4031-7B67-AE859E5C46D3}"/>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Signes d'alarme :</a:t>
            </a:r>
          </a:p>
        </p:txBody>
      </p:sp>
      <p:sp>
        <p:nvSpPr>
          <p:cNvPr id="35845" name="Rectangle 1">
            <a:extLst>
              <a:ext uri="{FF2B5EF4-FFF2-40B4-BE49-F238E27FC236}">
                <a16:creationId xmlns:a16="http://schemas.microsoft.com/office/drawing/2014/main" id="{AD3342E7-4519-7C7D-5D3D-A52A094EB892}"/>
              </a:ext>
            </a:extLst>
          </p:cNvPr>
          <p:cNvSpPr>
            <a:spLocks noChangeArrowheads="1"/>
          </p:cNvSpPr>
          <p:nvPr/>
        </p:nvSpPr>
        <p:spPr bwMode="auto">
          <a:xfrm>
            <a:off x="457200" y="19812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Fumées sont de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couleurs inhabituelles,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généralement foncées : en fonction des matériaux décomposés, elles peuvent être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Jaunâtres,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Brunâtres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Verdâtres,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Parfois plus claires,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Grises ou blanches.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8">
            <a:extLst>
              <a:ext uri="{FF2B5EF4-FFF2-40B4-BE49-F238E27FC236}">
                <a16:creationId xmlns:a16="http://schemas.microsoft.com/office/drawing/2014/main" id="{E9829860-1868-1B82-2B72-1747C8FA898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36867" name="Espace réservé du numéro de diapositive 4">
            <a:extLst>
              <a:ext uri="{FF2B5EF4-FFF2-40B4-BE49-F238E27FC236}">
                <a16:creationId xmlns:a16="http://schemas.microsoft.com/office/drawing/2014/main" id="{D776529F-1715-3FF0-FA48-54B44376E8A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003C567-472B-4B69-A6F8-2C36C13C528B}" type="slidenum">
              <a:rPr lang="fr-FR" altLang="fr-FR" sz="2000">
                <a:solidFill>
                  <a:srgbClr val="984807"/>
                </a:solidFill>
              </a:rPr>
              <a:pPr algn="r" eaLnBrk="1" hangingPunct="1">
                <a:spcBef>
                  <a:spcPct val="0"/>
                </a:spcBef>
                <a:buFontTx/>
                <a:buNone/>
              </a:pPr>
              <a:t>34</a:t>
            </a:fld>
            <a:endParaRPr lang="fr-FR" altLang="fr-FR" sz="2000">
              <a:solidFill>
                <a:srgbClr val="984807"/>
              </a:solidFill>
            </a:endParaRPr>
          </a:p>
        </p:txBody>
      </p:sp>
      <p:sp>
        <p:nvSpPr>
          <p:cNvPr id="36868" name="Rectangle 1">
            <a:extLst>
              <a:ext uri="{FF2B5EF4-FFF2-40B4-BE49-F238E27FC236}">
                <a16:creationId xmlns:a16="http://schemas.microsoft.com/office/drawing/2014/main" id="{E9A07FB3-E96D-209B-9D68-6F78BCD6B616}"/>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Signes d'alarme :</a:t>
            </a:r>
          </a:p>
        </p:txBody>
      </p:sp>
      <p:sp>
        <p:nvSpPr>
          <p:cNvPr id="36869" name="Rectangle 1">
            <a:extLst>
              <a:ext uri="{FF2B5EF4-FFF2-40B4-BE49-F238E27FC236}">
                <a16:creationId xmlns:a16="http://schemas.microsoft.com/office/drawing/2014/main" id="{BD150011-B351-9826-AAA9-2BE17A9FDD34}"/>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Aucune flamme ou lumière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n’est visible de l’extérieur :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Seules des lueurs rouges de braises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Ou</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Petites flammes bleutées de combustion du CO peuvent être aperçues ;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8">
            <a:extLst>
              <a:ext uri="{FF2B5EF4-FFF2-40B4-BE49-F238E27FC236}">
                <a16:creationId xmlns:a16="http://schemas.microsoft.com/office/drawing/2014/main" id="{2367C24E-0B10-1197-B5B2-0D3F52A92B7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37891" name="Espace réservé du numéro de diapositive 4">
            <a:extLst>
              <a:ext uri="{FF2B5EF4-FFF2-40B4-BE49-F238E27FC236}">
                <a16:creationId xmlns:a16="http://schemas.microsoft.com/office/drawing/2014/main" id="{83BE21E9-77B2-9684-CDBB-466E8521A79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30737F0-8926-451C-A703-94E6BFD2A66B}" type="slidenum">
              <a:rPr lang="fr-FR" altLang="fr-FR" sz="2000">
                <a:solidFill>
                  <a:srgbClr val="984807"/>
                </a:solidFill>
              </a:rPr>
              <a:pPr algn="r" eaLnBrk="1" hangingPunct="1">
                <a:spcBef>
                  <a:spcPct val="0"/>
                </a:spcBef>
                <a:buFontTx/>
                <a:buNone/>
              </a:pPr>
              <a:t>35</a:t>
            </a:fld>
            <a:endParaRPr lang="fr-FR" altLang="fr-FR" sz="2000">
              <a:solidFill>
                <a:srgbClr val="984807"/>
              </a:solidFill>
            </a:endParaRPr>
          </a:p>
        </p:txBody>
      </p:sp>
      <p:sp>
        <p:nvSpPr>
          <p:cNvPr id="37892" name="Rectangle 1">
            <a:extLst>
              <a:ext uri="{FF2B5EF4-FFF2-40B4-BE49-F238E27FC236}">
                <a16:creationId xmlns:a16="http://schemas.microsoft.com/office/drawing/2014/main" id="{1BC05424-143A-4359-F89A-257EF53F3C37}"/>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Signes d'alarme :</a:t>
            </a:r>
          </a:p>
        </p:txBody>
      </p:sp>
      <p:sp>
        <p:nvSpPr>
          <p:cNvPr id="37893" name="Rectangle 1">
            <a:extLst>
              <a:ext uri="{FF2B5EF4-FFF2-40B4-BE49-F238E27FC236}">
                <a16:creationId xmlns:a16="http://schemas.microsoft.com/office/drawing/2014/main" id="{9EA9ECAB-D09B-BB9B-A80F-E8C880650123}"/>
              </a:ext>
            </a:extLst>
          </p:cNvPr>
          <p:cNvSpPr>
            <a:spLocks noChangeArrowheads="1"/>
          </p:cNvSpPr>
          <p:nvPr/>
        </p:nvSpPr>
        <p:spPr bwMode="auto">
          <a:xfrm>
            <a:off x="414338" y="2276475"/>
            <a:ext cx="818991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Vitres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noires et opaques, car recouvertes d’un fin dépôt de particules de carbone (suies).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Peuvent vibrer très légèrement du fait de la chaleur et de la surpression interne.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8">
            <a:extLst>
              <a:ext uri="{FF2B5EF4-FFF2-40B4-BE49-F238E27FC236}">
                <a16:creationId xmlns:a16="http://schemas.microsoft.com/office/drawing/2014/main" id="{724179C3-CF12-FB1D-A6FB-28FC941D233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38915" name="Espace réservé du numéro de diapositive 4">
            <a:extLst>
              <a:ext uri="{FF2B5EF4-FFF2-40B4-BE49-F238E27FC236}">
                <a16:creationId xmlns:a16="http://schemas.microsoft.com/office/drawing/2014/main" id="{20AC586F-2348-FA8A-56FA-0D209ABA719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C52D4D6-CBFE-4820-BFA8-87CB2D4AAEC0}" type="slidenum">
              <a:rPr lang="fr-FR" altLang="fr-FR" sz="2000">
                <a:solidFill>
                  <a:srgbClr val="984807"/>
                </a:solidFill>
              </a:rPr>
              <a:pPr algn="r" eaLnBrk="1" hangingPunct="1">
                <a:spcBef>
                  <a:spcPct val="0"/>
                </a:spcBef>
                <a:buFontTx/>
                <a:buNone/>
              </a:pPr>
              <a:t>36</a:t>
            </a:fld>
            <a:endParaRPr lang="fr-FR" altLang="fr-FR" sz="2000">
              <a:solidFill>
                <a:srgbClr val="984807"/>
              </a:solidFill>
            </a:endParaRPr>
          </a:p>
        </p:txBody>
      </p:sp>
      <p:sp>
        <p:nvSpPr>
          <p:cNvPr id="38916" name="Rectangle 1">
            <a:extLst>
              <a:ext uri="{FF2B5EF4-FFF2-40B4-BE49-F238E27FC236}">
                <a16:creationId xmlns:a16="http://schemas.microsoft.com/office/drawing/2014/main" id="{3239EE75-54EF-4DDD-4FA8-7337C5B1EC93}"/>
              </a:ext>
            </a:extLst>
          </p:cNvPr>
          <p:cNvSpPr>
            <a:spLocks noChangeArrowheads="1"/>
          </p:cNvSpPr>
          <p:nvPr/>
        </p:nvSpPr>
        <p:spPr bwMode="auto">
          <a:xfrm>
            <a:off x="420688" y="1268413"/>
            <a:ext cx="8189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Signes d'alarme :</a:t>
            </a:r>
          </a:p>
        </p:txBody>
      </p:sp>
      <p:sp>
        <p:nvSpPr>
          <p:cNvPr id="38917" name="Rectangle 1">
            <a:extLst>
              <a:ext uri="{FF2B5EF4-FFF2-40B4-BE49-F238E27FC236}">
                <a16:creationId xmlns:a16="http://schemas.microsoft.com/office/drawing/2014/main" id="{A0C15AE6-AAFE-768B-5DB3-4EACE010F36C}"/>
              </a:ext>
            </a:extLst>
          </p:cNvPr>
          <p:cNvSpPr>
            <a:spLocks noChangeArrowheads="1"/>
          </p:cNvSpPr>
          <p:nvPr/>
        </p:nvSpPr>
        <p:spPr bwMode="auto">
          <a:xfrm>
            <a:off x="420688" y="1916113"/>
            <a:ext cx="8189912"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Chaleur est perceptible au toucher ainsi que par le rayonnement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Portes, huisseries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poignées de porte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sont très chaudes au toucher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Sons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sont atténués et aucun crépitement n’est perceptible.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br>
              <a:rPr lang="fr-FR" altLang="fr-FR" sz="2400">
                <a:latin typeface="Times New Roman" panose="02020603050405020304" pitchFamily="18" charset="0"/>
                <a:ea typeface="Calibri" panose="020F0502020204030204" pitchFamily="34" charset="0"/>
                <a:cs typeface="Times New Roman" panose="02020603050405020304" pitchFamily="18" charset="0"/>
              </a:rPr>
            </a:b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Signes traduisent une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forte intensité thermique à l’intérieur du volume.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8">
            <a:extLst>
              <a:ext uri="{FF2B5EF4-FFF2-40B4-BE49-F238E27FC236}">
                <a16:creationId xmlns:a16="http://schemas.microsoft.com/office/drawing/2014/main" id="{9DDE56CF-04F0-FC08-178C-F8FDDBB6DCD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39939" name="Espace réservé du numéro de diapositive 4">
            <a:extLst>
              <a:ext uri="{FF2B5EF4-FFF2-40B4-BE49-F238E27FC236}">
                <a16:creationId xmlns:a16="http://schemas.microsoft.com/office/drawing/2014/main" id="{12B8D8F2-D019-7457-97A4-6A7A8C56606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F3AFC4D-9960-4032-B922-4A04B7216F34}" type="slidenum">
              <a:rPr lang="fr-FR" altLang="fr-FR" sz="2000">
                <a:solidFill>
                  <a:srgbClr val="984807"/>
                </a:solidFill>
              </a:rPr>
              <a:pPr algn="r" eaLnBrk="1" hangingPunct="1">
                <a:spcBef>
                  <a:spcPct val="0"/>
                </a:spcBef>
                <a:buFontTx/>
                <a:buNone/>
              </a:pPr>
              <a:t>37</a:t>
            </a:fld>
            <a:endParaRPr lang="fr-FR" altLang="fr-FR" sz="2000">
              <a:solidFill>
                <a:srgbClr val="984807"/>
              </a:solidFill>
            </a:endParaRPr>
          </a:p>
        </p:txBody>
      </p:sp>
      <p:sp>
        <p:nvSpPr>
          <p:cNvPr id="39940" name="Rectangle 1">
            <a:extLst>
              <a:ext uri="{FF2B5EF4-FFF2-40B4-BE49-F238E27FC236}">
                <a16:creationId xmlns:a16="http://schemas.microsoft.com/office/drawing/2014/main" id="{AF35DFFB-9E09-A9E3-F392-9A4A566B4A28}"/>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Signes d'alarme :</a:t>
            </a:r>
          </a:p>
        </p:txBody>
      </p:sp>
      <p:pic>
        <p:nvPicPr>
          <p:cNvPr id="39941" name="Image 1">
            <a:extLst>
              <a:ext uri="{FF2B5EF4-FFF2-40B4-BE49-F238E27FC236}">
                <a16:creationId xmlns:a16="http://schemas.microsoft.com/office/drawing/2014/main" id="{C65115E5-B7E1-D4A8-0B66-B7A47305C046}"/>
              </a:ext>
            </a:extLst>
          </p:cNvPr>
          <p:cNvPicPr>
            <a:picLocks noChangeAspect="1"/>
          </p:cNvPicPr>
          <p:nvPr/>
        </p:nvPicPr>
        <p:blipFill>
          <a:blip r:embed="rId2">
            <a:extLst>
              <a:ext uri="{28A0092B-C50C-407E-A947-70E740481C1C}">
                <a14:useLocalDpi xmlns:a14="http://schemas.microsoft.com/office/drawing/2010/main" val="0"/>
              </a:ext>
            </a:extLst>
          </a:blip>
          <a:srcRect l="2380" b="43529"/>
          <a:stretch>
            <a:fillRect/>
          </a:stretch>
        </p:blipFill>
        <p:spPr bwMode="auto">
          <a:xfrm>
            <a:off x="466725" y="2133600"/>
            <a:ext cx="83661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8">
            <a:extLst>
              <a:ext uri="{FF2B5EF4-FFF2-40B4-BE49-F238E27FC236}">
                <a16:creationId xmlns:a16="http://schemas.microsoft.com/office/drawing/2014/main" id="{333F3FC8-750D-DEF9-9D05-D3CC5D1B42D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Explosion de fumées</a:t>
            </a:r>
          </a:p>
        </p:txBody>
      </p:sp>
      <p:sp>
        <p:nvSpPr>
          <p:cNvPr id="40963" name="Espace réservé du numéro de diapositive 4">
            <a:extLst>
              <a:ext uri="{FF2B5EF4-FFF2-40B4-BE49-F238E27FC236}">
                <a16:creationId xmlns:a16="http://schemas.microsoft.com/office/drawing/2014/main" id="{9A59826A-5DAF-C8AF-4971-85D9405074D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5C5B188-D63B-4E6D-A558-5EC9BD8CB2BC}" type="slidenum">
              <a:rPr lang="fr-FR" altLang="fr-FR" sz="2000">
                <a:solidFill>
                  <a:srgbClr val="984807"/>
                </a:solidFill>
              </a:rPr>
              <a:pPr algn="r" eaLnBrk="1" hangingPunct="1">
                <a:spcBef>
                  <a:spcPct val="0"/>
                </a:spcBef>
                <a:buFontTx/>
                <a:buNone/>
              </a:pPr>
              <a:t>38</a:t>
            </a:fld>
            <a:endParaRPr lang="fr-FR" altLang="fr-FR" sz="2000">
              <a:solidFill>
                <a:srgbClr val="984807"/>
              </a:solidFill>
            </a:endParaRPr>
          </a:p>
        </p:txBody>
      </p:sp>
      <p:pic>
        <p:nvPicPr>
          <p:cNvPr id="40964" name="Image 5">
            <a:extLst>
              <a:ext uri="{FF2B5EF4-FFF2-40B4-BE49-F238E27FC236}">
                <a16:creationId xmlns:a16="http://schemas.microsoft.com/office/drawing/2014/main" id="{28ED015B-CAA8-FCA6-6E85-C15E5C065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223963"/>
            <a:ext cx="7742237" cy="50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8">
            <a:extLst>
              <a:ext uri="{FF2B5EF4-FFF2-40B4-BE49-F238E27FC236}">
                <a16:creationId xmlns:a16="http://schemas.microsoft.com/office/drawing/2014/main" id="{C3063946-C499-A4D3-6FC4-097C3909F41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41987" name="Espace réservé du numéro de diapositive 4">
            <a:extLst>
              <a:ext uri="{FF2B5EF4-FFF2-40B4-BE49-F238E27FC236}">
                <a16:creationId xmlns:a16="http://schemas.microsoft.com/office/drawing/2014/main" id="{F0EB9393-E858-54D7-29E9-17785AE2687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285823F-8D60-43C6-8358-DFEB4CB63A1D}" type="slidenum">
              <a:rPr lang="fr-FR" altLang="fr-FR" sz="2000">
                <a:solidFill>
                  <a:srgbClr val="984807"/>
                </a:solidFill>
              </a:rPr>
              <a:pPr algn="r" eaLnBrk="1" hangingPunct="1">
                <a:spcBef>
                  <a:spcPct val="0"/>
                </a:spcBef>
                <a:buFontTx/>
                <a:buNone/>
              </a:pPr>
              <a:t>39</a:t>
            </a:fld>
            <a:endParaRPr lang="fr-FR" altLang="fr-FR" sz="2000">
              <a:solidFill>
                <a:srgbClr val="984807"/>
              </a:solidFill>
            </a:endParaRPr>
          </a:p>
        </p:txBody>
      </p:sp>
      <p:pic>
        <p:nvPicPr>
          <p:cNvPr id="41988" name="Image 3">
            <a:extLst>
              <a:ext uri="{FF2B5EF4-FFF2-40B4-BE49-F238E27FC236}">
                <a16:creationId xmlns:a16="http://schemas.microsoft.com/office/drawing/2014/main" id="{9FCC2BE0-2AAC-92AC-D9AE-6B6554493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25" y="1557338"/>
            <a:ext cx="5492750" cy="4324350"/>
          </a:xfrm>
          <a:prstGeom prst="rect">
            <a:avLst/>
          </a:prstGeom>
          <a:noFill/>
          <a:ln>
            <a:noFill/>
          </a:ln>
          <a:effectLst>
            <a:outerShdw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8">
            <a:extLst>
              <a:ext uri="{FF2B5EF4-FFF2-40B4-BE49-F238E27FC236}">
                <a16:creationId xmlns:a16="http://schemas.microsoft.com/office/drawing/2014/main" id="{06D13233-2782-6936-6A1A-1DD5BE4EC765}"/>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6147" name="Espace réservé du numéro de diapositive 4">
            <a:extLst>
              <a:ext uri="{FF2B5EF4-FFF2-40B4-BE49-F238E27FC236}">
                <a16:creationId xmlns:a16="http://schemas.microsoft.com/office/drawing/2014/main" id="{B308C693-CF64-05DD-4C5F-3D8BA5A3EC52}"/>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89F847E-60CD-4747-9DF9-7099905CFF27}" type="slidenum">
              <a:rPr lang="fr-FR" altLang="fr-FR" sz="2000" smtClean="0">
                <a:solidFill>
                  <a:srgbClr val="984807"/>
                </a:solidFill>
              </a:rPr>
              <a:pPr>
                <a:spcBef>
                  <a:spcPct val="0"/>
                </a:spcBef>
                <a:buFontTx/>
                <a:buNone/>
              </a:pPr>
              <a:t>4</a:t>
            </a:fld>
            <a:endParaRPr lang="fr-FR" altLang="fr-FR" sz="2000">
              <a:solidFill>
                <a:srgbClr val="984807"/>
              </a:solidFill>
            </a:endParaRPr>
          </a:p>
        </p:txBody>
      </p:sp>
      <p:sp>
        <p:nvSpPr>
          <p:cNvPr id="6148" name="Rectangle 1">
            <a:extLst>
              <a:ext uri="{FF2B5EF4-FFF2-40B4-BE49-F238E27FC236}">
                <a16:creationId xmlns:a16="http://schemas.microsoft.com/office/drawing/2014/main" id="{91874709-E5C5-E6FC-DC6A-AC9F3C0DB389}"/>
              </a:ext>
            </a:extLst>
          </p:cNvPr>
          <p:cNvSpPr>
            <a:spLocks noChangeArrowheads="1"/>
          </p:cNvSpPr>
          <p:nvPr/>
        </p:nvSpPr>
        <p:spPr bwMode="auto">
          <a:xfrm>
            <a:off x="395288" y="1343025"/>
            <a:ext cx="8189912"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Cette situation peut alors conduire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 l’explosion des fumées et des gaz combustibles accumulés dans le volume si celui-ci est clos ;</a:t>
            </a: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l’embrasement généralisé et instantané des matériaux combustibles présents dans le volume.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Fumées et les gaz issus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ne pas être de simples résidus ou des sous-produits de la combustion, mais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constituent en réalité un véritable mélange combustible.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8">
            <a:extLst>
              <a:ext uri="{FF2B5EF4-FFF2-40B4-BE49-F238E27FC236}">
                <a16:creationId xmlns:a16="http://schemas.microsoft.com/office/drawing/2014/main" id="{C9C838DD-0911-EA80-176D-55AB294BB58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43011" name="Espace réservé du numéro de diapositive 4">
            <a:extLst>
              <a:ext uri="{FF2B5EF4-FFF2-40B4-BE49-F238E27FC236}">
                <a16:creationId xmlns:a16="http://schemas.microsoft.com/office/drawing/2014/main" id="{CC15D206-10E6-A956-4901-23A66ED2779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62EB86E-8203-4370-A344-4A3030D8D40B}" type="slidenum">
              <a:rPr lang="fr-FR" altLang="fr-FR" sz="2000">
                <a:solidFill>
                  <a:srgbClr val="984807"/>
                </a:solidFill>
              </a:rPr>
              <a:pPr algn="r" eaLnBrk="1" hangingPunct="1">
                <a:spcBef>
                  <a:spcPct val="0"/>
                </a:spcBef>
                <a:buFontTx/>
                <a:buNone/>
              </a:pPr>
              <a:t>40</a:t>
            </a:fld>
            <a:endParaRPr lang="fr-FR" altLang="fr-FR" sz="2000">
              <a:solidFill>
                <a:srgbClr val="984807"/>
              </a:solidFill>
            </a:endParaRPr>
          </a:p>
        </p:txBody>
      </p:sp>
      <p:sp>
        <p:nvSpPr>
          <p:cNvPr id="43012" name="Rectangle 1">
            <a:extLst>
              <a:ext uri="{FF2B5EF4-FFF2-40B4-BE49-F238E27FC236}">
                <a16:creationId xmlns:a16="http://schemas.microsoft.com/office/drawing/2014/main" id="{C2046682-89C8-0D04-5D9E-632D8DC278E4}"/>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Définition :</a:t>
            </a:r>
          </a:p>
        </p:txBody>
      </p:sp>
      <p:sp>
        <p:nvSpPr>
          <p:cNvPr id="52229" name="Rectangle 1">
            <a:extLst>
              <a:ext uri="{FF2B5EF4-FFF2-40B4-BE49-F238E27FC236}">
                <a16:creationId xmlns:a16="http://schemas.microsoft.com/office/drawing/2014/main" id="{1A7274F0-6717-620C-9C9C-2CFAC9E92FEB}"/>
              </a:ext>
            </a:extLst>
          </p:cNvPr>
          <p:cNvSpPr>
            <a:spLocks noChangeArrowheads="1"/>
          </p:cNvSpPr>
          <p:nvPr/>
        </p:nvSpPr>
        <p:spPr bwMode="auto">
          <a:xfrm>
            <a:off x="457200" y="1981200"/>
            <a:ext cx="8189913" cy="125095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Dans un </a:t>
            </a:r>
            <a:r>
              <a:rPr lang="fr-FR" altLang="fr-FR"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volume semi-ouvert</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passage instantané d’une situation de feu localisé à un embrasement généralisé des matériaux combustibles qui s’y trouvent.</a:t>
            </a: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3014" name="Image 3">
            <a:extLst>
              <a:ext uri="{FF2B5EF4-FFF2-40B4-BE49-F238E27FC236}">
                <a16:creationId xmlns:a16="http://schemas.microsoft.com/office/drawing/2014/main" id="{75EF5B3B-3EB0-86D4-D22D-01029E105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3" y="3386138"/>
            <a:ext cx="3673475" cy="2892425"/>
          </a:xfrm>
          <a:prstGeom prst="rect">
            <a:avLst/>
          </a:prstGeom>
          <a:noFill/>
          <a:ln>
            <a:noFill/>
          </a:ln>
          <a:effectLst>
            <a:outerShdw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8">
            <a:extLst>
              <a:ext uri="{FF2B5EF4-FFF2-40B4-BE49-F238E27FC236}">
                <a16:creationId xmlns:a16="http://schemas.microsoft.com/office/drawing/2014/main" id="{589443C0-480A-F4D4-99B3-DBDE1F6268C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44035" name="Espace réservé du numéro de diapositive 4">
            <a:extLst>
              <a:ext uri="{FF2B5EF4-FFF2-40B4-BE49-F238E27FC236}">
                <a16:creationId xmlns:a16="http://schemas.microsoft.com/office/drawing/2014/main" id="{D10102C9-4E00-88FB-50F4-CDBD80EE84F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F653330-25B2-42C4-99D2-C5CE9145F450}" type="slidenum">
              <a:rPr lang="fr-FR" altLang="fr-FR" sz="2000">
                <a:solidFill>
                  <a:srgbClr val="984807"/>
                </a:solidFill>
              </a:rPr>
              <a:pPr algn="r" eaLnBrk="1" hangingPunct="1">
                <a:spcBef>
                  <a:spcPct val="0"/>
                </a:spcBef>
                <a:buFontTx/>
                <a:buNone/>
              </a:pPr>
              <a:t>41</a:t>
            </a:fld>
            <a:endParaRPr lang="fr-FR" altLang="fr-FR" sz="2000">
              <a:solidFill>
                <a:srgbClr val="984807"/>
              </a:solidFill>
            </a:endParaRPr>
          </a:p>
        </p:txBody>
      </p:sp>
      <p:sp>
        <p:nvSpPr>
          <p:cNvPr id="44036" name="Rectangle 1">
            <a:extLst>
              <a:ext uri="{FF2B5EF4-FFF2-40B4-BE49-F238E27FC236}">
                <a16:creationId xmlns:a16="http://schemas.microsoft.com/office/drawing/2014/main" id="{5F443E09-F321-ECA8-0B79-F80076EDC0A5}"/>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Paramètres d'apparition du phénomène :</a:t>
            </a:r>
          </a:p>
        </p:txBody>
      </p:sp>
      <p:sp>
        <p:nvSpPr>
          <p:cNvPr id="44037" name="Rectangle 1">
            <a:extLst>
              <a:ext uri="{FF2B5EF4-FFF2-40B4-BE49-F238E27FC236}">
                <a16:creationId xmlns:a16="http://schemas.microsoft.com/office/drawing/2014/main" id="{0998BBB5-2CF2-A5BA-C44A-1722E6C9D0C5}"/>
              </a:ext>
            </a:extLst>
          </p:cNvPr>
          <p:cNvSpPr>
            <a:spLocks noChangeArrowheads="1"/>
          </p:cNvSpPr>
          <p:nvPr/>
        </p:nvSpPr>
        <p:spPr bwMode="auto">
          <a:xfrm>
            <a:off x="476250" y="1849438"/>
            <a:ext cx="8189913"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Situation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Feu se développe dans un volume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semi-ouvert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changes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entrées / sorties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existent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Feu, suffisamment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alimenté en air,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 développe, et la quantité de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fumées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produites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augmente rapidement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umées s’accumulent en partie haute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 V et la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chaleur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provoque une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augmentation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 la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production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des gaz de distillation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lammes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sont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vives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8">
            <a:extLst>
              <a:ext uri="{FF2B5EF4-FFF2-40B4-BE49-F238E27FC236}">
                <a16:creationId xmlns:a16="http://schemas.microsoft.com/office/drawing/2014/main" id="{C2A09A35-9AD8-4BE4-328A-24220351D88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45059" name="Espace réservé du numéro de diapositive 4">
            <a:extLst>
              <a:ext uri="{FF2B5EF4-FFF2-40B4-BE49-F238E27FC236}">
                <a16:creationId xmlns:a16="http://schemas.microsoft.com/office/drawing/2014/main" id="{09B1476B-854D-3358-A2AF-BDDD4829877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CD652B7-E049-457A-BD34-4CC8080F5633}" type="slidenum">
              <a:rPr lang="fr-FR" altLang="fr-FR" sz="2000">
                <a:solidFill>
                  <a:srgbClr val="984807"/>
                </a:solidFill>
              </a:rPr>
              <a:pPr algn="r" eaLnBrk="1" hangingPunct="1">
                <a:spcBef>
                  <a:spcPct val="0"/>
                </a:spcBef>
                <a:buFontTx/>
                <a:buNone/>
              </a:pPr>
              <a:t>42</a:t>
            </a:fld>
            <a:endParaRPr lang="fr-FR" altLang="fr-FR" sz="2000">
              <a:solidFill>
                <a:srgbClr val="984807"/>
              </a:solidFill>
            </a:endParaRPr>
          </a:p>
        </p:txBody>
      </p:sp>
      <p:sp>
        <p:nvSpPr>
          <p:cNvPr id="45060" name="Rectangle 1">
            <a:extLst>
              <a:ext uri="{FF2B5EF4-FFF2-40B4-BE49-F238E27FC236}">
                <a16:creationId xmlns:a16="http://schemas.microsoft.com/office/drawing/2014/main" id="{78730AEB-AC21-E390-125D-B5FAFDAE9FD4}"/>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Paramètres d'apparition du phénomène :</a:t>
            </a:r>
          </a:p>
        </p:txBody>
      </p:sp>
      <p:sp>
        <p:nvSpPr>
          <p:cNvPr id="45061" name="Rectangle 1">
            <a:extLst>
              <a:ext uri="{FF2B5EF4-FFF2-40B4-BE49-F238E27FC236}">
                <a16:creationId xmlns:a16="http://schemas.microsoft.com/office/drawing/2014/main" id="{251BEDEB-679C-0BC9-A1E0-616E4A96C3E7}"/>
              </a:ext>
            </a:extLst>
          </p:cNvPr>
          <p:cNvSpPr>
            <a:spLocks noChangeArrowheads="1"/>
          </p:cNvSpPr>
          <p:nvPr/>
        </p:nvSpPr>
        <p:spPr bwMode="auto">
          <a:xfrm>
            <a:off x="457200" y="1981200"/>
            <a:ext cx="8189913"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Combustible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Sous l’effet de la chaleur rayonnée par le foyer, les fumées et les parois, les matériaux présents dans le volume se dégradent rapidement en émettant des gaz de pyrolyse combustibles.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8">
            <a:extLst>
              <a:ext uri="{FF2B5EF4-FFF2-40B4-BE49-F238E27FC236}">
                <a16:creationId xmlns:a16="http://schemas.microsoft.com/office/drawing/2014/main" id="{93F4B5FA-02E7-04CB-DE33-430371CCE47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46083" name="Espace réservé du numéro de diapositive 4">
            <a:extLst>
              <a:ext uri="{FF2B5EF4-FFF2-40B4-BE49-F238E27FC236}">
                <a16:creationId xmlns:a16="http://schemas.microsoft.com/office/drawing/2014/main" id="{D1167E29-3B93-419C-932D-C99A3B3FBF4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CAF3A87-9B24-49AC-85FB-6987A4C38887}" type="slidenum">
              <a:rPr lang="fr-FR" altLang="fr-FR" sz="2000">
                <a:solidFill>
                  <a:srgbClr val="984807"/>
                </a:solidFill>
              </a:rPr>
              <a:pPr algn="r" eaLnBrk="1" hangingPunct="1">
                <a:spcBef>
                  <a:spcPct val="0"/>
                </a:spcBef>
                <a:buFontTx/>
                <a:buNone/>
              </a:pPr>
              <a:t>43</a:t>
            </a:fld>
            <a:endParaRPr lang="fr-FR" altLang="fr-FR" sz="2000">
              <a:solidFill>
                <a:srgbClr val="984807"/>
              </a:solidFill>
            </a:endParaRPr>
          </a:p>
        </p:txBody>
      </p:sp>
      <p:sp>
        <p:nvSpPr>
          <p:cNvPr id="46084" name="Rectangle 1">
            <a:extLst>
              <a:ext uri="{FF2B5EF4-FFF2-40B4-BE49-F238E27FC236}">
                <a16:creationId xmlns:a16="http://schemas.microsoft.com/office/drawing/2014/main" id="{936754A4-F42C-5567-6798-2DAFCC70E9B9}"/>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Paramètres d'apparition du phénomène :</a:t>
            </a:r>
          </a:p>
        </p:txBody>
      </p:sp>
      <p:sp>
        <p:nvSpPr>
          <p:cNvPr id="46085" name="Rectangle 1">
            <a:extLst>
              <a:ext uri="{FF2B5EF4-FFF2-40B4-BE49-F238E27FC236}">
                <a16:creationId xmlns:a16="http://schemas.microsoft.com/office/drawing/2014/main" id="{35994445-B618-F063-C149-8B2DB4C55172}"/>
              </a:ext>
            </a:extLst>
          </p:cNvPr>
          <p:cNvSpPr>
            <a:spLocks noChangeArrowheads="1"/>
          </p:cNvSpPr>
          <p:nvPr/>
        </p:nvSpPr>
        <p:spPr bwMode="auto">
          <a:xfrm>
            <a:off x="414338" y="2071688"/>
            <a:ext cx="8189912"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Comburant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D</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isponible en quantité suffisante pour entretenir une combustion vive.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mené au foyer par l’intermédiaire des ouvertures qui favorisent l’apport d’air.</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6086" name="Picture 6" descr="I:\Images\Sapeurs-Pompiers\INC\A - généralités sur la luttte\A1 - combustion\symbole oxygène.png">
            <a:extLst>
              <a:ext uri="{FF2B5EF4-FFF2-40B4-BE49-F238E27FC236}">
                <a16:creationId xmlns:a16="http://schemas.microsoft.com/office/drawing/2014/main" id="{A3091D0F-2B42-6E31-6054-A2B5EA7E8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1316038"/>
            <a:ext cx="20161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re 8">
            <a:extLst>
              <a:ext uri="{FF2B5EF4-FFF2-40B4-BE49-F238E27FC236}">
                <a16:creationId xmlns:a16="http://schemas.microsoft.com/office/drawing/2014/main" id="{B6B9BA9F-CA56-4D4A-E7AE-CC5C90555EE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47107" name="Espace réservé du numéro de diapositive 4">
            <a:extLst>
              <a:ext uri="{FF2B5EF4-FFF2-40B4-BE49-F238E27FC236}">
                <a16:creationId xmlns:a16="http://schemas.microsoft.com/office/drawing/2014/main" id="{D882CCB8-CA27-107B-9702-DF93AD8073A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0292080-1172-4E5F-947F-B4F194060DFC}" type="slidenum">
              <a:rPr lang="fr-FR" altLang="fr-FR" sz="2000">
                <a:solidFill>
                  <a:srgbClr val="984807"/>
                </a:solidFill>
              </a:rPr>
              <a:pPr algn="r" eaLnBrk="1" hangingPunct="1">
                <a:spcBef>
                  <a:spcPct val="0"/>
                </a:spcBef>
                <a:buFontTx/>
                <a:buNone/>
              </a:pPr>
              <a:t>44</a:t>
            </a:fld>
            <a:endParaRPr lang="fr-FR" altLang="fr-FR" sz="2000">
              <a:solidFill>
                <a:srgbClr val="984807"/>
              </a:solidFill>
            </a:endParaRPr>
          </a:p>
        </p:txBody>
      </p:sp>
      <p:sp>
        <p:nvSpPr>
          <p:cNvPr id="47108" name="Rectangle 1">
            <a:extLst>
              <a:ext uri="{FF2B5EF4-FFF2-40B4-BE49-F238E27FC236}">
                <a16:creationId xmlns:a16="http://schemas.microsoft.com/office/drawing/2014/main" id="{9DD32B0E-EED9-2B80-E194-66CB67EA6DBC}"/>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Paramètres d'apparition du phénomène :</a:t>
            </a:r>
          </a:p>
        </p:txBody>
      </p:sp>
      <p:sp>
        <p:nvSpPr>
          <p:cNvPr id="47109" name="Rectangle 1">
            <a:extLst>
              <a:ext uri="{FF2B5EF4-FFF2-40B4-BE49-F238E27FC236}">
                <a16:creationId xmlns:a16="http://schemas.microsoft.com/office/drawing/2014/main" id="{CB9B61CE-F344-BCAC-46E9-39B7529FCFC2}"/>
              </a:ext>
            </a:extLst>
          </p:cNvPr>
          <p:cNvSpPr>
            <a:spLocks noChangeArrowheads="1"/>
          </p:cNvSpPr>
          <p:nvPr/>
        </p:nvSpPr>
        <p:spPr bwMode="auto">
          <a:xfrm>
            <a:off x="457200" y="19812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Chaleur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br>
              <a:rPr lang="fr-FR" altLang="fr-FR" sz="2400">
                <a:latin typeface="Times New Roman" panose="02020603050405020304" pitchFamily="18" charset="0"/>
                <a:ea typeface="Calibri" panose="020F0502020204030204" pitchFamily="34" charset="0"/>
                <a:cs typeface="Times New Roman" panose="02020603050405020304" pitchFamily="18" charset="0"/>
              </a:rPr>
            </a:b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Une importante chaleur est dégagée.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S’accumule en partie haute du volume, dans la couche de fumées, et provoque un réchauffement très important des parois.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8">
            <a:extLst>
              <a:ext uri="{FF2B5EF4-FFF2-40B4-BE49-F238E27FC236}">
                <a16:creationId xmlns:a16="http://schemas.microsoft.com/office/drawing/2014/main" id="{C86DB0D2-6445-5A5D-70E0-E288CDFE707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48131" name="Espace réservé du numéro de diapositive 4">
            <a:extLst>
              <a:ext uri="{FF2B5EF4-FFF2-40B4-BE49-F238E27FC236}">
                <a16:creationId xmlns:a16="http://schemas.microsoft.com/office/drawing/2014/main" id="{B9070B2F-C6C1-D82B-DAD6-4B47863C1B5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EF754E1-DF0A-4082-A138-2E652D911ED4}" type="slidenum">
              <a:rPr lang="fr-FR" altLang="fr-FR" sz="2000">
                <a:solidFill>
                  <a:srgbClr val="984807"/>
                </a:solidFill>
              </a:rPr>
              <a:pPr algn="r" eaLnBrk="1" hangingPunct="1">
                <a:spcBef>
                  <a:spcPct val="0"/>
                </a:spcBef>
                <a:buFontTx/>
                <a:buNone/>
              </a:pPr>
              <a:t>45</a:t>
            </a:fld>
            <a:endParaRPr lang="fr-FR" altLang="fr-FR" sz="2000">
              <a:solidFill>
                <a:srgbClr val="984807"/>
              </a:solidFill>
            </a:endParaRPr>
          </a:p>
        </p:txBody>
      </p:sp>
      <p:sp>
        <p:nvSpPr>
          <p:cNvPr id="48132" name="Rectangle 1">
            <a:extLst>
              <a:ext uri="{FF2B5EF4-FFF2-40B4-BE49-F238E27FC236}">
                <a16:creationId xmlns:a16="http://schemas.microsoft.com/office/drawing/2014/main" id="{AC5B4AE0-F5C5-246F-7892-CE426F85D73D}"/>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Paramètres d'apparition du phénomène :</a:t>
            </a:r>
          </a:p>
        </p:txBody>
      </p:sp>
      <p:pic>
        <p:nvPicPr>
          <p:cNvPr id="48133" name="Image 4">
            <a:extLst>
              <a:ext uri="{FF2B5EF4-FFF2-40B4-BE49-F238E27FC236}">
                <a16:creationId xmlns:a16="http://schemas.microsoft.com/office/drawing/2014/main" id="{3E6C6E7B-20C1-7DBC-0D65-8EE75B56CB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275" y="2276475"/>
            <a:ext cx="853281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8">
            <a:extLst>
              <a:ext uri="{FF2B5EF4-FFF2-40B4-BE49-F238E27FC236}">
                <a16:creationId xmlns:a16="http://schemas.microsoft.com/office/drawing/2014/main" id="{36E943A5-13BE-04E1-0EBD-49259C27F8C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49155" name="Espace réservé du numéro de diapositive 4">
            <a:extLst>
              <a:ext uri="{FF2B5EF4-FFF2-40B4-BE49-F238E27FC236}">
                <a16:creationId xmlns:a16="http://schemas.microsoft.com/office/drawing/2014/main" id="{56DDC08B-D36D-99C4-994E-0B1ABF30134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C114648-131B-436F-9BDC-65589167D3EE}" type="slidenum">
              <a:rPr lang="fr-FR" altLang="fr-FR" sz="2000">
                <a:solidFill>
                  <a:srgbClr val="984807"/>
                </a:solidFill>
              </a:rPr>
              <a:pPr algn="r" eaLnBrk="1" hangingPunct="1">
                <a:spcBef>
                  <a:spcPct val="0"/>
                </a:spcBef>
                <a:buFontTx/>
                <a:buNone/>
              </a:pPr>
              <a:t>46</a:t>
            </a:fld>
            <a:endParaRPr lang="fr-FR" altLang="fr-FR" sz="2000">
              <a:solidFill>
                <a:srgbClr val="984807"/>
              </a:solidFill>
            </a:endParaRPr>
          </a:p>
        </p:txBody>
      </p:sp>
      <p:sp>
        <p:nvSpPr>
          <p:cNvPr id="49156" name="Rectangle 1">
            <a:extLst>
              <a:ext uri="{FF2B5EF4-FFF2-40B4-BE49-F238E27FC236}">
                <a16:creationId xmlns:a16="http://schemas.microsoft.com/office/drawing/2014/main" id="{D6F4CB11-D35F-D76E-4BC8-05D752E7C7E2}"/>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Paramètres d'apparition du phénomène :</a:t>
            </a:r>
          </a:p>
        </p:txBody>
      </p:sp>
      <p:sp>
        <p:nvSpPr>
          <p:cNvPr id="49157" name="Rectangle 1">
            <a:extLst>
              <a:ext uri="{FF2B5EF4-FFF2-40B4-BE49-F238E27FC236}">
                <a16:creationId xmlns:a16="http://schemas.microsoft.com/office/drawing/2014/main" id="{386C6AD6-FE87-8FE5-9719-6C7324C93759}"/>
              </a:ext>
            </a:extLst>
          </p:cNvPr>
          <p:cNvSpPr>
            <a:spLocks noChangeArrowheads="1"/>
          </p:cNvSpPr>
          <p:nvPr/>
        </p:nvSpPr>
        <p:spPr bwMode="auto">
          <a:xfrm>
            <a:off x="414338" y="1895475"/>
            <a:ext cx="8189912"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Fumées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’échappent par les ouvertures du local, une partie se retrouve piégée dans le haut du volume, augmentant le potentiel calorifique.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’accumulent au plafond et se stratifient, créant un «matelas de fumées».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L’interface entre les fumées et l’air est clairement marquée.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re 8">
            <a:extLst>
              <a:ext uri="{FF2B5EF4-FFF2-40B4-BE49-F238E27FC236}">
                <a16:creationId xmlns:a16="http://schemas.microsoft.com/office/drawing/2014/main" id="{766705EC-F469-9901-E10B-6A9EE0783A6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50179" name="Espace réservé du numéro de diapositive 4">
            <a:extLst>
              <a:ext uri="{FF2B5EF4-FFF2-40B4-BE49-F238E27FC236}">
                <a16:creationId xmlns:a16="http://schemas.microsoft.com/office/drawing/2014/main" id="{FFE6D218-4EBE-6288-8101-CAC7C824D39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DDD1A3F-DDC0-401E-9747-BC3843130D6E}" type="slidenum">
              <a:rPr lang="fr-FR" altLang="fr-FR" sz="2000">
                <a:solidFill>
                  <a:srgbClr val="984807"/>
                </a:solidFill>
              </a:rPr>
              <a:pPr algn="r" eaLnBrk="1" hangingPunct="1">
                <a:spcBef>
                  <a:spcPct val="0"/>
                </a:spcBef>
                <a:buFontTx/>
                <a:buNone/>
              </a:pPr>
              <a:t>47</a:t>
            </a:fld>
            <a:endParaRPr lang="fr-FR" altLang="fr-FR" sz="2000">
              <a:solidFill>
                <a:srgbClr val="984807"/>
              </a:solidFill>
            </a:endParaRPr>
          </a:p>
        </p:txBody>
      </p:sp>
      <p:sp>
        <p:nvSpPr>
          <p:cNvPr id="50180" name="Rectangle 1">
            <a:extLst>
              <a:ext uri="{FF2B5EF4-FFF2-40B4-BE49-F238E27FC236}">
                <a16:creationId xmlns:a16="http://schemas.microsoft.com/office/drawing/2014/main" id="{4FE6D1FF-F773-852F-0446-79A434669A17}"/>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Scénario type et description du phénomène :</a:t>
            </a:r>
          </a:p>
        </p:txBody>
      </p:sp>
      <p:sp>
        <p:nvSpPr>
          <p:cNvPr id="50181" name="Rectangle 1">
            <a:extLst>
              <a:ext uri="{FF2B5EF4-FFF2-40B4-BE49-F238E27FC236}">
                <a16:creationId xmlns:a16="http://schemas.microsoft.com/office/drawing/2014/main" id="{8A00AB4C-81FA-D9F7-323B-865106BEA63C}"/>
              </a:ext>
            </a:extLst>
          </p:cNvPr>
          <p:cNvSpPr>
            <a:spLocks noChangeArrowheads="1"/>
          </p:cNvSpPr>
          <p:nvPr/>
        </p:nvSpPr>
        <p:spPr bwMode="auto">
          <a:xfrm>
            <a:off x="438150" y="1879600"/>
            <a:ext cx="8189913"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Phase de croissance : tirage s’établit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hénomènes suivants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ocal est en surpression en partie haute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 fait de l’augmentation de la chaleur due à la pyrolyse et à la libération de produits de combustion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 l’air entre par la dépression créée en partie basse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alimentant l’incendie (notion de transfert de masse)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Présence d’ouvertures, des échanges s’établissent : les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fumées et les gaz chauds sortent en partie haute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alors que de l’</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air frais entre en partie basse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re 8">
            <a:extLst>
              <a:ext uri="{FF2B5EF4-FFF2-40B4-BE49-F238E27FC236}">
                <a16:creationId xmlns:a16="http://schemas.microsoft.com/office/drawing/2014/main" id="{D24122D0-FD8A-DDC3-EDA5-5534B84D560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51203" name="Espace réservé du numéro de diapositive 4">
            <a:extLst>
              <a:ext uri="{FF2B5EF4-FFF2-40B4-BE49-F238E27FC236}">
                <a16:creationId xmlns:a16="http://schemas.microsoft.com/office/drawing/2014/main" id="{F9447DEB-629E-F67D-F81B-18C1E1CDB12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3D5F22B-40A4-463A-B03A-7C41C50D0041}" type="slidenum">
              <a:rPr lang="fr-FR" altLang="fr-FR" sz="2000">
                <a:solidFill>
                  <a:srgbClr val="984807"/>
                </a:solidFill>
              </a:rPr>
              <a:pPr algn="r" eaLnBrk="1" hangingPunct="1">
                <a:spcBef>
                  <a:spcPct val="0"/>
                </a:spcBef>
                <a:buFontTx/>
                <a:buNone/>
              </a:pPr>
              <a:t>48</a:t>
            </a:fld>
            <a:endParaRPr lang="fr-FR" altLang="fr-FR" sz="2000">
              <a:solidFill>
                <a:srgbClr val="984807"/>
              </a:solidFill>
            </a:endParaRPr>
          </a:p>
        </p:txBody>
      </p:sp>
      <p:sp>
        <p:nvSpPr>
          <p:cNvPr id="51204" name="Rectangle 1">
            <a:extLst>
              <a:ext uri="{FF2B5EF4-FFF2-40B4-BE49-F238E27FC236}">
                <a16:creationId xmlns:a16="http://schemas.microsoft.com/office/drawing/2014/main" id="{9D517507-8592-E09C-DE33-6315A9D3024D}"/>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Scénario type et description du phénomène :</a:t>
            </a:r>
          </a:p>
        </p:txBody>
      </p:sp>
      <p:pic>
        <p:nvPicPr>
          <p:cNvPr id="51205" name="Image 4">
            <a:extLst>
              <a:ext uri="{FF2B5EF4-FFF2-40B4-BE49-F238E27FC236}">
                <a16:creationId xmlns:a16="http://schemas.microsoft.com/office/drawing/2014/main" id="{B28A85BC-E1DC-3ACF-D5DB-08A051357692}"/>
              </a:ext>
            </a:extLst>
          </p:cNvPr>
          <p:cNvPicPr>
            <a:picLocks noChangeAspect="1"/>
          </p:cNvPicPr>
          <p:nvPr/>
        </p:nvPicPr>
        <p:blipFill>
          <a:blip r:embed="rId2">
            <a:extLst>
              <a:ext uri="{28A0092B-C50C-407E-A947-70E740481C1C}">
                <a14:useLocalDpi xmlns:a14="http://schemas.microsoft.com/office/drawing/2010/main" val="0"/>
              </a:ext>
            </a:extLst>
          </a:blip>
          <a:srcRect t="3191" b="5659"/>
          <a:stretch>
            <a:fillRect/>
          </a:stretch>
        </p:blipFill>
        <p:spPr bwMode="auto">
          <a:xfrm>
            <a:off x="1311275" y="1878013"/>
            <a:ext cx="65214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8">
            <a:extLst>
              <a:ext uri="{FF2B5EF4-FFF2-40B4-BE49-F238E27FC236}">
                <a16:creationId xmlns:a16="http://schemas.microsoft.com/office/drawing/2014/main" id="{C38DDA5F-3EB2-64BD-8F36-30FFC93AB7E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52227" name="Espace réservé du numéro de diapositive 4">
            <a:extLst>
              <a:ext uri="{FF2B5EF4-FFF2-40B4-BE49-F238E27FC236}">
                <a16:creationId xmlns:a16="http://schemas.microsoft.com/office/drawing/2014/main" id="{EDBD0D4B-1EB9-757C-C121-117DB26604A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9CFC750-E093-4AE2-A296-785FB3682B9E}" type="slidenum">
              <a:rPr lang="fr-FR" altLang="fr-FR" sz="2000">
                <a:solidFill>
                  <a:srgbClr val="984807"/>
                </a:solidFill>
              </a:rPr>
              <a:pPr algn="r" eaLnBrk="1" hangingPunct="1">
                <a:spcBef>
                  <a:spcPct val="0"/>
                </a:spcBef>
                <a:buFontTx/>
                <a:buNone/>
              </a:pPr>
              <a:t>49</a:t>
            </a:fld>
            <a:endParaRPr lang="fr-FR" altLang="fr-FR" sz="2000">
              <a:solidFill>
                <a:srgbClr val="984807"/>
              </a:solidFill>
            </a:endParaRPr>
          </a:p>
        </p:txBody>
      </p:sp>
      <p:sp>
        <p:nvSpPr>
          <p:cNvPr id="52228" name="Rectangle 1">
            <a:extLst>
              <a:ext uri="{FF2B5EF4-FFF2-40B4-BE49-F238E27FC236}">
                <a16:creationId xmlns:a16="http://schemas.microsoft.com/office/drawing/2014/main" id="{318F4ABE-90E2-2244-DC72-E2D52A6FD066}"/>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Scénario type et description du phénomène :</a:t>
            </a:r>
          </a:p>
        </p:txBody>
      </p:sp>
      <p:sp>
        <p:nvSpPr>
          <p:cNvPr id="52229" name="Rectangle 1">
            <a:extLst>
              <a:ext uri="{FF2B5EF4-FFF2-40B4-BE49-F238E27FC236}">
                <a16:creationId xmlns:a16="http://schemas.microsoft.com/office/drawing/2014/main" id="{FF64724C-831A-5720-7D3E-DE541EF19B78}"/>
              </a:ext>
            </a:extLst>
          </p:cNvPr>
          <p:cNvSpPr>
            <a:spLocks noChangeArrowheads="1"/>
          </p:cNvSpPr>
          <p:nvPr/>
        </p:nvSpPr>
        <p:spPr bwMode="auto">
          <a:xfrm>
            <a:off x="414338" y="2133600"/>
            <a:ext cx="818991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Feu continue de croître</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 taille reste proportionnelle au volume qui le contient.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L’énergie libérée par le foyer, les fumées et les gaz chauds, est largement absorbée par les murs et le plafond dont la T° interne continue d’augmenter de façon conséquente.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8">
            <a:extLst>
              <a:ext uri="{FF2B5EF4-FFF2-40B4-BE49-F238E27FC236}">
                <a16:creationId xmlns:a16="http://schemas.microsoft.com/office/drawing/2014/main" id="{DC228725-413C-E4B5-9D9D-4F3049D6537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7171" name="Espace réservé du numéro de diapositive 4">
            <a:extLst>
              <a:ext uri="{FF2B5EF4-FFF2-40B4-BE49-F238E27FC236}">
                <a16:creationId xmlns:a16="http://schemas.microsoft.com/office/drawing/2014/main" id="{580514D3-2E1C-1E58-B0CC-468EE8E95E4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8ACF2C2-50D4-4837-86A4-07A08B109457}" type="slidenum">
              <a:rPr lang="fr-FR" altLang="fr-FR" sz="2000">
                <a:solidFill>
                  <a:srgbClr val="984807"/>
                </a:solidFill>
              </a:rPr>
              <a:pPr algn="r" eaLnBrk="1" hangingPunct="1">
                <a:spcBef>
                  <a:spcPct val="0"/>
                </a:spcBef>
                <a:buFontTx/>
                <a:buNone/>
              </a:pPr>
              <a:t>5</a:t>
            </a:fld>
            <a:endParaRPr lang="fr-FR" altLang="fr-FR" sz="2000">
              <a:solidFill>
                <a:srgbClr val="984807"/>
              </a:solidFill>
            </a:endParaRPr>
          </a:p>
        </p:txBody>
      </p:sp>
      <p:sp>
        <p:nvSpPr>
          <p:cNvPr id="7172" name="Rectangle 1">
            <a:extLst>
              <a:ext uri="{FF2B5EF4-FFF2-40B4-BE49-F238E27FC236}">
                <a16:creationId xmlns:a16="http://schemas.microsoft.com/office/drawing/2014/main" id="{53DA5DEE-013D-5590-FCCD-C61408BE0656}"/>
              </a:ext>
            </a:extLst>
          </p:cNvPr>
          <p:cNvSpPr>
            <a:spLocks noChangeArrowheads="1"/>
          </p:cNvSpPr>
          <p:nvPr/>
        </p:nvSpPr>
        <p:spPr bwMode="auto">
          <a:xfrm>
            <a:off x="395288" y="1484313"/>
            <a:ext cx="8280400"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Situations présentant des risques d’EF et d’EGE sont particulièrement délicates à identifier.</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P</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hénomènes EF et EGE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peuvent survenir lors des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phases d’un incendie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et intéresser plusieurs zones adjacentes.</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Risques présentés pour les SP dépendent ainsi du moment et du lieu de leur intervention.</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8">
            <a:extLst>
              <a:ext uri="{FF2B5EF4-FFF2-40B4-BE49-F238E27FC236}">
                <a16:creationId xmlns:a16="http://schemas.microsoft.com/office/drawing/2014/main" id="{056D7CFA-615B-51B0-4F3A-BEE0F5F8694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53251" name="Espace réservé du numéro de diapositive 4">
            <a:extLst>
              <a:ext uri="{FF2B5EF4-FFF2-40B4-BE49-F238E27FC236}">
                <a16:creationId xmlns:a16="http://schemas.microsoft.com/office/drawing/2014/main" id="{6D2CC9AD-4239-1D1A-20F0-17707322160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C8509FF-C2BF-4B3E-BD91-4A3DD16C1048}" type="slidenum">
              <a:rPr lang="fr-FR" altLang="fr-FR" sz="2000">
                <a:solidFill>
                  <a:srgbClr val="984807"/>
                </a:solidFill>
              </a:rPr>
              <a:pPr algn="r" eaLnBrk="1" hangingPunct="1">
                <a:spcBef>
                  <a:spcPct val="0"/>
                </a:spcBef>
                <a:buFontTx/>
                <a:buNone/>
              </a:pPr>
              <a:t>50</a:t>
            </a:fld>
            <a:endParaRPr lang="fr-FR" altLang="fr-FR" sz="2000">
              <a:solidFill>
                <a:srgbClr val="984807"/>
              </a:solidFill>
            </a:endParaRPr>
          </a:p>
        </p:txBody>
      </p:sp>
      <p:sp>
        <p:nvSpPr>
          <p:cNvPr id="53252" name="Rectangle 1">
            <a:extLst>
              <a:ext uri="{FF2B5EF4-FFF2-40B4-BE49-F238E27FC236}">
                <a16:creationId xmlns:a16="http://schemas.microsoft.com/office/drawing/2014/main" id="{19849A5E-AC3E-F0C1-1835-646B881CC7C6}"/>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Scénario type et description du phénomène :</a:t>
            </a:r>
          </a:p>
        </p:txBody>
      </p:sp>
      <p:sp>
        <p:nvSpPr>
          <p:cNvPr id="53253" name="Rectangle 1">
            <a:extLst>
              <a:ext uri="{FF2B5EF4-FFF2-40B4-BE49-F238E27FC236}">
                <a16:creationId xmlns:a16="http://schemas.microsoft.com/office/drawing/2014/main" id="{EC4B0A3A-0BC7-961C-928E-AC2FCF372F1C}"/>
              </a:ext>
            </a:extLst>
          </p:cNvPr>
          <p:cNvSpPr>
            <a:spLocks noChangeArrowheads="1"/>
          </p:cNvSpPr>
          <p:nvPr/>
        </p:nvSpPr>
        <p:spPr bwMode="auto">
          <a:xfrm>
            <a:off x="457200" y="1981200"/>
            <a:ext cx="8291513"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Elévation de T° provoque l’émission de rayonnement thermique par les parois et la couche de fumées vers le cœur du volume.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Tout corps chauffé émet à son tour du rayonnement thermique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Concentration nouvelle de l’énergie est alors créée dans le V.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Ouvertures du local permettent la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continuité de la ventilation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 des entrées d’air frais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8">
            <a:extLst>
              <a:ext uri="{FF2B5EF4-FFF2-40B4-BE49-F238E27FC236}">
                <a16:creationId xmlns:a16="http://schemas.microsoft.com/office/drawing/2014/main" id="{92F40AED-2C63-5A53-5163-55B3B8922F6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54275" name="Espace réservé du numéro de diapositive 4">
            <a:extLst>
              <a:ext uri="{FF2B5EF4-FFF2-40B4-BE49-F238E27FC236}">
                <a16:creationId xmlns:a16="http://schemas.microsoft.com/office/drawing/2014/main" id="{E91C5290-3427-9D31-3498-30618CAC930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E6A6FED-152B-4087-9304-B154DEA7F307}" type="slidenum">
              <a:rPr lang="fr-FR" altLang="fr-FR" sz="2000">
                <a:solidFill>
                  <a:srgbClr val="984807"/>
                </a:solidFill>
              </a:rPr>
              <a:pPr algn="r" eaLnBrk="1" hangingPunct="1">
                <a:spcBef>
                  <a:spcPct val="0"/>
                </a:spcBef>
                <a:buFontTx/>
                <a:buNone/>
              </a:pPr>
              <a:t>51</a:t>
            </a:fld>
            <a:endParaRPr lang="fr-FR" altLang="fr-FR" sz="2000">
              <a:solidFill>
                <a:srgbClr val="984807"/>
              </a:solidFill>
            </a:endParaRPr>
          </a:p>
        </p:txBody>
      </p:sp>
      <p:sp>
        <p:nvSpPr>
          <p:cNvPr id="54276" name="Rectangle 1">
            <a:extLst>
              <a:ext uri="{FF2B5EF4-FFF2-40B4-BE49-F238E27FC236}">
                <a16:creationId xmlns:a16="http://schemas.microsoft.com/office/drawing/2014/main" id="{4A132A90-9AD6-16C8-5785-9FEDCB96BA6A}"/>
              </a:ext>
            </a:extLst>
          </p:cNvPr>
          <p:cNvSpPr>
            <a:spLocks noChangeArrowheads="1"/>
          </p:cNvSpPr>
          <p:nvPr/>
        </p:nvSpPr>
        <p:spPr bwMode="auto">
          <a:xfrm>
            <a:off x="379413" y="1412875"/>
            <a:ext cx="8478837"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Durant cette phase,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 combustible initial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réparti dans la partie basse du V s’échauffe fortement et l’émission de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gaz de pyrolyse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P</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yrolyse des éléments combustibles du volume.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4277" name="Image 4">
            <a:extLst>
              <a:ext uri="{FF2B5EF4-FFF2-40B4-BE49-F238E27FC236}">
                <a16:creationId xmlns:a16="http://schemas.microsoft.com/office/drawing/2014/main" id="{57430945-BA82-F211-7E98-EA2440E184A6}"/>
              </a:ext>
            </a:extLst>
          </p:cNvPr>
          <p:cNvPicPr>
            <a:picLocks noChangeAspect="1"/>
          </p:cNvPicPr>
          <p:nvPr/>
        </p:nvPicPr>
        <p:blipFill>
          <a:blip r:embed="rId2">
            <a:extLst>
              <a:ext uri="{28A0092B-C50C-407E-A947-70E740481C1C}">
                <a14:useLocalDpi xmlns:a14="http://schemas.microsoft.com/office/drawing/2010/main" val="0"/>
              </a:ext>
            </a:extLst>
          </a:blip>
          <a:srcRect b="21396"/>
          <a:stretch>
            <a:fillRect/>
          </a:stretch>
        </p:blipFill>
        <p:spPr bwMode="auto">
          <a:xfrm>
            <a:off x="269875" y="2663825"/>
            <a:ext cx="8494713"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re 8">
            <a:extLst>
              <a:ext uri="{FF2B5EF4-FFF2-40B4-BE49-F238E27FC236}">
                <a16:creationId xmlns:a16="http://schemas.microsoft.com/office/drawing/2014/main" id="{99DB523C-7AF8-687D-0CC6-177A6E64F37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55299" name="Espace réservé du numéro de diapositive 4">
            <a:extLst>
              <a:ext uri="{FF2B5EF4-FFF2-40B4-BE49-F238E27FC236}">
                <a16:creationId xmlns:a16="http://schemas.microsoft.com/office/drawing/2014/main" id="{CB48EF3D-6A1A-6387-7E52-39935EEC281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B07B03D-90F9-4907-8FFB-DBF3DFBF9CB2}" type="slidenum">
              <a:rPr lang="fr-FR" altLang="fr-FR" sz="2000">
                <a:solidFill>
                  <a:srgbClr val="984807"/>
                </a:solidFill>
              </a:rPr>
              <a:pPr algn="r" eaLnBrk="1" hangingPunct="1">
                <a:spcBef>
                  <a:spcPct val="0"/>
                </a:spcBef>
                <a:buFontTx/>
                <a:buNone/>
              </a:pPr>
              <a:t>52</a:t>
            </a:fld>
            <a:endParaRPr lang="fr-FR" altLang="fr-FR" sz="2000">
              <a:solidFill>
                <a:srgbClr val="984807"/>
              </a:solidFill>
            </a:endParaRPr>
          </a:p>
        </p:txBody>
      </p:sp>
      <p:sp>
        <p:nvSpPr>
          <p:cNvPr id="55300" name="Rectangle 1">
            <a:extLst>
              <a:ext uri="{FF2B5EF4-FFF2-40B4-BE49-F238E27FC236}">
                <a16:creationId xmlns:a16="http://schemas.microsoft.com/office/drawing/2014/main" id="{64A0C183-A701-F155-F06B-6EA04F7BC208}"/>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Scénario type et description du phénomène :</a:t>
            </a:r>
          </a:p>
        </p:txBody>
      </p:sp>
      <p:sp>
        <p:nvSpPr>
          <p:cNvPr id="55301" name="Rectangle 1">
            <a:extLst>
              <a:ext uri="{FF2B5EF4-FFF2-40B4-BE49-F238E27FC236}">
                <a16:creationId xmlns:a16="http://schemas.microsoft.com/office/drawing/2014/main" id="{20FA0EAF-D273-CEAD-3E68-F34824C7B586}"/>
              </a:ext>
            </a:extLst>
          </p:cNvPr>
          <p:cNvSpPr>
            <a:spLocks noChangeArrowheads="1"/>
          </p:cNvSpPr>
          <p:nvPr/>
        </p:nvSpPr>
        <p:spPr bwMode="auto">
          <a:xfrm>
            <a:off x="323850" y="1976438"/>
            <a:ext cx="842486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Couche de fumées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Réaction de combustion produit du « nouveau combustible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Eléments combustibles du volume s’échauffent sous l’effet de l’incendie en libérant des gaz de pyrolyse ;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Feu correctement ventilé : la quantité d’air frais entrant dans le volume n’étant limitée que par la section des ouvertures.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8">
            <a:extLst>
              <a:ext uri="{FF2B5EF4-FFF2-40B4-BE49-F238E27FC236}">
                <a16:creationId xmlns:a16="http://schemas.microsoft.com/office/drawing/2014/main" id="{DADAD8B5-B44C-C4E8-97B9-D1E29A705F7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56323" name="Espace réservé du numéro de diapositive 4">
            <a:extLst>
              <a:ext uri="{FF2B5EF4-FFF2-40B4-BE49-F238E27FC236}">
                <a16:creationId xmlns:a16="http://schemas.microsoft.com/office/drawing/2014/main" id="{A2625BE8-713D-5080-5ED7-52FDA9EB513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FE7735D-E8FA-4A91-BEAD-0F3C6F7975E8}" type="slidenum">
              <a:rPr lang="fr-FR" altLang="fr-FR" sz="2000">
                <a:solidFill>
                  <a:srgbClr val="984807"/>
                </a:solidFill>
              </a:rPr>
              <a:pPr algn="r" eaLnBrk="1" hangingPunct="1">
                <a:spcBef>
                  <a:spcPct val="0"/>
                </a:spcBef>
                <a:buFontTx/>
                <a:buNone/>
              </a:pPr>
              <a:t>53</a:t>
            </a:fld>
            <a:endParaRPr lang="fr-FR" altLang="fr-FR" sz="2000">
              <a:solidFill>
                <a:srgbClr val="984807"/>
              </a:solidFill>
            </a:endParaRPr>
          </a:p>
        </p:txBody>
      </p:sp>
      <p:sp>
        <p:nvSpPr>
          <p:cNvPr id="56324" name="Rectangle 1">
            <a:extLst>
              <a:ext uri="{FF2B5EF4-FFF2-40B4-BE49-F238E27FC236}">
                <a16:creationId xmlns:a16="http://schemas.microsoft.com/office/drawing/2014/main" id="{14BE2CC0-6594-26D3-3352-45E8D8A40B52}"/>
              </a:ext>
            </a:extLst>
          </p:cNvPr>
          <p:cNvSpPr>
            <a:spLocks noChangeArrowheads="1"/>
          </p:cNvSpPr>
          <p:nvPr/>
        </p:nvSpPr>
        <p:spPr bwMode="auto">
          <a:xfrm>
            <a:off x="387350" y="1309688"/>
            <a:ext cx="836136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Couche de fumées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 le flux de gaz de pyrolyse libéré est trop important pour que la flamme puisse le brûler entièrement : L’atmosphère du volume va voir sa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concentration en combustible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(gaz + suies) augmenter.</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6325" name="Image 3">
            <a:extLst>
              <a:ext uri="{FF2B5EF4-FFF2-40B4-BE49-F238E27FC236}">
                <a16:creationId xmlns:a16="http://schemas.microsoft.com/office/drawing/2014/main" id="{019AC3CA-BAB1-640A-5496-67704E2723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3276600"/>
            <a:ext cx="6054725"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8">
            <a:extLst>
              <a:ext uri="{FF2B5EF4-FFF2-40B4-BE49-F238E27FC236}">
                <a16:creationId xmlns:a16="http://schemas.microsoft.com/office/drawing/2014/main" id="{6C0500B6-51D1-AA35-4BD1-04B82662E6F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57347" name="Espace réservé du numéro de diapositive 4">
            <a:extLst>
              <a:ext uri="{FF2B5EF4-FFF2-40B4-BE49-F238E27FC236}">
                <a16:creationId xmlns:a16="http://schemas.microsoft.com/office/drawing/2014/main" id="{7FB1AEA4-F375-4D03-7CCB-928B11999E0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E6483EA-6B63-4932-AE11-8B6985083433}" type="slidenum">
              <a:rPr lang="fr-FR" altLang="fr-FR" sz="2000">
                <a:solidFill>
                  <a:srgbClr val="984807"/>
                </a:solidFill>
              </a:rPr>
              <a:pPr algn="r" eaLnBrk="1" hangingPunct="1">
                <a:spcBef>
                  <a:spcPct val="0"/>
                </a:spcBef>
                <a:buFontTx/>
                <a:buNone/>
              </a:pPr>
              <a:t>54</a:t>
            </a:fld>
            <a:endParaRPr lang="fr-FR" altLang="fr-FR" sz="2000">
              <a:solidFill>
                <a:srgbClr val="984807"/>
              </a:solidFill>
            </a:endParaRPr>
          </a:p>
        </p:txBody>
      </p:sp>
      <p:sp>
        <p:nvSpPr>
          <p:cNvPr id="57348" name="Rectangle 1">
            <a:extLst>
              <a:ext uri="{FF2B5EF4-FFF2-40B4-BE49-F238E27FC236}">
                <a16:creationId xmlns:a16="http://schemas.microsoft.com/office/drawing/2014/main" id="{C44DB136-C9E2-8309-34F2-5C9EE28D34FA}"/>
              </a:ext>
            </a:extLst>
          </p:cNvPr>
          <p:cNvSpPr>
            <a:spLocks noChangeArrowheads="1"/>
          </p:cNvSpPr>
          <p:nvPr/>
        </p:nvSpPr>
        <p:spPr bwMode="auto">
          <a:xfrm>
            <a:off x="395288" y="1284288"/>
            <a:ext cx="8424862"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Couche de fumées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 fonction de leur T°, les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fumées et gaz se stratifient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couches les +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chaudes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 partie haute, les +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froides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 partie basse.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Composition chimique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dépend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Type de feu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Produits impliqués dans la combustion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Taux de ventilation.</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lages d’inflammabilité du mélange gazeux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varient en fonction des produits impliqués.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re 8">
            <a:extLst>
              <a:ext uri="{FF2B5EF4-FFF2-40B4-BE49-F238E27FC236}">
                <a16:creationId xmlns:a16="http://schemas.microsoft.com/office/drawing/2014/main" id="{4075A12D-4C8F-805C-B5DF-566B4E7C702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58371" name="Espace réservé du numéro de diapositive 4">
            <a:extLst>
              <a:ext uri="{FF2B5EF4-FFF2-40B4-BE49-F238E27FC236}">
                <a16:creationId xmlns:a16="http://schemas.microsoft.com/office/drawing/2014/main" id="{91C568D7-5E11-95CB-4D8C-4A120D41971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65B4101-F903-4395-BF30-CF731FC4525A}" type="slidenum">
              <a:rPr lang="fr-FR" altLang="fr-FR" sz="2000">
                <a:solidFill>
                  <a:srgbClr val="984807"/>
                </a:solidFill>
              </a:rPr>
              <a:pPr algn="r" eaLnBrk="1" hangingPunct="1">
                <a:spcBef>
                  <a:spcPct val="0"/>
                </a:spcBef>
                <a:buFontTx/>
                <a:buNone/>
              </a:pPr>
              <a:t>55</a:t>
            </a:fld>
            <a:endParaRPr lang="fr-FR" altLang="fr-FR" sz="2000">
              <a:solidFill>
                <a:srgbClr val="984807"/>
              </a:solidFill>
            </a:endParaRPr>
          </a:p>
        </p:txBody>
      </p:sp>
      <p:sp>
        <p:nvSpPr>
          <p:cNvPr id="58372" name="Rectangle 1">
            <a:extLst>
              <a:ext uri="{FF2B5EF4-FFF2-40B4-BE49-F238E27FC236}">
                <a16:creationId xmlns:a16="http://schemas.microsoft.com/office/drawing/2014/main" id="{9BD16361-1137-9382-827D-B2E5FEBAAF4F}"/>
              </a:ext>
            </a:extLst>
          </p:cNvPr>
          <p:cNvSpPr>
            <a:spLocks noChangeArrowheads="1"/>
          </p:cNvSpPr>
          <p:nvPr/>
        </p:nvSpPr>
        <p:spPr bwMode="auto">
          <a:xfrm>
            <a:off x="395288" y="1557338"/>
            <a:ext cx="8353425"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Couche de fumées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Inflammation des gaz libère de + en + d’énergie ce qui intensifie encore leur combustion.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 point important est le caractère hautement inflammable des fumées et gaz issus de l’incendie.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Fumées et les gaz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mélange de combustibles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qui occupe tout le haut du volume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au-dessus des intervenants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re 8">
            <a:extLst>
              <a:ext uri="{FF2B5EF4-FFF2-40B4-BE49-F238E27FC236}">
                <a16:creationId xmlns:a16="http://schemas.microsoft.com/office/drawing/2014/main" id="{853ED455-20EF-D3F4-200B-737B4F90251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59395" name="Espace réservé du numéro de diapositive 4">
            <a:extLst>
              <a:ext uri="{FF2B5EF4-FFF2-40B4-BE49-F238E27FC236}">
                <a16:creationId xmlns:a16="http://schemas.microsoft.com/office/drawing/2014/main" id="{CE4025E0-EE8F-9AAA-5659-938569C74B6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96DE81A-56C3-4935-A97B-288D57027A7D}" type="slidenum">
              <a:rPr lang="fr-FR" altLang="fr-FR" sz="2000">
                <a:solidFill>
                  <a:srgbClr val="984807"/>
                </a:solidFill>
              </a:rPr>
              <a:pPr algn="r" eaLnBrk="1" hangingPunct="1">
                <a:spcBef>
                  <a:spcPct val="0"/>
                </a:spcBef>
                <a:buFontTx/>
                <a:buNone/>
              </a:pPr>
              <a:t>56</a:t>
            </a:fld>
            <a:endParaRPr lang="fr-FR" altLang="fr-FR" sz="2000">
              <a:solidFill>
                <a:srgbClr val="984807"/>
              </a:solidFill>
            </a:endParaRPr>
          </a:p>
        </p:txBody>
      </p:sp>
      <p:sp>
        <p:nvSpPr>
          <p:cNvPr id="59396" name="Rectangle 1">
            <a:extLst>
              <a:ext uri="{FF2B5EF4-FFF2-40B4-BE49-F238E27FC236}">
                <a16:creationId xmlns:a16="http://schemas.microsoft.com/office/drawing/2014/main" id="{D1328140-458A-3B9B-5D70-5740CA82F06E}"/>
              </a:ext>
            </a:extLst>
          </p:cNvPr>
          <p:cNvSpPr>
            <a:spLocks noChangeArrowheads="1"/>
          </p:cNvSpPr>
          <p:nvPr/>
        </p:nvSpPr>
        <p:spPr bwMode="auto">
          <a:xfrm>
            <a:off x="395288" y="1470025"/>
            <a:ext cx="8189912"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Couche de fumées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D</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angerosité de cette couche de fumées et de gaz est comparable à du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carburant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Matelas de fumées :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véritable couche de combustibles inflammables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s’enrichit et devient de + en + dangereux.</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Ne pas négliger la présence, entre autres gaz, de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dans la couche de fumées, élément particulièrement dangereux, notamment sur le plan de la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combustion</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re 8">
            <a:extLst>
              <a:ext uri="{FF2B5EF4-FFF2-40B4-BE49-F238E27FC236}">
                <a16:creationId xmlns:a16="http://schemas.microsoft.com/office/drawing/2014/main" id="{9C3D47FA-FF0F-096C-F6AC-C8994BB45CD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60419" name="Espace réservé du numéro de diapositive 4">
            <a:extLst>
              <a:ext uri="{FF2B5EF4-FFF2-40B4-BE49-F238E27FC236}">
                <a16:creationId xmlns:a16="http://schemas.microsoft.com/office/drawing/2014/main" id="{DECEC174-4A2A-33DB-BC26-BCF26AA2096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EC92686-2376-40F5-88CE-23C170005AE6}" type="slidenum">
              <a:rPr lang="fr-FR" altLang="fr-FR" sz="2000">
                <a:solidFill>
                  <a:srgbClr val="984807"/>
                </a:solidFill>
              </a:rPr>
              <a:pPr algn="r" eaLnBrk="1" hangingPunct="1">
                <a:spcBef>
                  <a:spcPct val="0"/>
                </a:spcBef>
                <a:buFontTx/>
                <a:buNone/>
              </a:pPr>
              <a:t>57</a:t>
            </a:fld>
            <a:endParaRPr lang="fr-FR" altLang="fr-FR" sz="2000">
              <a:solidFill>
                <a:srgbClr val="984807"/>
              </a:solidFill>
            </a:endParaRPr>
          </a:p>
        </p:txBody>
      </p:sp>
      <p:sp>
        <p:nvSpPr>
          <p:cNvPr id="60420" name="Rectangle 1">
            <a:extLst>
              <a:ext uri="{FF2B5EF4-FFF2-40B4-BE49-F238E27FC236}">
                <a16:creationId xmlns:a16="http://schemas.microsoft.com/office/drawing/2014/main" id="{D26B8BDC-8562-61EF-16B3-680D307AF144}"/>
              </a:ext>
            </a:extLst>
          </p:cNvPr>
          <p:cNvSpPr>
            <a:spLocks noChangeArrowheads="1"/>
          </p:cNvSpPr>
          <p:nvPr/>
        </p:nvSpPr>
        <p:spPr bwMode="auto">
          <a:xfrm>
            <a:off x="476250" y="1412875"/>
            <a:ext cx="8189913"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Dynamique du système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 situation est la suivante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Local dans lequel le feu s’est déclaré possède une ouverture sur l’extérieur, permettant la ventilation du feu mais s’avérant insuffisante pour évacuer la totalité de l’énergie et des matières produites.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Pyrolyse des éléments combustibles présents dans le volume ne cesse d’augmenter et crée à son tour du combustible.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8">
            <a:extLst>
              <a:ext uri="{FF2B5EF4-FFF2-40B4-BE49-F238E27FC236}">
                <a16:creationId xmlns:a16="http://schemas.microsoft.com/office/drawing/2014/main" id="{4EFA9698-B97F-76FF-486C-C6510897096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61443" name="Espace réservé du numéro de diapositive 4">
            <a:extLst>
              <a:ext uri="{FF2B5EF4-FFF2-40B4-BE49-F238E27FC236}">
                <a16:creationId xmlns:a16="http://schemas.microsoft.com/office/drawing/2014/main" id="{E56B3333-E97F-DF26-FDA5-1BA5369811D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91580FC-5078-432F-B8CD-758993F1B89F}" type="slidenum">
              <a:rPr lang="fr-FR" altLang="fr-FR" sz="2000">
                <a:solidFill>
                  <a:srgbClr val="984807"/>
                </a:solidFill>
              </a:rPr>
              <a:pPr algn="r" eaLnBrk="1" hangingPunct="1">
                <a:spcBef>
                  <a:spcPct val="0"/>
                </a:spcBef>
                <a:buFontTx/>
                <a:buNone/>
              </a:pPr>
              <a:t>58</a:t>
            </a:fld>
            <a:endParaRPr lang="fr-FR" altLang="fr-FR" sz="2000">
              <a:solidFill>
                <a:srgbClr val="984807"/>
              </a:solidFill>
            </a:endParaRPr>
          </a:p>
        </p:txBody>
      </p:sp>
      <p:sp>
        <p:nvSpPr>
          <p:cNvPr id="61444" name="Rectangle 1">
            <a:extLst>
              <a:ext uri="{FF2B5EF4-FFF2-40B4-BE49-F238E27FC236}">
                <a16:creationId xmlns:a16="http://schemas.microsoft.com/office/drawing/2014/main" id="{FBD0530D-218A-F165-A595-BCD7AEA491B1}"/>
              </a:ext>
            </a:extLst>
          </p:cNvPr>
          <p:cNvSpPr>
            <a:spLocks noChangeArrowheads="1"/>
          </p:cNvSpPr>
          <p:nvPr/>
        </p:nvSpPr>
        <p:spPr bwMode="auto">
          <a:xfrm>
            <a:off x="395288" y="1343025"/>
            <a:ext cx="8353425"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Dynamique du système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Couche chaude de fumées et de gaz au plafond et les parois surchauffées émettent un rayonnement thermique.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Energie ainsi dégagée accentue l’action du foyer initial et augmente à son tour la pyrolyse et la chaleur ambiante.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changes thermiques par rayonnement, qui vont induire un cycle de «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montée en 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 l’ensemble du système «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 en feu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re 8">
            <a:extLst>
              <a:ext uri="{FF2B5EF4-FFF2-40B4-BE49-F238E27FC236}">
                <a16:creationId xmlns:a16="http://schemas.microsoft.com/office/drawing/2014/main" id="{958BC804-9961-41CE-B557-F183937A5DE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62467" name="Espace réservé du numéro de diapositive 4">
            <a:extLst>
              <a:ext uri="{FF2B5EF4-FFF2-40B4-BE49-F238E27FC236}">
                <a16:creationId xmlns:a16="http://schemas.microsoft.com/office/drawing/2014/main" id="{1EBDBC8F-F5FB-F28E-3BA2-1576C8E050C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753DF21-5C9A-48CA-9C62-B1628B3B439A}" type="slidenum">
              <a:rPr lang="fr-FR" altLang="fr-FR" sz="2000">
                <a:solidFill>
                  <a:srgbClr val="984807"/>
                </a:solidFill>
              </a:rPr>
              <a:pPr algn="r" eaLnBrk="1" hangingPunct="1">
                <a:spcBef>
                  <a:spcPct val="0"/>
                </a:spcBef>
                <a:buFontTx/>
                <a:buNone/>
              </a:pPr>
              <a:t>59</a:t>
            </a:fld>
            <a:endParaRPr lang="fr-FR" altLang="fr-FR" sz="2000">
              <a:solidFill>
                <a:srgbClr val="984807"/>
              </a:solidFill>
            </a:endParaRPr>
          </a:p>
        </p:txBody>
      </p:sp>
      <p:sp>
        <p:nvSpPr>
          <p:cNvPr id="62468" name="Rectangle 1">
            <a:extLst>
              <a:ext uri="{FF2B5EF4-FFF2-40B4-BE49-F238E27FC236}">
                <a16:creationId xmlns:a16="http://schemas.microsoft.com/office/drawing/2014/main" id="{1B6A0A1A-F458-E3CD-D634-F674E97D6D41}"/>
              </a:ext>
            </a:extLst>
          </p:cNvPr>
          <p:cNvSpPr>
            <a:spLocks noChangeArrowheads="1"/>
          </p:cNvSpPr>
          <p:nvPr/>
        </p:nvSpPr>
        <p:spPr bwMode="auto">
          <a:xfrm>
            <a:off x="395288" y="1343025"/>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Dynamique du système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62469" name="Image 2">
            <a:extLst>
              <a:ext uri="{FF2B5EF4-FFF2-40B4-BE49-F238E27FC236}">
                <a16:creationId xmlns:a16="http://schemas.microsoft.com/office/drawing/2014/main" id="{094AF450-8486-4435-5CE6-FF32BEC787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988" y="2060575"/>
            <a:ext cx="782002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8">
            <a:extLst>
              <a:ext uri="{FF2B5EF4-FFF2-40B4-BE49-F238E27FC236}">
                <a16:creationId xmlns:a16="http://schemas.microsoft.com/office/drawing/2014/main" id="{97D18CE5-8FF0-21A0-48A2-AE53D152541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8195" name="Espace réservé du numéro de diapositive 4">
            <a:extLst>
              <a:ext uri="{FF2B5EF4-FFF2-40B4-BE49-F238E27FC236}">
                <a16:creationId xmlns:a16="http://schemas.microsoft.com/office/drawing/2014/main" id="{DF6EAA35-22D3-A6A8-2976-3AA7481CAA6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355393D-3C12-4E70-8B47-A93EEC576B8B}" type="slidenum">
              <a:rPr lang="fr-FR" altLang="fr-FR" sz="2000">
                <a:solidFill>
                  <a:srgbClr val="984807"/>
                </a:solidFill>
              </a:rPr>
              <a:pPr algn="r" eaLnBrk="1" hangingPunct="1">
                <a:spcBef>
                  <a:spcPct val="0"/>
                </a:spcBef>
                <a:buFontTx/>
                <a:buNone/>
              </a:pPr>
              <a:t>6</a:t>
            </a:fld>
            <a:endParaRPr lang="fr-FR" altLang="fr-FR" sz="2000">
              <a:solidFill>
                <a:srgbClr val="984807"/>
              </a:solidFill>
            </a:endParaRPr>
          </a:p>
        </p:txBody>
      </p:sp>
      <p:sp>
        <p:nvSpPr>
          <p:cNvPr id="8196" name="Rectangle 1">
            <a:extLst>
              <a:ext uri="{FF2B5EF4-FFF2-40B4-BE49-F238E27FC236}">
                <a16:creationId xmlns:a16="http://schemas.microsoft.com/office/drawing/2014/main" id="{212EB047-547F-CA1D-EECF-EF7CC2DD7DAA}"/>
              </a:ext>
            </a:extLst>
          </p:cNvPr>
          <p:cNvSpPr>
            <a:spLocks noChangeArrowheads="1"/>
          </p:cNvSpPr>
          <p:nvPr/>
        </p:nvSpPr>
        <p:spPr bwMode="auto">
          <a:xfrm>
            <a:off x="381000" y="1341438"/>
            <a:ext cx="8189913"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EGE apparaît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dans la phase de croissance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 feu.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EF peut être plus insidieuse et survenir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aussi bien en phase de croissance qu’en phase de déclin</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Attention des SP est alors relâchée, ce qui rend cette phase d’autant + délicate et dangereuse.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8197" name="Image 8">
            <a:extLst>
              <a:ext uri="{FF2B5EF4-FFF2-40B4-BE49-F238E27FC236}">
                <a16:creationId xmlns:a16="http://schemas.microsoft.com/office/drawing/2014/main" id="{5C5DE83D-E8E0-C2B3-15D1-7CB8133881B9}"/>
              </a:ext>
            </a:extLst>
          </p:cNvPr>
          <p:cNvPicPr>
            <a:picLocks noChangeAspect="1"/>
          </p:cNvPicPr>
          <p:nvPr/>
        </p:nvPicPr>
        <p:blipFill>
          <a:blip r:embed="rId2">
            <a:extLst>
              <a:ext uri="{28A0092B-C50C-407E-A947-70E740481C1C}">
                <a14:useLocalDpi xmlns:a14="http://schemas.microsoft.com/office/drawing/2010/main" val="0"/>
              </a:ext>
            </a:extLst>
          </a:blip>
          <a:srcRect b="15218"/>
          <a:stretch>
            <a:fillRect/>
          </a:stretch>
        </p:blipFill>
        <p:spPr bwMode="auto">
          <a:xfrm>
            <a:off x="4572000" y="4037013"/>
            <a:ext cx="433863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re 8">
            <a:extLst>
              <a:ext uri="{FF2B5EF4-FFF2-40B4-BE49-F238E27FC236}">
                <a16:creationId xmlns:a16="http://schemas.microsoft.com/office/drawing/2014/main" id="{65079C08-E247-B3F8-5AEE-9220B15B802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63491" name="Espace réservé du numéro de diapositive 4">
            <a:extLst>
              <a:ext uri="{FF2B5EF4-FFF2-40B4-BE49-F238E27FC236}">
                <a16:creationId xmlns:a16="http://schemas.microsoft.com/office/drawing/2014/main" id="{003CCFB6-5418-D706-EE1E-24F9FE59DBE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FFD2DE3-F0B4-4227-A6C1-5202A842C662}" type="slidenum">
              <a:rPr lang="fr-FR" altLang="fr-FR" sz="2000">
                <a:solidFill>
                  <a:srgbClr val="984807"/>
                </a:solidFill>
              </a:rPr>
              <a:pPr algn="r" eaLnBrk="1" hangingPunct="1">
                <a:spcBef>
                  <a:spcPct val="0"/>
                </a:spcBef>
                <a:buFontTx/>
                <a:buNone/>
              </a:pPr>
              <a:t>60</a:t>
            </a:fld>
            <a:endParaRPr lang="fr-FR" altLang="fr-FR" sz="2000">
              <a:solidFill>
                <a:srgbClr val="984807"/>
              </a:solidFill>
            </a:endParaRPr>
          </a:p>
        </p:txBody>
      </p:sp>
      <p:sp>
        <p:nvSpPr>
          <p:cNvPr id="63492" name="Rectangle 1">
            <a:extLst>
              <a:ext uri="{FF2B5EF4-FFF2-40B4-BE49-F238E27FC236}">
                <a16:creationId xmlns:a16="http://schemas.microsoft.com/office/drawing/2014/main" id="{08AEFF66-6073-81A7-146A-B9D787EB3F30}"/>
              </a:ext>
            </a:extLst>
          </p:cNvPr>
          <p:cNvSpPr>
            <a:spLocks noChangeArrowheads="1"/>
          </p:cNvSpPr>
          <p:nvPr/>
        </p:nvSpPr>
        <p:spPr bwMode="auto">
          <a:xfrm>
            <a:off x="395288" y="1343025"/>
            <a:ext cx="8462962"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Dynamique du système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expérimentations effectuées ont révélé la présence d’une couche de fumées et de gaz dont la T° est comprise entre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500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650 °C</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Feu continue à se ventiler mais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l’évacuation de la chaleur reste insuffisante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Phase d’instabilité est maximale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peut évoluer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à tout instant vers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l’embrasement brutal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 tous les combustibles du volume (mobilier et fumées).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re 8">
            <a:extLst>
              <a:ext uri="{FF2B5EF4-FFF2-40B4-BE49-F238E27FC236}">
                <a16:creationId xmlns:a16="http://schemas.microsoft.com/office/drawing/2014/main" id="{59467033-83E2-1FD0-DC10-CDCDBB12E72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64515" name="Espace réservé du numéro de diapositive 4">
            <a:extLst>
              <a:ext uri="{FF2B5EF4-FFF2-40B4-BE49-F238E27FC236}">
                <a16:creationId xmlns:a16="http://schemas.microsoft.com/office/drawing/2014/main" id="{17E73421-6147-E0EC-3E07-86DDDBC104A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337E17B-B4AF-4016-84B5-28A3C006704A}" type="slidenum">
              <a:rPr lang="fr-FR" altLang="fr-FR" sz="2000">
                <a:solidFill>
                  <a:srgbClr val="984807"/>
                </a:solidFill>
              </a:rPr>
              <a:pPr algn="r" eaLnBrk="1" hangingPunct="1">
                <a:spcBef>
                  <a:spcPct val="0"/>
                </a:spcBef>
                <a:buFontTx/>
                <a:buNone/>
              </a:pPr>
              <a:t>61</a:t>
            </a:fld>
            <a:endParaRPr lang="fr-FR" altLang="fr-FR" sz="2000">
              <a:solidFill>
                <a:srgbClr val="984807"/>
              </a:solidFill>
            </a:endParaRPr>
          </a:p>
        </p:txBody>
      </p:sp>
      <p:sp>
        <p:nvSpPr>
          <p:cNvPr id="64516" name="Rectangle 1">
            <a:extLst>
              <a:ext uri="{FF2B5EF4-FFF2-40B4-BE49-F238E27FC236}">
                <a16:creationId xmlns:a16="http://schemas.microsoft.com/office/drawing/2014/main" id="{1A7372B6-8536-C7B9-EC23-6F75EB42BF50}"/>
              </a:ext>
            </a:extLst>
          </p:cNvPr>
          <p:cNvSpPr>
            <a:spLocks noChangeArrowheads="1"/>
          </p:cNvSpPr>
          <p:nvPr/>
        </p:nvSpPr>
        <p:spPr bwMode="auto">
          <a:xfrm>
            <a:off x="395288" y="1539875"/>
            <a:ext cx="8189912"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Dynamique du système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 très nombreux paramètres régissent la combustion et son expansion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Rôle du CO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Inflammabilité de la couche de fumées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Taux de pyrolyse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 d’ignition des gaz issus de cette pyrolyse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Rayonnement thermique depuis la couche de fumées et les parois.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re 8">
            <a:extLst>
              <a:ext uri="{FF2B5EF4-FFF2-40B4-BE49-F238E27FC236}">
                <a16:creationId xmlns:a16="http://schemas.microsoft.com/office/drawing/2014/main" id="{F170A4CC-6F4E-4F9A-85AE-6561E7968DA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65539" name="Espace réservé du numéro de diapositive 4">
            <a:extLst>
              <a:ext uri="{FF2B5EF4-FFF2-40B4-BE49-F238E27FC236}">
                <a16:creationId xmlns:a16="http://schemas.microsoft.com/office/drawing/2014/main" id="{789C4C75-AD40-0553-9807-6B53E08A57F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D9FF608-EF0F-4D8B-B544-40E39846DE47}" type="slidenum">
              <a:rPr lang="fr-FR" altLang="fr-FR" sz="2000">
                <a:solidFill>
                  <a:srgbClr val="984807"/>
                </a:solidFill>
              </a:rPr>
              <a:pPr algn="r" eaLnBrk="1" hangingPunct="1">
                <a:spcBef>
                  <a:spcPct val="0"/>
                </a:spcBef>
                <a:buFontTx/>
                <a:buNone/>
              </a:pPr>
              <a:t>62</a:t>
            </a:fld>
            <a:endParaRPr lang="fr-FR" altLang="fr-FR" sz="2000">
              <a:solidFill>
                <a:srgbClr val="984807"/>
              </a:solidFill>
            </a:endParaRPr>
          </a:p>
        </p:txBody>
      </p:sp>
      <p:sp>
        <p:nvSpPr>
          <p:cNvPr id="65540" name="Rectangle 1">
            <a:extLst>
              <a:ext uri="{FF2B5EF4-FFF2-40B4-BE49-F238E27FC236}">
                <a16:creationId xmlns:a16="http://schemas.microsoft.com/office/drawing/2014/main" id="{ABBA90CF-3044-69A7-8893-AE408CB84582}"/>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Scénario type et description du phénomène :</a:t>
            </a:r>
          </a:p>
        </p:txBody>
      </p:sp>
      <p:sp>
        <p:nvSpPr>
          <p:cNvPr id="65541" name="Rectangle 1">
            <a:extLst>
              <a:ext uri="{FF2B5EF4-FFF2-40B4-BE49-F238E27FC236}">
                <a16:creationId xmlns:a16="http://schemas.microsoft.com/office/drawing/2014/main" id="{B34D7F18-32FB-FF1A-6458-34838E234AB4}"/>
              </a:ext>
            </a:extLst>
          </p:cNvPr>
          <p:cNvSpPr>
            <a:spLocks noChangeArrowheads="1"/>
          </p:cNvSpPr>
          <p:nvPr/>
        </p:nvSpPr>
        <p:spPr bwMode="auto">
          <a:xfrm>
            <a:off x="457200" y="19812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Déclenchement du phénomène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L</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’ambiance gazeuse du volume est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hautement inflammable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et la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chaleur maximale. </a:t>
            </a:r>
          </a:p>
          <a:p>
            <a:pPr algn="just">
              <a:lnSpc>
                <a:spcPct val="107000"/>
              </a:lnSpc>
              <a:spcBef>
                <a:spcPct val="0"/>
              </a:spcBef>
              <a:buFontTx/>
              <a:buNone/>
            </a:pPr>
            <a:endPar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Petites flammes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apparaissent dans la couche de fumées, à l’interface avec l’air, lorsque la T° d’auto-inflammation des gaz est atteinte.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re 8">
            <a:extLst>
              <a:ext uri="{FF2B5EF4-FFF2-40B4-BE49-F238E27FC236}">
                <a16:creationId xmlns:a16="http://schemas.microsoft.com/office/drawing/2014/main" id="{4F38EF4C-2BC3-6E4C-2BD4-C86963DFB2C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66563" name="Espace réservé du numéro de diapositive 4">
            <a:extLst>
              <a:ext uri="{FF2B5EF4-FFF2-40B4-BE49-F238E27FC236}">
                <a16:creationId xmlns:a16="http://schemas.microsoft.com/office/drawing/2014/main" id="{5B377A29-FA60-142C-1DD2-D950171716C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6B218D2-9638-4AD7-94EC-17DA71A1D096}" type="slidenum">
              <a:rPr lang="fr-FR" altLang="fr-FR" sz="2000">
                <a:solidFill>
                  <a:srgbClr val="984807"/>
                </a:solidFill>
              </a:rPr>
              <a:pPr algn="r" eaLnBrk="1" hangingPunct="1">
                <a:spcBef>
                  <a:spcPct val="0"/>
                </a:spcBef>
                <a:buFontTx/>
                <a:buNone/>
              </a:pPr>
              <a:t>63</a:t>
            </a:fld>
            <a:endParaRPr lang="fr-FR" altLang="fr-FR" sz="2000">
              <a:solidFill>
                <a:srgbClr val="984807"/>
              </a:solidFill>
            </a:endParaRPr>
          </a:p>
        </p:txBody>
      </p:sp>
      <p:sp>
        <p:nvSpPr>
          <p:cNvPr id="66564" name="Rectangle 1">
            <a:extLst>
              <a:ext uri="{FF2B5EF4-FFF2-40B4-BE49-F238E27FC236}">
                <a16:creationId xmlns:a16="http://schemas.microsoft.com/office/drawing/2014/main" id="{48AA1DF7-69DB-8E9E-7C24-F4DDEE9841E8}"/>
              </a:ext>
            </a:extLst>
          </p:cNvPr>
          <p:cNvSpPr>
            <a:spLocks noChangeArrowheads="1"/>
          </p:cNvSpPr>
          <p:nvPr/>
        </p:nvSpPr>
        <p:spPr bwMode="auto">
          <a:xfrm>
            <a:off x="395288" y="1412875"/>
            <a:ext cx="8189912"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Déclenchement du phénomène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Flammes s’intensifient en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rouleaux de flammes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courant dans les fumées proches du plafond.</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6565" name="Image 2">
            <a:extLst>
              <a:ext uri="{FF2B5EF4-FFF2-40B4-BE49-F238E27FC236}">
                <a16:creationId xmlns:a16="http://schemas.microsoft.com/office/drawing/2014/main" id="{6ADB063D-4F89-2FA5-4523-6CAF057CB4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059113"/>
            <a:ext cx="6450013"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re 8">
            <a:extLst>
              <a:ext uri="{FF2B5EF4-FFF2-40B4-BE49-F238E27FC236}">
                <a16:creationId xmlns:a16="http://schemas.microsoft.com/office/drawing/2014/main" id="{74CE5AC6-0126-8936-5DB8-BC192396E15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67587" name="Espace réservé du numéro de diapositive 4">
            <a:extLst>
              <a:ext uri="{FF2B5EF4-FFF2-40B4-BE49-F238E27FC236}">
                <a16:creationId xmlns:a16="http://schemas.microsoft.com/office/drawing/2014/main" id="{7B58F3F1-3CF5-450D-FB17-48E89CB6EBC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E91B2D9-18C0-4B7D-B227-EB388C620A1D}" type="slidenum">
              <a:rPr lang="fr-FR" altLang="fr-FR" sz="2000">
                <a:solidFill>
                  <a:srgbClr val="984807"/>
                </a:solidFill>
              </a:rPr>
              <a:pPr algn="r" eaLnBrk="1" hangingPunct="1">
                <a:spcBef>
                  <a:spcPct val="0"/>
                </a:spcBef>
                <a:buFontTx/>
                <a:buNone/>
              </a:pPr>
              <a:t>64</a:t>
            </a:fld>
            <a:endParaRPr lang="fr-FR" altLang="fr-FR" sz="2000">
              <a:solidFill>
                <a:srgbClr val="984807"/>
              </a:solidFill>
            </a:endParaRPr>
          </a:p>
        </p:txBody>
      </p:sp>
      <p:sp>
        <p:nvSpPr>
          <p:cNvPr id="67588" name="Rectangle 1">
            <a:extLst>
              <a:ext uri="{FF2B5EF4-FFF2-40B4-BE49-F238E27FC236}">
                <a16:creationId xmlns:a16="http://schemas.microsoft.com/office/drawing/2014/main" id="{731905D3-2A84-FBAA-815D-779F2BF44402}"/>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Scénario type et description du phénomène :</a:t>
            </a:r>
          </a:p>
        </p:txBody>
      </p:sp>
      <p:sp>
        <p:nvSpPr>
          <p:cNvPr id="67589" name="Rectangle 1">
            <a:extLst>
              <a:ext uri="{FF2B5EF4-FFF2-40B4-BE49-F238E27FC236}">
                <a16:creationId xmlns:a16="http://schemas.microsoft.com/office/drawing/2014/main" id="{850A403A-A030-B6A3-2D5A-078F8CA06668}"/>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Déclenchement du phénomène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Couche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 fumées s’épaissit en s’abaissant assez brutalement,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emplissant de combustibles gazeux hautement inflammables la presque totalité du volume sinistré.</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Situation annonce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l’imminence (quelques secondes) de l’EGE,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combustibles présents dans le local (surfaces, objets) ayant été chauffés jusqu’à atteindre leur point d'auto-inflammation.</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re 8">
            <a:extLst>
              <a:ext uri="{FF2B5EF4-FFF2-40B4-BE49-F238E27FC236}">
                <a16:creationId xmlns:a16="http://schemas.microsoft.com/office/drawing/2014/main" id="{F83213AB-C0B9-1443-C6F8-CD4268CA86C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68611" name="Espace réservé du numéro de diapositive 4">
            <a:extLst>
              <a:ext uri="{FF2B5EF4-FFF2-40B4-BE49-F238E27FC236}">
                <a16:creationId xmlns:a16="http://schemas.microsoft.com/office/drawing/2014/main" id="{BE2A12EC-3793-138C-0F8B-E254AECAD15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6243E0D-D484-464A-9A9D-FE3C128C72A6}" type="slidenum">
              <a:rPr lang="fr-FR" altLang="fr-FR" sz="2000">
                <a:solidFill>
                  <a:srgbClr val="984807"/>
                </a:solidFill>
              </a:rPr>
              <a:pPr algn="r" eaLnBrk="1" hangingPunct="1">
                <a:spcBef>
                  <a:spcPct val="0"/>
                </a:spcBef>
                <a:buFontTx/>
                <a:buNone/>
              </a:pPr>
              <a:t>65</a:t>
            </a:fld>
            <a:endParaRPr lang="fr-FR" altLang="fr-FR" sz="2000">
              <a:solidFill>
                <a:srgbClr val="984807"/>
              </a:solidFill>
            </a:endParaRPr>
          </a:p>
        </p:txBody>
      </p:sp>
      <p:sp>
        <p:nvSpPr>
          <p:cNvPr id="68612" name="Rectangle 1">
            <a:extLst>
              <a:ext uri="{FF2B5EF4-FFF2-40B4-BE49-F238E27FC236}">
                <a16:creationId xmlns:a16="http://schemas.microsoft.com/office/drawing/2014/main" id="{14482478-413E-2FB0-40A6-7B6BB70131AB}"/>
              </a:ext>
            </a:extLst>
          </p:cNvPr>
          <p:cNvSpPr>
            <a:spLocks noChangeArrowheads="1"/>
          </p:cNvSpPr>
          <p:nvPr/>
        </p:nvSpPr>
        <p:spPr bwMode="auto">
          <a:xfrm>
            <a:off x="395288" y="1341438"/>
            <a:ext cx="8189912" cy="402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Déclenchement du phénomène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Peut se produire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à partir de 500 °C.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Passage brutal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d’un feu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localisé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à un feu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généralisé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 se retrouve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entièrement embrasé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pendant un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très long moment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 « ambiante »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atteint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environ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1 000°C</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re 8">
            <a:extLst>
              <a:ext uri="{FF2B5EF4-FFF2-40B4-BE49-F238E27FC236}">
                <a16:creationId xmlns:a16="http://schemas.microsoft.com/office/drawing/2014/main" id="{68F6B180-AB7A-EC9C-AEC3-7AFEF08BABF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69635" name="Espace réservé du numéro de diapositive 4">
            <a:extLst>
              <a:ext uri="{FF2B5EF4-FFF2-40B4-BE49-F238E27FC236}">
                <a16:creationId xmlns:a16="http://schemas.microsoft.com/office/drawing/2014/main" id="{89AEB015-D810-82F1-4AB5-79DC7208181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252F91F-A44E-419E-A9FA-BF9188774873}" type="slidenum">
              <a:rPr lang="fr-FR" altLang="fr-FR" sz="2000">
                <a:solidFill>
                  <a:srgbClr val="984807"/>
                </a:solidFill>
              </a:rPr>
              <a:pPr algn="r" eaLnBrk="1" hangingPunct="1">
                <a:spcBef>
                  <a:spcPct val="0"/>
                </a:spcBef>
                <a:buFontTx/>
                <a:buNone/>
              </a:pPr>
              <a:t>66</a:t>
            </a:fld>
            <a:endParaRPr lang="fr-FR" altLang="fr-FR" sz="2000">
              <a:solidFill>
                <a:srgbClr val="984807"/>
              </a:solidFill>
            </a:endParaRPr>
          </a:p>
        </p:txBody>
      </p:sp>
      <p:sp>
        <p:nvSpPr>
          <p:cNvPr id="69636" name="Rectangle 1">
            <a:extLst>
              <a:ext uri="{FF2B5EF4-FFF2-40B4-BE49-F238E27FC236}">
                <a16:creationId xmlns:a16="http://schemas.microsoft.com/office/drawing/2014/main" id="{D53628F0-403C-C461-654C-F9BF1502BBC0}"/>
              </a:ext>
            </a:extLst>
          </p:cNvPr>
          <p:cNvSpPr>
            <a:spLocks noChangeArrowheads="1"/>
          </p:cNvSpPr>
          <p:nvPr/>
        </p:nvSpPr>
        <p:spPr bwMode="auto">
          <a:xfrm>
            <a:off x="395288" y="13414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Déclenchement du phénomène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69637" name="Image 5">
            <a:extLst>
              <a:ext uri="{FF2B5EF4-FFF2-40B4-BE49-F238E27FC236}">
                <a16:creationId xmlns:a16="http://schemas.microsoft.com/office/drawing/2014/main" id="{D09D5AB5-23C5-223C-FE9E-54119E95DB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125" y="1955800"/>
            <a:ext cx="8005763"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re 8">
            <a:extLst>
              <a:ext uri="{FF2B5EF4-FFF2-40B4-BE49-F238E27FC236}">
                <a16:creationId xmlns:a16="http://schemas.microsoft.com/office/drawing/2014/main" id="{B7E4474D-B44A-38AB-130F-2246E695D78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70659" name="Espace réservé du numéro de diapositive 4">
            <a:extLst>
              <a:ext uri="{FF2B5EF4-FFF2-40B4-BE49-F238E27FC236}">
                <a16:creationId xmlns:a16="http://schemas.microsoft.com/office/drawing/2014/main" id="{BDC1FFC2-DEB5-61A3-5E27-F228AD37D5C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95D484F-6237-4760-8822-1F9613254350}" type="slidenum">
              <a:rPr lang="fr-FR" altLang="fr-FR" sz="2000">
                <a:solidFill>
                  <a:srgbClr val="984807"/>
                </a:solidFill>
              </a:rPr>
              <a:pPr algn="r" eaLnBrk="1" hangingPunct="1">
                <a:spcBef>
                  <a:spcPct val="0"/>
                </a:spcBef>
                <a:buFontTx/>
                <a:buNone/>
              </a:pPr>
              <a:t>67</a:t>
            </a:fld>
            <a:endParaRPr lang="fr-FR" altLang="fr-FR" sz="2000">
              <a:solidFill>
                <a:srgbClr val="984807"/>
              </a:solidFill>
            </a:endParaRPr>
          </a:p>
        </p:txBody>
      </p:sp>
      <p:sp>
        <p:nvSpPr>
          <p:cNvPr id="70660" name="Rectangle 1">
            <a:extLst>
              <a:ext uri="{FF2B5EF4-FFF2-40B4-BE49-F238E27FC236}">
                <a16:creationId xmlns:a16="http://schemas.microsoft.com/office/drawing/2014/main" id="{A192991E-68D6-5F9C-73A5-C89EF3F2AB40}"/>
              </a:ext>
            </a:extLst>
          </p:cNvPr>
          <p:cNvSpPr>
            <a:spLocks noChangeArrowheads="1"/>
          </p:cNvSpPr>
          <p:nvPr/>
        </p:nvSpPr>
        <p:spPr bwMode="auto">
          <a:xfrm>
            <a:off x="476250" y="1412875"/>
            <a:ext cx="8189913"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Déclenchement du phénomène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Incendie, localisé dans une 1 partie du volume, transforme celui-ci en un brasier considérable risquant de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iéger mortellement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 intervenants et les victimes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Déstabiliser le dispositif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 lutte et de secours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ropager l’incendie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Analyse des accidents liés à ce phénomène démontre qu’1 personne exposée en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sort rarement indemne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re 8">
            <a:extLst>
              <a:ext uri="{FF2B5EF4-FFF2-40B4-BE49-F238E27FC236}">
                <a16:creationId xmlns:a16="http://schemas.microsoft.com/office/drawing/2014/main" id="{816CEA23-A72D-EA77-12DF-EF658389ADC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Embrasement généralisé éclair</a:t>
            </a:r>
          </a:p>
        </p:txBody>
      </p:sp>
      <p:sp>
        <p:nvSpPr>
          <p:cNvPr id="71683" name="Espace réservé du numéro de diapositive 4">
            <a:extLst>
              <a:ext uri="{FF2B5EF4-FFF2-40B4-BE49-F238E27FC236}">
                <a16:creationId xmlns:a16="http://schemas.microsoft.com/office/drawing/2014/main" id="{15A7D96D-3756-B313-552F-3BB0F835E63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A272AE4-03CC-403D-A8CF-AE34067A099A}" type="slidenum">
              <a:rPr lang="fr-FR" altLang="fr-FR" sz="2000">
                <a:solidFill>
                  <a:srgbClr val="984807"/>
                </a:solidFill>
              </a:rPr>
              <a:pPr algn="r" eaLnBrk="1" hangingPunct="1">
                <a:spcBef>
                  <a:spcPct val="0"/>
                </a:spcBef>
                <a:buFontTx/>
                <a:buNone/>
              </a:pPr>
              <a:t>68</a:t>
            </a:fld>
            <a:endParaRPr lang="fr-FR" altLang="fr-FR" sz="2000">
              <a:solidFill>
                <a:srgbClr val="984807"/>
              </a:solidFill>
            </a:endParaRPr>
          </a:p>
        </p:txBody>
      </p:sp>
      <p:sp>
        <p:nvSpPr>
          <p:cNvPr id="71684" name="Rectangle 1">
            <a:extLst>
              <a:ext uri="{FF2B5EF4-FFF2-40B4-BE49-F238E27FC236}">
                <a16:creationId xmlns:a16="http://schemas.microsoft.com/office/drawing/2014/main" id="{DAA47925-6484-7C30-1F3A-A6C84410C63E}"/>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Signes d'alarme :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Annonçant l’imminence d’un EGE </a:t>
            </a: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1685" name="Rectangle 1">
            <a:extLst>
              <a:ext uri="{FF2B5EF4-FFF2-40B4-BE49-F238E27FC236}">
                <a16:creationId xmlns:a16="http://schemas.microsoft.com/office/drawing/2014/main" id="{5C05AD89-2072-9CA4-D05B-320348643268}"/>
              </a:ext>
            </a:extLst>
          </p:cNvPr>
          <p:cNvSpPr>
            <a:spLocks noChangeArrowheads="1"/>
          </p:cNvSpPr>
          <p:nvPr/>
        </p:nvSpPr>
        <p:spPr bwMode="auto">
          <a:xfrm>
            <a:off x="476250" y="2093913"/>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olume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présente des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ouvertures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permettant l’apport d’air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Foyer est localisé et produit des flammes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claires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ouche de fumées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 densifie et s’épaissit rapidement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haleur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provenant de la couche de fumées est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intense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écrasante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imposant de se baisser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etites flammes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apparaissent dans la couche de fumées, suivies de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rouleaux de flammes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à l’interface fumées/air.</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Rouleaux de flammes : éléments précurseurs de l’EGE.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u numéro de diapositive 4">
            <a:extLst>
              <a:ext uri="{FF2B5EF4-FFF2-40B4-BE49-F238E27FC236}">
                <a16:creationId xmlns:a16="http://schemas.microsoft.com/office/drawing/2014/main" id="{C29852E5-5949-A61E-967E-19497B18694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9D5AB73-4FC4-4E46-9709-E5DB36DE3066}" type="slidenum">
              <a:rPr lang="fr-FR" altLang="fr-FR" sz="2000">
                <a:solidFill>
                  <a:srgbClr val="984807"/>
                </a:solidFill>
              </a:rPr>
              <a:pPr algn="r" eaLnBrk="1" hangingPunct="1">
                <a:spcBef>
                  <a:spcPct val="0"/>
                </a:spcBef>
                <a:buFontTx/>
                <a:buNone/>
              </a:pPr>
              <a:t>69</a:t>
            </a:fld>
            <a:endParaRPr lang="fr-FR" altLang="fr-FR" sz="2000">
              <a:solidFill>
                <a:srgbClr val="984807"/>
              </a:solidFill>
            </a:endParaRPr>
          </a:p>
        </p:txBody>
      </p:sp>
      <p:sp>
        <p:nvSpPr>
          <p:cNvPr id="72707" name="Titre 8">
            <a:extLst>
              <a:ext uri="{FF2B5EF4-FFF2-40B4-BE49-F238E27FC236}">
                <a16:creationId xmlns:a16="http://schemas.microsoft.com/office/drawing/2014/main" id="{3F498E78-065C-0C0F-BFC2-0C25935C1573}"/>
              </a:ext>
            </a:extLst>
          </p:cNvPr>
          <p:cNvSpPr txBox="1">
            <a:spLocks/>
          </p:cNvSpPr>
          <p:nvPr/>
        </p:nvSpPr>
        <p:spPr bwMode="auto">
          <a:xfrm>
            <a:off x="755650" y="2781300"/>
            <a:ext cx="7742238"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8">
            <a:extLst>
              <a:ext uri="{FF2B5EF4-FFF2-40B4-BE49-F238E27FC236}">
                <a16:creationId xmlns:a16="http://schemas.microsoft.com/office/drawing/2014/main" id="{93264AF7-0A41-AB9F-A265-1915110D99C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9219" name="Espace réservé du numéro de diapositive 4">
            <a:extLst>
              <a:ext uri="{FF2B5EF4-FFF2-40B4-BE49-F238E27FC236}">
                <a16:creationId xmlns:a16="http://schemas.microsoft.com/office/drawing/2014/main" id="{AAC5CBDF-034D-6C9B-7FED-9C39F35A570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684E65E-0A9A-4C6E-B70A-642443D08A7E}" type="slidenum">
              <a:rPr lang="fr-FR" altLang="fr-FR" sz="2000">
                <a:solidFill>
                  <a:srgbClr val="984807"/>
                </a:solidFill>
              </a:rPr>
              <a:pPr algn="r" eaLnBrk="1" hangingPunct="1">
                <a:spcBef>
                  <a:spcPct val="0"/>
                </a:spcBef>
                <a:buFontTx/>
                <a:buNone/>
              </a:pPr>
              <a:t>7</a:t>
            </a:fld>
            <a:endParaRPr lang="fr-FR" altLang="fr-FR" sz="2000">
              <a:solidFill>
                <a:srgbClr val="984807"/>
              </a:solidFill>
            </a:endParaRPr>
          </a:p>
        </p:txBody>
      </p:sp>
      <p:sp>
        <p:nvSpPr>
          <p:cNvPr id="9220" name="Rectangle 1">
            <a:extLst>
              <a:ext uri="{FF2B5EF4-FFF2-40B4-BE49-F238E27FC236}">
                <a16:creationId xmlns:a16="http://schemas.microsoft.com/office/drawing/2014/main" id="{7ECD04F7-D6AF-A590-A4AA-335D3665CC98}"/>
              </a:ext>
            </a:extLst>
          </p:cNvPr>
          <p:cNvSpPr>
            <a:spLocks noChangeArrowheads="1"/>
          </p:cNvSpPr>
          <p:nvPr/>
        </p:nvSpPr>
        <p:spPr bwMode="auto">
          <a:xfrm>
            <a:off x="395288" y="1301750"/>
            <a:ext cx="81899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Sites avec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configurations bâtimentaires complexes,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notamment dans le cas de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locaux gigognes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risques d’EF et d’EGE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221" name="Image 8">
            <a:extLst>
              <a:ext uri="{FF2B5EF4-FFF2-40B4-BE49-F238E27FC236}">
                <a16:creationId xmlns:a16="http://schemas.microsoft.com/office/drawing/2014/main" id="{A0847EA3-D3CE-6374-2CF1-C9D800ABFC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166938"/>
            <a:ext cx="532765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u numéro de diapositive 4">
            <a:extLst>
              <a:ext uri="{FF2B5EF4-FFF2-40B4-BE49-F238E27FC236}">
                <a16:creationId xmlns:a16="http://schemas.microsoft.com/office/drawing/2014/main" id="{3F9E750E-4AC0-150F-8AA6-A2439547181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C62C527-2812-40B7-8922-73380FD792D3}" type="slidenum">
              <a:rPr lang="fr-FR" altLang="fr-FR" sz="2000">
                <a:solidFill>
                  <a:srgbClr val="984807"/>
                </a:solidFill>
              </a:rPr>
              <a:pPr algn="r" eaLnBrk="1" hangingPunct="1">
                <a:spcBef>
                  <a:spcPct val="0"/>
                </a:spcBef>
                <a:buFontTx/>
                <a:buNone/>
              </a:pPr>
              <a:t>70</a:t>
            </a:fld>
            <a:endParaRPr lang="fr-FR" altLang="fr-FR" sz="2000">
              <a:solidFill>
                <a:srgbClr val="984807"/>
              </a:solidFill>
            </a:endParaRPr>
          </a:p>
        </p:txBody>
      </p:sp>
      <p:sp>
        <p:nvSpPr>
          <p:cNvPr id="73731" name="Titre 8">
            <a:extLst>
              <a:ext uri="{FF2B5EF4-FFF2-40B4-BE49-F238E27FC236}">
                <a16:creationId xmlns:a16="http://schemas.microsoft.com/office/drawing/2014/main" id="{313E7EB2-CD95-9954-E302-1DD3927E78BD}"/>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73732" name="ZoneTexte 3">
            <a:extLst>
              <a:ext uri="{FF2B5EF4-FFF2-40B4-BE49-F238E27FC236}">
                <a16:creationId xmlns:a16="http://schemas.microsoft.com/office/drawing/2014/main" id="{0B518FAA-BADA-7E31-A1CC-ED7F5B2F1A2B}"/>
              </a:ext>
            </a:extLst>
          </p:cNvPr>
          <p:cNvSpPr txBox="1">
            <a:spLocks noChangeArrowheads="1"/>
          </p:cNvSpPr>
          <p:nvPr/>
        </p:nvSpPr>
        <p:spPr bwMode="auto">
          <a:xfrm>
            <a:off x="539750" y="2060575"/>
            <a:ext cx="80645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07000"/>
              </a:lnSpc>
              <a:spcAft>
                <a:spcPts val="800"/>
              </a:spcAft>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Une lecture précise de l’incendie dans la structure concourt à la définition du choix tactique du COS et des techniques mises en œuvre par le porte-lance.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Cette analyse doit prendre en compte les éléments suivants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ce réservé du numéro de diapositive 4">
            <a:extLst>
              <a:ext uri="{FF2B5EF4-FFF2-40B4-BE49-F238E27FC236}">
                <a16:creationId xmlns:a16="http://schemas.microsoft.com/office/drawing/2014/main" id="{9599DB2E-3543-D935-7B92-D8649346F31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3B9E421-CDF2-428B-A000-A2C46EE10149}" type="slidenum">
              <a:rPr lang="fr-FR" altLang="fr-FR" sz="2000">
                <a:solidFill>
                  <a:srgbClr val="984807"/>
                </a:solidFill>
              </a:rPr>
              <a:pPr algn="r" eaLnBrk="1" hangingPunct="1">
                <a:spcBef>
                  <a:spcPct val="0"/>
                </a:spcBef>
                <a:buFontTx/>
                <a:buNone/>
              </a:pPr>
              <a:t>71</a:t>
            </a:fld>
            <a:endParaRPr lang="fr-FR" altLang="fr-FR" sz="2000">
              <a:solidFill>
                <a:srgbClr val="984807"/>
              </a:solidFill>
            </a:endParaRPr>
          </a:p>
        </p:txBody>
      </p:sp>
      <p:sp>
        <p:nvSpPr>
          <p:cNvPr id="74755" name="Titre 8">
            <a:extLst>
              <a:ext uri="{FF2B5EF4-FFF2-40B4-BE49-F238E27FC236}">
                <a16:creationId xmlns:a16="http://schemas.microsoft.com/office/drawing/2014/main" id="{39E0DCB7-87B6-1F0B-2F4B-A7169956534C}"/>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pic>
        <p:nvPicPr>
          <p:cNvPr id="74756" name="Image 1">
            <a:extLst>
              <a:ext uri="{FF2B5EF4-FFF2-40B4-BE49-F238E27FC236}">
                <a16:creationId xmlns:a16="http://schemas.microsoft.com/office/drawing/2014/main" id="{0C247919-52B8-5130-CEC1-0E30E8838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8" y="23813"/>
            <a:ext cx="5724525"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u numéro de diapositive 4">
            <a:extLst>
              <a:ext uri="{FF2B5EF4-FFF2-40B4-BE49-F238E27FC236}">
                <a16:creationId xmlns:a16="http://schemas.microsoft.com/office/drawing/2014/main" id="{E70FC690-5096-B76B-ABB0-8D1D3DCB157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7A1D3AD-8577-4468-8CED-FAB10A8CD6C9}" type="slidenum">
              <a:rPr lang="fr-FR" altLang="fr-FR" sz="2000">
                <a:solidFill>
                  <a:srgbClr val="984807"/>
                </a:solidFill>
              </a:rPr>
              <a:pPr algn="r" eaLnBrk="1" hangingPunct="1">
                <a:spcBef>
                  <a:spcPct val="0"/>
                </a:spcBef>
                <a:buFontTx/>
                <a:buNone/>
              </a:pPr>
              <a:t>72</a:t>
            </a:fld>
            <a:endParaRPr lang="fr-FR" altLang="fr-FR" sz="2000">
              <a:solidFill>
                <a:srgbClr val="984807"/>
              </a:solidFill>
            </a:endParaRPr>
          </a:p>
        </p:txBody>
      </p:sp>
      <p:sp>
        <p:nvSpPr>
          <p:cNvPr id="75779" name="Titre 8">
            <a:extLst>
              <a:ext uri="{FF2B5EF4-FFF2-40B4-BE49-F238E27FC236}">
                <a16:creationId xmlns:a16="http://schemas.microsoft.com/office/drawing/2014/main" id="{2964CDDB-3AD1-3613-61CD-73ABE6BCDA02}"/>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75780" name="Rectangle 6">
            <a:extLst>
              <a:ext uri="{FF2B5EF4-FFF2-40B4-BE49-F238E27FC236}">
                <a16:creationId xmlns:a16="http://schemas.microsoft.com/office/drawing/2014/main" id="{CCF8BC98-2571-8237-AD18-BECF67961399}"/>
              </a:ext>
            </a:extLst>
          </p:cNvPr>
          <p:cNvSpPr>
            <a:spLocks noChangeArrowheads="1"/>
          </p:cNvSpPr>
          <p:nvPr/>
        </p:nvSpPr>
        <p:spPr bwMode="auto">
          <a:xfrm>
            <a:off x="285750" y="1214438"/>
            <a:ext cx="79311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grands types de tactiques que le COS peut mettre en œuvre.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5781" name="Image 1">
            <a:extLst>
              <a:ext uri="{FF2B5EF4-FFF2-40B4-BE49-F238E27FC236}">
                <a16:creationId xmlns:a16="http://schemas.microsoft.com/office/drawing/2014/main" id="{9A936873-8724-C4DF-5FED-3FDE5762A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8" y="1647825"/>
            <a:ext cx="7742237"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u numéro de diapositive 4">
            <a:extLst>
              <a:ext uri="{FF2B5EF4-FFF2-40B4-BE49-F238E27FC236}">
                <a16:creationId xmlns:a16="http://schemas.microsoft.com/office/drawing/2014/main" id="{2E82C228-B124-C9EC-CFC0-BC11640C1AA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B6BC8B6-586A-43E2-ACD0-4C541405896F}" type="slidenum">
              <a:rPr lang="fr-FR" altLang="fr-FR" sz="2000">
                <a:solidFill>
                  <a:srgbClr val="984807"/>
                </a:solidFill>
              </a:rPr>
              <a:pPr algn="r" eaLnBrk="1" hangingPunct="1">
                <a:spcBef>
                  <a:spcPct val="0"/>
                </a:spcBef>
                <a:buFontTx/>
                <a:buNone/>
              </a:pPr>
              <a:t>73</a:t>
            </a:fld>
            <a:endParaRPr lang="fr-FR" altLang="fr-FR" sz="2000">
              <a:solidFill>
                <a:srgbClr val="984807"/>
              </a:solidFill>
            </a:endParaRPr>
          </a:p>
        </p:txBody>
      </p:sp>
      <p:sp>
        <p:nvSpPr>
          <p:cNvPr id="76803" name="Rectangle 1">
            <a:extLst>
              <a:ext uri="{FF2B5EF4-FFF2-40B4-BE49-F238E27FC236}">
                <a16:creationId xmlns:a16="http://schemas.microsoft.com/office/drawing/2014/main" id="{C3E8DA70-3430-7C0E-3E48-DD9FDD9BD667}"/>
              </a:ext>
            </a:extLst>
          </p:cNvPr>
          <p:cNvSpPr>
            <a:spLocks noChangeArrowheads="1"/>
          </p:cNvSpPr>
          <p:nvPr/>
        </p:nvSpPr>
        <p:spPr bwMode="auto">
          <a:xfrm>
            <a:off x="323850" y="1341438"/>
            <a:ext cx="8189913"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Aft>
                <a:spcPts val="800"/>
              </a:spcAft>
              <a:buFont typeface="Arial" panose="020B0604020202020204" pitchFamily="34" charset="0"/>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Au préalable de tout engagement en ZE sur feu de structure, un contrôle croisé minutieux du binôme doit être effectué</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6804" name="Titre 8">
            <a:extLst>
              <a:ext uri="{FF2B5EF4-FFF2-40B4-BE49-F238E27FC236}">
                <a16:creationId xmlns:a16="http://schemas.microsoft.com/office/drawing/2014/main" id="{AC76E5CC-1FCE-B97B-6CE2-F9D539245EA4}"/>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pic>
        <p:nvPicPr>
          <p:cNvPr id="76805" name="Picture 1">
            <a:extLst>
              <a:ext uri="{FF2B5EF4-FFF2-40B4-BE49-F238E27FC236}">
                <a16:creationId xmlns:a16="http://schemas.microsoft.com/office/drawing/2014/main" id="{9D5AF243-C1AD-DBA4-B7D0-9F466CA3C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169" t="68665" r="39880" b="13652"/>
          <a:stretch>
            <a:fillRect/>
          </a:stretch>
        </p:blipFill>
        <p:spPr bwMode="auto">
          <a:xfrm>
            <a:off x="3059113" y="2430463"/>
            <a:ext cx="2449512"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u numéro de diapositive 4">
            <a:extLst>
              <a:ext uri="{FF2B5EF4-FFF2-40B4-BE49-F238E27FC236}">
                <a16:creationId xmlns:a16="http://schemas.microsoft.com/office/drawing/2014/main" id="{2C5A549C-A53D-1968-75A7-35D2D12BC86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2D59D43-0C19-4374-A320-A4DF991826FB}" type="slidenum">
              <a:rPr lang="fr-FR" altLang="fr-FR" sz="2000">
                <a:solidFill>
                  <a:srgbClr val="984807"/>
                </a:solidFill>
              </a:rPr>
              <a:pPr algn="r" eaLnBrk="1" hangingPunct="1">
                <a:spcBef>
                  <a:spcPct val="0"/>
                </a:spcBef>
                <a:buFontTx/>
                <a:buNone/>
              </a:pPr>
              <a:t>74</a:t>
            </a:fld>
            <a:endParaRPr lang="fr-FR" altLang="fr-FR" sz="2000">
              <a:solidFill>
                <a:srgbClr val="984807"/>
              </a:solidFill>
            </a:endParaRPr>
          </a:p>
        </p:txBody>
      </p:sp>
      <p:sp>
        <p:nvSpPr>
          <p:cNvPr id="73732" name="Rectangle 1">
            <a:extLst>
              <a:ext uri="{FF2B5EF4-FFF2-40B4-BE49-F238E27FC236}">
                <a16:creationId xmlns:a16="http://schemas.microsoft.com/office/drawing/2014/main" id="{A06724C6-98DE-ABA3-9930-B9879828993E}"/>
              </a:ext>
            </a:extLst>
          </p:cNvPr>
          <p:cNvSpPr>
            <a:spLocks noChangeArrowheads="1"/>
          </p:cNvSpPr>
          <p:nvPr/>
        </p:nvSpPr>
        <p:spPr bwMode="auto">
          <a:xfrm>
            <a:off x="395288" y="1557338"/>
            <a:ext cx="8189912" cy="341630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spcBef>
                <a:spcPts val="0"/>
              </a:spcBef>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Environnement complexe et changeant  : oblige les équipes à s’adapter en permanence tout au long de l’opération.</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0"/>
              </a:spcBef>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spcBef>
                <a:spcPts val="0"/>
              </a:spcBef>
              <a:spcAft>
                <a:spcPts val="0"/>
              </a:spcAft>
              <a:buFont typeface="Arial" panose="020B0604020202020204" pitchFamily="34" charset="0"/>
              <a:buNone/>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0"/>
              </a:spcBef>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Porte-lance sera capable d’agir sur les différents paramètres de la lance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0"/>
              </a:spcBef>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spcBef>
                <a:spcPts val="0"/>
              </a:spcBef>
              <a:spcAft>
                <a:spcPts val="0"/>
              </a:spcAft>
              <a:buFont typeface="Wingdings" panose="05000000000000000000" pitchFamily="2" charset="2"/>
              <a:buChar char="Ø"/>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Forme du jet (et donc de la manière dont l’eau est projetée : fines gouttelettes, paquets d’eau…),</a:t>
            </a:r>
          </a:p>
        </p:txBody>
      </p:sp>
      <p:sp>
        <p:nvSpPr>
          <p:cNvPr id="77828" name="Titre 8">
            <a:extLst>
              <a:ext uri="{FF2B5EF4-FFF2-40B4-BE49-F238E27FC236}">
                <a16:creationId xmlns:a16="http://schemas.microsoft.com/office/drawing/2014/main" id="{D833EB0C-2AF1-7A75-7D26-865130CF9C91}"/>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u numéro de diapositive 4">
            <a:extLst>
              <a:ext uri="{FF2B5EF4-FFF2-40B4-BE49-F238E27FC236}">
                <a16:creationId xmlns:a16="http://schemas.microsoft.com/office/drawing/2014/main" id="{8100C9F0-A84A-DB6A-2B95-403782831A8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B426FE8-A0C8-4827-9ABD-B4067731ECEE}" type="slidenum">
              <a:rPr lang="fr-FR" altLang="fr-FR" sz="2000">
                <a:solidFill>
                  <a:srgbClr val="984807"/>
                </a:solidFill>
              </a:rPr>
              <a:pPr algn="r" eaLnBrk="1" hangingPunct="1">
                <a:spcBef>
                  <a:spcPct val="0"/>
                </a:spcBef>
                <a:buFontTx/>
                <a:buNone/>
              </a:pPr>
              <a:t>75</a:t>
            </a:fld>
            <a:endParaRPr lang="fr-FR" altLang="fr-FR" sz="2000">
              <a:solidFill>
                <a:srgbClr val="984807"/>
              </a:solidFill>
            </a:endParaRPr>
          </a:p>
        </p:txBody>
      </p:sp>
      <p:sp>
        <p:nvSpPr>
          <p:cNvPr id="73732" name="Rectangle 1">
            <a:extLst>
              <a:ext uri="{FF2B5EF4-FFF2-40B4-BE49-F238E27FC236}">
                <a16:creationId xmlns:a16="http://schemas.microsoft.com/office/drawing/2014/main" id="{74CCEBA6-5D67-3399-7522-EBBB60D2FAE1}"/>
              </a:ext>
            </a:extLst>
          </p:cNvPr>
          <p:cNvSpPr>
            <a:spLocks noChangeArrowheads="1"/>
          </p:cNvSpPr>
          <p:nvPr/>
        </p:nvSpPr>
        <p:spPr bwMode="auto">
          <a:xfrm>
            <a:off x="414338" y="1316038"/>
            <a:ext cx="8189912" cy="378618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marL="342900" indent="-342900" algn="just">
              <a:spcBef>
                <a:spcPts val="0"/>
              </a:spcBef>
              <a:spcAft>
                <a:spcPts val="0"/>
              </a:spcAft>
              <a:buFont typeface="Wingdings" panose="05000000000000000000" pitchFamily="2" charset="2"/>
              <a:buChar char="Ø"/>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Quantité d’eau selon 2 facteurs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0"/>
              </a:spcBef>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0"/>
              </a:spcBef>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Débit,</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0"/>
              </a:spcBef>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Durée d’ouverture.</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0"/>
              </a:spcBef>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spcBef>
                <a:spcPts val="0"/>
              </a:spcBef>
              <a:spcAft>
                <a:spcPts val="0"/>
              </a:spcAft>
              <a:buFont typeface="Arial" panose="020B0604020202020204" pitchFamily="34" charset="0"/>
              <a:buNone/>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spcBef>
                <a:spcPts val="0"/>
              </a:spcBef>
              <a:spcAft>
                <a:spcPts val="0"/>
              </a:spcAft>
              <a:buFont typeface="Wingdings" panose="05000000000000000000" pitchFamily="2" charset="2"/>
              <a:buChar char="Ø"/>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Angle d’application (angle du jet par rapport au sol).</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0"/>
              </a:spcBef>
              <a:spcAft>
                <a:spcPts val="0"/>
              </a:spcAft>
              <a:buFont typeface="Arial" panose="020B0604020202020204" pitchFamily="34" charset="0"/>
              <a:buNone/>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spcBef>
                <a:spcPts val="0"/>
              </a:spcBef>
              <a:spcAft>
                <a:spcPts val="0"/>
              </a:spcAft>
              <a:buFont typeface="Arial" panose="020B0604020202020204" pitchFamily="34" charset="0"/>
              <a:buNone/>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spcBef>
                <a:spcPts val="0"/>
              </a:spcBef>
              <a:spcAft>
                <a:spcPts val="0"/>
              </a:spcAft>
              <a:buFont typeface="Wingdings" panose="05000000000000000000" pitchFamily="2" charset="2"/>
              <a:buChar char="Ø"/>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Gestuelle d’application : O, </a:t>
            </a: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Times New Roman" panose="02020603050405020304" pitchFamily="18" charset="0"/>
              </a:rPr>
              <a:t></a:t>
            </a: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 Z, 8….</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8852" name="Titre 8">
            <a:extLst>
              <a:ext uri="{FF2B5EF4-FFF2-40B4-BE49-F238E27FC236}">
                <a16:creationId xmlns:a16="http://schemas.microsoft.com/office/drawing/2014/main" id="{AEE41724-24C0-3123-B2B0-B2A71E68BDCC}"/>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u numéro de diapositive 4">
            <a:extLst>
              <a:ext uri="{FF2B5EF4-FFF2-40B4-BE49-F238E27FC236}">
                <a16:creationId xmlns:a16="http://schemas.microsoft.com/office/drawing/2014/main" id="{BE65AEBE-8E3C-F4B7-3B7E-93D9CD09D4C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CD62EA6-172B-4603-9F67-59C575B53611}" type="slidenum">
              <a:rPr lang="fr-FR" altLang="fr-FR" sz="2000">
                <a:solidFill>
                  <a:srgbClr val="984807"/>
                </a:solidFill>
              </a:rPr>
              <a:pPr algn="r" eaLnBrk="1" hangingPunct="1">
                <a:spcBef>
                  <a:spcPct val="0"/>
                </a:spcBef>
                <a:buFontTx/>
                <a:buNone/>
              </a:pPr>
              <a:t>76</a:t>
            </a:fld>
            <a:endParaRPr lang="fr-FR" altLang="fr-FR" sz="2000">
              <a:solidFill>
                <a:srgbClr val="984807"/>
              </a:solidFill>
            </a:endParaRPr>
          </a:p>
        </p:txBody>
      </p:sp>
      <p:sp>
        <p:nvSpPr>
          <p:cNvPr id="79875" name="Rectangle 1">
            <a:extLst>
              <a:ext uri="{FF2B5EF4-FFF2-40B4-BE49-F238E27FC236}">
                <a16:creationId xmlns:a16="http://schemas.microsoft.com/office/drawing/2014/main" id="{9782D290-0CB9-DD2B-7CFB-89443B292497}"/>
              </a:ext>
            </a:extLst>
          </p:cNvPr>
          <p:cNvSpPr>
            <a:spLocks noChangeArrowheads="1"/>
          </p:cNvSpPr>
          <p:nvPr/>
        </p:nvSpPr>
        <p:spPr bwMode="auto">
          <a:xfrm>
            <a:off x="250825" y="1274763"/>
            <a:ext cx="8189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Moyen mnémotechnique :</a:t>
            </a:r>
          </a:p>
        </p:txBody>
      </p:sp>
      <p:sp>
        <p:nvSpPr>
          <p:cNvPr id="79876" name="Titre 8">
            <a:extLst>
              <a:ext uri="{FF2B5EF4-FFF2-40B4-BE49-F238E27FC236}">
                <a16:creationId xmlns:a16="http://schemas.microsoft.com/office/drawing/2014/main" id="{EB27E202-42E8-471A-FE61-0EFBE73B56A8}"/>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pic>
        <p:nvPicPr>
          <p:cNvPr id="79877" name="Picture 1">
            <a:extLst>
              <a:ext uri="{FF2B5EF4-FFF2-40B4-BE49-F238E27FC236}">
                <a16:creationId xmlns:a16="http://schemas.microsoft.com/office/drawing/2014/main" id="{30A5CEED-0F02-4056-BCF1-AE87F5E0C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73" t="36194" r="9492" b="2965"/>
          <a:stretch>
            <a:fillRect/>
          </a:stretch>
        </p:blipFill>
        <p:spPr bwMode="auto">
          <a:xfrm>
            <a:off x="2900363" y="214313"/>
            <a:ext cx="5957887" cy="594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u numéro de diapositive 4">
            <a:extLst>
              <a:ext uri="{FF2B5EF4-FFF2-40B4-BE49-F238E27FC236}">
                <a16:creationId xmlns:a16="http://schemas.microsoft.com/office/drawing/2014/main" id="{A3A8954F-6393-445D-8D14-E0B37A3BA4F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D16754B-769D-470D-BFE8-423F8AFADD55}" type="slidenum">
              <a:rPr lang="fr-FR" altLang="fr-FR" sz="2000">
                <a:solidFill>
                  <a:srgbClr val="984807"/>
                </a:solidFill>
              </a:rPr>
              <a:pPr algn="r" eaLnBrk="1" hangingPunct="1">
                <a:spcBef>
                  <a:spcPct val="0"/>
                </a:spcBef>
                <a:buFontTx/>
                <a:buNone/>
              </a:pPr>
              <a:t>77</a:t>
            </a:fld>
            <a:endParaRPr lang="fr-FR" altLang="fr-FR" sz="2000">
              <a:solidFill>
                <a:srgbClr val="984807"/>
              </a:solidFill>
            </a:endParaRPr>
          </a:p>
        </p:txBody>
      </p:sp>
      <p:sp>
        <p:nvSpPr>
          <p:cNvPr id="80899" name="Rectangle 1">
            <a:extLst>
              <a:ext uri="{FF2B5EF4-FFF2-40B4-BE49-F238E27FC236}">
                <a16:creationId xmlns:a16="http://schemas.microsoft.com/office/drawing/2014/main" id="{D2C75B7F-FFF1-64A7-0F29-C68EE86D5A03}"/>
              </a:ext>
            </a:extLst>
          </p:cNvPr>
          <p:cNvSpPr>
            <a:spLocks noChangeArrowheads="1"/>
          </p:cNvSpPr>
          <p:nvPr/>
        </p:nvSpPr>
        <p:spPr bwMode="auto">
          <a:xfrm>
            <a:off x="1979613" y="3429000"/>
            <a:ext cx="6048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b="1">
                <a:solidFill>
                  <a:srgbClr val="000000"/>
                </a:solidFill>
                <a:latin typeface="Times New Roman" panose="02020603050405020304" pitchFamily="18" charset="0"/>
                <a:cs typeface="Calibri" panose="020F0502020204030204" pitchFamily="34" charset="0"/>
              </a:rPr>
              <a:t>MÉTHODES D’ATTAQUE</a:t>
            </a:r>
            <a:endParaRPr lang="fr-FR" altLang="fr-FR"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0900" name="Titre 8">
            <a:extLst>
              <a:ext uri="{FF2B5EF4-FFF2-40B4-BE49-F238E27FC236}">
                <a16:creationId xmlns:a16="http://schemas.microsoft.com/office/drawing/2014/main" id="{E023F172-7732-8EB5-EE0F-90CEB2CCB7DA}"/>
              </a:ext>
            </a:extLst>
          </p:cNvPr>
          <p:cNvSpPr txBox="1">
            <a:spLocks/>
          </p:cNvSpPr>
          <p:nvPr/>
        </p:nvSpPr>
        <p:spPr bwMode="auto">
          <a:xfrm>
            <a:off x="-180975" y="1700213"/>
            <a:ext cx="7742238"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u numéro de diapositive 4">
            <a:extLst>
              <a:ext uri="{FF2B5EF4-FFF2-40B4-BE49-F238E27FC236}">
                <a16:creationId xmlns:a16="http://schemas.microsoft.com/office/drawing/2014/main" id="{AD8DD866-805F-DDE9-C6F6-02A50AA941A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B1EA742-1BA8-414A-8B86-9D8EBDB6D464}" type="slidenum">
              <a:rPr lang="fr-FR" altLang="fr-FR" sz="2000">
                <a:solidFill>
                  <a:srgbClr val="984807"/>
                </a:solidFill>
              </a:rPr>
              <a:pPr algn="r" eaLnBrk="1" hangingPunct="1">
                <a:spcBef>
                  <a:spcPct val="0"/>
                </a:spcBef>
                <a:buFontTx/>
                <a:buNone/>
              </a:pPr>
              <a:t>78</a:t>
            </a:fld>
            <a:endParaRPr lang="fr-FR" altLang="fr-FR" sz="2000">
              <a:solidFill>
                <a:srgbClr val="984807"/>
              </a:solidFill>
            </a:endParaRPr>
          </a:p>
        </p:txBody>
      </p:sp>
      <p:sp>
        <p:nvSpPr>
          <p:cNvPr id="81923" name="Rectangle 1">
            <a:extLst>
              <a:ext uri="{FF2B5EF4-FFF2-40B4-BE49-F238E27FC236}">
                <a16:creationId xmlns:a16="http://schemas.microsoft.com/office/drawing/2014/main" id="{017E3E76-C188-913E-7961-A66D1EDC108C}"/>
              </a:ext>
            </a:extLst>
          </p:cNvPr>
          <p:cNvSpPr>
            <a:spLocks noChangeArrowheads="1"/>
          </p:cNvSpPr>
          <p:nvPr/>
        </p:nvSpPr>
        <p:spPr bwMode="auto">
          <a:xfrm>
            <a:off x="414338" y="1316038"/>
            <a:ext cx="81899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L’approche systémique « source-flux-cible » permet une analyse d’un système complexe, dynamique et interdépendant.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1924" name="Titre 8">
            <a:extLst>
              <a:ext uri="{FF2B5EF4-FFF2-40B4-BE49-F238E27FC236}">
                <a16:creationId xmlns:a16="http://schemas.microsoft.com/office/drawing/2014/main" id="{94CA68A0-C4C0-8A76-B9AF-B53B8AB9C1AC}"/>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pic>
        <p:nvPicPr>
          <p:cNvPr id="81925" name="Picture 1">
            <a:extLst>
              <a:ext uri="{FF2B5EF4-FFF2-40B4-BE49-F238E27FC236}">
                <a16:creationId xmlns:a16="http://schemas.microsoft.com/office/drawing/2014/main" id="{C69683CF-7D24-452A-DC52-A140DA677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431" t="18071" r="7814" b="58896"/>
          <a:stretch>
            <a:fillRect/>
          </a:stretch>
        </p:blipFill>
        <p:spPr bwMode="auto">
          <a:xfrm>
            <a:off x="409575" y="2924175"/>
            <a:ext cx="8509000"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u numéro de diapositive 4">
            <a:extLst>
              <a:ext uri="{FF2B5EF4-FFF2-40B4-BE49-F238E27FC236}">
                <a16:creationId xmlns:a16="http://schemas.microsoft.com/office/drawing/2014/main" id="{0978C964-A3EF-EFDE-7529-9F6D865CCF8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DCD5E61-8EEA-457F-9B8B-E126B78460A6}" type="slidenum">
              <a:rPr lang="fr-FR" altLang="fr-FR" sz="2000">
                <a:solidFill>
                  <a:srgbClr val="984807"/>
                </a:solidFill>
              </a:rPr>
              <a:pPr algn="r" eaLnBrk="1" hangingPunct="1">
                <a:spcBef>
                  <a:spcPct val="0"/>
                </a:spcBef>
                <a:buFontTx/>
                <a:buNone/>
              </a:pPr>
              <a:t>79</a:t>
            </a:fld>
            <a:endParaRPr lang="fr-FR" altLang="fr-FR" sz="2000">
              <a:solidFill>
                <a:srgbClr val="984807"/>
              </a:solidFill>
            </a:endParaRPr>
          </a:p>
        </p:txBody>
      </p:sp>
      <p:sp>
        <p:nvSpPr>
          <p:cNvPr id="82947" name="Rectangle 1">
            <a:extLst>
              <a:ext uri="{FF2B5EF4-FFF2-40B4-BE49-F238E27FC236}">
                <a16:creationId xmlns:a16="http://schemas.microsoft.com/office/drawing/2014/main" id="{A32D0CCE-3F2C-AEC9-4692-9DA3139DF9E2}"/>
              </a:ext>
            </a:extLst>
          </p:cNvPr>
          <p:cNvSpPr>
            <a:spLocks noChangeArrowheads="1"/>
          </p:cNvSpPr>
          <p:nvPr/>
        </p:nvSpPr>
        <p:spPr bwMode="auto">
          <a:xfrm>
            <a:off x="414338" y="1316038"/>
            <a:ext cx="8443912"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Action visera à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Protéger les personnes (intervenants, victimes, …) et les biens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cibles,</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Agir sur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 flux</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principal vecteur de propagation de l’incendie (fumées),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Agir sur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 source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(foyer de l’incendie et éléments combustibles).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Plusieurs techniques d’attaques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sont déterminées par le COS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2948" name="Titre 8">
            <a:extLst>
              <a:ext uri="{FF2B5EF4-FFF2-40B4-BE49-F238E27FC236}">
                <a16:creationId xmlns:a16="http://schemas.microsoft.com/office/drawing/2014/main" id="{C533AB3A-8809-1FDF-9B16-024095B7027E}"/>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8">
            <a:extLst>
              <a:ext uri="{FF2B5EF4-FFF2-40B4-BE49-F238E27FC236}">
                <a16:creationId xmlns:a16="http://schemas.microsoft.com/office/drawing/2014/main" id="{ECA81538-7BEF-91BD-05B7-6487A151A5D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10243" name="Espace réservé du numéro de diapositive 4">
            <a:extLst>
              <a:ext uri="{FF2B5EF4-FFF2-40B4-BE49-F238E27FC236}">
                <a16:creationId xmlns:a16="http://schemas.microsoft.com/office/drawing/2014/main" id="{14F84BC9-21B5-F103-0D9C-9A94BB15243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C57587E-918E-4F7D-B890-CEE873543C16}" type="slidenum">
              <a:rPr lang="fr-FR" altLang="fr-FR" sz="2000">
                <a:solidFill>
                  <a:srgbClr val="984807"/>
                </a:solidFill>
              </a:rPr>
              <a:pPr algn="r" eaLnBrk="1" hangingPunct="1">
                <a:spcBef>
                  <a:spcPct val="0"/>
                </a:spcBef>
                <a:buFontTx/>
                <a:buNone/>
              </a:pPr>
              <a:t>8</a:t>
            </a:fld>
            <a:endParaRPr lang="fr-FR" altLang="fr-FR" sz="2000">
              <a:solidFill>
                <a:srgbClr val="984807"/>
              </a:solidFill>
            </a:endParaRPr>
          </a:p>
        </p:txBody>
      </p:sp>
      <p:sp>
        <p:nvSpPr>
          <p:cNvPr id="10244" name="Rectangle 1">
            <a:extLst>
              <a:ext uri="{FF2B5EF4-FFF2-40B4-BE49-F238E27FC236}">
                <a16:creationId xmlns:a16="http://schemas.microsoft.com/office/drawing/2014/main" id="{4A644D6B-6D0C-1980-8EBF-394904C77682}"/>
              </a:ext>
            </a:extLst>
          </p:cNvPr>
          <p:cNvSpPr>
            <a:spLocks noChangeArrowheads="1"/>
          </p:cNvSpPr>
          <p:nvPr/>
        </p:nvSpPr>
        <p:spPr bwMode="auto">
          <a:xfrm>
            <a:off x="323850" y="1343025"/>
            <a:ext cx="8367713"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Transferts de fumées ou de gaz de combustion depuis un local sinistré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Z</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ones proches soient concernées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 un risque d’EF ou d’EGE sans que l’un de ces phénomènes se soit produit dans le volume initial.</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Survenue d’une EF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n’exclut pas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celle d’un EGE et inversement.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lus grande vigilance reste requise pendant toute la durée de l’intervention</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u numéro de diapositive 4">
            <a:extLst>
              <a:ext uri="{FF2B5EF4-FFF2-40B4-BE49-F238E27FC236}">
                <a16:creationId xmlns:a16="http://schemas.microsoft.com/office/drawing/2014/main" id="{A3B5E665-57B0-14B7-0A96-41B27F96B08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37418A6-355E-484F-BA8A-ABE5F4B21FBF}" type="slidenum">
              <a:rPr lang="fr-FR" altLang="fr-FR" sz="2000">
                <a:solidFill>
                  <a:srgbClr val="984807"/>
                </a:solidFill>
              </a:rPr>
              <a:pPr algn="r" eaLnBrk="1" hangingPunct="1">
                <a:spcBef>
                  <a:spcPct val="0"/>
                </a:spcBef>
                <a:buFontTx/>
                <a:buNone/>
              </a:pPr>
              <a:t>80</a:t>
            </a:fld>
            <a:endParaRPr lang="fr-FR" altLang="fr-FR" sz="2000">
              <a:solidFill>
                <a:srgbClr val="984807"/>
              </a:solidFill>
            </a:endParaRPr>
          </a:p>
        </p:txBody>
      </p:sp>
      <p:sp>
        <p:nvSpPr>
          <p:cNvPr id="83971" name="Rectangle 1">
            <a:extLst>
              <a:ext uri="{FF2B5EF4-FFF2-40B4-BE49-F238E27FC236}">
                <a16:creationId xmlns:a16="http://schemas.microsoft.com/office/drawing/2014/main" id="{2D8FC66D-1622-0445-48DE-C10770A87F40}"/>
              </a:ext>
            </a:extLst>
          </p:cNvPr>
          <p:cNvSpPr>
            <a:spLocks noChangeArrowheads="1"/>
          </p:cNvSpPr>
          <p:nvPr/>
        </p:nvSpPr>
        <p:spPr bwMode="auto">
          <a:xfrm>
            <a:off x="414338" y="1316038"/>
            <a:ext cx="8189912"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Aft>
                <a:spcPts val="800"/>
              </a:spcAft>
              <a:buFont typeface="Arial" panose="020B0604020202020204" pitchFamily="34" charset="0"/>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Attaques directes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Toutes les techniques qui ont pour objectif principal de projeter de l’eau sur le foyer et/ ou les surfaces combustibles (la source).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3972" name="Titre 8">
            <a:extLst>
              <a:ext uri="{FF2B5EF4-FFF2-40B4-BE49-F238E27FC236}">
                <a16:creationId xmlns:a16="http://schemas.microsoft.com/office/drawing/2014/main" id="{FDD791D9-EB03-287F-0AF4-F1A9558022D8}"/>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u numéro de diapositive 4">
            <a:extLst>
              <a:ext uri="{FF2B5EF4-FFF2-40B4-BE49-F238E27FC236}">
                <a16:creationId xmlns:a16="http://schemas.microsoft.com/office/drawing/2014/main" id="{66FFB48D-3EFC-3B3C-204D-41D6187EEA6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06372AF-06A9-4F59-BB07-52672314A790}" type="slidenum">
              <a:rPr lang="fr-FR" altLang="fr-FR" sz="2000">
                <a:solidFill>
                  <a:srgbClr val="984807"/>
                </a:solidFill>
              </a:rPr>
              <a:pPr algn="r" eaLnBrk="1" hangingPunct="1">
                <a:spcBef>
                  <a:spcPct val="0"/>
                </a:spcBef>
                <a:buFontTx/>
                <a:buNone/>
              </a:pPr>
              <a:t>81</a:t>
            </a:fld>
            <a:endParaRPr lang="fr-FR" altLang="fr-FR" sz="2000">
              <a:solidFill>
                <a:srgbClr val="984807"/>
              </a:solidFill>
            </a:endParaRPr>
          </a:p>
        </p:txBody>
      </p:sp>
      <p:sp>
        <p:nvSpPr>
          <p:cNvPr id="84995" name="Rectangle 1">
            <a:extLst>
              <a:ext uri="{FF2B5EF4-FFF2-40B4-BE49-F238E27FC236}">
                <a16:creationId xmlns:a16="http://schemas.microsoft.com/office/drawing/2014/main" id="{BF4EED24-F856-3850-9A7E-8075A1BB0279}"/>
              </a:ext>
            </a:extLst>
          </p:cNvPr>
          <p:cNvSpPr>
            <a:spLocks noChangeArrowheads="1"/>
          </p:cNvSpPr>
          <p:nvPr/>
        </p:nvSpPr>
        <p:spPr bwMode="auto">
          <a:xfrm>
            <a:off x="414338" y="1316038"/>
            <a:ext cx="8189912"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Aft>
                <a:spcPts val="800"/>
              </a:spcAft>
              <a:buFont typeface="Arial" panose="020B0604020202020204" pitchFamily="34" charset="0"/>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Attaques indirectes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Toutes les techniques qui ont pour objectif principal la production de vapeur d’eau (inertage d’une zone précise, ou d’un volume entier) en utilisant l’énergie thermique des parois et/ou des gaz chauds accumulés dans un local. </a:t>
            </a:r>
          </a:p>
          <a:p>
            <a:pPr algn="just">
              <a:lnSpc>
                <a:spcPct val="107000"/>
              </a:lnSpc>
              <a:spcAft>
                <a:spcPts val="800"/>
              </a:spcAft>
              <a:buFont typeface="Arial" panose="020B0604020202020204" pitchFamily="34" charset="0"/>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L’action se concentre sur les fumées (le flux).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4996" name="Titre 8">
            <a:extLst>
              <a:ext uri="{FF2B5EF4-FFF2-40B4-BE49-F238E27FC236}">
                <a16:creationId xmlns:a16="http://schemas.microsoft.com/office/drawing/2014/main" id="{4F79E682-C6C5-F70D-6D0B-781704DF8887}"/>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u numéro de diapositive 4">
            <a:extLst>
              <a:ext uri="{FF2B5EF4-FFF2-40B4-BE49-F238E27FC236}">
                <a16:creationId xmlns:a16="http://schemas.microsoft.com/office/drawing/2014/main" id="{3DF049DF-64BC-705F-B119-05D448020F4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D4D17DE-3D1B-4B23-B52E-3CE382705D56}" type="slidenum">
              <a:rPr lang="fr-FR" altLang="fr-FR" sz="2000">
                <a:solidFill>
                  <a:srgbClr val="984807"/>
                </a:solidFill>
              </a:rPr>
              <a:pPr algn="r" eaLnBrk="1" hangingPunct="1">
                <a:spcBef>
                  <a:spcPct val="0"/>
                </a:spcBef>
                <a:buFontTx/>
                <a:buNone/>
              </a:pPr>
              <a:t>82</a:t>
            </a:fld>
            <a:endParaRPr lang="fr-FR" altLang="fr-FR" sz="2000">
              <a:solidFill>
                <a:srgbClr val="984807"/>
              </a:solidFill>
            </a:endParaRPr>
          </a:p>
        </p:txBody>
      </p:sp>
      <p:sp>
        <p:nvSpPr>
          <p:cNvPr id="86019" name="Rectangle 1">
            <a:extLst>
              <a:ext uri="{FF2B5EF4-FFF2-40B4-BE49-F238E27FC236}">
                <a16:creationId xmlns:a16="http://schemas.microsoft.com/office/drawing/2014/main" id="{5667195E-5985-4673-A9AB-6A088AE2B526}"/>
              </a:ext>
            </a:extLst>
          </p:cNvPr>
          <p:cNvSpPr>
            <a:spLocks noChangeArrowheads="1"/>
          </p:cNvSpPr>
          <p:nvPr/>
        </p:nvSpPr>
        <p:spPr bwMode="auto">
          <a:xfrm>
            <a:off x="414338" y="1316038"/>
            <a:ext cx="8189912"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Aft>
                <a:spcPts val="800"/>
              </a:spcAft>
              <a:buFont typeface="Arial" panose="020B0604020202020204" pitchFamily="34" charset="0"/>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Attaques combinées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Toutes les techniques d’extinction qui visent à agir à la fois sur le foyer (la source) et sur les fumées (le flux).</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6020" name="Titre 8">
            <a:extLst>
              <a:ext uri="{FF2B5EF4-FFF2-40B4-BE49-F238E27FC236}">
                <a16:creationId xmlns:a16="http://schemas.microsoft.com/office/drawing/2014/main" id="{5FA11930-E9D8-BCCA-4562-829DCD96474B}"/>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u numéro de diapositive 4">
            <a:extLst>
              <a:ext uri="{FF2B5EF4-FFF2-40B4-BE49-F238E27FC236}">
                <a16:creationId xmlns:a16="http://schemas.microsoft.com/office/drawing/2014/main" id="{1181496E-C6B2-3D80-9A5D-F8C28DD27AE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4FBBA93-37F8-4D8B-B39B-34EB42F2D1B1}" type="slidenum">
              <a:rPr lang="fr-FR" altLang="fr-FR" sz="2000">
                <a:solidFill>
                  <a:srgbClr val="984807"/>
                </a:solidFill>
              </a:rPr>
              <a:pPr algn="r" eaLnBrk="1" hangingPunct="1">
                <a:spcBef>
                  <a:spcPct val="0"/>
                </a:spcBef>
                <a:buFontTx/>
                <a:buNone/>
              </a:pPr>
              <a:t>83</a:t>
            </a:fld>
            <a:endParaRPr lang="fr-FR" altLang="fr-FR" sz="2000">
              <a:solidFill>
                <a:srgbClr val="984807"/>
              </a:solidFill>
            </a:endParaRPr>
          </a:p>
        </p:txBody>
      </p:sp>
      <p:sp>
        <p:nvSpPr>
          <p:cNvPr id="87043" name="Rectangle 1">
            <a:extLst>
              <a:ext uri="{FF2B5EF4-FFF2-40B4-BE49-F238E27FC236}">
                <a16:creationId xmlns:a16="http://schemas.microsoft.com/office/drawing/2014/main" id="{77011F93-772C-98BE-6B63-94C168F491BB}"/>
              </a:ext>
            </a:extLst>
          </p:cNvPr>
          <p:cNvSpPr>
            <a:spLocks noChangeArrowheads="1"/>
          </p:cNvSpPr>
          <p:nvPr/>
        </p:nvSpPr>
        <p:spPr bwMode="auto">
          <a:xfrm>
            <a:off x="404813" y="1412875"/>
            <a:ext cx="83343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 typeface="Arial" panose="020B0604020202020204" pitchFamily="34" charset="0"/>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Situations spécifiques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mèneront à adopter des techniques différentes des 3 typologies d’attaques vus précédemment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Actions pourront être mises en œuvre notamment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Face à un risque imminent de survenue d’un phénomène thermique,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sécuriser le passage d’un volume à un autre,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Limiter les propagations depuis l’extérieur d’un local ou d’un bâtiment (protection de cibles),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7044" name="Titre 8">
            <a:extLst>
              <a:ext uri="{FF2B5EF4-FFF2-40B4-BE49-F238E27FC236}">
                <a16:creationId xmlns:a16="http://schemas.microsoft.com/office/drawing/2014/main" id="{B00E3C87-242D-D038-D5C3-4BAA6399EE9D}"/>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u numéro de diapositive 4">
            <a:extLst>
              <a:ext uri="{FF2B5EF4-FFF2-40B4-BE49-F238E27FC236}">
                <a16:creationId xmlns:a16="http://schemas.microsoft.com/office/drawing/2014/main" id="{03E8C948-9F78-6EA3-317D-E6585637A79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8D46803-16A2-402C-A9EC-FB0DAB262F6D}" type="slidenum">
              <a:rPr lang="fr-FR" altLang="fr-FR" sz="2000">
                <a:solidFill>
                  <a:srgbClr val="984807"/>
                </a:solidFill>
              </a:rPr>
              <a:pPr algn="r" eaLnBrk="1" hangingPunct="1">
                <a:spcBef>
                  <a:spcPct val="0"/>
                </a:spcBef>
                <a:buFontTx/>
                <a:buNone/>
              </a:pPr>
              <a:t>84</a:t>
            </a:fld>
            <a:endParaRPr lang="fr-FR" altLang="fr-FR" sz="2000">
              <a:solidFill>
                <a:srgbClr val="984807"/>
              </a:solidFill>
            </a:endParaRPr>
          </a:p>
        </p:txBody>
      </p:sp>
      <p:sp>
        <p:nvSpPr>
          <p:cNvPr id="88067" name="Rectangle 1">
            <a:extLst>
              <a:ext uri="{FF2B5EF4-FFF2-40B4-BE49-F238E27FC236}">
                <a16:creationId xmlns:a16="http://schemas.microsoft.com/office/drawing/2014/main" id="{2198526D-098B-F41F-58C4-CC763438D0D7}"/>
              </a:ext>
            </a:extLst>
          </p:cNvPr>
          <p:cNvSpPr>
            <a:spLocks noChangeArrowheads="1"/>
          </p:cNvSpPr>
          <p:nvPr/>
        </p:nvSpPr>
        <p:spPr bwMode="auto">
          <a:xfrm>
            <a:off x="404813" y="1412875"/>
            <a:ext cx="83343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 typeface="Arial" panose="020B0604020202020204" pitchFamily="34" charset="0"/>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Situations spécifiques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ténuer ou temporiser le développement d’un incendie en attendant la mise en œuvre d’une tactique offensive,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Dans le cadre d’incendie de surface importante ou présentant un risque d’effondrement de structure et ne permettant pas l’engagement de personnel à l’intérieur.</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8068" name="Titre 8">
            <a:extLst>
              <a:ext uri="{FF2B5EF4-FFF2-40B4-BE49-F238E27FC236}">
                <a16:creationId xmlns:a16="http://schemas.microsoft.com/office/drawing/2014/main" id="{E752E894-9768-49E6-8C39-41B0F0AC86E7}"/>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u numéro de diapositive 4">
            <a:extLst>
              <a:ext uri="{FF2B5EF4-FFF2-40B4-BE49-F238E27FC236}">
                <a16:creationId xmlns:a16="http://schemas.microsoft.com/office/drawing/2014/main" id="{48AC4D20-541E-DBCF-7C5E-3C88B094ECF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BA2F261-84C0-44B5-B8D3-A50D2037CB75}" type="slidenum">
              <a:rPr lang="fr-FR" altLang="fr-FR" sz="2000">
                <a:solidFill>
                  <a:srgbClr val="984807"/>
                </a:solidFill>
              </a:rPr>
              <a:pPr algn="r" eaLnBrk="1" hangingPunct="1">
                <a:spcBef>
                  <a:spcPct val="0"/>
                </a:spcBef>
                <a:buFontTx/>
                <a:buNone/>
              </a:pPr>
              <a:t>85</a:t>
            </a:fld>
            <a:endParaRPr lang="fr-FR" altLang="fr-FR" sz="2000">
              <a:solidFill>
                <a:srgbClr val="984807"/>
              </a:solidFill>
            </a:endParaRPr>
          </a:p>
        </p:txBody>
      </p:sp>
      <p:sp>
        <p:nvSpPr>
          <p:cNvPr id="89091" name="Rectangle 1">
            <a:extLst>
              <a:ext uri="{FF2B5EF4-FFF2-40B4-BE49-F238E27FC236}">
                <a16:creationId xmlns:a16="http://schemas.microsoft.com/office/drawing/2014/main" id="{B947C109-4067-3467-EE42-E5787BBE23A3}"/>
              </a:ext>
            </a:extLst>
          </p:cNvPr>
          <p:cNvSpPr>
            <a:spLocks noChangeArrowheads="1"/>
          </p:cNvSpPr>
          <p:nvPr/>
        </p:nvSpPr>
        <p:spPr bwMode="auto">
          <a:xfrm>
            <a:off x="3203575" y="3551238"/>
            <a:ext cx="3240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Lecture du  feu</a:t>
            </a:r>
          </a:p>
        </p:txBody>
      </p:sp>
      <p:sp>
        <p:nvSpPr>
          <p:cNvPr id="89092" name="Titre 8">
            <a:extLst>
              <a:ext uri="{FF2B5EF4-FFF2-40B4-BE49-F238E27FC236}">
                <a16:creationId xmlns:a16="http://schemas.microsoft.com/office/drawing/2014/main" id="{E1FDBACE-5434-1DED-11E5-BBAD86F7BB63}"/>
              </a:ext>
            </a:extLst>
          </p:cNvPr>
          <p:cNvSpPr txBox="1">
            <a:spLocks/>
          </p:cNvSpPr>
          <p:nvPr/>
        </p:nvSpPr>
        <p:spPr bwMode="auto">
          <a:xfrm>
            <a:off x="395288" y="1628775"/>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re 8">
            <a:extLst>
              <a:ext uri="{FF2B5EF4-FFF2-40B4-BE49-F238E27FC236}">
                <a16:creationId xmlns:a16="http://schemas.microsoft.com/office/drawing/2014/main" id="{738B8C8E-2F09-E8C9-9FA4-D181D562159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C.A.T. face aux EF et EGE</a:t>
            </a:r>
          </a:p>
        </p:txBody>
      </p:sp>
      <p:sp>
        <p:nvSpPr>
          <p:cNvPr id="90115" name="Espace réservé du numéro de diapositive 4">
            <a:extLst>
              <a:ext uri="{FF2B5EF4-FFF2-40B4-BE49-F238E27FC236}">
                <a16:creationId xmlns:a16="http://schemas.microsoft.com/office/drawing/2014/main" id="{6FE7F61A-D45B-4509-7A0E-CDB07681FA9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3608387-DE63-4029-8830-DD81B89F16D6}" type="slidenum">
              <a:rPr lang="fr-FR" altLang="fr-FR" sz="2000">
                <a:solidFill>
                  <a:srgbClr val="984807"/>
                </a:solidFill>
              </a:rPr>
              <a:pPr algn="r" eaLnBrk="1" hangingPunct="1">
                <a:spcBef>
                  <a:spcPct val="0"/>
                </a:spcBef>
                <a:buFontTx/>
                <a:buNone/>
              </a:pPr>
              <a:t>86</a:t>
            </a:fld>
            <a:endParaRPr lang="fr-FR" altLang="fr-FR" sz="2000">
              <a:solidFill>
                <a:srgbClr val="984807"/>
              </a:solidFill>
            </a:endParaRPr>
          </a:p>
        </p:txBody>
      </p:sp>
      <p:sp>
        <p:nvSpPr>
          <p:cNvPr id="90116" name="Rectangle 1">
            <a:extLst>
              <a:ext uri="{FF2B5EF4-FFF2-40B4-BE49-F238E27FC236}">
                <a16:creationId xmlns:a16="http://schemas.microsoft.com/office/drawing/2014/main" id="{8CF56E3B-E43F-F908-A3F2-EFFFBE716619}"/>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Lecture précise du feu :</a:t>
            </a:r>
          </a:p>
        </p:txBody>
      </p:sp>
      <p:sp>
        <p:nvSpPr>
          <p:cNvPr id="90117" name="Rectangle 1">
            <a:extLst>
              <a:ext uri="{FF2B5EF4-FFF2-40B4-BE49-F238E27FC236}">
                <a16:creationId xmlns:a16="http://schemas.microsoft.com/office/drawing/2014/main" id="{DBEA8A81-28D0-5CD1-790C-B46F6C7FF69D}"/>
              </a:ext>
            </a:extLst>
          </p:cNvPr>
          <p:cNvSpPr>
            <a:spLocks noChangeArrowheads="1"/>
          </p:cNvSpPr>
          <p:nvPr/>
        </p:nvSpPr>
        <p:spPr bwMode="auto">
          <a:xfrm>
            <a:off x="457200" y="1981200"/>
            <a:ext cx="8291513"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ssentielle afin d’assurer aux SP engagés une évaluation plus précise du risque.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Mnémotechnique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Bâtiment</a:t>
            </a:r>
          </a:p>
          <a:p>
            <a:pPr algn="ctr">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Fumées </a:t>
            </a:r>
          </a:p>
          <a:p>
            <a:pPr algn="ctr">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Flammes</a:t>
            </a:r>
          </a:p>
          <a:p>
            <a:pPr algn="ctr">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Chaleur</a:t>
            </a:r>
          </a:p>
          <a:p>
            <a:pPr algn="ctr">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Ouvertures </a:t>
            </a:r>
          </a:p>
          <a:p>
            <a:pPr algn="ctr">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Sons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re 8">
            <a:extLst>
              <a:ext uri="{FF2B5EF4-FFF2-40B4-BE49-F238E27FC236}">
                <a16:creationId xmlns:a16="http://schemas.microsoft.com/office/drawing/2014/main" id="{B06AEC4C-49EE-2811-E54A-4E2A12103DB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C.A.T. face aux EF et EGE</a:t>
            </a:r>
          </a:p>
        </p:txBody>
      </p:sp>
      <p:sp>
        <p:nvSpPr>
          <p:cNvPr id="91139" name="Espace réservé du numéro de diapositive 4">
            <a:extLst>
              <a:ext uri="{FF2B5EF4-FFF2-40B4-BE49-F238E27FC236}">
                <a16:creationId xmlns:a16="http://schemas.microsoft.com/office/drawing/2014/main" id="{3DFBB9ED-7396-C021-0E8B-1D62B517EBA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CE54876-45B3-4997-8D8A-361F72E2594B}" type="slidenum">
              <a:rPr lang="fr-FR" altLang="fr-FR" sz="2000">
                <a:solidFill>
                  <a:srgbClr val="984807"/>
                </a:solidFill>
              </a:rPr>
              <a:pPr algn="r" eaLnBrk="1" hangingPunct="1">
                <a:spcBef>
                  <a:spcPct val="0"/>
                </a:spcBef>
                <a:buFontTx/>
                <a:buNone/>
              </a:pPr>
              <a:t>87</a:t>
            </a:fld>
            <a:endParaRPr lang="fr-FR" altLang="fr-FR" sz="2000">
              <a:solidFill>
                <a:srgbClr val="984807"/>
              </a:solidFill>
            </a:endParaRPr>
          </a:p>
        </p:txBody>
      </p:sp>
      <p:sp>
        <p:nvSpPr>
          <p:cNvPr id="91140" name="Rectangle 1">
            <a:extLst>
              <a:ext uri="{FF2B5EF4-FFF2-40B4-BE49-F238E27FC236}">
                <a16:creationId xmlns:a16="http://schemas.microsoft.com/office/drawing/2014/main" id="{0FC60AA4-5517-085A-6D6B-24BC679C80EF}"/>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Lecture précise du feu :</a:t>
            </a:r>
          </a:p>
        </p:txBody>
      </p:sp>
      <p:graphicFrame>
        <p:nvGraphicFramePr>
          <p:cNvPr id="2" name="Tableau 1">
            <a:extLst>
              <a:ext uri="{FF2B5EF4-FFF2-40B4-BE49-F238E27FC236}">
                <a16:creationId xmlns:a16="http://schemas.microsoft.com/office/drawing/2014/main" id="{CE85C9EC-AA49-4807-571A-61A82801FA23}"/>
              </a:ext>
            </a:extLst>
          </p:cNvPr>
          <p:cNvGraphicFramePr>
            <a:graphicFrameLocks noGrp="1"/>
          </p:cNvGraphicFramePr>
          <p:nvPr/>
        </p:nvGraphicFramePr>
        <p:xfrm>
          <a:off x="539750" y="2003425"/>
          <a:ext cx="7704138" cy="541338"/>
        </p:xfrm>
        <a:graphic>
          <a:graphicData uri="http://schemas.openxmlformats.org/drawingml/2006/table">
            <a:tbl>
              <a:tblPr/>
              <a:tblGrid>
                <a:gridCol w="2088037">
                  <a:extLst>
                    <a:ext uri="{9D8B030D-6E8A-4147-A177-3AD203B41FA5}">
                      <a16:colId xmlns:a16="http://schemas.microsoft.com/office/drawing/2014/main" val="20000"/>
                    </a:ext>
                  </a:extLst>
                </a:gridCol>
                <a:gridCol w="5616101">
                  <a:extLst>
                    <a:ext uri="{9D8B030D-6E8A-4147-A177-3AD203B41FA5}">
                      <a16:colId xmlns:a16="http://schemas.microsoft.com/office/drawing/2014/main" val="20001"/>
                    </a:ext>
                  </a:extLst>
                </a:gridCol>
              </a:tblGrid>
              <a:tr h="541338">
                <a:tc>
                  <a:txBody>
                    <a:bodyPr/>
                    <a:lstStyle/>
                    <a:p>
                      <a:pPr marL="342900" lvl="0" indent="-342900" algn="l">
                        <a:lnSpc>
                          <a:spcPct val="107000"/>
                        </a:lnSpc>
                        <a:spcAft>
                          <a:spcPts val="0"/>
                        </a:spcAft>
                        <a:buFont typeface="Wingdings 3" panose="05040102010807070707" pitchFamily="18" charset="2"/>
                        <a:buChar char=""/>
                        <a:tabLst>
                          <a:tab pos="457200" algn="l"/>
                        </a:tabLs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Bâtiment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46" marR="444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Type de structure, état de la structure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46" marR="444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91149" name="Image 120" descr="Résultat d’images pour vide sanitaire">
            <a:extLst>
              <a:ext uri="{FF2B5EF4-FFF2-40B4-BE49-F238E27FC236}">
                <a16:creationId xmlns:a16="http://schemas.microsoft.com/office/drawing/2014/main" id="{EF262B24-CBE4-2BF4-560D-53811ACFD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524" b="9418"/>
          <a:stretch>
            <a:fillRect/>
          </a:stretch>
        </p:blipFill>
        <p:spPr bwMode="auto">
          <a:xfrm>
            <a:off x="2476500" y="2814638"/>
            <a:ext cx="41910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re 8">
            <a:extLst>
              <a:ext uri="{FF2B5EF4-FFF2-40B4-BE49-F238E27FC236}">
                <a16:creationId xmlns:a16="http://schemas.microsoft.com/office/drawing/2014/main" id="{74E13632-EC56-54A9-B12B-4F8E4E0B1FE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C.A.T. face aux EF et EGE</a:t>
            </a:r>
          </a:p>
        </p:txBody>
      </p:sp>
      <p:sp>
        <p:nvSpPr>
          <p:cNvPr id="92163" name="Espace réservé du numéro de diapositive 4">
            <a:extLst>
              <a:ext uri="{FF2B5EF4-FFF2-40B4-BE49-F238E27FC236}">
                <a16:creationId xmlns:a16="http://schemas.microsoft.com/office/drawing/2014/main" id="{BA41052C-FF4C-5EF6-6EFA-E0A99C0083A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9ED81D6-C0FF-4E75-845D-5A6215D500C0}" type="slidenum">
              <a:rPr lang="fr-FR" altLang="fr-FR" sz="2000">
                <a:solidFill>
                  <a:srgbClr val="984807"/>
                </a:solidFill>
              </a:rPr>
              <a:pPr algn="r" eaLnBrk="1" hangingPunct="1">
                <a:spcBef>
                  <a:spcPct val="0"/>
                </a:spcBef>
                <a:buFontTx/>
                <a:buNone/>
              </a:pPr>
              <a:t>88</a:t>
            </a:fld>
            <a:endParaRPr lang="fr-FR" altLang="fr-FR" sz="2000">
              <a:solidFill>
                <a:srgbClr val="984807"/>
              </a:solidFill>
            </a:endParaRPr>
          </a:p>
        </p:txBody>
      </p:sp>
      <p:sp>
        <p:nvSpPr>
          <p:cNvPr id="92164" name="Rectangle 1">
            <a:extLst>
              <a:ext uri="{FF2B5EF4-FFF2-40B4-BE49-F238E27FC236}">
                <a16:creationId xmlns:a16="http://schemas.microsoft.com/office/drawing/2014/main" id="{19B760FA-95F4-7310-B33C-100D82682AC4}"/>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Lecture précise du feu :</a:t>
            </a:r>
          </a:p>
        </p:txBody>
      </p:sp>
      <p:graphicFrame>
        <p:nvGraphicFramePr>
          <p:cNvPr id="2" name="Tableau 1">
            <a:extLst>
              <a:ext uri="{FF2B5EF4-FFF2-40B4-BE49-F238E27FC236}">
                <a16:creationId xmlns:a16="http://schemas.microsoft.com/office/drawing/2014/main" id="{3FA30057-DB64-956F-CB8A-17461A6A83CF}"/>
              </a:ext>
            </a:extLst>
          </p:cNvPr>
          <p:cNvGraphicFramePr>
            <a:graphicFrameLocks noGrp="1"/>
          </p:cNvGraphicFramePr>
          <p:nvPr/>
        </p:nvGraphicFramePr>
        <p:xfrm>
          <a:off x="477838" y="1957388"/>
          <a:ext cx="8188325" cy="763587"/>
        </p:xfrm>
        <a:graphic>
          <a:graphicData uri="http://schemas.openxmlformats.org/drawingml/2006/table">
            <a:tbl>
              <a:tblPr/>
              <a:tblGrid>
                <a:gridCol w="2219266">
                  <a:extLst>
                    <a:ext uri="{9D8B030D-6E8A-4147-A177-3AD203B41FA5}">
                      <a16:colId xmlns:a16="http://schemas.microsoft.com/office/drawing/2014/main" val="20000"/>
                    </a:ext>
                  </a:extLst>
                </a:gridCol>
                <a:gridCol w="5969059">
                  <a:extLst>
                    <a:ext uri="{9D8B030D-6E8A-4147-A177-3AD203B41FA5}">
                      <a16:colId xmlns:a16="http://schemas.microsoft.com/office/drawing/2014/main" val="20001"/>
                    </a:ext>
                  </a:extLst>
                </a:gridCol>
              </a:tblGrid>
              <a:tr h="763587">
                <a:tc>
                  <a:txBody>
                    <a:bodyPr/>
                    <a:lstStyle/>
                    <a:p>
                      <a:pPr marL="342900" lvl="0" indent="-342900" algn="l">
                        <a:lnSpc>
                          <a:spcPct val="107000"/>
                        </a:lnSpc>
                        <a:spcAft>
                          <a:spcPts val="0"/>
                        </a:spcAft>
                        <a:buFont typeface="Wingdings 3" panose="05040102010807070707" pitchFamily="18" charset="2"/>
                        <a:buChar char=""/>
                        <a:tabLst>
                          <a:tab pos="457200" algn="l"/>
                        </a:tabLs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Flamme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41" marR="44441"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Présence ou non, dans le foyer ou la fumée, intensité, etc.</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41" marR="444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92173" name="Image 1">
            <a:extLst>
              <a:ext uri="{FF2B5EF4-FFF2-40B4-BE49-F238E27FC236}">
                <a16:creationId xmlns:a16="http://schemas.microsoft.com/office/drawing/2014/main" id="{25FE069C-1C12-C035-14CE-FED82EC2E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9800" y="2992438"/>
            <a:ext cx="2184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re 8">
            <a:extLst>
              <a:ext uri="{FF2B5EF4-FFF2-40B4-BE49-F238E27FC236}">
                <a16:creationId xmlns:a16="http://schemas.microsoft.com/office/drawing/2014/main" id="{66DDE3B1-331F-79AB-1663-E9E23D569CA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C.A.T. face aux EF et EGE</a:t>
            </a:r>
          </a:p>
        </p:txBody>
      </p:sp>
      <p:sp>
        <p:nvSpPr>
          <p:cNvPr id="93187" name="Espace réservé du numéro de diapositive 4">
            <a:extLst>
              <a:ext uri="{FF2B5EF4-FFF2-40B4-BE49-F238E27FC236}">
                <a16:creationId xmlns:a16="http://schemas.microsoft.com/office/drawing/2014/main" id="{07EC1409-3CA2-6607-3950-06A15CA0E6B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9C840B2-2C79-4C9D-8E50-3E0FC3878D9D}" type="slidenum">
              <a:rPr lang="fr-FR" altLang="fr-FR" sz="2000">
                <a:solidFill>
                  <a:srgbClr val="984807"/>
                </a:solidFill>
              </a:rPr>
              <a:pPr algn="r" eaLnBrk="1" hangingPunct="1">
                <a:spcBef>
                  <a:spcPct val="0"/>
                </a:spcBef>
                <a:buFontTx/>
                <a:buNone/>
              </a:pPr>
              <a:t>89</a:t>
            </a:fld>
            <a:endParaRPr lang="fr-FR" altLang="fr-FR" sz="2000">
              <a:solidFill>
                <a:srgbClr val="984807"/>
              </a:solidFill>
            </a:endParaRPr>
          </a:p>
        </p:txBody>
      </p:sp>
      <p:sp>
        <p:nvSpPr>
          <p:cNvPr id="93188" name="Rectangle 1">
            <a:extLst>
              <a:ext uri="{FF2B5EF4-FFF2-40B4-BE49-F238E27FC236}">
                <a16:creationId xmlns:a16="http://schemas.microsoft.com/office/drawing/2014/main" id="{43D86F22-18F0-D915-46B2-0B9087108C54}"/>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Lecture précise du feu :</a:t>
            </a:r>
          </a:p>
        </p:txBody>
      </p:sp>
      <p:graphicFrame>
        <p:nvGraphicFramePr>
          <p:cNvPr id="2" name="Tableau 1">
            <a:extLst>
              <a:ext uri="{FF2B5EF4-FFF2-40B4-BE49-F238E27FC236}">
                <a16:creationId xmlns:a16="http://schemas.microsoft.com/office/drawing/2014/main" id="{138FD00B-CF37-43B2-DFB1-24E3AB9D56A2}"/>
              </a:ext>
            </a:extLst>
          </p:cNvPr>
          <p:cNvGraphicFramePr>
            <a:graphicFrameLocks noGrp="1"/>
          </p:cNvGraphicFramePr>
          <p:nvPr/>
        </p:nvGraphicFramePr>
        <p:xfrm>
          <a:off x="468313" y="2060575"/>
          <a:ext cx="7704137" cy="541338"/>
        </p:xfrm>
        <a:graphic>
          <a:graphicData uri="http://schemas.openxmlformats.org/drawingml/2006/table">
            <a:tbl>
              <a:tblPr/>
              <a:tblGrid>
                <a:gridCol w="2088037">
                  <a:extLst>
                    <a:ext uri="{9D8B030D-6E8A-4147-A177-3AD203B41FA5}">
                      <a16:colId xmlns:a16="http://schemas.microsoft.com/office/drawing/2014/main" val="20000"/>
                    </a:ext>
                  </a:extLst>
                </a:gridCol>
                <a:gridCol w="5616100">
                  <a:extLst>
                    <a:ext uri="{9D8B030D-6E8A-4147-A177-3AD203B41FA5}">
                      <a16:colId xmlns:a16="http://schemas.microsoft.com/office/drawing/2014/main" val="20001"/>
                    </a:ext>
                  </a:extLst>
                </a:gridCol>
              </a:tblGrid>
              <a:tr h="541338">
                <a:tc>
                  <a:txBody>
                    <a:bodyPr/>
                    <a:lstStyle/>
                    <a:p>
                      <a:pPr marL="342900" lvl="0" indent="-342900" algn="l">
                        <a:lnSpc>
                          <a:spcPct val="107000"/>
                        </a:lnSpc>
                        <a:spcAft>
                          <a:spcPts val="0"/>
                        </a:spcAft>
                        <a:buFont typeface="Wingdings 3" panose="05040102010807070707" pitchFamily="18" charset="2"/>
                        <a:buChar char=""/>
                        <a:tabLst>
                          <a:tab pos="457200" algn="l"/>
                        </a:tabLs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Fumée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46" marR="44446"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Écoulement, couleur, débit, etc.</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46" marR="444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93197" name="Image 1">
            <a:extLst>
              <a:ext uri="{FF2B5EF4-FFF2-40B4-BE49-F238E27FC236}">
                <a16:creationId xmlns:a16="http://schemas.microsoft.com/office/drawing/2014/main" id="{94D06BBA-FB15-313B-F891-974C4C182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063" y="2762250"/>
            <a:ext cx="2341562"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8">
            <a:extLst>
              <a:ext uri="{FF2B5EF4-FFF2-40B4-BE49-F238E27FC236}">
                <a16:creationId xmlns:a16="http://schemas.microsoft.com/office/drawing/2014/main" id="{8266B362-568F-B0FC-6867-EFA75F0A01F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Environnement</a:t>
            </a:r>
          </a:p>
        </p:txBody>
      </p:sp>
      <p:sp>
        <p:nvSpPr>
          <p:cNvPr id="11267" name="Espace réservé du numéro de diapositive 4">
            <a:extLst>
              <a:ext uri="{FF2B5EF4-FFF2-40B4-BE49-F238E27FC236}">
                <a16:creationId xmlns:a16="http://schemas.microsoft.com/office/drawing/2014/main" id="{FE6918CA-F49A-4061-2223-9D9A3066CF4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D11CF98-A29B-4B8B-9E96-A2DBC8B6C6E8}" type="slidenum">
              <a:rPr lang="fr-FR" altLang="fr-FR" sz="2000">
                <a:solidFill>
                  <a:srgbClr val="984807"/>
                </a:solidFill>
              </a:rPr>
              <a:pPr algn="r" eaLnBrk="1" hangingPunct="1">
                <a:spcBef>
                  <a:spcPct val="0"/>
                </a:spcBef>
                <a:buFontTx/>
                <a:buNone/>
              </a:pPr>
              <a:t>9</a:t>
            </a:fld>
            <a:endParaRPr lang="fr-FR" altLang="fr-FR" sz="2000">
              <a:solidFill>
                <a:srgbClr val="984807"/>
              </a:solidFill>
            </a:endParaRPr>
          </a:p>
        </p:txBody>
      </p:sp>
      <p:sp>
        <p:nvSpPr>
          <p:cNvPr id="11268" name="Rectangle 1">
            <a:extLst>
              <a:ext uri="{FF2B5EF4-FFF2-40B4-BE49-F238E27FC236}">
                <a16:creationId xmlns:a16="http://schemas.microsoft.com/office/drawing/2014/main" id="{18C7FC86-9D6B-40A0-572F-E69755A41922}"/>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Enveloppe bâtimentaire : </a:t>
            </a:r>
            <a:endParaRPr lang="fr-FR" altLang="fr-FR" sz="2400" b="1" u="sng">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269" name="Rectangle 1">
            <a:extLst>
              <a:ext uri="{FF2B5EF4-FFF2-40B4-BE49-F238E27FC236}">
                <a16:creationId xmlns:a16="http://schemas.microsoft.com/office/drawing/2014/main" id="{3952C442-ED64-7048-310D-900DD2C610B5}"/>
              </a:ext>
            </a:extLst>
          </p:cNvPr>
          <p:cNvSpPr>
            <a:spLocks noChangeArrowheads="1"/>
          </p:cNvSpPr>
          <p:nvPr/>
        </p:nvSpPr>
        <p:spPr bwMode="auto">
          <a:xfrm>
            <a:off x="476250" y="1916113"/>
            <a:ext cx="81899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Maison, immeuble, ERP, tout local est conçu selon le même principe : constituer une enveloppe au sein de laquelle les activités humaines peuvent se développer.</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5" name="Image 4">
            <a:extLst>
              <a:ext uri="{FF2B5EF4-FFF2-40B4-BE49-F238E27FC236}">
                <a16:creationId xmlns:a16="http://schemas.microsoft.com/office/drawing/2014/main" id="{6C9C15BB-8408-AA09-8F07-0B1BC91C7FB6}"/>
              </a:ext>
            </a:extLst>
          </p:cNvPr>
          <p:cNvPicPr>
            <a:picLocks noChangeAspect="1"/>
          </p:cNvPicPr>
          <p:nvPr/>
        </p:nvPicPr>
        <p:blipFill>
          <a:blip r:embed="rId2"/>
          <a:stretch>
            <a:fillRect/>
          </a:stretch>
        </p:blipFill>
        <p:spPr>
          <a:xfrm>
            <a:off x="2771775" y="3365500"/>
            <a:ext cx="4265613" cy="2676525"/>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re 8">
            <a:extLst>
              <a:ext uri="{FF2B5EF4-FFF2-40B4-BE49-F238E27FC236}">
                <a16:creationId xmlns:a16="http://schemas.microsoft.com/office/drawing/2014/main" id="{8A845EE7-0B6C-7DAB-D1D7-836BCB70555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C.A.T. face aux EF et EGE</a:t>
            </a:r>
          </a:p>
        </p:txBody>
      </p:sp>
      <p:sp>
        <p:nvSpPr>
          <p:cNvPr id="94211" name="Espace réservé du numéro de diapositive 4">
            <a:extLst>
              <a:ext uri="{FF2B5EF4-FFF2-40B4-BE49-F238E27FC236}">
                <a16:creationId xmlns:a16="http://schemas.microsoft.com/office/drawing/2014/main" id="{B33127CC-2734-D1FA-CC53-83941BDCDF4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6730E6D-0FAB-4042-89FE-3710B570A8EB}" type="slidenum">
              <a:rPr lang="fr-FR" altLang="fr-FR" sz="2000">
                <a:solidFill>
                  <a:srgbClr val="984807"/>
                </a:solidFill>
              </a:rPr>
              <a:pPr algn="r" eaLnBrk="1" hangingPunct="1">
                <a:spcBef>
                  <a:spcPct val="0"/>
                </a:spcBef>
                <a:buFontTx/>
                <a:buNone/>
              </a:pPr>
              <a:t>90</a:t>
            </a:fld>
            <a:endParaRPr lang="fr-FR" altLang="fr-FR" sz="2000">
              <a:solidFill>
                <a:srgbClr val="984807"/>
              </a:solidFill>
            </a:endParaRPr>
          </a:p>
        </p:txBody>
      </p:sp>
      <p:sp>
        <p:nvSpPr>
          <p:cNvPr id="94212" name="Rectangle 1">
            <a:extLst>
              <a:ext uri="{FF2B5EF4-FFF2-40B4-BE49-F238E27FC236}">
                <a16:creationId xmlns:a16="http://schemas.microsoft.com/office/drawing/2014/main" id="{4E4668A4-451E-BC0F-3866-7A3E7124FDA0}"/>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Lecture précise du feu :</a:t>
            </a:r>
          </a:p>
        </p:txBody>
      </p:sp>
      <p:graphicFrame>
        <p:nvGraphicFramePr>
          <p:cNvPr id="2" name="Tableau 1">
            <a:extLst>
              <a:ext uri="{FF2B5EF4-FFF2-40B4-BE49-F238E27FC236}">
                <a16:creationId xmlns:a16="http://schemas.microsoft.com/office/drawing/2014/main" id="{C84A2A40-D224-7261-82AD-0E2AB40C73E2}"/>
              </a:ext>
            </a:extLst>
          </p:cNvPr>
          <p:cNvGraphicFramePr>
            <a:graphicFrameLocks noGrp="1"/>
          </p:cNvGraphicFramePr>
          <p:nvPr/>
        </p:nvGraphicFramePr>
        <p:xfrm>
          <a:off x="468313" y="2060575"/>
          <a:ext cx="8189912" cy="763588"/>
        </p:xfrm>
        <a:graphic>
          <a:graphicData uri="http://schemas.openxmlformats.org/drawingml/2006/table">
            <a:tbl>
              <a:tblPr/>
              <a:tblGrid>
                <a:gridCol w="1943447">
                  <a:extLst>
                    <a:ext uri="{9D8B030D-6E8A-4147-A177-3AD203B41FA5}">
                      <a16:colId xmlns:a16="http://schemas.microsoft.com/office/drawing/2014/main" val="20000"/>
                    </a:ext>
                  </a:extLst>
                </a:gridCol>
                <a:gridCol w="6246465">
                  <a:extLst>
                    <a:ext uri="{9D8B030D-6E8A-4147-A177-3AD203B41FA5}">
                      <a16:colId xmlns:a16="http://schemas.microsoft.com/office/drawing/2014/main" val="20001"/>
                    </a:ext>
                  </a:extLst>
                </a:gridCol>
              </a:tblGrid>
              <a:tr h="763588">
                <a:tc>
                  <a:txBody>
                    <a:bodyPr/>
                    <a:lstStyle/>
                    <a:p>
                      <a:pPr marL="342900" lvl="0" indent="-342900" algn="l">
                        <a:lnSpc>
                          <a:spcPct val="107000"/>
                        </a:lnSpc>
                        <a:spcAft>
                          <a:spcPts val="0"/>
                        </a:spcAft>
                        <a:buFont typeface="Wingdings 3" panose="05040102010807070707" pitchFamily="18" charset="2"/>
                        <a:buChar char=""/>
                        <a:tabLst>
                          <a:tab pos="457200" algn="l"/>
                        </a:tabLs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Chaleur</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46" marR="444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Rayonnement des fumées, ambiance thermique générale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46" marR="444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94221" name="Image 1">
            <a:extLst>
              <a:ext uri="{FF2B5EF4-FFF2-40B4-BE49-F238E27FC236}">
                <a16:creationId xmlns:a16="http://schemas.microsoft.com/office/drawing/2014/main" id="{C4CB40D8-9D10-A015-7B09-29B0CB31A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2622550"/>
            <a:ext cx="2255837"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re 8">
            <a:extLst>
              <a:ext uri="{FF2B5EF4-FFF2-40B4-BE49-F238E27FC236}">
                <a16:creationId xmlns:a16="http://schemas.microsoft.com/office/drawing/2014/main" id="{B9F4673F-26A1-D78C-3FDF-B3F7D5657E8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C.A.T. face aux EF et EGE</a:t>
            </a:r>
          </a:p>
        </p:txBody>
      </p:sp>
      <p:sp>
        <p:nvSpPr>
          <p:cNvPr id="95235" name="Espace réservé du numéro de diapositive 4">
            <a:extLst>
              <a:ext uri="{FF2B5EF4-FFF2-40B4-BE49-F238E27FC236}">
                <a16:creationId xmlns:a16="http://schemas.microsoft.com/office/drawing/2014/main" id="{2704171A-8375-4F0D-1012-FB4061CC796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316F169-9C67-46D8-88EC-8E0EB4C63192}" type="slidenum">
              <a:rPr lang="fr-FR" altLang="fr-FR" sz="2000">
                <a:solidFill>
                  <a:srgbClr val="984807"/>
                </a:solidFill>
              </a:rPr>
              <a:pPr algn="r" eaLnBrk="1" hangingPunct="1">
                <a:spcBef>
                  <a:spcPct val="0"/>
                </a:spcBef>
                <a:buFontTx/>
                <a:buNone/>
              </a:pPr>
              <a:t>91</a:t>
            </a:fld>
            <a:endParaRPr lang="fr-FR" altLang="fr-FR" sz="2000">
              <a:solidFill>
                <a:srgbClr val="984807"/>
              </a:solidFill>
            </a:endParaRPr>
          </a:p>
        </p:txBody>
      </p:sp>
      <p:sp>
        <p:nvSpPr>
          <p:cNvPr id="95236" name="Rectangle 1">
            <a:extLst>
              <a:ext uri="{FF2B5EF4-FFF2-40B4-BE49-F238E27FC236}">
                <a16:creationId xmlns:a16="http://schemas.microsoft.com/office/drawing/2014/main" id="{CF532491-8376-85EF-EC60-5547A149DA75}"/>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Lecture précise du feu :</a:t>
            </a:r>
          </a:p>
        </p:txBody>
      </p:sp>
      <p:graphicFrame>
        <p:nvGraphicFramePr>
          <p:cNvPr id="2" name="Tableau 1">
            <a:extLst>
              <a:ext uri="{FF2B5EF4-FFF2-40B4-BE49-F238E27FC236}">
                <a16:creationId xmlns:a16="http://schemas.microsoft.com/office/drawing/2014/main" id="{BD51D9FE-2B2C-012B-4249-8BB82DD9C187}"/>
              </a:ext>
            </a:extLst>
          </p:cNvPr>
          <p:cNvGraphicFramePr>
            <a:graphicFrameLocks noGrp="1"/>
          </p:cNvGraphicFramePr>
          <p:nvPr/>
        </p:nvGraphicFramePr>
        <p:xfrm>
          <a:off x="468313" y="2060575"/>
          <a:ext cx="8135937" cy="763588"/>
        </p:xfrm>
        <a:graphic>
          <a:graphicData uri="http://schemas.openxmlformats.org/drawingml/2006/table">
            <a:tbl>
              <a:tblPr/>
              <a:tblGrid>
                <a:gridCol w="2205067">
                  <a:extLst>
                    <a:ext uri="{9D8B030D-6E8A-4147-A177-3AD203B41FA5}">
                      <a16:colId xmlns:a16="http://schemas.microsoft.com/office/drawing/2014/main" val="20000"/>
                    </a:ext>
                  </a:extLst>
                </a:gridCol>
                <a:gridCol w="5930870">
                  <a:extLst>
                    <a:ext uri="{9D8B030D-6E8A-4147-A177-3AD203B41FA5}">
                      <a16:colId xmlns:a16="http://schemas.microsoft.com/office/drawing/2014/main" val="20001"/>
                    </a:ext>
                  </a:extLst>
                </a:gridCol>
              </a:tblGrid>
              <a:tr h="763588">
                <a:tc>
                  <a:txBody>
                    <a:bodyPr/>
                    <a:lstStyle/>
                    <a:p>
                      <a:pPr marL="342900" lvl="0" indent="-342900" algn="l">
                        <a:lnSpc>
                          <a:spcPct val="107000"/>
                        </a:lnSpc>
                        <a:spcAft>
                          <a:spcPts val="0"/>
                        </a:spcAft>
                        <a:buFont typeface="Wingdings 3" panose="05040102010807070707" pitchFamily="18" charset="2"/>
                        <a:buChar char=""/>
                        <a:tabLst>
                          <a:tab pos="457200" algn="l"/>
                        </a:tabLs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Ouvrant,</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46" marR="444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Présence d'ouvrant ouvert ou fermé, position, aspect extérieur, etc.</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46" marR="444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95245" name="Image 1">
            <a:extLst>
              <a:ext uri="{FF2B5EF4-FFF2-40B4-BE49-F238E27FC236}">
                <a16:creationId xmlns:a16="http://schemas.microsoft.com/office/drawing/2014/main" id="{56485A24-7594-021F-5847-AD0DEBC02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2924175"/>
            <a:ext cx="2160588"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re 8">
            <a:extLst>
              <a:ext uri="{FF2B5EF4-FFF2-40B4-BE49-F238E27FC236}">
                <a16:creationId xmlns:a16="http://schemas.microsoft.com/office/drawing/2014/main" id="{A1110924-70EA-05AB-B720-45E1F46D9CF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C.A.T. face aux EF et EGE</a:t>
            </a:r>
          </a:p>
        </p:txBody>
      </p:sp>
      <p:sp>
        <p:nvSpPr>
          <p:cNvPr id="96259" name="Espace réservé du numéro de diapositive 4">
            <a:extLst>
              <a:ext uri="{FF2B5EF4-FFF2-40B4-BE49-F238E27FC236}">
                <a16:creationId xmlns:a16="http://schemas.microsoft.com/office/drawing/2014/main" id="{74A08808-22AC-82B7-B672-3241FCCB569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AD9DA8A-CDE7-44E6-A7AE-43E44A16CC55}" type="slidenum">
              <a:rPr lang="fr-FR" altLang="fr-FR" sz="2000">
                <a:solidFill>
                  <a:srgbClr val="984807"/>
                </a:solidFill>
              </a:rPr>
              <a:pPr algn="r" eaLnBrk="1" hangingPunct="1">
                <a:spcBef>
                  <a:spcPct val="0"/>
                </a:spcBef>
                <a:buFontTx/>
                <a:buNone/>
              </a:pPr>
              <a:t>92</a:t>
            </a:fld>
            <a:endParaRPr lang="fr-FR" altLang="fr-FR" sz="2000">
              <a:solidFill>
                <a:srgbClr val="984807"/>
              </a:solidFill>
            </a:endParaRPr>
          </a:p>
        </p:txBody>
      </p:sp>
      <p:sp>
        <p:nvSpPr>
          <p:cNvPr id="96260" name="Rectangle 1">
            <a:extLst>
              <a:ext uri="{FF2B5EF4-FFF2-40B4-BE49-F238E27FC236}">
                <a16:creationId xmlns:a16="http://schemas.microsoft.com/office/drawing/2014/main" id="{FEF883D4-4298-F7D2-953F-5E4C3585C2F6}"/>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Lecture précise du feu :</a:t>
            </a:r>
          </a:p>
        </p:txBody>
      </p:sp>
      <p:graphicFrame>
        <p:nvGraphicFramePr>
          <p:cNvPr id="2" name="Tableau 1">
            <a:extLst>
              <a:ext uri="{FF2B5EF4-FFF2-40B4-BE49-F238E27FC236}">
                <a16:creationId xmlns:a16="http://schemas.microsoft.com/office/drawing/2014/main" id="{F32880B2-FBD5-E1A0-1E62-D206B6955E3B}"/>
              </a:ext>
            </a:extLst>
          </p:cNvPr>
          <p:cNvGraphicFramePr>
            <a:graphicFrameLocks noGrp="1"/>
          </p:cNvGraphicFramePr>
          <p:nvPr/>
        </p:nvGraphicFramePr>
        <p:xfrm>
          <a:off x="468313" y="2060575"/>
          <a:ext cx="7704137" cy="541338"/>
        </p:xfrm>
        <a:graphic>
          <a:graphicData uri="http://schemas.openxmlformats.org/drawingml/2006/table">
            <a:tbl>
              <a:tblPr/>
              <a:tblGrid>
                <a:gridCol w="2088037">
                  <a:extLst>
                    <a:ext uri="{9D8B030D-6E8A-4147-A177-3AD203B41FA5}">
                      <a16:colId xmlns:a16="http://schemas.microsoft.com/office/drawing/2014/main" val="20000"/>
                    </a:ext>
                  </a:extLst>
                </a:gridCol>
                <a:gridCol w="5616100">
                  <a:extLst>
                    <a:ext uri="{9D8B030D-6E8A-4147-A177-3AD203B41FA5}">
                      <a16:colId xmlns:a16="http://schemas.microsoft.com/office/drawing/2014/main" val="20001"/>
                    </a:ext>
                  </a:extLst>
                </a:gridCol>
              </a:tblGrid>
              <a:tr h="541338">
                <a:tc>
                  <a:txBody>
                    <a:bodyPr/>
                    <a:lstStyle/>
                    <a:p>
                      <a:pPr marL="342900" lvl="0" indent="-342900" algn="l">
                        <a:lnSpc>
                          <a:spcPct val="107000"/>
                        </a:lnSpc>
                        <a:spcAft>
                          <a:spcPts val="0"/>
                        </a:spcAft>
                        <a:buFont typeface="Wingdings 3" panose="05040102010807070707" pitchFamily="18" charset="2"/>
                        <a:buChar char=""/>
                        <a:tabLst>
                          <a:tab pos="457200" algn="l"/>
                        </a:tabLs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Son</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46" marR="444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Crépitement, sifflement, "ronflement"</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46" marR="444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96269" name="Picture 4" descr="Afficher l'image d'origine">
            <a:extLst>
              <a:ext uri="{FF2B5EF4-FFF2-40B4-BE49-F238E27FC236}">
                <a16:creationId xmlns:a16="http://schemas.microsoft.com/office/drawing/2014/main" id="{07471497-E3C6-6AD0-EF00-B8B89C58E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3487738"/>
            <a:ext cx="3001963"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8">
            <a:extLst>
              <a:ext uri="{FF2B5EF4-FFF2-40B4-BE49-F238E27FC236}">
                <a16:creationId xmlns:a16="http://schemas.microsoft.com/office/drawing/2014/main" id="{70372D30-9F73-7981-9E32-806D3D82A71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C.A.T. face aux EF et EGE</a:t>
            </a:r>
          </a:p>
        </p:txBody>
      </p:sp>
      <p:sp>
        <p:nvSpPr>
          <p:cNvPr id="97283" name="Espace réservé du numéro de diapositive 4">
            <a:extLst>
              <a:ext uri="{FF2B5EF4-FFF2-40B4-BE49-F238E27FC236}">
                <a16:creationId xmlns:a16="http://schemas.microsoft.com/office/drawing/2014/main" id="{7937C25F-1521-DE47-4BEF-B89F711A7CC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8E09BFF-C6CC-4FAF-96E8-EDA76DFC3EF7}" type="slidenum">
              <a:rPr lang="fr-FR" altLang="fr-FR" sz="2000">
                <a:solidFill>
                  <a:srgbClr val="984807"/>
                </a:solidFill>
              </a:rPr>
              <a:pPr algn="r" eaLnBrk="1" hangingPunct="1">
                <a:spcBef>
                  <a:spcPct val="0"/>
                </a:spcBef>
                <a:buFontTx/>
                <a:buNone/>
              </a:pPr>
              <a:t>93</a:t>
            </a:fld>
            <a:endParaRPr lang="fr-FR" altLang="fr-FR" sz="2000">
              <a:solidFill>
                <a:srgbClr val="984807"/>
              </a:solidFill>
            </a:endParaRPr>
          </a:p>
        </p:txBody>
      </p:sp>
      <p:sp>
        <p:nvSpPr>
          <p:cNvPr id="97284" name="Rectangle 1">
            <a:extLst>
              <a:ext uri="{FF2B5EF4-FFF2-40B4-BE49-F238E27FC236}">
                <a16:creationId xmlns:a16="http://schemas.microsoft.com/office/drawing/2014/main" id="{AA6E6444-D457-BF24-8557-1DC8893635FC}"/>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Lecture précise du feu :</a:t>
            </a:r>
          </a:p>
        </p:txBody>
      </p:sp>
      <p:sp>
        <p:nvSpPr>
          <p:cNvPr id="97285" name="Rectangle 1">
            <a:extLst>
              <a:ext uri="{FF2B5EF4-FFF2-40B4-BE49-F238E27FC236}">
                <a16:creationId xmlns:a16="http://schemas.microsoft.com/office/drawing/2014/main" id="{5439767B-20DB-2D44-6757-632686E7B167}"/>
              </a:ext>
            </a:extLst>
          </p:cNvPr>
          <p:cNvSpPr>
            <a:spLocks noChangeArrowheads="1"/>
          </p:cNvSpPr>
          <p:nvPr/>
        </p:nvSpPr>
        <p:spPr bwMode="auto">
          <a:xfrm>
            <a:off x="457200" y="2209800"/>
            <a:ext cx="8189913"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ermet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D’évaluer le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risque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d’EF ou d’EGE ;</a:t>
            </a:r>
          </a:p>
          <a:p>
            <a:pPr algn="just">
              <a:lnSpc>
                <a:spcPct val="107000"/>
              </a:lnSpc>
              <a:spcBef>
                <a:spcPct val="0"/>
              </a:spcBef>
              <a:buFontTx/>
              <a:buChar char="•"/>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 décider des </a:t>
            </a: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actions tactiques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à mener.</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fr-FR" altLang="fr-FR" sz="2400">
                <a:solidFill>
                  <a:srgbClr val="000000"/>
                </a:solidFill>
                <a:latin typeface="Times New Roman" panose="02020603050405020304" pitchFamily="18" charset="0"/>
                <a:cs typeface="Times New Roman" panose="02020603050405020304" pitchFamily="18" charset="0"/>
              </a:rPr>
              <a:t>La lecture de l’incendie débute, pour le chef d’équipe dès l’arrivée sur les lieux. Il va observer les signes extérieurs du bâtiment.</a:t>
            </a:r>
            <a:endParaRPr lang="fr-FR" altLang="fr-FR" sz="2400">
              <a:latin typeface="Calibri" panose="020F0502020204030204" pitchFamily="34" charset="0"/>
              <a:cs typeface="Calibri" panose="020F050202020403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ce réservé du numéro de diapositive 4">
            <a:extLst>
              <a:ext uri="{FF2B5EF4-FFF2-40B4-BE49-F238E27FC236}">
                <a16:creationId xmlns:a16="http://schemas.microsoft.com/office/drawing/2014/main" id="{709EFA1F-40C8-D654-7921-D57B6E8F42D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76A01A6-1E99-4DA7-8326-A9C3F973FB2F}" type="slidenum">
              <a:rPr lang="fr-FR" altLang="fr-FR" sz="2000">
                <a:solidFill>
                  <a:srgbClr val="984807"/>
                </a:solidFill>
              </a:rPr>
              <a:pPr algn="r" eaLnBrk="1" hangingPunct="1">
                <a:spcBef>
                  <a:spcPct val="0"/>
                </a:spcBef>
                <a:buFontTx/>
                <a:buNone/>
              </a:pPr>
              <a:t>94</a:t>
            </a:fld>
            <a:endParaRPr lang="fr-FR" altLang="fr-FR" sz="2000">
              <a:solidFill>
                <a:srgbClr val="984807"/>
              </a:solidFill>
            </a:endParaRPr>
          </a:p>
        </p:txBody>
      </p:sp>
      <p:sp>
        <p:nvSpPr>
          <p:cNvPr id="98307" name="Rectangle 1">
            <a:extLst>
              <a:ext uri="{FF2B5EF4-FFF2-40B4-BE49-F238E27FC236}">
                <a16:creationId xmlns:a16="http://schemas.microsoft.com/office/drawing/2014/main" id="{16F90D30-6907-98DB-B98F-4A8F25A7A064}"/>
              </a:ext>
            </a:extLst>
          </p:cNvPr>
          <p:cNvSpPr>
            <a:spLocks noChangeArrowheads="1"/>
          </p:cNvSpPr>
          <p:nvPr/>
        </p:nvSpPr>
        <p:spPr bwMode="auto">
          <a:xfrm>
            <a:off x="414338" y="1316038"/>
            <a:ext cx="8189912"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Aft>
                <a:spcPts val="800"/>
              </a:spcAft>
            </a:pPr>
            <a:r>
              <a:rPr lang="fr-FR" altLang="fr-FR" sz="1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 lecture du feu permet :</a:t>
            </a:r>
            <a:endParaRPr lang="fr-FR" altLang="fr-FR" sz="1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altLang="fr-FR" sz="1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1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altLang="fr-FR" sz="1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D’évaluer le </a:t>
            </a:r>
            <a:r>
              <a:rPr lang="fr-FR" altLang="fr-FR" sz="1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risque</a:t>
            </a:r>
            <a:r>
              <a:rPr lang="fr-FR" altLang="fr-FR" sz="1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d’explosion de fumées ou d’embrasement généralisé éclair ;</a:t>
            </a:r>
            <a:endParaRPr lang="fr-FR" altLang="fr-FR" sz="1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altLang="fr-FR" sz="1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 décider des </a:t>
            </a:r>
            <a:r>
              <a:rPr lang="fr-FR" altLang="fr-FR" sz="1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actions tactiques </a:t>
            </a:r>
            <a:r>
              <a:rPr lang="fr-FR" altLang="fr-FR" sz="1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à mener.</a:t>
            </a:r>
            <a:endParaRPr lang="fr-FR" altLang="fr-FR" sz="1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altLang="fr-FR" sz="1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1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altLang="fr-FR" sz="1800">
                <a:solidFill>
                  <a:srgbClr val="000000"/>
                </a:solidFill>
                <a:latin typeface="Times New Roman" panose="02020603050405020304" pitchFamily="18" charset="0"/>
                <a:cs typeface="Times New Roman" panose="02020603050405020304" pitchFamily="18" charset="0"/>
              </a:rPr>
              <a:t>La lecture de l’incendie débute, pour le chef d’équipe dès l’arrivée sur les lieux. Il va observer les signes extérieurs du bâtiment.</a:t>
            </a:r>
            <a:endParaRPr lang="fr-FR" altLang="fr-FR" sz="1800">
              <a:latin typeface="Calibri" panose="020F0502020204030204" pitchFamily="34" charset="0"/>
              <a:cs typeface="Calibri" panose="020F0502020204030204" pitchFamily="34" charset="0"/>
            </a:endParaRPr>
          </a:p>
        </p:txBody>
      </p:sp>
      <p:sp>
        <p:nvSpPr>
          <p:cNvPr id="98308" name="Titre 8">
            <a:extLst>
              <a:ext uri="{FF2B5EF4-FFF2-40B4-BE49-F238E27FC236}">
                <a16:creationId xmlns:a16="http://schemas.microsoft.com/office/drawing/2014/main" id="{5527A268-19CE-D3F9-20FF-E49DBCDF7EE0}"/>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Espace réservé du numéro de diapositive 4">
            <a:extLst>
              <a:ext uri="{FF2B5EF4-FFF2-40B4-BE49-F238E27FC236}">
                <a16:creationId xmlns:a16="http://schemas.microsoft.com/office/drawing/2014/main" id="{D7549359-CFA2-1704-5EE2-14E8B71E2EA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DEA7CB6-995A-452F-8E48-CA3887D1F99C}" type="slidenum">
              <a:rPr lang="fr-FR" altLang="fr-FR" sz="2000">
                <a:solidFill>
                  <a:srgbClr val="984807"/>
                </a:solidFill>
              </a:rPr>
              <a:pPr algn="r" eaLnBrk="1" hangingPunct="1">
                <a:spcBef>
                  <a:spcPct val="0"/>
                </a:spcBef>
                <a:buFontTx/>
                <a:buNone/>
              </a:pPr>
              <a:t>95</a:t>
            </a:fld>
            <a:endParaRPr lang="fr-FR" altLang="fr-FR" sz="2000">
              <a:solidFill>
                <a:srgbClr val="984807"/>
              </a:solidFill>
            </a:endParaRPr>
          </a:p>
        </p:txBody>
      </p:sp>
      <p:sp>
        <p:nvSpPr>
          <p:cNvPr id="99331" name="Rectangle 1">
            <a:extLst>
              <a:ext uri="{FF2B5EF4-FFF2-40B4-BE49-F238E27FC236}">
                <a16:creationId xmlns:a16="http://schemas.microsoft.com/office/drawing/2014/main" id="{0844826D-49E2-C351-0E19-C1BCDE514DA9}"/>
              </a:ext>
            </a:extLst>
          </p:cNvPr>
          <p:cNvSpPr>
            <a:spLocks noChangeArrowheads="1"/>
          </p:cNvSpPr>
          <p:nvPr/>
        </p:nvSpPr>
        <p:spPr bwMode="auto">
          <a:xfrm>
            <a:off x="414338" y="1316038"/>
            <a:ext cx="81899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Aft>
                <a:spcPts val="800"/>
              </a:spcAft>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Lecture de l’incendie débute, pour le CE, dès l’arrivée sur les lieux. Il va observer les signes extérieurs du bâtiment.</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
        <p:nvSpPr>
          <p:cNvPr id="99332" name="Titre 8">
            <a:extLst>
              <a:ext uri="{FF2B5EF4-FFF2-40B4-BE49-F238E27FC236}">
                <a16:creationId xmlns:a16="http://schemas.microsoft.com/office/drawing/2014/main" id="{CBF6671E-BBB4-55BC-64EB-61E5DD234C67}"/>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
        <p:nvSpPr>
          <p:cNvPr id="99333" name="Rectangle 2">
            <a:extLst>
              <a:ext uri="{FF2B5EF4-FFF2-40B4-BE49-F238E27FC236}">
                <a16:creationId xmlns:a16="http://schemas.microsoft.com/office/drawing/2014/main" id="{8C906156-E201-8F57-42A9-6364A17AA6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altLang="fr-FR"/>
          </a:p>
        </p:txBody>
      </p:sp>
      <p:pic>
        <p:nvPicPr>
          <p:cNvPr id="99334" name="Picture 1">
            <a:extLst>
              <a:ext uri="{FF2B5EF4-FFF2-40B4-BE49-F238E27FC236}">
                <a16:creationId xmlns:a16="http://schemas.microsoft.com/office/drawing/2014/main" id="{4EC2BAF5-6019-6294-15B3-12814CB72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34" t="55536" r="4636" b="13789"/>
          <a:stretch>
            <a:fillRect/>
          </a:stretch>
        </p:blipFill>
        <p:spPr bwMode="auto">
          <a:xfrm>
            <a:off x="1085850" y="2179638"/>
            <a:ext cx="7453313"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u numéro de diapositive 4">
            <a:extLst>
              <a:ext uri="{FF2B5EF4-FFF2-40B4-BE49-F238E27FC236}">
                <a16:creationId xmlns:a16="http://schemas.microsoft.com/office/drawing/2014/main" id="{A8CF63EE-30BD-7777-B98E-4C14F2EFECF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D80DD39-FD3C-4B51-B425-F6E354FC7E2B}" type="slidenum">
              <a:rPr lang="fr-FR" altLang="fr-FR" sz="2000">
                <a:solidFill>
                  <a:srgbClr val="984807"/>
                </a:solidFill>
              </a:rPr>
              <a:pPr algn="r" eaLnBrk="1" hangingPunct="1">
                <a:spcBef>
                  <a:spcPct val="0"/>
                </a:spcBef>
                <a:buFontTx/>
                <a:buNone/>
              </a:pPr>
              <a:t>96</a:t>
            </a:fld>
            <a:endParaRPr lang="fr-FR" altLang="fr-FR" sz="2000">
              <a:solidFill>
                <a:srgbClr val="984807"/>
              </a:solidFill>
            </a:endParaRPr>
          </a:p>
        </p:txBody>
      </p:sp>
      <p:sp>
        <p:nvSpPr>
          <p:cNvPr id="100355" name="Rectangle 1">
            <a:extLst>
              <a:ext uri="{FF2B5EF4-FFF2-40B4-BE49-F238E27FC236}">
                <a16:creationId xmlns:a16="http://schemas.microsoft.com/office/drawing/2014/main" id="{A4F01194-69A3-E61D-7D55-06D9F9868DD5}"/>
              </a:ext>
            </a:extLst>
          </p:cNvPr>
          <p:cNvSpPr>
            <a:spLocks noChangeArrowheads="1"/>
          </p:cNvSpPr>
          <p:nvPr/>
        </p:nvSpPr>
        <p:spPr bwMode="auto">
          <a:xfrm>
            <a:off x="1071563" y="2492375"/>
            <a:ext cx="700087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lnSpc>
                <a:spcPct val="107000"/>
              </a:lnSpc>
              <a:spcBef>
                <a:spcPct val="0"/>
              </a:spcBef>
              <a:buFontTx/>
              <a:buNone/>
            </a:pPr>
            <a:r>
              <a:rPr lang="fr-FR" altLang="fr-FR" b="1">
                <a:solidFill>
                  <a:srgbClr val="000000"/>
                </a:solidFill>
                <a:latin typeface="Times New Roman" panose="02020603050405020304" pitchFamily="18" charset="0"/>
                <a:cs typeface="Times New Roman" panose="02020603050405020304" pitchFamily="18" charset="0"/>
              </a:rPr>
              <a:t>ENGAGEMENT ET PROGRESSION</a:t>
            </a:r>
          </a:p>
          <a:p>
            <a:pPr algn="ctr">
              <a:lnSpc>
                <a:spcPct val="107000"/>
              </a:lnSpc>
              <a:spcBef>
                <a:spcPct val="0"/>
              </a:spcBef>
              <a:buFontTx/>
              <a:buNone/>
            </a:pPr>
            <a:endParaRPr lang="fr-FR" altLang="fr-FR" b="1">
              <a:solidFill>
                <a:srgbClr val="000000"/>
              </a:solidFill>
              <a:latin typeface="Times New Roman" panose="02020603050405020304" pitchFamily="18" charset="0"/>
              <a:cs typeface="Times New Roman" panose="02020603050405020304" pitchFamily="18" charset="0"/>
            </a:endParaRPr>
          </a:p>
          <a:p>
            <a:pPr algn="ctr">
              <a:lnSpc>
                <a:spcPct val="107000"/>
              </a:lnSpc>
              <a:spcBef>
                <a:spcPct val="0"/>
              </a:spcBef>
              <a:buFontTx/>
              <a:buNone/>
            </a:pPr>
            <a:r>
              <a:rPr lang="fr-FR" altLang="fr-FR" b="1">
                <a:solidFill>
                  <a:srgbClr val="000000"/>
                </a:solidFill>
                <a:latin typeface="Times New Roman" panose="02020603050405020304" pitchFamily="18" charset="0"/>
                <a:cs typeface="Times New Roman" panose="02020603050405020304" pitchFamily="18" charset="0"/>
              </a:rPr>
              <a:t> EN ZONE D’EXCLUSION</a:t>
            </a:r>
            <a:endParaRPr lang="fr-FR" altLang="fr-FR"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0356" name="Titre 8">
            <a:extLst>
              <a:ext uri="{FF2B5EF4-FFF2-40B4-BE49-F238E27FC236}">
                <a16:creationId xmlns:a16="http://schemas.microsoft.com/office/drawing/2014/main" id="{38979A0A-2E26-EE64-0DB0-DD2BC7FDDA80}"/>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ce réservé du numéro de diapositive 4">
            <a:extLst>
              <a:ext uri="{FF2B5EF4-FFF2-40B4-BE49-F238E27FC236}">
                <a16:creationId xmlns:a16="http://schemas.microsoft.com/office/drawing/2014/main" id="{82C9B8E0-00F2-C1BE-4A6F-E150AC8E69B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57BEA49-0419-449D-91E0-7C93E596A4B2}" type="slidenum">
              <a:rPr lang="fr-FR" altLang="fr-FR" sz="2000">
                <a:solidFill>
                  <a:srgbClr val="984807"/>
                </a:solidFill>
              </a:rPr>
              <a:pPr algn="r" eaLnBrk="1" hangingPunct="1">
                <a:spcBef>
                  <a:spcPct val="0"/>
                </a:spcBef>
                <a:buFontTx/>
                <a:buNone/>
              </a:pPr>
              <a:t>97</a:t>
            </a:fld>
            <a:endParaRPr lang="fr-FR" altLang="fr-FR" sz="2000">
              <a:solidFill>
                <a:srgbClr val="984807"/>
              </a:solidFill>
            </a:endParaRPr>
          </a:p>
        </p:txBody>
      </p:sp>
      <p:sp>
        <p:nvSpPr>
          <p:cNvPr id="101379" name="Rectangle 1">
            <a:extLst>
              <a:ext uri="{FF2B5EF4-FFF2-40B4-BE49-F238E27FC236}">
                <a16:creationId xmlns:a16="http://schemas.microsoft.com/office/drawing/2014/main" id="{5DC5F1B4-943F-59E6-3876-B35746C3DAF1}"/>
              </a:ext>
            </a:extLst>
          </p:cNvPr>
          <p:cNvSpPr>
            <a:spLocks noChangeArrowheads="1"/>
          </p:cNvSpPr>
          <p:nvPr/>
        </p:nvSpPr>
        <p:spPr bwMode="auto">
          <a:xfrm>
            <a:off x="395288" y="1700213"/>
            <a:ext cx="8189912"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Aft>
                <a:spcPts val="800"/>
              </a:spcAft>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Engagement en ZE est </a:t>
            </a:r>
            <a:r>
              <a:rPr lang="fr-FR" altLang="fr-FR" sz="2400" b="1" u="sng">
                <a:solidFill>
                  <a:srgbClr val="000000"/>
                </a:solidFill>
                <a:latin typeface="Times New Roman" panose="02020603050405020304" pitchFamily="18" charset="0"/>
                <a:cs typeface="Times New Roman" panose="02020603050405020304" pitchFamily="18" charset="0"/>
              </a:rPr>
              <a:t>l’action offensive </a:t>
            </a:r>
            <a:r>
              <a:rPr lang="fr-FR" altLang="fr-FR" sz="2400">
                <a:solidFill>
                  <a:srgbClr val="000000"/>
                </a:solidFill>
                <a:latin typeface="Times New Roman" panose="02020603050405020304" pitchFamily="18" charset="0"/>
                <a:cs typeface="Times New Roman" panose="02020603050405020304" pitchFamily="18" charset="0"/>
              </a:rPr>
              <a:t>d’un binôme depuis son point d’attaque en direction de la source du sinistre.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Calibri" panose="020F0502020204030204" pitchFamily="34" charset="0"/>
            </a:endParaRPr>
          </a:p>
          <a:p>
            <a:pPr algn="just">
              <a:lnSpc>
                <a:spcPct val="107000"/>
              </a:lnSpc>
              <a:spcAft>
                <a:spcPts val="800"/>
              </a:spcAft>
              <a:buFont typeface="Arial" panose="020B0604020202020204" pitchFamily="34" charset="0"/>
              <a:buNone/>
            </a:pPr>
            <a:r>
              <a:rPr lang="fr-FR" altLang="fr-FR" sz="2400">
                <a:solidFill>
                  <a:srgbClr val="000000"/>
                </a:solidFill>
                <a:latin typeface="Times New Roman" panose="02020603050405020304" pitchFamily="18" charset="0"/>
                <a:cs typeface="Calibri" panose="020F0502020204030204" pitchFamily="34"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rPr>
              <a:t>Analyse de l’environnement doit être permanente durant cette phase d’engagement, pour prévenir toute évolution défavorable du sinistre et assurer la sécurité du binôme. </a:t>
            </a:r>
            <a:endParaRPr lang="fr-FR" altLang="fr-FR" sz="2400">
              <a:latin typeface="Times New Roman" panose="02020603050405020304" pitchFamily="18" charset="0"/>
              <a:cs typeface="Calibri" panose="020F0502020204030204" pitchFamily="34" charset="0"/>
            </a:endParaRPr>
          </a:p>
        </p:txBody>
      </p:sp>
      <p:sp>
        <p:nvSpPr>
          <p:cNvPr id="101380" name="Titre 8">
            <a:extLst>
              <a:ext uri="{FF2B5EF4-FFF2-40B4-BE49-F238E27FC236}">
                <a16:creationId xmlns:a16="http://schemas.microsoft.com/office/drawing/2014/main" id="{DA2CC865-8468-635F-2429-2AA59961EDDB}"/>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ce réservé du numéro de diapositive 4">
            <a:extLst>
              <a:ext uri="{FF2B5EF4-FFF2-40B4-BE49-F238E27FC236}">
                <a16:creationId xmlns:a16="http://schemas.microsoft.com/office/drawing/2014/main" id="{50D78251-F588-21B5-E4C1-E8899FED6C3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40D261B-B65A-40E4-8417-81A6E715295B}" type="slidenum">
              <a:rPr lang="fr-FR" altLang="fr-FR" sz="2000">
                <a:solidFill>
                  <a:srgbClr val="984807"/>
                </a:solidFill>
              </a:rPr>
              <a:pPr algn="r" eaLnBrk="1" hangingPunct="1">
                <a:spcBef>
                  <a:spcPct val="0"/>
                </a:spcBef>
                <a:buFontTx/>
                <a:buNone/>
              </a:pPr>
              <a:t>98</a:t>
            </a:fld>
            <a:endParaRPr lang="fr-FR" altLang="fr-FR" sz="2000">
              <a:solidFill>
                <a:srgbClr val="984807"/>
              </a:solidFill>
            </a:endParaRPr>
          </a:p>
        </p:txBody>
      </p:sp>
      <p:sp>
        <p:nvSpPr>
          <p:cNvPr id="102403" name="Rectangle 1">
            <a:extLst>
              <a:ext uri="{FF2B5EF4-FFF2-40B4-BE49-F238E27FC236}">
                <a16:creationId xmlns:a16="http://schemas.microsoft.com/office/drawing/2014/main" id="{5466CABF-0ED1-AA6A-438E-6AFED2D6C6CB}"/>
              </a:ext>
            </a:extLst>
          </p:cNvPr>
          <p:cNvSpPr>
            <a:spLocks noChangeArrowheads="1"/>
          </p:cNvSpPr>
          <p:nvPr/>
        </p:nvSpPr>
        <p:spPr bwMode="auto">
          <a:xfrm>
            <a:off x="414338" y="1316038"/>
            <a:ext cx="818991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Avant de s'engager, de progresser BAT doit vérifier, s'assurer de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pPr>
            <a:r>
              <a:rPr lang="fr-FR" altLang="fr-FR" sz="2400" b="1">
                <a:solidFill>
                  <a:srgbClr val="000000"/>
                </a:solidFill>
                <a:latin typeface="Times New Roman" panose="02020603050405020304" pitchFamily="18" charset="0"/>
                <a:cs typeface="Times New Roman" panose="02020603050405020304" pitchFamily="18" charset="0"/>
              </a:rPr>
              <a:t>Stabilité des structures bâtimentaires </a:t>
            </a:r>
            <a:r>
              <a:rPr lang="fr-FR" altLang="fr-FR" sz="2400">
                <a:solidFill>
                  <a:srgbClr val="000000"/>
                </a:solidFill>
                <a:latin typeface="Times New Roman" panose="02020603050405020304" pitchFamily="18" charset="0"/>
                <a:cs typeface="Times New Roman" panose="02020603050405020304" pitchFamily="18" charset="0"/>
              </a:rPr>
              <a:t>doit être évaluée avant toute pénétration, puis lors des progressions (fragilisation des éléments porteurs, fissures des murs, etc.).</a:t>
            </a:r>
            <a:endParaRPr lang="fr-FR" altLang="fr-FR" sz="2400">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pPr>
            <a:r>
              <a:rPr lang="fr-FR" altLang="fr-FR" sz="2400" b="1">
                <a:solidFill>
                  <a:srgbClr val="000000"/>
                </a:solidFill>
                <a:latin typeface="Times New Roman" panose="02020603050405020304" pitchFamily="18" charset="0"/>
                <a:cs typeface="Times New Roman" panose="02020603050405020304" pitchFamily="18" charset="0"/>
              </a:rPr>
              <a:t>Stabilité du sol </a:t>
            </a:r>
            <a:r>
              <a:rPr lang="fr-FR" altLang="fr-FR" sz="2400">
                <a:solidFill>
                  <a:srgbClr val="000000"/>
                </a:solidFill>
                <a:latin typeface="Times New Roman" panose="02020603050405020304" pitchFamily="18" charset="0"/>
                <a:cs typeface="Times New Roman" panose="02020603050405020304" pitchFamily="18" charset="0"/>
              </a:rPr>
              <a:t>et les </a:t>
            </a:r>
            <a:r>
              <a:rPr lang="fr-FR" altLang="fr-FR" sz="2400" b="1">
                <a:solidFill>
                  <a:srgbClr val="000000"/>
                </a:solidFill>
                <a:latin typeface="Times New Roman" panose="02020603050405020304" pitchFamily="18" charset="0"/>
                <a:cs typeface="Times New Roman" panose="02020603050405020304" pitchFamily="18" charset="0"/>
              </a:rPr>
              <a:t>parties d’ouvrage pouvant tomber.</a:t>
            </a:r>
            <a:endParaRPr lang="fr-FR" altLang="fr-FR" sz="2400">
              <a:latin typeface="Times New Roman" panose="02020603050405020304" pitchFamily="18" charset="0"/>
              <a:cs typeface="Calibri" panose="020F0502020204030204" pitchFamily="34" charset="0"/>
            </a:endParaRPr>
          </a:p>
        </p:txBody>
      </p:sp>
      <p:sp>
        <p:nvSpPr>
          <p:cNvPr id="102404" name="Titre 8">
            <a:extLst>
              <a:ext uri="{FF2B5EF4-FFF2-40B4-BE49-F238E27FC236}">
                <a16:creationId xmlns:a16="http://schemas.microsoft.com/office/drawing/2014/main" id="{55662707-22EA-C498-8D5B-CE57CAA82612}"/>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pic>
        <p:nvPicPr>
          <p:cNvPr id="102405" name="Picture 1">
            <a:extLst>
              <a:ext uri="{FF2B5EF4-FFF2-40B4-BE49-F238E27FC236}">
                <a16:creationId xmlns:a16="http://schemas.microsoft.com/office/drawing/2014/main" id="{781CE8FA-FB61-C9C3-1182-188A5C3A4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01"/>
          <a:stretch>
            <a:fillRect/>
          </a:stretch>
        </p:blipFill>
        <p:spPr bwMode="auto">
          <a:xfrm>
            <a:off x="3995738" y="4094163"/>
            <a:ext cx="450215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u numéro de diapositive 4">
            <a:extLst>
              <a:ext uri="{FF2B5EF4-FFF2-40B4-BE49-F238E27FC236}">
                <a16:creationId xmlns:a16="http://schemas.microsoft.com/office/drawing/2014/main" id="{8872F9D0-B6AA-EE69-9229-DC519BB61B4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3DA442B-653C-430E-8F2B-F8F8A1915486}" type="slidenum">
              <a:rPr lang="fr-FR" altLang="fr-FR" sz="2000">
                <a:solidFill>
                  <a:srgbClr val="984807"/>
                </a:solidFill>
              </a:rPr>
              <a:pPr algn="r" eaLnBrk="1" hangingPunct="1">
                <a:spcBef>
                  <a:spcPct val="0"/>
                </a:spcBef>
                <a:buFontTx/>
                <a:buNone/>
              </a:pPr>
              <a:t>99</a:t>
            </a:fld>
            <a:endParaRPr lang="fr-FR" altLang="fr-FR" sz="2000">
              <a:solidFill>
                <a:srgbClr val="984807"/>
              </a:solidFill>
            </a:endParaRPr>
          </a:p>
        </p:txBody>
      </p:sp>
      <p:sp>
        <p:nvSpPr>
          <p:cNvPr id="103427" name="Rectangle 1">
            <a:extLst>
              <a:ext uri="{FF2B5EF4-FFF2-40B4-BE49-F238E27FC236}">
                <a16:creationId xmlns:a16="http://schemas.microsoft.com/office/drawing/2014/main" id="{12FF0695-D9CF-1505-8A81-3669670D7363}"/>
              </a:ext>
            </a:extLst>
          </p:cNvPr>
          <p:cNvSpPr>
            <a:spLocks noChangeArrowheads="1"/>
          </p:cNvSpPr>
          <p:nvPr/>
        </p:nvSpPr>
        <p:spPr bwMode="auto">
          <a:xfrm>
            <a:off x="368300" y="1300163"/>
            <a:ext cx="84074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Progression doit être réalisée en anticipant le repli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 typeface="Arial" panose="020B0604020202020204" pitchFamily="34" charset="0"/>
              <a:buNone/>
            </a:pPr>
            <a:r>
              <a:rPr lang="fr-FR" altLang="fr-FR" sz="2400" b="1" u="sng">
                <a:solidFill>
                  <a:srgbClr val="000000"/>
                </a:solidFill>
                <a:latin typeface="Times New Roman" panose="02020603050405020304" pitchFamily="18" charset="0"/>
                <a:cs typeface="Times New Roman" panose="02020603050405020304" pitchFamily="18" charset="0"/>
              </a:rPr>
              <a:t>CE :</a:t>
            </a:r>
            <a:endParaRPr lang="fr-FR" altLang="fr-FR" sz="2400" b="1" u="sng">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Réalise une lecture du feu en permanence,</a:t>
            </a:r>
            <a:endParaRPr lang="fr-FR" altLang="fr-FR" sz="2400">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Agit avec sa lance et mesure l’efficacité des actions réalisées,</a:t>
            </a:r>
            <a:endParaRPr lang="fr-FR" altLang="fr-FR" sz="2400">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Communique avec son CA.</a:t>
            </a:r>
            <a:endParaRPr lang="fr-FR" altLang="fr-FR" sz="2400">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pPr>
            <a:r>
              <a:rPr lang="fr-FR" altLang="fr-FR" sz="2400" b="1" u="sng">
                <a:solidFill>
                  <a:srgbClr val="000000"/>
                </a:solidFill>
                <a:latin typeface="Times New Roman" panose="02020603050405020304" pitchFamily="18" charset="0"/>
                <a:cs typeface="Times New Roman" panose="02020603050405020304" pitchFamily="18" charset="0"/>
              </a:rPr>
              <a:t>Equipier :</a:t>
            </a:r>
            <a:endParaRPr lang="fr-FR" altLang="fr-FR" sz="2400" b="1" u="sng">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Fait suivre le tuyau et veille à la sécurité du binôme,</a:t>
            </a:r>
            <a:endParaRPr lang="fr-FR" altLang="fr-FR" sz="2400">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Surveille l’environnement,</a:t>
            </a:r>
            <a:endParaRPr lang="fr-FR" altLang="fr-FR" sz="2400">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 Assure l’itinéraire de repli.</a:t>
            </a:r>
            <a:endParaRPr lang="fr-FR" altLang="fr-FR" sz="2400">
              <a:latin typeface="Times New Roman" panose="02020603050405020304" pitchFamily="18" charset="0"/>
              <a:cs typeface="Calibri" panose="020F0502020204030204" pitchFamily="34" charset="0"/>
            </a:endParaRPr>
          </a:p>
        </p:txBody>
      </p:sp>
      <p:sp>
        <p:nvSpPr>
          <p:cNvPr id="103428" name="Titre 8">
            <a:extLst>
              <a:ext uri="{FF2B5EF4-FFF2-40B4-BE49-F238E27FC236}">
                <a16:creationId xmlns:a16="http://schemas.microsoft.com/office/drawing/2014/main" id="{F6EE039C-103F-895A-0680-8C10EA898478}"/>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C.A.T. face aux EF et EGE</a:t>
            </a:r>
          </a:p>
        </p:txBody>
      </p:sp>
    </p:spTree>
  </p:cSld>
  <p:clrMapOvr>
    <a:masterClrMapping/>
  </p:clrMapOvr>
</p:sld>
</file>

<file path=ppt/theme/theme1.xml><?xml version="1.0" encoding="utf-8"?>
<a:theme xmlns:a="http://schemas.openxmlformats.org/drawingml/2006/main" name="GCC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DI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Aquatique</Template>
  <TotalTime>1343</TotalTime>
  <Words>7223</Words>
  <Application>Microsoft Office PowerPoint</Application>
  <PresentationFormat>Affichage à l'écran (4:3)</PresentationFormat>
  <Paragraphs>1064</Paragraphs>
  <Slides>166</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166</vt:i4>
      </vt:variant>
    </vt:vector>
  </HeadingPairs>
  <TitlesOfParts>
    <vt:vector size="174" baseType="lpstr">
      <vt:lpstr>Arial</vt:lpstr>
      <vt:lpstr>Myriad Pro</vt:lpstr>
      <vt:lpstr>Calibri</vt:lpstr>
      <vt:lpstr>Times New Roman</vt:lpstr>
      <vt:lpstr>Wingdings</vt:lpstr>
      <vt:lpstr>Symbol</vt:lpstr>
      <vt:lpstr>Wingdings 3</vt:lpstr>
      <vt:lpstr>GCCAR</vt:lpstr>
      <vt:lpstr>Phénomènes thermiques  en volume clos ou semi-clos</vt:lpstr>
      <vt:lpstr>Phénomènes thermique : EF et EGE</vt:lpstr>
      <vt:lpstr>Généralités</vt:lpstr>
      <vt:lpstr>Généralités</vt:lpstr>
      <vt:lpstr>Généralités</vt:lpstr>
      <vt:lpstr>Généralités</vt:lpstr>
      <vt:lpstr>Généralités</vt:lpstr>
      <vt:lpstr>Généralités</vt:lpstr>
      <vt:lpstr>Environnement</vt:lpstr>
      <vt:lpstr>Environnement</vt:lpstr>
      <vt:lpstr>Environnement</vt:lpstr>
      <vt:lpstr>Environnement</vt:lpstr>
      <vt:lpstr>Environnement</vt:lpstr>
      <vt:lpstr>Environnement</vt:lpstr>
      <vt:lpstr>Généralités</vt:lpstr>
      <vt:lpstr>Explosion de fumées</vt:lpstr>
      <vt:lpstr>Explosion de fumées</vt:lpstr>
      <vt:lpstr>Explosion de fumées</vt:lpstr>
      <vt:lpstr>Explosion de fumées</vt:lpstr>
      <vt:lpstr>Explosion de fumées</vt:lpstr>
      <vt:lpstr>Explosion de fumées</vt:lpstr>
      <vt:lpstr>Explosion de fumées</vt:lpstr>
      <vt:lpstr>Explosion de fumées</vt:lpstr>
      <vt:lpstr>Explosion de fumées</vt:lpstr>
      <vt:lpstr>Explosion de fumées</vt:lpstr>
      <vt:lpstr>Explosion de fumées</vt:lpstr>
      <vt:lpstr>Explosion de fumées</vt:lpstr>
      <vt:lpstr>Explosion de fumées</vt:lpstr>
      <vt:lpstr>Explosion de fumées</vt:lpstr>
      <vt:lpstr>Explosion de fumées</vt:lpstr>
      <vt:lpstr>Explosion de fumées</vt:lpstr>
      <vt:lpstr>Explosion de fumées</vt:lpstr>
      <vt:lpstr>Explosion de fumées</vt:lpstr>
      <vt:lpstr>Explosion de fumées</vt:lpstr>
      <vt:lpstr>Explosion de fumées</vt:lpstr>
      <vt:lpstr>Explosion de fumées</vt:lpstr>
      <vt:lpstr>Explosion de fumées</vt:lpstr>
      <vt:lpstr>Explosion de fumées</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Embrasement généralisé éclair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C.A.T. face aux EF et EGE</vt:lpstr>
      <vt:lpstr>C.A.T. face aux EF et EGE</vt:lpstr>
      <vt:lpstr>C.A.T. face aux EF et EGE</vt:lpstr>
      <vt:lpstr>C.A.T. face aux EF et EGE</vt:lpstr>
      <vt:lpstr>C.A.T. face aux EF et EGE</vt:lpstr>
      <vt:lpstr>C.A.T. face aux EF et EGE</vt:lpstr>
      <vt:lpstr>C.A.T. face aux EF et EGE</vt:lpstr>
      <vt:lpstr>C.A.T. face aux EF et EGE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C.A.T. face aux EF et EGE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vt:lpstr>
    </vt:vector>
  </TitlesOfParts>
  <Company>SDIS du Rhône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MUSSARD Vincent</dc:creator>
  <cp:lastModifiedBy>daniel rosique</cp:lastModifiedBy>
  <cp:revision>137</cp:revision>
  <cp:lastPrinted>2015-08-06T08:01:37Z</cp:lastPrinted>
  <dcterms:created xsi:type="dcterms:W3CDTF">2015-08-05T10:19:35Z</dcterms:created>
  <dcterms:modified xsi:type="dcterms:W3CDTF">2025-01-14T16:40:35Z</dcterms:modified>
</cp:coreProperties>
</file>