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03" r:id="rId3"/>
    <p:sldId id="29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8" r:id="rId12"/>
    <p:sldId id="319" r:id="rId13"/>
    <p:sldId id="320" r:id="rId14"/>
    <p:sldId id="321" r:id="rId15"/>
    <p:sldId id="312" r:id="rId16"/>
    <p:sldId id="313" r:id="rId17"/>
    <p:sldId id="314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15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04" r:id="rId3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3" autoAdjust="0"/>
  </p:normalViewPr>
  <p:slideViewPr>
    <p:cSldViewPr>
      <p:cViewPr varScale="1">
        <p:scale>
          <a:sx n="113" d="100"/>
          <a:sy n="113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A16C267-262A-4C38-B92F-B731153FD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D79728-2CD3-4DE0-AF0C-A25129BCE4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5471DE7-B30A-46DD-B57A-F8F4EC5E9A66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CEB0D384-3BD4-4F69-9420-D421B63E9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E294ADA4-B166-48DF-A35C-15F591934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54BFEE-FF4F-4756-AF7A-864122A111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7D2C4-9BEF-42D2-9DDE-63EE44DD2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861960B-EBD6-4F53-B229-3969263DCF7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A02099-5D86-1DAE-ECB7-56BF26548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FCAAF-0B85-4E35-B088-72FC926D809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27BC5-C109-739A-17BD-01B466D4E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DC1CBF-322F-896A-8831-44127D31A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E4C60-C1E7-4359-B4D3-1782F3071E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4919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E69A3F-158F-EDD9-FE5E-DF1C287C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D7E67-DCAB-49CA-A42B-C88646FD404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632B48-27E3-B860-0C9F-EA87CF48F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11024C-B260-0F15-BC26-E569E9E2B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507C8-F94F-4B29-B406-5FC91EFB31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1111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57DAAC-8951-6B12-8E7D-2756F616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6E466-35ED-4DD0-BA7C-86F7BC572B6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14AF66-34CE-EED7-B39A-8D5BDA10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D97E93-C870-BA7C-CED6-2024B39C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D4023-E382-43A9-A471-EB942D039C9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383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429C0A-D637-4430-8550-B097CE1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D0BC4-0E49-4318-933F-9392736602F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3EFFB0-0352-4D60-0AA9-56DC6636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B9D44-10F5-35BB-C1DC-7D7B5A73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A1C27-6D65-4827-BEF5-C7C00111E17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02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EE1ACF-F39B-4E06-8FC0-9C7146F5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6D79-E09F-4F73-8E9F-9C6CF2B4FB96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943611-0F87-E406-C79D-6503E90CB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F3E9E2-9621-6B87-2DF8-045AB7CF8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78397-8994-42B2-8607-EF73EA2F41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2208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2400F3A-C840-7650-5D79-4DD4D42D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6755-97DB-42E8-9F85-7B3B4CBB221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1B84734-91D3-8D17-747C-C2A294683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96D28FC-017D-0AFD-0B1E-7673D5B6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4F146-29C8-406E-BBDB-3B8A1711C10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5115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9958C75-28F4-3B90-893B-8F0F6F7BC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16368-08F7-458B-A7B4-E3F6BACB9D5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FCC20C5-1C12-85DA-A9BE-2BE410D23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8F27CD-5FF0-E6C1-6FFF-BE493F7B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B45FE-BB3B-4335-ACD0-D328888D91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1715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650F7BC-EFB0-1653-A1AF-C1508A253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17780-DB13-4F02-A91A-576AF503831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EE4D816-CD23-919C-EBD4-217D7C51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4E1478EE-E000-3822-65DC-DD900269F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7CB29-6A70-459C-B08D-4CC109F3B44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434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B4D0F0D-391B-3FB8-7794-44B4E14F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48F7-605C-4119-9564-101AC349424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3549937-7AFB-BB4F-5996-4714ADA1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6FC29A9-853B-A09B-B082-421DD60F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80126-5735-4C02-BA9E-16A95F4A474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117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4EBFBF2-9FB7-C805-88AF-482FE7B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7679-A728-40F3-B354-EF258CAAA1F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6C0953F-6732-9FB6-054F-78D0894A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C63C25F1-2B4E-12E2-4912-0F09A624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82B89-0332-45E5-AACC-BAADCA0EB1D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980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0C2C455-080A-595C-D662-F9496725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B823-DB5F-426E-89E5-DE66008E3332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79A88B1-A61D-043C-4257-09899559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FDE61FD-E2DA-D7FC-4358-15A0A18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D8206-C313-461E-84BB-699B9879799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2425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EBC58A6F-9ADC-D672-0FC5-04A7387FF1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2542BC1-0DDA-616A-CDA5-7DC5B2A4D7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3DEB37-8FCC-4E78-B0BC-96DE076EE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F3609D-05B5-4F6B-A126-B7ADC0FF735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78842-22D3-4734-8912-ABCB64256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58ADB-B9E3-4136-9C4A-61C874EAA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2F4276A0-DAA8-4CF9-B07B-0EFBB34B330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A4577FAF-5D84-4C06-90AD-901D3E04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188913"/>
            <a:ext cx="7848600" cy="10128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TUYAUX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96A2CBEC-C2FF-4EC2-A58F-494115AFB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Arial" panose="020B0604020202020204" pitchFamily="34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Arial" panose="020B0604020202020204" pitchFamily="34" charset="0"/>
              </a:rPr>
              <a:t>Pôle Pédagogie – 2019 – Version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3933EA0C-8045-495D-93E2-F93A0F150BF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EE3C9D4-E04B-4CB3-AA6D-AEDD709FEF44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119D171E-E54B-4925-5D14-37F12EB6E7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297180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conditionnement des tuyaux dans l'engin peut prendre des formes différentes :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000">
              <a:solidFill>
                <a:srgbClr val="0000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Tuyaux semi-rigides non pliés (aspiraux rangés dans des coffres) ; 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itre 8">
            <a:extLst>
              <a:ext uri="{FF2B5EF4-FFF2-40B4-BE49-F238E27FC236}">
                <a16:creationId xmlns:a16="http://schemas.microsoft.com/office/drawing/2014/main" id="{152537EC-AAC1-C431-3B4F-3697B04FB4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Conditionnement </a:t>
            </a:r>
          </a:p>
        </p:txBody>
      </p:sp>
      <p:pic>
        <p:nvPicPr>
          <p:cNvPr id="12293" name="Image 10" descr="Afficher l'image d'origine">
            <a:extLst>
              <a:ext uri="{FF2B5EF4-FFF2-40B4-BE49-F238E27FC236}">
                <a16:creationId xmlns:a16="http://schemas.microsoft.com/office/drawing/2014/main" id="{96CC364C-EE5F-27A3-FE64-7D42236D0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6329363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B5FDBD9-7A17-4868-911D-EF03FDF6516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B43860F-3229-4469-8F8A-60257A4F3670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3315" name="Espace réservé du contenu 2">
            <a:extLst>
              <a:ext uri="{FF2B5EF4-FFF2-40B4-BE49-F238E27FC236}">
                <a16:creationId xmlns:a16="http://schemas.microsoft.com/office/drawing/2014/main" id="{23A93AB2-D491-B655-B747-80F18F62B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1371600"/>
          </a:xfrm>
        </p:spPr>
        <p:txBody>
          <a:bodyPr/>
          <a:lstStyle/>
          <a:p>
            <a:pPr algn="just" eaLnBrk="1" hangingPunct="1"/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Tuyaux semi-rigides enroulés sur un dévidoir (LDT) ; 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6" name="Titre 8">
            <a:extLst>
              <a:ext uri="{FF2B5EF4-FFF2-40B4-BE49-F238E27FC236}">
                <a16:creationId xmlns:a16="http://schemas.microsoft.com/office/drawing/2014/main" id="{364C925E-C199-5398-80D0-6E305708AD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Conditionnement </a:t>
            </a:r>
          </a:p>
        </p:txBody>
      </p:sp>
      <p:sp>
        <p:nvSpPr>
          <p:cNvPr id="13317" name="Rectangle 7">
            <a:extLst>
              <a:ext uri="{FF2B5EF4-FFF2-40B4-BE49-F238E27FC236}">
                <a16:creationId xmlns:a16="http://schemas.microsoft.com/office/drawing/2014/main" id="{0F632950-ED0F-28B9-2251-A093C0796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2619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776139F8-E91D-600E-ED9D-A574A319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060575"/>
            <a:ext cx="64611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7512917-19DC-4F80-9848-5EAE17DB8C9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512C2FF-D9EC-48D0-A1CB-458A563F2293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4339" name="Espace réservé du contenu 2">
            <a:extLst>
              <a:ext uri="{FF2B5EF4-FFF2-40B4-BE49-F238E27FC236}">
                <a16:creationId xmlns:a16="http://schemas.microsoft.com/office/drawing/2014/main" id="{A19A315A-0633-9D30-3674-27DF85ECB3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1295400"/>
          </a:xfrm>
        </p:spPr>
        <p:txBody>
          <a:bodyPr/>
          <a:lstStyle/>
          <a:p>
            <a:pPr algn="just" eaLnBrk="1" hangingPunct="1"/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Tuyaux souples roulés sur eux même : en couronne ; </a:t>
            </a:r>
            <a:endParaRPr lang="fr-FR" altLang="fr-FR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0" name="Titre 8">
            <a:extLst>
              <a:ext uri="{FF2B5EF4-FFF2-40B4-BE49-F238E27FC236}">
                <a16:creationId xmlns:a16="http://schemas.microsoft.com/office/drawing/2014/main" id="{4F24FF52-66AC-3A46-C207-08473F2793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Conditionnement </a:t>
            </a:r>
          </a:p>
        </p:txBody>
      </p:sp>
      <p:pic>
        <p:nvPicPr>
          <p:cNvPr id="14341" name="Picture 6" descr="I:\Images\Sapeurs-Pompiers\INC\B - connaissance du matériel\B4 - tuyaux\tuyau jaune.PNG">
            <a:extLst>
              <a:ext uri="{FF2B5EF4-FFF2-40B4-BE49-F238E27FC236}">
                <a16:creationId xmlns:a16="http://schemas.microsoft.com/office/drawing/2014/main" id="{4A82AE8A-72E7-73E2-45B8-359BB0D17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3490912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B717B25-D8E6-4D27-8FF2-9BD9C667671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DD8B31E-49BA-4F55-B6E0-44F30DAF5E98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5363" name="Espace réservé du contenu 2">
            <a:extLst>
              <a:ext uri="{FF2B5EF4-FFF2-40B4-BE49-F238E27FC236}">
                <a16:creationId xmlns:a16="http://schemas.microsoft.com/office/drawing/2014/main" id="{E9733A57-FB60-722F-B676-B37161DC97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1676400"/>
          </a:xfrm>
        </p:spPr>
        <p:txBody>
          <a:bodyPr/>
          <a:lstStyle/>
          <a:p>
            <a:pPr algn="just" eaLnBrk="1" hangingPunct="1"/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Tuyaux souples roulés en "O" (libres, en sac) ; 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364" name="Titre 8">
            <a:extLst>
              <a:ext uri="{FF2B5EF4-FFF2-40B4-BE49-F238E27FC236}">
                <a16:creationId xmlns:a16="http://schemas.microsoft.com/office/drawing/2014/main" id="{552D4732-06BC-0A7F-6B0A-0365417C49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Conditionnement 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53F833B2-B00E-77FA-4081-59AB03CBE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133600"/>
            <a:ext cx="6072188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C66D99A-1D5A-484F-905C-916A2FF6827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768A28B-320A-42E0-B14E-13ABD8E4065F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14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6387" name="Espace réservé du contenu 2">
            <a:extLst>
              <a:ext uri="{FF2B5EF4-FFF2-40B4-BE49-F238E27FC236}">
                <a16:creationId xmlns:a16="http://schemas.microsoft.com/office/drawing/2014/main" id="{994C2F4D-03F0-F9A4-9E6E-6BAA8C47CF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1000" y="1371600"/>
            <a:ext cx="8534400" cy="1600200"/>
          </a:xfrm>
        </p:spPr>
        <p:txBody>
          <a:bodyPr/>
          <a:lstStyle/>
          <a:p>
            <a:pPr algn="just" eaLnBrk="1" hangingPunct="1"/>
            <a:r>
              <a:rPr lang="fr-FR" altLang="fr-FR" sz="2000">
                <a:solidFill>
                  <a:srgbClr val="0000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Tuyaux souples roulés sur un dévidoir  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388" name="Titre 8">
            <a:extLst>
              <a:ext uri="{FF2B5EF4-FFF2-40B4-BE49-F238E27FC236}">
                <a16:creationId xmlns:a16="http://schemas.microsoft.com/office/drawing/2014/main" id="{43819FA1-E497-6B76-EFD9-EC3011453A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Conditionnement </a:t>
            </a:r>
          </a:p>
        </p:txBody>
      </p:sp>
      <p:pic>
        <p:nvPicPr>
          <p:cNvPr id="16389" name="Picture 5" descr="I:\Images\Sapeurs-Pompiers\INC\B - connaissance du matériel\B6 - dévidoirs\IMG_9974.JPG">
            <a:extLst>
              <a:ext uri="{FF2B5EF4-FFF2-40B4-BE49-F238E27FC236}">
                <a16:creationId xmlns:a16="http://schemas.microsoft.com/office/drawing/2014/main" id="{31E1C08B-88F3-2332-54D8-1D51A8DE2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060575"/>
            <a:ext cx="266382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89396E3-66B0-4E87-A5F1-1F7BB2CE378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C0A99B9-CB93-41C2-8264-4BD66F2448D0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15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7411" name="Titre 8">
            <a:extLst>
              <a:ext uri="{FF2B5EF4-FFF2-40B4-BE49-F238E27FC236}">
                <a16:creationId xmlns:a16="http://schemas.microsoft.com/office/drawing/2014/main" id="{0B30C1B8-0E83-654A-C497-44FF6DA20AC3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Brancher deux tuyaux</a:t>
            </a:r>
          </a:p>
        </p:txBody>
      </p:sp>
      <p:pic>
        <p:nvPicPr>
          <p:cNvPr id="17412" name="Image 1">
            <a:extLst>
              <a:ext uri="{FF2B5EF4-FFF2-40B4-BE49-F238E27FC236}">
                <a16:creationId xmlns:a16="http://schemas.microsoft.com/office/drawing/2014/main" id="{7D01C64F-548B-C1C4-96F8-E577EAFD4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733675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Espace réservé du contenu 2">
            <a:extLst>
              <a:ext uri="{FF2B5EF4-FFF2-40B4-BE49-F238E27FC236}">
                <a16:creationId xmlns:a16="http://schemas.microsoft.com/office/drawing/2014/main" id="{E46715BB-17E3-87E6-E066-09D877506480}"/>
              </a:ext>
            </a:extLst>
          </p:cNvPr>
          <p:cNvSpPr>
            <a:spLocks/>
          </p:cNvSpPr>
          <p:nvPr/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Chevaucher le tuyau toujours dos au feu,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Prendre un demi-raccord dans chaque main,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Vérifier si les joints sont présents et bien placés,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S'assurer que les verrous ne font pas saillie dans les espaces vides entre les 2 tenons,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Emboîter les demi-raccords joint contre joint, en engageant les tenons dans les vides correspondants,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 Tourner les viroles en vissant avec les 2 mains jusqu'à encliquetage,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Le serrage est complété, selon le cas, au moyen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de la tricoises.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7DF4F91-8AF8-41EC-9287-91AC50A89A9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238F1F4-0F3E-4395-A421-01864935DBD4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16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AE90375D-5E6A-4E83-A38C-AF822773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Port du tuyau et de la lance. </a:t>
            </a:r>
          </a:p>
        </p:txBody>
      </p:sp>
      <p:sp>
        <p:nvSpPr>
          <p:cNvPr id="18436" name="Titre 8">
            <a:extLst>
              <a:ext uri="{FF2B5EF4-FFF2-40B4-BE49-F238E27FC236}">
                <a16:creationId xmlns:a16="http://schemas.microsoft.com/office/drawing/2014/main" id="{F7B176D2-F5F0-29EA-0D5C-89B00F9ED90A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Rouler, dérouler, vider les tuyaux</a:t>
            </a:r>
          </a:p>
        </p:txBody>
      </p:sp>
      <p:pic>
        <p:nvPicPr>
          <p:cNvPr id="18437" name="Image 77">
            <a:extLst>
              <a:ext uri="{FF2B5EF4-FFF2-40B4-BE49-F238E27FC236}">
                <a16:creationId xmlns:a16="http://schemas.microsoft.com/office/drawing/2014/main" id="{310F2558-9BB3-8276-C347-B6CEE409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2607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AD6299A-60FF-4E2D-BA2C-0998D4F23FE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53BC536-E25E-4C76-A126-CE06F5AA7AF7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17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2DE8142B-4C87-EFCC-94D2-92B08F8FFFAC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pic>
        <p:nvPicPr>
          <p:cNvPr id="19460" name="Image 78">
            <a:extLst>
              <a:ext uri="{FF2B5EF4-FFF2-40B4-BE49-F238E27FC236}">
                <a16:creationId xmlns:a16="http://schemas.microsoft.com/office/drawing/2014/main" id="{C6836ECC-7949-AD2E-D0A3-807532D5D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51816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>
            <a:extLst>
              <a:ext uri="{FF2B5EF4-FFF2-40B4-BE49-F238E27FC236}">
                <a16:creationId xmlns:a16="http://schemas.microsoft.com/office/drawing/2014/main" id="{ABD0ACFC-041D-A212-6A1C-C78D1213F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retire la sangle complètement.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5FD18E9-618E-4FAF-B88B-0330BDC26CC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D7A3F40-7E05-416A-8561-5DA00D91DA28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18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0483" name="Titre 8">
            <a:extLst>
              <a:ext uri="{FF2B5EF4-FFF2-40B4-BE49-F238E27FC236}">
                <a16:creationId xmlns:a16="http://schemas.microsoft.com/office/drawing/2014/main" id="{0F1949D1-BD14-0294-CD64-5B9E891B5FF4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35DE909D-8021-2F69-2516-DD9E22076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replie les 2 demi-raccords sur sa main. </a:t>
            </a:r>
          </a:p>
        </p:txBody>
      </p:sp>
      <p:pic>
        <p:nvPicPr>
          <p:cNvPr id="20485" name="Image 79">
            <a:extLst>
              <a:ext uri="{FF2B5EF4-FFF2-40B4-BE49-F238E27FC236}">
                <a16:creationId xmlns:a16="http://schemas.microsoft.com/office/drawing/2014/main" id="{4949640F-B321-7556-DFB3-59FFDCAE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5410200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582E2B4-D7E4-4AE3-9AB3-BF84D76FBBB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9B5A793-ED8B-4569-ACF4-1E9B1452CC06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19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508A1441-1364-0F1A-8577-D4E60A2C1140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pic>
        <p:nvPicPr>
          <p:cNvPr id="21508" name="Image 80">
            <a:extLst>
              <a:ext uri="{FF2B5EF4-FFF2-40B4-BE49-F238E27FC236}">
                <a16:creationId xmlns:a16="http://schemas.microsoft.com/office/drawing/2014/main" id="{CD03FB9D-4A45-0429-6740-BB06100A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28000"/>
          <a:stretch>
            <a:fillRect/>
          </a:stretch>
        </p:blipFill>
        <p:spPr bwMode="auto">
          <a:xfrm>
            <a:off x="609600" y="1295400"/>
            <a:ext cx="2432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4">
            <a:extLst>
              <a:ext uri="{FF2B5EF4-FFF2-40B4-BE49-F238E27FC236}">
                <a16:creationId xmlns:a16="http://schemas.microsoft.com/office/drawing/2014/main" id="{92127BC3-F433-0791-C370-2EAFA7EC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854200"/>
            <a:ext cx="56388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saisit fermement le tuyau avec la main droite et la main gauche diamétralement opposée et inversée.</a:t>
            </a:r>
          </a:p>
        </p:txBody>
      </p:sp>
      <p:pic>
        <p:nvPicPr>
          <p:cNvPr id="21510" name="Image 143364">
            <a:extLst>
              <a:ext uri="{FF2B5EF4-FFF2-40B4-BE49-F238E27FC236}">
                <a16:creationId xmlns:a16="http://schemas.microsoft.com/office/drawing/2014/main" id="{12596177-3E56-E903-E8BF-D7B45F698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2582" r="12656"/>
          <a:stretch>
            <a:fillRect/>
          </a:stretch>
        </p:blipFill>
        <p:spPr bwMode="auto">
          <a:xfrm>
            <a:off x="5257800" y="3200400"/>
            <a:ext cx="3581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0">
            <a:extLst>
              <a:ext uri="{FF2B5EF4-FFF2-40B4-BE49-F238E27FC236}">
                <a16:creationId xmlns:a16="http://schemas.microsoft.com/office/drawing/2014/main" id="{91E8B8E0-3B50-169A-581F-78FCC821F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" y="4964113"/>
            <a:ext cx="4495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La lance sera raccordée au tuyau (JSP 3).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>
            <a:extLst>
              <a:ext uri="{FF2B5EF4-FFF2-40B4-BE49-F238E27FC236}">
                <a16:creationId xmlns:a16="http://schemas.microsoft.com/office/drawing/2014/main" id="{3CCB9482-C697-75A4-7202-52E2F564EA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tuyaux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ECE5DD8-FF56-4286-93EC-0F9674FE234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0666C54-4D33-4246-A464-8A0993D1E3E6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7A291C9-2C3B-4325-B05A-4310F63B3B17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ZoneTexte 16">
            <a:extLst>
              <a:ext uri="{FF2B5EF4-FFF2-40B4-BE49-F238E27FC236}">
                <a16:creationId xmlns:a16="http://schemas.microsoft.com/office/drawing/2014/main" id="{2E7D4F38-4EA1-049C-9B6F-069177F77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300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Objectifs</a:t>
            </a:r>
          </a:p>
        </p:txBody>
      </p:sp>
      <p:sp>
        <p:nvSpPr>
          <p:cNvPr id="4102" name="ZoneTexte 20">
            <a:extLst>
              <a:ext uri="{FF2B5EF4-FFF2-40B4-BE49-F238E27FC236}">
                <a16:creationId xmlns:a16="http://schemas.microsoft.com/office/drawing/2014/main" id="{2BBDDD68-C190-C3B3-B7D2-1CFABD68B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713" y="2632075"/>
            <a:ext cx="382111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FontTx/>
              <a:buChar char=" "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 la fin de cette partie, vous serez capable de connaître les différents tuyaux qui équipent les véhicules d'incendie du SDMIS</a:t>
            </a:r>
          </a:p>
        </p:txBody>
      </p:sp>
      <p:sp>
        <p:nvSpPr>
          <p:cNvPr id="4103" name="ZoneTexte 15">
            <a:extLst>
              <a:ext uri="{FF2B5EF4-FFF2-40B4-BE49-F238E27FC236}">
                <a16:creationId xmlns:a16="http://schemas.microsoft.com/office/drawing/2014/main" id="{37665B2E-E98F-D620-E23C-C6D5FB01D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3429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tuyaux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Caractéristiques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de refoulement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d'alimentation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d'aspiration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Rouler, dérouler, brancher, vider un tuyau.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Entretien, détérioration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FDE510A-AE23-4483-9686-3A118109417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ED6767B-80F4-4751-861E-B4821B119129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20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2531" name="Titre 8">
            <a:extLst>
              <a:ext uri="{FF2B5EF4-FFF2-40B4-BE49-F238E27FC236}">
                <a16:creationId xmlns:a16="http://schemas.microsoft.com/office/drawing/2014/main" id="{4D98523C-9842-54FC-92BE-AD771CFFE29C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pic>
        <p:nvPicPr>
          <p:cNvPr id="22532" name="Image 159750">
            <a:extLst>
              <a:ext uri="{FF2B5EF4-FFF2-40B4-BE49-F238E27FC236}">
                <a16:creationId xmlns:a16="http://schemas.microsoft.com/office/drawing/2014/main" id="{AC509388-40DE-9571-F0AC-C2C73D61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r="16508"/>
          <a:stretch>
            <a:fillRect/>
          </a:stretch>
        </p:blipFill>
        <p:spPr bwMode="auto">
          <a:xfrm>
            <a:off x="2627313" y="1931988"/>
            <a:ext cx="4017962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4">
            <a:extLst>
              <a:ext uri="{FF2B5EF4-FFF2-40B4-BE49-F238E27FC236}">
                <a16:creationId xmlns:a16="http://schemas.microsoft.com/office/drawing/2014/main" id="{EE1BBF32-5AA2-D7C1-ACFE-6210D0134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effectue une fente en avant.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C620104-1625-4562-9D3C-B201A3374A4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5EFC965-9077-404D-8DCD-FECC970EA05A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21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3555" name="Titre 8">
            <a:extLst>
              <a:ext uri="{FF2B5EF4-FFF2-40B4-BE49-F238E27FC236}">
                <a16:creationId xmlns:a16="http://schemas.microsoft.com/office/drawing/2014/main" id="{DCFF08F6-45F7-F38C-7C37-B94BA8491A6E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106EEE9D-C595-CE95-A509-0A14E61C9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Une fois que l’on a accompagné le tuyau au sol, on écarte les bras afin de faciliter le déroulement complet du tuyau. </a:t>
            </a:r>
          </a:p>
        </p:txBody>
      </p:sp>
      <p:pic>
        <p:nvPicPr>
          <p:cNvPr id="23557" name="Image 139267">
            <a:extLst>
              <a:ext uri="{FF2B5EF4-FFF2-40B4-BE49-F238E27FC236}">
                <a16:creationId xmlns:a16="http://schemas.microsoft.com/office/drawing/2014/main" id="{18D4BC3A-50A9-68F8-F536-09FA5917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7291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0826BC9-5021-4DDA-977D-1643E46BC3D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397D4EF-113F-458A-9A62-2600C27FD662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22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8256A0C2-E9D4-8716-2069-43F7466E2C70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EBE0025-64E9-7242-36E5-3BAC9680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raccorde la lance si besoin : pour cela, on bloque le tuyau avec sa jambe. </a:t>
            </a:r>
          </a:p>
        </p:txBody>
      </p:sp>
      <p:pic>
        <p:nvPicPr>
          <p:cNvPr id="24581" name="Image 150530">
            <a:extLst>
              <a:ext uri="{FF2B5EF4-FFF2-40B4-BE49-F238E27FC236}">
                <a16:creationId xmlns:a16="http://schemas.microsoft.com/office/drawing/2014/main" id="{7E7A5223-A7DF-E1A1-0D95-328515C1B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8" y="1998663"/>
            <a:ext cx="5083175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8160DC6-1132-4757-82EA-BB20B62977BA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CEAE070-C9BF-4B47-B706-06B6861E4E9D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23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B9D9982A-49C8-074F-FA45-B020D78615A5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Vider les tuyaux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C460F16F-4CD7-0B94-25CA-3D0B2D87A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716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Pour vider l’eau du tuyau on repliera le tuyau sur lui-même.</a:t>
            </a:r>
          </a:p>
        </p:txBody>
      </p:sp>
      <p:sp>
        <p:nvSpPr>
          <p:cNvPr id="25605" name="Rectangle 9">
            <a:extLst>
              <a:ext uri="{FF2B5EF4-FFF2-40B4-BE49-F238E27FC236}">
                <a16:creationId xmlns:a16="http://schemas.microsoft.com/office/drawing/2014/main" id="{B01742DF-6ABA-25F9-75CC-DEBF329E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86200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 faire passer par-dessus son épaule afin de vider l’eau restante dans le tuyau. </a:t>
            </a:r>
          </a:p>
        </p:txBody>
      </p:sp>
      <p:sp>
        <p:nvSpPr>
          <p:cNvPr id="25606" name="Rectangle 8">
            <a:extLst>
              <a:ext uri="{FF2B5EF4-FFF2-40B4-BE49-F238E27FC236}">
                <a16:creationId xmlns:a16="http://schemas.microsoft.com/office/drawing/2014/main" id="{D1BCA0CB-5435-83E2-CF79-45068FED9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828800"/>
            <a:ext cx="4495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essaiera, dans la mesure du possible 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de se mettre sur un sol propre, 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dans le sens de la descente du terrain. </a:t>
            </a: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708DF191-DE74-42A6-516A-6FAFCD472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638800"/>
            <a:ext cx="800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Pour les tuyaux de 70 mm sur dévidoir, les tuyaux seront allongés.</a:t>
            </a:r>
          </a:p>
        </p:txBody>
      </p:sp>
      <p:pic>
        <p:nvPicPr>
          <p:cNvPr id="25608" name="Image 2052">
            <a:extLst>
              <a:ext uri="{FF2B5EF4-FFF2-40B4-BE49-F238E27FC236}">
                <a16:creationId xmlns:a16="http://schemas.microsoft.com/office/drawing/2014/main" id="{CACA6FAB-778B-C030-09C7-3DD3E9C1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9" t="12134" r="21819"/>
          <a:stretch>
            <a:fillRect/>
          </a:stretch>
        </p:blipFill>
        <p:spPr bwMode="auto">
          <a:xfrm>
            <a:off x="5465763" y="2057400"/>
            <a:ext cx="3130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0AA9873-840A-4E60-A2AA-B3BA9062719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3294730-6F84-453D-9F54-46B38D4507E1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24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D1E27853-C2BF-6C2E-5230-6F83B684150A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60D41E9B-CE81-4CF0-7B15-FC35A11B7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Prendre la mesure équivalente à une pointure de botte.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place le tuyau avec la sangle en dessous côté sol. </a:t>
            </a:r>
          </a:p>
        </p:txBody>
      </p:sp>
      <p:pic>
        <p:nvPicPr>
          <p:cNvPr id="26629" name="Image 2055">
            <a:extLst>
              <a:ext uri="{FF2B5EF4-FFF2-40B4-BE49-F238E27FC236}">
                <a16:creationId xmlns:a16="http://schemas.microsoft.com/office/drawing/2014/main" id="{CADD152D-CCA9-A7C1-4374-2BC825C2A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08"/>
          <a:stretch>
            <a:fillRect/>
          </a:stretch>
        </p:blipFill>
        <p:spPr bwMode="auto">
          <a:xfrm>
            <a:off x="381000" y="2286000"/>
            <a:ext cx="4038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 2054">
            <a:extLst>
              <a:ext uri="{FF2B5EF4-FFF2-40B4-BE49-F238E27FC236}">
                <a16:creationId xmlns:a16="http://schemas.microsoft.com/office/drawing/2014/main" id="{9341D5C1-481E-31F8-44B9-9999F4D45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8"/>
          <a:stretch>
            <a:fillRect/>
          </a:stretch>
        </p:blipFill>
        <p:spPr bwMode="auto">
          <a:xfrm>
            <a:off x="4724400" y="2286000"/>
            <a:ext cx="4010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>
            <a:extLst>
              <a:ext uri="{FF2B5EF4-FFF2-40B4-BE49-F238E27FC236}">
                <a16:creationId xmlns:a16="http://schemas.microsoft.com/office/drawing/2014/main" id="{BD7FDB33-3981-0678-02F5-845E44E0E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74676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3F1A569-6281-4ADD-B01F-F77A9DECB26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CA12D7-63D7-4958-9ADB-CAC7C931C2C5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25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F2AC54B1-575E-A8CD-4E78-E021C4B59E8D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BD385289-544E-84EA-6330-FE362B510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vient mettre un pied sur le tuyau et l’autre à côté en effectuant une fente en avant afin de ne pas tomber. </a:t>
            </a:r>
          </a:p>
        </p:txBody>
      </p:sp>
      <p:pic>
        <p:nvPicPr>
          <p:cNvPr id="27653" name="Image 704">
            <a:extLst>
              <a:ext uri="{FF2B5EF4-FFF2-40B4-BE49-F238E27FC236}">
                <a16:creationId xmlns:a16="http://schemas.microsoft.com/office/drawing/2014/main" id="{12FB863B-D5CC-7861-1058-E986245B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AF3173C-0177-442F-8343-084632E29D7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F48EC99-93C3-4047-BA46-174F3B2CC151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26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8675" name="Titre 8">
            <a:extLst>
              <a:ext uri="{FF2B5EF4-FFF2-40B4-BE49-F238E27FC236}">
                <a16:creationId xmlns:a16="http://schemas.microsoft.com/office/drawing/2014/main" id="{CFD64FD0-A64A-3859-925D-CFF37C81777E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pic>
        <p:nvPicPr>
          <p:cNvPr id="28676" name="Image 705">
            <a:extLst>
              <a:ext uri="{FF2B5EF4-FFF2-40B4-BE49-F238E27FC236}">
                <a16:creationId xmlns:a16="http://schemas.microsoft.com/office/drawing/2014/main" id="{7EBC7ACE-17A2-6DBA-5149-2D0DAD901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31003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8B18C2AE-772E-653C-341C-FC39C6BB3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33600"/>
            <a:ext cx="46863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 2</a:t>
            </a:r>
            <a:r>
              <a:rPr lang="fr-FR" altLang="fr-FR" sz="2000" baseline="30000">
                <a:latin typeface="Times New Roman" panose="02020603050405020304" pitchFamily="18" charset="0"/>
              </a:rPr>
              <a:t>ème</a:t>
            </a:r>
            <a:r>
              <a:rPr lang="fr-FR" altLang="fr-FR" sz="2000">
                <a:latin typeface="Times New Roman" panose="02020603050405020304" pitchFamily="18" charset="0"/>
              </a:rPr>
              <a:t> équipier :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se place au bout du tuyau,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chemeClr val="tx1"/>
              </a:buClr>
              <a:buSzPts val="2000"/>
              <a:buFont typeface="Times New Roman" panose="02020603050405020304" pitchFamily="18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 « tend » ce dernier afin de mettre les 2 parties du tuyau l’une sur l’autre.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0FCC0AA-6A5F-4906-9575-FF945F1145C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2C2A767-EF22-4245-BE99-14F3A215F974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27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9699" name="Titre 8">
            <a:extLst>
              <a:ext uri="{FF2B5EF4-FFF2-40B4-BE49-F238E27FC236}">
                <a16:creationId xmlns:a16="http://schemas.microsoft.com/office/drawing/2014/main" id="{91D93806-1ED0-3C36-46AB-CF71509B2DD6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D06234B-D4E6-2C8B-B8BD-A6F6EF374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7848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Une fois que les 2 parties du tuyau se chevauchent, le 1</a:t>
            </a:r>
            <a:r>
              <a:rPr lang="fr-FR" altLang="fr-FR" sz="2000" baseline="30000">
                <a:latin typeface="Times New Roman" panose="02020603050405020304" pitchFamily="18" charset="0"/>
              </a:rPr>
              <a:t>er</a:t>
            </a:r>
            <a:r>
              <a:rPr lang="fr-FR" altLang="fr-FR" sz="2000">
                <a:latin typeface="Times New Roman" panose="02020603050405020304" pitchFamily="18" charset="0"/>
              </a:rPr>
              <a:t> équipier vient rouler le tuyau. </a:t>
            </a:r>
          </a:p>
        </p:txBody>
      </p:sp>
      <p:pic>
        <p:nvPicPr>
          <p:cNvPr id="29701" name="Image 706">
            <a:extLst>
              <a:ext uri="{FF2B5EF4-FFF2-40B4-BE49-F238E27FC236}">
                <a16:creationId xmlns:a16="http://schemas.microsoft.com/office/drawing/2014/main" id="{19FEAA92-A2C5-395B-AC01-18362A49A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7338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 707">
            <a:extLst>
              <a:ext uri="{FF2B5EF4-FFF2-40B4-BE49-F238E27FC236}">
                <a16:creationId xmlns:a16="http://schemas.microsoft.com/office/drawing/2014/main" id="{44255773-53D1-3277-E114-B669B223D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24250"/>
            <a:ext cx="34004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CFB260A-2EC3-4ABF-9F61-A5D0EDA1E0B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429741C-4B75-4C70-AB86-DC8B842FABC5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28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0723" name="Titre 8">
            <a:extLst>
              <a:ext uri="{FF2B5EF4-FFF2-40B4-BE49-F238E27FC236}">
                <a16:creationId xmlns:a16="http://schemas.microsoft.com/office/drawing/2014/main" id="{0CF093EF-711F-362E-0E68-1EE1C6973B87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C5EFC26D-A99B-0248-B2FF-DBF2AA6A4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Le 2</a:t>
            </a:r>
            <a:r>
              <a:rPr lang="fr-FR" altLang="fr-FR" sz="2000" baseline="30000">
                <a:latin typeface="Times New Roman" panose="02020603050405020304" pitchFamily="18" charset="0"/>
              </a:rPr>
              <a:t>ème </a:t>
            </a:r>
            <a:r>
              <a:rPr lang="fr-FR" altLang="fr-FR" sz="2000">
                <a:latin typeface="Times New Roman" panose="02020603050405020304" pitchFamily="18" charset="0"/>
              </a:rPr>
              <a:t>équipier se met à cheval sur le tuyau et pose sa main sur le tuyau afin de faciliter l’alignement des deux parties du tuyau et tend le tuyau.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Il laissera le tuyau placé au sol et ne fera que repositionner l’alignement </a:t>
            </a:r>
          </a:p>
        </p:txBody>
      </p:sp>
      <p:pic>
        <p:nvPicPr>
          <p:cNvPr id="30725" name="Image 708">
            <a:extLst>
              <a:ext uri="{FF2B5EF4-FFF2-40B4-BE49-F238E27FC236}">
                <a16:creationId xmlns:a16="http://schemas.microsoft.com/office/drawing/2014/main" id="{1511C524-5BFE-44F9-8760-A6C77A8A2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813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29023FC-F458-4DCD-9148-E7373640260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C871D5E-7443-4389-86B0-E8E4EF454EF9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29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1747" name="Titre 8">
            <a:extLst>
              <a:ext uri="{FF2B5EF4-FFF2-40B4-BE49-F238E27FC236}">
                <a16:creationId xmlns:a16="http://schemas.microsoft.com/office/drawing/2014/main" id="{B6770153-7898-B76A-A578-B9AF00038EAA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91C31423-D409-3C17-318D-1CFFBBD08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Une fois le tuyau roulé en escargot, on vient mettre son genou dessus afin de mettre le plus à plat possible le tuyau. </a:t>
            </a:r>
          </a:p>
        </p:txBody>
      </p:sp>
      <p:pic>
        <p:nvPicPr>
          <p:cNvPr id="31749" name="Image 709">
            <a:extLst>
              <a:ext uri="{FF2B5EF4-FFF2-40B4-BE49-F238E27FC236}">
                <a16:creationId xmlns:a16="http://schemas.microsoft.com/office/drawing/2014/main" id="{0C58A1D9-E6D0-9024-681D-1B2F18F5C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4833938" cy="36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00F98708-DD60-497D-92EC-CE3416A5569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59A1AD0-0117-470C-804F-3C0F7FC2B442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itre 8">
            <a:extLst>
              <a:ext uri="{FF2B5EF4-FFF2-40B4-BE49-F238E27FC236}">
                <a16:creationId xmlns:a16="http://schemas.microsoft.com/office/drawing/2014/main" id="{A9E242E9-FB4E-4D3D-944A-5473325439C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sz="3200" b="1" dirty="0">
                <a:solidFill>
                  <a:schemeClr val="accent6">
                    <a:lumMod val="50000"/>
                  </a:schemeClr>
                </a:solidFill>
              </a:rPr>
              <a:t>Préambule</a:t>
            </a:r>
          </a:p>
        </p:txBody>
      </p:sp>
      <p:sp>
        <p:nvSpPr>
          <p:cNvPr id="5124" name="Espace réservé du contenu 2">
            <a:extLst>
              <a:ext uri="{FF2B5EF4-FFF2-40B4-BE49-F238E27FC236}">
                <a16:creationId xmlns:a16="http://schemas.microsoft.com/office/drawing/2014/main" id="{8ABA5447-C3DD-D37E-B52D-2EBCF52FD549}"/>
              </a:ext>
            </a:extLst>
          </p:cNvPr>
          <p:cNvSpPr>
            <a:spLocks/>
          </p:cNvSpPr>
          <p:nvPr/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Matériels indispensables pour acheminer l’eau aux lances, les tuyaux doivent être en bon état et roulés correctement afin de ne pas perdre de temps lors de leur éts.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Chacune des extrémités est équipée d'un demi-raccord symétrique.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Sur les tuyaux une courroie d'attache, pouvant glisser sur toute la longueur du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tuyau, permet soit 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de le maintenir roulé, </a:t>
            </a:r>
          </a:p>
          <a:p>
            <a:pPr eaLnBrk="1" hangingPunct="1"/>
            <a:r>
              <a:rPr lang="fr-FR" altLang="fr-FR" sz="2000">
                <a:latin typeface="Times New Roman" panose="02020603050405020304" pitchFamily="18" charset="0"/>
              </a:rPr>
              <a:t>de l'amarrer.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Tous ces tuyaux ont chacun une spécificité (diamètre, structure, longueur) qui détermine leur emploi et leurs conditions d’utilisation.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4C95F1B-3127-4705-B8F3-DDE20F4A77E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4C2FE90-34F5-4F04-8B28-25F3361A4A38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30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2771" name="Titre 8">
            <a:extLst>
              <a:ext uri="{FF2B5EF4-FFF2-40B4-BE49-F238E27FC236}">
                <a16:creationId xmlns:a16="http://schemas.microsoft.com/office/drawing/2014/main" id="{21316CF0-E3B2-1494-E05B-E15AC908E14A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6C777FE-D9F9-24A9-FCF7-9850760E1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insère la sangle dans le centre du tuyau, puis on fixe la sangle. </a:t>
            </a:r>
          </a:p>
        </p:txBody>
      </p:sp>
      <p:pic>
        <p:nvPicPr>
          <p:cNvPr id="32773" name="Image 710">
            <a:extLst>
              <a:ext uri="{FF2B5EF4-FFF2-40B4-BE49-F238E27FC236}">
                <a16:creationId xmlns:a16="http://schemas.microsoft.com/office/drawing/2014/main" id="{A7355F4E-5E8E-E0C6-6AF6-70AE41673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8" t="13072" r="15686" b="24184"/>
          <a:stretch>
            <a:fillRect/>
          </a:stretch>
        </p:blipFill>
        <p:spPr bwMode="auto">
          <a:xfrm>
            <a:off x="381000" y="2133600"/>
            <a:ext cx="4191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Image 711">
            <a:extLst>
              <a:ext uri="{FF2B5EF4-FFF2-40B4-BE49-F238E27FC236}">
                <a16:creationId xmlns:a16="http://schemas.microsoft.com/office/drawing/2014/main" id="{14627295-AD35-B689-0461-46C0023B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5686" r="11765" b="11765"/>
          <a:stretch>
            <a:fillRect/>
          </a:stretch>
        </p:blipFill>
        <p:spPr bwMode="auto">
          <a:xfrm>
            <a:off x="4724400" y="22098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C62F861-141E-41AB-82F3-1AB58D2B2052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7E032EE-B0BD-4F40-92FA-7E330821154A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31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3795" name="Titre 8">
            <a:extLst>
              <a:ext uri="{FF2B5EF4-FFF2-40B4-BE49-F238E27FC236}">
                <a16:creationId xmlns:a16="http://schemas.microsoft.com/office/drawing/2014/main" id="{74553649-2C2C-EAC1-CFBE-5618F3A28EC0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 de 70 mm</a:t>
            </a:r>
          </a:p>
        </p:txBody>
      </p:sp>
      <p:sp>
        <p:nvSpPr>
          <p:cNvPr id="33796" name="Rectangle 1028">
            <a:extLst>
              <a:ext uri="{FF2B5EF4-FFF2-40B4-BE49-F238E27FC236}">
                <a16:creationId xmlns:a16="http://schemas.microsoft.com/office/drawing/2014/main" id="{2E20F684-DC00-5378-36BB-BD3AD058C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077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place le tuyau entre les jambes, on récupère les 2 demi-raccords ..............</a:t>
            </a:r>
          </a:p>
        </p:txBody>
      </p:sp>
      <p:pic>
        <p:nvPicPr>
          <p:cNvPr id="33797" name="Image 712">
            <a:extLst>
              <a:ext uri="{FF2B5EF4-FFF2-40B4-BE49-F238E27FC236}">
                <a16:creationId xmlns:a16="http://schemas.microsoft.com/office/drawing/2014/main" id="{0E9BB057-5660-F2FE-2AC6-B73CB63D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7172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E3FA6539-7C25-453C-8ADA-68648E24A07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82C4AA2-37DC-40AC-A3CB-FF43821A2426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32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4819" name="Rectangle 1028">
            <a:extLst>
              <a:ext uri="{FF2B5EF4-FFF2-40B4-BE49-F238E27FC236}">
                <a16:creationId xmlns:a16="http://schemas.microsoft.com/office/drawing/2014/main" id="{B1B15956-2E7E-7A12-EFC2-9156A09B1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15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........ et on monte les mains vers le haut tout en écartant les bras afin de faciliter le déroulement du tuyau. </a:t>
            </a:r>
          </a:p>
        </p:txBody>
      </p:sp>
      <p:pic>
        <p:nvPicPr>
          <p:cNvPr id="34820" name="Image 713">
            <a:extLst>
              <a:ext uri="{FF2B5EF4-FFF2-40B4-BE49-F238E27FC236}">
                <a16:creationId xmlns:a16="http://schemas.microsoft.com/office/drawing/2014/main" id="{C1CB645F-472D-4CED-8518-4411282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itre 8">
            <a:extLst>
              <a:ext uri="{FF2B5EF4-FFF2-40B4-BE49-F238E27FC236}">
                <a16:creationId xmlns:a16="http://schemas.microsoft.com/office/drawing/2014/main" id="{D56DEDDD-1FF5-EBAF-E511-E1197BC2655E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Dérouler les tuyaux de 70 mm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E503A99-7C6C-4260-9A44-873C5C23BE9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05ECA8E-C50B-4D9B-987A-A26B2D21F996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33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5843" name="Titre 8">
            <a:extLst>
              <a:ext uri="{FF2B5EF4-FFF2-40B4-BE49-F238E27FC236}">
                <a16:creationId xmlns:a16="http://schemas.microsoft.com/office/drawing/2014/main" id="{B49A8AA6-87BD-6F41-9821-9A022075F5C3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Rouler les tuyaux de 70 mm</a:t>
            </a:r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9A32EB3C-D864-F9BE-7C95-4F9793C47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0020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La méthode de roulage : identique au tuyau de 45 mm.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35845" name="Image 708">
            <a:extLst>
              <a:ext uri="{FF2B5EF4-FFF2-40B4-BE49-F238E27FC236}">
                <a16:creationId xmlns:a16="http://schemas.microsoft.com/office/drawing/2014/main" id="{8B486ED7-A209-4B5C-EA2E-6BFB3F16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ABA94D3-1181-48F1-99A6-4491C142856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7671336-DB26-4E3A-A660-BAE946852DC2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34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6867" name="Titre 8">
            <a:extLst>
              <a:ext uri="{FF2B5EF4-FFF2-40B4-BE49-F238E27FC236}">
                <a16:creationId xmlns:a16="http://schemas.microsoft.com/office/drawing/2014/main" id="{4B41838C-DA80-221F-2EF7-1C1A75592331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Entretien des tuyaux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82F180D4-8482-6950-B7DC-B69ADC6F9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29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Après chaque intervention ayant nécessité la mise en œuvre de tuyaux, il convient d’entretenir le matériel afin de pouvoir le réutiliser sans risques.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Savonner, brosser, rincer l’enveloppe extérieure afin de les débarrasser des débris ou salissures (boue, poussière, végétaux, graviers, etc.…) 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Si nécessaire éprouver les tuyaux et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repérer la fuite ou les fuites avec de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la rubalise.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6869" name="Image 13">
            <a:extLst>
              <a:ext uri="{FF2B5EF4-FFF2-40B4-BE49-F238E27FC236}">
                <a16:creationId xmlns:a16="http://schemas.microsoft.com/office/drawing/2014/main" id="{78F5A674-EF47-4A26-13A0-9AFB28DC3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52800"/>
            <a:ext cx="41449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53C660FE-AE4B-4341-9D11-49421BAFE60E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B201EDB-E13B-42F4-BEF2-2F5195184107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35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7891" name="Titre 8">
            <a:extLst>
              <a:ext uri="{FF2B5EF4-FFF2-40B4-BE49-F238E27FC236}">
                <a16:creationId xmlns:a16="http://schemas.microsoft.com/office/drawing/2014/main" id="{01C091B2-4755-9028-369D-0009B4F3ACDD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Détériorations des tuyaux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F8B8D06F-C000-580B-A367-FD337335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1600"/>
            <a:ext cx="8218488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Les tuyaux peuvent subir des dégradations dues aux interventions, aux manœuvres ou au stockage.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Elles peuvent être de nombreuses sortes :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à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Déformation et/ou fissures des demi raccords,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à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Usure de la paroi extérieure,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à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Fuites,</a:t>
            </a:r>
            <a:endParaRPr lang="fr-FR" altLang="fr-FR" sz="200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Clr>
                <a:srgbClr val="000000"/>
              </a:buClr>
              <a:buSzPts val="2000"/>
              <a:buFont typeface="Wingdings" panose="05000000000000000000" pitchFamily="2" charset="2"/>
              <a:buChar char="à"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 Etc.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84038D68-71C0-98AC-212F-4A0F49A3A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84725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Toute détérioration doit être immédiatement signalée, le tuyau remplacé et envoyé en réparation.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29FBAC63-B852-4161-8434-212431CA1836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65E6BBA-3120-44EB-9498-D34E4006D091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36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8855C635-3AAE-CA56-BD40-947C0E3A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1619250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imes New Roman" panose="02020603050405020304" pitchFamily="18" charset="0"/>
              </a:rPr>
              <a:t>Les tuyaux percés, détériorés seront roulés en simple.</a:t>
            </a: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38916" name="Picture 7" descr="I:\Images\Sapeurs-Pompiers\INC\matériels\Photos\tuayu de 70.JPG">
            <a:extLst>
              <a:ext uri="{FF2B5EF4-FFF2-40B4-BE49-F238E27FC236}">
                <a16:creationId xmlns:a16="http://schemas.microsoft.com/office/drawing/2014/main" id="{BEFA7C05-9680-4DB0-2B5D-6CA461F6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57425"/>
            <a:ext cx="3203575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itre 8">
            <a:extLst>
              <a:ext uri="{FF2B5EF4-FFF2-40B4-BE49-F238E27FC236}">
                <a16:creationId xmlns:a16="http://schemas.microsoft.com/office/drawing/2014/main" id="{D7AECA35-EE4A-CEEA-3100-68DD867498C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Détériorations des tuyaux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8">
            <a:extLst>
              <a:ext uri="{FF2B5EF4-FFF2-40B4-BE49-F238E27FC236}">
                <a16:creationId xmlns:a16="http://schemas.microsoft.com/office/drawing/2014/main" id="{4CAE4A38-457D-85EB-247E-F64788C6F2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353DE9B-DF5B-4543-AF9B-98DB4E3859B8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910FCC4-2C63-462C-A70B-3810DB59E632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37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8EB47772-5587-4C7F-8512-F8BCC17BEC0C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ZoneTexte 12">
            <a:extLst>
              <a:ext uri="{FF2B5EF4-FFF2-40B4-BE49-F238E27FC236}">
                <a16:creationId xmlns:a16="http://schemas.microsoft.com/office/drawing/2014/main" id="{F3BF6C2B-0A93-0D00-8D13-3FF5E452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Année : 2019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18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942" name="ZoneTexte 15">
            <a:extLst>
              <a:ext uri="{FF2B5EF4-FFF2-40B4-BE49-F238E27FC236}">
                <a16:creationId xmlns:a16="http://schemas.microsoft.com/office/drawing/2014/main" id="{4DCA0F41-D062-E28D-48E3-1B214578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3429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Les tuyaux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Caractéristiques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de refoulement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d'alimentation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Tuyaux d'aspiration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Rouler, dérouler, brancher, vider un tuyau.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Entretien, détérioration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727AF27-EA59-4A8B-A5C0-65736A29791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14C2FCB-4CE2-4F6F-81F8-B4255551F17C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6147" name="Titre 8">
            <a:extLst>
              <a:ext uri="{FF2B5EF4-FFF2-40B4-BE49-F238E27FC236}">
                <a16:creationId xmlns:a16="http://schemas.microsoft.com/office/drawing/2014/main" id="{375D4725-E280-D3CA-A2DD-B86B4AFF68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Caractéristiques</a:t>
            </a:r>
          </a:p>
        </p:txBody>
      </p:sp>
      <p:sp>
        <p:nvSpPr>
          <p:cNvPr id="6148" name="Espace réservé du contenu 2">
            <a:extLst>
              <a:ext uri="{FF2B5EF4-FFF2-40B4-BE49-F238E27FC236}">
                <a16:creationId xmlns:a16="http://schemas.microsoft.com/office/drawing/2014/main" id="{823D66BD-0405-419C-A91E-6089A820E627}"/>
              </a:ext>
            </a:extLst>
          </p:cNvPr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8001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distingue dans chaque catégorie de tuyaux 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è"/>
            </a:pPr>
            <a:r>
              <a:rPr lang="fr-FR" altLang="fr-FR" sz="2000" b="1">
                <a:latin typeface="Times New Roman" panose="02020603050405020304" pitchFamily="18" charset="0"/>
              </a:rPr>
              <a:t>Le diamètre peut être de 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70 mm, 110 mm et 152 mm (les gros tuyaux) : pour des débits importants et/ou de longue distance.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2000">
                <a:latin typeface="Times New Roman" panose="02020603050405020304" pitchFamily="18" charset="0"/>
              </a:rPr>
              <a:t>22 mm et 45 mm (les petits tuyaux).</a:t>
            </a:r>
          </a:p>
          <a:p>
            <a:pPr lvl="2" eaLnBrk="1" hangingPunct="1">
              <a:buFont typeface="Arial" panose="020B0604020202020204" pitchFamily="34" charset="0"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              </a:t>
            </a:r>
          </a:p>
        </p:txBody>
      </p:sp>
      <p:pic>
        <p:nvPicPr>
          <p:cNvPr id="6149" name="Picture 5" descr="I:\Images\Sapeurs-Pompiers\INC\matériels\Photos\tuyaux échantillonnage.JPG">
            <a:extLst>
              <a:ext uri="{FF2B5EF4-FFF2-40B4-BE49-F238E27FC236}">
                <a16:creationId xmlns:a16="http://schemas.microsoft.com/office/drawing/2014/main" id="{0649CF91-C3B7-0ABE-B711-7E6AA0D48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94088"/>
            <a:ext cx="3843338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39806B4-4EF8-47B9-AD1B-46626C3D262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216F353-16EC-41A6-96E3-DED7EEF0EDD6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7171" name="Espace réservé du contenu 2">
            <a:extLst>
              <a:ext uri="{FF2B5EF4-FFF2-40B4-BE49-F238E27FC236}">
                <a16:creationId xmlns:a16="http://schemas.microsoft.com/office/drawing/2014/main" id="{74098835-04DB-AD3D-2F0B-C0AE99E410CE}"/>
              </a:ext>
            </a:extLst>
          </p:cNvPr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On distingue dans chaque catégorie de tuyaux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 b="1">
                <a:latin typeface="Times New Roman" panose="02020603050405020304" pitchFamily="18" charset="0"/>
              </a:rPr>
              <a:t>La structure : 2 sortes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Les tuyaux semi-rigides.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Les tuyaux souples sont à paroi interne lisse (PIL).</a:t>
            </a:r>
          </a:p>
        </p:txBody>
      </p:sp>
      <p:pic>
        <p:nvPicPr>
          <p:cNvPr id="7172" name="Picture 6" descr="I:\Images\Sapeurs-Pompiers\INC\matériels\Photos\inc2p15.BMP">
            <a:extLst>
              <a:ext uri="{FF2B5EF4-FFF2-40B4-BE49-F238E27FC236}">
                <a16:creationId xmlns:a16="http://schemas.microsoft.com/office/drawing/2014/main" id="{90F34E8C-A2A2-36E2-ED64-FFE78084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0"/>
            <a:ext cx="15176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Image 4">
            <a:extLst>
              <a:ext uri="{FF2B5EF4-FFF2-40B4-BE49-F238E27FC236}">
                <a16:creationId xmlns:a16="http://schemas.microsoft.com/office/drawing/2014/main" id="{61CB4CB8-D8C6-076A-B5FC-5720699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0"/>
            <a:ext cx="1543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re 8">
            <a:extLst>
              <a:ext uri="{FF2B5EF4-FFF2-40B4-BE49-F238E27FC236}">
                <a16:creationId xmlns:a16="http://schemas.microsoft.com/office/drawing/2014/main" id="{44E58593-B5CB-F7A8-66C7-19E00A7F6DC5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Caractéristiques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B396244-1A3B-41B2-87FE-7F426B772AD1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6EA0EE1-131D-4B6C-BB96-6EFE4BACF60B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8195" name="Titre 8">
            <a:extLst>
              <a:ext uri="{FF2B5EF4-FFF2-40B4-BE49-F238E27FC236}">
                <a16:creationId xmlns:a16="http://schemas.microsoft.com/office/drawing/2014/main" id="{957F20E5-0FCE-CF28-A519-BD29FE069EB0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Caractéristiques</a:t>
            </a:r>
          </a:p>
        </p:txBody>
      </p:sp>
      <p:sp>
        <p:nvSpPr>
          <p:cNvPr id="8196" name="Espace réservé du contenu 2">
            <a:extLst>
              <a:ext uri="{FF2B5EF4-FFF2-40B4-BE49-F238E27FC236}">
                <a16:creationId xmlns:a16="http://schemas.microsoft.com/office/drawing/2014/main" id="{F44A7A8B-58E2-E4E3-9E7F-3F3A4B3BBDC5}"/>
              </a:ext>
            </a:extLst>
          </p:cNvPr>
          <p:cNvSpPr>
            <a:spLocks noGrp="1"/>
          </p:cNvSpPr>
          <p:nvPr/>
        </p:nvSpPr>
        <p:spPr bwMode="auto">
          <a:xfrm>
            <a:off x="684213" y="1628775"/>
            <a:ext cx="6480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fr-FR" altLang="fr-FR" sz="2000">
                <a:latin typeface="Times New Roman" panose="02020603050405020304" pitchFamily="18" charset="0"/>
              </a:rPr>
              <a:t> </a:t>
            </a:r>
            <a:r>
              <a:rPr lang="fr-FR" altLang="fr-FR" sz="2000" b="1">
                <a:latin typeface="Times New Roman" panose="02020603050405020304" pitchFamily="18" charset="0"/>
              </a:rPr>
              <a:t>La longueur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2 ou 4 m pour les aspiraux ;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10, 20 ou 40 m pour les tuyaux d’alimentation ;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</a:pPr>
            <a:r>
              <a:rPr lang="fr-FR" altLang="fr-FR" sz="2000">
                <a:latin typeface="Times New Roman" panose="02020603050405020304" pitchFamily="18" charset="0"/>
              </a:rPr>
              <a:t> 20 ou 40 m pour les tuyaux de refoulement.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515E32A-3372-4445-AA24-8C6A5A6B4FA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927B938-AE44-46C6-9A6E-FB802A748C02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9219" name="Espace réservé du contenu 2">
            <a:extLst>
              <a:ext uri="{FF2B5EF4-FFF2-40B4-BE49-F238E27FC236}">
                <a16:creationId xmlns:a16="http://schemas.microsoft.com/office/drawing/2014/main" id="{A947EC18-AEEB-5FDD-EF72-A79FC151FD72}"/>
              </a:ext>
            </a:extLst>
          </p:cNvPr>
          <p:cNvSpPr>
            <a:spLocks noGrp="1"/>
          </p:cNvSpPr>
          <p:nvPr/>
        </p:nvSpPr>
        <p:spPr bwMode="auto">
          <a:xfrm>
            <a:off x="381000" y="1447800"/>
            <a:ext cx="822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Les tuyaux d’alimentation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Servent à transporter l’eau du point d’eau à l’engin pompe.</a:t>
            </a: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Sont souples.</a:t>
            </a: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Diamètre  70 – 110 – 152 mm </a:t>
            </a:r>
          </a:p>
        </p:txBody>
      </p:sp>
      <p:sp>
        <p:nvSpPr>
          <p:cNvPr id="9220" name="Titre 8">
            <a:extLst>
              <a:ext uri="{FF2B5EF4-FFF2-40B4-BE49-F238E27FC236}">
                <a16:creationId xmlns:a16="http://schemas.microsoft.com/office/drawing/2014/main" id="{0BEA87AF-3257-7EA2-615F-972BDE1D83F2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tuyaux</a:t>
            </a:r>
          </a:p>
        </p:txBody>
      </p:sp>
      <p:sp>
        <p:nvSpPr>
          <p:cNvPr id="9221" name="Rectangle 10">
            <a:extLst>
              <a:ext uri="{FF2B5EF4-FFF2-40B4-BE49-F238E27FC236}">
                <a16:creationId xmlns:a16="http://schemas.microsoft.com/office/drawing/2014/main" id="{555CD99F-71A9-36C4-8575-5B97D414C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9222" name="Rectangle 12">
            <a:extLst>
              <a:ext uri="{FF2B5EF4-FFF2-40B4-BE49-F238E27FC236}">
                <a16:creationId xmlns:a16="http://schemas.microsoft.com/office/drawing/2014/main" id="{B96420E6-622C-4101-7718-D3E9D53B5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sp>
        <p:nvSpPr>
          <p:cNvPr id="9223" name="Rectangle 16">
            <a:extLst>
              <a:ext uri="{FF2B5EF4-FFF2-40B4-BE49-F238E27FC236}">
                <a16:creationId xmlns:a16="http://schemas.microsoft.com/office/drawing/2014/main" id="{BB5A0742-661F-5AE0-95CF-94F07D17B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113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9224" name="Picture 15">
            <a:extLst>
              <a:ext uri="{FF2B5EF4-FFF2-40B4-BE49-F238E27FC236}">
                <a16:creationId xmlns:a16="http://schemas.microsoft.com/office/drawing/2014/main" id="{CF3EB57D-2DA1-CC4D-6A88-5AD1963DF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3962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18">
            <a:extLst>
              <a:ext uri="{FF2B5EF4-FFF2-40B4-BE49-F238E27FC236}">
                <a16:creationId xmlns:a16="http://schemas.microsoft.com/office/drawing/2014/main" id="{32AE1A4E-2AD1-7A2B-3902-5AF6BE0FA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588" y="2643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  <p:pic>
        <p:nvPicPr>
          <p:cNvPr id="9226" name="Picture 17">
            <a:extLst>
              <a:ext uri="{FF2B5EF4-FFF2-40B4-BE49-F238E27FC236}">
                <a16:creationId xmlns:a16="http://schemas.microsoft.com/office/drawing/2014/main" id="{8D3FFB2E-0424-1B36-AFB9-564BC4739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1400"/>
            <a:ext cx="37052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79207DCC-302B-4B4D-88AE-85DBE33A720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9FA94A6-4B57-4976-B8AA-ED368FC25CEB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3120372C-88C7-CD7C-0719-F0CC70EDBCDE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tuyaux</a:t>
            </a:r>
          </a:p>
        </p:txBody>
      </p:sp>
      <p:sp>
        <p:nvSpPr>
          <p:cNvPr id="10244" name="Espace réservé du contenu 2">
            <a:extLst>
              <a:ext uri="{FF2B5EF4-FFF2-40B4-BE49-F238E27FC236}">
                <a16:creationId xmlns:a16="http://schemas.microsoft.com/office/drawing/2014/main" id="{19643ADC-1D2C-098F-7210-837464210BF8}"/>
              </a:ext>
            </a:extLst>
          </p:cNvPr>
          <p:cNvSpPr>
            <a:spLocks noGrp="1"/>
          </p:cNvSpPr>
          <p:nvPr/>
        </p:nvSpPr>
        <p:spPr bwMode="auto">
          <a:xfrm>
            <a:off x="457200" y="16002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Les tuyaux de refoulement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Servent à acheminer l’eau de la pompe aux lances.</a:t>
            </a: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Sont souples ou semi-rigides,</a:t>
            </a:r>
          </a:p>
          <a:p>
            <a:pPr>
              <a:spcBef>
                <a:spcPct val="0"/>
              </a:spcBef>
              <a:buClr>
                <a:schemeClr val="tx1"/>
              </a:buClr>
              <a:buSzPts val="2000"/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Diamètre  22 – 45 – 70 – 110 – 152 mm,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 b="1">
              <a:latin typeface="Times New Roman" panose="02020603050405020304" pitchFamily="18" charset="0"/>
            </a:endParaRPr>
          </a:p>
        </p:txBody>
      </p:sp>
      <p:pic>
        <p:nvPicPr>
          <p:cNvPr id="10245" name="Image 4">
            <a:extLst>
              <a:ext uri="{FF2B5EF4-FFF2-40B4-BE49-F238E27FC236}">
                <a16:creationId xmlns:a16="http://schemas.microsoft.com/office/drawing/2014/main" id="{515FA2DC-4014-032C-BA89-5136A212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1543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I:\Images\Sapeurs-Pompiers\INC\matériels\Photos\inc2p15.BMP">
            <a:extLst>
              <a:ext uri="{FF2B5EF4-FFF2-40B4-BE49-F238E27FC236}">
                <a16:creationId xmlns:a16="http://schemas.microsoft.com/office/drawing/2014/main" id="{03EDB492-9D0E-7520-0F51-811F3E5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19240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C5C34BC-34DE-45AE-B641-468A6540613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BB1A294-6F42-4CA3-9FCF-1D6CCC32ADD7}" type="slidenum">
              <a:rPr lang="fr-FR" altLang="fr-FR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11267" name="Titre 8">
            <a:extLst>
              <a:ext uri="{FF2B5EF4-FFF2-40B4-BE49-F238E27FC236}">
                <a16:creationId xmlns:a16="http://schemas.microsoft.com/office/drawing/2014/main" id="{9FA2DBEC-2FD3-56BA-9212-546507BEB335}"/>
              </a:ext>
            </a:extLst>
          </p:cNvPr>
          <p:cNvSpPr>
            <a:spLocks noGrp="1"/>
          </p:cNvSpPr>
          <p:nvPr/>
        </p:nvSpPr>
        <p:spPr bwMode="auto">
          <a:xfrm>
            <a:off x="1116013" y="274638"/>
            <a:ext cx="77422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b="1">
                <a:solidFill>
                  <a:srgbClr val="984807"/>
                </a:solidFill>
              </a:rPr>
              <a:t>Les tuyaux</a:t>
            </a:r>
          </a:p>
        </p:txBody>
      </p:sp>
      <p:pic>
        <p:nvPicPr>
          <p:cNvPr id="11268" name="Image 10" descr="Afficher l'image d'origine">
            <a:extLst>
              <a:ext uri="{FF2B5EF4-FFF2-40B4-BE49-F238E27FC236}">
                <a16:creationId xmlns:a16="http://schemas.microsoft.com/office/drawing/2014/main" id="{8975A82A-ED82-1EE6-F4DA-8234CA65A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342741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12">
            <a:extLst>
              <a:ext uri="{FF2B5EF4-FFF2-40B4-BE49-F238E27FC236}">
                <a16:creationId xmlns:a16="http://schemas.microsoft.com/office/drawing/2014/main" id="{FBAEB4C9-A1E9-EAF9-ACF6-64395EEB7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02038"/>
            <a:ext cx="3946525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Espace réservé du contenu 2">
            <a:extLst>
              <a:ext uri="{FF2B5EF4-FFF2-40B4-BE49-F238E27FC236}">
                <a16:creationId xmlns:a16="http://schemas.microsoft.com/office/drawing/2014/main" id="{BB53DC36-9EBC-F802-755D-2CFC92622C67}"/>
              </a:ext>
            </a:extLst>
          </p:cNvPr>
          <p:cNvSpPr>
            <a:spLocks/>
          </p:cNvSpPr>
          <p:nvPr/>
        </p:nvSpPr>
        <p:spPr bwMode="auto">
          <a:xfrm>
            <a:off x="457200" y="13716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000" b="1" u="sng">
                <a:latin typeface="Times New Roman" panose="02020603050405020304" pitchFamily="18" charset="0"/>
              </a:rPr>
              <a:t>Les tuyaux d’aspiration 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r-FR" altLang="fr-FR" sz="2000" b="1" u="sng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Permettent d’alimenter la pompe par aspiration.</a:t>
            </a:r>
          </a:p>
          <a:p>
            <a:pPr eaLnBrk="1" hangingPunct="1"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Sont semi rigides.</a:t>
            </a:r>
          </a:p>
          <a:p>
            <a:pPr eaLnBrk="1" hangingPunct="1">
              <a:buFont typeface="Wingdings" panose="05000000000000000000" pitchFamily="2" charset="2"/>
              <a:buChar char="è"/>
            </a:pPr>
            <a:r>
              <a:rPr lang="fr-FR" altLang="fr-FR" sz="2000">
                <a:latin typeface="Times New Roman" panose="02020603050405020304" pitchFamily="18" charset="0"/>
              </a:rPr>
              <a:t> Diamètre  45 - 70 mm </a:t>
            </a:r>
          </a:p>
          <a:p>
            <a:pPr eaLnBrk="1" hangingPunct="1">
              <a:buFont typeface="Wingdings" panose="05000000000000000000" pitchFamily="2" charset="2"/>
              <a:buChar char="è"/>
            </a:pPr>
            <a:endParaRPr lang="fr-FR" altLang="fr-FR" sz="200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è"/>
            </a:pPr>
            <a:endParaRPr lang="fr-FR" altLang="fr-FR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1107</TotalTime>
  <Words>1228</Words>
  <Application>Microsoft Office PowerPoint</Application>
  <PresentationFormat>Affichage à l'écran (4:3)</PresentationFormat>
  <Paragraphs>231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3" baseType="lpstr">
      <vt:lpstr>Times New Roman</vt:lpstr>
      <vt:lpstr>Arial</vt:lpstr>
      <vt:lpstr>Myriad Pro</vt:lpstr>
      <vt:lpstr>Calibri</vt:lpstr>
      <vt:lpstr>Wingdings</vt:lpstr>
      <vt:lpstr>GCCAR</vt:lpstr>
      <vt:lpstr>LES TUYAUX</vt:lpstr>
      <vt:lpstr>Les tuyaux</vt:lpstr>
      <vt:lpstr>Préambule</vt:lpstr>
      <vt:lpstr>Caractéristiques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Conditionnement </vt:lpstr>
      <vt:lpstr>Conditionnement </vt:lpstr>
      <vt:lpstr>Conditionnement </vt:lpstr>
      <vt:lpstr>Conditionnement </vt:lpstr>
      <vt:lpstr>Conditionnement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74</cp:revision>
  <cp:lastPrinted>2015-08-06T08:01:37Z</cp:lastPrinted>
  <dcterms:created xsi:type="dcterms:W3CDTF">2015-08-05T10:19:35Z</dcterms:created>
  <dcterms:modified xsi:type="dcterms:W3CDTF">2025-01-14T15:51:25Z</dcterms:modified>
</cp:coreProperties>
</file>