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304" r:id="rId3"/>
    <p:sldId id="262" r:id="rId4"/>
    <p:sldId id="307" r:id="rId5"/>
    <p:sldId id="333" r:id="rId6"/>
    <p:sldId id="334" r:id="rId7"/>
    <p:sldId id="335" r:id="rId8"/>
    <p:sldId id="336" r:id="rId9"/>
    <p:sldId id="300" r:id="rId10"/>
    <p:sldId id="312" r:id="rId11"/>
    <p:sldId id="337" r:id="rId12"/>
    <p:sldId id="338" r:id="rId13"/>
    <p:sldId id="263" r:id="rId14"/>
    <p:sldId id="316" r:id="rId15"/>
    <p:sldId id="317" r:id="rId16"/>
    <p:sldId id="318" r:id="rId17"/>
    <p:sldId id="301" r:id="rId18"/>
    <p:sldId id="320" r:id="rId19"/>
    <p:sldId id="321" r:id="rId20"/>
    <p:sldId id="264" r:id="rId21"/>
    <p:sldId id="346" r:id="rId22"/>
    <p:sldId id="340" r:id="rId23"/>
    <p:sldId id="341" r:id="rId24"/>
    <p:sldId id="323" r:id="rId25"/>
    <p:sldId id="302" r:id="rId26"/>
    <p:sldId id="342" r:id="rId27"/>
    <p:sldId id="343" r:id="rId28"/>
    <p:sldId id="344" r:id="rId29"/>
    <p:sldId id="345" r:id="rId30"/>
    <p:sldId id="306" r:id="rId31"/>
  </p:sldIdLst>
  <p:sldSz cx="9144000" cy="6858000" type="screen4x3"/>
  <p:notesSz cx="6797675" cy="9926638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4807"/>
    <a:srgbClr val="441202"/>
    <a:srgbClr val="0B2C91"/>
    <a:srgbClr val="5BE4FF"/>
    <a:srgbClr val="6F2C91"/>
    <a:srgbClr val="C8B2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46" autoAdjust="0"/>
    <p:restoredTop sz="94653" autoAdjust="0"/>
  </p:normalViewPr>
  <p:slideViewPr>
    <p:cSldViewPr>
      <p:cViewPr varScale="1">
        <p:scale>
          <a:sx n="85" d="100"/>
          <a:sy n="85" d="100"/>
        </p:scale>
        <p:origin x="168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665205D3-FF08-7F91-C25E-907343D8164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DBBB691-03A7-FA80-8A8D-07C6C911994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093B37CA-82A1-49FF-B936-9936079CFF5D}" type="datetimeFigureOut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18841F0A-F834-B0B2-D847-0D6BB86274E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790BB358-6B7A-71D5-5CE5-56BE6AAE58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D8D7E38-E87C-B25A-BD51-5B99B760CC5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F22F4C1-01AA-3770-EED0-3C810F4881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D5F58097-DD78-4AE5-BDFC-4BE805F0C59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20DBE7-DBE4-22A6-7D7E-AB2853861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45FA5-2C6A-4DC7-88A6-89DF8D7C3A01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17FC444-EDB4-4F3B-5590-9B8CB3D3C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566CA9-41F7-03A2-04D0-6E88D65F6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84256-23EF-4177-8D26-E5D97281E08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70434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CD8054-359F-E32D-14EE-A589D0247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02544-376F-4516-9CD8-C49947371C12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43D6DF4-80A5-8F08-8177-EE8EFED53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462F89-1A69-1D5C-86DA-C43B872ED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88AF8-9C1F-413A-A587-601005EB0C9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4197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3AF2A9-3728-AA89-74C0-FA3B2B363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F5E0E-C72B-4927-8ED1-CCDFAB1E8746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CB9FFF-4B6C-9E1C-088C-6DFB7E55F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9E34C0-5E51-295A-950D-8313EBF00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FAD3B-65EE-4FA6-85B1-AD8C661A9DA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4951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DA4867-149D-A51A-E59E-1881A311C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6F198-63CE-4C7C-A171-1096653CA8B6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0B586E-01E4-AABD-CE14-953B7927B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C246DB-C411-D0D5-089A-CE07D27D1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2ED9B-FDB2-4F17-96CC-2B1201CA9B0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7013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2297CF-2442-3E24-8BE3-1CF58A819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513AD-EA3A-4E54-9C06-7F4A370ADFE6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6D31BB-879A-95E6-591F-05D2F035F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D36041B-11AC-2719-15C3-F3BD334B9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69BB3-092A-433C-8659-C6B56F89D0F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64801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B74DCB65-8038-DEDC-F760-387CA752B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C7D06-6599-4F43-98DA-765CF1C55244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D3D24991-C9F0-CAF8-62B2-E35B334CC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B50174C8-35F9-BA2C-6C3E-1C8AFDC1C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1F48D-86D6-47F2-8E56-A701E9A67D3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10193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92E5AD7A-B517-FF73-D72E-4D097BFB0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E0EC0-8349-4F85-A2FE-372F0B873866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650765F0-E4DF-BC58-6D04-F69A339BA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EC03A876-90C8-0534-7851-9BED8F6D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3ED9E-3B90-4FBA-831B-2CFB203E5B7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80293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6718A20F-7630-673C-89DA-2F886DC37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9BEFB-40CF-409B-81EA-FB6EBD9EF9AB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D20A857D-2B77-C91C-74E5-796650AD7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E032CAAA-0DC7-8A11-C29E-FFFCB41BA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F2E6C-2B1E-4ADA-BEC5-2372C2686A9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69457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2E1E228F-F3EC-CC22-DDA9-0D670A385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77190-F425-4752-B2A8-A08A0F874133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5FB74B86-B72E-E501-D962-D6FE73A9E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71410B0C-9B89-F5FD-B5FF-D7A830F2F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B28AF-AB22-4098-BF20-7F52FEED89D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29192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5C6E7A5F-859A-309E-78CE-10FCC2CA7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946D1-B9E4-4DD7-ABD7-EAE446B8DFDD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1F9EBD9C-DD67-780B-8D1E-BCCEDE1CD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3E3DE05B-3C91-5780-EB90-AF730257C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78E6C-D773-4580-8404-36AF37B850F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20152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AF376C74-1E93-703E-2FDD-9F979BA60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E051A-7D0F-4AF6-96F1-2DD81B6ACB49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1A699B8C-F3E8-015A-48D4-92558541C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557424FD-B7AC-26DC-2F32-AD05E00F8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CAA25-BBE2-42EE-876D-E5BED4D936F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44460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>
            <a:extLst>
              <a:ext uri="{FF2B5EF4-FFF2-40B4-BE49-F238E27FC236}">
                <a16:creationId xmlns:a16="http://schemas.microsoft.com/office/drawing/2014/main" id="{32268FA8-A09F-3A39-C6A5-FB23A3AC58E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Espace réservé du texte 2">
            <a:extLst>
              <a:ext uri="{FF2B5EF4-FFF2-40B4-BE49-F238E27FC236}">
                <a16:creationId xmlns:a16="http://schemas.microsoft.com/office/drawing/2014/main" id="{6FAA5C70-9236-0370-79DA-6E5AEEA54CF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BCEC73F-81D0-FDB4-9588-7F5CC67F9A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4BD0ECC-E797-4330-99E2-5A5A8221CBE1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FC5428D-5D00-08D5-18ED-019203173F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20EFC4-E54B-672D-5651-661BD32246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Myriad Pro"/>
              </a:defRPr>
            </a:lvl1pPr>
          </a:lstStyle>
          <a:p>
            <a:pPr>
              <a:defRPr/>
            </a:pPr>
            <a:fld id="{4E015F55-BABB-4DA8-9E66-54508916DEA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3879DEEA-5F6A-C8C3-880D-DD0C89555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115888"/>
            <a:ext cx="8388350" cy="1081087"/>
          </a:xfrm>
        </p:spPr>
        <p:txBody>
          <a:bodyPr/>
          <a:lstStyle/>
          <a:p>
            <a:pPr eaLnBrk="1" hangingPunct="1">
              <a:defRPr/>
            </a:pPr>
            <a:r>
              <a:rPr lang="fr-FR" altLang="fr-FR" sz="2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REGLES ET PRECAUTIONS D'EMPLOI </a:t>
            </a:r>
            <a:br>
              <a:rPr lang="fr-FR" altLang="fr-FR" sz="2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fr-FR" altLang="fr-FR" sz="2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LORS DES ETS. DE TUYAUX</a:t>
            </a:r>
            <a:endParaRPr lang="fr-FR" altLang="fr-FR" sz="240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75" name="ZoneTexte 5">
            <a:extLst>
              <a:ext uri="{FF2B5EF4-FFF2-40B4-BE49-F238E27FC236}">
                <a16:creationId xmlns:a16="http://schemas.microsoft.com/office/drawing/2014/main" id="{1539A5EE-7BA9-18EB-B1F0-8D256CA89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75" y="6237288"/>
            <a:ext cx="914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rgbClr val="441202"/>
                </a:solidFill>
                <a:latin typeface="Times New Roman" panose="02020603050405020304" pitchFamily="18" charset="0"/>
              </a:rPr>
              <a:t>ADMJSP / </a:t>
            </a:r>
            <a:r>
              <a:rPr lang="fr-FR" altLang="fr-FR" sz="1200">
                <a:solidFill>
                  <a:srgbClr val="441202"/>
                </a:solidFill>
                <a:latin typeface="Times New Roman" panose="02020603050405020304" pitchFamily="18" charset="0"/>
              </a:rPr>
              <a:t>Pôle Pédagogie – 2019 – Version 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re 8">
            <a:extLst>
              <a:ext uri="{FF2B5EF4-FFF2-40B4-BE49-F238E27FC236}">
                <a16:creationId xmlns:a16="http://schemas.microsoft.com/office/drawing/2014/main" id="{916BC3BD-5340-032E-896E-D4E0BCA525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pour l'ets. de tuyaux</a:t>
            </a:r>
          </a:p>
        </p:txBody>
      </p:sp>
      <p:sp>
        <p:nvSpPr>
          <p:cNvPr id="12291" name="Espace réservé du numéro de diapositive 4">
            <a:extLst>
              <a:ext uri="{FF2B5EF4-FFF2-40B4-BE49-F238E27FC236}">
                <a16:creationId xmlns:a16="http://schemas.microsoft.com/office/drawing/2014/main" id="{E5C5551C-DA63-5E92-6CDA-A9193EF5B1F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5CFA43F-6964-4D65-AECF-609EE6AEA78A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544C112B-6FA3-CBD1-97BD-661CF4B57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447800"/>
            <a:ext cx="8153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7. Au point d'attaque toujours établir dos au feu :</a:t>
            </a:r>
            <a:endParaRPr lang="fr-FR" altLang="fr-FR" sz="2000" b="1" u="sng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2293" name="Picture 6">
            <a:extLst>
              <a:ext uri="{FF2B5EF4-FFF2-40B4-BE49-F238E27FC236}">
                <a16:creationId xmlns:a16="http://schemas.microsoft.com/office/drawing/2014/main" id="{D398071D-C8FB-4758-E3D7-55F6DF6C0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2971800"/>
            <a:ext cx="8280400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re 8">
            <a:extLst>
              <a:ext uri="{FF2B5EF4-FFF2-40B4-BE49-F238E27FC236}">
                <a16:creationId xmlns:a16="http://schemas.microsoft.com/office/drawing/2014/main" id="{79AD2933-F51F-6BB0-A681-2F33F0AE50B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pour l'ets. de tuyaux</a:t>
            </a:r>
          </a:p>
        </p:txBody>
      </p:sp>
      <p:sp>
        <p:nvSpPr>
          <p:cNvPr id="13315" name="Espace réservé du numéro de diapositive 4">
            <a:extLst>
              <a:ext uri="{FF2B5EF4-FFF2-40B4-BE49-F238E27FC236}">
                <a16:creationId xmlns:a16="http://schemas.microsoft.com/office/drawing/2014/main" id="{1494FFBD-F95E-B88F-741F-D220ED18A10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449E218-A97C-4931-8957-E74D3E6FFFC8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43607136-5E99-E8F8-B471-09CAE9395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447800"/>
            <a:ext cx="8153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8. Chef BAT se positionne toujours sur l'extérieur afin que la réserve se trouve à l'intérieur :</a:t>
            </a:r>
          </a:p>
        </p:txBody>
      </p:sp>
      <p:pic>
        <p:nvPicPr>
          <p:cNvPr id="13317" name="Picture 5" descr="I:\Images\Sapeurs-Pompiers\INC\Manoeuvre\LDV par ext\DSCF0402.JPG">
            <a:extLst>
              <a:ext uri="{FF2B5EF4-FFF2-40B4-BE49-F238E27FC236}">
                <a16:creationId xmlns:a16="http://schemas.microsoft.com/office/drawing/2014/main" id="{2C59ECF8-207A-D026-8303-016713C05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0"/>
            <a:ext cx="44958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re 8">
            <a:extLst>
              <a:ext uri="{FF2B5EF4-FFF2-40B4-BE49-F238E27FC236}">
                <a16:creationId xmlns:a16="http://schemas.microsoft.com/office/drawing/2014/main" id="{F2E8AF32-BA5A-2D24-38FF-F796C8F7CC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pour l'ets. de tuyaux</a:t>
            </a:r>
          </a:p>
        </p:txBody>
      </p:sp>
      <p:sp>
        <p:nvSpPr>
          <p:cNvPr id="14339" name="Espace réservé du numéro de diapositive 4">
            <a:extLst>
              <a:ext uri="{FF2B5EF4-FFF2-40B4-BE49-F238E27FC236}">
                <a16:creationId xmlns:a16="http://schemas.microsoft.com/office/drawing/2014/main" id="{1DBBD87B-BC80-6A2A-E9E7-CEA4F87BB78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7CFDA18-8002-44E6-9E8B-463B1E198320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76BA147B-D238-258D-90A0-CC5EAB0E5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447800"/>
            <a:ext cx="8153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9. Lors des branchements, toujours être à cheval sur les raccords et dos au feu sauf pour la division :</a:t>
            </a:r>
            <a:endParaRPr lang="fr-FR" altLang="fr-FR" sz="2000" b="1" u="sng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4341" name="Picture 1029" descr="I:\Images\Sapeurs-Pompiers\INC\Manoeuvre\LDV par comm. existantes\DSCF0395.JPG">
            <a:extLst>
              <a:ext uri="{FF2B5EF4-FFF2-40B4-BE49-F238E27FC236}">
                <a16:creationId xmlns:a16="http://schemas.microsoft.com/office/drawing/2014/main" id="{1471C1FF-0548-52F7-7A3A-7097BBF28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0" t="6557" r="21312" b="14754"/>
          <a:stretch>
            <a:fillRect/>
          </a:stretch>
        </p:blipFill>
        <p:spPr bwMode="auto">
          <a:xfrm>
            <a:off x="2667000" y="2438400"/>
            <a:ext cx="3492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re 8">
            <a:extLst>
              <a:ext uri="{FF2B5EF4-FFF2-40B4-BE49-F238E27FC236}">
                <a16:creationId xmlns:a16="http://schemas.microsoft.com/office/drawing/2014/main" id="{5741A345-AB45-E220-247F-55CAF79AA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pour l'ets. de tuyaux</a:t>
            </a:r>
          </a:p>
        </p:txBody>
      </p:sp>
      <p:sp>
        <p:nvSpPr>
          <p:cNvPr id="15363" name="Espace réservé du numéro de diapositive 4">
            <a:extLst>
              <a:ext uri="{FF2B5EF4-FFF2-40B4-BE49-F238E27FC236}">
                <a16:creationId xmlns:a16="http://schemas.microsoft.com/office/drawing/2014/main" id="{C8C90F90-0DEE-922B-5992-6F7B119211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3705B1A-300B-441E-9CE1-B47C5C215EDA}" type="slidenum">
              <a:rPr lang="fr-FR" altLang="fr-FR" sz="200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5364" name="Rectangle 1">
            <a:extLst>
              <a:ext uri="{FF2B5EF4-FFF2-40B4-BE49-F238E27FC236}">
                <a16:creationId xmlns:a16="http://schemas.microsoft.com/office/drawing/2014/main" id="{B96E8FC7-0F57-D363-6DF4-A4BF6002E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71600"/>
            <a:ext cx="82946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Arial" panose="020B0604020202020204" pitchFamily="34" charset="0"/>
              </a:rPr>
              <a:t>10. </a:t>
            </a: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Demi–raccords munis d'une sangle se trouvent toujours côté point d'attaque :</a:t>
            </a:r>
          </a:p>
        </p:txBody>
      </p:sp>
      <p:pic>
        <p:nvPicPr>
          <p:cNvPr id="15365" name="Picture 6" descr="I:\Images\Sapeurs-Pompiers\INC\Manoeuvre\Etblt ech coulisse\DSCF0421.JPG">
            <a:extLst>
              <a:ext uri="{FF2B5EF4-FFF2-40B4-BE49-F238E27FC236}">
                <a16:creationId xmlns:a16="http://schemas.microsoft.com/office/drawing/2014/main" id="{92877817-82E7-40D3-77D8-E54C40510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6000"/>
            <a:ext cx="4876800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re 8">
            <a:extLst>
              <a:ext uri="{FF2B5EF4-FFF2-40B4-BE49-F238E27FC236}">
                <a16:creationId xmlns:a16="http://schemas.microsoft.com/office/drawing/2014/main" id="{F168E251-06C5-9258-BAF7-E53592EEE47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pour l'ets. de tuyaux</a:t>
            </a:r>
          </a:p>
        </p:txBody>
      </p:sp>
      <p:sp>
        <p:nvSpPr>
          <p:cNvPr id="16387" name="Espace réservé du numéro de diapositive 4">
            <a:extLst>
              <a:ext uri="{FF2B5EF4-FFF2-40B4-BE49-F238E27FC236}">
                <a16:creationId xmlns:a16="http://schemas.microsoft.com/office/drawing/2014/main" id="{D0D99B6E-6C13-4242-6F41-3DEB529643D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0B0F5DA-7339-4E4C-B72F-5EAEBB4D46EE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6388" name="Rectangle 1">
            <a:extLst>
              <a:ext uri="{FF2B5EF4-FFF2-40B4-BE49-F238E27FC236}">
                <a16:creationId xmlns:a16="http://schemas.microsoft.com/office/drawing/2014/main" id="{13367913-62F1-C429-41D0-0F6C245FFE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71600"/>
            <a:ext cx="8294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11. Raccords se passent toujours de main à main :</a:t>
            </a:r>
          </a:p>
        </p:txBody>
      </p:sp>
      <p:pic>
        <p:nvPicPr>
          <p:cNvPr id="16389" name="Picture 6" descr="I:\Images\Sapeurs-Pompiers\INC\Manoeuvre\LDV par comm. existantes\DSCF0394.JPG">
            <a:extLst>
              <a:ext uri="{FF2B5EF4-FFF2-40B4-BE49-F238E27FC236}">
                <a16:creationId xmlns:a16="http://schemas.microsoft.com/office/drawing/2014/main" id="{C848A12F-64C7-2F52-4CFA-A689A3772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916113"/>
            <a:ext cx="5532438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re 8">
            <a:extLst>
              <a:ext uri="{FF2B5EF4-FFF2-40B4-BE49-F238E27FC236}">
                <a16:creationId xmlns:a16="http://schemas.microsoft.com/office/drawing/2014/main" id="{65F177B6-9EF9-0C45-5C98-0513D835908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pour l'ets. de tuyaux</a:t>
            </a:r>
          </a:p>
        </p:txBody>
      </p:sp>
      <p:sp>
        <p:nvSpPr>
          <p:cNvPr id="17411" name="Espace réservé du numéro de diapositive 4">
            <a:extLst>
              <a:ext uri="{FF2B5EF4-FFF2-40B4-BE49-F238E27FC236}">
                <a16:creationId xmlns:a16="http://schemas.microsoft.com/office/drawing/2014/main" id="{7FEA8942-24BC-7E35-686D-1535BE250EB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8F2807E-51BB-4A28-949E-9A7C92C6CD93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7412" name="Rectangle 1">
            <a:extLst>
              <a:ext uri="{FF2B5EF4-FFF2-40B4-BE49-F238E27FC236}">
                <a16:creationId xmlns:a16="http://schemas.microsoft.com/office/drawing/2014/main" id="{5C926AED-045A-3A80-AAE1-26870A7B6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71600"/>
            <a:ext cx="82946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12. Chef BAT ne doit jamais poser la lance à terre si celle–ci n'est pas raccordée à un tuyau : </a:t>
            </a:r>
          </a:p>
        </p:txBody>
      </p:sp>
      <p:pic>
        <p:nvPicPr>
          <p:cNvPr id="17413" name="Picture 6" descr="I:\Images\Sapeurs-Pompiers\INC\Manoeuvre\LDV par comm. existantes\DSCF0393.JPG">
            <a:extLst>
              <a:ext uri="{FF2B5EF4-FFF2-40B4-BE49-F238E27FC236}">
                <a16:creationId xmlns:a16="http://schemas.microsoft.com/office/drawing/2014/main" id="{4C31C64D-2DFA-DD8E-5C61-78B7046B5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3" r="20879" b="19200"/>
          <a:stretch>
            <a:fillRect/>
          </a:stretch>
        </p:blipFill>
        <p:spPr bwMode="auto">
          <a:xfrm>
            <a:off x="6089650" y="2133600"/>
            <a:ext cx="215265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7" descr="I:\Images\Sapeurs-Pompiers\J.S.P\Photos\Pratiques\2010-2011\IMGP1100.JPG">
            <a:extLst>
              <a:ext uri="{FF2B5EF4-FFF2-40B4-BE49-F238E27FC236}">
                <a16:creationId xmlns:a16="http://schemas.microsoft.com/office/drawing/2014/main" id="{038B82BA-FA69-05EA-370C-4915C0DB2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6" t="32990" r="41835" b="27367"/>
          <a:stretch>
            <a:fillRect/>
          </a:stretch>
        </p:blipFill>
        <p:spPr bwMode="auto">
          <a:xfrm>
            <a:off x="533400" y="2438400"/>
            <a:ext cx="4038600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re 8">
            <a:extLst>
              <a:ext uri="{FF2B5EF4-FFF2-40B4-BE49-F238E27FC236}">
                <a16:creationId xmlns:a16="http://schemas.microsoft.com/office/drawing/2014/main" id="{F90D86F4-222D-7E74-94A2-ECE04BB0C4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pour l'ets. de tuyaux</a:t>
            </a:r>
          </a:p>
        </p:txBody>
      </p:sp>
      <p:sp>
        <p:nvSpPr>
          <p:cNvPr id="18435" name="Espace réservé du numéro de diapositive 4">
            <a:extLst>
              <a:ext uri="{FF2B5EF4-FFF2-40B4-BE49-F238E27FC236}">
                <a16:creationId xmlns:a16="http://schemas.microsoft.com/office/drawing/2014/main" id="{CCCA4904-1BB7-0201-4785-8207549D079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4EBBDB1-36A2-40D5-B529-64414861AE58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8436" name="Rectangle 1">
            <a:extLst>
              <a:ext uri="{FF2B5EF4-FFF2-40B4-BE49-F238E27FC236}">
                <a16:creationId xmlns:a16="http://schemas.microsoft.com/office/drawing/2014/main" id="{5025A8EC-24CE-D03F-014D-59F5C567A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71600"/>
            <a:ext cx="82946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13. Equipier doit toujours être à cheval sur la division, les yeux rivés sur le CE lorsqu'il s'adresse à lui :</a:t>
            </a:r>
          </a:p>
        </p:txBody>
      </p:sp>
      <p:pic>
        <p:nvPicPr>
          <p:cNvPr id="18437" name="Picture 1030" descr="I:\Images\Sapeurs-Pompiers\INC\Manoeuvre\Etblt ech coulisse\DSCF0420.JPG">
            <a:extLst>
              <a:ext uri="{FF2B5EF4-FFF2-40B4-BE49-F238E27FC236}">
                <a16:creationId xmlns:a16="http://schemas.microsoft.com/office/drawing/2014/main" id="{9BF1A9EC-FD08-1265-B6C8-CDADD836D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362200"/>
            <a:ext cx="4953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re 8">
            <a:extLst>
              <a:ext uri="{FF2B5EF4-FFF2-40B4-BE49-F238E27FC236}">
                <a16:creationId xmlns:a16="http://schemas.microsoft.com/office/drawing/2014/main" id="{20063689-A660-8ED3-E4F2-45CEF320E4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pour l'ets. de tuyaux</a:t>
            </a:r>
          </a:p>
        </p:txBody>
      </p:sp>
      <p:sp>
        <p:nvSpPr>
          <p:cNvPr id="19459" name="Espace réservé du numéro de diapositive 4">
            <a:extLst>
              <a:ext uri="{FF2B5EF4-FFF2-40B4-BE49-F238E27FC236}">
                <a16:creationId xmlns:a16="http://schemas.microsoft.com/office/drawing/2014/main" id="{E4B079E0-0057-8C18-DC9A-D83858AC1AC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7CC46B8-0D9A-443F-BF08-3C4375F88380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9460" name="Rectangle 1">
            <a:extLst>
              <a:ext uri="{FF2B5EF4-FFF2-40B4-BE49-F238E27FC236}">
                <a16:creationId xmlns:a16="http://schemas.microsoft.com/office/drawing/2014/main" id="{E9D78FAA-B55B-CF85-493A-883893313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71600"/>
            <a:ext cx="8294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Arial" panose="020B0604020202020204" pitchFamily="34" charset="0"/>
              </a:rPr>
              <a:t>14. </a:t>
            </a: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Equipier récupère toujours 2 tuyaux à l'engin :</a:t>
            </a:r>
          </a:p>
        </p:txBody>
      </p:sp>
      <p:pic>
        <p:nvPicPr>
          <p:cNvPr id="19461" name="Picture 6" descr="I:\Images\Sapeurs-Pompiers\J.S.P\Photos\Pratiques\2013-2014\IMGP3472.JPG">
            <a:extLst>
              <a:ext uri="{FF2B5EF4-FFF2-40B4-BE49-F238E27FC236}">
                <a16:creationId xmlns:a16="http://schemas.microsoft.com/office/drawing/2014/main" id="{43902320-D077-AC8E-D36D-A88390325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" t="21040" r="39255" b="11713"/>
          <a:stretch>
            <a:fillRect/>
          </a:stretch>
        </p:blipFill>
        <p:spPr bwMode="auto">
          <a:xfrm>
            <a:off x="1763713" y="2060575"/>
            <a:ext cx="4570412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8">
            <a:extLst>
              <a:ext uri="{FF2B5EF4-FFF2-40B4-BE49-F238E27FC236}">
                <a16:creationId xmlns:a16="http://schemas.microsoft.com/office/drawing/2014/main" id="{D7CAFA06-819C-FA01-30E2-AEA787A4C1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pour l'ets. de tuyaux</a:t>
            </a:r>
          </a:p>
        </p:txBody>
      </p:sp>
      <p:sp>
        <p:nvSpPr>
          <p:cNvPr id="20483" name="Espace réservé du numéro de diapositive 4">
            <a:extLst>
              <a:ext uri="{FF2B5EF4-FFF2-40B4-BE49-F238E27FC236}">
                <a16:creationId xmlns:a16="http://schemas.microsoft.com/office/drawing/2014/main" id="{78BBB787-8662-99B6-808D-86748BF2F6E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142AACA-0F1D-4766-9C5A-225CAF4FDD18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0484" name="Rectangle 1">
            <a:extLst>
              <a:ext uri="{FF2B5EF4-FFF2-40B4-BE49-F238E27FC236}">
                <a16:creationId xmlns:a16="http://schemas.microsoft.com/office/drawing/2014/main" id="{FB17EBE8-576B-A562-C498-B44CF0CF2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447800"/>
            <a:ext cx="82946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15. Etablissement vertical, toujours amarrer le 1</a:t>
            </a:r>
            <a:r>
              <a:rPr lang="fr-FR" altLang="fr-FR" sz="2000" b="1" u="sng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raccord le plus bas possible pour éviter les coudes.</a:t>
            </a:r>
          </a:p>
        </p:txBody>
      </p:sp>
      <p:pic>
        <p:nvPicPr>
          <p:cNvPr id="20485" name="Picture 6" descr="I:\Images\Sapeurs-Pompiers\INC\Manoeuvre\LDV par comm. existantes\DSCF0396.JPG">
            <a:extLst>
              <a:ext uri="{FF2B5EF4-FFF2-40B4-BE49-F238E27FC236}">
                <a16:creationId xmlns:a16="http://schemas.microsoft.com/office/drawing/2014/main" id="{9FB70D51-786E-C6EB-2BB4-FE3C67FC3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276475"/>
            <a:ext cx="4978400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re 8">
            <a:extLst>
              <a:ext uri="{FF2B5EF4-FFF2-40B4-BE49-F238E27FC236}">
                <a16:creationId xmlns:a16="http://schemas.microsoft.com/office/drawing/2014/main" id="{127073F8-9586-A69B-6879-03AEE83BE8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pour l'ets. de tuyaux</a:t>
            </a:r>
          </a:p>
        </p:txBody>
      </p:sp>
      <p:sp>
        <p:nvSpPr>
          <p:cNvPr id="21507" name="Espace réservé du numéro de diapositive 4">
            <a:extLst>
              <a:ext uri="{FF2B5EF4-FFF2-40B4-BE49-F238E27FC236}">
                <a16:creationId xmlns:a16="http://schemas.microsoft.com/office/drawing/2014/main" id="{5E2336BD-73F5-42C0-11B0-D1A189D99FE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A68C72F-DB19-4C6E-90EB-101FE8DD05E8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1508" name="Rectangle 1">
            <a:extLst>
              <a:ext uri="{FF2B5EF4-FFF2-40B4-BE49-F238E27FC236}">
                <a16:creationId xmlns:a16="http://schemas.microsoft.com/office/drawing/2014/main" id="{DEB35386-F804-404F-35A4-FEB8F8250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71600"/>
            <a:ext cx="82946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16. Etablissement de la 1</a:t>
            </a:r>
            <a:r>
              <a:rPr lang="fr-FR" altLang="fr-FR" sz="2000" b="1" u="sng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ère</a:t>
            </a: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lance, </a:t>
            </a:r>
            <a:r>
              <a:rPr lang="fr-FR" altLang="fr-FR" sz="2000"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toujours raccordée sur la tubulure gauche de la division :</a:t>
            </a:r>
            <a:endParaRPr lang="fr-FR" altLang="fr-FR" sz="2000" b="1" u="sng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1509" name="Picture 1030" descr="I:\Images\Sapeurs-Pompiers\INC\Manoeuvre\LDV par comm. existantes\DSCF0399.JPG">
            <a:extLst>
              <a:ext uri="{FF2B5EF4-FFF2-40B4-BE49-F238E27FC236}">
                <a16:creationId xmlns:a16="http://schemas.microsoft.com/office/drawing/2014/main" id="{446AD04C-F0F4-BDF6-525C-8D5ED0056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362200"/>
            <a:ext cx="464820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8">
            <a:extLst>
              <a:ext uri="{FF2B5EF4-FFF2-40B4-BE49-F238E27FC236}">
                <a16:creationId xmlns:a16="http://schemas.microsoft.com/office/drawing/2014/main" id="{09E90714-CA08-622F-2F98-0A0C06540D7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et précautions d'emploi</a:t>
            </a:r>
          </a:p>
        </p:txBody>
      </p:sp>
      <p:sp>
        <p:nvSpPr>
          <p:cNvPr id="4099" name="Espace réservé du numéro de diapositive 4">
            <a:extLst>
              <a:ext uri="{FF2B5EF4-FFF2-40B4-BE49-F238E27FC236}">
                <a16:creationId xmlns:a16="http://schemas.microsoft.com/office/drawing/2014/main" id="{87997019-20DB-5400-098E-96BBA833D15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93496B6-BB89-41E4-9ECC-12D86486EBBF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B7C35A2-2F96-B327-3655-12C376114AE3}"/>
              </a:ext>
            </a:extLst>
          </p:cNvPr>
          <p:cNvCxnSpPr/>
          <p:nvPr/>
        </p:nvCxnSpPr>
        <p:spPr>
          <a:xfrm rot="5400000">
            <a:off x="2143125" y="3721100"/>
            <a:ext cx="4859338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1" name="ZoneTexte 16">
            <a:extLst>
              <a:ext uri="{FF2B5EF4-FFF2-40B4-BE49-F238E27FC236}">
                <a16:creationId xmlns:a16="http://schemas.microsoft.com/office/drawing/2014/main" id="{524EA02A-7370-F0D8-888E-0580E0B8E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916113"/>
            <a:ext cx="4300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Arial" panose="020B0604020202020204" pitchFamily="34" charset="0"/>
              </a:rPr>
              <a:t>Objectifs</a:t>
            </a:r>
          </a:p>
        </p:txBody>
      </p:sp>
      <p:sp>
        <p:nvSpPr>
          <p:cNvPr id="4102" name="ZoneTexte 20">
            <a:extLst>
              <a:ext uri="{FF2B5EF4-FFF2-40B4-BE49-F238E27FC236}">
                <a16:creationId xmlns:a16="http://schemas.microsoft.com/office/drawing/2014/main" id="{33D5B87E-BB85-D642-CDCB-367DB27A4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1713" y="2632075"/>
            <a:ext cx="3821112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ct val="0"/>
              </a:spcBef>
              <a:buClr>
                <a:schemeClr val="hlink"/>
              </a:buClr>
              <a:buFontTx/>
              <a:buChar char=" "/>
            </a:pP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A la fin de cette partie, vous serez capable de connaître les règles et précaution d'emploi lors des établissements de tuyaux,</a:t>
            </a:r>
          </a:p>
        </p:txBody>
      </p:sp>
      <p:sp>
        <p:nvSpPr>
          <p:cNvPr id="4103" name="ZoneTexte 15">
            <a:extLst>
              <a:ext uri="{FF2B5EF4-FFF2-40B4-BE49-F238E27FC236}">
                <a16:creationId xmlns:a16="http://schemas.microsoft.com/office/drawing/2014/main" id="{552FD223-7417-2A46-6AAD-704EB0D7D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209800"/>
            <a:ext cx="38100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Règles pour l'établissement des tuyaux.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Précautions d'emploi pour éviter de détériorer les tuyaux.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re 8">
            <a:extLst>
              <a:ext uri="{FF2B5EF4-FFF2-40B4-BE49-F238E27FC236}">
                <a16:creationId xmlns:a16="http://schemas.microsoft.com/office/drawing/2014/main" id="{2E7DC77F-6AC1-A242-F552-773B11CE5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2959100"/>
            <a:ext cx="7742238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pour éviter de détériorer les tuyaux</a:t>
            </a:r>
          </a:p>
        </p:txBody>
      </p:sp>
      <p:sp>
        <p:nvSpPr>
          <p:cNvPr id="22531" name="Espace réservé du numéro de diapositive 4">
            <a:extLst>
              <a:ext uri="{FF2B5EF4-FFF2-40B4-BE49-F238E27FC236}">
                <a16:creationId xmlns:a16="http://schemas.microsoft.com/office/drawing/2014/main" id="{93DB935C-558D-BF17-E0AC-C4B998B5BC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9FA2625-5FEE-4E93-8CFA-3F2A12F88FF9}" type="slidenum">
              <a:rPr lang="fr-FR" altLang="fr-FR" sz="200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fr-FR" altLang="fr-FR" sz="2000">
              <a:solidFill>
                <a:srgbClr val="984807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re 8">
            <a:extLst>
              <a:ext uri="{FF2B5EF4-FFF2-40B4-BE49-F238E27FC236}">
                <a16:creationId xmlns:a16="http://schemas.microsoft.com/office/drawing/2014/main" id="{4B9595D3-882E-4CC0-97C8-F4B3748D1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pour éviter de détériorer les tuyaux</a:t>
            </a:r>
          </a:p>
        </p:txBody>
      </p:sp>
      <p:sp>
        <p:nvSpPr>
          <p:cNvPr id="23555" name="Espace réservé du numéro de diapositive 4">
            <a:extLst>
              <a:ext uri="{FF2B5EF4-FFF2-40B4-BE49-F238E27FC236}">
                <a16:creationId xmlns:a16="http://schemas.microsoft.com/office/drawing/2014/main" id="{43945567-0875-F3C6-7824-A04854A158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FCEECEF-B279-4640-9EA9-C19301B45055}" type="slidenum">
              <a:rPr lang="fr-FR" altLang="fr-FR" sz="200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id="{E8DA8BE4-3301-D1D0-61AE-961AFDEB1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295400"/>
            <a:ext cx="8404225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990600" indent="-5334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3716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752600" indent="-3810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209800" indent="-3810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ts val="750"/>
              </a:spcBef>
              <a:buFont typeface="Arial" panose="020B0604020202020204" pitchFamily="34" charset="0"/>
              <a:buAutoNum type="arabicPeriod"/>
            </a:pPr>
            <a:r>
              <a:rPr lang="fr-FR" altLang="fr-FR" sz="2000" b="1" u="sng">
                <a:latin typeface="Times New Roman" panose="02020603050405020304" pitchFamily="18" charset="0"/>
                <a:cs typeface="Arial" panose="020B0604020202020204" pitchFamily="34" charset="0"/>
              </a:rPr>
              <a:t>Éviter de poser les tuyaux sur une partie angulaire :</a:t>
            </a:r>
          </a:p>
          <a:p>
            <a:pPr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Arial" panose="020B0604020202020204" pitchFamily="34" charset="0"/>
              </a:rPr>
              <a:t>2.  	</a:t>
            </a:r>
            <a:r>
              <a:rPr lang="fr-FR" altLang="fr-FR" sz="2000" b="1" u="sng">
                <a:latin typeface="Times New Roman" panose="02020603050405020304" pitchFamily="18" charset="0"/>
                <a:cs typeface="Arial" panose="020B0604020202020204" pitchFamily="34" charset="0"/>
              </a:rPr>
              <a:t>S'ils doivent être déplacés ou hissés, veiller à ce qu'ils ne puissent se détériorer près des coudes, notamment aux angles des murs :</a:t>
            </a:r>
          </a:p>
        </p:txBody>
      </p:sp>
      <p:pic>
        <p:nvPicPr>
          <p:cNvPr id="23557" name="Picture 7">
            <a:extLst>
              <a:ext uri="{FF2B5EF4-FFF2-40B4-BE49-F238E27FC236}">
                <a16:creationId xmlns:a16="http://schemas.microsoft.com/office/drawing/2014/main" id="{15A2B45E-3004-A4FD-7B5A-6E46D947B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590800"/>
            <a:ext cx="5181600" cy="342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re 8">
            <a:extLst>
              <a:ext uri="{FF2B5EF4-FFF2-40B4-BE49-F238E27FC236}">
                <a16:creationId xmlns:a16="http://schemas.microsoft.com/office/drawing/2014/main" id="{F8F4A7FA-1C42-CCA2-9082-7DBA05473D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pour éviter de détériorer les tuyaux</a:t>
            </a:r>
          </a:p>
        </p:txBody>
      </p:sp>
      <p:sp>
        <p:nvSpPr>
          <p:cNvPr id="24579" name="Espace réservé du numéro de diapositive 4">
            <a:extLst>
              <a:ext uri="{FF2B5EF4-FFF2-40B4-BE49-F238E27FC236}">
                <a16:creationId xmlns:a16="http://schemas.microsoft.com/office/drawing/2014/main" id="{93B0ADEE-E9BB-E259-4928-CCE860D9BF2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A055654-7FB9-4213-85B8-126BFB33913F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4580" name="Rectangle 4">
            <a:extLst>
              <a:ext uri="{FF2B5EF4-FFF2-40B4-BE49-F238E27FC236}">
                <a16:creationId xmlns:a16="http://schemas.microsoft.com/office/drawing/2014/main" id="{51BE86EC-2B84-6E61-A844-4689E4D75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295400"/>
            <a:ext cx="8404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Arial" panose="020B0604020202020204" pitchFamily="34" charset="0"/>
              </a:rPr>
              <a:t>3. Ne pas marcher dessus même pour les rouler :</a:t>
            </a:r>
          </a:p>
        </p:txBody>
      </p:sp>
      <p:pic>
        <p:nvPicPr>
          <p:cNvPr id="24581" name="Picture 5" descr="I:\Images\Sapeurs-Pompiers\J.S.P\Photos\Pratiques\2010-2011\IMGP1670.JPG">
            <a:extLst>
              <a:ext uri="{FF2B5EF4-FFF2-40B4-BE49-F238E27FC236}">
                <a16:creationId xmlns:a16="http://schemas.microsoft.com/office/drawing/2014/main" id="{037206F0-F931-4E4C-6D97-8C124463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4" t="15025" r="6735" b="9850"/>
          <a:stretch>
            <a:fillRect/>
          </a:stretch>
        </p:blipFill>
        <p:spPr bwMode="auto">
          <a:xfrm>
            <a:off x="2286000" y="1981200"/>
            <a:ext cx="32924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re 8">
            <a:extLst>
              <a:ext uri="{FF2B5EF4-FFF2-40B4-BE49-F238E27FC236}">
                <a16:creationId xmlns:a16="http://schemas.microsoft.com/office/drawing/2014/main" id="{8877A54A-50C9-61B4-C380-1851080FD22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pour éviter de détériorer les tuyaux</a:t>
            </a:r>
          </a:p>
        </p:txBody>
      </p:sp>
      <p:sp>
        <p:nvSpPr>
          <p:cNvPr id="25603" name="Espace réservé du numéro de diapositive 4">
            <a:extLst>
              <a:ext uri="{FF2B5EF4-FFF2-40B4-BE49-F238E27FC236}">
                <a16:creationId xmlns:a16="http://schemas.microsoft.com/office/drawing/2014/main" id="{94AB677E-528C-8C24-764C-494CF56BBF0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441D9EA-51D5-4BB9-B499-FC164609891A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1DF770BD-10A2-8448-4BF9-A238593D1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295400"/>
            <a:ext cx="84042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Arial" panose="020B0604020202020204" pitchFamily="34" charset="0"/>
              </a:rPr>
              <a:t>4. Faire attention aux matériaux coupants ou pointus et aux décombres brûlants :</a:t>
            </a:r>
          </a:p>
        </p:txBody>
      </p:sp>
      <p:pic>
        <p:nvPicPr>
          <p:cNvPr id="25605" name="Picture 5">
            <a:extLst>
              <a:ext uri="{FF2B5EF4-FFF2-40B4-BE49-F238E27FC236}">
                <a16:creationId xmlns:a16="http://schemas.microsoft.com/office/drawing/2014/main" id="{63715BFF-BC30-3E79-A02D-A11807674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2349500"/>
            <a:ext cx="7983538" cy="365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re 8">
            <a:extLst>
              <a:ext uri="{FF2B5EF4-FFF2-40B4-BE49-F238E27FC236}">
                <a16:creationId xmlns:a16="http://schemas.microsoft.com/office/drawing/2014/main" id="{C8C99726-D2AC-1D72-3920-8C08F6BE83A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pour éviter de détériorer les tuyaux</a:t>
            </a:r>
          </a:p>
        </p:txBody>
      </p:sp>
      <p:sp>
        <p:nvSpPr>
          <p:cNvPr id="26627" name="Espace réservé du numéro de diapositive 4">
            <a:extLst>
              <a:ext uri="{FF2B5EF4-FFF2-40B4-BE49-F238E27FC236}">
                <a16:creationId xmlns:a16="http://schemas.microsoft.com/office/drawing/2014/main" id="{F0CDFBCD-55E4-B41C-4BA9-9325B27EE8E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3E49712-B2A5-4168-8A45-384514867959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6628" name="Rectangle 4">
            <a:extLst>
              <a:ext uri="{FF2B5EF4-FFF2-40B4-BE49-F238E27FC236}">
                <a16:creationId xmlns:a16="http://schemas.microsoft.com/office/drawing/2014/main" id="{5FFA3CD7-09B6-2521-914C-5F6AC8FA1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371600"/>
            <a:ext cx="8404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Arial" panose="020B0604020202020204" pitchFamily="34" charset="0"/>
              </a:rPr>
              <a:t>5. Ne pas les laisser franchir par des véhicules sans avoir placé les D.F.T. </a:t>
            </a:r>
          </a:p>
        </p:txBody>
      </p:sp>
      <p:pic>
        <p:nvPicPr>
          <p:cNvPr id="26629" name="Picture 7" descr="I:\Images\Sapeurs-Pompiers\INC\matériels\Photos\DFT.3.png">
            <a:extLst>
              <a:ext uri="{FF2B5EF4-FFF2-40B4-BE49-F238E27FC236}">
                <a16:creationId xmlns:a16="http://schemas.microsoft.com/office/drawing/2014/main" id="{33CBC40E-96D6-B97B-6C16-B61008590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2093913"/>
            <a:ext cx="4051300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2" descr="2784">
            <a:extLst>
              <a:ext uri="{FF2B5EF4-FFF2-40B4-BE49-F238E27FC236}">
                <a16:creationId xmlns:a16="http://schemas.microsoft.com/office/drawing/2014/main" id="{0B8A9BC0-8011-434B-16A7-554BA902C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46" b="14287"/>
          <a:stretch>
            <a:fillRect/>
          </a:stretch>
        </p:blipFill>
        <p:spPr bwMode="auto">
          <a:xfrm>
            <a:off x="4572000" y="3421063"/>
            <a:ext cx="4173538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re 8">
            <a:extLst>
              <a:ext uri="{FF2B5EF4-FFF2-40B4-BE49-F238E27FC236}">
                <a16:creationId xmlns:a16="http://schemas.microsoft.com/office/drawing/2014/main" id="{63065728-38E5-16AA-8524-8EB1BB59B48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pour éviter de détériorer les tuyaux</a:t>
            </a:r>
          </a:p>
        </p:txBody>
      </p:sp>
      <p:sp>
        <p:nvSpPr>
          <p:cNvPr id="27651" name="Espace réservé du numéro de diapositive 4">
            <a:extLst>
              <a:ext uri="{FF2B5EF4-FFF2-40B4-BE49-F238E27FC236}">
                <a16:creationId xmlns:a16="http://schemas.microsoft.com/office/drawing/2014/main" id="{77A625C7-38C6-D2D3-07AE-5AAE10B2CBB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2403D74-32D5-402D-9B0A-6431CDD36862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3300CC11-E5FC-9C6B-3051-5A4C9F541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71600"/>
            <a:ext cx="84042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Arial" panose="020B0604020202020204" pitchFamily="34" charset="0"/>
              </a:rPr>
              <a:t>6. Les rouler et les mettre à l'abri dès qu'ils ne sont plus utilisés en évitant de les traîner à terre :</a:t>
            </a:r>
          </a:p>
        </p:txBody>
      </p:sp>
      <p:pic>
        <p:nvPicPr>
          <p:cNvPr id="27653" name="Picture 7" descr="I:\Images\Sapeurs-Pompiers\INC\Manoeuvre\Rouler tuyau\DSCF0412.JPG">
            <a:extLst>
              <a:ext uri="{FF2B5EF4-FFF2-40B4-BE49-F238E27FC236}">
                <a16:creationId xmlns:a16="http://schemas.microsoft.com/office/drawing/2014/main" id="{1CD8B1DB-DE7C-A0A3-94F8-29E1A2708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3" y="2306638"/>
            <a:ext cx="5189537" cy="385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re 8">
            <a:extLst>
              <a:ext uri="{FF2B5EF4-FFF2-40B4-BE49-F238E27FC236}">
                <a16:creationId xmlns:a16="http://schemas.microsoft.com/office/drawing/2014/main" id="{1F932C22-46EA-FFF5-FEED-BC963B9E92E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pour éviter de détériorer les tuyaux</a:t>
            </a:r>
          </a:p>
        </p:txBody>
      </p:sp>
      <p:sp>
        <p:nvSpPr>
          <p:cNvPr id="28675" name="Espace réservé du numéro de diapositive 4">
            <a:extLst>
              <a:ext uri="{FF2B5EF4-FFF2-40B4-BE49-F238E27FC236}">
                <a16:creationId xmlns:a16="http://schemas.microsoft.com/office/drawing/2014/main" id="{74650F93-EF7F-453B-105C-D1A7B22053C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9C03C4C-7A72-46B7-B52A-63657ED38822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8676" name="Rectangle 4">
            <a:extLst>
              <a:ext uri="{FF2B5EF4-FFF2-40B4-BE49-F238E27FC236}">
                <a16:creationId xmlns:a16="http://schemas.microsoft.com/office/drawing/2014/main" id="{1881DA96-FA70-CC64-2554-62B92537F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71600"/>
            <a:ext cx="8404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Arial" panose="020B0604020202020204" pitchFamily="34" charset="0"/>
              </a:rPr>
              <a:t>7. Ne pas heurter les raccords sur des objets durs :</a:t>
            </a:r>
          </a:p>
        </p:txBody>
      </p:sp>
      <p:pic>
        <p:nvPicPr>
          <p:cNvPr id="28677" name="Picture 5" descr="D:\Nouveau dossier\clipart\rim\etablisse7.bmp">
            <a:extLst>
              <a:ext uri="{FF2B5EF4-FFF2-40B4-BE49-F238E27FC236}">
                <a16:creationId xmlns:a16="http://schemas.microsoft.com/office/drawing/2014/main" id="{25FFE5E5-148E-B161-3AA3-4FCCDDF23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209800"/>
            <a:ext cx="3336925" cy="38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re 8">
            <a:extLst>
              <a:ext uri="{FF2B5EF4-FFF2-40B4-BE49-F238E27FC236}">
                <a16:creationId xmlns:a16="http://schemas.microsoft.com/office/drawing/2014/main" id="{87D9FB5B-BB37-A28A-689D-6A73BF8C80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pour éviter de détériorer les tuyaux</a:t>
            </a:r>
          </a:p>
        </p:txBody>
      </p:sp>
      <p:sp>
        <p:nvSpPr>
          <p:cNvPr id="29699" name="Espace réservé du numéro de diapositive 4">
            <a:extLst>
              <a:ext uri="{FF2B5EF4-FFF2-40B4-BE49-F238E27FC236}">
                <a16:creationId xmlns:a16="http://schemas.microsoft.com/office/drawing/2014/main" id="{5CD63C3B-A819-B757-EC20-C3F851D46B6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931F242-B54F-4E4C-8668-06F76300146C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9700" name="Rectangle 4">
            <a:extLst>
              <a:ext uri="{FF2B5EF4-FFF2-40B4-BE49-F238E27FC236}">
                <a16:creationId xmlns:a16="http://schemas.microsoft.com/office/drawing/2014/main" id="{38974061-0AA9-1B30-954B-B600241B6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71600"/>
            <a:ext cx="8404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Arial" panose="020B0604020202020204" pitchFamily="34" charset="0"/>
              </a:rPr>
              <a:t>8. En période de gel, tenir la lance partiellement ouverte :</a:t>
            </a:r>
          </a:p>
        </p:txBody>
      </p:sp>
      <p:pic>
        <p:nvPicPr>
          <p:cNvPr id="29701" name="Picture 5">
            <a:extLst>
              <a:ext uri="{FF2B5EF4-FFF2-40B4-BE49-F238E27FC236}">
                <a16:creationId xmlns:a16="http://schemas.microsoft.com/office/drawing/2014/main" id="{EC9A0FFF-C27B-5760-5444-16E37694F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532188"/>
            <a:ext cx="6892925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9702" name="Object 6">
            <a:extLst>
              <a:ext uri="{FF2B5EF4-FFF2-40B4-BE49-F238E27FC236}">
                <a16:creationId xmlns:a16="http://schemas.microsoft.com/office/drawing/2014/main" id="{1566ADC0-724F-3F4A-0547-7683E0E527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3400" y="1981200"/>
          <a:ext cx="1512888" cy="136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2771775" imgH="2495550" progId="CorelDraw.Graphic.9">
                  <p:embed/>
                </p:oleObj>
              </mc:Choice>
              <mc:Fallback>
                <p:oleObj name="CorelDRAW" r:id="rId3" imgW="2771775" imgH="2495550" progId="CorelDraw.Graphic.9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981200"/>
                        <a:ext cx="1512888" cy="136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re 8">
            <a:extLst>
              <a:ext uri="{FF2B5EF4-FFF2-40B4-BE49-F238E27FC236}">
                <a16:creationId xmlns:a16="http://schemas.microsoft.com/office/drawing/2014/main" id="{3C0583A1-C679-994A-E28C-2A5D164570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pour éviter de détériorer les tuyaux</a:t>
            </a:r>
          </a:p>
        </p:txBody>
      </p:sp>
      <p:sp>
        <p:nvSpPr>
          <p:cNvPr id="30723" name="Espace réservé du numéro de diapositive 4">
            <a:extLst>
              <a:ext uri="{FF2B5EF4-FFF2-40B4-BE49-F238E27FC236}">
                <a16:creationId xmlns:a16="http://schemas.microsoft.com/office/drawing/2014/main" id="{AB9A3880-801B-692F-72DE-558C8B464E7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A95D89D-5A38-4C02-AFED-754B0098DF02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0724" name="Rectangle 4">
            <a:extLst>
              <a:ext uri="{FF2B5EF4-FFF2-40B4-BE49-F238E27FC236}">
                <a16:creationId xmlns:a16="http://schemas.microsoft.com/office/drawing/2014/main" id="{AEAAC5BA-D2E4-E3E8-A87E-84EDD9B8D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71600"/>
            <a:ext cx="8404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Arial" panose="020B0604020202020204" pitchFamily="34" charset="0"/>
              </a:rPr>
              <a:t>9. Fermer et ouvrir les vannes et robinets doucement pour éviter l'arrivée brutale et massive de l'eau (coup de bélier) :</a:t>
            </a:r>
          </a:p>
        </p:txBody>
      </p:sp>
      <p:pic>
        <p:nvPicPr>
          <p:cNvPr id="30725" name="Picture 5" descr="I:\Images\Sapeurs-Pompiers\J.S.P\Photos\Pratiques\2012-2013\avril 2013\IMGP2762.JPG">
            <a:extLst>
              <a:ext uri="{FF2B5EF4-FFF2-40B4-BE49-F238E27FC236}">
                <a16:creationId xmlns:a16="http://schemas.microsoft.com/office/drawing/2014/main" id="{13148FC5-AEA1-E4C0-3DAC-EBE6334ED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25" y="2225675"/>
            <a:ext cx="5180013" cy="387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re 8">
            <a:extLst>
              <a:ext uri="{FF2B5EF4-FFF2-40B4-BE49-F238E27FC236}">
                <a16:creationId xmlns:a16="http://schemas.microsoft.com/office/drawing/2014/main" id="{66E8BAE8-6884-E197-1465-12670FC61F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pour éviter de détériorer les tuyaux</a:t>
            </a:r>
          </a:p>
        </p:txBody>
      </p:sp>
      <p:sp>
        <p:nvSpPr>
          <p:cNvPr id="31747" name="Espace réservé du numéro de diapositive 4">
            <a:extLst>
              <a:ext uri="{FF2B5EF4-FFF2-40B4-BE49-F238E27FC236}">
                <a16:creationId xmlns:a16="http://schemas.microsoft.com/office/drawing/2014/main" id="{9911A0FC-FF07-9B80-2D18-63B31DF98C8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4C8A5D9-1543-4433-A8D1-F452A4903238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8DB18356-844E-EB59-2F55-3EC0950F2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71600"/>
            <a:ext cx="8404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Arial" panose="020B0604020202020204" pitchFamily="34" charset="0"/>
              </a:rPr>
              <a:t>10. Ne pas les plier, ni les rouler quand ils sont gelés :</a:t>
            </a:r>
          </a:p>
        </p:txBody>
      </p:sp>
      <p:pic>
        <p:nvPicPr>
          <p:cNvPr id="31749" name="Picture 5" descr="I:\Images\Sapeurs-Pompiers\J.S.P\Photos\Pratiques\100_1506\104_2005\IMGP4224.JPG">
            <a:extLst>
              <a:ext uri="{FF2B5EF4-FFF2-40B4-BE49-F238E27FC236}">
                <a16:creationId xmlns:a16="http://schemas.microsoft.com/office/drawing/2014/main" id="{202BA517-B3C3-27F0-E161-EE3D5B678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438400"/>
            <a:ext cx="4721225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WordArt 6">
            <a:extLst>
              <a:ext uri="{FF2B5EF4-FFF2-40B4-BE49-F238E27FC236}">
                <a16:creationId xmlns:a16="http://schemas.microsoft.com/office/drawing/2014/main" id="{5D9306CB-E605-F21C-FB9C-727A56B90DA6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4648200" y="2971800"/>
            <a:ext cx="228600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graphicFrame>
        <p:nvGraphicFramePr>
          <p:cNvPr id="31751" name="Object 7">
            <a:extLst>
              <a:ext uri="{FF2B5EF4-FFF2-40B4-BE49-F238E27FC236}">
                <a16:creationId xmlns:a16="http://schemas.microsoft.com/office/drawing/2014/main" id="{3F618917-6C97-B971-8B98-9E0572E400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1905000"/>
          <a:ext cx="1512888" cy="136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2771775" imgH="2495550" progId="CorelDraw.Graphic.9">
                  <p:embed/>
                </p:oleObj>
              </mc:Choice>
              <mc:Fallback>
                <p:oleObj name="CorelDRAW" r:id="rId3" imgW="2771775" imgH="2495550" progId="CorelDraw.Graphic.9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905000"/>
                        <a:ext cx="1512888" cy="136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8">
            <a:extLst>
              <a:ext uri="{FF2B5EF4-FFF2-40B4-BE49-F238E27FC236}">
                <a16:creationId xmlns:a16="http://schemas.microsoft.com/office/drawing/2014/main" id="{D663DDEB-80C1-8486-8D9A-3414996A3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et précautions d'emploi</a:t>
            </a:r>
          </a:p>
        </p:txBody>
      </p:sp>
      <p:sp>
        <p:nvSpPr>
          <p:cNvPr id="5123" name="Espace réservé du numéro de diapositive 4">
            <a:extLst>
              <a:ext uri="{FF2B5EF4-FFF2-40B4-BE49-F238E27FC236}">
                <a16:creationId xmlns:a16="http://schemas.microsoft.com/office/drawing/2014/main" id="{D770442B-E94D-5B14-6875-84927832D0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64E3BA-11FB-48D5-9BC5-D5EF3BEF6BDF}" type="slidenum">
              <a:rPr lang="fr-FR" altLang="fr-FR" sz="200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F58308FB-54B4-AFDB-1F2F-17B7A9033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286000"/>
            <a:ext cx="77724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 Au nombre de :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 16 pour les règles </a:t>
            </a:r>
            <a:r>
              <a:rPr lang="fr-FR" altLang="fr-FR" sz="2000" b="1">
                <a:latin typeface="Times New Roman" panose="02020603050405020304" pitchFamily="18" charset="0"/>
              </a:rPr>
              <a:t>pour l'établissement des tuyaux.</a:t>
            </a: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 10 pour les précautions d'emplois, </a:t>
            </a:r>
            <a:r>
              <a:rPr lang="fr-FR" altLang="fr-FR" sz="2000" b="1">
                <a:latin typeface="Times New Roman" panose="02020603050405020304" pitchFamily="18" charset="0"/>
              </a:rPr>
              <a:t>pour éviter de détériorer les tuyaux.</a:t>
            </a:r>
          </a:p>
          <a:p>
            <a:pPr algn="just">
              <a:spcBef>
                <a:spcPct val="0"/>
              </a:spcBef>
              <a:buFontTx/>
              <a:buChar char="•"/>
            </a:pP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Elles sont à connaître parfaitement et à mettre en application systématiquement lors des établissements de tuyaux et lors de l'extinction.</a:t>
            </a:r>
          </a:p>
        </p:txBody>
      </p:sp>
      <p:pic>
        <p:nvPicPr>
          <p:cNvPr id="5125" name="Image 7">
            <a:extLst>
              <a:ext uri="{FF2B5EF4-FFF2-40B4-BE49-F238E27FC236}">
                <a16:creationId xmlns:a16="http://schemas.microsoft.com/office/drawing/2014/main" id="{00543026-4896-CCF5-8C52-7783C0B33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1524000"/>
            <a:ext cx="14382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re 8">
            <a:extLst>
              <a:ext uri="{FF2B5EF4-FFF2-40B4-BE49-F238E27FC236}">
                <a16:creationId xmlns:a16="http://schemas.microsoft.com/office/drawing/2014/main" id="{EEA6BF59-2E81-46B8-93AE-B5C635C082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Conclusion</a:t>
            </a:r>
          </a:p>
        </p:txBody>
      </p:sp>
      <p:sp>
        <p:nvSpPr>
          <p:cNvPr id="32771" name="Espace réservé du numéro de diapositive 4">
            <a:extLst>
              <a:ext uri="{FF2B5EF4-FFF2-40B4-BE49-F238E27FC236}">
                <a16:creationId xmlns:a16="http://schemas.microsoft.com/office/drawing/2014/main" id="{DD7A3CF1-CC30-D087-5D62-F19EEB10BBE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D7C9BE8-1244-4644-8449-050D35CF08B5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DC894A47-6707-594B-7052-A069EE6E01C4}"/>
              </a:ext>
            </a:extLst>
          </p:cNvPr>
          <p:cNvCxnSpPr/>
          <p:nvPr/>
        </p:nvCxnSpPr>
        <p:spPr>
          <a:xfrm rot="5400000">
            <a:off x="2143125" y="3721100"/>
            <a:ext cx="4859338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3" name="ZoneTexte 12">
            <a:extLst>
              <a:ext uri="{FF2B5EF4-FFF2-40B4-BE49-F238E27FC236}">
                <a16:creationId xmlns:a16="http://schemas.microsoft.com/office/drawing/2014/main" id="{0ECFB1BE-19F9-DB43-B214-EDED999DC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1700" y="2401888"/>
            <a:ext cx="4037013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  <a:cs typeface="Arial" panose="020B0604020202020204" pitchFamily="34" charset="0"/>
              </a:rPr>
              <a:t>Année : 2019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  <a:cs typeface="Arial" panose="020B0604020202020204" pitchFamily="34" charset="0"/>
              </a:rPr>
              <a:t>Contact : pour toute remarque concernant ce document, merci d’envoyer un mail sur l’adresse suivante :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18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Times New Roman" panose="02020603050405020304" pitchFamily="18" charset="0"/>
                <a:cs typeface="Arial" panose="020B0604020202020204" pitchFamily="34" charset="0"/>
              </a:rPr>
              <a:t>gfor@sdmis.fr</a:t>
            </a:r>
            <a:endParaRPr lang="fr-FR" altLang="fr-FR" sz="18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2774" name="ZoneTexte 15">
            <a:extLst>
              <a:ext uri="{FF2B5EF4-FFF2-40B4-BE49-F238E27FC236}">
                <a16:creationId xmlns:a16="http://schemas.microsoft.com/office/drawing/2014/main" id="{2AF5633B-1C8E-EDF4-AF4A-F7D9F0B02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209800"/>
            <a:ext cx="38100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Règles pour l'établissement des tuyaux.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Précautions d'emploi pour éviter de détériorer les tuyaux.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re 8">
            <a:extLst>
              <a:ext uri="{FF2B5EF4-FFF2-40B4-BE49-F238E27FC236}">
                <a16:creationId xmlns:a16="http://schemas.microsoft.com/office/drawing/2014/main" id="{06000583-2163-AFF4-F439-33F6BFD7F2C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pour l'ets. de tuyaux</a:t>
            </a:r>
          </a:p>
        </p:txBody>
      </p:sp>
      <p:sp>
        <p:nvSpPr>
          <p:cNvPr id="6147" name="Espace réservé du numéro de diapositive 4">
            <a:extLst>
              <a:ext uri="{FF2B5EF4-FFF2-40B4-BE49-F238E27FC236}">
                <a16:creationId xmlns:a16="http://schemas.microsoft.com/office/drawing/2014/main" id="{E6A0123D-C439-243A-75B4-97051BD90A4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B0A0DEB-3A84-4FB5-92E4-121725E351C8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892493F6-2457-3A7D-C8BD-1F0977603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371600"/>
            <a:ext cx="7696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Arial" panose="020B0604020202020204" pitchFamily="34" charset="0"/>
              </a:rPr>
              <a:t>1.  </a:t>
            </a: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Faire une réserve en boucle au point d'attaque : </a:t>
            </a:r>
            <a:endParaRPr lang="fr-FR" altLang="fr-FR" sz="2000" b="1" u="sng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149" name="Picture 5" descr="I:\Images\Sapeurs-Pompiers\J.S.P\Photos\Pratiques\2010-2011\IMGP1102.JPG">
            <a:extLst>
              <a:ext uri="{FF2B5EF4-FFF2-40B4-BE49-F238E27FC236}">
                <a16:creationId xmlns:a16="http://schemas.microsoft.com/office/drawing/2014/main" id="{C47181A7-2D71-5FF4-313E-34E9D1B38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5" t="40054" r="16197" b="37311"/>
          <a:stretch>
            <a:fillRect/>
          </a:stretch>
        </p:blipFill>
        <p:spPr bwMode="auto">
          <a:xfrm>
            <a:off x="1258888" y="2133600"/>
            <a:ext cx="6140450" cy="373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8">
            <a:extLst>
              <a:ext uri="{FF2B5EF4-FFF2-40B4-BE49-F238E27FC236}">
                <a16:creationId xmlns:a16="http://schemas.microsoft.com/office/drawing/2014/main" id="{A23D9F07-0DDA-B7B3-5740-3696DB8DFF3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pour l'ets. de tuyaux</a:t>
            </a:r>
          </a:p>
        </p:txBody>
      </p:sp>
      <p:sp>
        <p:nvSpPr>
          <p:cNvPr id="7171" name="Espace réservé du numéro de diapositive 4">
            <a:extLst>
              <a:ext uri="{FF2B5EF4-FFF2-40B4-BE49-F238E27FC236}">
                <a16:creationId xmlns:a16="http://schemas.microsoft.com/office/drawing/2014/main" id="{F22BE8F8-1FBD-EB94-F290-31FD04B2C28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D45395C-A997-4479-A13D-7564B5D11BA2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F6D23B89-94C4-FBD0-EE6E-088E0D531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371600"/>
            <a:ext cx="7696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2. Employer le moins possible de tuyaux ;</a:t>
            </a:r>
            <a:endParaRPr lang="fr-FR" altLang="fr-FR" sz="2000" b="1" u="sng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173" name="Picture 5">
            <a:extLst>
              <a:ext uri="{FF2B5EF4-FFF2-40B4-BE49-F238E27FC236}">
                <a16:creationId xmlns:a16="http://schemas.microsoft.com/office/drawing/2014/main" id="{BF4ECFBB-7033-E6DC-5A3E-F9AAC14F8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2362200"/>
            <a:ext cx="8101012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re 8">
            <a:extLst>
              <a:ext uri="{FF2B5EF4-FFF2-40B4-BE49-F238E27FC236}">
                <a16:creationId xmlns:a16="http://schemas.microsoft.com/office/drawing/2014/main" id="{3225B9D6-B2EA-F971-B3AE-36C14F1C33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pour l'ets. de tuyaux</a:t>
            </a:r>
          </a:p>
        </p:txBody>
      </p:sp>
      <p:sp>
        <p:nvSpPr>
          <p:cNvPr id="8195" name="Espace réservé du numéro de diapositive 4">
            <a:extLst>
              <a:ext uri="{FF2B5EF4-FFF2-40B4-BE49-F238E27FC236}">
                <a16:creationId xmlns:a16="http://schemas.microsoft.com/office/drawing/2014/main" id="{21356293-DE80-99D9-1D28-695EEEBB2C6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A02B1E1-47A6-469A-AEFA-CDB04A41EF9A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33262A0-547C-098C-8086-6F927AFC68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371600"/>
            <a:ext cx="7696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3. Éviter l'enchevêtrement :</a:t>
            </a:r>
          </a:p>
        </p:txBody>
      </p:sp>
      <p:pic>
        <p:nvPicPr>
          <p:cNvPr id="8197" name="Picture 5">
            <a:extLst>
              <a:ext uri="{FF2B5EF4-FFF2-40B4-BE49-F238E27FC236}">
                <a16:creationId xmlns:a16="http://schemas.microsoft.com/office/drawing/2014/main" id="{BD536FB1-D4FB-E7E2-4FDA-BD9B5D71E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" y="2579688"/>
            <a:ext cx="7323138" cy="316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ulle narrative : ronde 1">
            <a:extLst>
              <a:ext uri="{FF2B5EF4-FFF2-40B4-BE49-F238E27FC236}">
                <a16:creationId xmlns:a16="http://schemas.microsoft.com/office/drawing/2014/main" id="{18EE9C9D-95A4-A35E-DD0B-D9FBCFBF2B5E}"/>
              </a:ext>
            </a:extLst>
          </p:cNvPr>
          <p:cNvSpPr/>
          <p:nvPr/>
        </p:nvSpPr>
        <p:spPr>
          <a:xfrm>
            <a:off x="1085850" y="2276475"/>
            <a:ext cx="2117725" cy="1512888"/>
          </a:xfrm>
          <a:prstGeom prst="wedgeEllipseCallout">
            <a:avLst>
              <a:gd name="adj1" fmla="val 71520"/>
              <a:gd name="adj2" fmla="val 11573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BAT 1 Barrez l’eau !</a:t>
            </a:r>
          </a:p>
          <a:p>
            <a:pPr algn="ctr">
              <a:defRPr/>
            </a:pPr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Quel est la bon tuyau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re 8">
            <a:extLst>
              <a:ext uri="{FF2B5EF4-FFF2-40B4-BE49-F238E27FC236}">
                <a16:creationId xmlns:a16="http://schemas.microsoft.com/office/drawing/2014/main" id="{C901D30D-B7A2-FC9A-6B39-69A129BBC9A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pour l'ets. de tuyaux</a:t>
            </a:r>
          </a:p>
        </p:txBody>
      </p:sp>
      <p:sp>
        <p:nvSpPr>
          <p:cNvPr id="9219" name="Espace réservé du numéro de diapositive 4">
            <a:extLst>
              <a:ext uri="{FF2B5EF4-FFF2-40B4-BE49-F238E27FC236}">
                <a16:creationId xmlns:a16="http://schemas.microsoft.com/office/drawing/2014/main" id="{3BB02C5D-909B-62FC-05ED-42AAF705181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607945A-C86C-4148-9F5B-BA6222ABF72C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254C007A-C5CC-A416-DE25-2581A6400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371600"/>
            <a:ext cx="7696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4. Éviter les plis, les coudes brusques, les torsions surtout aux angles des murs :</a:t>
            </a:r>
          </a:p>
        </p:txBody>
      </p:sp>
      <p:pic>
        <p:nvPicPr>
          <p:cNvPr id="9221" name="Picture 5" descr="I:\Images\Sapeurs-Pompiers\J.S.P\Photos\Pratiques\101_1404\IMGP4176.JPG">
            <a:extLst>
              <a:ext uri="{FF2B5EF4-FFF2-40B4-BE49-F238E27FC236}">
                <a16:creationId xmlns:a16="http://schemas.microsoft.com/office/drawing/2014/main" id="{E792E139-1DF8-5010-AAC7-58A80BD4E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" t="37534" r="28444" b="9521"/>
          <a:stretch>
            <a:fillRect/>
          </a:stretch>
        </p:blipFill>
        <p:spPr bwMode="auto">
          <a:xfrm>
            <a:off x="838200" y="2286000"/>
            <a:ext cx="3581400" cy="353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I:\Images\Sapeurs-Pompiers\J.S.P\Photos\101_1404\IMGP4162.JPG">
            <a:extLst>
              <a:ext uri="{FF2B5EF4-FFF2-40B4-BE49-F238E27FC236}">
                <a16:creationId xmlns:a16="http://schemas.microsoft.com/office/drawing/2014/main" id="{FC205BE7-639A-D722-6801-1615DED26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8" r="19968"/>
          <a:stretch>
            <a:fillRect/>
          </a:stretch>
        </p:blipFill>
        <p:spPr bwMode="auto">
          <a:xfrm>
            <a:off x="5067300" y="2209800"/>
            <a:ext cx="2514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WordArt 7">
            <a:extLst>
              <a:ext uri="{FF2B5EF4-FFF2-40B4-BE49-F238E27FC236}">
                <a16:creationId xmlns:a16="http://schemas.microsoft.com/office/drawing/2014/main" id="{0E523EE2-9864-FBDF-CF03-5A4BE5444CE2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5410200" y="2743200"/>
            <a:ext cx="1828800" cy="24384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noFill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re 8">
            <a:extLst>
              <a:ext uri="{FF2B5EF4-FFF2-40B4-BE49-F238E27FC236}">
                <a16:creationId xmlns:a16="http://schemas.microsoft.com/office/drawing/2014/main" id="{0E9A3D02-4968-9E02-4973-A89E38E1EEC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pour l'ets. de tuyaux</a:t>
            </a:r>
          </a:p>
        </p:txBody>
      </p:sp>
      <p:sp>
        <p:nvSpPr>
          <p:cNvPr id="10243" name="Espace réservé du numéro de diapositive 4">
            <a:extLst>
              <a:ext uri="{FF2B5EF4-FFF2-40B4-BE49-F238E27FC236}">
                <a16:creationId xmlns:a16="http://schemas.microsoft.com/office/drawing/2014/main" id="{0569ED83-3A5F-3DB9-BDA4-D1A6E42110F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94AC6BF-7C77-4451-8A2F-E92F7BBF8333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D4CCB0E3-D514-F620-E056-7C77CF38E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371600"/>
            <a:ext cx="7696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5. Serrer le plus possible la bordure de trottoir, la circulation des engins, notamment de renfort, en sera facilitée :</a:t>
            </a:r>
            <a:endParaRPr lang="fr-FR" altLang="fr-FR" sz="2000" b="1" u="sng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245" name="Picture 1030">
            <a:extLst>
              <a:ext uri="{FF2B5EF4-FFF2-40B4-BE49-F238E27FC236}">
                <a16:creationId xmlns:a16="http://schemas.microsoft.com/office/drawing/2014/main" id="{C492B384-5B39-0DBB-B3F1-61A35451B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09800"/>
            <a:ext cx="39624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031">
            <a:extLst>
              <a:ext uri="{FF2B5EF4-FFF2-40B4-BE49-F238E27FC236}">
                <a16:creationId xmlns:a16="http://schemas.microsoft.com/office/drawing/2014/main" id="{943EBC30-22C2-4C2E-5B3E-5645D28D8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33800"/>
            <a:ext cx="365760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re 8">
            <a:extLst>
              <a:ext uri="{FF2B5EF4-FFF2-40B4-BE49-F238E27FC236}">
                <a16:creationId xmlns:a16="http://schemas.microsoft.com/office/drawing/2014/main" id="{BCA0C255-73F8-C571-28AB-DA1203AE481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Règles pour l'ets. de tuyaux</a:t>
            </a:r>
          </a:p>
        </p:txBody>
      </p:sp>
      <p:sp>
        <p:nvSpPr>
          <p:cNvPr id="11267" name="Espace réservé du numéro de diapositive 4">
            <a:extLst>
              <a:ext uri="{FF2B5EF4-FFF2-40B4-BE49-F238E27FC236}">
                <a16:creationId xmlns:a16="http://schemas.microsoft.com/office/drawing/2014/main" id="{377BEAC4-ED28-EC15-BE6A-D71CF2CDB40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35F67C4-2B9A-40D9-B34F-78BEE931675C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F8824A69-1760-497B-DF61-0F0902455E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447800"/>
            <a:ext cx="8382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Arial" panose="020B0604020202020204" pitchFamily="34" charset="0"/>
              </a:rPr>
              <a:t> 6. </a:t>
            </a: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Éviter de couper les rues. Si cela est indispensable, disposer les tuyaux perpendiculairement à l'axe de la chaussée :</a:t>
            </a:r>
            <a:endParaRPr lang="fr-FR" altLang="fr-FR" sz="2000" b="1" u="sng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1269" name="Picture 7">
            <a:extLst>
              <a:ext uri="{FF2B5EF4-FFF2-40B4-BE49-F238E27FC236}">
                <a16:creationId xmlns:a16="http://schemas.microsoft.com/office/drawing/2014/main" id="{607E42E1-3A36-509D-977E-1EFFBB5BE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5" y="2382838"/>
            <a:ext cx="6521450" cy="378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CC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DIS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Aquatique</Template>
  <TotalTime>1597</TotalTime>
  <Words>797</Words>
  <Application>Microsoft Office PowerPoint</Application>
  <PresentationFormat>Affichage à l'écran (4:3)</PresentationFormat>
  <Paragraphs>111</Paragraphs>
  <Slides>30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8" baseType="lpstr">
      <vt:lpstr>Arial</vt:lpstr>
      <vt:lpstr>Myriad Pro</vt:lpstr>
      <vt:lpstr>Calibri</vt:lpstr>
      <vt:lpstr>Times New Roman</vt:lpstr>
      <vt:lpstr>MS PGothic</vt:lpstr>
      <vt:lpstr>Wingdings</vt:lpstr>
      <vt:lpstr>GCCAR</vt:lpstr>
      <vt:lpstr>Graphique CorelDRAW 9.0</vt:lpstr>
      <vt:lpstr>REGLES ET PRECAUTIONS D'EMPLOI  LORS DES ETS. DE TUYAUX</vt:lpstr>
      <vt:lpstr>Règles et précautions d'emploi</vt:lpstr>
      <vt:lpstr>Règles et précautions d'emploi</vt:lpstr>
      <vt:lpstr>Règles pour l'ets. de tuyaux</vt:lpstr>
      <vt:lpstr>Règles pour l'ets. de tuyaux</vt:lpstr>
      <vt:lpstr>Règles pour l'ets. de tuyaux</vt:lpstr>
      <vt:lpstr>Règles pour l'ets. de tuyaux</vt:lpstr>
      <vt:lpstr>Règles pour l'ets. de tuyaux</vt:lpstr>
      <vt:lpstr>Règles pour l'ets. de tuyaux</vt:lpstr>
      <vt:lpstr>Règles pour l'ets. de tuyaux</vt:lpstr>
      <vt:lpstr>Règles pour l'ets. de tuyaux</vt:lpstr>
      <vt:lpstr>Règles pour l'ets. de tuyaux</vt:lpstr>
      <vt:lpstr>Règles pour l'ets. de tuyaux</vt:lpstr>
      <vt:lpstr>Règles pour l'ets. de tuyaux</vt:lpstr>
      <vt:lpstr>Règles pour l'ets. de tuyaux</vt:lpstr>
      <vt:lpstr>Règles pour l'ets. de tuyaux</vt:lpstr>
      <vt:lpstr>Règles pour l'ets. de tuyaux</vt:lpstr>
      <vt:lpstr>Règles pour l'ets. de tuyaux</vt:lpstr>
      <vt:lpstr>Règles pour l'ets. de tuyaux</vt:lpstr>
      <vt:lpstr>Règles pour éviter de détériorer les tuyaux</vt:lpstr>
      <vt:lpstr>Règles pour éviter de détériorer les tuyaux</vt:lpstr>
      <vt:lpstr>Règles pour éviter de détériorer les tuyaux</vt:lpstr>
      <vt:lpstr>Règles pour éviter de détériorer les tuyaux</vt:lpstr>
      <vt:lpstr>Règles pour éviter de détériorer les tuyaux</vt:lpstr>
      <vt:lpstr>Règles pour éviter de détériorer les tuyaux</vt:lpstr>
      <vt:lpstr>Règles pour éviter de détériorer les tuyaux</vt:lpstr>
      <vt:lpstr>Règles pour éviter de détériorer les tuyaux</vt:lpstr>
      <vt:lpstr>Règles pour éviter de détériorer les tuyaux</vt:lpstr>
      <vt:lpstr>Règles pour éviter de détériorer les tuyaux</vt:lpstr>
      <vt:lpstr>Conclusion</vt:lpstr>
    </vt:vector>
  </TitlesOfParts>
  <Company>SDIS du Rhône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MUSSARD Vincent</dc:creator>
  <cp:lastModifiedBy>daniel rosique</cp:lastModifiedBy>
  <cp:revision>105</cp:revision>
  <cp:lastPrinted>2015-08-06T08:01:37Z</cp:lastPrinted>
  <dcterms:created xsi:type="dcterms:W3CDTF">2015-08-05T10:19:35Z</dcterms:created>
  <dcterms:modified xsi:type="dcterms:W3CDTF">2025-01-14T16:15:35Z</dcterms:modified>
</cp:coreProperties>
</file>