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sldIdLst>
    <p:sldId id="256" r:id="rId2"/>
    <p:sldId id="289" r:id="rId3"/>
    <p:sldId id="257" r:id="rId4"/>
    <p:sldId id="291" r:id="rId5"/>
    <p:sldId id="301" r:id="rId6"/>
    <p:sldId id="353" r:id="rId7"/>
    <p:sldId id="258" r:id="rId8"/>
    <p:sldId id="355" r:id="rId9"/>
    <p:sldId id="284" r:id="rId10"/>
    <p:sldId id="264" r:id="rId11"/>
    <p:sldId id="308" r:id="rId12"/>
    <p:sldId id="266" r:id="rId13"/>
    <p:sldId id="354" r:id="rId14"/>
    <p:sldId id="267" r:id="rId15"/>
    <p:sldId id="356" r:id="rId16"/>
    <p:sldId id="357" r:id="rId17"/>
    <p:sldId id="268" r:id="rId18"/>
    <p:sldId id="352" r:id="rId19"/>
    <p:sldId id="292" r:id="rId20"/>
    <p:sldId id="293" r:id="rId21"/>
    <p:sldId id="269" r:id="rId22"/>
    <p:sldId id="270" r:id="rId23"/>
    <p:sldId id="285" r:id="rId24"/>
    <p:sldId id="271" r:id="rId25"/>
    <p:sldId id="294" r:id="rId26"/>
    <p:sldId id="272" r:id="rId27"/>
    <p:sldId id="358" r:id="rId28"/>
    <p:sldId id="295" r:id="rId29"/>
    <p:sldId id="273" r:id="rId30"/>
    <p:sldId id="359" r:id="rId31"/>
    <p:sldId id="274" r:id="rId32"/>
    <p:sldId id="360" r:id="rId33"/>
    <p:sldId id="310" r:id="rId34"/>
    <p:sldId id="309" r:id="rId35"/>
    <p:sldId id="296" r:id="rId36"/>
    <p:sldId id="276" r:id="rId37"/>
    <p:sldId id="297" r:id="rId38"/>
    <p:sldId id="362" r:id="rId39"/>
    <p:sldId id="361" r:id="rId40"/>
    <p:sldId id="311" r:id="rId41"/>
    <p:sldId id="317" r:id="rId42"/>
    <p:sldId id="316" r:id="rId43"/>
    <p:sldId id="363" r:id="rId44"/>
    <p:sldId id="318" r:id="rId45"/>
    <p:sldId id="312" r:id="rId46"/>
    <p:sldId id="277" r:id="rId47"/>
    <p:sldId id="364" r:id="rId48"/>
    <p:sldId id="365" r:id="rId49"/>
    <p:sldId id="322" r:id="rId50"/>
    <p:sldId id="323" r:id="rId51"/>
    <p:sldId id="327" r:id="rId52"/>
    <p:sldId id="366" r:id="rId53"/>
    <p:sldId id="330" r:id="rId54"/>
    <p:sldId id="368" r:id="rId55"/>
    <p:sldId id="374" r:id="rId56"/>
    <p:sldId id="369" r:id="rId57"/>
    <p:sldId id="375" r:id="rId58"/>
    <p:sldId id="370" r:id="rId59"/>
    <p:sldId id="371" r:id="rId60"/>
    <p:sldId id="372" r:id="rId61"/>
    <p:sldId id="373" r:id="rId62"/>
    <p:sldId id="367" r:id="rId63"/>
    <p:sldId id="331" r:id="rId64"/>
    <p:sldId id="377" r:id="rId65"/>
    <p:sldId id="378" r:id="rId66"/>
    <p:sldId id="379" r:id="rId67"/>
    <p:sldId id="380" r:id="rId68"/>
    <p:sldId id="303" r:id="rId69"/>
    <p:sldId id="376" r:id="rId70"/>
    <p:sldId id="382" r:id="rId71"/>
    <p:sldId id="383" r:id="rId72"/>
    <p:sldId id="384" r:id="rId73"/>
    <p:sldId id="385" r:id="rId74"/>
    <p:sldId id="386" r:id="rId75"/>
    <p:sldId id="387" r:id="rId76"/>
    <p:sldId id="388" r:id="rId77"/>
    <p:sldId id="389" r:id="rId78"/>
    <p:sldId id="390" r:id="rId79"/>
    <p:sldId id="391" r:id="rId80"/>
    <p:sldId id="392" r:id="rId81"/>
    <p:sldId id="393" r:id="rId82"/>
    <p:sldId id="394" r:id="rId83"/>
    <p:sldId id="395" r:id="rId84"/>
    <p:sldId id="396" r:id="rId85"/>
    <p:sldId id="397" r:id="rId86"/>
    <p:sldId id="398" r:id="rId87"/>
    <p:sldId id="399" r:id="rId88"/>
    <p:sldId id="402" r:id="rId89"/>
    <p:sldId id="401" r:id="rId90"/>
    <p:sldId id="400" r:id="rId91"/>
    <p:sldId id="403" r:id="rId92"/>
    <p:sldId id="406" r:id="rId93"/>
    <p:sldId id="404" r:id="rId94"/>
    <p:sldId id="410" r:id="rId95"/>
    <p:sldId id="407" r:id="rId96"/>
    <p:sldId id="408" r:id="rId97"/>
    <p:sldId id="409" r:id="rId98"/>
    <p:sldId id="411" r:id="rId99"/>
    <p:sldId id="412" r:id="rId100"/>
    <p:sldId id="413" r:id="rId101"/>
    <p:sldId id="416" r:id="rId102"/>
    <p:sldId id="414" r:id="rId103"/>
    <p:sldId id="415" r:id="rId104"/>
    <p:sldId id="417" r:id="rId105"/>
    <p:sldId id="418" r:id="rId106"/>
    <p:sldId id="419" r:id="rId107"/>
    <p:sldId id="420" r:id="rId108"/>
    <p:sldId id="421" r:id="rId109"/>
    <p:sldId id="307" r:id="rId110"/>
    <p:sldId id="405" r:id="rId111"/>
    <p:sldId id="278" r:id="rId112"/>
    <p:sldId id="422" r:id="rId113"/>
    <p:sldId id="286" r:id="rId114"/>
    <p:sldId id="423" r:id="rId115"/>
    <p:sldId id="299" r:id="rId116"/>
    <p:sldId id="280" r:id="rId117"/>
    <p:sldId id="346" r:id="rId118"/>
    <p:sldId id="424" r:id="rId119"/>
    <p:sldId id="281" r:id="rId120"/>
    <p:sldId id="425" r:id="rId121"/>
    <p:sldId id="350" r:id="rId122"/>
    <p:sldId id="348" r:id="rId123"/>
    <p:sldId id="300" r:id="rId124"/>
    <p:sldId id="282" r:id="rId125"/>
    <p:sldId id="426" r:id="rId126"/>
    <p:sldId id="287" r:id="rId127"/>
    <p:sldId id="288" r:id="rId128"/>
    <p:sldId id="427" r:id="rId129"/>
    <p:sldId id="431" r:id="rId130"/>
    <p:sldId id="432" r:id="rId131"/>
    <p:sldId id="433" r:id="rId132"/>
    <p:sldId id="436" r:id="rId133"/>
    <p:sldId id="437" r:id="rId134"/>
    <p:sldId id="438" r:id="rId135"/>
    <p:sldId id="434" r:id="rId136"/>
    <p:sldId id="435" r:id="rId137"/>
    <p:sldId id="439" r:id="rId138"/>
    <p:sldId id="440" r:id="rId139"/>
    <p:sldId id="441" r:id="rId140"/>
    <p:sldId id="442" r:id="rId141"/>
    <p:sldId id="454" r:id="rId142"/>
    <p:sldId id="428" r:id="rId143"/>
    <p:sldId id="443" r:id="rId144"/>
    <p:sldId id="444" r:id="rId145"/>
    <p:sldId id="446" r:id="rId146"/>
    <p:sldId id="445" r:id="rId147"/>
    <p:sldId id="455" r:id="rId148"/>
    <p:sldId id="447" r:id="rId149"/>
    <p:sldId id="448" r:id="rId150"/>
    <p:sldId id="449" r:id="rId151"/>
    <p:sldId id="456" r:id="rId152"/>
    <p:sldId id="450" r:id="rId153"/>
    <p:sldId id="451" r:id="rId154"/>
    <p:sldId id="457" r:id="rId155"/>
    <p:sldId id="452" r:id="rId156"/>
    <p:sldId id="458" r:id="rId157"/>
    <p:sldId id="459" r:id="rId158"/>
    <p:sldId id="460" r:id="rId159"/>
    <p:sldId id="461" r:id="rId160"/>
    <p:sldId id="466" r:id="rId161"/>
    <p:sldId id="462" r:id="rId162"/>
    <p:sldId id="463" r:id="rId163"/>
    <p:sldId id="464" r:id="rId164"/>
    <p:sldId id="465" r:id="rId165"/>
    <p:sldId id="467" r:id="rId166"/>
    <p:sldId id="453" r:id="rId167"/>
    <p:sldId id="470" r:id="rId168"/>
    <p:sldId id="469" r:id="rId169"/>
    <p:sldId id="468" r:id="rId170"/>
    <p:sldId id="290" r:id="rId171"/>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6009"/>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106" d="100"/>
          <a:sy n="106" d="100"/>
        </p:scale>
        <p:origin x="77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7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F0D0630-3D56-8EF7-EAD8-11F9F79F16F3}"/>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5BC5D43A-666C-C241-CB22-2759A5685037}"/>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10E3580C-B6D0-413E-94FE-C2A50995AFD0}"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0658D530-CD5B-5A49-A69D-B62B5F3C0FB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B114A1B9-22FF-AE0B-3386-FE19DE89052C}"/>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2F8A6E6F-4737-993E-8353-E85DE68E4A13}"/>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E124DE42-306F-D386-6080-DEDE7E4917AA}"/>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4DAE051-175E-4D5D-80A7-560F7AE64BB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AD6F3A5-3EAE-3B4B-810F-6D92E431A279}"/>
              </a:ext>
            </a:extLst>
          </p:cNvPr>
          <p:cNvSpPr>
            <a:spLocks noGrp="1"/>
          </p:cNvSpPr>
          <p:nvPr>
            <p:ph type="dt" sz="half" idx="10"/>
          </p:nvPr>
        </p:nvSpPr>
        <p:spPr/>
        <p:txBody>
          <a:bodyPr/>
          <a:lstStyle>
            <a:lvl1pPr>
              <a:defRPr/>
            </a:lvl1pPr>
          </a:lstStyle>
          <a:p>
            <a:pPr>
              <a:defRPr/>
            </a:pPr>
            <a:fld id="{72B6053F-9F21-4E5F-ACA9-7CF91B0900E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C651C03C-EC9B-241C-D637-CBC66F341C3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93CEB74-48B5-6FA6-C84F-E59080FCC3E1}"/>
              </a:ext>
            </a:extLst>
          </p:cNvPr>
          <p:cNvSpPr>
            <a:spLocks noGrp="1"/>
          </p:cNvSpPr>
          <p:nvPr>
            <p:ph type="sldNum" sz="quarter" idx="12"/>
          </p:nvPr>
        </p:nvSpPr>
        <p:spPr/>
        <p:txBody>
          <a:bodyPr/>
          <a:lstStyle>
            <a:lvl1pPr>
              <a:defRPr/>
            </a:lvl1pPr>
          </a:lstStyle>
          <a:p>
            <a:pPr>
              <a:defRPr/>
            </a:pPr>
            <a:fld id="{F475E02E-B661-4FEF-9757-11B797DA3A7E}" type="slidenum">
              <a:rPr lang="fr-FR" altLang="fr-FR"/>
              <a:pPr>
                <a:defRPr/>
              </a:pPr>
              <a:t>‹N°›</a:t>
            </a:fld>
            <a:endParaRPr lang="fr-FR" altLang="fr-FR"/>
          </a:p>
        </p:txBody>
      </p:sp>
    </p:spTree>
    <p:extLst>
      <p:ext uri="{BB962C8B-B14F-4D97-AF65-F5344CB8AC3E}">
        <p14:creationId xmlns:p14="http://schemas.microsoft.com/office/powerpoint/2010/main" val="4123886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B68DAF-5DB6-CAE6-B2A1-2052EF185351}"/>
              </a:ext>
            </a:extLst>
          </p:cNvPr>
          <p:cNvSpPr>
            <a:spLocks noGrp="1"/>
          </p:cNvSpPr>
          <p:nvPr>
            <p:ph type="dt" sz="half" idx="10"/>
          </p:nvPr>
        </p:nvSpPr>
        <p:spPr/>
        <p:txBody>
          <a:bodyPr/>
          <a:lstStyle>
            <a:lvl1pPr>
              <a:defRPr/>
            </a:lvl1pPr>
          </a:lstStyle>
          <a:p>
            <a:pPr>
              <a:defRPr/>
            </a:pPr>
            <a:fld id="{12265876-AECC-4D92-A5C8-2CE4EDEE36FF}"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FD85DD8D-97C1-A79C-3C40-6375A6AA408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A7B1431-D3A6-76D0-9288-7203023C353C}"/>
              </a:ext>
            </a:extLst>
          </p:cNvPr>
          <p:cNvSpPr>
            <a:spLocks noGrp="1"/>
          </p:cNvSpPr>
          <p:nvPr>
            <p:ph type="sldNum" sz="quarter" idx="12"/>
          </p:nvPr>
        </p:nvSpPr>
        <p:spPr/>
        <p:txBody>
          <a:bodyPr/>
          <a:lstStyle>
            <a:lvl1pPr>
              <a:defRPr/>
            </a:lvl1pPr>
          </a:lstStyle>
          <a:p>
            <a:pPr>
              <a:defRPr/>
            </a:pPr>
            <a:fld id="{00CD238A-2AF3-4642-9027-D642DDBE6BF5}" type="slidenum">
              <a:rPr lang="fr-FR" altLang="fr-FR"/>
              <a:pPr>
                <a:defRPr/>
              </a:pPr>
              <a:t>‹N°›</a:t>
            </a:fld>
            <a:endParaRPr lang="fr-FR" altLang="fr-FR"/>
          </a:p>
        </p:txBody>
      </p:sp>
    </p:spTree>
    <p:extLst>
      <p:ext uri="{BB962C8B-B14F-4D97-AF65-F5344CB8AC3E}">
        <p14:creationId xmlns:p14="http://schemas.microsoft.com/office/powerpoint/2010/main" val="419769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BE53560-DAFF-AF2C-642D-079201754F87}"/>
              </a:ext>
            </a:extLst>
          </p:cNvPr>
          <p:cNvSpPr>
            <a:spLocks noGrp="1"/>
          </p:cNvSpPr>
          <p:nvPr>
            <p:ph type="dt" sz="half" idx="10"/>
          </p:nvPr>
        </p:nvSpPr>
        <p:spPr/>
        <p:txBody>
          <a:bodyPr/>
          <a:lstStyle>
            <a:lvl1pPr>
              <a:defRPr/>
            </a:lvl1pPr>
          </a:lstStyle>
          <a:p>
            <a:pPr>
              <a:defRPr/>
            </a:pPr>
            <a:fld id="{435CD5A7-637D-42E7-A62B-BD1A9DCD5D63}"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0CA3A0D-2A92-5B86-3936-0AB43673504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5A1E3AE-0338-4467-4822-00C9FEAA8583}"/>
              </a:ext>
            </a:extLst>
          </p:cNvPr>
          <p:cNvSpPr>
            <a:spLocks noGrp="1"/>
          </p:cNvSpPr>
          <p:nvPr>
            <p:ph type="sldNum" sz="quarter" idx="12"/>
          </p:nvPr>
        </p:nvSpPr>
        <p:spPr/>
        <p:txBody>
          <a:bodyPr/>
          <a:lstStyle>
            <a:lvl1pPr>
              <a:defRPr/>
            </a:lvl1pPr>
          </a:lstStyle>
          <a:p>
            <a:pPr>
              <a:defRPr/>
            </a:pPr>
            <a:fld id="{669360C7-F1F5-4BC7-B2B7-96180422F957}" type="slidenum">
              <a:rPr lang="fr-FR" altLang="fr-FR"/>
              <a:pPr>
                <a:defRPr/>
              </a:pPr>
              <a:t>‹N°›</a:t>
            </a:fld>
            <a:endParaRPr lang="fr-FR" altLang="fr-FR"/>
          </a:p>
        </p:txBody>
      </p:sp>
    </p:spTree>
    <p:extLst>
      <p:ext uri="{BB962C8B-B14F-4D97-AF65-F5344CB8AC3E}">
        <p14:creationId xmlns:p14="http://schemas.microsoft.com/office/powerpoint/2010/main" val="66753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29920F-4E5B-2E0F-05EA-CE1A511DDA67}"/>
              </a:ext>
            </a:extLst>
          </p:cNvPr>
          <p:cNvSpPr>
            <a:spLocks noGrp="1"/>
          </p:cNvSpPr>
          <p:nvPr>
            <p:ph type="dt" sz="half" idx="10"/>
          </p:nvPr>
        </p:nvSpPr>
        <p:spPr/>
        <p:txBody>
          <a:bodyPr/>
          <a:lstStyle>
            <a:lvl1pPr>
              <a:defRPr/>
            </a:lvl1pPr>
          </a:lstStyle>
          <a:p>
            <a:pPr>
              <a:defRPr/>
            </a:pPr>
            <a:fld id="{0D0E26E4-6360-4519-A31C-42B7700942D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3CDF6B74-153D-F2E6-18F8-5975342C67F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5E3DC47-7F0A-DF0E-E6D9-AF327AC0673F}"/>
              </a:ext>
            </a:extLst>
          </p:cNvPr>
          <p:cNvSpPr>
            <a:spLocks noGrp="1"/>
          </p:cNvSpPr>
          <p:nvPr>
            <p:ph type="sldNum" sz="quarter" idx="12"/>
          </p:nvPr>
        </p:nvSpPr>
        <p:spPr/>
        <p:txBody>
          <a:bodyPr/>
          <a:lstStyle>
            <a:lvl1pPr>
              <a:defRPr/>
            </a:lvl1pPr>
          </a:lstStyle>
          <a:p>
            <a:pPr>
              <a:defRPr/>
            </a:pPr>
            <a:fld id="{DDB04E9C-A56F-4987-9E16-994F4D01E277}" type="slidenum">
              <a:rPr lang="fr-FR" altLang="fr-FR"/>
              <a:pPr>
                <a:defRPr/>
              </a:pPr>
              <a:t>‹N°›</a:t>
            </a:fld>
            <a:endParaRPr lang="fr-FR" altLang="fr-FR"/>
          </a:p>
        </p:txBody>
      </p:sp>
    </p:spTree>
    <p:extLst>
      <p:ext uri="{BB962C8B-B14F-4D97-AF65-F5344CB8AC3E}">
        <p14:creationId xmlns:p14="http://schemas.microsoft.com/office/powerpoint/2010/main" val="134991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CAE996A5-CEB7-D35A-054C-18208AFBA9F0}"/>
              </a:ext>
            </a:extLst>
          </p:cNvPr>
          <p:cNvSpPr>
            <a:spLocks noGrp="1"/>
          </p:cNvSpPr>
          <p:nvPr>
            <p:ph type="dt" sz="half" idx="10"/>
          </p:nvPr>
        </p:nvSpPr>
        <p:spPr/>
        <p:txBody>
          <a:bodyPr/>
          <a:lstStyle>
            <a:lvl1pPr>
              <a:defRPr/>
            </a:lvl1pPr>
          </a:lstStyle>
          <a:p>
            <a:pPr>
              <a:defRPr/>
            </a:pPr>
            <a:fld id="{90C981F7-E8E5-40FB-B315-5DDE4D6EFDB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5DF5A98-C9C5-4D10-1B44-93FFAF88E73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6235984-F06F-B290-79F0-7DF5A669A4FB}"/>
              </a:ext>
            </a:extLst>
          </p:cNvPr>
          <p:cNvSpPr>
            <a:spLocks noGrp="1"/>
          </p:cNvSpPr>
          <p:nvPr>
            <p:ph type="sldNum" sz="quarter" idx="12"/>
          </p:nvPr>
        </p:nvSpPr>
        <p:spPr/>
        <p:txBody>
          <a:bodyPr/>
          <a:lstStyle>
            <a:lvl1pPr>
              <a:defRPr/>
            </a:lvl1pPr>
          </a:lstStyle>
          <a:p>
            <a:pPr>
              <a:defRPr/>
            </a:pPr>
            <a:fld id="{8EBAFB84-40E3-4922-9C6B-7FDD6451BB8D}" type="slidenum">
              <a:rPr lang="fr-FR" altLang="fr-FR"/>
              <a:pPr>
                <a:defRPr/>
              </a:pPr>
              <a:t>‹N°›</a:t>
            </a:fld>
            <a:endParaRPr lang="fr-FR" altLang="fr-FR"/>
          </a:p>
        </p:txBody>
      </p:sp>
    </p:spTree>
    <p:extLst>
      <p:ext uri="{BB962C8B-B14F-4D97-AF65-F5344CB8AC3E}">
        <p14:creationId xmlns:p14="http://schemas.microsoft.com/office/powerpoint/2010/main" val="36256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7B7B48D7-3C5F-BBB0-37F5-372936451BC6}"/>
              </a:ext>
            </a:extLst>
          </p:cNvPr>
          <p:cNvSpPr>
            <a:spLocks noGrp="1"/>
          </p:cNvSpPr>
          <p:nvPr>
            <p:ph type="dt" sz="half" idx="10"/>
          </p:nvPr>
        </p:nvSpPr>
        <p:spPr/>
        <p:txBody>
          <a:bodyPr/>
          <a:lstStyle>
            <a:lvl1pPr>
              <a:defRPr/>
            </a:lvl1pPr>
          </a:lstStyle>
          <a:p>
            <a:pPr>
              <a:defRPr/>
            </a:pPr>
            <a:fld id="{B90054FF-8CB4-4E0D-A75F-0BDD5796A993}"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74B04A9E-6D83-C288-204D-5D3611F1B8E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56070BE-EC9A-50A9-A841-F0F2379DF624}"/>
              </a:ext>
            </a:extLst>
          </p:cNvPr>
          <p:cNvSpPr>
            <a:spLocks noGrp="1"/>
          </p:cNvSpPr>
          <p:nvPr>
            <p:ph type="sldNum" sz="quarter" idx="12"/>
          </p:nvPr>
        </p:nvSpPr>
        <p:spPr/>
        <p:txBody>
          <a:bodyPr/>
          <a:lstStyle>
            <a:lvl1pPr>
              <a:defRPr/>
            </a:lvl1pPr>
          </a:lstStyle>
          <a:p>
            <a:pPr>
              <a:defRPr/>
            </a:pPr>
            <a:fld id="{95E2E378-88CD-47B5-B41E-EAC7D7FE07FF}" type="slidenum">
              <a:rPr lang="fr-FR" altLang="fr-FR"/>
              <a:pPr>
                <a:defRPr/>
              </a:pPr>
              <a:t>‹N°›</a:t>
            </a:fld>
            <a:endParaRPr lang="fr-FR" altLang="fr-FR"/>
          </a:p>
        </p:txBody>
      </p:sp>
    </p:spTree>
    <p:extLst>
      <p:ext uri="{BB962C8B-B14F-4D97-AF65-F5344CB8AC3E}">
        <p14:creationId xmlns:p14="http://schemas.microsoft.com/office/powerpoint/2010/main" val="390566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DE66B7F6-6179-5097-E2B1-0DEE76D73D0B}"/>
              </a:ext>
            </a:extLst>
          </p:cNvPr>
          <p:cNvSpPr>
            <a:spLocks noGrp="1"/>
          </p:cNvSpPr>
          <p:nvPr>
            <p:ph type="dt" sz="half" idx="10"/>
          </p:nvPr>
        </p:nvSpPr>
        <p:spPr/>
        <p:txBody>
          <a:bodyPr/>
          <a:lstStyle>
            <a:lvl1pPr>
              <a:defRPr/>
            </a:lvl1pPr>
          </a:lstStyle>
          <a:p>
            <a:pPr>
              <a:defRPr/>
            </a:pPr>
            <a:fld id="{28BEA9D3-16D6-4B98-803F-1A93FF24B297}"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64B53B4D-B4E9-D247-D3EE-2281B20BD1A7}"/>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361A29DE-0AEE-C46C-2823-D3F2842596EB}"/>
              </a:ext>
            </a:extLst>
          </p:cNvPr>
          <p:cNvSpPr>
            <a:spLocks noGrp="1"/>
          </p:cNvSpPr>
          <p:nvPr>
            <p:ph type="sldNum" sz="quarter" idx="12"/>
          </p:nvPr>
        </p:nvSpPr>
        <p:spPr/>
        <p:txBody>
          <a:bodyPr/>
          <a:lstStyle>
            <a:lvl1pPr>
              <a:defRPr/>
            </a:lvl1pPr>
          </a:lstStyle>
          <a:p>
            <a:pPr>
              <a:defRPr/>
            </a:pPr>
            <a:fld id="{7272895B-BEED-44A7-93E8-C63DFC1A0DF5}" type="slidenum">
              <a:rPr lang="fr-FR" altLang="fr-FR"/>
              <a:pPr>
                <a:defRPr/>
              </a:pPr>
              <a:t>‹N°›</a:t>
            </a:fld>
            <a:endParaRPr lang="fr-FR" altLang="fr-FR"/>
          </a:p>
        </p:txBody>
      </p:sp>
    </p:spTree>
    <p:extLst>
      <p:ext uri="{BB962C8B-B14F-4D97-AF65-F5344CB8AC3E}">
        <p14:creationId xmlns:p14="http://schemas.microsoft.com/office/powerpoint/2010/main" val="902454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5B4E6B3A-5E7A-2208-E19C-67D5B2B9C8FF}"/>
              </a:ext>
            </a:extLst>
          </p:cNvPr>
          <p:cNvSpPr>
            <a:spLocks noGrp="1"/>
          </p:cNvSpPr>
          <p:nvPr>
            <p:ph type="dt" sz="half" idx="10"/>
          </p:nvPr>
        </p:nvSpPr>
        <p:spPr/>
        <p:txBody>
          <a:bodyPr/>
          <a:lstStyle>
            <a:lvl1pPr>
              <a:defRPr/>
            </a:lvl1pPr>
          </a:lstStyle>
          <a:p>
            <a:pPr>
              <a:defRPr/>
            </a:pPr>
            <a:fld id="{4AC0B29A-D9E1-4259-93FF-8A4AFEB3D263}"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F32C12A0-678A-5FA6-A9C8-E879B47E7B8D}"/>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C0D139CC-F7EC-4298-4635-D76CA2935964}"/>
              </a:ext>
            </a:extLst>
          </p:cNvPr>
          <p:cNvSpPr>
            <a:spLocks noGrp="1"/>
          </p:cNvSpPr>
          <p:nvPr>
            <p:ph type="sldNum" sz="quarter" idx="12"/>
          </p:nvPr>
        </p:nvSpPr>
        <p:spPr/>
        <p:txBody>
          <a:bodyPr/>
          <a:lstStyle>
            <a:lvl1pPr>
              <a:defRPr/>
            </a:lvl1pPr>
          </a:lstStyle>
          <a:p>
            <a:pPr>
              <a:defRPr/>
            </a:pPr>
            <a:fld id="{AA7E0898-7D5A-475E-8BE1-744BBEEE3315}" type="slidenum">
              <a:rPr lang="fr-FR" altLang="fr-FR"/>
              <a:pPr>
                <a:defRPr/>
              </a:pPr>
              <a:t>‹N°›</a:t>
            </a:fld>
            <a:endParaRPr lang="fr-FR" altLang="fr-FR"/>
          </a:p>
        </p:txBody>
      </p:sp>
    </p:spTree>
    <p:extLst>
      <p:ext uri="{BB962C8B-B14F-4D97-AF65-F5344CB8AC3E}">
        <p14:creationId xmlns:p14="http://schemas.microsoft.com/office/powerpoint/2010/main" val="406859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01D7E4C8-1A74-D90F-454C-75EA4A3B3BB6}"/>
              </a:ext>
            </a:extLst>
          </p:cNvPr>
          <p:cNvSpPr>
            <a:spLocks noGrp="1"/>
          </p:cNvSpPr>
          <p:nvPr>
            <p:ph type="dt" sz="half" idx="10"/>
          </p:nvPr>
        </p:nvSpPr>
        <p:spPr/>
        <p:txBody>
          <a:bodyPr/>
          <a:lstStyle>
            <a:lvl1pPr>
              <a:defRPr/>
            </a:lvl1pPr>
          </a:lstStyle>
          <a:p>
            <a:pPr>
              <a:defRPr/>
            </a:pPr>
            <a:fld id="{FE3E2942-35ED-4AC8-B462-F025CCF7426E}"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1058F4EE-CC0F-F653-732A-89E98F97B36B}"/>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0784A72F-87AB-3F04-65DE-DB67B10DA753}"/>
              </a:ext>
            </a:extLst>
          </p:cNvPr>
          <p:cNvSpPr>
            <a:spLocks noGrp="1"/>
          </p:cNvSpPr>
          <p:nvPr>
            <p:ph type="sldNum" sz="quarter" idx="12"/>
          </p:nvPr>
        </p:nvSpPr>
        <p:spPr/>
        <p:txBody>
          <a:bodyPr/>
          <a:lstStyle>
            <a:lvl1pPr>
              <a:defRPr/>
            </a:lvl1pPr>
          </a:lstStyle>
          <a:p>
            <a:pPr>
              <a:defRPr/>
            </a:pPr>
            <a:fld id="{F45433FB-3AEC-4803-B806-C6817508EA5E}" type="slidenum">
              <a:rPr lang="fr-FR" altLang="fr-FR"/>
              <a:pPr>
                <a:defRPr/>
              </a:pPr>
              <a:t>‹N°›</a:t>
            </a:fld>
            <a:endParaRPr lang="fr-FR" altLang="fr-FR"/>
          </a:p>
        </p:txBody>
      </p:sp>
    </p:spTree>
    <p:extLst>
      <p:ext uri="{BB962C8B-B14F-4D97-AF65-F5344CB8AC3E}">
        <p14:creationId xmlns:p14="http://schemas.microsoft.com/office/powerpoint/2010/main" val="305030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7501888C-6F09-841D-8809-1DC6FD1F3D49}"/>
              </a:ext>
            </a:extLst>
          </p:cNvPr>
          <p:cNvSpPr>
            <a:spLocks noGrp="1"/>
          </p:cNvSpPr>
          <p:nvPr>
            <p:ph type="dt" sz="half" idx="10"/>
          </p:nvPr>
        </p:nvSpPr>
        <p:spPr/>
        <p:txBody>
          <a:bodyPr/>
          <a:lstStyle>
            <a:lvl1pPr>
              <a:defRPr/>
            </a:lvl1pPr>
          </a:lstStyle>
          <a:p>
            <a:pPr>
              <a:defRPr/>
            </a:pPr>
            <a:fld id="{87F0C04D-5489-46F2-AE41-0E1BD6373D11}"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0BEB7E32-6DFE-6B54-3B27-CD7FCE5500A6}"/>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F0ACE96-4A8D-118C-5C3E-29C7AFBAE127}"/>
              </a:ext>
            </a:extLst>
          </p:cNvPr>
          <p:cNvSpPr>
            <a:spLocks noGrp="1"/>
          </p:cNvSpPr>
          <p:nvPr>
            <p:ph type="sldNum" sz="quarter" idx="12"/>
          </p:nvPr>
        </p:nvSpPr>
        <p:spPr/>
        <p:txBody>
          <a:bodyPr/>
          <a:lstStyle>
            <a:lvl1pPr>
              <a:defRPr/>
            </a:lvl1pPr>
          </a:lstStyle>
          <a:p>
            <a:pPr>
              <a:defRPr/>
            </a:pPr>
            <a:fld id="{50334AA3-CE6F-4059-BA55-8ECD4BD2E5C9}" type="slidenum">
              <a:rPr lang="fr-FR" altLang="fr-FR"/>
              <a:pPr>
                <a:defRPr/>
              </a:pPr>
              <a:t>‹N°›</a:t>
            </a:fld>
            <a:endParaRPr lang="fr-FR" altLang="fr-FR"/>
          </a:p>
        </p:txBody>
      </p:sp>
    </p:spTree>
    <p:extLst>
      <p:ext uri="{BB962C8B-B14F-4D97-AF65-F5344CB8AC3E}">
        <p14:creationId xmlns:p14="http://schemas.microsoft.com/office/powerpoint/2010/main" val="129085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71F47FC-129F-1B4F-16BB-A41164F6F7A4}"/>
              </a:ext>
            </a:extLst>
          </p:cNvPr>
          <p:cNvSpPr>
            <a:spLocks noGrp="1"/>
          </p:cNvSpPr>
          <p:nvPr>
            <p:ph type="dt" sz="half" idx="10"/>
          </p:nvPr>
        </p:nvSpPr>
        <p:spPr/>
        <p:txBody>
          <a:bodyPr/>
          <a:lstStyle>
            <a:lvl1pPr>
              <a:defRPr/>
            </a:lvl1pPr>
          </a:lstStyle>
          <a:p>
            <a:pPr>
              <a:defRPr/>
            </a:pPr>
            <a:fld id="{30C068D3-DF20-4B97-8002-1785C80E717E}"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F31E876E-6080-5615-3C3C-97BD6C5D92F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2697077-9F2D-B932-773B-4109B6A1BA69}"/>
              </a:ext>
            </a:extLst>
          </p:cNvPr>
          <p:cNvSpPr>
            <a:spLocks noGrp="1"/>
          </p:cNvSpPr>
          <p:nvPr>
            <p:ph type="sldNum" sz="quarter" idx="12"/>
          </p:nvPr>
        </p:nvSpPr>
        <p:spPr/>
        <p:txBody>
          <a:bodyPr/>
          <a:lstStyle>
            <a:lvl1pPr>
              <a:defRPr/>
            </a:lvl1pPr>
          </a:lstStyle>
          <a:p>
            <a:pPr>
              <a:defRPr/>
            </a:pPr>
            <a:fld id="{703885AE-B5DE-471A-A85F-ACDDAF3126FC}" type="slidenum">
              <a:rPr lang="fr-FR" altLang="fr-FR"/>
              <a:pPr>
                <a:defRPr/>
              </a:pPr>
              <a:t>‹N°›</a:t>
            </a:fld>
            <a:endParaRPr lang="fr-FR" altLang="fr-FR"/>
          </a:p>
        </p:txBody>
      </p:sp>
    </p:spTree>
    <p:extLst>
      <p:ext uri="{BB962C8B-B14F-4D97-AF65-F5344CB8AC3E}">
        <p14:creationId xmlns:p14="http://schemas.microsoft.com/office/powerpoint/2010/main" val="14364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A5373184-A67A-5EA0-EFB7-BD9B059AFD0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DBF0EE55-FF66-F2E8-E82C-F17A00C6617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8CB696F7-B0F8-ED48-A55C-1DC423B4E37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F83A802-C49E-4580-BD8E-DEE48C59F62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E1DF5BAE-1153-7405-1822-B17A395A784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F7DC9442-05B4-82C7-8BC6-91168F328A5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D4E3DBCB-DCC5-4CCA-8C2A-02D9FEFFF25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6A4680EE-9AD7-59B4-8090-FCC1379AFB33}"/>
              </a:ext>
            </a:extLst>
          </p:cNvPr>
          <p:cNvSpPr>
            <a:spLocks noGrp="1"/>
          </p:cNvSpPr>
          <p:nvPr>
            <p:ph type="title"/>
          </p:nvPr>
        </p:nvSpPr>
        <p:spPr>
          <a:xfrm>
            <a:off x="539750" y="188913"/>
            <a:ext cx="8604250" cy="1012825"/>
          </a:xfrm>
        </p:spPr>
        <p:txBody>
          <a:bodyPr/>
          <a:lstStyle/>
          <a:p>
            <a:pPr eaLnBrk="1" hangingPunct="1">
              <a:defRPr/>
            </a:pPr>
            <a:r>
              <a:rPr lang="fr-FR" sz="2800" b="1" dirty="0">
                <a:solidFill>
                  <a:schemeClr val="bg1"/>
                </a:solidFill>
                <a:effectLst>
                  <a:outerShdw blurRad="38100" dist="38100" dir="2700000" algn="tl">
                    <a:srgbClr val="000000">
                      <a:alpha val="43137"/>
                    </a:srgbClr>
                  </a:outerShdw>
                </a:effectLst>
              </a:rPr>
              <a:t>MARCHE GENERALE </a:t>
            </a:r>
            <a:r>
              <a:rPr lang="fr-FR" sz="2800" b="1">
                <a:solidFill>
                  <a:schemeClr val="bg1"/>
                </a:solidFill>
                <a:effectLst>
                  <a:outerShdw blurRad="38100" dist="38100" dir="2700000" algn="tl">
                    <a:srgbClr val="000000">
                      <a:alpha val="43137"/>
                    </a:srgbClr>
                  </a:outerShdw>
                </a:effectLst>
              </a:rPr>
              <a:t>DES OPERATIONS</a:t>
            </a:r>
            <a:endParaRPr lang="fr-FR" sz="2800" b="1" dirty="0">
              <a:solidFill>
                <a:schemeClr val="bg1"/>
              </a:solidFill>
              <a:effectLst>
                <a:outerShdw blurRad="38100" dist="38100" dir="2700000" algn="tl">
                  <a:srgbClr val="000000">
                    <a:alpha val="43137"/>
                  </a:srgbClr>
                </a:outerShdw>
              </a:effectLst>
            </a:endParaRPr>
          </a:p>
        </p:txBody>
      </p:sp>
      <p:sp>
        <p:nvSpPr>
          <p:cNvPr id="3075" name="ZoneTexte 5">
            <a:extLst>
              <a:ext uri="{FF2B5EF4-FFF2-40B4-BE49-F238E27FC236}">
                <a16:creationId xmlns:a16="http://schemas.microsoft.com/office/drawing/2014/main" id="{956F5330-2227-0634-4C2D-9AE439C2D15E}"/>
              </a:ext>
            </a:extLst>
          </p:cNvPr>
          <p:cNvSpPr txBox="1">
            <a:spLocks noChangeArrowheads="1"/>
          </p:cNvSpPr>
          <p:nvPr/>
        </p:nvSpPr>
        <p:spPr bwMode="auto">
          <a:xfrm>
            <a:off x="269875" y="616585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sz="1200" b="1">
                <a:solidFill>
                  <a:srgbClr val="441202"/>
                </a:solidFill>
              </a:rPr>
              <a:t>ADMJSP / </a:t>
            </a:r>
            <a:r>
              <a:rPr lang="fr-FR" altLang="fr-FR" sz="1200">
                <a:solidFill>
                  <a:srgbClr val="441202"/>
                </a:solidFill>
              </a:rPr>
              <a:t>Pôle Pédagogie – 2024 – Version 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a:extLst>
              <a:ext uri="{FF2B5EF4-FFF2-40B4-BE49-F238E27FC236}">
                <a16:creationId xmlns:a16="http://schemas.microsoft.com/office/drawing/2014/main" id="{A83EF547-4B17-9C9A-709E-370A85B2BC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798F877-BF6E-4FA3-814E-93C09492D425}" type="slidenum">
              <a:rPr lang="fr-FR" altLang="fr-FR" sz="1200" smtClean="0">
                <a:solidFill>
                  <a:srgbClr val="898989"/>
                </a:solidFill>
              </a:rPr>
              <a:pPr>
                <a:spcBef>
                  <a:spcPct val="0"/>
                </a:spcBef>
                <a:buFontTx/>
                <a:buNone/>
              </a:pPr>
              <a:t>10</a:t>
            </a:fld>
            <a:endParaRPr lang="fr-FR" altLang="fr-FR" sz="1200">
              <a:solidFill>
                <a:srgbClr val="898989"/>
              </a:solidFill>
            </a:endParaRPr>
          </a:p>
        </p:txBody>
      </p:sp>
      <p:sp>
        <p:nvSpPr>
          <p:cNvPr id="14" name="Titre 8">
            <a:extLst>
              <a:ext uri="{FF2B5EF4-FFF2-40B4-BE49-F238E27FC236}">
                <a16:creationId xmlns:a16="http://schemas.microsoft.com/office/drawing/2014/main" id="{32928593-2B00-8776-B82E-E4826506B862}"/>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Reconnaissance</a:t>
            </a:r>
          </a:p>
        </p:txBody>
      </p:sp>
      <p:sp>
        <p:nvSpPr>
          <p:cNvPr id="12292" name="Text Box 9">
            <a:extLst>
              <a:ext uri="{FF2B5EF4-FFF2-40B4-BE49-F238E27FC236}">
                <a16:creationId xmlns:a16="http://schemas.microsoft.com/office/drawing/2014/main" id="{1CF89DEB-E779-9B8E-AA1D-BFBABDF8EC64}"/>
              </a:ext>
            </a:extLst>
          </p:cNvPr>
          <p:cNvSpPr txBox="1">
            <a:spLocks noChangeArrowheads="1"/>
          </p:cNvSpPr>
          <p:nvPr/>
        </p:nvSpPr>
        <p:spPr bwMode="auto">
          <a:xfrm>
            <a:off x="323850" y="1309688"/>
            <a:ext cx="8534400" cy="8302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sym typeface="Wingdings" panose="05000000000000000000" pitchFamily="2" charset="2"/>
              </a:rPr>
              <a:t>P</a:t>
            </a:r>
            <a:r>
              <a:rPr lang="fr-FR" altLang="fr-FR" sz="2400" b="1">
                <a:latin typeface="Times New Roman" panose="02020603050405020304" pitchFamily="18" charset="0"/>
              </a:rPr>
              <a:t>HASE MAJEURE DE L’OPERATION </a:t>
            </a:r>
            <a:r>
              <a:rPr lang="fr-FR" altLang="fr-FR" sz="2400" b="1">
                <a:latin typeface="Times New Roman" panose="02020603050405020304" pitchFamily="18" charset="0"/>
                <a:sym typeface="Wingdings" panose="05000000000000000000" pitchFamily="2" charset="2"/>
              </a:rPr>
              <a:t> </a:t>
            </a:r>
            <a:r>
              <a:rPr lang="fr-FR" altLang="fr-FR" sz="2400" b="1">
                <a:latin typeface="Times New Roman" panose="02020603050405020304" pitchFamily="18" charset="0"/>
              </a:rPr>
              <a:t>DURE DE L’ARRIVEE DES SECOURS JUSQU’À LEUR DEPART. </a:t>
            </a:r>
            <a:endParaRPr lang="fr-FR" altLang="fr-FR" sz="2400">
              <a:latin typeface="Times New Roman" panose="02020603050405020304" pitchFamily="18" charset="0"/>
            </a:endParaRPr>
          </a:p>
        </p:txBody>
      </p:sp>
      <p:pic>
        <p:nvPicPr>
          <p:cNvPr id="12293" name="Picture 2" descr="Afficher l'image d'origine">
            <a:extLst>
              <a:ext uri="{FF2B5EF4-FFF2-40B4-BE49-F238E27FC236}">
                <a16:creationId xmlns:a16="http://schemas.microsoft.com/office/drawing/2014/main" id="{AA345622-6376-B74D-19F4-131C7DDE0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73450"/>
            <a:ext cx="31242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4" descr="E:\CLIPART\SYMBOLS\SHAPES\SH3DN008.WMF">
            <a:extLst>
              <a:ext uri="{FF2B5EF4-FFF2-40B4-BE49-F238E27FC236}">
                <a16:creationId xmlns:a16="http://schemas.microsoft.com/office/drawing/2014/main" id="{FE8690C5-4CB6-6757-AC34-4C49F789E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195638"/>
            <a:ext cx="3429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5" descr="E:\CLIPART\MISC\SAFETY\FIRE006.WMF">
            <a:extLst>
              <a:ext uri="{FF2B5EF4-FFF2-40B4-BE49-F238E27FC236}">
                <a16:creationId xmlns:a16="http://schemas.microsoft.com/office/drawing/2014/main" id="{EA355512-E9D2-A14A-C1B9-07626D3F7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14800"/>
            <a:ext cx="7191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8">
            <a:extLst>
              <a:ext uri="{FF2B5EF4-FFF2-40B4-BE49-F238E27FC236}">
                <a16:creationId xmlns:a16="http://schemas.microsoft.com/office/drawing/2014/main" id="{7D8A83FF-EE19-9ED8-5B59-56C22527701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4451" name="Espace réservé du numéro de diapositive 4">
            <a:extLst>
              <a:ext uri="{FF2B5EF4-FFF2-40B4-BE49-F238E27FC236}">
                <a16:creationId xmlns:a16="http://schemas.microsoft.com/office/drawing/2014/main" id="{D3F6CB08-2412-6485-AE5A-872F71F76B9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EFD9636-4D70-4A0F-BE54-E108108A9441}" type="slidenum">
              <a:rPr lang="fr-FR" altLang="fr-FR" sz="2000">
                <a:solidFill>
                  <a:srgbClr val="984807"/>
                </a:solidFill>
              </a:rPr>
              <a:pPr algn="r" eaLnBrk="1" hangingPunct="1">
                <a:spcBef>
                  <a:spcPct val="0"/>
                </a:spcBef>
                <a:buFontTx/>
                <a:buNone/>
              </a:pPr>
              <a:t>100</a:t>
            </a:fld>
            <a:endParaRPr lang="fr-FR" altLang="fr-FR" sz="2000">
              <a:solidFill>
                <a:srgbClr val="984807"/>
              </a:solidFill>
            </a:endParaRPr>
          </a:p>
        </p:txBody>
      </p:sp>
      <p:sp>
        <p:nvSpPr>
          <p:cNvPr id="104452" name="ZoneTexte 2">
            <a:extLst>
              <a:ext uri="{FF2B5EF4-FFF2-40B4-BE49-F238E27FC236}">
                <a16:creationId xmlns:a16="http://schemas.microsoft.com/office/drawing/2014/main" id="{144BAC35-A530-0FBB-F48A-FF5C2191E333}"/>
              </a:ext>
            </a:extLst>
          </p:cNvPr>
          <p:cNvSpPr txBox="1">
            <a:spLocks noChangeArrowheads="1"/>
          </p:cNvSpPr>
          <p:nvPr/>
        </p:nvSpPr>
        <p:spPr bwMode="auto">
          <a:xfrm>
            <a:off x="346075" y="1341438"/>
            <a:ext cx="84518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Par cloisonnement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Objectifs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Protéger les biens et les volumes sains en empêchant la propagation des fumées,</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Protéger / sécuriser / favoriser la progression des binômes engagés,</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Faciliter les éventuelles évacuations et/ou sauvetages.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8">
            <a:extLst>
              <a:ext uri="{FF2B5EF4-FFF2-40B4-BE49-F238E27FC236}">
                <a16:creationId xmlns:a16="http://schemas.microsoft.com/office/drawing/2014/main" id="{15517B66-6A0E-C3ED-979B-ACA15ADFD83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5475" name="Espace réservé du numéro de diapositive 4">
            <a:extLst>
              <a:ext uri="{FF2B5EF4-FFF2-40B4-BE49-F238E27FC236}">
                <a16:creationId xmlns:a16="http://schemas.microsoft.com/office/drawing/2014/main" id="{C275D676-1D38-5617-3A8F-16AF861FD6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24C2E68-5135-4FF8-8C32-A9FA9D7B6A0D}" type="slidenum">
              <a:rPr lang="fr-FR" altLang="fr-FR" sz="2000">
                <a:solidFill>
                  <a:srgbClr val="984807"/>
                </a:solidFill>
              </a:rPr>
              <a:pPr algn="r" eaLnBrk="1" hangingPunct="1">
                <a:spcBef>
                  <a:spcPct val="0"/>
                </a:spcBef>
                <a:buFontTx/>
                <a:buNone/>
              </a:pPr>
              <a:t>101</a:t>
            </a:fld>
            <a:endParaRPr lang="fr-FR" altLang="fr-FR" sz="2000">
              <a:solidFill>
                <a:srgbClr val="984807"/>
              </a:solidFill>
            </a:endParaRPr>
          </a:p>
        </p:txBody>
      </p:sp>
      <p:sp>
        <p:nvSpPr>
          <p:cNvPr id="105476" name="ZoneTexte 2">
            <a:extLst>
              <a:ext uri="{FF2B5EF4-FFF2-40B4-BE49-F238E27FC236}">
                <a16:creationId xmlns:a16="http://schemas.microsoft.com/office/drawing/2014/main" id="{0B42BED0-893F-4A08-3CA5-3BBD4B1FDEF5}"/>
              </a:ext>
            </a:extLst>
          </p:cNvPr>
          <p:cNvSpPr txBox="1">
            <a:spLocks noChangeArrowheads="1"/>
          </p:cNvSpPr>
          <p:nvPr/>
        </p:nvSpPr>
        <p:spPr bwMode="auto">
          <a:xfrm>
            <a:off x="346075" y="1341438"/>
            <a:ext cx="84518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Par cloisonnement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Enjeux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Permettre la conservation d'une bonne visibilité,</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Conserver une ambiance thermique de travail acceptable,</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Limiter la concentration de gaz chauds,</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Sécuriser et faciliter un repli d'urgence.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oneTexte 5">
            <a:extLst>
              <a:ext uri="{FF2B5EF4-FFF2-40B4-BE49-F238E27FC236}">
                <a16:creationId xmlns:a16="http://schemas.microsoft.com/office/drawing/2014/main" id="{D745D9EF-D435-5B58-797B-DFD30A20E349}"/>
              </a:ext>
            </a:extLst>
          </p:cNvPr>
          <p:cNvSpPr txBox="1">
            <a:spLocks noChangeArrowheads="1"/>
          </p:cNvSpPr>
          <p:nvPr/>
        </p:nvSpPr>
        <p:spPr bwMode="auto">
          <a:xfrm>
            <a:off x="323850" y="125888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Cloisonnement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6499" name="Titre 8">
            <a:extLst>
              <a:ext uri="{FF2B5EF4-FFF2-40B4-BE49-F238E27FC236}">
                <a16:creationId xmlns:a16="http://schemas.microsoft.com/office/drawing/2014/main" id="{702F0CAB-CD45-7A5C-BBE0-D6816C91C1F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6500" name="Espace réservé du numéro de diapositive 4">
            <a:extLst>
              <a:ext uri="{FF2B5EF4-FFF2-40B4-BE49-F238E27FC236}">
                <a16:creationId xmlns:a16="http://schemas.microsoft.com/office/drawing/2014/main" id="{A9D80D61-8429-A426-56E7-035F68D15F0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4248C9D-C2E1-4970-8FC5-32AA45B72B27}" type="slidenum">
              <a:rPr lang="fr-FR" altLang="fr-FR" sz="2000">
                <a:solidFill>
                  <a:srgbClr val="984807"/>
                </a:solidFill>
              </a:rPr>
              <a:pPr algn="r" eaLnBrk="1" hangingPunct="1">
                <a:spcBef>
                  <a:spcPct val="0"/>
                </a:spcBef>
                <a:buFontTx/>
                <a:buNone/>
              </a:pPr>
              <a:t>102</a:t>
            </a:fld>
            <a:endParaRPr lang="fr-FR" altLang="fr-FR" sz="2000">
              <a:solidFill>
                <a:srgbClr val="984807"/>
              </a:solidFill>
            </a:endParaRPr>
          </a:p>
        </p:txBody>
      </p:sp>
      <p:sp>
        <p:nvSpPr>
          <p:cNvPr id="106501" name="Rectangle 2">
            <a:extLst>
              <a:ext uri="{FF2B5EF4-FFF2-40B4-BE49-F238E27FC236}">
                <a16:creationId xmlns:a16="http://schemas.microsoft.com/office/drawing/2014/main" id="{3C2D6387-6EB0-05D8-36B9-899FB42E5BA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06502" name="Picture 1">
            <a:extLst>
              <a:ext uri="{FF2B5EF4-FFF2-40B4-BE49-F238E27FC236}">
                <a16:creationId xmlns:a16="http://schemas.microsoft.com/office/drawing/2014/main" id="{5B8C3953-4FF2-5AE7-AEC6-D54B3AC09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00" t="36011" r="2715" b="8054"/>
          <a:stretch>
            <a:fillRect/>
          </a:stretch>
        </p:blipFill>
        <p:spPr bwMode="auto">
          <a:xfrm>
            <a:off x="2173288" y="274638"/>
            <a:ext cx="6746875"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re 8">
            <a:extLst>
              <a:ext uri="{FF2B5EF4-FFF2-40B4-BE49-F238E27FC236}">
                <a16:creationId xmlns:a16="http://schemas.microsoft.com/office/drawing/2014/main" id="{7C316903-15DE-5F31-22DF-9CA8A52FBC2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7523" name="Espace réservé du numéro de diapositive 4">
            <a:extLst>
              <a:ext uri="{FF2B5EF4-FFF2-40B4-BE49-F238E27FC236}">
                <a16:creationId xmlns:a16="http://schemas.microsoft.com/office/drawing/2014/main" id="{41DD823E-366A-1BA7-CA1E-1B096A44E45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D5853A-079E-497E-B6DE-5186762F9BD4}" type="slidenum">
              <a:rPr lang="fr-FR" altLang="fr-FR" sz="2000">
                <a:solidFill>
                  <a:srgbClr val="984807"/>
                </a:solidFill>
              </a:rPr>
              <a:pPr algn="r" eaLnBrk="1" hangingPunct="1">
                <a:spcBef>
                  <a:spcPct val="0"/>
                </a:spcBef>
                <a:buFontTx/>
                <a:buNone/>
              </a:pPr>
              <a:t>103</a:t>
            </a:fld>
            <a:endParaRPr lang="fr-FR" altLang="fr-FR" sz="2000">
              <a:solidFill>
                <a:srgbClr val="984807"/>
              </a:solidFill>
            </a:endParaRPr>
          </a:p>
        </p:txBody>
      </p:sp>
      <p:sp>
        <p:nvSpPr>
          <p:cNvPr id="107524" name="ZoneTexte 2">
            <a:extLst>
              <a:ext uri="{FF2B5EF4-FFF2-40B4-BE49-F238E27FC236}">
                <a16:creationId xmlns:a16="http://schemas.microsoft.com/office/drawing/2014/main" id="{CB7CEA80-2B0F-F8A9-D781-4310C7211C85}"/>
              </a:ext>
            </a:extLst>
          </p:cNvPr>
          <p:cNvSpPr txBox="1">
            <a:spLocks noChangeArrowheads="1"/>
          </p:cNvSpPr>
          <p:nvPr/>
        </p:nvSpPr>
        <p:spPr bwMode="auto">
          <a:xfrm>
            <a:off x="395288" y="1412875"/>
            <a:ext cx="83534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Par surpression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OBJECTIFS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Lutter contre les propagations des fumées au travers des interstices entre un V enfumé et un V sain, malgré un cloisonnement réalisé entre ces 2 V.</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re 8">
            <a:extLst>
              <a:ext uri="{FF2B5EF4-FFF2-40B4-BE49-F238E27FC236}">
                <a16:creationId xmlns:a16="http://schemas.microsoft.com/office/drawing/2014/main" id="{6CFC3172-4F07-2E43-8305-74F71DF0529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8547" name="Espace réservé du numéro de diapositive 4">
            <a:extLst>
              <a:ext uri="{FF2B5EF4-FFF2-40B4-BE49-F238E27FC236}">
                <a16:creationId xmlns:a16="http://schemas.microsoft.com/office/drawing/2014/main" id="{2713DB92-D195-5783-F956-F72B0D1B3B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A2E7C4-D8D1-47CE-9AC1-B6CC90A68A39}" type="slidenum">
              <a:rPr lang="fr-FR" altLang="fr-FR" sz="2000">
                <a:solidFill>
                  <a:srgbClr val="984807"/>
                </a:solidFill>
              </a:rPr>
              <a:pPr algn="r" eaLnBrk="1" hangingPunct="1">
                <a:spcBef>
                  <a:spcPct val="0"/>
                </a:spcBef>
                <a:buFontTx/>
                <a:buNone/>
              </a:pPr>
              <a:t>104</a:t>
            </a:fld>
            <a:endParaRPr lang="fr-FR" altLang="fr-FR" sz="2000">
              <a:solidFill>
                <a:srgbClr val="984807"/>
              </a:solidFill>
            </a:endParaRPr>
          </a:p>
        </p:txBody>
      </p:sp>
      <p:sp>
        <p:nvSpPr>
          <p:cNvPr id="108548" name="ZoneTexte 2">
            <a:extLst>
              <a:ext uri="{FF2B5EF4-FFF2-40B4-BE49-F238E27FC236}">
                <a16:creationId xmlns:a16="http://schemas.microsoft.com/office/drawing/2014/main" id="{0C14880A-BC69-802B-5777-012DA8FECF73}"/>
              </a:ext>
            </a:extLst>
          </p:cNvPr>
          <p:cNvSpPr txBox="1">
            <a:spLocks noChangeArrowheads="1"/>
          </p:cNvSpPr>
          <p:nvPr/>
        </p:nvSpPr>
        <p:spPr bwMode="auto">
          <a:xfrm>
            <a:off x="395288" y="1343025"/>
            <a:ext cx="83534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Par surpression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ENJEUX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Permettre la conservation d'une bonne visibilité,</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Conserver une ambiance thermique d’intervention "acceptable",</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Limiter la concentration de gaz chauds,</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Sécuriser et faciliter un repli d'urgence</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Cloisonnement OBLIGATOIRE avant mise en œuvre.</a:t>
            </a:r>
          </a:p>
          <a:p>
            <a:pPr>
              <a:lnSpc>
                <a:spcPct val="107000"/>
              </a:lnSpc>
            </a:pPr>
            <a:r>
              <a:rPr lang="fr-FR" altLang="fr-FR" sz="2400" b="1">
                <a:latin typeface="Times New Roman" panose="02020603050405020304" pitchFamily="18" charset="0"/>
                <a:sym typeface="Wingdings" panose="05000000000000000000" pitchFamily="2" charset="2"/>
              </a:rPr>
              <a:t> A</a:t>
            </a:r>
            <a:r>
              <a:rPr lang="fr-FR" altLang="fr-FR" sz="2400">
                <a:latin typeface="Times New Roman" panose="02020603050405020304" pitchFamily="18" charset="0"/>
                <a:cs typeface="Calibri" panose="020F0502020204030204" pitchFamily="34" charset="0"/>
              </a:rPr>
              <a:t>ucun sortant ne sera créé dans les V sains afin d'obtenir la mise en surpression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re 8">
            <a:extLst>
              <a:ext uri="{FF2B5EF4-FFF2-40B4-BE49-F238E27FC236}">
                <a16:creationId xmlns:a16="http://schemas.microsoft.com/office/drawing/2014/main" id="{FADD91C6-ED34-5EC7-0054-857DA5FFA1B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9571" name="Espace réservé du numéro de diapositive 4">
            <a:extLst>
              <a:ext uri="{FF2B5EF4-FFF2-40B4-BE49-F238E27FC236}">
                <a16:creationId xmlns:a16="http://schemas.microsoft.com/office/drawing/2014/main" id="{E819DF36-2C11-1BAF-038A-3879B4FC3AD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55F7CD3-B4AB-49CE-AF7E-D01FA7158A99}" type="slidenum">
              <a:rPr lang="fr-FR" altLang="fr-FR" sz="2000">
                <a:solidFill>
                  <a:srgbClr val="984807"/>
                </a:solidFill>
              </a:rPr>
              <a:pPr algn="r" eaLnBrk="1" hangingPunct="1">
                <a:spcBef>
                  <a:spcPct val="0"/>
                </a:spcBef>
                <a:buFontTx/>
                <a:buNone/>
              </a:pPr>
              <a:t>105</a:t>
            </a:fld>
            <a:endParaRPr lang="fr-FR" altLang="fr-FR" sz="2000">
              <a:solidFill>
                <a:srgbClr val="984807"/>
              </a:solidFill>
            </a:endParaRPr>
          </a:p>
        </p:txBody>
      </p:sp>
      <p:sp>
        <p:nvSpPr>
          <p:cNvPr id="109572" name="ZoneTexte 2">
            <a:extLst>
              <a:ext uri="{FF2B5EF4-FFF2-40B4-BE49-F238E27FC236}">
                <a16:creationId xmlns:a16="http://schemas.microsoft.com/office/drawing/2014/main" id="{F9DCE9A2-C028-0EB0-1E48-DE70A5065106}"/>
              </a:ext>
            </a:extLst>
          </p:cNvPr>
          <p:cNvSpPr txBox="1">
            <a:spLocks noChangeArrowheads="1"/>
          </p:cNvSpPr>
          <p:nvPr/>
        </p:nvSpPr>
        <p:spPr bwMode="auto">
          <a:xfrm>
            <a:off x="395288" y="1343025"/>
            <a:ext cx="83534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Par surpression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MISE EN OEUVRE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Cloisonnement du volume feu,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Fermeture de tout ouvrant pouvant servir de sortant dans les V sains, positionner le ventilateur devant un entrant puis effectuer la mise en fonctionnement.</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Surpression créée sera supérieure à celle des gaz chauds et empêchera toutes fumées de s’introduire par les interstices dans les V sains.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re 8">
            <a:extLst>
              <a:ext uri="{FF2B5EF4-FFF2-40B4-BE49-F238E27FC236}">
                <a16:creationId xmlns:a16="http://schemas.microsoft.com/office/drawing/2014/main" id="{681D33BE-8B37-4024-B4BD-42E1E29DD7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10595" name="Espace réservé du numéro de diapositive 4">
            <a:extLst>
              <a:ext uri="{FF2B5EF4-FFF2-40B4-BE49-F238E27FC236}">
                <a16:creationId xmlns:a16="http://schemas.microsoft.com/office/drawing/2014/main" id="{A1905F1D-9D7F-1A87-9043-7A0642309D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2015318-9DA3-48B7-968E-D9935CBCFEEC}" type="slidenum">
              <a:rPr lang="fr-FR" altLang="fr-FR" sz="2000">
                <a:solidFill>
                  <a:srgbClr val="984807"/>
                </a:solidFill>
              </a:rPr>
              <a:pPr algn="r" eaLnBrk="1" hangingPunct="1">
                <a:spcBef>
                  <a:spcPct val="0"/>
                </a:spcBef>
                <a:buFontTx/>
                <a:buNone/>
              </a:pPr>
              <a:t>106</a:t>
            </a:fld>
            <a:endParaRPr lang="fr-FR" altLang="fr-FR" sz="2000">
              <a:solidFill>
                <a:srgbClr val="984807"/>
              </a:solidFill>
            </a:endParaRPr>
          </a:p>
        </p:txBody>
      </p:sp>
      <p:sp>
        <p:nvSpPr>
          <p:cNvPr id="110596" name="ZoneTexte 2">
            <a:extLst>
              <a:ext uri="{FF2B5EF4-FFF2-40B4-BE49-F238E27FC236}">
                <a16:creationId xmlns:a16="http://schemas.microsoft.com/office/drawing/2014/main" id="{12AD1043-6CB8-20BA-4C6D-1C692BFBFD70}"/>
              </a:ext>
            </a:extLst>
          </p:cNvPr>
          <p:cNvSpPr txBox="1">
            <a:spLocks noChangeArrowheads="1"/>
          </p:cNvSpPr>
          <p:nvPr/>
        </p:nvSpPr>
        <p:spPr bwMode="auto">
          <a:xfrm>
            <a:off x="395288" y="1343025"/>
            <a:ext cx="8353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Par surpression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0597" name="Picture 1">
            <a:extLst>
              <a:ext uri="{FF2B5EF4-FFF2-40B4-BE49-F238E27FC236}">
                <a16:creationId xmlns:a16="http://schemas.microsoft.com/office/drawing/2014/main" id="{A958D2BC-56E8-7500-1587-29BDD6F8D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4" t="64934" r="3844" b="10316"/>
          <a:stretch>
            <a:fillRect/>
          </a:stretch>
        </p:blipFill>
        <p:spPr bwMode="auto">
          <a:xfrm>
            <a:off x="312738" y="2133600"/>
            <a:ext cx="827087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re 8">
            <a:extLst>
              <a:ext uri="{FF2B5EF4-FFF2-40B4-BE49-F238E27FC236}">
                <a16:creationId xmlns:a16="http://schemas.microsoft.com/office/drawing/2014/main" id="{3E2D1CC2-6F90-7BFB-F181-52F32B1696B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11619" name="Espace réservé du numéro de diapositive 4">
            <a:extLst>
              <a:ext uri="{FF2B5EF4-FFF2-40B4-BE49-F238E27FC236}">
                <a16:creationId xmlns:a16="http://schemas.microsoft.com/office/drawing/2014/main" id="{DDB31692-E2A0-31C0-C7BD-63B67F0412E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002B33-FB52-4CFE-9B61-1ADB330B07F5}" type="slidenum">
              <a:rPr lang="fr-FR" altLang="fr-FR" sz="2000">
                <a:solidFill>
                  <a:srgbClr val="984807"/>
                </a:solidFill>
              </a:rPr>
              <a:pPr algn="r" eaLnBrk="1" hangingPunct="1">
                <a:spcBef>
                  <a:spcPct val="0"/>
                </a:spcBef>
                <a:buFontTx/>
                <a:buNone/>
              </a:pPr>
              <a:t>107</a:t>
            </a:fld>
            <a:endParaRPr lang="fr-FR" altLang="fr-FR" sz="2000">
              <a:solidFill>
                <a:srgbClr val="984807"/>
              </a:solidFill>
            </a:endParaRPr>
          </a:p>
        </p:txBody>
      </p:sp>
      <p:sp>
        <p:nvSpPr>
          <p:cNvPr id="111620" name="ZoneTexte 2">
            <a:extLst>
              <a:ext uri="{FF2B5EF4-FFF2-40B4-BE49-F238E27FC236}">
                <a16:creationId xmlns:a16="http://schemas.microsoft.com/office/drawing/2014/main" id="{51D422B2-A9BE-280D-B1CA-8BF1ADAF9335}"/>
              </a:ext>
            </a:extLst>
          </p:cNvPr>
          <p:cNvSpPr txBox="1">
            <a:spLocks noChangeArrowheads="1"/>
          </p:cNvSpPr>
          <p:nvPr/>
        </p:nvSpPr>
        <p:spPr bwMode="auto">
          <a:xfrm>
            <a:off x="250825" y="1412875"/>
            <a:ext cx="694848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POSITIONNEMENT DU VENTILATEUR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11621" name="Rectangle 2">
            <a:extLst>
              <a:ext uri="{FF2B5EF4-FFF2-40B4-BE49-F238E27FC236}">
                <a16:creationId xmlns:a16="http://schemas.microsoft.com/office/drawing/2014/main" id="{C5CDBD07-50E4-F749-3389-C5489C22BAC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11622" name="Picture 1">
            <a:extLst>
              <a:ext uri="{FF2B5EF4-FFF2-40B4-BE49-F238E27FC236}">
                <a16:creationId xmlns:a16="http://schemas.microsoft.com/office/drawing/2014/main" id="{4DFBE56E-395F-5375-C88C-B0B52A540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07" t="21648" r="4382" b="59602"/>
          <a:stretch>
            <a:fillRect/>
          </a:stretch>
        </p:blipFill>
        <p:spPr bwMode="auto">
          <a:xfrm>
            <a:off x="447675" y="2349500"/>
            <a:ext cx="82486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8">
            <a:extLst>
              <a:ext uri="{FF2B5EF4-FFF2-40B4-BE49-F238E27FC236}">
                <a16:creationId xmlns:a16="http://schemas.microsoft.com/office/drawing/2014/main" id="{E30905FA-5E81-CB22-D691-1AAA649603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12643" name="Espace réservé du numéro de diapositive 4">
            <a:extLst>
              <a:ext uri="{FF2B5EF4-FFF2-40B4-BE49-F238E27FC236}">
                <a16:creationId xmlns:a16="http://schemas.microsoft.com/office/drawing/2014/main" id="{9055EA69-F9B2-A12A-C3EF-6E113041F29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BB2719-267B-45BE-AB89-FE5D7FB3AE3B}" type="slidenum">
              <a:rPr lang="fr-FR" altLang="fr-FR" sz="2000">
                <a:solidFill>
                  <a:srgbClr val="984807"/>
                </a:solidFill>
              </a:rPr>
              <a:pPr algn="r" eaLnBrk="1" hangingPunct="1">
                <a:spcBef>
                  <a:spcPct val="0"/>
                </a:spcBef>
                <a:buFontTx/>
                <a:buNone/>
              </a:pPr>
              <a:t>108</a:t>
            </a:fld>
            <a:endParaRPr lang="fr-FR" altLang="fr-FR" sz="2000">
              <a:solidFill>
                <a:srgbClr val="984807"/>
              </a:solidFill>
            </a:endParaRPr>
          </a:p>
        </p:txBody>
      </p:sp>
      <p:sp>
        <p:nvSpPr>
          <p:cNvPr id="112644" name="ZoneTexte 2">
            <a:extLst>
              <a:ext uri="{FF2B5EF4-FFF2-40B4-BE49-F238E27FC236}">
                <a16:creationId xmlns:a16="http://schemas.microsoft.com/office/drawing/2014/main" id="{5966252D-86EA-5B9F-8D93-7D378D5ABABA}"/>
              </a:ext>
            </a:extLst>
          </p:cNvPr>
          <p:cNvSpPr txBox="1">
            <a:spLocks noChangeArrowheads="1"/>
          </p:cNvSpPr>
          <p:nvPr/>
        </p:nvSpPr>
        <p:spPr bwMode="auto">
          <a:xfrm>
            <a:off x="250825" y="1412875"/>
            <a:ext cx="694848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POSITIONNEMENT DU VENTILATEUR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12645" name="Rectangle 2">
            <a:extLst>
              <a:ext uri="{FF2B5EF4-FFF2-40B4-BE49-F238E27FC236}">
                <a16:creationId xmlns:a16="http://schemas.microsoft.com/office/drawing/2014/main" id="{030989E1-BA55-0B96-0ED8-41825B47CE5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12646" name="Picture 1">
            <a:extLst>
              <a:ext uri="{FF2B5EF4-FFF2-40B4-BE49-F238E27FC236}">
                <a16:creationId xmlns:a16="http://schemas.microsoft.com/office/drawing/2014/main" id="{951076FC-CFA5-9A9D-591C-31B4A304B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16" t="53607" r="4382" b="14105"/>
          <a:stretch>
            <a:fillRect/>
          </a:stretch>
        </p:blipFill>
        <p:spPr bwMode="auto">
          <a:xfrm>
            <a:off x="604838" y="1881188"/>
            <a:ext cx="7934325"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4">
            <a:extLst>
              <a:ext uri="{FF2B5EF4-FFF2-40B4-BE49-F238E27FC236}">
                <a16:creationId xmlns:a16="http://schemas.microsoft.com/office/drawing/2014/main" id="{B1AC2BCB-D542-1614-6103-817B339D77B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20D0DF-B422-4753-9AB1-22BDA1AE6E74}" type="slidenum">
              <a:rPr lang="fr-FR" altLang="fr-FR" sz="2000">
                <a:solidFill>
                  <a:srgbClr val="984807"/>
                </a:solidFill>
              </a:rPr>
              <a:pPr algn="r" eaLnBrk="1" hangingPunct="1">
                <a:spcBef>
                  <a:spcPct val="0"/>
                </a:spcBef>
                <a:buFontTx/>
                <a:buNone/>
              </a:pPr>
              <a:t>109</a:t>
            </a:fld>
            <a:endParaRPr lang="fr-FR" altLang="fr-FR" sz="2000">
              <a:solidFill>
                <a:srgbClr val="984807"/>
              </a:solidFill>
            </a:endParaRPr>
          </a:p>
        </p:txBody>
      </p:sp>
      <p:sp>
        <p:nvSpPr>
          <p:cNvPr id="113667" name="Titre 8">
            <a:extLst>
              <a:ext uri="{FF2B5EF4-FFF2-40B4-BE49-F238E27FC236}">
                <a16:creationId xmlns:a16="http://schemas.microsoft.com/office/drawing/2014/main" id="{D8B48C01-E259-4F56-A169-BE46C53425CD}"/>
              </a:ext>
            </a:extLst>
          </p:cNvPr>
          <p:cNvSpPr>
            <a:spLocks/>
          </p:cNvSpPr>
          <p:nvPr/>
        </p:nvSpPr>
        <p:spPr bwMode="auto">
          <a:xfrm>
            <a:off x="700088" y="2312988"/>
            <a:ext cx="77422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a:t>
            </a:r>
          </a:p>
          <a:p>
            <a:pPr algn="ctr" eaLnBrk="1" hangingPunct="1">
              <a:spcBef>
                <a:spcPct val="0"/>
              </a:spcBef>
              <a:buFontTx/>
              <a:buNone/>
            </a:pPr>
            <a:r>
              <a:rPr lang="fr-FR" altLang="fr-FR" b="1">
                <a:solidFill>
                  <a:srgbClr val="984807"/>
                </a:solidFill>
              </a:rPr>
              <a:t>et </a:t>
            </a:r>
          </a:p>
          <a:p>
            <a:pPr algn="ctr" eaLnBrk="1" hangingPunct="1">
              <a:spcBef>
                <a:spcPct val="0"/>
              </a:spcBef>
              <a:buFontTx/>
              <a:buNone/>
            </a:pPr>
            <a:r>
              <a:rPr lang="fr-FR" altLang="fr-FR" b="1">
                <a:solidFill>
                  <a:srgbClr val="984807"/>
                </a:solidFill>
              </a:rPr>
              <a:t>préservation traces et indices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a:extLst>
              <a:ext uri="{FF2B5EF4-FFF2-40B4-BE49-F238E27FC236}">
                <a16:creationId xmlns:a16="http://schemas.microsoft.com/office/drawing/2014/main" id="{E96E0B73-E5DC-C3E6-DE81-58BFDF40DAE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F697A5-8F71-4325-96A5-9F8E701FE5CE}" type="slidenum">
              <a:rPr lang="fr-FR" altLang="fr-FR" sz="1200">
                <a:solidFill>
                  <a:srgbClr val="898989"/>
                </a:solidFill>
              </a:rPr>
              <a:pPr algn="r" eaLnBrk="1" hangingPunct="1">
                <a:spcBef>
                  <a:spcPct val="0"/>
                </a:spcBef>
                <a:buFontTx/>
                <a:buNone/>
              </a:pPr>
              <a:t>11</a:t>
            </a:fld>
            <a:endParaRPr lang="fr-FR" altLang="fr-FR" sz="1200">
              <a:solidFill>
                <a:srgbClr val="898989"/>
              </a:solidFill>
            </a:endParaRPr>
          </a:p>
        </p:txBody>
      </p:sp>
      <p:sp>
        <p:nvSpPr>
          <p:cNvPr id="14" name="Titre 8">
            <a:extLst>
              <a:ext uri="{FF2B5EF4-FFF2-40B4-BE49-F238E27FC236}">
                <a16:creationId xmlns:a16="http://schemas.microsoft.com/office/drawing/2014/main" id="{F9E5750E-1299-D556-BE34-0DE75E0F607C}"/>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Reconnaissance</a:t>
            </a:r>
          </a:p>
        </p:txBody>
      </p:sp>
      <p:sp>
        <p:nvSpPr>
          <p:cNvPr id="13316" name="Text Box 9">
            <a:extLst>
              <a:ext uri="{FF2B5EF4-FFF2-40B4-BE49-F238E27FC236}">
                <a16:creationId xmlns:a16="http://schemas.microsoft.com/office/drawing/2014/main" id="{F6AFC455-7D2D-D2BA-F0C8-F3E2194260EA}"/>
              </a:ext>
            </a:extLst>
          </p:cNvPr>
          <p:cNvSpPr txBox="1">
            <a:spLocks noChangeArrowheads="1"/>
          </p:cNvSpPr>
          <p:nvPr/>
        </p:nvSpPr>
        <p:spPr bwMode="auto">
          <a:xfrm>
            <a:off x="395288" y="1482725"/>
            <a:ext cx="8291512" cy="13843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285750" indent="-285750"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50000"/>
              </a:spcBef>
              <a:buFontTx/>
              <a:buChar char="-"/>
            </a:pPr>
            <a:r>
              <a:rPr lang="fr-FR" altLang="fr-FR" sz="2400" b="1" u="sng">
                <a:latin typeface="Times New Roman" panose="02020603050405020304" pitchFamily="18" charset="0"/>
                <a:cs typeface="Arial" panose="020B0604020202020204" pitchFamily="34" charset="0"/>
              </a:rPr>
              <a:t>Réactions immédiates :</a:t>
            </a:r>
            <a:endParaRPr lang="fr-FR" altLang="fr-FR" sz="2400" b="1">
              <a:latin typeface="Times New Roman" panose="02020603050405020304" pitchFamily="18" charset="0"/>
            </a:endParaRPr>
          </a:p>
          <a:p>
            <a:pPr algn="just">
              <a:spcBef>
                <a:spcPct val="50000"/>
              </a:spcBef>
              <a:buFontTx/>
              <a:buNone/>
            </a:pPr>
            <a:r>
              <a:rPr lang="fr-FR" altLang="fr-FR" sz="2400">
                <a:latin typeface="Times New Roman" panose="02020603050405020304" pitchFamily="18" charset="0"/>
              </a:rPr>
              <a:t>CA </a:t>
            </a: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rPr>
              <a:t>barrer le gaz, couper l’électricité, fermer une vanne police, etc.</a:t>
            </a:r>
          </a:p>
        </p:txBody>
      </p:sp>
      <p:pic>
        <p:nvPicPr>
          <p:cNvPr id="13317" name="Image 1">
            <a:extLst>
              <a:ext uri="{FF2B5EF4-FFF2-40B4-BE49-F238E27FC236}">
                <a16:creationId xmlns:a16="http://schemas.microsoft.com/office/drawing/2014/main" id="{462AB82B-4A5A-62DC-D653-9599B32F0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195638"/>
            <a:ext cx="1892300"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1">
            <a:extLst>
              <a:ext uri="{FF2B5EF4-FFF2-40B4-BE49-F238E27FC236}">
                <a16:creationId xmlns:a16="http://schemas.microsoft.com/office/drawing/2014/main" id="{5ED166F0-AEE8-7617-A36B-44988D7B2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941638"/>
            <a:ext cx="1779588"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u numéro de diapositive 4">
            <a:extLst>
              <a:ext uri="{FF2B5EF4-FFF2-40B4-BE49-F238E27FC236}">
                <a16:creationId xmlns:a16="http://schemas.microsoft.com/office/drawing/2014/main" id="{5768FB49-19A0-A0A2-01CA-055E99661E1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DA064F-F85E-4095-8297-D5EE50D3BC79}" type="slidenum">
              <a:rPr lang="fr-FR" altLang="fr-FR" sz="2000">
                <a:solidFill>
                  <a:srgbClr val="984807"/>
                </a:solidFill>
              </a:rPr>
              <a:pPr algn="r" eaLnBrk="1" hangingPunct="1">
                <a:spcBef>
                  <a:spcPct val="0"/>
                </a:spcBef>
                <a:buFontTx/>
                <a:buNone/>
              </a:pPr>
              <a:t>110</a:t>
            </a:fld>
            <a:endParaRPr lang="fr-FR" altLang="fr-FR" sz="2000">
              <a:solidFill>
                <a:srgbClr val="984807"/>
              </a:solidFill>
            </a:endParaRPr>
          </a:p>
        </p:txBody>
      </p:sp>
      <p:sp>
        <p:nvSpPr>
          <p:cNvPr id="114691" name="ZoneTexte 20">
            <a:extLst>
              <a:ext uri="{FF2B5EF4-FFF2-40B4-BE49-F238E27FC236}">
                <a16:creationId xmlns:a16="http://schemas.microsoft.com/office/drawing/2014/main" id="{9D75CABF-37E5-6F48-FCF6-1B56BDAF2F4D}"/>
              </a:ext>
            </a:extLst>
          </p:cNvPr>
          <p:cNvSpPr txBox="1">
            <a:spLocks noChangeArrowheads="1"/>
          </p:cNvSpPr>
          <p:nvPr/>
        </p:nvSpPr>
        <p:spPr bwMode="auto">
          <a:xfrm>
            <a:off x="381000" y="1447800"/>
            <a:ext cx="8229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Phase très importante car elle consiste : </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À parfaire l'extinction, </a:t>
            </a: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À s'assurer que toute trace de feu est désormais absente évitant les reprises de feu,  </a:t>
            </a: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À alléger les structures affaiblies par l’incendie.</a:t>
            </a:r>
            <a:endParaRPr lang="fr-FR" altLang="fr-FR" sz="2400">
              <a:latin typeface="Times New Roman" panose="02020603050405020304" pitchFamily="18" charset="0"/>
            </a:endParaRPr>
          </a:p>
        </p:txBody>
      </p:sp>
      <p:sp>
        <p:nvSpPr>
          <p:cNvPr id="114692" name="Titre 8">
            <a:extLst>
              <a:ext uri="{FF2B5EF4-FFF2-40B4-BE49-F238E27FC236}">
                <a16:creationId xmlns:a16="http://schemas.microsoft.com/office/drawing/2014/main" id="{BBCD8119-8353-B8CC-CE99-EF0A5B74FA6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3">
            <a:extLst>
              <a:ext uri="{FF2B5EF4-FFF2-40B4-BE49-F238E27FC236}">
                <a16:creationId xmlns:a16="http://schemas.microsoft.com/office/drawing/2014/main" id="{610E3CA0-EA5B-FDF3-827E-B977A3CFB6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788CA51-8F61-4D8A-9A4E-E11DE3C8077B}" type="slidenum">
              <a:rPr lang="fr-FR" altLang="fr-FR" sz="1200" smtClean="0">
                <a:solidFill>
                  <a:srgbClr val="898989"/>
                </a:solidFill>
              </a:rPr>
              <a:pPr>
                <a:spcBef>
                  <a:spcPct val="0"/>
                </a:spcBef>
                <a:buFontTx/>
                <a:buNone/>
              </a:pPr>
              <a:t>111</a:t>
            </a:fld>
            <a:endParaRPr lang="fr-FR" altLang="fr-FR" sz="1200">
              <a:solidFill>
                <a:srgbClr val="898989"/>
              </a:solidFill>
            </a:endParaRPr>
          </a:p>
        </p:txBody>
      </p:sp>
      <p:sp>
        <p:nvSpPr>
          <p:cNvPr id="115715" name="Titre 8">
            <a:extLst>
              <a:ext uri="{FF2B5EF4-FFF2-40B4-BE49-F238E27FC236}">
                <a16:creationId xmlns:a16="http://schemas.microsoft.com/office/drawing/2014/main" id="{DA879E19-CEF1-0DED-4A90-7405F3128CF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Déblai et préservation traces et indices</a:t>
            </a:r>
          </a:p>
        </p:txBody>
      </p:sp>
      <p:sp>
        <p:nvSpPr>
          <p:cNvPr id="115716" name="Rectangle 3">
            <a:extLst>
              <a:ext uri="{FF2B5EF4-FFF2-40B4-BE49-F238E27FC236}">
                <a16:creationId xmlns:a16="http://schemas.microsoft.com/office/drawing/2014/main" id="{5724DBEC-18AF-AAF6-B4CF-D106235EDFEF}"/>
              </a:ext>
            </a:extLst>
          </p:cNvPr>
          <p:cNvSpPr>
            <a:spLocks noChangeArrowheads="1"/>
          </p:cNvSpPr>
          <p:nvPr/>
        </p:nvSpPr>
        <p:spPr bwMode="auto">
          <a:xfrm>
            <a:off x="385763" y="1557338"/>
            <a:ext cx="8372475"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Déblai consiste à : </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Faire dégager les parties embrasées pour pouvoir les éteindre ou déplacer les objets qui pourraient masquer un foyer, </a:t>
            </a: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Les poutres, encadrements de portes et de fenêtres seront grattés afin de s’assurer de leur complet refroidissement</a:t>
            </a:r>
            <a:endParaRPr lang="fr-FR" altLang="fr-FR" sz="2400">
              <a:latin typeface="Times New Roman" panose="02020603050405020304" pitchFamily="18"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u numéro de diapositive 3">
            <a:extLst>
              <a:ext uri="{FF2B5EF4-FFF2-40B4-BE49-F238E27FC236}">
                <a16:creationId xmlns:a16="http://schemas.microsoft.com/office/drawing/2014/main" id="{A52E49BB-15B0-8E1C-2E07-67709979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7921046-4833-450E-A292-3F450A24A459}" type="slidenum">
              <a:rPr lang="fr-FR" altLang="fr-FR" sz="1200" smtClean="0">
                <a:solidFill>
                  <a:srgbClr val="898989"/>
                </a:solidFill>
              </a:rPr>
              <a:pPr>
                <a:spcBef>
                  <a:spcPct val="0"/>
                </a:spcBef>
                <a:buFontTx/>
                <a:buNone/>
              </a:pPr>
              <a:t>112</a:t>
            </a:fld>
            <a:endParaRPr lang="fr-FR" altLang="fr-FR" sz="1200">
              <a:solidFill>
                <a:srgbClr val="898989"/>
              </a:solidFill>
            </a:endParaRPr>
          </a:p>
        </p:txBody>
      </p:sp>
      <p:sp>
        <p:nvSpPr>
          <p:cNvPr id="116739" name="Titre 8">
            <a:extLst>
              <a:ext uri="{FF2B5EF4-FFF2-40B4-BE49-F238E27FC236}">
                <a16:creationId xmlns:a16="http://schemas.microsoft.com/office/drawing/2014/main" id="{DF5AD8B8-D8E5-AF3D-09EE-973006D9E2F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Déblai et préservation traces et indices</a:t>
            </a:r>
          </a:p>
        </p:txBody>
      </p:sp>
      <p:sp>
        <p:nvSpPr>
          <p:cNvPr id="116740" name="Rectangle 3">
            <a:extLst>
              <a:ext uri="{FF2B5EF4-FFF2-40B4-BE49-F238E27FC236}">
                <a16:creationId xmlns:a16="http://schemas.microsoft.com/office/drawing/2014/main" id="{B704212C-EB2C-A8FF-5B81-2795ABB9EEC5}"/>
              </a:ext>
            </a:extLst>
          </p:cNvPr>
          <p:cNvSpPr>
            <a:spLocks noChangeArrowheads="1"/>
          </p:cNvSpPr>
          <p:nvPr/>
        </p:nvSpPr>
        <p:spPr bwMode="auto">
          <a:xfrm>
            <a:off x="395288" y="1587500"/>
            <a:ext cx="80835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A sortir en-dehors du V concerné par le sinistre, après extinction, tous les matériaux consumés.</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Faire entraîner dans le feu les parties qui menacent de s’effondrer. </a:t>
            </a:r>
          </a:p>
          <a:p>
            <a:pPr algn="just">
              <a:spcBef>
                <a:spcPct val="0"/>
              </a:spcBef>
              <a:buFont typeface="Arial" panose="020B0604020202020204" pitchFamily="34" charset="0"/>
              <a:buNone/>
            </a:pP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Préférable d’utiliser les gaffes au jet bâton d’une lance pour éviter de créer des dégâts supplémentaires.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u numéro de diapositive 3">
            <a:extLst>
              <a:ext uri="{FF2B5EF4-FFF2-40B4-BE49-F238E27FC236}">
                <a16:creationId xmlns:a16="http://schemas.microsoft.com/office/drawing/2014/main" id="{C7511C1A-44AC-0F02-2D9D-011CBF36CD7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734BD2-957D-46C2-ACCD-E9EAACD4DCE4}" type="slidenum">
              <a:rPr lang="fr-FR" altLang="fr-FR" sz="1200">
                <a:solidFill>
                  <a:srgbClr val="898989"/>
                </a:solidFill>
              </a:rPr>
              <a:pPr algn="r" eaLnBrk="1" hangingPunct="1">
                <a:spcBef>
                  <a:spcPct val="0"/>
                </a:spcBef>
                <a:buFontTx/>
                <a:buNone/>
              </a:pPr>
              <a:t>113</a:t>
            </a:fld>
            <a:endParaRPr lang="fr-FR" altLang="fr-FR" sz="1200">
              <a:solidFill>
                <a:srgbClr val="898989"/>
              </a:solidFill>
            </a:endParaRPr>
          </a:p>
        </p:txBody>
      </p:sp>
      <p:sp>
        <p:nvSpPr>
          <p:cNvPr id="117763" name="Rectangle 1">
            <a:extLst>
              <a:ext uri="{FF2B5EF4-FFF2-40B4-BE49-F238E27FC236}">
                <a16:creationId xmlns:a16="http://schemas.microsoft.com/office/drawing/2014/main" id="{04C861C6-B1F0-9709-2013-54CD81521C2F}"/>
              </a:ext>
            </a:extLst>
          </p:cNvPr>
          <p:cNvSpPr>
            <a:spLocks noChangeArrowheads="1"/>
          </p:cNvSpPr>
          <p:nvPr/>
        </p:nvSpPr>
        <p:spPr bwMode="auto">
          <a:xfrm>
            <a:off x="314325" y="1412875"/>
            <a:ext cx="837247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9250" algn="l"/>
                <a:tab pos="494982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619250" algn="l"/>
                <a:tab pos="494982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619250" algn="l"/>
                <a:tab pos="494982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Times New Roman" panose="02020603050405020304" pitchFamily="18" charset="0"/>
              </a:rPr>
              <a:t>Pendant le déblai </a:t>
            </a:r>
            <a:r>
              <a:rPr lang="fr-FR" altLang="fr-FR" sz="2400">
                <a:latin typeface="Times New Roman" panose="02020603050405020304" pitchFamily="18" charset="0"/>
                <a:cs typeface="Times New Roman" panose="02020603050405020304" pitchFamily="18" charset="0"/>
              </a:rPr>
              <a:t>le SP peut être amené à découvrir des feux cachés en :</a:t>
            </a:r>
          </a:p>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 Observant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zones brûlées, noircies, papier peint ondulé, etc. ;</a:t>
            </a:r>
          </a:p>
          <a:p>
            <a:pPr algn="just">
              <a:lnSpc>
                <a:spcPct val="107000"/>
              </a:lnSpc>
              <a:spcBef>
                <a:spcPct val="0"/>
              </a:spcBef>
              <a:buFontTx/>
              <a:buChar char="-"/>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 Touchant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les murs/planchers pour déceler la présence de chaleur,</a:t>
            </a:r>
          </a:p>
          <a:p>
            <a:pPr algn="just">
              <a:lnSpc>
                <a:spcPct val="107000"/>
              </a:lnSpc>
              <a:spcBef>
                <a:spcPct val="0"/>
              </a:spcBef>
              <a:buFontTx/>
              <a:buChar char="-"/>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 Ecoutant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tout sifflement ou crépitement suspect,</a:t>
            </a:r>
          </a:p>
          <a:p>
            <a:pPr algn="just">
              <a:lnSpc>
                <a:spcPct val="107000"/>
              </a:lnSpc>
              <a:spcBef>
                <a:spcPct val="0"/>
              </a:spcBef>
              <a:buFontTx/>
              <a:buChar char="-"/>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 Détectant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toute trace de signature de chaleur à l'aide d'une caméra thermique.</a:t>
            </a:r>
          </a:p>
        </p:txBody>
      </p:sp>
      <p:pic>
        <p:nvPicPr>
          <p:cNvPr id="117764" name="Picture 2" descr="caméra thermique">
            <a:extLst>
              <a:ext uri="{FF2B5EF4-FFF2-40B4-BE49-F238E27FC236}">
                <a16:creationId xmlns:a16="http://schemas.microsoft.com/office/drawing/2014/main" id="{23A385F8-68CF-FC4D-21AA-496BEE7CC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495800"/>
            <a:ext cx="22352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itre 8">
            <a:extLst>
              <a:ext uri="{FF2B5EF4-FFF2-40B4-BE49-F238E27FC236}">
                <a16:creationId xmlns:a16="http://schemas.microsoft.com/office/drawing/2014/main" id="{046C51C8-E579-CD2D-036E-F544F12C080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3">
            <a:extLst>
              <a:ext uri="{FF2B5EF4-FFF2-40B4-BE49-F238E27FC236}">
                <a16:creationId xmlns:a16="http://schemas.microsoft.com/office/drawing/2014/main" id="{F123170A-E75F-BFE5-03CD-6F4D9DA929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6D0EDDA-C34A-45D8-8920-9BA80E3B0661}" type="slidenum">
              <a:rPr lang="fr-FR" altLang="fr-FR" sz="1200" smtClean="0">
                <a:solidFill>
                  <a:srgbClr val="898989"/>
                </a:solidFill>
              </a:rPr>
              <a:pPr>
                <a:spcBef>
                  <a:spcPct val="0"/>
                </a:spcBef>
                <a:buFontTx/>
                <a:buNone/>
              </a:pPr>
              <a:t>114</a:t>
            </a:fld>
            <a:endParaRPr lang="fr-FR" altLang="fr-FR" sz="1200">
              <a:solidFill>
                <a:srgbClr val="898989"/>
              </a:solidFill>
            </a:endParaRPr>
          </a:p>
        </p:txBody>
      </p:sp>
      <p:sp>
        <p:nvSpPr>
          <p:cNvPr id="118787" name="Rectangle 1">
            <a:extLst>
              <a:ext uri="{FF2B5EF4-FFF2-40B4-BE49-F238E27FC236}">
                <a16:creationId xmlns:a16="http://schemas.microsoft.com/office/drawing/2014/main" id="{4DF819B1-B0DE-9DE9-6D00-E944880FECF4}"/>
              </a:ext>
            </a:extLst>
          </p:cNvPr>
          <p:cNvSpPr>
            <a:spLocks noChangeArrowheads="1"/>
          </p:cNvSpPr>
          <p:nvPr/>
        </p:nvSpPr>
        <p:spPr bwMode="auto">
          <a:xfrm>
            <a:off x="474663" y="1341438"/>
            <a:ext cx="8212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9250" algn="l"/>
                <a:tab pos="494982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619250" algn="l"/>
                <a:tab pos="494982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619250" algn="l"/>
                <a:tab pos="494982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Times New Roman" panose="02020603050405020304" pitchFamily="18" charset="0"/>
              </a:rPr>
              <a:t>Principes de sécurité sont </a:t>
            </a:r>
            <a:r>
              <a:rPr lang="fr-FR" altLang="fr-FR" sz="2400">
                <a:latin typeface="Times New Roman" panose="02020603050405020304" pitchFamily="18" charset="0"/>
                <a:cs typeface="Times New Roman" panose="02020603050405020304" pitchFamily="18" charset="0"/>
              </a:rPr>
              <a:t>:</a:t>
            </a:r>
          </a:p>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rPr>
              <a:t> </a:t>
            </a:r>
          </a:p>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Revêtir les effets de protection,</a:t>
            </a:r>
          </a:p>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Protection respiratoire,</a:t>
            </a:r>
          </a:p>
          <a:p>
            <a:pPr algn="just">
              <a:lnSpc>
                <a:spcPct val="150000"/>
              </a:lnSpc>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Ventilation des locaux,</a:t>
            </a:r>
          </a:p>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Vigilance vis-à-vis des plafonds, murs, ossatures et planchers affaiblies par la chaleur,</a:t>
            </a:r>
          </a:p>
        </p:txBody>
      </p:sp>
      <p:pic>
        <p:nvPicPr>
          <p:cNvPr id="118788" name="Image 6">
            <a:extLst>
              <a:ext uri="{FF2B5EF4-FFF2-40B4-BE49-F238E27FC236}">
                <a16:creationId xmlns:a16="http://schemas.microsoft.com/office/drawing/2014/main" id="{68CAE4D9-1AFC-E6C5-3DEC-16B955F7BC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0938" y="1449388"/>
            <a:ext cx="372586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itre 8">
            <a:extLst>
              <a:ext uri="{FF2B5EF4-FFF2-40B4-BE49-F238E27FC236}">
                <a16:creationId xmlns:a16="http://schemas.microsoft.com/office/drawing/2014/main" id="{514CF484-0747-A0DB-2B10-8411733E1D7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u numéro de diapositive 3">
            <a:extLst>
              <a:ext uri="{FF2B5EF4-FFF2-40B4-BE49-F238E27FC236}">
                <a16:creationId xmlns:a16="http://schemas.microsoft.com/office/drawing/2014/main" id="{E8BBFC1B-02CE-FF21-8999-086D5E53D91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44C1CC-2DBA-471A-B727-5B4370D78132}" type="slidenum">
              <a:rPr lang="fr-FR" altLang="fr-FR" sz="1200">
                <a:solidFill>
                  <a:srgbClr val="898989"/>
                </a:solidFill>
              </a:rPr>
              <a:pPr algn="r" eaLnBrk="1" hangingPunct="1">
                <a:spcBef>
                  <a:spcPct val="0"/>
                </a:spcBef>
                <a:buFontTx/>
                <a:buNone/>
              </a:pPr>
              <a:t>115</a:t>
            </a:fld>
            <a:endParaRPr lang="fr-FR" altLang="fr-FR" sz="1200">
              <a:solidFill>
                <a:srgbClr val="898989"/>
              </a:solidFill>
            </a:endParaRPr>
          </a:p>
        </p:txBody>
      </p:sp>
      <p:sp>
        <p:nvSpPr>
          <p:cNvPr id="119811" name="Rectangle 7">
            <a:extLst>
              <a:ext uri="{FF2B5EF4-FFF2-40B4-BE49-F238E27FC236}">
                <a16:creationId xmlns:a16="http://schemas.microsoft.com/office/drawing/2014/main" id="{D184B923-EC8E-9BB1-85C9-3897205382CE}"/>
              </a:ext>
            </a:extLst>
          </p:cNvPr>
          <p:cNvSpPr>
            <a:spLocks noChangeArrowheads="1"/>
          </p:cNvSpPr>
          <p:nvPr/>
        </p:nvSpPr>
        <p:spPr bwMode="auto">
          <a:xfrm>
            <a:off x="3779838" y="1554163"/>
            <a:ext cx="4906962"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tabLst>
                <a:tab pos="1619250" algn="l"/>
                <a:tab pos="494982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619250" algn="l"/>
                <a:tab pos="494982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619250" algn="l"/>
                <a:tab pos="494982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9pPr>
          </a:lstStyle>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Utilisation du LSPCC lors des progressions dangereuses,</a:t>
            </a:r>
          </a:p>
          <a:p>
            <a:pPr algn="just">
              <a:lnSpc>
                <a:spcPct val="150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Aucune reprise de feu possible du fait des décombres entassés,</a:t>
            </a:r>
          </a:p>
          <a:p>
            <a:pPr algn="just">
              <a:lnSpc>
                <a:spcPct val="150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Moyens en eau toujours disponibles.</a:t>
            </a:r>
          </a:p>
        </p:txBody>
      </p:sp>
      <p:pic>
        <p:nvPicPr>
          <p:cNvPr id="119812" name="Picture 8" descr="I:\Images\Sapeurs-Pompiers\INC\feu\Photos\feu_menuiserie_15052007_06.JPG">
            <a:extLst>
              <a:ext uri="{FF2B5EF4-FFF2-40B4-BE49-F238E27FC236}">
                <a16:creationId xmlns:a16="http://schemas.microsoft.com/office/drawing/2014/main" id="{9B0963D4-61F9-90CF-5907-D6C07236D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320833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itre 8">
            <a:extLst>
              <a:ext uri="{FF2B5EF4-FFF2-40B4-BE49-F238E27FC236}">
                <a16:creationId xmlns:a16="http://schemas.microsoft.com/office/drawing/2014/main" id="{540BACF3-1194-DE99-4F3C-303405A7A0C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3">
            <a:extLst>
              <a:ext uri="{FF2B5EF4-FFF2-40B4-BE49-F238E27FC236}">
                <a16:creationId xmlns:a16="http://schemas.microsoft.com/office/drawing/2014/main" id="{E7C61D79-CC50-B167-49AB-9E79DB5297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9D7D534-F658-4D1A-B8DF-FA2D05AF10DD}" type="slidenum">
              <a:rPr lang="fr-FR" altLang="fr-FR" sz="1200" smtClean="0">
                <a:solidFill>
                  <a:srgbClr val="898989"/>
                </a:solidFill>
              </a:rPr>
              <a:pPr>
                <a:spcBef>
                  <a:spcPct val="0"/>
                </a:spcBef>
                <a:buFontTx/>
                <a:buNone/>
              </a:pPr>
              <a:t>116</a:t>
            </a:fld>
            <a:endParaRPr lang="fr-FR" altLang="fr-FR" sz="1200">
              <a:solidFill>
                <a:srgbClr val="898989"/>
              </a:solidFill>
            </a:endParaRPr>
          </a:p>
        </p:txBody>
      </p:sp>
      <p:sp>
        <p:nvSpPr>
          <p:cNvPr id="120835" name="Rectangle 1">
            <a:extLst>
              <a:ext uri="{FF2B5EF4-FFF2-40B4-BE49-F238E27FC236}">
                <a16:creationId xmlns:a16="http://schemas.microsoft.com/office/drawing/2014/main" id="{D314805D-4E46-E475-F500-D5268E8CE231}"/>
              </a:ext>
            </a:extLst>
          </p:cNvPr>
          <p:cNvSpPr>
            <a:spLocks noChangeArrowheads="1"/>
          </p:cNvSpPr>
          <p:nvPr/>
        </p:nvSpPr>
        <p:spPr bwMode="auto">
          <a:xfrm>
            <a:off x="385763" y="1484313"/>
            <a:ext cx="83724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9250" algn="l"/>
                <a:tab pos="494982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619250" algn="l"/>
                <a:tab pos="494982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619250" algn="l"/>
                <a:tab pos="494982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Durée d'engagement des SP doit être limitée </a:t>
            </a:r>
            <a:r>
              <a:rPr lang="fr-FR" altLang="fr-FR" sz="24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CA fait opérer à une rotation des équipiers et à des relèves fréquentes.</a:t>
            </a:r>
          </a:p>
          <a:p>
            <a:pPr algn="just">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Dans certains cas, ces opérations doivent être retardées tant que la police ou la gendarmerie n’ont pas réalisé les prélèvements ou enquêtes dévolues à des circonstances particulières.</a:t>
            </a:r>
          </a:p>
        </p:txBody>
      </p:sp>
      <p:sp>
        <p:nvSpPr>
          <p:cNvPr id="120836" name="Titre 8">
            <a:extLst>
              <a:ext uri="{FF2B5EF4-FFF2-40B4-BE49-F238E27FC236}">
                <a16:creationId xmlns:a16="http://schemas.microsoft.com/office/drawing/2014/main" id="{21158FAE-0E5C-F286-CB9C-2B610C50785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
        <p:nvSpPr>
          <p:cNvPr id="120837" name="ZoneTexte 2">
            <a:extLst>
              <a:ext uri="{FF2B5EF4-FFF2-40B4-BE49-F238E27FC236}">
                <a16:creationId xmlns:a16="http://schemas.microsoft.com/office/drawing/2014/main" id="{D993C189-7631-7C82-AD08-BB5F2E1BABA0}"/>
              </a:ext>
            </a:extLst>
          </p:cNvPr>
          <p:cNvSpPr txBox="1">
            <a:spLocks noChangeArrowheads="1"/>
          </p:cNvSpPr>
          <p:nvPr/>
        </p:nvSpPr>
        <p:spPr bwMode="auto">
          <a:xfrm>
            <a:off x="400050" y="4941888"/>
            <a:ext cx="80756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Préservation des traces et des indices </a:t>
            </a:r>
            <a:r>
              <a:rPr lang="fr-FR" altLang="fr-FR" sz="2400">
                <a:latin typeface="Times New Roman" panose="02020603050405020304" pitchFamily="18" charset="0"/>
                <a:sym typeface="Wingdings" panose="05000000000000000000" pitchFamily="2" charset="2"/>
              </a:rPr>
              <a:t> Développée en JSP 4 </a:t>
            </a:r>
            <a:endParaRPr lang="fr-FR" altLang="fr-FR" sz="2400">
              <a:latin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3">
            <a:extLst>
              <a:ext uri="{FF2B5EF4-FFF2-40B4-BE49-F238E27FC236}">
                <a16:creationId xmlns:a16="http://schemas.microsoft.com/office/drawing/2014/main" id="{E32FBBF2-019A-DF8F-5BE1-7B85406302D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93B00D-12FB-4ADA-A9C1-FF758FD8F7F5}" type="slidenum">
              <a:rPr lang="fr-FR" altLang="fr-FR" sz="1200">
                <a:solidFill>
                  <a:srgbClr val="898989"/>
                </a:solidFill>
              </a:rPr>
              <a:pPr algn="r" eaLnBrk="1" hangingPunct="1">
                <a:spcBef>
                  <a:spcPct val="0"/>
                </a:spcBef>
                <a:buFontTx/>
                <a:buNone/>
              </a:pPr>
              <a:t>117</a:t>
            </a:fld>
            <a:endParaRPr lang="fr-FR" altLang="fr-FR" sz="1200">
              <a:solidFill>
                <a:srgbClr val="898989"/>
              </a:solidFill>
            </a:endParaRPr>
          </a:p>
        </p:txBody>
      </p:sp>
      <p:sp>
        <p:nvSpPr>
          <p:cNvPr id="121859" name="Rectangle 1">
            <a:extLst>
              <a:ext uri="{FF2B5EF4-FFF2-40B4-BE49-F238E27FC236}">
                <a16:creationId xmlns:a16="http://schemas.microsoft.com/office/drawing/2014/main" id="{98834109-AED0-1D5B-E031-851207CB9552}"/>
              </a:ext>
            </a:extLst>
          </p:cNvPr>
          <p:cNvSpPr>
            <a:spLocks noChangeArrowheads="1"/>
          </p:cNvSpPr>
          <p:nvPr/>
        </p:nvSpPr>
        <p:spPr bwMode="auto">
          <a:xfrm>
            <a:off x="436563" y="1341438"/>
            <a:ext cx="8372475"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9250" algn="l"/>
                <a:tab pos="494982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619250" algn="l"/>
                <a:tab pos="494982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619250" algn="l"/>
                <a:tab pos="494982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19250" algn="l"/>
                <a:tab pos="4949825" algn="l"/>
              </a:tabLst>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Les outils de déblai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pelle,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pioche,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Les fourches (droites et recourbée),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gaffe,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scie égoïne,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hache,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hachette,</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Les pinces,</a:t>
            </a:r>
          </a:p>
          <a:p>
            <a:pPr algn="just">
              <a:lnSpc>
                <a:spcPct val="150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masse.</a:t>
            </a:r>
          </a:p>
        </p:txBody>
      </p:sp>
      <p:pic>
        <p:nvPicPr>
          <p:cNvPr id="121860" name="Picture 2" descr="outils déblai">
            <a:extLst>
              <a:ext uri="{FF2B5EF4-FFF2-40B4-BE49-F238E27FC236}">
                <a16:creationId xmlns:a16="http://schemas.microsoft.com/office/drawing/2014/main" id="{189E1F23-2C3C-EA32-91BE-8C71783F8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7654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Image 1">
            <a:extLst>
              <a:ext uri="{FF2B5EF4-FFF2-40B4-BE49-F238E27FC236}">
                <a16:creationId xmlns:a16="http://schemas.microsoft.com/office/drawing/2014/main" id="{8A3709F3-3800-7D13-CF2E-85E435445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62400"/>
            <a:ext cx="12160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Image 1">
            <a:extLst>
              <a:ext uri="{FF2B5EF4-FFF2-40B4-BE49-F238E27FC236}">
                <a16:creationId xmlns:a16="http://schemas.microsoft.com/office/drawing/2014/main" id="{63328718-2270-8327-A870-1CF984389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953000"/>
            <a:ext cx="20859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Image 1">
            <a:extLst>
              <a:ext uri="{FF2B5EF4-FFF2-40B4-BE49-F238E27FC236}">
                <a16:creationId xmlns:a16="http://schemas.microsoft.com/office/drawing/2014/main" id="{BBBE6A5F-F41E-306B-A7B8-49F91EDD2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800600"/>
            <a:ext cx="18478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itre 8">
            <a:extLst>
              <a:ext uri="{FF2B5EF4-FFF2-40B4-BE49-F238E27FC236}">
                <a16:creationId xmlns:a16="http://schemas.microsoft.com/office/drawing/2014/main" id="{1F1C48BD-8072-4B76-282B-75E812DD53D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u numéro de diapositive 3">
            <a:extLst>
              <a:ext uri="{FF2B5EF4-FFF2-40B4-BE49-F238E27FC236}">
                <a16:creationId xmlns:a16="http://schemas.microsoft.com/office/drawing/2014/main" id="{24805333-B01E-4567-0B0C-44AA23807F5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54C69E2-92DD-4517-9DBF-7BB494BED301}" type="slidenum">
              <a:rPr lang="fr-FR" altLang="fr-FR" sz="1200">
                <a:solidFill>
                  <a:srgbClr val="898989"/>
                </a:solidFill>
              </a:rPr>
              <a:pPr algn="r" eaLnBrk="1" hangingPunct="1">
                <a:spcBef>
                  <a:spcPct val="0"/>
                </a:spcBef>
                <a:buFontTx/>
                <a:buNone/>
              </a:pPr>
              <a:t>118</a:t>
            </a:fld>
            <a:endParaRPr lang="fr-FR" altLang="fr-FR" sz="1200">
              <a:solidFill>
                <a:srgbClr val="898989"/>
              </a:solidFill>
            </a:endParaRPr>
          </a:p>
        </p:txBody>
      </p:sp>
      <p:sp>
        <p:nvSpPr>
          <p:cNvPr id="122883" name="Titre 8">
            <a:extLst>
              <a:ext uri="{FF2B5EF4-FFF2-40B4-BE49-F238E27FC236}">
                <a16:creationId xmlns:a16="http://schemas.microsoft.com/office/drawing/2014/main" id="{B843843F-7A9C-A2F8-1239-0B9F8EE7E52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Déblai et préservation traces et indices</a:t>
            </a:r>
          </a:p>
        </p:txBody>
      </p:sp>
      <p:sp>
        <p:nvSpPr>
          <p:cNvPr id="3" name="ZoneTexte 2">
            <a:extLst>
              <a:ext uri="{FF2B5EF4-FFF2-40B4-BE49-F238E27FC236}">
                <a16:creationId xmlns:a16="http://schemas.microsoft.com/office/drawing/2014/main" id="{6FF040C3-8B8F-211C-72B0-28620286D87F}"/>
              </a:ext>
            </a:extLst>
          </p:cNvPr>
          <p:cNvSpPr txBox="1"/>
          <p:nvPr/>
        </p:nvSpPr>
        <p:spPr>
          <a:xfrm>
            <a:off x="395288" y="1412875"/>
            <a:ext cx="5510212" cy="4524375"/>
          </a:xfrm>
          <a:prstGeom prst="rect">
            <a:avLst/>
          </a:prstGeom>
          <a:noFill/>
        </p:spPr>
        <p:txBody>
          <a:bodyPr>
            <a:spAutoFit/>
          </a:bodyPr>
          <a:lstStyle/>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Evacuation des débris et éléments brulés faite vers l’extérieur </a:t>
            </a:r>
          </a:p>
          <a:p>
            <a:pPr>
              <a:defRPr/>
            </a:pPr>
            <a:r>
              <a:rPr lang="fr-FR" altLang="fr-FR" sz="2400" b="1" dirty="0">
                <a:latin typeface="Times New Roman" panose="02020603050405020304" pitchFamily="18" charset="0"/>
                <a:sym typeface="Wingdings" panose="05000000000000000000" pitchFamily="2" charset="2"/>
              </a:rPr>
              <a:t> </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regroupés et entassés en prenant soin de les refroidir avec 1 lance.</a:t>
            </a:r>
          </a:p>
          <a:p>
            <a:pPr>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Particulièrement vigilant à l’ensemble de la structure </a:t>
            </a: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Porter une attention particulière aux gaines techniques, aux conduits, chemins de câbles et aux gaines de ventilation.</a:t>
            </a:r>
          </a:p>
        </p:txBody>
      </p:sp>
      <p:pic>
        <p:nvPicPr>
          <p:cNvPr id="122885" name="Image 1">
            <a:extLst>
              <a:ext uri="{FF2B5EF4-FFF2-40B4-BE49-F238E27FC236}">
                <a16:creationId xmlns:a16="http://schemas.microsoft.com/office/drawing/2014/main" id="{E21599BA-9A77-9404-1AF3-DD05B6A16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341438"/>
            <a:ext cx="29527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u numéro de diapositive 3">
            <a:extLst>
              <a:ext uri="{FF2B5EF4-FFF2-40B4-BE49-F238E27FC236}">
                <a16:creationId xmlns:a16="http://schemas.microsoft.com/office/drawing/2014/main" id="{E9438707-F5A6-5BA4-7F80-77369487C05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D399F8B-BA60-41A6-A01B-9999FBB61E88}" type="slidenum">
              <a:rPr lang="fr-FR" altLang="fr-FR" sz="1200" smtClean="0">
                <a:solidFill>
                  <a:srgbClr val="898989"/>
                </a:solidFill>
              </a:rPr>
              <a:pPr>
                <a:spcBef>
                  <a:spcPct val="0"/>
                </a:spcBef>
                <a:buFontTx/>
                <a:buNone/>
              </a:pPr>
              <a:t>119</a:t>
            </a:fld>
            <a:endParaRPr lang="fr-FR" altLang="fr-FR" sz="1200">
              <a:solidFill>
                <a:srgbClr val="898989"/>
              </a:solidFill>
            </a:endParaRPr>
          </a:p>
        </p:txBody>
      </p:sp>
      <p:sp>
        <p:nvSpPr>
          <p:cNvPr id="14" name="Titre 8">
            <a:extLst>
              <a:ext uri="{FF2B5EF4-FFF2-40B4-BE49-F238E27FC236}">
                <a16:creationId xmlns:a16="http://schemas.microsoft.com/office/drawing/2014/main" id="{D23BFDF1-3B02-A361-2FA2-91F4F229DB63}"/>
              </a:ext>
            </a:extLst>
          </p:cNvPr>
          <p:cNvSpPr>
            <a:spLocks noGrp="1"/>
          </p:cNvSpPr>
          <p:nvPr>
            <p:ph type="title"/>
          </p:nvPr>
        </p:nvSpPr>
        <p:spPr>
          <a:xfrm>
            <a:off x="700088" y="1825625"/>
            <a:ext cx="7742237" cy="939800"/>
          </a:xfrm>
        </p:spPr>
        <p:txBody>
          <a:bodyPr/>
          <a:lstStyle/>
          <a:p>
            <a:pPr eaLnBrk="1" hangingPunct="1">
              <a:defRPr/>
            </a:pPr>
            <a:r>
              <a:rPr lang="fr-FR" sz="3200" b="1" dirty="0">
                <a:solidFill>
                  <a:schemeClr val="accent6">
                    <a:lumMod val="50000"/>
                  </a:schemeClr>
                </a:solidFill>
              </a:rPr>
              <a:t>Surveillance</a:t>
            </a:r>
          </a:p>
        </p:txBody>
      </p:sp>
      <p:pic>
        <p:nvPicPr>
          <p:cNvPr id="123908" name="Picture 2" descr="Afficher l'image d'origine">
            <a:extLst>
              <a:ext uri="{FF2B5EF4-FFF2-40B4-BE49-F238E27FC236}">
                <a16:creationId xmlns:a16="http://schemas.microsoft.com/office/drawing/2014/main" id="{274A1952-77BF-9629-48D5-0FA02B889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429000"/>
            <a:ext cx="25384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a:extLst>
              <a:ext uri="{FF2B5EF4-FFF2-40B4-BE49-F238E27FC236}">
                <a16:creationId xmlns:a16="http://schemas.microsoft.com/office/drawing/2014/main" id="{E1825333-5A4E-0BE2-1706-25C193313B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612B240-D38C-47EC-93E5-E2F4ECA6BE40}" type="slidenum">
              <a:rPr lang="fr-FR" altLang="fr-FR" sz="1200" smtClean="0">
                <a:solidFill>
                  <a:srgbClr val="898989"/>
                </a:solidFill>
              </a:rPr>
              <a:pPr>
                <a:spcBef>
                  <a:spcPct val="0"/>
                </a:spcBef>
                <a:buFontTx/>
                <a:buNone/>
              </a:pPr>
              <a:t>12</a:t>
            </a:fld>
            <a:endParaRPr lang="fr-FR" altLang="fr-FR" sz="1200">
              <a:solidFill>
                <a:srgbClr val="898989"/>
              </a:solidFill>
            </a:endParaRPr>
          </a:p>
        </p:txBody>
      </p:sp>
      <p:sp>
        <p:nvSpPr>
          <p:cNvPr id="14" name="Titre 8">
            <a:extLst>
              <a:ext uri="{FF2B5EF4-FFF2-40B4-BE49-F238E27FC236}">
                <a16:creationId xmlns:a16="http://schemas.microsoft.com/office/drawing/2014/main" id="{EDDB707B-D0FC-657F-DE26-9283C1B30BB3}"/>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Reconnaissance</a:t>
            </a:r>
          </a:p>
        </p:txBody>
      </p:sp>
      <p:sp>
        <p:nvSpPr>
          <p:cNvPr id="14340" name="Rectangle 9">
            <a:extLst>
              <a:ext uri="{FF2B5EF4-FFF2-40B4-BE49-F238E27FC236}">
                <a16:creationId xmlns:a16="http://schemas.microsoft.com/office/drawing/2014/main" id="{E20EB786-09D0-EB5C-C3F2-31DE0905783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4341" name="Rectangle 10">
            <a:extLst>
              <a:ext uri="{FF2B5EF4-FFF2-40B4-BE49-F238E27FC236}">
                <a16:creationId xmlns:a16="http://schemas.microsoft.com/office/drawing/2014/main" id="{3E457CC3-FF79-BDBC-CFAA-57222546FB45}"/>
              </a:ext>
            </a:extLst>
          </p:cNvPr>
          <p:cNvSpPr>
            <a:spLocks noChangeArrowheads="1"/>
          </p:cNvSpPr>
          <p:nvPr/>
        </p:nvSpPr>
        <p:spPr bwMode="auto">
          <a:xfrm>
            <a:off x="395288" y="1628775"/>
            <a:ext cx="8002587"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Attention :</a:t>
            </a: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Coupure électrique dans les établissements hospitaliers se fait directement au niveau ou au compartiment sinistré.</a:t>
            </a: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Certains établissements sont équipés d’un groupe électrogène</a:t>
            </a: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ne sera pas possible de réaliser cette coupure électrique.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u numéro de diapositive 3">
            <a:extLst>
              <a:ext uri="{FF2B5EF4-FFF2-40B4-BE49-F238E27FC236}">
                <a16:creationId xmlns:a16="http://schemas.microsoft.com/office/drawing/2014/main" id="{1BF0A386-929E-6AA9-7C7B-D889333DC9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7EE3A1C-F053-4C91-9374-F75E5E60186A}" type="slidenum">
              <a:rPr lang="fr-FR" altLang="fr-FR" sz="1200" smtClean="0">
                <a:solidFill>
                  <a:srgbClr val="898989"/>
                </a:solidFill>
              </a:rPr>
              <a:pPr>
                <a:spcBef>
                  <a:spcPct val="0"/>
                </a:spcBef>
                <a:buFontTx/>
                <a:buNone/>
              </a:pPr>
              <a:t>120</a:t>
            </a:fld>
            <a:endParaRPr lang="fr-FR" altLang="fr-FR" sz="1200">
              <a:solidFill>
                <a:srgbClr val="898989"/>
              </a:solidFill>
            </a:endParaRPr>
          </a:p>
        </p:txBody>
      </p:sp>
      <p:sp>
        <p:nvSpPr>
          <p:cNvPr id="14" name="Titre 8">
            <a:extLst>
              <a:ext uri="{FF2B5EF4-FFF2-40B4-BE49-F238E27FC236}">
                <a16:creationId xmlns:a16="http://schemas.microsoft.com/office/drawing/2014/main" id="{E8397B48-7791-F2CE-C594-12A3E10FB9B5}"/>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Surveillance</a:t>
            </a:r>
          </a:p>
        </p:txBody>
      </p:sp>
      <p:sp>
        <p:nvSpPr>
          <p:cNvPr id="91140" name="Rectangle 1">
            <a:extLst>
              <a:ext uri="{FF2B5EF4-FFF2-40B4-BE49-F238E27FC236}">
                <a16:creationId xmlns:a16="http://schemas.microsoft.com/office/drawing/2014/main" id="{0AE62518-3364-C4DC-BD6D-0B9F5D6D4A00}"/>
              </a:ext>
            </a:extLst>
          </p:cNvPr>
          <p:cNvSpPr>
            <a:spLocks noChangeArrowheads="1"/>
          </p:cNvSpPr>
          <p:nvPr/>
        </p:nvSpPr>
        <p:spPr bwMode="auto">
          <a:xfrm>
            <a:off x="381000" y="1524000"/>
            <a:ext cx="8212138" cy="2308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spcBef>
                <a:spcPct val="0"/>
              </a:spcBef>
              <a:buFontTx/>
              <a:buNone/>
              <a:defRPr/>
            </a:pPr>
            <a:r>
              <a:rPr lang="fr-FR" altLang="fr-FR" sz="2400" dirty="0">
                <a:latin typeface="Times New Roman" panose="02020603050405020304" pitchFamily="18" charset="0"/>
                <a:cs typeface="Times New Roman" panose="02020603050405020304" pitchFamily="18" charset="0"/>
              </a:rPr>
              <a:t>Permet de s’assurer </a:t>
            </a:r>
          </a:p>
          <a:p>
            <a:pPr algn="just">
              <a:spcBef>
                <a:spcPct val="0"/>
              </a:spcBef>
              <a:buFontTx/>
              <a:buNone/>
              <a:defRPr/>
            </a:pPr>
            <a:endParaRPr lang="fr-FR" altLang="fr-FR" sz="2400" dirty="0">
              <a:latin typeface="Times New Roman" panose="02020603050405020304" pitchFamily="18" charset="0"/>
              <a:cs typeface="Times New Roman" panose="02020603050405020304" pitchFamily="18" charset="0"/>
            </a:endParaRPr>
          </a:p>
          <a:p>
            <a:pPr marL="342900" indent="-342900" algn="just">
              <a:spcBef>
                <a:spcPct val="0"/>
              </a:spcBef>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de l’absence de reprise de feux </a:t>
            </a:r>
          </a:p>
          <a:p>
            <a:pPr marL="342900" indent="-342900" algn="just">
              <a:spcBef>
                <a:spcPct val="0"/>
              </a:spcBef>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des tiers ne viennent s’exposer aux risques avant que les sinistrés ou les services municipaux n’aient pu mettre en place les protections physiques et avertissements adaptés.</a:t>
            </a:r>
            <a:endParaRPr lang="fr-FR" altLang="fr-FR" sz="2400" dirty="0">
              <a:latin typeface="Times New Roman" panose="02020603050405020304" pitchFamily="18" charset="0"/>
            </a:endParaRPr>
          </a:p>
        </p:txBody>
      </p:sp>
      <p:pic>
        <p:nvPicPr>
          <p:cNvPr id="124933" name="Picture 2" descr="Afficher l'image d'origine">
            <a:extLst>
              <a:ext uri="{FF2B5EF4-FFF2-40B4-BE49-F238E27FC236}">
                <a16:creationId xmlns:a16="http://schemas.microsoft.com/office/drawing/2014/main" id="{E9DB157C-853F-38E3-43FE-80D0A7C3E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4119563"/>
            <a:ext cx="20304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u numéro de diapositive 3">
            <a:extLst>
              <a:ext uri="{FF2B5EF4-FFF2-40B4-BE49-F238E27FC236}">
                <a16:creationId xmlns:a16="http://schemas.microsoft.com/office/drawing/2014/main" id="{4C768250-145B-9174-67B6-A0533E52910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BD91F5A-184B-4222-AD80-82509DA33C10}" type="slidenum">
              <a:rPr lang="fr-FR" altLang="fr-FR" sz="1200">
                <a:solidFill>
                  <a:srgbClr val="898989"/>
                </a:solidFill>
              </a:rPr>
              <a:pPr algn="r" eaLnBrk="1" hangingPunct="1">
                <a:spcBef>
                  <a:spcPct val="0"/>
                </a:spcBef>
                <a:buFontTx/>
                <a:buNone/>
              </a:pPr>
              <a:t>121</a:t>
            </a:fld>
            <a:endParaRPr lang="fr-FR" altLang="fr-FR" sz="1200">
              <a:solidFill>
                <a:srgbClr val="898989"/>
              </a:solidFill>
            </a:endParaRPr>
          </a:p>
        </p:txBody>
      </p:sp>
      <p:sp>
        <p:nvSpPr>
          <p:cNvPr id="14" name="Titre 8">
            <a:extLst>
              <a:ext uri="{FF2B5EF4-FFF2-40B4-BE49-F238E27FC236}">
                <a16:creationId xmlns:a16="http://schemas.microsoft.com/office/drawing/2014/main" id="{D00C8493-0FA5-1A1F-F8C6-DF4A51729602}"/>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Surveillance</a:t>
            </a:r>
          </a:p>
        </p:txBody>
      </p:sp>
      <p:sp>
        <p:nvSpPr>
          <p:cNvPr id="125956" name="Rectangle 1">
            <a:extLst>
              <a:ext uri="{FF2B5EF4-FFF2-40B4-BE49-F238E27FC236}">
                <a16:creationId xmlns:a16="http://schemas.microsoft.com/office/drawing/2014/main" id="{09EB121F-F376-914B-F711-4E0F3E17CF70}"/>
              </a:ext>
            </a:extLst>
          </p:cNvPr>
          <p:cNvSpPr>
            <a:spLocks noChangeArrowheads="1"/>
          </p:cNvSpPr>
          <p:nvPr/>
        </p:nvSpPr>
        <p:spPr bwMode="auto">
          <a:xfrm>
            <a:off x="395288" y="1844675"/>
            <a:ext cx="82121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Effectuée en continu sur le site, avec les moyens permettant de répondre à toute évolution défavorable de la situation. </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En situation courante, l’absence de point chaud vérifiée pendant une période moyenne de 2 heures peut permettre au COS de considérer le feu comme totalement éteint.</a:t>
            </a:r>
            <a:endParaRPr lang="fr-FR" altLang="fr-FR" sz="2400">
              <a:latin typeface="Times New Roman" panose="02020603050405020304"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u numéro de diapositive 3">
            <a:extLst>
              <a:ext uri="{FF2B5EF4-FFF2-40B4-BE49-F238E27FC236}">
                <a16:creationId xmlns:a16="http://schemas.microsoft.com/office/drawing/2014/main" id="{22D75482-97DE-160C-EE3E-8ACAABE8089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BEF4760-FB62-48C2-B47F-0377A494D1DB}" type="slidenum">
              <a:rPr lang="fr-FR" altLang="fr-FR" sz="1200">
                <a:solidFill>
                  <a:srgbClr val="898989"/>
                </a:solidFill>
              </a:rPr>
              <a:pPr algn="r" eaLnBrk="1" hangingPunct="1">
                <a:spcBef>
                  <a:spcPct val="0"/>
                </a:spcBef>
                <a:buFontTx/>
                <a:buNone/>
              </a:pPr>
              <a:t>122</a:t>
            </a:fld>
            <a:endParaRPr lang="fr-FR" altLang="fr-FR" sz="1200">
              <a:solidFill>
                <a:srgbClr val="898989"/>
              </a:solidFill>
            </a:endParaRPr>
          </a:p>
        </p:txBody>
      </p:sp>
      <p:sp>
        <p:nvSpPr>
          <p:cNvPr id="14" name="Titre 8">
            <a:extLst>
              <a:ext uri="{FF2B5EF4-FFF2-40B4-BE49-F238E27FC236}">
                <a16:creationId xmlns:a16="http://schemas.microsoft.com/office/drawing/2014/main" id="{6E508C42-EAAE-2CFE-C43E-DACF45AD17CE}"/>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Surveillance</a:t>
            </a:r>
          </a:p>
        </p:txBody>
      </p:sp>
      <p:sp>
        <p:nvSpPr>
          <p:cNvPr id="126980" name="Rectangle 1">
            <a:extLst>
              <a:ext uri="{FF2B5EF4-FFF2-40B4-BE49-F238E27FC236}">
                <a16:creationId xmlns:a16="http://schemas.microsoft.com/office/drawing/2014/main" id="{6237BAB6-E2AB-9A4A-0662-0EA10B6CCE13}"/>
              </a:ext>
            </a:extLst>
          </p:cNvPr>
          <p:cNvSpPr>
            <a:spLocks noChangeArrowheads="1"/>
          </p:cNvSpPr>
          <p:nvPr/>
        </p:nvSpPr>
        <p:spPr bwMode="auto">
          <a:xfrm>
            <a:off x="323850" y="1516063"/>
            <a:ext cx="82121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Après un feu, des points chauds subsistent et peuvent provoquer un nouvel incendie. </a:t>
            </a:r>
          </a:p>
          <a:p>
            <a:pPr algn="just">
              <a:spcBef>
                <a:spcPct val="0"/>
              </a:spcBef>
              <a:buFontTx/>
              <a:buNone/>
            </a:pPr>
            <a:endParaRPr lang="fr-FR" altLang="fr-FR" sz="2400">
              <a:latin typeface="Times New Roman" panose="02020603050405020304" pitchFamily="18" charset="0"/>
            </a:endParaRPr>
          </a:p>
          <a:p>
            <a:pPr algn="just">
              <a:spcBef>
                <a:spcPct val="0"/>
              </a:spcBef>
              <a:buFontTx/>
              <a:buNone/>
            </a:pPr>
            <a:r>
              <a:rPr lang="fr-FR" altLang="fr-FR" sz="2400">
                <a:latin typeface="Times New Roman" panose="02020603050405020304" pitchFamily="18" charset="0"/>
              </a:rPr>
              <a:t>SP peuvent rester sur place avec du matériel d’extinction et de déblai afin d’éviter toute reprise de feu. </a:t>
            </a:r>
          </a:p>
          <a:p>
            <a:pPr algn="just">
              <a:spcBef>
                <a:spcPct val="0"/>
              </a:spcBef>
              <a:buFontTx/>
              <a:buNone/>
            </a:pPr>
            <a:endParaRPr lang="fr-FR" altLang="fr-FR" sz="2400">
              <a:latin typeface="Times New Roman" panose="02020603050405020304" pitchFamily="18" charset="0"/>
            </a:endParaRPr>
          </a:p>
          <a:p>
            <a:pPr algn="just">
              <a:spcBef>
                <a:spcPct val="0"/>
              </a:spcBef>
              <a:buFontTx/>
              <a:buNone/>
            </a:pPr>
            <a:endParaRPr lang="fr-FR" altLang="fr-FR" sz="2400">
              <a:latin typeface="Times New Roman" panose="02020603050405020304" pitchFamily="18" charset="0"/>
            </a:endParaRPr>
          </a:p>
          <a:p>
            <a:pPr algn="just">
              <a:spcBef>
                <a:spcPct val="0"/>
              </a:spcBef>
              <a:buFontTx/>
              <a:buNone/>
            </a:pPr>
            <a:r>
              <a:rPr lang="fr-FR" altLang="fr-FR" sz="2400">
                <a:latin typeface="Times New Roman" panose="02020603050405020304" pitchFamily="18" charset="0"/>
              </a:rPr>
              <a:t>Principes de sécurité à respecter : </a:t>
            </a:r>
          </a:p>
        </p:txBody>
      </p:sp>
      <p:pic>
        <p:nvPicPr>
          <p:cNvPr id="126981" name="Picture 2" descr="Afficher l'image d'origine">
            <a:extLst>
              <a:ext uri="{FF2B5EF4-FFF2-40B4-BE49-F238E27FC236}">
                <a16:creationId xmlns:a16="http://schemas.microsoft.com/office/drawing/2014/main" id="{01DB8193-E88B-CAD1-394B-60F313F72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3644900"/>
            <a:ext cx="25384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u numéro de diapositive 3">
            <a:extLst>
              <a:ext uri="{FF2B5EF4-FFF2-40B4-BE49-F238E27FC236}">
                <a16:creationId xmlns:a16="http://schemas.microsoft.com/office/drawing/2014/main" id="{4D1F5FF7-64EF-D8C7-13B7-47DCF259C0E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217C92-C0CB-4542-9717-E7EDEC944518}" type="slidenum">
              <a:rPr lang="fr-FR" altLang="fr-FR" sz="1200">
                <a:solidFill>
                  <a:srgbClr val="898989"/>
                </a:solidFill>
              </a:rPr>
              <a:pPr algn="r" eaLnBrk="1" hangingPunct="1">
                <a:spcBef>
                  <a:spcPct val="0"/>
                </a:spcBef>
                <a:buFontTx/>
                <a:buNone/>
              </a:pPr>
              <a:t>123</a:t>
            </a:fld>
            <a:endParaRPr lang="fr-FR" altLang="fr-FR" sz="1200">
              <a:solidFill>
                <a:srgbClr val="898989"/>
              </a:solidFill>
            </a:endParaRPr>
          </a:p>
        </p:txBody>
      </p:sp>
      <p:sp>
        <p:nvSpPr>
          <p:cNvPr id="14" name="Titre 8">
            <a:extLst>
              <a:ext uri="{FF2B5EF4-FFF2-40B4-BE49-F238E27FC236}">
                <a16:creationId xmlns:a16="http://schemas.microsoft.com/office/drawing/2014/main" id="{612AFB0E-59EF-A0FF-5780-EAD30E131161}"/>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Surveillance</a:t>
            </a:r>
          </a:p>
        </p:txBody>
      </p:sp>
      <p:sp>
        <p:nvSpPr>
          <p:cNvPr id="128004" name="Rectangle 4">
            <a:extLst>
              <a:ext uri="{FF2B5EF4-FFF2-40B4-BE49-F238E27FC236}">
                <a16:creationId xmlns:a16="http://schemas.microsoft.com/office/drawing/2014/main" id="{7F8E42F4-B56E-4338-E97A-6D15E23728BD}"/>
              </a:ext>
            </a:extLst>
          </p:cNvPr>
          <p:cNvSpPr>
            <a:spLocks noChangeArrowheads="1"/>
          </p:cNvSpPr>
          <p:nvPr/>
        </p:nvSpPr>
        <p:spPr bwMode="auto">
          <a:xfrm>
            <a:off x="381000" y="1384300"/>
            <a:ext cx="79248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spcBef>
                <a:spcPct val="0"/>
              </a:spcBef>
            </a:pPr>
            <a:r>
              <a:rPr lang="fr-FR" altLang="fr-FR" sz="2400">
                <a:latin typeface="Times New Roman" panose="02020603050405020304" pitchFamily="18" charset="0"/>
              </a:rPr>
              <a:t>Rotations du personnel toutes les 4 heures environ,</a:t>
            </a:r>
          </a:p>
          <a:p>
            <a:pPr algn="just">
              <a:lnSpc>
                <a:spcPct val="150000"/>
              </a:lnSpc>
              <a:spcBef>
                <a:spcPct val="0"/>
              </a:spcBef>
            </a:pPr>
            <a:r>
              <a:rPr lang="fr-FR" altLang="fr-FR" sz="2400">
                <a:latin typeface="Times New Roman" panose="02020603050405020304" pitchFamily="18" charset="0"/>
              </a:rPr>
              <a:t>Vigilance de la part du personnel pour ne pas laisser évoluer un feu couvant, les lances doivent être alimentées pour parer au plus vite à une reprise de feu,</a:t>
            </a:r>
          </a:p>
          <a:p>
            <a:pPr algn="just">
              <a:lnSpc>
                <a:spcPct val="150000"/>
              </a:lnSpc>
              <a:spcBef>
                <a:spcPct val="0"/>
              </a:spcBef>
            </a:pPr>
            <a:endParaRPr lang="fr-FR" altLang="fr-FR" sz="2400">
              <a:latin typeface="Times New Roman" panose="02020603050405020304" pitchFamily="18" charset="0"/>
            </a:endParaRPr>
          </a:p>
          <a:p>
            <a:pPr algn="just">
              <a:lnSpc>
                <a:spcPct val="150000"/>
              </a:lnSpc>
              <a:spcBef>
                <a:spcPct val="0"/>
              </a:spcBef>
            </a:pPr>
            <a:r>
              <a:rPr lang="fr-FR" altLang="fr-FR" sz="2400">
                <a:latin typeface="Times New Roman" panose="02020603050405020304" pitchFamily="18" charset="0"/>
              </a:rPr>
              <a:t>SP équipés sur ordre, en </a:t>
            </a:r>
          </a:p>
          <a:p>
            <a:pPr algn="just">
              <a:lnSpc>
                <a:spcPct val="150000"/>
              </a:lnSpc>
              <a:spcBef>
                <a:spcPct val="0"/>
              </a:spcBef>
              <a:buFont typeface="Arial" panose="020B0604020202020204" pitchFamily="34" charset="0"/>
              <a:buNone/>
            </a:pPr>
            <a:r>
              <a:rPr lang="fr-FR" altLang="fr-FR" sz="2400">
                <a:latin typeface="Times New Roman" panose="02020603050405020304" pitchFamily="18" charset="0"/>
              </a:rPr>
              <a:t>respectant les principes généraux de</a:t>
            </a:r>
          </a:p>
          <a:p>
            <a:pPr algn="just">
              <a:lnSpc>
                <a:spcPct val="150000"/>
              </a:lnSpc>
              <a:spcBef>
                <a:spcPct val="0"/>
              </a:spcBef>
              <a:buFont typeface="Arial" panose="020B0604020202020204" pitchFamily="34" charset="0"/>
              <a:buNone/>
            </a:pPr>
            <a:r>
              <a:rPr lang="fr-FR" altLang="fr-FR" sz="2400">
                <a:latin typeface="Times New Roman" panose="02020603050405020304" pitchFamily="18" charset="0"/>
              </a:rPr>
              <a:t> sécurité sur les incendies.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8005" name="Picture 9" descr="I:\Images\Sapeurs-Pompiers\INC\feu\Photos\20.jpg">
            <a:extLst>
              <a:ext uri="{FF2B5EF4-FFF2-40B4-BE49-F238E27FC236}">
                <a16:creationId xmlns:a16="http://schemas.microsoft.com/office/drawing/2014/main" id="{7BB1D5E9-7D54-1C9A-1614-72DE0CF88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75" y="3644900"/>
            <a:ext cx="371792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u numéro de diapositive 3">
            <a:extLst>
              <a:ext uri="{FF2B5EF4-FFF2-40B4-BE49-F238E27FC236}">
                <a16:creationId xmlns:a16="http://schemas.microsoft.com/office/drawing/2014/main" id="{D0989BC0-EB8C-3FE5-D5B5-B2EB5D026C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1DFFFEC-42EB-46E7-A74D-535AA301A51E}" type="slidenum">
              <a:rPr lang="fr-FR" altLang="fr-FR" sz="1200" smtClean="0">
                <a:solidFill>
                  <a:srgbClr val="898989"/>
                </a:solidFill>
              </a:rPr>
              <a:pPr>
                <a:spcBef>
                  <a:spcPct val="0"/>
                </a:spcBef>
                <a:buFontTx/>
                <a:buNone/>
              </a:pPr>
              <a:t>124</a:t>
            </a:fld>
            <a:endParaRPr lang="fr-FR" altLang="fr-FR" sz="1200">
              <a:solidFill>
                <a:srgbClr val="898989"/>
              </a:solidFill>
            </a:endParaRPr>
          </a:p>
        </p:txBody>
      </p:sp>
      <p:sp>
        <p:nvSpPr>
          <p:cNvPr id="129027" name="Titre 8">
            <a:extLst>
              <a:ext uri="{FF2B5EF4-FFF2-40B4-BE49-F238E27FC236}">
                <a16:creationId xmlns:a16="http://schemas.microsoft.com/office/drawing/2014/main" id="{B14CF9C0-D7BA-39E1-32FE-3CB2C079C0C8}"/>
              </a:ext>
            </a:extLst>
          </p:cNvPr>
          <p:cNvSpPr>
            <a:spLocks noGrp="1"/>
          </p:cNvSpPr>
          <p:nvPr>
            <p:ph type="title"/>
          </p:nvPr>
        </p:nvSpPr>
        <p:spPr>
          <a:xfrm>
            <a:off x="700088" y="1916113"/>
            <a:ext cx="7742237" cy="939800"/>
          </a:xfrm>
        </p:spPr>
        <p:txBody>
          <a:bodyPr/>
          <a:lstStyle/>
          <a:p>
            <a:pPr eaLnBrk="1" hangingPunct="1"/>
            <a:r>
              <a:rPr lang="fr-FR" altLang="fr-FR" sz="3200" b="1">
                <a:solidFill>
                  <a:srgbClr val="984807"/>
                </a:solidFill>
              </a:rPr>
              <a:t>Reconditionnement du matériel </a:t>
            </a:r>
            <a:br>
              <a:rPr lang="fr-FR" altLang="fr-FR" sz="3200" b="1">
                <a:solidFill>
                  <a:srgbClr val="984807"/>
                </a:solidFill>
              </a:rPr>
            </a:br>
            <a:r>
              <a:rPr lang="fr-FR" altLang="fr-FR" sz="3200" b="1">
                <a:solidFill>
                  <a:srgbClr val="984807"/>
                </a:solidFill>
              </a:rPr>
              <a:t>et du personnel </a:t>
            </a:r>
          </a:p>
        </p:txBody>
      </p:sp>
      <p:pic>
        <p:nvPicPr>
          <p:cNvPr id="129028" name="Picture 10" descr="I:\Images\Sapeurs-Pompiers\A.P.S\Clipart\jo_03775.wmf">
            <a:extLst>
              <a:ext uri="{FF2B5EF4-FFF2-40B4-BE49-F238E27FC236}">
                <a16:creationId xmlns:a16="http://schemas.microsoft.com/office/drawing/2014/main" id="{D0D98525-48E8-AC04-4831-33F6CFB26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3429000"/>
            <a:ext cx="1511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u numéro de diapositive 3">
            <a:extLst>
              <a:ext uri="{FF2B5EF4-FFF2-40B4-BE49-F238E27FC236}">
                <a16:creationId xmlns:a16="http://schemas.microsoft.com/office/drawing/2014/main" id="{955434E7-B9CA-5180-319C-06DD762F4A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E6C0BC0-0E3B-406D-B9D4-0ED011D3D20B}" type="slidenum">
              <a:rPr lang="fr-FR" altLang="fr-FR" sz="1200" smtClean="0">
                <a:solidFill>
                  <a:srgbClr val="898989"/>
                </a:solidFill>
              </a:rPr>
              <a:pPr>
                <a:spcBef>
                  <a:spcPct val="0"/>
                </a:spcBef>
                <a:buFontTx/>
                <a:buNone/>
              </a:pPr>
              <a:t>125</a:t>
            </a:fld>
            <a:endParaRPr lang="fr-FR" altLang="fr-FR" sz="1200">
              <a:solidFill>
                <a:srgbClr val="898989"/>
              </a:solidFill>
            </a:endParaRPr>
          </a:p>
        </p:txBody>
      </p:sp>
      <p:sp>
        <p:nvSpPr>
          <p:cNvPr id="130051" name="Titre 8">
            <a:extLst>
              <a:ext uri="{FF2B5EF4-FFF2-40B4-BE49-F238E27FC236}">
                <a16:creationId xmlns:a16="http://schemas.microsoft.com/office/drawing/2014/main" id="{E62D6D32-76EE-49D4-45A7-EF672D8A258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3" name="ZoneTexte 2">
            <a:extLst>
              <a:ext uri="{FF2B5EF4-FFF2-40B4-BE49-F238E27FC236}">
                <a16:creationId xmlns:a16="http://schemas.microsoft.com/office/drawing/2014/main" id="{BFD3174C-E59F-C12E-FFB5-43C677FC968A}"/>
              </a:ext>
            </a:extLst>
          </p:cNvPr>
          <p:cNvSpPr txBox="1"/>
          <p:nvPr/>
        </p:nvSpPr>
        <p:spPr>
          <a:xfrm>
            <a:off x="354013" y="1338263"/>
            <a:ext cx="8435975" cy="3786187"/>
          </a:xfrm>
          <a:prstGeom prst="rect">
            <a:avLst/>
          </a:prstGeom>
          <a:noFill/>
        </p:spPr>
        <p:txBody>
          <a:bodyPr>
            <a:spAutoFit/>
          </a:bodyPr>
          <a:lstStyle/>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En fin d’opération de secours </a:t>
            </a:r>
            <a:r>
              <a:rPr lang="fr-FR" altLang="fr-FR" sz="2400" b="1" dirty="0">
                <a:latin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matériels employés nettoyés.</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altLang="fr-FR" sz="2400" dirty="0">
                <a:latin typeface="Times New Roman" panose="02020603050405020304" pitchFamily="18" charset="0"/>
                <a:sym typeface="Wingdings" panose="05000000000000000000" pitchFamily="2" charset="2"/>
              </a:rPr>
              <a:t>M</a:t>
            </a:r>
            <a:r>
              <a:rPr lang="fr-FR" sz="2400" dirty="0">
                <a:latin typeface="Times New Roman" panose="02020603050405020304" pitchFamily="18" charset="0"/>
                <a:ea typeface="Calibri" panose="020F0502020204030204" pitchFamily="34" charset="0"/>
                <a:cs typeface="Times New Roman" panose="02020603050405020304" pitchFamily="18" charset="0"/>
              </a:rPr>
              <a:t>esure du possible </a:t>
            </a:r>
            <a:r>
              <a:rPr lang="fr-FR" altLang="fr-FR" sz="2400" dirty="0">
                <a:latin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se réalise sur les lieux.</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Objectif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Laisser le maximum de « saletés » sur les lieux,</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regagner la caserne avec un engin opérationnel,</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limiter le transport de suie dans le véhicule.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u numéro de diapositive 3">
            <a:extLst>
              <a:ext uri="{FF2B5EF4-FFF2-40B4-BE49-F238E27FC236}">
                <a16:creationId xmlns:a16="http://schemas.microsoft.com/office/drawing/2014/main" id="{0C4B4A8C-A5FA-0D7A-0A4E-5A033C407CA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AF6654-8D73-4817-A61D-E506E1B11B97}" type="slidenum">
              <a:rPr lang="fr-FR" altLang="fr-FR" sz="1200">
                <a:solidFill>
                  <a:srgbClr val="898989"/>
                </a:solidFill>
              </a:rPr>
              <a:pPr algn="r" eaLnBrk="1" hangingPunct="1">
                <a:spcBef>
                  <a:spcPct val="0"/>
                </a:spcBef>
                <a:buFontTx/>
                <a:buNone/>
              </a:pPr>
              <a:t>126</a:t>
            </a:fld>
            <a:endParaRPr lang="fr-FR" altLang="fr-FR" sz="1200">
              <a:solidFill>
                <a:srgbClr val="898989"/>
              </a:solidFill>
            </a:endParaRPr>
          </a:p>
        </p:txBody>
      </p:sp>
      <p:sp>
        <p:nvSpPr>
          <p:cNvPr id="131075" name="Titre 8">
            <a:extLst>
              <a:ext uri="{FF2B5EF4-FFF2-40B4-BE49-F238E27FC236}">
                <a16:creationId xmlns:a16="http://schemas.microsoft.com/office/drawing/2014/main" id="{34FBD556-4E3C-6B65-2E58-985CF209DF02}"/>
              </a:ext>
            </a:extLst>
          </p:cNvPr>
          <p:cNvSpPr txBox="1">
            <a:spLocks noChangeArrowheads="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Reconditionnement matériel et SP</a:t>
            </a:r>
          </a:p>
        </p:txBody>
      </p:sp>
      <p:pic>
        <p:nvPicPr>
          <p:cNvPr id="131076" name="Image 3">
            <a:extLst>
              <a:ext uri="{FF2B5EF4-FFF2-40B4-BE49-F238E27FC236}">
                <a16:creationId xmlns:a16="http://schemas.microsoft.com/office/drawing/2014/main" id="{089E77AC-F25B-0357-7A31-FAE7AF9E4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230" t="9172" r="18604" b="54430"/>
          <a:stretch>
            <a:fillRect/>
          </a:stretch>
        </p:blipFill>
        <p:spPr bwMode="auto">
          <a:xfrm>
            <a:off x="363538" y="1773238"/>
            <a:ext cx="84169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ZoneTexte 5">
            <a:extLst>
              <a:ext uri="{FF2B5EF4-FFF2-40B4-BE49-F238E27FC236}">
                <a16:creationId xmlns:a16="http://schemas.microsoft.com/office/drawing/2014/main" id="{43F14FBA-07A5-37AF-B288-4D082552672D}"/>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SUR LES LIEUX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u numéro de diapositive 3">
            <a:extLst>
              <a:ext uri="{FF2B5EF4-FFF2-40B4-BE49-F238E27FC236}">
                <a16:creationId xmlns:a16="http://schemas.microsoft.com/office/drawing/2014/main" id="{F3E4F159-BFF9-EAC3-2C9F-E27AC6F00A6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77CA1B-FFA9-4C2C-BBF4-01D50F8753CD}" type="slidenum">
              <a:rPr lang="fr-FR" altLang="fr-FR" sz="1200">
                <a:solidFill>
                  <a:srgbClr val="898989"/>
                </a:solidFill>
              </a:rPr>
              <a:pPr algn="r" eaLnBrk="1" hangingPunct="1">
                <a:spcBef>
                  <a:spcPct val="0"/>
                </a:spcBef>
                <a:buFontTx/>
                <a:buNone/>
              </a:pPr>
              <a:t>127</a:t>
            </a:fld>
            <a:endParaRPr lang="fr-FR" altLang="fr-FR" sz="1200">
              <a:solidFill>
                <a:srgbClr val="898989"/>
              </a:solidFill>
            </a:endParaRPr>
          </a:p>
        </p:txBody>
      </p:sp>
      <p:sp>
        <p:nvSpPr>
          <p:cNvPr id="132099" name="Titre 8">
            <a:extLst>
              <a:ext uri="{FF2B5EF4-FFF2-40B4-BE49-F238E27FC236}">
                <a16:creationId xmlns:a16="http://schemas.microsoft.com/office/drawing/2014/main" id="{DA804F74-BC25-403C-1B82-0628902441EB}"/>
              </a:ext>
            </a:extLst>
          </p:cNvPr>
          <p:cNvSpPr txBox="1">
            <a:spLocks noChangeArrowheads="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Reconditionnement matériel et SP</a:t>
            </a:r>
          </a:p>
        </p:txBody>
      </p:sp>
      <p:sp>
        <p:nvSpPr>
          <p:cNvPr id="132100" name="ZoneTexte 2">
            <a:extLst>
              <a:ext uri="{FF2B5EF4-FFF2-40B4-BE49-F238E27FC236}">
                <a16:creationId xmlns:a16="http://schemas.microsoft.com/office/drawing/2014/main" id="{A27F406E-F775-E406-D004-EBA2CD3B1F6F}"/>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SUR LES LIEUX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32101" name="Image 3">
            <a:extLst>
              <a:ext uri="{FF2B5EF4-FFF2-40B4-BE49-F238E27FC236}">
                <a16:creationId xmlns:a16="http://schemas.microsoft.com/office/drawing/2014/main" id="{0F73F7DB-4330-39BA-8E51-B3AC8600A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476" t="53326" r="25771" b="20535"/>
          <a:stretch>
            <a:fillRect/>
          </a:stretch>
        </p:blipFill>
        <p:spPr bwMode="auto">
          <a:xfrm>
            <a:off x="1187450" y="2486025"/>
            <a:ext cx="7129463"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ZoneTexte 4">
            <a:extLst>
              <a:ext uri="{FF2B5EF4-FFF2-40B4-BE49-F238E27FC236}">
                <a16:creationId xmlns:a16="http://schemas.microsoft.com/office/drawing/2014/main" id="{C4806A9E-C653-65CA-744E-82C9E5383023}"/>
              </a:ext>
            </a:extLst>
          </p:cNvPr>
          <p:cNvSpPr txBox="1">
            <a:spLocks noChangeArrowheads="1"/>
          </p:cNvSpPr>
          <p:nvPr/>
        </p:nvSpPr>
        <p:spPr bwMode="auto">
          <a:xfrm>
            <a:off x="468313" y="1866900"/>
            <a:ext cx="72723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Tuyaux percés après nettoyage :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u numéro de diapositive 3">
            <a:extLst>
              <a:ext uri="{FF2B5EF4-FFF2-40B4-BE49-F238E27FC236}">
                <a16:creationId xmlns:a16="http://schemas.microsoft.com/office/drawing/2014/main" id="{47B06FD6-FFB9-FC67-8E61-D8FF74914B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7308499-EB35-415B-8736-762785C221A5}" type="slidenum">
              <a:rPr lang="fr-FR" altLang="fr-FR" sz="1200" smtClean="0">
                <a:solidFill>
                  <a:srgbClr val="898989"/>
                </a:solidFill>
              </a:rPr>
              <a:pPr>
                <a:spcBef>
                  <a:spcPct val="0"/>
                </a:spcBef>
                <a:buFontTx/>
                <a:buNone/>
              </a:pPr>
              <a:t>128</a:t>
            </a:fld>
            <a:endParaRPr lang="fr-FR" altLang="fr-FR" sz="1200">
              <a:solidFill>
                <a:srgbClr val="898989"/>
              </a:solidFill>
            </a:endParaRPr>
          </a:p>
        </p:txBody>
      </p:sp>
      <p:sp>
        <p:nvSpPr>
          <p:cNvPr id="133123" name="Titre 8">
            <a:extLst>
              <a:ext uri="{FF2B5EF4-FFF2-40B4-BE49-F238E27FC236}">
                <a16:creationId xmlns:a16="http://schemas.microsoft.com/office/drawing/2014/main" id="{8C2844CD-6B83-B7C2-E5BE-8138E753FB6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3124" name="ZoneTexte 1">
            <a:extLst>
              <a:ext uri="{FF2B5EF4-FFF2-40B4-BE49-F238E27FC236}">
                <a16:creationId xmlns:a16="http://schemas.microsoft.com/office/drawing/2014/main" id="{51885B37-C481-AB35-41F6-5801AB1A30A2}"/>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SUR LES LIEUX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33125" name="Image 1">
            <a:extLst>
              <a:ext uri="{FF2B5EF4-FFF2-40B4-BE49-F238E27FC236}">
                <a16:creationId xmlns:a16="http://schemas.microsoft.com/office/drawing/2014/main" id="{29A1E2AA-3F84-0CA9-6C3B-5EAE0CA15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41500"/>
            <a:ext cx="29845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Image 1">
            <a:extLst>
              <a:ext uri="{FF2B5EF4-FFF2-40B4-BE49-F238E27FC236}">
                <a16:creationId xmlns:a16="http://schemas.microsoft.com/office/drawing/2014/main" id="{6AE98FF8-3BA5-7EF3-4C6A-049A1DB29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2420938"/>
            <a:ext cx="38004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u numéro de diapositive 3">
            <a:extLst>
              <a:ext uri="{FF2B5EF4-FFF2-40B4-BE49-F238E27FC236}">
                <a16:creationId xmlns:a16="http://schemas.microsoft.com/office/drawing/2014/main" id="{A1885336-2D26-B8D6-078A-9591EC94E5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70924B5-5CEB-4383-BC32-156248986DE3}" type="slidenum">
              <a:rPr lang="fr-FR" altLang="fr-FR" sz="1200" smtClean="0">
                <a:solidFill>
                  <a:srgbClr val="898989"/>
                </a:solidFill>
              </a:rPr>
              <a:pPr>
                <a:spcBef>
                  <a:spcPct val="0"/>
                </a:spcBef>
                <a:buFontTx/>
                <a:buNone/>
              </a:pPr>
              <a:t>129</a:t>
            </a:fld>
            <a:endParaRPr lang="fr-FR" altLang="fr-FR" sz="1200">
              <a:solidFill>
                <a:srgbClr val="898989"/>
              </a:solidFill>
            </a:endParaRPr>
          </a:p>
        </p:txBody>
      </p:sp>
      <p:sp>
        <p:nvSpPr>
          <p:cNvPr id="134147" name="Titre 8">
            <a:extLst>
              <a:ext uri="{FF2B5EF4-FFF2-40B4-BE49-F238E27FC236}">
                <a16:creationId xmlns:a16="http://schemas.microsoft.com/office/drawing/2014/main" id="{1E591EC1-11CF-9FF7-FB67-52E79BB809B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4148" name="ZoneTexte 1">
            <a:extLst>
              <a:ext uri="{FF2B5EF4-FFF2-40B4-BE49-F238E27FC236}">
                <a16:creationId xmlns:a16="http://schemas.microsoft.com/office/drawing/2014/main" id="{5CE95909-9263-4EAC-5E5D-BE155B5DEDFA}"/>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SUR LES LIEUX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sp>
        <p:nvSpPr>
          <p:cNvPr id="134149" name="ZoneTexte 3">
            <a:extLst>
              <a:ext uri="{FF2B5EF4-FFF2-40B4-BE49-F238E27FC236}">
                <a16:creationId xmlns:a16="http://schemas.microsoft.com/office/drawing/2014/main" id="{3BAAB515-2CBA-F71A-7F88-DC96CF1A12CF}"/>
              </a:ext>
            </a:extLst>
          </p:cNvPr>
          <p:cNvSpPr txBox="1">
            <a:spLocks noChangeArrowheads="1"/>
          </p:cNvSpPr>
          <p:nvPr/>
        </p:nvSpPr>
        <p:spPr bwMode="auto">
          <a:xfrm>
            <a:off x="3887788" y="2997200"/>
            <a:ext cx="4572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Chaque intervenant veillera à se rincer les lèvres et la bouche avant de s’hydrater.</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34150" name="Image 1">
            <a:extLst>
              <a:ext uri="{FF2B5EF4-FFF2-40B4-BE49-F238E27FC236}">
                <a16:creationId xmlns:a16="http://schemas.microsoft.com/office/drawing/2014/main" id="{8C463158-53B9-A81C-D910-C62C22D34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89138"/>
            <a:ext cx="29654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3">
            <a:extLst>
              <a:ext uri="{FF2B5EF4-FFF2-40B4-BE49-F238E27FC236}">
                <a16:creationId xmlns:a16="http://schemas.microsoft.com/office/drawing/2014/main" id="{0110E75A-AAE1-A091-30FE-C72EC3BF48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3F1A266-C5D4-4643-ACEE-A23F191712E1}"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sp>
        <p:nvSpPr>
          <p:cNvPr id="14" name="Titre 8">
            <a:extLst>
              <a:ext uri="{FF2B5EF4-FFF2-40B4-BE49-F238E27FC236}">
                <a16:creationId xmlns:a16="http://schemas.microsoft.com/office/drawing/2014/main" id="{9C704FC5-337E-7150-8A77-5491339DCDA4}"/>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Reconnaissance</a:t>
            </a:r>
          </a:p>
        </p:txBody>
      </p:sp>
      <p:sp>
        <p:nvSpPr>
          <p:cNvPr id="15364" name="Text Box 10">
            <a:extLst>
              <a:ext uri="{FF2B5EF4-FFF2-40B4-BE49-F238E27FC236}">
                <a16:creationId xmlns:a16="http://schemas.microsoft.com/office/drawing/2014/main" id="{347D5B78-217B-9531-A9E1-71557A5371F1}"/>
              </a:ext>
            </a:extLst>
          </p:cNvPr>
          <p:cNvSpPr txBox="1">
            <a:spLocks noChangeArrowheads="1"/>
          </p:cNvSpPr>
          <p:nvPr/>
        </p:nvSpPr>
        <p:spPr bwMode="auto">
          <a:xfrm>
            <a:off x="395288" y="1295400"/>
            <a:ext cx="6400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b="1" u="sng">
                <a:latin typeface="Times New Roman" panose="02020603050405020304" pitchFamily="18" charset="0"/>
              </a:rPr>
              <a:t>Par exemple :</a:t>
            </a:r>
          </a:p>
          <a:p>
            <a:pPr>
              <a:spcBef>
                <a:spcPct val="50000"/>
              </a:spcBef>
              <a:buFontTx/>
              <a:buNone/>
            </a:pPr>
            <a:r>
              <a:rPr lang="fr-FR" altLang="fr-FR" sz="2400">
                <a:latin typeface="Times New Roman" panose="02020603050405020304" pitchFamily="18" charset="0"/>
              </a:rPr>
              <a:t>Gaz doit être neutralisé en </a:t>
            </a:r>
            <a:r>
              <a:rPr lang="fr-FR" altLang="fr-FR" sz="2400" b="1">
                <a:solidFill>
                  <a:srgbClr val="F79646"/>
                </a:solidFill>
                <a:latin typeface="Times New Roman" panose="02020603050405020304" pitchFamily="18" charset="0"/>
              </a:rPr>
              <a:t>règle absolue </a:t>
            </a:r>
            <a:r>
              <a:rPr lang="fr-FR" altLang="fr-FR" sz="2400">
                <a:latin typeface="Times New Roman" panose="02020603050405020304" pitchFamily="18" charset="0"/>
              </a:rPr>
              <a:t>!</a:t>
            </a:r>
          </a:p>
          <a:p>
            <a:pPr>
              <a:spcBef>
                <a:spcPct val="50000"/>
              </a:spcBef>
              <a:buFontTx/>
              <a:buChar char="-"/>
            </a:pPr>
            <a:r>
              <a:rPr lang="fr-FR" altLang="fr-FR" sz="2400">
                <a:latin typeface="Times New Roman" panose="02020603050405020304" pitchFamily="18" charset="0"/>
              </a:rPr>
              <a:t> Soit sur la rue pour l’ensemble du bâtiment,</a:t>
            </a:r>
          </a:p>
          <a:p>
            <a:pPr>
              <a:spcBef>
                <a:spcPct val="50000"/>
              </a:spcBef>
              <a:buFontTx/>
              <a:buChar char="-"/>
            </a:pPr>
            <a:r>
              <a:rPr lang="fr-FR" altLang="fr-FR" sz="2400">
                <a:latin typeface="Times New Roman" panose="02020603050405020304" pitchFamily="18" charset="0"/>
              </a:rPr>
              <a:t> Soit en étage pour les locaux concernés.</a:t>
            </a:r>
          </a:p>
        </p:txBody>
      </p:sp>
      <p:pic>
        <p:nvPicPr>
          <p:cNvPr id="15365" name="Image 1">
            <a:extLst>
              <a:ext uri="{FF2B5EF4-FFF2-40B4-BE49-F238E27FC236}">
                <a16:creationId xmlns:a16="http://schemas.microsoft.com/office/drawing/2014/main" id="{B5BCE115-5BA3-59C2-01F4-971563D78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3810000"/>
            <a:ext cx="239236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 1">
            <a:extLst>
              <a:ext uri="{FF2B5EF4-FFF2-40B4-BE49-F238E27FC236}">
                <a16:creationId xmlns:a16="http://schemas.microsoft.com/office/drawing/2014/main" id="{E8322865-7C33-CB48-2AC1-76CCDF51D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025" y="3600450"/>
            <a:ext cx="27686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 1">
            <a:extLst>
              <a:ext uri="{FF2B5EF4-FFF2-40B4-BE49-F238E27FC236}">
                <a16:creationId xmlns:a16="http://schemas.microsoft.com/office/drawing/2014/main" id="{DAC43A3D-378B-A2A1-6474-0F211DBBA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163" y="1441450"/>
            <a:ext cx="11588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numéro de diapositive 3">
            <a:extLst>
              <a:ext uri="{FF2B5EF4-FFF2-40B4-BE49-F238E27FC236}">
                <a16:creationId xmlns:a16="http://schemas.microsoft.com/office/drawing/2014/main" id="{08FB982F-6395-2D60-1B2A-8974FAC0DC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69F206D-0766-4F0C-BD34-0F96FE095E5E}" type="slidenum">
              <a:rPr lang="fr-FR" altLang="fr-FR" sz="1200" smtClean="0">
                <a:solidFill>
                  <a:srgbClr val="898989"/>
                </a:solidFill>
              </a:rPr>
              <a:pPr>
                <a:spcBef>
                  <a:spcPct val="0"/>
                </a:spcBef>
                <a:buFontTx/>
                <a:buNone/>
              </a:pPr>
              <a:t>130</a:t>
            </a:fld>
            <a:endParaRPr lang="fr-FR" altLang="fr-FR" sz="1200">
              <a:solidFill>
                <a:srgbClr val="898989"/>
              </a:solidFill>
            </a:endParaRPr>
          </a:p>
        </p:txBody>
      </p:sp>
      <p:sp>
        <p:nvSpPr>
          <p:cNvPr id="135171" name="Titre 8">
            <a:extLst>
              <a:ext uri="{FF2B5EF4-FFF2-40B4-BE49-F238E27FC236}">
                <a16:creationId xmlns:a16="http://schemas.microsoft.com/office/drawing/2014/main" id="{A494FE55-442E-C154-2633-F318BE80E17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5172" name="ZoneTexte 1">
            <a:extLst>
              <a:ext uri="{FF2B5EF4-FFF2-40B4-BE49-F238E27FC236}">
                <a16:creationId xmlns:a16="http://schemas.microsoft.com/office/drawing/2014/main" id="{787EBACD-0D35-85D9-023B-2AED55907745}"/>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SUR LES LIEUX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35173" name="Image 1">
            <a:extLst>
              <a:ext uri="{FF2B5EF4-FFF2-40B4-BE49-F238E27FC236}">
                <a16:creationId xmlns:a16="http://schemas.microsoft.com/office/drawing/2014/main" id="{1108075D-F0CB-8ED1-E479-E0D9A3A9C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0" y="2005013"/>
            <a:ext cx="35306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ZoneTexte 3">
            <a:extLst>
              <a:ext uri="{FF2B5EF4-FFF2-40B4-BE49-F238E27FC236}">
                <a16:creationId xmlns:a16="http://schemas.microsoft.com/office/drawing/2014/main" id="{8D112284-AAB2-AAE3-0F07-0D2B94FF5DB5}"/>
              </a:ext>
            </a:extLst>
          </p:cNvPr>
          <p:cNvSpPr txBox="1">
            <a:spLocks noChangeArrowheads="1"/>
          </p:cNvSpPr>
          <p:nvPr/>
        </p:nvSpPr>
        <p:spPr bwMode="auto">
          <a:xfrm>
            <a:off x="390525" y="2133600"/>
            <a:ext cx="47656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CA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débriefing à chaud après l’opération de secours afin d’expliquer la globalité de l’intervention aux intervenants.</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Objectif </a:t>
            </a:r>
            <a:r>
              <a:rPr lang="fr-FR" altLang="fr-FR" sz="2400">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faire ressortir les axes d’amélioration et les points positifs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u numéro de diapositive 3">
            <a:extLst>
              <a:ext uri="{FF2B5EF4-FFF2-40B4-BE49-F238E27FC236}">
                <a16:creationId xmlns:a16="http://schemas.microsoft.com/office/drawing/2014/main" id="{9118F50B-DB75-F3DE-8E78-B7B645C85A9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4FDF67E-8B64-4A41-A863-36A2D197D6CE}" type="slidenum">
              <a:rPr lang="fr-FR" altLang="fr-FR" sz="1200" smtClean="0">
                <a:solidFill>
                  <a:srgbClr val="898989"/>
                </a:solidFill>
              </a:rPr>
              <a:pPr>
                <a:spcBef>
                  <a:spcPct val="0"/>
                </a:spcBef>
                <a:buFontTx/>
                <a:buNone/>
              </a:pPr>
              <a:t>131</a:t>
            </a:fld>
            <a:endParaRPr lang="fr-FR" altLang="fr-FR" sz="1200">
              <a:solidFill>
                <a:srgbClr val="898989"/>
              </a:solidFill>
            </a:endParaRPr>
          </a:p>
        </p:txBody>
      </p:sp>
      <p:sp>
        <p:nvSpPr>
          <p:cNvPr id="136195" name="Titre 8">
            <a:extLst>
              <a:ext uri="{FF2B5EF4-FFF2-40B4-BE49-F238E27FC236}">
                <a16:creationId xmlns:a16="http://schemas.microsoft.com/office/drawing/2014/main" id="{F044A4C7-FCC3-BE28-EB9F-7C26A7C542E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6196" name="ZoneTexte 1">
            <a:extLst>
              <a:ext uri="{FF2B5EF4-FFF2-40B4-BE49-F238E27FC236}">
                <a16:creationId xmlns:a16="http://schemas.microsoft.com/office/drawing/2014/main" id="{346B0CC9-2D46-F78B-E14B-5610A788A4FB}"/>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36197" name="Image 1">
            <a:extLst>
              <a:ext uri="{FF2B5EF4-FFF2-40B4-BE49-F238E27FC236}">
                <a16:creationId xmlns:a16="http://schemas.microsoft.com/office/drawing/2014/main" id="{F40F1C76-448E-639F-E0E6-236A109B5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781175"/>
            <a:ext cx="266382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Image 1">
            <a:extLst>
              <a:ext uri="{FF2B5EF4-FFF2-40B4-BE49-F238E27FC236}">
                <a16:creationId xmlns:a16="http://schemas.microsoft.com/office/drawing/2014/main" id="{47B75633-BD94-52C9-AA7A-A93A36ED1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341438"/>
            <a:ext cx="2224088"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Image 1">
            <a:extLst>
              <a:ext uri="{FF2B5EF4-FFF2-40B4-BE49-F238E27FC236}">
                <a16:creationId xmlns:a16="http://schemas.microsoft.com/office/drawing/2014/main" id="{468C6F0B-87F0-3345-71AF-A2A9481D6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6150" y="1746250"/>
            <a:ext cx="27971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u numéro de diapositive 3">
            <a:extLst>
              <a:ext uri="{FF2B5EF4-FFF2-40B4-BE49-F238E27FC236}">
                <a16:creationId xmlns:a16="http://schemas.microsoft.com/office/drawing/2014/main" id="{836A15FD-EC91-AF67-C44C-B1D20779DC0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7FA0B6C-5E39-49EB-8041-24068BE9F1F7}" type="slidenum">
              <a:rPr lang="fr-FR" altLang="fr-FR" sz="1200" smtClean="0">
                <a:solidFill>
                  <a:srgbClr val="898989"/>
                </a:solidFill>
              </a:rPr>
              <a:pPr>
                <a:spcBef>
                  <a:spcPct val="0"/>
                </a:spcBef>
                <a:buFontTx/>
                <a:buNone/>
              </a:pPr>
              <a:t>132</a:t>
            </a:fld>
            <a:endParaRPr lang="fr-FR" altLang="fr-FR" sz="1200">
              <a:solidFill>
                <a:srgbClr val="898989"/>
              </a:solidFill>
            </a:endParaRPr>
          </a:p>
        </p:txBody>
      </p:sp>
      <p:sp>
        <p:nvSpPr>
          <p:cNvPr id="137219" name="Titre 8">
            <a:extLst>
              <a:ext uri="{FF2B5EF4-FFF2-40B4-BE49-F238E27FC236}">
                <a16:creationId xmlns:a16="http://schemas.microsoft.com/office/drawing/2014/main" id="{267CD8AF-5078-A4B4-6071-BCF91C47267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7220" name="ZoneTexte 1">
            <a:extLst>
              <a:ext uri="{FF2B5EF4-FFF2-40B4-BE49-F238E27FC236}">
                <a16:creationId xmlns:a16="http://schemas.microsoft.com/office/drawing/2014/main" id="{5CE96657-D62B-4D87-2229-06DD632861D9}"/>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ARI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sp>
        <p:nvSpPr>
          <p:cNvPr id="137221" name="Rectangle 3">
            <a:extLst>
              <a:ext uri="{FF2B5EF4-FFF2-40B4-BE49-F238E27FC236}">
                <a16:creationId xmlns:a16="http://schemas.microsoft.com/office/drawing/2014/main" id="{4773760D-0427-E03C-8579-D1D6F3E949E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7222" name="Image 1">
            <a:extLst>
              <a:ext uri="{FF2B5EF4-FFF2-40B4-BE49-F238E27FC236}">
                <a16:creationId xmlns:a16="http://schemas.microsoft.com/office/drawing/2014/main" id="{7543BE0C-2C31-6B1B-4AF9-544C8C716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09763"/>
            <a:ext cx="2647950"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Rectangle 5">
            <a:extLst>
              <a:ext uri="{FF2B5EF4-FFF2-40B4-BE49-F238E27FC236}">
                <a16:creationId xmlns:a16="http://schemas.microsoft.com/office/drawing/2014/main" id="{C277D303-A4E7-6EB5-CA25-204DD875A7D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7224" name="Image 1">
            <a:extLst>
              <a:ext uri="{FF2B5EF4-FFF2-40B4-BE49-F238E27FC236}">
                <a16:creationId xmlns:a16="http://schemas.microsoft.com/office/drawing/2014/main" id="{0F9BAE29-1758-2C03-E093-82AFD6257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909763"/>
            <a:ext cx="2644775"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Rectangle 7">
            <a:extLst>
              <a:ext uri="{FF2B5EF4-FFF2-40B4-BE49-F238E27FC236}">
                <a16:creationId xmlns:a16="http://schemas.microsoft.com/office/drawing/2014/main" id="{2C04A3B3-F884-5CEF-BC88-A63AD367DF0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7226" name="Image 1">
            <a:extLst>
              <a:ext uri="{FF2B5EF4-FFF2-40B4-BE49-F238E27FC236}">
                <a16:creationId xmlns:a16="http://schemas.microsoft.com/office/drawing/2014/main" id="{B664BA1F-788F-173D-25CA-776592A9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1914525"/>
            <a:ext cx="2587625"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7" name="Rectangle 9">
            <a:extLst>
              <a:ext uri="{FF2B5EF4-FFF2-40B4-BE49-F238E27FC236}">
                <a16:creationId xmlns:a16="http://schemas.microsoft.com/office/drawing/2014/main" id="{6E8417A7-C058-39A2-ED42-4FCB46F527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u numéro de diapositive 3">
            <a:extLst>
              <a:ext uri="{FF2B5EF4-FFF2-40B4-BE49-F238E27FC236}">
                <a16:creationId xmlns:a16="http://schemas.microsoft.com/office/drawing/2014/main" id="{31AEFB3A-C600-80EE-5352-B55D914C39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D66C19F-E4B9-41DB-8F68-4F1F69416911}" type="slidenum">
              <a:rPr lang="fr-FR" altLang="fr-FR" sz="1200" smtClean="0">
                <a:solidFill>
                  <a:srgbClr val="898989"/>
                </a:solidFill>
              </a:rPr>
              <a:pPr>
                <a:spcBef>
                  <a:spcPct val="0"/>
                </a:spcBef>
                <a:buFontTx/>
                <a:buNone/>
              </a:pPr>
              <a:t>133</a:t>
            </a:fld>
            <a:endParaRPr lang="fr-FR" altLang="fr-FR" sz="1200">
              <a:solidFill>
                <a:srgbClr val="898989"/>
              </a:solidFill>
            </a:endParaRPr>
          </a:p>
        </p:txBody>
      </p:sp>
      <p:sp>
        <p:nvSpPr>
          <p:cNvPr id="138243" name="Titre 8">
            <a:extLst>
              <a:ext uri="{FF2B5EF4-FFF2-40B4-BE49-F238E27FC236}">
                <a16:creationId xmlns:a16="http://schemas.microsoft.com/office/drawing/2014/main" id="{12BDA90E-EFF7-4E55-996F-7D5EF2DCECA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8244" name="ZoneTexte 1">
            <a:extLst>
              <a:ext uri="{FF2B5EF4-FFF2-40B4-BE49-F238E27FC236}">
                <a16:creationId xmlns:a16="http://schemas.microsoft.com/office/drawing/2014/main" id="{F83CFFB6-9E42-C4CC-56BD-DB098F55896D}"/>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ARI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38245" name="Image 1">
            <a:extLst>
              <a:ext uri="{FF2B5EF4-FFF2-40B4-BE49-F238E27FC236}">
                <a16:creationId xmlns:a16="http://schemas.microsoft.com/office/drawing/2014/main" id="{697B1B75-71DF-8BC2-D89F-AE7775461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8" y="1933575"/>
            <a:ext cx="2932112"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Image 1">
            <a:extLst>
              <a:ext uri="{FF2B5EF4-FFF2-40B4-BE49-F238E27FC236}">
                <a16:creationId xmlns:a16="http://schemas.microsoft.com/office/drawing/2014/main" id="{D766D07F-0A4F-D14F-38ED-676160FC3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838325"/>
            <a:ext cx="293052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u numéro de diapositive 3">
            <a:extLst>
              <a:ext uri="{FF2B5EF4-FFF2-40B4-BE49-F238E27FC236}">
                <a16:creationId xmlns:a16="http://schemas.microsoft.com/office/drawing/2014/main" id="{D4C75B0D-DF76-AE1F-BAE3-87DB4A83F7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4DD230B-4CF1-4C30-B7BE-06CF82BEB903}" type="slidenum">
              <a:rPr lang="fr-FR" altLang="fr-FR" sz="1200" smtClean="0">
                <a:solidFill>
                  <a:srgbClr val="898989"/>
                </a:solidFill>
              </a:rPr>
              <a:pPr>
                <a:spcBef>
                  <a:spcPct val="0"/>
                </a:spcBef>
                <a:buFontTx/>
                <a:buNone/>
              </a:pPr>
              <a:t>134</a:t>
            </a:fld>
            <a:endParaRPr lang="fr-FR" altLang="fr-FR" sz="1200">
              <a:solidFill>
                <a:srgbClr val="898989"/>
              </a:solidFill>
            </a:endParaRPr>
          </a:p>
        </p:txBody>
      </p:sp>
      <p:sp>
        <p:nvSpPr>
          <p:cNvPr id="139267" name="Titre 8">
            <a:extLst>
              <a:ext uri="{FF2B5EF4-FFF2-40B4-BE49-F238E27FC236}">
                <a16:creationId xmlns:a16="http://schemas.microsoft.com/office/drawing/2014/main" id="{45833613-88CC-E1C3-2075-809407754CA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39268" name="ZoneTexte 1">
            <a:extLst>
              <a:ext uri="{FF2B5EF4-FFF2-40B4-BE49-F238E27FC236}">
                <a16:creationId xmlns:a16="http://schemas.microsoft.com/office/drawing/2014/main" id="{7BC231D5-8070-12E2-A908-25A486516CF4}"/>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LANCE</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sp>
        <p:nvSpPr>
          <p:cNvPr id="139269" name="Rectangle 2">
            <a:extLst>
              <a:ext uri="{FF2B5EF4-FFF2-40B4-BE49-F238E27FC236}">
                <a16:creationId xmlns:a16="http://schemas.microsoft.com/office/drawing/2014/main" id="{AB27C559-38F1-3B2D-AA88-11B56D3EED1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9270" name="Image 1">
            <a:extLst>
              <a:ext uri="{FF2B5EF4-FFF2-40B4-BE49-F238E27FC236}">
                <a16:creationId xmlns:a16="http://schemas.microsoft.com/office/drawing/2014/main" id="{BE710261-127D-B381-52A7-DCC29620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1500"/>
            <a:ext cx="30734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4">
            <a:extLst>
              <a:ext uri="{FF2B5EF4-FFF2-40B4-BE49-F238E27FC236}">
                <a16:creationId xmlns:a16="http://schemas.microsoft.com/office/drawing/2014/main" id="{9AE00673-6C7F-DE23-6456-080BDA28EF22}"/>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9272" name="Image 1">
            <a:extLst>
              <a:ext uri="{FF2B5EF4-FFF2-40B4-BE49-F238E27FC236}">
                <a16:creationId xmlns:a16="http://schemas.microsoft.com/office/drawing/2014/main" id="{29155EF7-992C-1D81-07B3-075A517CB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1887538"/>
            <a:ext cx="29813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u numéro de diapositive 3">
            <a:extLst>
              <a:ext uri="{FF2B5EF4-FFF2-40B4-BE49-F238E27FC236}">
                <a16:creationId xmlns:a16="http://schemas.microsoft.com/office/drawing/2014/main" id="{8ABE0245-7EB9-1747-2ECE-097C89B59C6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595ADDB-168E-4B6A-BFC4-2499678D7FBA}" type="slidenum">
              <a:rPr lang="fr-FR" altLang="fr-FR" sz="1200" smtClean="0">
                <a:solidFill>
                  <a:srgbClr val="898989"/>
                </a:solidFill>
              </a:rPr>
              <a:pPr>
                <a:spcBef>
                  <a:spcPct val="0"/>
                </a:spcBef>
                <a:buFontTx/>
                <a:buNone/>
              </a:pPr>
              <a:t>135</a:t>
            </a:fld>
            <a:endParaRPr lang="fr-FR" altLang="fr-FR" sz="1200">
              <a:solidFill>
                <a:srgbClr val="898989"/>
              </a:solidFill>
            </a:endParaRPr>
          </a:p>
        </p:txBody>
      </p:sp>
      <p:sp>
        <p:nvSpPr>
          <p:cNvPr id="140291" name="Titre 8">
            <a:extLst>
              <a:ext uri="{FF2B5EF4-FFF2-40B4-BE49-F238E27FC236}">
                <a16:creationId xmlns:a16="http://schemas.microsoft.com/office/drawing/2014/main" id="{0EF4DA73-CB8B-AC3D-E94E-F7A591388E9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0292" name="ZoneTexte 1">
            <a:extLst>
              <a:ext uri="{FF2B5EF4-FFF2-40B4-BE49-F238E27FC236}">
                <a16:creationId xmlns:a16="http://schemas.microsoft.com/office/drawing/2014/main" id="{26619DFC-7A5E-AB4E-A6AE-1060E57370D5}"/>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LANCE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40293" name="Image 5">
            <a:extLst>
              <a:ext uri="{FF2B5EF4-FFF2-40B4-BE49-F238E27FC236}">
                <a16:creationId xmlns:a16="http://schemas.microsoft.com/office/drawing/2014/main" id="{80797D75-E1C4-E3F4-968E-ADE79D3F2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801" t="53537" r="19676" b="15253"/>
          <a:stretch>
            <a:fillRect/>
          </a:stretch>
        </p:blipFill>
        <p:spPr bwMode="auto">
          <a:xfrm>
            <a:off x="468313" y="2781300"/>
            <a:ext cx="79914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ZoneTexte 7">
            <a:extLst>
              <a:ext uri="{FF2B5EF4-FFF2-40B4-BE49-F238E27FC236}">
                <a16:creationId xmlns:a16="http://schemas.microsoft.com/office/drawing/2014/main" id="{61AA4917-62ED-86B6-63EA-B83F970F8786}"/>
              </a:ext>
            </a:extLst>
          </p:cNvPr>
          <p:cNvSpPr txBox="1">
            <a:spLocks noChangeArrowheads="1"/>
          </p:cNvSpPr>
          <p:nvPr/>
        </p:nvSpPr>
        <p:spPr bwMode="auto">
          <a:xfrm>
            <a:off x="395288" y="1741488"/>
            <a:ext cx="8353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Afin de conserver un fonctionnement optimal (souplesse, qualité de jet),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régulièrement graissées.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u numéro de diapositive 3">
            <a:extLst>
              <a:ext uri="{FF2B5EF4-FFF2-40B4-BE49-F238E27FC236}">
                <a16:creationId xmlns:a16="http://schemas.microsoft.com/office/drawing/2014/main" id="{A6B973D3-6C34-A55C-684F-B516F42520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E8C5055-9AC4-48A8-BFCC-5668AA8E01C4}" type="slidenum">
              <a:rPr lang="fr-FR" altLang="fr-FR" sz="1200" smtClean="0">
                <a:solidFill>
                  <a:srgbClr val="898989"/>
                </a:solidFill>
              </a:rPr>
              <a:pPr>
                <a:spcBef>
                  <a:spcPct val="0"/>
                </a:spcBef>
                <a:buFontTx/>
                <a:buNone/>
              </a:pPr>
              <a:t>136</a:t>
            </a:fld>
            <a:endParaRPr lang="fr-FR" altLang="fr-FR" sz="1200">
              <a:solidFill>
                <a:srgbClr val="898989"/>
              </a:solidFill>
            </a:endParaRPr>
          </a:p>
        </p:txBody>
      </p:sp>
      <p:sp>
        <p:nvSpPr>
          <p:cNvPr id="141315" name="Titre 8">
            <a:extLst>
              <a:ext uri="{FF2B5EF4-FFF2-40B4-BE49-F238E27FC236}">
                <a16:creationId xmlns:a16="http://schemas.microsoft.com/office/drawing/2014/main" id="{EAA62815-97F3-DB48-86B1-754E75EDD05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1316" name="ZoneTexte 1">
            <a:extLst>
              <a:ext uri="{FF2B5EF4-FFF2-40B4-BE49-F238E27FC236}">
                <a16:creationId xmlns:a16="http://schemas.microsoft.com/office/drawing/2014/main" id="{DFD7F348-5FC2-840F-F302-D88F08B1AB57}"/>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sp>
        <p:nvSpPr>
          <p:cNvPr id="141317" name="ZoneTexte 3">
            <a:extLst>
              <a:ext uri="{FF2B5EF4-FFF2-40B4-BE49-F238E27FC236}">
                <a16:creationId xmlns:a16="http://schemas.microsoft.com/office/drawing/2014/main" id="{7A146694-DE40-4FA7-34E7-813B2B2AB7EC}"/>
              </a:ext>
            </a:extLst>
          </p:cNvPr>
          <p:cNvSpPr txBox="1">
            <a:spLocks noChangeArrowheads="1"/>
          </p:cNvSpPr>
          <p:nvPr/>
        </p:nvSpPr>
        <p:spPr bwMode="auto">
          <a:xfrm>
            <a:off x="611188" y="2060575"/>
            <a:ext cx="4572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Tous les matériels défectueux sont remplacés dans l'engin.</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41318" name="Image 1">
            <a:extLst>
              <a:ext uri="{FF2B5EF4-FFF2-40B4-BE49-F238E27FC236}">
                <a16:creationId xmlns:a16="http://schemas.microsoft.com/office/drawing/2014/main" id="{11A845CA-60F5-AD91-FE9C-0419860EB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527175"/>
            <a:ext cx="32369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u numéro de diapositive 3">
            <a:extLst>
              <a:ext uri="{FF2B5EF4-FFF2-40B4-BE49-F238E27FC236}">
                <a16:creationId xmlns:a16="http://schemas.microsoft.com/office/drawing/2014/main" id="{DF5548F9-6192-3167-5507-DB0C360E7A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BAC2A29-CD58-4986-AAF3-D7447AA89B06}" type="slidenum">
              <a:rPr lang="fr-FR" altLang="fr-FR" sz="1200" smtClean="0">
                <a:solidFill>
                  <a:srgbClr val="898989"/>
                </a:solidFill>
              </a:rPr>
              <a:pPr>
                <a:spcBef>
                  <a:spcPct val="0"/>
                </a:spcBef>
                <a:buFontTx/>
                <a:buNone/>
              </a:pPr>
              <a:t>137</a:t>
            </a:fld>
            <a:endParaRPr lang="fr-FR" altLang="fr-FR" sz="1200">
              <a:solidFill>
                <a:srgbClr val="898989"/>
              </a:solidFill>
            </a:endParaRPr>
          </a:p>
        </p:txBody>
      </p:sp>
      <p:sp>
        <p:nvSpPr>
          <p:cNvPr id="142339" name="Titre 8">
            <a:extLst>
              <a:ext uri="{FF2B5EF4-FFF2-40B4-BE49-F238E27FC236}">
                <a16:creationId xmlns:a16="http://schemas.microsoft.com/office/drawing/2014/main" id="{FB251010-CCD3-5155-9970-0DF1425E0B0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2340" name="ZoneTexte 1">
            <a:extLst>
              <a:ext uri="{FF2B5EF4-FFF2-40B4-BE49-F238E27FC236}">
                <a16:creationId xmlns:a16="http://schemas.microsoft.com/office/drawing/2014/main" id="{2936AD4A-6CF9-ADBA-18E5-727FC75A3B24}"/>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sp>
        <p:nvSpPr>
          <p:cNvPr id="142341" name="ZoneTexte 3">
            <a:extLst>
              <a:ext uri="{FF2B5EF4-FFF2-40B4-BE49-F238E27FC236}">
                <a16:creationId xmlns:a16="http://schemas.microsoft.com/office/drawing/2014/main" id="{6C9BFD65-575B-7DEF-0850-DBF6E4BA7AEF}"/>
              </a:ext>
            </a:extLst>
          </p:cNvPr>
          <p:cNvSpPr txBox="1">
            <a:spLocks noChangeArrowheads="1"/>
          </p:cNvSpPr>
          <p:nvPr/>
        </p:nvSpPr>
        <p:spPr bwMode="auto">
          <a:xfrm>
            <a:off x="414338" y="2530475"/>
            <a:ext cx="4572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 matériel défectueux est placé au départ pour la logistique.</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42342" name="Image 1">
            <a:extLst>
              <a:ext uri="{FF2B5EF4-FFF2-40B4-BE49-F238E27FC236}">
                <a16:creationId xmlns:a16="http://schemas.microsoft.com/office/drawing/2014/main" id="{B2FCA401-2CFD-426F-F025-A2AEB2C2D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477963"/>
            <a:ext cx="31908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u numéro de diapositive 3">
            <a:extLst>
              <a:ext uri="{FF2B5EF4-FFF2-40B4-BE49-F238E27FC236}">
                <a16:creationId xmlns:a16="http://schemas.microsoft.com/office/drawing/2014/main" id="{146EBE53-CBA8-40B1-6B50-2E9A36B947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F2B7838-3980-4938-AF90-77F88171BCEF}" type="slidenum">
              <a:rPr lang="fr-FR" altLang="fr-FR" sz="1200" smtClean="0">
                <a:solidFill>
                  <a:srgbClr val="898989"/>
                </a:solidFill>
              </a:rPr>
              <a:pPr>
                <a:spcBef>
                  <a:spcPct val="0"/>
                </a:spcBef>
                <a:buFontTx/>
                <a:buNone/>
              </a:pPr>
              <a:t>138</a:t>
            </a:fld>
            <a:endParaRPr lang="fr-FR" altLang="fr-FR" sz="1200">
              <a:solidFill>
                <a:srgbClr val="898989"/>
              </a:solidFill>
            </a:endParaRPr>
          </a:p>
        </p:txBody>
      </p:sp>
      <p:sp>
        <p:nvSpPr>
          <p:cNvPr id="143363" name="Titre 8">
            <a:extLst>
              <a:ext uri="{FF2B5EF4-FFF2-40B4-BE49-F238E27FC236}">
                <a16:creationId xmlns:a16="http://schemas.microsoft.com/office/drawing/2014/main" id="{4AD6A293-8D9B-7401-0526-B9923F397B5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3364" name="ZoneTexte 1">
            <a:extLst>
              <a:ext uri="{FF2B5EF4-FFF2-40B4-BE49-F238E27FC236}">
                <a16:creationId xmlns:a16="http://schemas.microsoft.com/office/drawing/2014/main" id="{11120DB4-98D1-F086-6496-B7EAC4AD2467}"/>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43365" name="Image 3">
            <a:extLst>
              <a:ext uri="{FF2B5EF4-FFF2-40B4-BE49-F238E27FC236}">
                <a16:creationId xmlns:a16="http://schemas.microsoft.com/office/drawing/2014/main" id="{E8BB797F-E91E-8C50-57F2-FE3C83D5C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399" t="44400" r="19289" b="30400"/>
          <a:stretch>
            <a:fillRect/>
          </a:stretch>
        </p:blipFill>
        <p:spPr bwMode="auto">
          <a:xfrm>
            <a:off x="474663" y="2060575"/>
            <a:ext cx="83597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u numéro de diapositive 3">
            <a:extLst>
              <a:ext uri="{FF2B5EF4-FFF2-40B4-BE49-F238E27FC236}">
                <a16:creationId xmlns:a16="http://schemas.microsoft.com/office/drawing/2014/main" id="{627A5393-D398-DE86-DFF3-C4C6C7E960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C49714A-12FB-46D7-A709-34FCD379434A}" type="slidenum">
              <a:rPr lang="fr-FR" altLang="fr-FR" sz="1200" smtClean="0">
                <a:solidFill>
                  <a:srgbClr val="898989"/>
                </a:solidFill>
              </a:rPr>
              <a:pPr>
                <a:spcBef>
                  <a:spcPct val="0"/>
                </a:spcBef>
                <a:buFontTx/>
                <a:buNone/>
              </a:pPr>
              <a:t>139</a:t>
            </a:fld>
            <a:endParaRPr lang="fr-FR" altLang="fr-FR" sz="1200">
              <a:solidFill>
                <a:srgbClr val="898989"/>
              </a:solidFill>
            </a:endParaRPr>
          </a:p>
        </p:txBody>
      </p:sp>
      <p:sp>
        <p:nvSpPr>
          <p:cNvPr id="144387" name="Titre 8">
            <a:extLst>
              <a:ext uri="{FF2B5EF4-FFF2-40B4-BE49-F238E27FC236}">
                <a16:creationId xmlns:a16="http://schemas.microsoft.com/office/drawing/2014/main" id="{BED814A4-0FA9-775A-04B4-F08C036139E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4388" name="ZoneTexte 1">
            <a:extLst>
              <a:ext uri="{FF2B5EF4-FFF2-40B4-BE49-F238E27FC236}">
                <a16:creationId xmlns:a16="http://schemas.microsoft.com/office/drawing/2014/main" id="{BE06A9F3-BB40-0FA8-AF57-567DEC832BEB}"/>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44389" name="Image 1">
            <a:extLst>
              <a:ext uri="{FF2B5EF4-FFF2-40B4-BE49-F238E27FC236}">
                <a16:creationId xmlns:a16="http://schemas.microsoft.com/office/drawing/2014/main" id="{97C26013-421B-3051-DCFF-6AB358151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598613"/>
            <a:ext cx="32004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ZoneTexte 3">
            <a:extLst>
              <a:ext uri="{FF2B5EF4-FFF2-40B4-BE49-F238E27FC236}">
                <a16:creationId xmlns:a16="http://schemas.microsoft.com/office/drawing/2014/main" id="{C5D0FEF8-C682-DA5B-FA67-D0A7E6ACAE4B}"/>
              </a:ext>
            </a:extLst>
          </p:cNvPr>
          <p:cNvSpPr txBox="1">
            <a:spLocks noChangeArrowheads="1"/>
          </p:cNvSpPr>
          <p:nvPr/>
        </p:nvSpPr>
        <p:spPr bwMode="auto">
          <a:xfrm>
            <a:off x="344488" y="2276475"/>
            <a:ext cx="45720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Tous les EPI mouillés, doivent être séchés avant un nouveau départ en intervention.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Il est fortement déconseillé de partir au feu avec des EPI mouillés.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3">
            <a:extLst>
              <a:ext uri="{FF2B5EF4-FFF2-40B4-BE49-F238E27FC236}">
                <a16:creationId xmlns:a16="http://schemas.microsoft.com/office/drawing/2014/main" id="{294482C9-7CC2-7479-29E9-ED93542334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7923AB8-786B-4789-944C-742BED3BAA8D}" type="slidenum">
              <a:rPr lang="fr-FR" altLang="fr-FR" sz="1200" smtClean="0">
                <a:solidFill>
                  <a:srgbClr val="898989"/>
                </a:solidFill>
              </a:rPr>
              <a:pPr>
                <a:spcBef>
                  <a:spcPct val="0"/>
                </a:spcBef>
                <a:buFontTx/>
                <a:buNone/>
              </a:pPr>
              <a:t>14</a:t>
            </a:fld>
            <a:endParaRPr lang="fr-FR" altLang="fr-FR" sz="1200">
              <a:solidFill>
                <a:srgbClr val="898989"/>
              </a:solidFill>
            </a:endParaRPr>
          </a:p>
        </p:txBody>
      </p:sp>
      <p:sp>
        <p:nvSpPr>
          <p:cNvPr id="14" name="Titre 8">
            <a:extLst>
              <a:ext uri="{FF2B5EF4-FFF2-40B4-BE49-F238E27FC236}">
                <a16:creationId xmlns:a16="http://schemas.microsoft.com/office/drawing/2014/main" id="{ECDA72B0-BC03-8AAA-1946-A808A39DCBF4}"/>
              </a:ext>
            </a:extLst>
          </p:cNvPr>
          <p:cNvSpPr>
            <a:spLocks noGrp="1"/>
          </p:cNvSpPr>
          <p:nvPr>
            <p:ph type="title"/>
          </p:nvPr>
        </p:nvSpPr>
        <p:spPr>
          <a:xfrm>
            <a:off x="946150" y="1296988"/>
            <a:ext cx="7742238" cy="939800"/>
          </a:xfrm>
        </p:spPr>
        <p:txBody>
          <a:bodyPr/>
          <a:lstStyle/>
          <a:p>
            <a:pPr eaLnBrk="1" hangingPunct="1">
              <a:defRPr/>
            </a:pPr>
            <a:r>
              <a:rPr lang="fr-FR" sz="3200" b="1" dirty="0">
                <a:solidFill>
                  <a:schemeClr val="accent6">
                    <a:lumMod val="50000"/>
                  </a:schemeClr>
                </a:solidFill>
              </a:rPr>
              <a:t>Sauvetage et mise en sécurité</a:t>
            </a:r>
          </a:p>
        </p:txBody>
      </p:sp>
      <p:pic>
        <p:nvPicPr>
          <p:cNvPr id="16388" name="Diagramme 428">
            <a:extLst>
              <a:ext uri="{FF2B5EF4-FFF2-40B4-BE49-F238E27FC236}">
                <a16:creationId xmlns:a16="http://schemas.microsoft.com/office/drawing/2014/main" id="{09384A39-A87F-FCAA-642D-2AA0E6C970E7}"/>
              </a:ext>
            </a:extLst>
          </p:cNvPr>
          <p:cNvPicPr>
            <a:picLocks noChangeArrowheads="1"/>
          </p:cNvPicPr>
          <p:nvPr/>
        </p:nvPicPr>
        <p:blipFill>
          <a:blip r:embed="rId2">
            <a:extLst>
              <a:ext uri="{28A0092B-C50C-407E-A947-70E740481C1C}">
                <a14:useLocalDpi xmlns:a14="http://schemas.microsoft.com/office/drawing/2010/main" val="0"/>
              </a:ext>
            </a:extLst>
          </a:blip>
          <a:srcRect l="-10591" r="-10979"/>
          <a:stretch>
            <a:fillRect/>
          </a:stretch>
        </p:blipFill>
        <p:spPr bwMode="auto">
          <a:xfrm>
            <a:off x="2124075" y="2420938"/>
            <a:ext cx="45180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u numéro de diapositive 3">
            <a:extLst>
              <a:ext uri="{FF2B5EF4-FFF2-40B4-BE49-F238E27FC236}">
                <a16:creationId xmlns:a16="http://schemas.microsoft.com/office/drawing/2014/main" id="{AEEE7137-0AB6-02DD-CFD9-454CC842BD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C4B8D3F-9FE2-45C9-8D7B-148903365A8E}" type="slidenum">
              <a:rPr lang="fr-FR" altLang="fr-FR" sz="1200" smtClean="0">
                <a:solidFill>
                  <a:srgbClr val="898989"/>
                </a:solidFill>
              </a:rPr>
              <a:pPr>
                <a:spcBef>
                  <a:spcPct val="0"/>
                </a:spcBef>
                <a:buFontTx/>
                <a:buNone/>
              </a:pPr>
              <a:t>140</a:t>
            </a:fld>
            <a:endParaRPr lang="fr-FR" altLang="fr-FR" sz="1200">
              <a:solidFill>
                <a:srgbClr val="898989"/>
              </a:solidFill>
            </a:endParaRPr>
          </a:p>
        </p:txBody>
      </p:sp>
      <p:sp>
        <p:nvSpPr>
          <p:cNvPr id="145411" name="Titre 8">
            <a:extLst>
              <a:ext uri="{FF2B5EF4-FFF2-40B4-BE49-F238E27FC236}">
                <a16:creationId xmlns:a16="http://schemas.microsoft.com/office/drawing/2014/main" id="{B96ED58A-EC09-7F60-9AA0-90E4052BCDC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5412" name="ZoneTexte 1">
            <a:extLst>
              <a:ext uri="{FF2B5EF4-FFF2-40B4-BE49-F238E27FC236}">
                <a16:creationId xmlns:a16="http://schemas.microsoft.com/office/drawing/2014/main" id="{A11AED39-32CA-BB70-5332-89C310B59ABF}"/>
              </a:ext>
            </a:extLst>
          </p:cNvPr>
          <p:cNvSpPr txBox="1">
            <a:spLocks noChangeArrowheads="1"/>
          </p:cNvSpPr>
          <p:nvPr/>
        </p:nvSpPr>
        <p:spPr bwMode="auto">
          <a:xfrm>
            <a:off x="395288" y="1341438"/>
            <a:ext cx="72723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A LA CASERNE : </a:t>
            </a:r>
            <a:endParaRPr lang="fr-FR" altLang="fr-FR"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45413" name="Image 1">
            <a:extLst>
              <a:ext uri="{FF2B5EF4-FFF2-40B4-BE49-F238E27FC236}">
                <a16:creationId xmlns:a16="http://schemas.microsoft.com/office/drawing/2014/main" id="{9834A113-6219-888E-26E5-A1648C064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62138"/>
            <a:ext cx="3008312"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ZoneTexte 3">
            <a:extLst>
              <a:ext uri="{FF2B5EF4-FFF2-40B4-BE49-F238E27FC236}">
                <a16:creationId xmlns:a16="http://schemas.microsoft.com/office/drawing/2014/main" id="{E9477DC0-BC5E-9590-0010-8C9406DB3D1A}"/>
              </a:ext>
            </a:extLst>
          </p:cNvPr>
          <p:cNvSpPr txBox="1">
            <a:spLocks noChangeArrowheads="1"/>
          </p:cNvSpPr>
          <p:nvPr/>
        </p:nvSpPr>
        <p:spPr bwMode="auto">
          <a:xfrm>
            <a:off x="3960813" y="2611438"/>
            <a:ext cx="45720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Si le niveau de salissure est trop élevé, il faut procéder à l'échange des EPI sales.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u numéro de diapositive 3">
            <a:extLst>
              <a:ext uri="{FF2B5EF4-FFF2-40B4-BE49-F238E27FC236}">
                <a16:creationId xmlns:a16="http://schemas.microsoft.com/office/drawing/2014/main" id="{F76A8BDE-35C4-24FB-90EC-20F82A8883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BA7D64C-82D4-4D21-AD8B-98ACE1F80EFC}" type="slidenum">
              <a:rPr lang="fr-FR" altLang="fr-FR" sz="1200" smtClean="0">
                <a:solidFill>
                  <a:srgbClr val="898989"/>
                </a:solidFill>
              </a:rPr>
              <a:pPr>
                <a:spcBef>
                  <a:spcPct val="0"/>
                </a:spcBef>
                <a:buFontTx/>
                <a:buNone/>
              </a:pPr>
              <a:t>141</a:t>
            </a:fld>
            <a:endParaRPr lang="fr-FR" altLang="fr-FR" sz="1200">
              <a:solidFill>
                <a:srgbClr val="898989"/>
              </a:solidFill>
            </a:endParaRPr>
          </a:p>
        </p:txBody>
      </p:sp>
      <p:sp>
        <p:nvSpPr>
          <p:cNvPr id="146435" name="Titre 8">
            <a:extLst>
              <a:ext uri="{FF2B5EF4-FFF2-40B4-BE49-F238E27FC236}">
                <a16:creationId xmlns:a16="http://schemas.microsoft.com/office/drawing/2014/main" id="{56852BDE-8BE7-BBA1-5A02-9F528DDBBB6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6436" name="ZoneTexte 2">
            <a:extLst>
              <a:ext uri="{FF2B5EF4-FFF2-40B4-BE49-F238E27FC236}">
                <a16:creationId xmlns:a16="http://schemas.microsoft.com/office/drawing/2014/main" id="{D2C631EE-E794-5EC3-CE1E-AA5F82AE18FF}"/>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46437" name="ZoneTexte 4">
            <a:extLst>
              <a:ext uri="{FF2B5EF4-FFF2-40B4-BE49-F238E27FC236}">
                <a16:creationId xmlns:a16="http://schemas.microsoft.com/office/drawing/2014/main" id="{6FE6BD12-D082-1523-3DF1-4C811E1B7986}"/>
              </a:ext>
            </a:extLst>
          </p:cNvPr>
          <p:cNvSpPr txBox="1">
            <a:spLocks noChangeArrowheads="1"/>
          </p:cNvSpPr>
          <p:nvPr/>
        </p:nvSpPr>
        <p:spPr bwMode="auto">
          <a:xfrm>
            <a:off x="427038" y="2060575"/>
            <a:ext cx="8147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Objectif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limiter la diffusion de particules toxiques contenues dans les suies et de protéger les SP</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3 niveaux de salissures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et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procédure intermédiaire pour les phases de repos avec réengagement ultérieur.</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numéro de diapositive 3">
            <a:extLst>
              <a:ext uri="{FF2B5EF4-FFF2-40B4-BE49-F238E27FC236}">
                <a16:creationId xmlns:a16="http://schemas.microsoft.com/office/drawing/2014/main" id="{3DB8B18A-6A92-FF33-3369-1084AB6E0A6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7054EA3-6B43-4620-A87B-0DE967C53B1B}" type="slidenum">
              <a:rPr lang="fr-FR" altLang="fr-FR" sz="1200" smtClean="0">
                <a:solidFill>
                  <a:srgbClr val="898989"/>
                </a:solidFill>
              </a:rPr>
              <a:pPr>
                <a:spcBef>
                  <a:spcPct val="0"/>
                </a:spcBef>
                <a:buFontTx/>
                <a:buNone/>
              </a:pPr>
              <a:t>142</a:t>
            </a:fld>
            <a:endParaRPr lang="fr-FR" altLang="fr-FR" sz="1200">
              <a:solidFill>
                <a:srgbClr val="898989"/>
              </a:solidFill>
            </a:endParaRPr>
          </a:p>
        </p:txBody>
      </p:sp>
      <p:sp>
        <p:nvSpPr>
          <p:cNvPr id="147459" name="Titre 8">
            <a:extLst>
              <a:ext uri="{FF2B5EF4-FFF2-40B4-BE49-F238E27FC236}">
                <a16:creationId xmlns:a16="http://schemas.microsoft.com/office/drawing/2014/main" id="{617CC20C-0FF0-46DD-F0EE-9840990C831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7460" name="ZoneTexte 2">
            <a:extLst>
              <a:ext uri="{FF2B5EF4-FFF2-40B4-BE49-F238E27FC236}">
                <a16:creationId xmlns:a16="http://schemas.microsoft.com/office/drawing/2014/main" id="{DC2CAD62-21AC-AFB2-184F-A1248B5F58B7}"/>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47461" name="ZoneTexte 4">
            <a:extLst>
              <a:ext uri="{FF2B5EF4-FFF2-40B4-BE49-F238E27FC236}">
                <a16:creationId xmlns:a16="http://schemas.microsoft.com/office/drawing/2014/main" id="{8F751B65-1E45-96D0-36CB-E11463BC3B5A}"/>
              </a:ext>
            </a:extLst>
          </p:cNvPr>
          <p:cNvSpPr txBox="1">
            <a:spLocks noChangeArrowheads="1"/>
          </p:cNvSpPr>
          <p:nvPr/>
        </p:nvSpPr>
        <p:spPr bwMode="auto">
          <a:xfrm>
            <a:off x="323850" y="1911350"/>
            <a:ext cx="8259763"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solidFill>
                  <a:srgbClr val="00CC00"/>
                </a:solidFill>
                <a:latin typeface="Times New Roman" panose="02020603050405020304" pitchFamily="18" charset="0"/>
                <a:ea typeface="Calibri" panose="020F0502020204030204" pitchFamily="34" charset="0"/>
                <a:cs typeface="Times New Roman" panose="02020603050405020304" pitchFamily="18" charset="0"/>
              </a:rPr>
              <a:t>Niveau 0 : Pas de salissure, pas d'exposition</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 Salissure localisée et peu étendue, exposition courte (Reconnaissance, feu de VL, feu de poubelle, déblai,…)</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Niveau 2 : Salissure importante, odeur de fumée, exposition longue (feu en volume clos, reconnaissance, déblai…)</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Nettoyage intermédiaire : Phase de repos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u numéro de diapositive 3">
            <a:extLst>
              <a:ext uri="{FF2B5EF4-FFF2-40B4-BE49-F238E27FC236}">
                <a16:creationId xmlns:a16="http://schemas.microsoft.com/office/drawing/2014/main" id="{1874F32D-3BCD-0FBA-C180-897991875A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ACF9C9F-1EAE-466F-A9D7-E1E105359A83}" type="slidenum">
              <a:rPr lang="fr-FR" altLang="fr-FR" sz="1200" smtClean="0">
                <a:solidFill>
                  <a:srgbClr val="898989"/>
                </a:solidFill>
              </a:rPr>
              <a:pPr>
                <a:spcBef>
                  <a:spcPct val="0"/>
                </a:spcBef>
                <a:buFontTx/>
                <a:buNone/>
              </a:pPr>
              <a:t>143</a:t>
            </a:fld>
            <a:endParaRPr lang="fr-FR" altLang="fr-FR" sz="1200">
              <a:solidFill>
                <a:srgbClr val="898989"/>
              </a:solidFill>
            </a:endParaRPr>
          </a:p>
        </p:txBody>
      </p:sp>
      <p:sp>
        <p:nvSpPr>
          <p:cNvPr id="148483" name="Titre 8">
            <a:extLst>
              <a:ext uri="{FF2B5EF4-FFF2-40B4-BE49-F238E27FC236}">
                <a16:creationId xmlns:a16="http://schemas.microsoft.com/office/drawing/2014/main" id="{59646C79-C6AA-F2C9-E3C3-C988A5272FE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8484" name="ZoneTexte 2">
            <a:extLst>
              <a:ext uri="{FF2B5EF4-FFF2-40B4-BE49-F238E27FC236}">
                <a16:creationId xmlns:a16="http://schemas.microsoft.com/office/drawing/2014/main" id="{4F187BFC-D7AA-6832-88D5-C3EDB5D4CDB3}"/>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48485" name="ZoneTexte 3">
            <a:extLst>
              <a:ext uri="{FF2B5EF4-FFF2-40B4-BE49-F238E27FC236}">
                <a16:creationId xmlns:a16="http://schemas.microsoft.com/office/drawing/2014/main" id="{8B412BB5-CCEE-110F-794D-ECDE2AFD7770}"/>
              </a:ext>
            </a:extLst>
          </p:cNvPr>
          <p:cNvSpPr txBox="1">
            <a:spLocks noChangeArrowheads="1"/>
          </p:cNvSpPr>
          <p:nvPr/>
        </p:nvSpPr>
        <p:spPr bwMode="auto">
          <a:xfrm>
            <a:off x="487363" y="1935163"/>
            <a:ext cx="8199437"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Organisation du nettoyage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COS peut mettre en place une aire de nettoyage sur les lieux de l’intervention.</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Aire conseillée pour le </a:t>
            </a:r>
            <a:r>
              <a:rPr lang="fr-FR" altLang="fr-FR" sz="24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2</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et le nettoyage intermédiaire.</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Découpée en 2 </a:t>
            </a:r>
            <a:r>
              <a:rPr lang="fr-FR" altLang="fr-FR" sz="2400">
                <a:latin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Calibri" panose="020F0502020204030204" pitchFamily="34" charset="0"/>
              </a:rPr>
              <a:t> 1</a:t>
            </a:r>
            <a:r>
              <a:rPr lang="fr-FR" altLang="fr-FR" sz="2400">
                <a:solidFill>
                  <a:srgbClr val="FF0000"/>
                </a:solidFill>
                <a:latin typeface="Times New Roman" panose="02020603050405020304" pitchFamily="18" charset="0"/>
                <a:cs typeface="Calibri" panose="020F0502020204030204" pitchFamily="34" charset="0"/>
              </a:rPr>
              <a:t>zone sale</a:t>
            </a:r>
            <a:r>
              <a:rPr lang="fr-FR" altLang="fr-FR" sz="2400">
                <a:latin typeface="Times New Roman" panose="02020603050405020304" pitchFamily="18" charset="0"/>
                <a:cs typeface="Calibri" panose="020F0502020204030204" pitchFamily="34" charset="0"/>
              </a:rPr>
              <a:t> et 1 </a:t>
            </a:r>
            <a:r>
              <a:rPr lang="fr-FR" altLang="fr-FR" sz="2400">
                <a:solidFill>
                  <a:srgbClr val="00B050"/>
                </a:solidFill>
                <a:latin typeface="Times New Roman" panose="02020603050405020304" pitchFamily="18" charset="0"/>
                <a:cs typeface="Calibri" panose="020F0502020204030204" pitchFamily="34" charset="0"/>
              </a:rPr>
              <a:t>zone propre.</a:t>
            </a:r>
            <a:endParaRPr lang="fr-FR" altLang="fr-FR" sz="2400">
              <a:latin typeface="Times New Roman" panose="02020603050405020304" pitchFamily="18" charset="0"/>
              <a:cs typeface="Calibri" panose="020F0502020204030204" pitchFamily="34" charset="0"/>
            </a:endParaRPr>
          </a:p>
          <a:p>
            <a:r>
              <a:rPr lang="fr-FR" altLang="fr-FR" sz="2400">
                <a:latin typeface="Times New Roman" panose="02020603050405020304" pitchFamily="18" charset="0"/>
                <a:cs typeface="Calibri" panose="020F0502020204030204" pitchFamily="34" charset="0"/>
              </a:rPr>
              <a:t> </a:t>
            </a:r>
          </a:p>
          <a:p>
            <a:r>
              <a:rPr lang="fr-FR" altLang="fr-FR" sz="2400">
                <a:latin typeface="Times New Roman" panose="02020603050405020304" pitchFamily="18" charset="0"/>
                <a:cs typeface="Calibri" panose="020F0502020204030204" pitchFamily="34" charset="0"/>
              </a:rPr>
              <a:t>Dans cette zone, les binômes sont autonomes ou assistés du personnel disponible.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u numéro de diapositive 3">
            <a:extLst>
              <a:ext uri="{FF2B5EF4-FFF2-40B4-BE49-F238E27FC236}">
                <a16:creationId xmlns:a16="http://schemas.microsoft.com/office/drawing/2014/main" id="{F594F12C-755A-15B8-832C-AAC058D2E8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4AEBAA1-176D-408C-9043-A2B2B7FDE44B}" type="slidenum">
              <a:rPr lang="fr-FR" altLang="fr-FR" sz="1200" smtClean="0">
                <a:solidFill>
                  <a:srgbClr val="898989"/>
                </a:solidFill>
              </a:rPr>
              <a:pPr>
                <a:spcBef>
                  <a:spcPct val="0"/>
                </a:spcBef>
                <a:buFontTx/>
                <a:buNone/>
              </a:pPr>
              <a:t>144</a:t>
            </a:fld>
            <a:endParaRPr lang="fr-FR" altLang="fr-FR" sz="1200">
              <a:solidFill>
                <a:srgbClr val="898989"/>
              </a:solidFill>
            </a:endParaRPr>
          </a:p>
        </p:txBody>
      </p:sp>
      <p:sp>
        <p:nvSpPr>
          <p:cNvPr id="149507" name="Titre 8">
            <a:extLst>
              <a:ext uri="{FF2B5EF4-FFF2-40B4-BE49-F238E27FC236}">
                <a16:creationId xmlns:a16="http://schemas.microsoft.com/office/drawing/2014/main" id="{8EF7D6FF-7455-839A-5B80-9E1E206D4FF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49508" name="ZoneTexte 2">
            <a:extLst>
              <a:ext uri="{FF2B5EF4-FFF2-40B4-BE49-F238E27FC236}">
                <a16:creationId xmlns:a16="http://schemas.microsoft.com/office/drawing/2014/main" id="{505F185A-16E4-2F71-C1DF-41BF72AC4A7C}"/>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49509" name="Rectangle 2">
            <a:extLst>
              <a:ext uri="{FF2B5EF4-FFF2-40B4-BE49-F238E27FC236}">
                <a16:creationId xmlns:a16="http://schemas.microsoft.com/office/drawing/2014/main" id="{19010702-1807-2E9D-2C9C-52D4821F57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49510" name="Picture 1">
            <a:extLst>
              <a:ext uri="{FF2B5EF4-FFF2-40B4-BE49-F238E27FC236}">
                <a16:creationId xmlns:a16="http://schemas.microsoft.com/office/drawing/2014/main" id="{05E5EDB4-2E6B-46B2-4D03-A79C3ACB5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83" t="72902" r="7570" b="8829"/>
          <a:stretch>
            <a:fillRect/>
          </a:stretch>
        </p:blipFill>
        <p:spPr bwMode="auto">
          <a:xfrm>
            <a:off x="377825" y="2205038"/>
            <a:ext cx="8388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u numéro de diapositive 3">
            <a:extLst>
              <a:ext uri="{FF2B5EF4-FFF2-40B4-BE49-F238E27FC236}">
                <a16:creationId xmlns:a16="http://schemas.microsoft.com/office/drawing/2014/main" id="{E952140C-25F6-9E30-0A96-D3B0522FBBA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AD10F4C-F786-4494-863A-B710A4D879C6}" type="slidenum">
              <a:rPr lang="fr-FR" altLang="fr-FR" sz="1200" smtClean="0">
                <a:solidFill>
                  <a:srgbClr val="898989"/>
                </a:solidFill>
              </a:rPr>
              <a:pPr>
                <a:spcBef>
                  <a:spcPct val="0"/>
                </a:spcBef>
                <a:buFontTx/>
                <a:buNone/>
              </a:pPr>
              <a:t>145</a:t>
            </a:fld>
            <a:endParaRPr lang="fr-FR" altLang="fr-FR" sz="1200">
              <a:solidFill>
                <a:srgbClr val="898989"/>
              </a:solidFill>
            </a:endParaRPr>
          </a:p>
        </p:txBody>
      </p:sp>
      <p:sp>
        <p:nvSpPr>
          <p:cNvPr id="150531" name="Titre 8">
            <a:extLst>
              <a:ext uri="{FF2B5EF4-FFF2-40B4-BE49-F238E27FC236}">
                <a16:creationId xmlns:a16="http://schemas.microsoft.com/office/drawing/2014/main" id="{72FDC7CA-C2E4-6B7B-35C9-5684A2D5F6A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0532" name="ZoneTexte 2">
            <a:extLst>
              <a:ext uri="{FF2B5EF4-FFF2-40B4-BE49-F238E27FC236}">
                <a16:creationId xmlns:a16="http://schemas.microsoft.com/office/drawing/2014/main" id="{6851894E-7FC5-1785-B6CA-C8BC1242C83D}"/>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pic>
        <p:nvPicPr>
          <p:cNvPr id="150533" name="Image 1">
            <a:extLst>
              <a:ext uri="{FF2B5EF4-FFF2-40B4-BE49-F238E27FC236}">
                <a16:creationId xmlns:a16="http://schemas.microsoft.com/office/drawing/2014/main" id="{4FDC95C9-3D0F-B94B-EDB3-94B6A90DC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989138"/>
            <a:ext cx="247967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ZoneTexte 3">
            <a:extLst>
              <a:ext uri="{FF2B5EF4-FFF2-40B4-BE49-F238E27FC236}">
                <a16:creationId xmlns:a16="http://schemas.microsoft.com/office/drawing/2014/main" id="{B8A1EAC8-3051-BC2E-0FD7-42925DCD2E7D}"/>
              </a:ext>
            </a:extLst>
          </p:cNvPr>
          <p:cNvSpPr txBox="1">
            <a:spLocks noChangeArrowheads="1"/>
          </p:cNvSpPr>
          <p:nvPr/>
        </p:nvSpPr>
        <p:spPr bwMode="auto">
          <a:xfrm>
            <a:off x="539750" y="2332038"/>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Niveau 0 ne nécessite pas de nettoyage particulier.</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Ils regagnent le casernement en tenue dans l'habitacle de l'engin.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u numéro de diapositive 3">
            <a:extLst>
              <a:ext uri="{FF2B5EF4-FFF2-40B4-BE49-F238E27FC236}">
                <a16:creationId xmlns:a16="http://schemas.microsoft.com/office/drawing/2014/main" id="{58771B32-301E-EC96-5858-A0827FF6924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5BEE8B7-5CF3-4A29-8A78-4134936BCFFB}" type="slidenum">
              <a:rPr lang="fr-FR" altLang="fr-FR" sz="1200" smtClean="0">
                <a:solidFill>
                  <a:srgbClr val="898989"/>
                </a:solidFill>
              </a:rPr>
              <a:pPr>
                <a:spcBef>
                  <a:spcPct val="0"/>
                </a:spcBef>
                <a:buFontTx/>
                <a:buNone/>
              </a:pPr>
              <a:t>146</a:t>
            </a:fld>
            <a:endParaRPr lang="fr-FR" altLang="fr-FR" sz="1200">
              <a:solidFill>
                <a:srgbClr val="898989"/>
              </a:solidFill>
            </a:endParaRPr>
          </a:p>
        </p:txBody>
      </p:sp>
      <p:sp>
        <p:nvSpPr>
          <p:cNvPr id="151555" name="Titre 8">
            <a:extLst>
              <a:ext uri="{FF2B5EF4-FFF2-40B4-BE49-F238E27FC236}">
                <a16:creationId xmlns:a16="http://schemas.microsoft.com/office/drawing/2014/main" id="{4A220D0F-18EF-75D3-53D5-D599B8C21C5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1556" name="ZoneTexte 2">
            <a:extLst>
              <a:ext uri="{FF2B5EF4-FFF2-40B4-BE49-F238E27FC236}">
                <a16:creationId xmlns:a16="http://schemas.microsoft.com/office/drawing/2014/main" id="{6E34AA2F-7250-B41D-5C9A-0F76B5C2E3CF}"/>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51557" name="ZoneTexte 3">
            <a:extLst>
              <a:ext uri="{FF2B5EF4-FFF2-40B4-BE49-F238E27FC236}">
                <a16:creationId xmlns:a16="http://schemas.microsoft.com/office/drawing/2014/main" id="{018912E7-6DA5-1CDE-43CB-7A2AF3DF0315}"/>
              </a:ext>
            </a:extLst>
          </p:cNvPr>
          <p:cNvSpPr txBox="1">
            <a:spLocks noChangeArrowheads="1"/>
          </p:cNvSpPr>
          <p:nvPr/>
        </p:nvSpPr>
        <p:spPr bwMode="auto">
          <a:xfrm>
            <a:off x="427038" y="189388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51558" name="Rectangle 3">
            <a:extLst>
              <a:ext uri="{FF2B5EF4-FFF2-40B4-BE49-F238E27FC236}">
                <a16:creationId xmlns:a16="http://schemas.microsoft.com/office/drawing/2014/main" id="{CF5B10C1-5689-10E5-5755-D6EE69728E5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1559" name="Image 1">
            <a:extLst>
              <a:ext uri="{FF2B5EF4-FFF2-40B4-BE49-F238E27FC236}">
                <a16:creationId xmlns:a16="http://schemas.microsoft.com/office/drawing/2014/main" id="{83B654BD-8004-3C6D-6946-6BA8FCE40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2376488"/>
            <a:ext cx="4111625"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u numéro de diapositive 3">
            <a:extLst>
              <a:ext uri="{FF2B5EF4-FFF2-40B4-BE49-F238E27FC236}">
                <a16:creationId xmlns:a16="http://schemas.microsoft.com/office/drawing/2014/main" id="{68D692AA-217E-43B8-0EE9-38F94A6898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B8B56FE-64BB-4621-9792-3D21589E4F12}" type="slidenum">
              <a:rPr lang="fr-FR" altLang="fr-FR" sz="1200" smtClean="0">
                <a:solidFill>
                  <a:srgbClr val="898989"/>
                </a:solidFill>
              </a:rPr>
              <a:pPr>
                <a:spcBef>
                  <a:spcPct val="0"/>
                </a:spcBef>
                <a:buFontTx/>
                <a:buNone/>
              </a:pPr>
              <a:t>147</a:t>
            </a:fld>
            <a:endParaRPr lang="fr-FR" altLang="fr-FR" sz="1200">
              <a:solidFill>
                <a:srgbClr val="898989"/>
              </a:solidFill>
            </a:endParaRPr>
          </a:p>
        </p:txBody>
      </p:sp>
      <p:sp>
        <p:nvSpPr>
          <p:cNvPr id="152579" name="Titre 8">
            <a:extLst>
              <a:ext uri="{FF2B5EF4-FFF2-40B4-BE49-F238E27FC236}">
                <a16:creationId xmlns:a16="http://schemas.microsoft.com/office/drawing/2014/main" id="{F49EDC72-644E-5F17-0599-08460970502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2580" name="ZoneTexte 3">
            <a:extLst>
              <a:ext uri="{FF2B5EF4-FFF2-40B4-BE49-F238E27FC236}">
                <a16:creationId xmlns:a16="http://schemas.microsoft.com/office/drawing/2014/main" id="{4CDB2E3A-84DB-2C53-8E5E-71D9E6BFF4B9}"/>
              </a:ext>
            </a:extLst>
          </p:cNvPr>
          <p:cNvSpPr txBox="1">
            <a:spLocks noChangeArrowheads="1"/>
          </p:cNvSpPr>
          <p:nvPr/>
        </p:nvSpPr>
        <p:spPr bwMode="auto">
          <a:xfrm>
            <a:off x="376238" y="1255713"/>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52581" name="Rectangle 3">
            <a:extLst>
              <a:ext uri="{FF2B5EF4-FFF2-40B4-BE49-F238E27FC236}">
                <a16:creationId xmlns:a16="http://schemas.microsoft.com/office/drawing/2014/main" id="{A6825A79-D93D-F3EA-84E3-71D9F71B34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2582" name="Image 5">
            <a:extLst>
              <a:ext uri="{FF2B5EF4-FFF2-40B4-BE49-F238E27FC236}">
                <a16:creationId xmlns:a16="http://schemas.microsoft.com/office/drawing/2014/main" id="{CB3BB252-E6C4-3B60-19B1-47637D2F8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825" t="41600" r="17712" b="41600"/>
          <a:stretch>
            <a:fillRect/>
          </a:stretch>
        </p:blipFill>
        <p:spPr bwMode="auto">
          <a:xfrm>
            <a:off x="179388" y="1736725"/>
            <a:ext cx="8678862"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Image 1">
            <a:extLst>
              <a:ext uri="{FF2B5EF4-FFF2-40B4-BE49-F238E27FC236}">
                <a16:creationId xmlns:a16="http://schemas.microsoft.com/office/drawing/2014/main" id="{AFFBC1CC-7D79-2686-A771-6800E45BF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3789363"/>
            <a:ext cx="244792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u numéro de diapositive 3">
            <a:extLst>
              <a:ext uri="{FF2B5EF4-FFF2-40B4-BE49-F238E27FC236}">
                <a16:creationId xmlns:a16="http://schemas.microsoft.com/office/drawing/2014/main" id="{1815ABA7-7CBE-4009-A2FE-1C4C1F29465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22491D8-F544-43FF-8C5A-4E90C4F64D37}" type="slidenum">
              <a:rPr lang="fr-FR" altLang="fr-FR" sz="1200" smtClean="0">
                <a:solidFill>
                  <a:srgbClr val="898989"/>
                </a:solidFill>
              </a:rPr>
              <a:pPr>
                <a:spcBef>
                  <a:spcPct val="0"/>
                </a:spcBef>
                <a:buFontTx/>
                <a:buNone/>
              </a:pPr>
              <a:t>148</a:t>
            </a:fld>
            <a:endParaRPr lang="fr-FR" altLang="fr-FR" sz="1200">
              <a:solidFill>
                <a:srgbClr val="898989"/>
              </a:solidFill>
            </a:endParaRPr>
          </a:p>
        </p:txBody>
      </p:sp>
      <p:sp>
        <p:nvSpPr>
          <p:cNvPr id="153603" name="Titre 8">
            <a:extLst>
              <a:ext uri="{FF2B5EF4-FFF2-40B4-BE49-F238E27FC236}">
                <a16:creationId xmlns:a16="http://schemas.microsoft.com/office/drawing/2014/main" id="{6E743606-5F7D-EC67-CA66-152ECAB09DF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3604" name="ZoneTexte 2">
            <a:extLst>
              <a:ext uri="{FF2B5EF4-FFF2-40B4-BE49-F238E27FC236}">
                <a16:creationId xmlns:a16="http://schemas.microsoft.com/office/drawing/2014/main" id="{1CDAA8E6-7730-AE4C-1CA7-F93062470F81}"/>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53605" name="ZoneTexte 1">
            <a:extLst>
              <a:ext uri="{FF2B5EF4-FFF2-40B4-BE49-F238E27FC236}">
                <a16:creationId xmlns:a16="http://schemas.microsoft.com/office/drawing/2014/main" id="{F71E7B58-AEA4-FCE4-390D-39C24A4B1B68}"/>
              </a:ext>
            </a:extLst>
          </p:cNvPr>
          <p:cNvSpPr txBox="1">
            <a:spLocks noChangeArrowheads="1"/>
          </p:cNvSpPr>
          <p:nvPr/>
        </p:nvSpPr>
        <p:spPr bwMode="auto">
          <a:xfrm>
            <a:off x="414338" y="1939925"/>
            <a:ext cx="457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53606" name="Rectangle 2">
            <a:extLst>
              <a:ext uri="{FF2B5EF4-FFF2-40B4-BE49-F238E27FC236}">
                <a16:creationId xmlns:a16="http://schemas.microsoft.com/office/drawing/2014/main" id="{7147C933-4B27-3E11-2072-4D4B73116F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3607" name="Image 1">
            <a:extLst>
              <a:ext uri="{FF2B5EF4-FFF2-40B4-BE49-F238E27FC236}">
                <a16:creationId xmlns:a16="http://schemas.microsoft.com/office/drawing/2014/main" id="{6DA71785-E03D-1657-F18A-73C7E1692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3" y="2817813"/>
            <a:ext cx="560863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u numéro de diapositive 3">
            <a:extLst>
              <a:ext uri="{FF2B5EF4-FFF2-40B4-BE49-F238E27FC236}">
                <a16:creationId xmlns:a16="http://schemas.microsoft.com/office/drawing/2014/main" id="{C423778F-C3B1-33D9-E702-871A3FF6E1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330106C-4C4A-4E42-9D74-7A5F023287DD}" type="slidenum">
              <a:rPr lang="fr-FR" altLang="fr-FR" sz="1200" smtClean="0">
                <a:solidFill>
                  <a:srgbClr val="898989"/>
                </a:solidFill>
              </a:rPr>
              <a:pPr>
                <a:spcBef>
                  <a:spcPct val="0"/>
                </a:spcBef>
                <a:buFontTx/>
                <a:buNone/>
              </a:pPr>
              <a:t>149</a:t>
            </a:fld>
            <a:endParaRPr lang="fr-FR" altLang="fr-FR" sz="1200">
              <a:solidFill>
                <a:srgbClr val="898989"/>
              </a:solidFill>
            </a:endParaRPr>
          </a:p>
        </p:txBody>
      </p:sp>
      <p:sp>
        <p:nvSpPr>
          <p:cNvPr id="154627" name="Titre 8">
            <a:extLst>
              <a:ext uri="{FF2B5EF4-FFF2-40B4-BE49-F238E27FC236}">
                <a16:creationId xmlns:a16="http://schemas.microsoft.com/office/drawing/2014/main" id="{6D38DCC8-3AED-C7B5-3AAC-538D6F681C5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4628" name="ZoneTexte 2">
            <a:extLst>
              <a:ext uri="{FF2B5EF4-FFF2-40B4-BE49-F238E27FC236}">
                <a16:creationId xmlns:a16="http://schemas.microsoft.com/office/drawing/2014/main" id="{414D2644-9ADE-F82C-86E1-3FAEB746A6B3}"/>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54629" name="ZoneTexte 1">
            <a:extLst>
              <a:ext uri="{FF2B5EF4-FFF2-40B4-BE49-F238E27FC236}">
                <a16:creationId xmlns:a16="http://schemas.microsoft.com/office/drawing/2014/main" id="{4572C612-73EE-01C7-C215-2A4488807C2C}"/>
              </a:ext>
            </a:extLst>
          </p:cNvPr>
          <p:cNvSpPr txBox="1">
            <a:spLocks noChangeArrowheads="1"/>
          </p:cNvSpPr>
          <p:nvPr/>
        </p:nvSpPr>
        <p:spPr bwMode="auto">
          <a:xfrm>
            <a:off x="414338" y="1939925"/>
            <a:ext cx="457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au 3">
            <a:extLst>
              <a:ext uri="{FF2B5EF4-FFF2-40B4-BE49-F238E27FC236}">
                <a16:creationId xmlns:a16="http://schemas.microsoft.com/office/drawing/2014/main" id="{6C66A9C2-00E2-EBDC-A4F6-AB760AAF405E}"/>
              </a:ext>
            </a:extLst>
          </p:cNvPr>
          <p:cNvGraphicFramePr>
            <a:graphicFrameLocks noGrp="1"/>
          </p:cNvGraphicFramePr>
          <p:nvPr/>
        </p:nvGraphicFramePr>
        <p:xfrm>
          <a:off x="2141538" y="3052763"/>
          <a:ext cx="4860925" cy="1620837"/>
        </p:xfrm>
        <a:graphic>
          <a:graphicData uri="http://schemas.openxmlformats.org/drawingml/2006/table">
            <a:tbl>
              <a:tblPr firstRow="1" firstCol="1" bandRow="1"/>
              <a:tblGrid>
                <a:gridCol w="1620308">
                  <a:extLst>
                    <a:ext uri="{9D8B030D-6E8A-4147-A177-3AD203B41FA5}">
                      <a16:colId xmlns:a16="http://schemas.microsoft.com/office/drawing/2014/main" val="20000"/>
                    </a:ext>
                  </a:extLst>
                </a:gridCol>
                <a:gridCol w="1620308">
                  <a:extLst>
                    <a:ext uri="{9D8B030D-6E8A-4147-A177-3AD203B41FA5}">
                      <a16:colId xmlns:a16="http://schemas.microsoft.com/office/drawing/2014/main" val="20001"/>
                    </a:ext>
                  </a:extLst>
                </a:gridCol>
                <a:gridCol w="1620308">
                  <a:extLst>
                    <a:ext uri="{9D8B030D-6E8A-4147-A177-3AD203B41FA5}">
                      <a16:colId xmlns:a16="http://schemas.microsoft.com/office/drawing/2014/main" val="20002"/>
                    </a:ext>
                  </a:extLst>
                </a:gridCol>
              </a:tblGrid>
              <a:tr h="1620837">
                <a:tc>
                  <a:txBody>
                    <a:bodyPr/>
                    <a:lstStyle/>
                    <a:p>
                      <a:pPr algn="ctr">
                        <a:lnSpc>
                          <a:spcPct val="107000"/>
                        </a:lnSpc>
                        <a:spcAft>
                          <a:spcPts val="800"/>
                        </a:spcAft>
                      </a:pPr>
                      <a:endParaRPr lang="fr-F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nchor="ctr">
                    <a:lnL>
                      <a:noFill/>
                    </a:lnL>
                    <a:lnR>
                      <a:noFill/>
                    </a:lnR>
                    <a:lnT>
                      <a:noFill/>
                    </a:lnT>
                    <a:lnB>
                      <a:noFill/>
                    </a:lnB>
                    <a:noFill/>
                  </a:tcPr>
                </a:tc>
                <a:tc>
                  <a:txBody>
                    <a:bodyPr/>
                    <a:lstStyle/>
                    <a:p>
                      <a:pPr algn="ctr">
                        <a:lnSpc>
                          <a:spcPct val="107000"/>
                        </a:lnSpc>
                        <a:spcAft>
                          <a:spcPts val="800"/>
                        </a:spcAft>
                      </a:pPr>
                      <a:endParaRPr lang="fr-F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nchor="ctr">
                    <a:lnL>
                      <a:noFill/>
                    </a:lnL>
                    <a:lnR>
                      <a:noFill/>
                    </a:lnR>
                    <a:lnT>
                      <a:noFill/>
                    </a:lnT>
                    <a:lnB>
                      <a:noFill/>
                    </a:lnB>
                    <a:noFill/>
                  </a:tcPr>
                </a:tc>
                <a:tc>
                  <a:txBody>
                    <a:bodyPr/>
                    <a:lstStyle/>
                    <a:p>
                      <a:pPr algn="ctr">
                        <a:lnSpc>
                          <a:spcPct val="107000"/>
                        </a:lnSpc>
                        <a:spcAft>
                          <a:spcPts val="800"/>
                        </a:spcAft>
                      </a:pPr>
                      <a:endParaRPr lang="fr-F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nchor="ctr">
                    <a:lnL>
                      <a:noFill/>
                    </a:lnL>
                    <a:lnR>
                      <a:noFill/>
                    </a:lnR>
                    <a:lnT>
                      <a:noFill/>
                    </a:lnT>
                    <a:lnB>
                      <a:noFill/>
                    </a:lnB>
                    <a:noFill/>
                  </a:tcPr>
                </a:tc>
                <a:extLst>
                  <a:ext uri="{0D108BD9-81ED-4DB2-BD59-A6C34878D82A}">
                    <a16:rowId xmlns:a16="http://schemas.microsoft.com/office/drawing/2014/main" val="10000"/>
                  </a:ext>
                </a:extLst>
              </a:tr>
            </a:tbl>
          </a:graphicData>
        </a:graphic>
      </p:graphicFrame>
      <p:pic>
        <p:nvPicPr>
          <p:cNvPr id="154634" name="Image 1">
            <a:extLst>
              <a:ext uri="{FF2B5EF4-FFF2-40B4-BE49-F238E27FC236}">
                <a16:creationId xmlns:a16="http://schemas.microsoft.com/office/drawing/2014/main" id="{FB26DD6D-35C6-3C5F-B67E-D56C36D8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2533650"/>
            <a:ext cx="25844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2">
            <a:extLst>
              <a:ext uri="{FF2B5EF4-FFF2-40B4-BE49-F238E27FC236}">
                <a16:creationId xmlns:a16="http://schemas.microsoft.com/office/drawing/2014/main" id="{1B482F73-6564-F468-D609-BE00CF3AC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2528888"/>
            <a:ext cx="24225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6" name="Picture 1">
            <a:extLst>
              <a:ext uri="{FF2B5EF4-FFF2-40B4-BE49-F238E27FC236}">
                <a16:creationId xmlns:a16="http://schemas.microsoft.com/office/drawing/2014/main" id="{846AE221-12EA-C194-FE66-2FED4E34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913" y="2528888"/>
            <a:ext cx="2814637"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a:extLst>
              <a:ext uri="{FF2B5EF4-FFF2-40B4-BE49-F238E27FC236}">
                <a16:creationId xmlns:a16="http://schemas.microsoft.com/office/drawing/2014/main" id="{2F9F408A-FC48-AFC6-EB49-28C65CA3223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3FA3887-C59D-4EF6-A2EC-0CCC716D20A3}" type="slidenum">
              <a:rPr lang="fr-FR" altLang="fr-FR" sz="1200" smtClean="0">
                <a:solidFill>
                  <a:srgbClr val="898989"/>
                </a:solidFill>
              </a:rPr>
              <a:pPr>
                <a:spcBef>
                  <a:spcPct val="0"/>
                </a:spcBef>
                <a:buFontTx/>
                <a:buNone/>
              </a:pPr>
              <a:t>15</a:t>
            </a:fld>
            <a:endParaRPr lang="fr-FR" altLang="fr-FR" sz="1200">
              <a:solidFill>
                <a:srgbClr val="898989"/>
              </a:solidFill>
            </a:endParaRPr>
          </a:p>
        </p:txBody>
      </p:sp>
      <p:sp>
        <p:nvSpPr>
          <p:cNvPr id="14" name="Titre 8">
            <a:extLst>
              <a:ext uri="{FF2B5EF4-FFF2-40B4-BE49-F238E27FC236}">
                <a16:creationId xmlns:a16="http://schemas.microsoft.com/office/drawing/2014/main" id="{F6843F79-51E4-BF03-5A1B-02E60D15F8EF}"/>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17412" name="Rectangle 1">
            <a:extLst>
              <a:ext uri="{FF2B5EF4-FFF2-40B4-BE49-F238E27FC236}">
                <a16:creationId xmlns:a16="http://schemas.microsoft.com/office/drawing/2014/main" id="{3969D298-F240-D3E7-BE27-67EFA20840E5}"/>
              </a:ext>
            </a:extLst>
          </p:cNvPr>
          <p:cNvSpPr>
            <a:spLocks noChangeArrowheads="1"/>
          </p:cNvSpPr>
          <p:nvPr/>
        </p:nvSpPr>
        <p:spPr bwMode="auto">
          <a:xfrm>
            <a:off x="387350" y="1341438"/>
            <a:ext cx="8361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latin typeface="Times New Roman" panose="02020603050405020304" pitchFamily="18" charset="0"/>
                <a:cs typeface="Calibri" panose="020F0502020204030204" pitchFamily="34" charset="0"/>
              </a:rPr>
              <a:t>Facteur temps est capital. Les actions à mener sont décidées et effectuées rapidement</a:t>
            </a:r>
          </a:p>
        </p:txBody>
      </p:sp>
      <p:pic>
        <p:nvPicPr>
          <p:cNvPr id="17413" name="Diagramme 428">
            <a:extLst>
              <a:ext uri="{FF2B5EF4-FFF2-40B4-BE49-F238E27FC236}">
                <a16:creationId xmlns:a16="http://schemas.microsoft.com/office/drawing/2014/main" id="{04C89FE8-91A6-FC3B-05C8-AE4563ED1CA3}"/>
              </a:ext>
            </a:extLst>
          </p:cNvPr>
          <p:cNvPicPr>
            <a:picLocks noChangeArrowheads="1"/>
          </p:cNvPicPr>
          <p:nvPr/>
        </p:nvPicPr>
        <p:blipFill>
          <a:blip r:embed="rId2">
            <a:extLst>
              <a:ext uri="{28A0092B-C50C-407E-A947-70E740481C1C}">
                <a14:useLocalDpi xmlns:a14="http://schemas.microsoft.com/office/drawing/2010/main" val="0"/>
              </a:ext>
            </a:extLst>
          </a:blip>
          <a:srcRect l="-10591" r="-10979"/>
          <a:stretch>
            <a:fillRect/>
          </a:stretch>
        </p:blipFill>
        <p:spPr bwMode="auto">
          <a:xfrm>
            <a:off x="2308225" y="2201863"/>
            <a:ext cx="45180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u numéro de diapositive 3">
            <a:extLst>
              <a:ext uri="{FF2B5EF4-FFF2-40B4-BE49-F238E27FC236}">
                <a16:creationId xmlns:a16="http://schemas.microsoft.com/office/drawing/2014/main" id="{277B75A0-63E5-E835-9862-CF2FEEE07F9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DB8909F-0BA1-491E-94AB-8F1605C6FD80}" type="slidenum">
              <a:rPr lang="fr-FR" altLang="fr-FR" sz="1200" smtClean="0">
                <a:solidFill>
                  <a:srgbClr val="898989"/>
                </a:solidFill>
              </a:rPr>
              <a:pPr>
                <a:spcBef>
                  <a:spcPct val="0"/>
                </a:spcBef>
                <a:buFontTx/>
                <a:buNone/>
              </a:pPr>
              <a:t>150</a:t>
            </a:fld>
            <a:endParaRPr lang="fr-FR" altLang="fr-FR" sz="1200">
              <a:solidFill>
                <a:srgbClr val="898989"/>
              </a:solidFill>
            </a:endParaRPr>
          </a:p>
        </p:txBody>
      </p:sp>
      <p:sp>
        <p:nvSpPr>
          <p:cNvPr id="155651" name="Titre 8">
            <a:extLst>
              <a:ext uri="{FF2B5EF4-FFF2-40B4-BE49-F238E27FC236}">
                <a16:creationId xmlns:a16="http://schemas.microsoft.com/office/drawing/2014/main" id="{2BF9F6AD-F3C8-A8C3-F4C4-C82305A679E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5652" name="ZoneTexte 2">
            <a:extLst>
              <a:ext uri="{FF2B5EF4-FFF2-40B4-BE49-F238E27FC236}">
                <a16:creationId xmlns:a16="http://schemas.microsoft.com/office/drawing/2014/main" id="{023E8ED9-D8D7-B2EB-6A96-ED4425BA7022}"/>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pic>
        <p:nvPicPr>
          <p:cNvPr id="155653" name="Image 3">
            <a:extLst>
              <a:ext uri="{FF2B5EF4-FFF2-40B4-BE49-F238E27FC236}">
                <a16:creationId xmlns:a16="http://schemas.microsoft.com/office/drawing/2014/main" id="{EF0E3EEF-9B2E-CD5B-4DFE-DE7A8068B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399" t="32703" r="18500" b="34599"/>
          <a:stretch>
            <a:fillRect/>
          </a:stretch>
        </p:blipFill>
        <p:spPr bwMode="auto">
          <a:xfrm>
            <a:off x="438150" y="2400300"/>
            <a:ext cx="81661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ZoneTexte 4">
            <a:extLst>
              <a:ext uri="{FF2B5EF4-FFF2-40B4-BE49-F238E27FC236}">
                <a16:creationId xmlns:a16="http://schemas.microsoft.com/office/drawing/2014/main" id="{6EA00843-96C1-E09F-776C-D034DD3ED26F}"/>
              </a:ext>
            </a:extLst>
          </p:cNvPr>
          <p:cNvSpPr txBox="1">
            <a:spLocks noChangeArrowheads="1"/>
          </p:cNvSpPr>
          <p:nvPr/>
        </p:nvSpPr>
        <p:spPr bwMode="auto">
          <a:xfrm>
            <a:off x="414338" y="1939925"/>
            <a:ext cx="457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u numéro de diapositive 3">
            <a:extLst>
              <a:ext uri="{FF2B5EF4-FFF2-40B4-BE49-F238E27FC236}">
                <a16:creationId xmlns:a16="http://schemas.microsoft.com/office/drawing/2014/main" id="{490C6027-B1C1-ADD7-C3D6-F7DFC126C4D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44E721B-ABAC-4E6A-8FBA-C904428F9709}" type="slidenum">
              <a:rPr lang="fr-FR" altLang="fr-FR" sz="1200" smtClean="0">
                <a:solidFill>
                  <a:srgbClr val="898989"/>
                </a:solidFill>
              </a:rPr>
              <a:pPr>
                <a:spcBef>
                  <a:spcPct val="0"/>
                </a:spcBef>
                <a:buFontTx/>
                <a:buNone/>
              </a:pPr>
              <a:t>151</a:t>
            </a:fld>
            <a:endParaRPr lang="fr-FR" altLang="fr-FR" sz="1200">
              <a:solidFill>
                <a:srgbClr val="898989"/>
              </a:solidFill>
            </a:endParaRPr>
          </a:p>
        </p:txBody>
      </p:sp>
      <p:sp>
        <p:nvSpPr>
          <p:cNvPr id="156675" name="Titre 8">
            <a:extLst>
              <a:ext uri="{FF2B5EF4-FFF2-40B4-BE49-F238E27FC236}">
                <a16:creationId xmlns:a16="http://schemas.microsoft.com/office/drawing/2014/main" id="{63EE426B-29CC-868E-2FD5-AD04CE9D1E8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6676" name="ZoneTexte 2">
            <a:extLst>
              <a:ext uri="{FF2B5EF4-FFF2-40B4-BE49-F238E27FC236}">
                <a16:creationId xmlns:a16="http://schemas.microsoft.com/office/drawing/2014/main" id="{84F8BFB5-6378-C80D-2C66-FDD71F118ED0}"/>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pic>
        <p:nvPicPr>
          <p:cNvPr id="156677" name="Image 3">
            <a:extLst>
              <a:ext uri="{FF2B5EF4-FFF2-40B4-BE49-F238E27FC236}">
                <a16:creationId xmlns:a16="http://schemas.microsoft.com/office/drawing/2014/main" id="{E899E6A4-E17C-A3F6-46D0-188BAD2F9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187" t="76601" r="20863" b="6599"/>
          <a:stretch>
            <a:fillRect/>
          </a:stretch>
        </p:blipFill>
        <p:spPr bwMode="auto">
          <a:xfrm>
            <a:off x="427038" y="2565400"/>
            <a:ext cx="8167687"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ZoneTexte 4">
            <a:extLst>
              <a:ext uri="{FF2B5EF4-FFF2-40B4-BE49-F238E27FC236}">
                <a16:creationId xmlns:a16="http://schemas.microsoft.com/office/drawing/2014/main" id="{2B9738B7-2301-6C4C-8C22-6B8BD5CEC78D}"/>
              </a:ext>
            </a:extLst>
          </p:cNvPr>
          <p:cNvSpPr txBox="1">
            <a:spLocks noChangeArrowheads="1"/>
          </p:cNvSpPr>
          <p:nvPr/>
        </p:nvSpPr>
        <p:spPr bwMode="auto">
          <a:xfrm>
            <a:off x="414338" y="1939925"/>
            <a:ext cx="457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u numéro de diapositive 3">
            <a:extLst>
              <a:ext uri="{FF2B5EF4-FFF2-40B4-BE49-F238E27FC236}">
                <a16:creationId xmlns:a16="http://schemas.microsoft.com/office/drawing/2014/main" id="{E8AF96FF-D5B0-5B6D-4FF6-F839930061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75510E6-AEF1-49D3-A160-051D3C45E103}" type="slidenum">
              <a:rPr lang="fr-FR" altLang="fr-FR" sz="1200" smtClean="0">
                <a:solidFill>
                  <a:srgbClr val="898989"/>
                </a:solidFill>
              </a:rPr>
              <a:pPr>
                <a:spcBef>
                  <a:spcPct val="0"/>
                </a:spcBef>
                <a:buFontTx/>
                <a:buNone/>
              </a:pPr>
              <a:t>152</a:t>
            </a:fld>
            <a:endParaRPr lang="fr-FR" altLang="fr-FR" sz="1200">
              <a:solidFill>
                <a:srgbClr val="898989"/>
              </a:solidFill>
            </a:endParaRPr>
          </a:p>
        </p:txBody>
      </p:sp>
      <p:sp>
        <p:nvSpPr>
          <p:cNvPr id="157699" name="Titre 8">
            <a:extLst>
              <a:ext uri="{FF2B5EF4-FFF2-40B4-BE49-F238E27FC236}">
                <a16:creationId xmlns:a16="http://schemas.microsoft.com/office/drawing/2014/main" id="{0E8D31B3-CBCC-6829-B937-58C66757353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7700" name="ZoneTexte 2">
            <a:extLst>
              <a:ext uri="{FF2B5EF4-FFF2-40B4-BE49-F238E27FC236}">
                <a16:creationId xmlns:a16="http://schemas.microsoft.com/office/drawing/2014/main" id="{CD26DFC7-DC0C-33FC-84A6-98F6181747AE}"/>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pic>
        <p:nvPicPr>
          <p:cNvPr id="157701" name="Image 1">
            <a:extLst>
              <a:ext uri="{FF2B5EF4-FFF2-40B4-BE49-F238E27FC236}">
                <a16:creationId xmlns:a16="http://schemas.microsoft.com/office/drawing/2014/main" id="{31138093-DCEA-3F3E-6A75-5539441E0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35163"/>
            <a:ext cx="13017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ZoneTexte 3">
            <a:extLst>
              <a:ext uri="{FF2B5EF4-FFF2-40B4-BE49-F238E27FC236}">
                <a16:creationId xmlns:a16="http://schemas.microsoft.com/office/drawing/2014/main" id="{E518B7A4-6A8D-6662-6079-62569F3B6C98}"/>
              </a:ext>
            </a:extLst>
          </p:cNvPr>
          <p:cNvSpPr txBox="1">
            <a:spLocks noChangeArrowheads="1"/>
          </p:cNvSpPr>
          <p:nvPr/>
        </p:nvSpPr>
        <p:spPr bwMode="auto">
          <a:xfrm>
            <a:off x="2843213" y="330358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L'hydratation peut être réalisée.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u numéro de diapositive 3">
            <a:extLst>
              <a:ext uri="{FF2B5EF4-FFF2-40B4-BE49-F238E27FC236}">
                <a16:creationId xmlns:a16="http://schemas.microsoft.com/office/drawing/2014/main" id="{15586E2A-8FE1-F1D9-7A8A-3EB477CFAE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FF6D5D2-37B9-45CE-B70E-9F8881C07EC9}" type="slidenum">
              <a:rPr lang="fr-FR" altLang="fr-FR" sz="1200" smtClean="0">
                <a:solidFill>
                  <a:srgbClr val="898989"/>
                </a:solidFill>
              </a:rPr>
              <a:pPr>
                <a:spcBef>
                  <a:spcPct val="0"/>
                </a:spcBef>
                <a:buFontTx/>
                <a:buNone/>
              </a:pPr>
              <a:t>153</a:t>
            </a:fld>
            <a:endParaRPr lang="fr-FR" altLang="fr-FR" sz="1200">
              <a:solidFill>
                <a:srgbClr val="898989"/>
              </a:solidFill>
            </a:endParaRPr>
          </a:p>
        </p:txBody>
      </p:sp>
      <p:sp>
        <p:nvSpPr>
          <p:cNvPr id="158723" name="Titre 8">
            <a:extLst>
              <a:ext uri="{FF2B5EF4-FFF2-40B4-BE49-F238E27FC236}">
                <a16:creationId xmlns:a16="http://schemas.microsoft.com/office/drawing/2014/main" id="{4D374BA7-97AD-5E3D-3CE2-2E4A05F3B1C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8724" name="ZoneTexte 2">
            <a:extLst>
              <a:ext uri="{FF2B5EF4-FFF2-40B4-BE49-F238E27FC236}">
                <a16:creationId xmlns:a16="http://schemas.microsoft.com/office/drawing/2014/main" id="{7510E797-9C31-5809-51DC-75D12E7F52A1}"/>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pic>
        <p:nvPicPr>
          <p:cNvPr id="158725" name="Image 3">
            <a:extLst>
              <a:ext uri="{FF2B5EF4-FFF2-40B4-BE49-F238E27FC236}">
                <a16:creationId xmlns:a16="http://schemas.microsoft.com/office/drawing/2014/main" id="{73D12D6B-82EB-61B3-F621-74310E624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825" t="31799" r="17712" b="45799"/>
          <a:stretch>
            <a:fillRect/>
          </a:stretch>
        </p:blipFill>
        <p:spPr bwMode="auto">
          <a:xfrm>
            <a:off x="438150" y="2708275"/>
            <a:ext cx="82311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ZoneTexte 4">
            <a:extLst>
              <a:ext uri="{FF2B5EF4-FFF2-40B4-BE49-F238E27FC236}">
                <a16:creationId xmlns:a16="http://schemas.microsoft.com/office/drawing/2014/main" id="{FCBCCA5C-61AF-4356-4D8D-E92D5C6363E1}"/>
              </a:ext>
            </a:extLst>
          </p:cNvPr>
          <p:cNvSpPr txBox="1">
            <a:spLocks noChangeArrowheads="1"/>
          </p:cNvSpPr>
          <p:nvPr/>
        </p:nvSpPr>
        <p:spPr bwMode="auto">
          <a:xfrm>
            <a:off x="414338" y="1939925"/>
            <a:ext cx="457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solidFill>
                  <a:srgbClr val="FFC000"/>
                </a:solidFill>
                <a:latin typeface="Times New Roman" panose="02020603050405020304" pitchFamily="18" charset="0"/>
                <a:ea typeface="Calibri" panose="020F0502020204030204" pitchFamily="34" charset="0"/>
                <a:cs typeface="Times New Roman" panose="02020603050405020304" pitchFamily="18" charset="0"/>
              </a:rPr>
              <a:t>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u numéro de diapositive 3">
            <a:extLst>
              <a:ext uri="{FF2B5EF4-FFF2-40B4-BE49-F238E27FC236}">
                <a16:creationId xmlns:a16="http://schemas.microsoft.com/office/drawing/2014/main" id="{5861B573-6809-7D48-0562-53D200A40D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558A099-FDB8-4441-B471-717436DEC669}" type="slidenum">
              <a:rPr lang="fr-FR" altLang="fr-FR" sz="1200" smtClean="0">
                <a:solidFill>
                  <a:srgbClr val="898989"/>
                </a:solidFill>
              </a:rPr>
              <a:pPr>
                <a:spcBef>
                  <a:spcPct val="0"/>
                </a:spcBef>
                <a:buFontTx/>
                <a:buNone/>
              </a:pPr>
              <a:t>154</a:t>
            </a:fld>
            <a:endParaRPr lang="fr-FR" altLang="fr-FR" sz="1200">
              <a:solidFill>
                <a:srgbClr val="898989"/>
              </a:solidFill>
            </a:endParaRPr>
          </a:p>
        </p:txBody>
      </p:sp>
      <p:sp>
        <p:nvSpPr>
          <p:cNvPr id="159747" name="Titre 8">
            <a:extLst>
              <a:ext uri="{FF2B5EF4-FFF2-40B4-BE49-F238E27FC236}">
                <a16:creationId xmlns:a16="http://schemas.microsoft.com/office/drawing/2014/main" id="{A2D38C78-C890-3118-FA9E-55158FC76A8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59748" name="ZoneTexte 2">
            <a:extLst>
              <a:ext uri="{FF2B5EF4-FFF2-40B4-BE49-F238E27FC236}">
                <a16:creationId xmlns:a16="http://schemas.microsoft.com/office/drawing/2014/main" id="{BDFDA47F-55BC-B6A6-87BC-4733C886CDEA}"/>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59749" name="ZoneTexte 1">
            <a:extLst>
              <a:ext uri="{FF2B5EF4-FFF2-40B4-BE49-F238E27FC236}">
                <a16:creationId xmlns:a16="http://schemas.microsoft.com/office/drawing/2014/main" id="{A54D422B-05CA-A09C-A613-E4970703E6E0}"/>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sp>
        <p:nvSpPr>
          <p:cNvPr id="159750" name="ZoneTexte 4">
            <a:extLst>
              <a:ext uri="{FF2B5EF4-FFF2-40B4-BE49-F238E27FC236}">
                <a16:creationId xmlns:a16="http://schemas.microsoft.com/office/drawing/2014/main" id="{936E3A58-3345-F791-C9D7-C65D12EB9552}"/>
              </a:ext>
            </a:extLst>
          </p:cNvPr>
          <p:cNvSpPr txBox="1">
            <a:spLocks noChangeArrowheads="1"/>
          </p:cNvSpPr>
          <p:nvPr/>
        </p:nvSpPr>
        <p:spPr bwMode="auto">
          <a:xfrm>
            <a:off x="427038" y="2492375"/>
            <a:ext cx="7997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Présentation à l’aire, brossage et retrait de l’ARI idem niveau 1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59751" name="Image 5">
            <a:extLst>
              <a:ext uri="{FF2B5EF4-FFF2-40B4-BE49-F238E27FC236}">
                <a16:creationId xmlns:a16="http://schemas.microsoft.com/office/drawing/2014/main" id="{F9492896-EC2D-D01B-5F84-CE339E193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594" t="41600" r="18631" b="41600"/>
          <a:stretch>
            <a:fillRect/>
          </a:stretch>
        </p:blipFill>
        <p:spPr bwMode="auto">
          <a:xfrm>
            <a:off x="349250" y="3429000"/>
            <a:ext cx="83629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u numéro de diapositive 3">
            <a:extLst>
              <a:ext uri="{FF2B5EF4-FFF2-40B4-BE49-F238E27FC236}">
                <a16:creationId xmlns:a16="http://schemas.microsoft.com/office/drawing/2014/main" id="{91210AD8-0DC0-C645-50E2-B8A0DC346D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2AB8D78-7A8D-4661-97FD-D75E537A0654}" type="slidenum">
              <a:rPr lang="fr-FR" altLang="fr-FR" sz="1200" smtClean="0">
                <a:solidFill>
                  <a:srgbClr val="898989"/>
                </a:solidFill>
              </a:rPr>
              <a:pPr>
                <a:spcBef>
                  <a:spcPct val="0"/>
                </a:spcBef>
                <a:buFontTx/>
                <a:buNone/>
              </a:pPr>
              <a:t>155</a:t>
            </a:fld>
            <a:endParaRPr lang="fr-FR" altLang="fr-FR" sz="1200">
              <a:solidFill>
                <a:srgbClr val="898989"/>
              </a:solidFill>
            </a:endParaRPr>
          </a:p>
        </p:txBody>
      </p:sp>
      <p:sp>
        <p:nvSpPr>
          <p:cNvPr id="160771" name="Titre 8">
            <a:extLst>
              <a:ext uri="{FF2B5EF4-FFF2-40B4-BE49-F238E27FC236}">
                <a16:creationId xmlns:a16="http://schemas.microsoft.com/office/drawing/2014/main" id="{8103E011-8F48-3B3F-A904-468A902CBE84}"/>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0772" name="ZoneTexte 2">
            <a:extLst>
              <a:ext uri="{FF2B5EF4-FFF2-40B4-BE49-F238E27FC236}">
                <a16:creationId xmlns:a16="http://schemas.microsoft.com/office/drawing/2014/main" id="{7BE72CCA-2F60-4971-F576-F39C7C69C657}"/>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0773" name="ZoneTexte 3">
            <a:extLst>
              <a:ext uri="{FF2B5EF4-FFF2-40B4-BE49-F238E27FC236}">
                <a16:creationId xmlns:a16="http://schemas.microsoft.com/office/drawing/2014/main" id="{B54FC042-5E41-1235-C612-A1EC88778D20}"/>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sp>
        <p:nvSpPr>
          <p:cNvPr id="160774" name="ZoneTexte 5">
            <a:extLst>
              <a:ext uri="{FF2B5EF4-FFF2-40B4-BE49-F238E27FC236}">
                <a16:creationId xmlns:a16="http://schemas.microsoft.com/office/drawing/2014/main" id="{D9FC0470-2A50-D1B5-01C4-670E6B0CBCBB}"/>
              </a:ext>
            </a:extLst>
          </p:cNvPr>
          <p:cNvSpPr txBox="1">
            <a:spLocks noChangeArrowheads="1"/>
          </p:cNvSpPr>
          <p:nvPr/>
        </p:nvSpPr>
        <p:spPr bwMode="auto">
          <a:xfrm>
            <a:off x="3708400" y="335597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Chacun met 2 paires de gants nitrile.</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60775" name="Image 1">
            <a:extLst>
              <a:ext uri="{FF2B5EF4-FFF2-40B4-BE49-F238E27FC236}">
                <a16:creationId xmlns:a16="http://schemas.microsoft.com/office/drawing/2014/main" id="{B240DE54-1F95-58CB-F08D-209C8244D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789238"/>
            <a:ext cx="29527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u numéro de diapositive 3">
            <a:extLst>
              <a:ext uri="{FF2B5EF4-FFF2-40B4-BE49-F238E27FC236}">
                <a16:creationId xmlns:a16="http://schemas.microsoft.com/office/drawing/2014/main" id="{D79D9139-3014-ACC9-206D-E7BF9033515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E680DBB-07F0-4E3C-897B-2F10152A4FD7}" type="slidenum">
              <a:rPr lang="fr-FR" altLang="fr-FR" sz="1200" smtClean="0">
                <a:solidFill>
                  <a:srgbClr val="898989"/>
                </a:solidFill>
              </a:rPr>
              <a:pPr>
                <a:spcBef>
                  <a:spcPct val="0"/>
                </a:spcBef>
                <a:buFontTx/>
                <a:buNone/>
              </a:pPr>
              <a:t>156</a:t>
            </a:fld>
            <a:endParaRPr lang="fr-FR" altLang="fr-FR" sz="1200">
              <a:solidFill>
                <a:srgbClr val="898989"/>
              </a:solidFill>
            </a:endParaRPr>
          </a:p>
        </p:txBody>
      </p:sp>
      <p:sp>
        <p:nvSpPr>
          <p:cNvPr id="161795" name="Titre 8">
            <a:extLst>
              <a:ext uri="{FF2B5EF4-FFF2-40B4-BE49-F238E27FC236}">
                <a16:creationId xmlns:a16="http://schemas.microsoft.com/office/drawing/2014/main" id="{08C713E6-D27E-5255-F0EF-53FF6C6849C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1796" name="ZoneTexte 2">
            <a:extLst>
              <a:ext uri="{FF2B5EF4-FFF2-40B4-BE49-F238E27FC236}">
                <a16:creationId xmlns:a16="http://schemas.microsoft.com/office/drawing/2014/main" id="{48B6AFE9-0CA0-E832-29FB-BF1531FA13BA}"/>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1797" name="ZoneTexte 1">
            <a:extLst>
              <a:ext uri="{FF2B5EF4-FFF2-40B4-BE49-F238E27FC236}">
                <a16:creationId xmlns:a16="http://schemas.microsoft.com/office/drawing/2014/main" id="{CB745103-25B9-6F94-9B80-C28ADCC91A88}"/>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pic>
        <p:nvPicPr>
          <p:cNvPr id="161798" name="Image 1">
            <a:extLst>
              <a:ext uri="{FF2B5EF4-FFF2-40B4-BE49-F238E27FC236}">
                <a16:creationId xmlns:a16="http://schemas.microsoft.com/office/drawing/2014/main" id="{51F02367-066F-6B57-E95A-8C3961FFA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2565400"/>
            <a:ext cx="410527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ZoneTexte 4">
            <a:extLst>
              <a:ext uri="{FF2B5EF4-FFF2-40B4-BE49-F238E27FC236}">
                <a16:creationId xmlns:a16="http://schemas.microsoft.com/office/drawing/2014/main" id="{38AF5884-9D48-F484-FA54-B0B16CF6AB60}"/>
              </a:ext>
            </a:extLst>
          </p:cNvPr>
          <p:cNvSpPr txBox="1">
            <a:spLocks noChangeArrowheads="1"/>
          </p:cNvSpPr>
          <p:nvPr/>
        </p:nvSpPr>
        <p:spPr bwMode="auto">
          <a:xfrm>
            <a:off x="4986338" y="3044825"/>
            <a:ext cx="3700462"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La cagoule et le masque sont retirés comme décrit dans le niveau 1.</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u numéro de diapositive 3">
            <a:extLst>
              <a:ext uri="{FF2B5EF4-FFF2-40B4-BE49-F238E27FC236}">
                <a16:creationId xmlns:a16="http://schemas.microsoft.com/office/drawing/2014/main" id="{FD84007F-4D18-2DE4-1D37-13D3ABD707D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ADAC3F7-891F-4121-835B-12A7BC6803B0}" type="slidenum">
              <a:rPr lang="fr-FR" altLang="fr-FR" sz="1200" smtClean="0">
                <a:solidFill>
                  <a:srgbClr val="898989"/>
                </a:solidFill>
              </a:rPr>
              <a:pPr>
                <a:spcBef>
                  <a:spcPct val="0"/>
                </a:spcBef>
                <a:buFontTx/>
                <a:buNone/>
              </a:pPr>
              <a:t>157</a:t>
            </a:fld>
            <a:endParaRPr lang="fr-FR" altLang="fr-FR" sz="1200">
              <a:solidFill>
                <a:srgbClr val="898989"/>
              </a:solidFill>
            </a:endParaRPr>
          </a:p>
        </p:txBody>
      </p:sp>
      <p:sp>
        <p:nvSpPr>
          <p:cNvPr id="162819" name="Titre 8">
            <a:extLst>
              <a:ext uri="{FF2B5EF4-FFF2-40B4-BE49-F238E27FC236}">
                <a16:creationId xmlns:a16="http://schemas.microsoft.com/office/drawing/2014/main" id="{9F94D2E0-48B3-207B-9CCC-4D3D08D0B00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2820" name="ZoneTexte 2">
            <a:extLst>
              <a:ext uri="{FF2B5EF4-FFF2-40B4-BE49-F238E27FC236}">
                <a16:creationId xmlns:a16="http://schemas.microsoft.com/office/drawing/2014/main" id="{09D06DFE-D1FE-60BC-47F5-89C42522A95C}"/>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2821" name="ZoneTexte 1">
            <a:extLst>
              <a:ext uri="{FF2B5EF4-FFF2-40B4-BE49-F238E27FC236}">
                <a16:creationId xmlns:a16="http://schemas.microsoft.com/office/drawing/2014/main" id="{49107012-FA50-7E56-2F7C-4F1C803ACAA9}"/>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sp>
        <p:nvSpPr>
          <p:cNvPr id="162822" name="ZoneTexte 4">
            <a:extLst>
              <a:ext uri="{FF2B5EF4-FFF2-40B4-BE49-F238E27FC236}">
                <a16:creationId xmlns:a16="http://schemas.microsoft.com/office/drawing/2014/main" id="{C779C7E8-E241-1C88-8AC7-D4661ACAFEB8}"/>
              </a:ext>
            </a:extLst>
          </p:cNvPr>
          <p:cNvSpPr txBox="1">
            <a:spLocks noChangeArrowheads="1"/>
          </p:cNvSpPr>
          <p:nvPr/>
        </p:nvSpPr>
        <p:spPr bwMode="auto">
          <a:xfrm>
            <a:off x="539750" y="2482850"/>
            <a:ext cx="45720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ère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paire de gants nitrile est retirée et jetée.</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Equipiers mettent un masque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FFP 2/3 et des lunettes de protection.</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162823" name="Image 1">
            <a:extLst>
              <a:ext uri="{FF2B5EF4-FFF2-40B4-BE49-F238E27FC236}">
                <a16:creationId xmlns:a16="http://schemas.microsoft.com/office/drawing/2014/main" id="{18FD2AB2-DE6D-C0E8-95B3-A47D9FB85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573463"/>
            <a:ext cx="4097337"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u numéro de diapositive 3">
            <a:extLst>
              <a:ext uri="{FF2B5EF4-FFF2-40B4-BE49-F238E27FC236}">
                <a16:creationId xmlns:a16="http://schemas.microsoft.com/office/drawing/2014/main" id="{101A58F6-008D-7974-B47A-167A716BD7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EE945D3-106E-44B0-90CE-1F77E9C0032F}" type="slidenum">
              <a:rPr lang="fr-FR" altLang="fr-FR" sz="1200" smtClean="0">
                <a:solidFill>
                  <a:srgbClr val="898989"/>
                </a:solidFill>
              </a:rPr>
              <a:pPr>
                <a:spcBef>
                  <a:spcPct val="0"/>
                </a:spcBef>
                <a:buFontTx/>
                <a:buNone/>
              </a:pPr>
              <a:t>158</a:t>
            </a:fld>
            <a:endParaRPr lang="fr-FR" altLang="fr-FR" sz="1200">
              <a:solidFill>
                <a:srgbClr val="898989"/>
              </a:solidFill>
            </a:endParaRPr>
          </a:p>
        </p:txBody>
      </p:sp>
      <p:sp>
        <p:nvSpPr>
          <p:cNvPr id="163843" name="Titre 8">
            <a:extLst>
              <a:ext uri="{FF2B5EF4-FFF2-40B4-BE49-F238E27FC236}">
                <a16:creationId xmlns:a16="http://schemas.microsoft.com/office/drawing/2014/main" id="{59127954-ED2A-9D39-18E5-EF5B8B85F64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3844" name="ZoneTexte 2">
            <a:extLst>
              <a:ext uri="{FF2B5EF4-FFF2-40B4-BE49-F238E27FC236}">
                <a16:creationId xmlns:a16="http://schemas.microsoft.com/office/drawing/2014/main" id="{E682F32F-3E37-116C-8077-88B95AC1F62E}"/>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3845" name="ZoneTexte 1">
            <a:extLst>
              <a:ext uri="{FF2B5EF4-FFF2-40B4-BE49-F238E27FC236}">
                <a16:creationId xmlns:a16="http://schemas.microsoft.com/office/drawing/2014/main" id="{DB375834-1EC0-F973-6D42-450809F42521}"/>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sp>
        <p:nvSpPr>
          <p:cNvPr id="163846" name="ZoneTexte 4">
            <a:extLst>
              <a:ext uri="{FF2B5EF4-FFF2-40B4-BE49-F238E27FC236}">
                <a16:creationId xmlns:a16="http://schemas.microsoft.com/office/drawing/2014/main" id="{782673B7-09A3-F2F6-40A2-5B2BB9D83B32}"/>
              </a:ext>
            </a:extLst>
          </p:cNvPr>
          <p:cNvSpPr txBox="1">
            <a:spLocks noChangeArrowheads="1"/>
          </p:cNvSpPr>
          <p:nvPr/>
        </p:nvSpPr>
        <p:spPr bwMode="auto">
          <a:xfrm>
            <a:off x="539750" y="2406650"/>
            <a:ext cx="4572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EPI souillés sont retirés et mis dans les sac rouge à ouverture hydrosoluble en veillant à les séparer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1 sac cagoules et gants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1 sac vestes et pantalons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163847" name="Image 1">
            <a:extLst>
              <a:ext uri="{FF2B5EF4-FFF2-40B4-BE49-F238E27FC236}">
                <a16:creationId xmlns:a16="http://schemas.microsoft.com/office/drawing/2014/main" id="{4B8CE4B4-B0D0-44A8-9C85-74E005333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474913"/>
            <a:ext cx="232727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u numéro de diapositive 3">
            <a:extLst>
              <a:ext uri="{FF2B5EF4-FFF2-40B4-BE49-F238E27FC236}">
                <a16:creationId xmlns:a16="http://schemas.microsoft.com/office/drawing/2014/main" id="{6960E6BC-2CC0-93D5-3678-3112B98326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DF89740-09BC-401A-9229-04B8B2F35210}" type="slidenum">
              <a:rPr lang="fr-FR" altLang="fr-FR" sz="1200" smtClean="0">
                <a:solidFill>
                  <a:srgbClr val="898989"/>
                </a:solidFill>
              </a:rPr>
              <a:pPr>
                <a:spcBef>
                  <a:spcPct val="0"/>
                </a:spcBef>
                <a:buFontTx/>
                <a:buNone/>
              </a:pPr>
              <a:t>159</a:t>
            </a:fld>
            <a:endParaRPr lang="fr-FR" altLang="fr-FR" sz="1200">
              <a:solidFill>
                <a:srgbClr val="898989"/>
              </a:solidFill>
            </a:endParaRPr>
          </a:p>
        </p:txBody>
      </p:sp>
      <p:sp>
        <p:nvSpPr>
          <p:cNvPr id="164867" name="Titre 8">
            <a:extLst>
              <a:ext uri="{FF2B5EF4-FFF2-40B4-BE49-F238E27FC236}">
                <a16:creationId xmlns:a16="http://schemas.microsoft.com/office/drawing/2014/main" id="{5378D22E-7F46-D8C6-7AC1-D99F4A17E61E}"/>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4868" name="ZoneTexte 2">
            <a:extLst>
              <a:ext uri="{FF2B5EF4-FFF2-40B4-BE49-F238E27FC236}">
                <a16:creationId xmlns:a16="http://schemas.microsoft.com/office/drawing/2014/main" id="{F18C0CA4-2800-E74F-1F9E-A7BFF0E2E4AF}"/>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4869" name="ZoneTexte 1">
            <a:extLst>
              <a:ext uri="{FF2B5EF4-FFF2-40B4-BE49-F238E27FC236}">
                <a16:creationId xmlns:a16="http://schemas.microsoft.com/office/drawing/2014/main" id="{D9E01CAC-3FA4-C9FF-2F2C-A79DEFB5A538}"/>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sp>
        <p:nvSpPr>
          <p:cNvPr id="164870" name="ZoneTexte 4">
            <a:extLst>
              <a:ext uri="{FF2B5EF4-FFF2-40B4-BE49-F238E27FC236}">
                <a16:creationId xmlns:a16="http://schemas.microsoft.com/office/drawing/2014/main" id="{64DB9DE8-E642-9EC4-A6D9-453CF92A33F9}"/>
              </a:ext>
            </a:extLst>
          </p:cNvPr>
          <p:cNvSpPr txBox="1">
            <a:spLocks noChangeArrowheads="1"/>
          </p:cNvSpPr>
          <p:nvPr/>
        </p:nvSpPr>
        <p:spPr bwMode="auto">
          <a:xfrm>
            <a:off x="539750" y="23352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Combinaisons papier sont revêtues.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64871" name="Image 1">
            <a:extLst>
              <a:ext uri="{FF2B5EF4-FFF2-40B4-BE49-F238E27FC236}">
                <a16:creationId xmlns:a16="http://schemas.microsoft.com/office/drawing/2014/main" id="{82B96E34-3556-7199-FDE6-4A43BA776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5" y="3068638"/>
            <a:ext cx="1398588"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Image 1">
            <a:extLst>
              <a:ext uri="{FF2B5EF4-FFF2-40B4-BE49-F238E27FC236}">
                <a16:creationId xmlns:a16="http://schemas.microsoft.com/office/drawing/2014/main" id="{558F7315-9CE8-6175-E933-F2541075E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024188"/>
            <a:ext cx="3617912"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a:extLst>
              <a:ext uri="{FF2B5EF4-FFF2-40B4-BE49-F238E27FC236}">
                <a16:creationId xmlns:a16="http://schemas.microsoft.com/office/drawing/2014/main" id="{12B7659B-53D3-6273-3996-743723BC337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26F9724-1020-4E67-99B1-D3093DB4F723}" type="slidenum">
              <a:rPr lang="fr-FR" altLang="fr-FR" sz="1200" smtClean="0">
                <a:solidFill>
                  <a:srgbClr val="898989"/>
                </a:solidFill>
              </a:rPr>
              <a:pPr>
                <a:spcBef>
                  <a:spcPct val="0"/>
                </a:spcBef>
                <a:buFontTx/>
                <a:buNone/>
              </a:pPr>
              <a:t>16</a:t>
            </a:fld>
            <a:endParaRPr lang="fr-FR" altLang="fr-FR" sz="1200">
              <a:solidFill>
                <a:srgbClr val="898989"/>
              </a:solidFill>
            </a:endParaRPr>
          </a:p>
        </p:txBody>
      </p:sp>
      <p:sp>
        <p:nvSpPr>
          <p:cNvPr id="14" name="Titre 8">
            <a:extLst>
              <a:ext uri="{FF2B5EF4-FFF2-40B4-BE49-F238E27FC236}">
                <a16:creationId xmlns:a16="http://schemas.microsoft.com/office/drawing/2014/main" id="{61E1EF1B-E6CA-BAC5-3EED-D5B55D279C42}"/>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18436" name="Rectangle 2">
            <a:extLst>
              <a:ext uri="{FF2B5EF4-FFF2-40B4-BE49-F238E27FC236}">
                <a16:creationId xmlns:a16="http://schemas.microsoft.com/office/drawing/2014/main" id="{13920ABC-801C-7336-003B-F49571DC3B2A}"/>
              </a:ext>
            </a:extLst>
          </p:cNvPr>
          <p:cNvSpPr>
            <a:spLocks noChangeArrowheads="1"/>
          </p:cNvSpPr>
          <p:nvPr/>
        </p:nvSpPr>
        <p:spPr bwMode="auto">
          <a:xfrm>
            <a:off x="411163" y="3813175"/>
            <a:ext cx="79644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Sauvetages et les mises en sécurité peuvent être menés concomitamment au cours d’une même intervention.</a:t>
            </a:r>
          </a:p>
        </p:txBody>
      </p:sp>
      <p:sp>
        <p:nvSpPr>
          <p:cNvPr id="18437" name="Rectangle 4">
            <a:extLst>
              <a:ext uri="{FF2B5EF4-FFF2-40B4-BE49-F238E27FC236}">
                <a16:creationId xmlns:a16="http://schemas.microsoft.com/office/drawing/2014/main" id="{EBCEC070-EE91-DDDB-357B-C18667D1D21A}"/>
              </a:ext>
            </a:extLst>
          </p:cNvPr>
          <p:cNvSpPr>
            <a:spLocks noChangeArrowheads="1"/>
          </p:cNvSpPr>
          <p:nvPr/>
        </p:nvSpPr>
        <p:spPr bwMode="auto">
          <a:xfrm>
            <a:off x="411163" y="1843088"/>
            <a:ext cx="8272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S’accompagne souvent d’une </a:t>
            </a:r>
            <a:r>
              <a:rPr lang="fr-FR" altLang="fr-FR" sz="2400" b="1">
                <a:latin typeface="Times New Roman" panose="02020603050405020304" pitchFamily="18" charset="0"/>
              </a:rPr>
              <a:t>action d’aide psychologique </a:t>
            </a:r>
            <a:r>
              <a:rPr lang="fr-FR" altLang="fr-FR" sz="2400">
                <a:latin typeface="Times New Roman" panose="02020603050405020304" pitchFamily="18" charset="0"/>
              </a:rPr>
              <a:t>visant à rassurer au geste et à la voix la personne en danger et lui permettre d’attendre que les secours parviennent jusqu’à elle.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u numéro de diapositive 3">
            <a:extLst>
              <a:ext uri="{FF2B5EF4-FFF2-40B4-BE49-F238E27FC236}">
                <a16:creationId xmlns:a16="http://schemas.microsoft.com/office/drawing/2014/main" id="{6F2D3082-0164-73FC-5050-1F209A3D4A4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BFEFB25-9D8A-4174-A0DC-6A809DC4A3E0}" type="slidenum">
              <a:rPr lang="fr-FR" altLang="fr-FR" sz="1200" smtClean="0">
                <a:solidFill>
                  <a:srgbClr val="898989"/>
                </a:solidFill>
              </a:rPr>
              <a:pPr>
                <a:spcBef>
                  <a:spcPct val="0"/>
                </a:spcBef>
                <a:buFontTx/>
                <a:buNone/>
              </a:pPr>
              <a:t>160</a:t>
            </a:fld>
            <a:endParaRPr lang="fr-FR" altLang="fr-FR" sz="1200">
              <a:solidFill>
                <a:srgbClr val="898989"/>
              </a:solidFill>
            </a:endParaRPr>
          </a:p>
        </p:txBody>
      </p:sp>
      <p:sp>
        <p:nvSpPr>
          <p:cNvPr id="165891" name="Titre 8">
            <a:extLst>
              <a:ext uri="{FF2B5EF4-FFF2-40B4-BE49-F238E27FC236}">
                <a16:creationId xmlns:a16="http://schemas.microsoft.com/office/drawing/2014/main" id="{7C836DBD-FD2E-AC17-FB4E-88E17F1632A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5892" name="ZoneTexte 2">
            <a:extLst>
              <a:ext uri="{FF2B5EF4-FFF2-40B4-BE49-F238E27FC236}">
                <a16:creationId xmlns:a16="http://schemas.microsoft.com/office/drawing/2014/main" id="{8F12C67A-FE1E-2B01-D9A7-3D5B7BBC1C35}"/>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5893" name="ZoneTexte 1">
            <a:extLst>
              <a:ext uri="{FF2B5EF4-FFF2-40B4-BE49-F238E27FC236}">
                <a16:creationId xmlns:a16="http://schemas.microsoft.com/office/drawing/2014/main" id="{2C320D2E-C206-FB51-833A-9A1D9418D66D}"/>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sp>
        <p:nvSpPr>
          <p:cNvPr id="165894" name="ZoneTexte 4">
            <a:extLst>
              <a:ext uri="{FF2B5EF4-FFF2-40B4-BE49-F238E27FC236}">
                <a16:creationId xmlns:a16="http://schemas.microsoft.com/office/drawing/2014/main" id="{AB85AA43-CE61-370D-2635-46695C5C6237}"/>
              </a:ext>
            </a:extLst>
          </p:cNvPr>
          <p:cNvSpPr txBox="1">
            <a:spLocks noChangeArrowheads="1"/>
          </p:cNvSpPr>
          <p:nvPr/>
        </p:nvSpPr>
        <p:spPr bwMode="auto">
          <a:xfrm>
            <a:off x="4068763" y="2852738"/>
            <a:ext cx="457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Gants nitrile, masque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poubelle.</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Lunettes sont emballées dans un sachet pour être reconditionnées à la caserne.</a:t>
            </a:r>
          </a:p>
        </p:txBody>
      </p:sp>
      <p:pic>
        <p:nvPicPr>
          <p:cNvPr id="165895" name="Image 1">
            <a:extLst>
              <a:ext uri="{FF2B5EF4-FFF2-40B4-BE49-F238E27FC236}">
                <a16:creationId xmlns:a16="http://schemas.microsoft.com/office/drawing/2014/main" id="{A1BEB93F-9841-8015-217B-E343A074B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420938"/>
            <a:ext cx="33035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u numéro de diapositive 3">
            <a:extLst>
              <a:ext uri="{FF2B5EF4-FFF2-40B4-BE49-F238E27FC236}">
                <a16:creationId xmlns:a16="http://schemas.microsoft.com/office/drawing/2014/main" id="{BE60B4F0-407E-5CD3-81BB-E0C146E08E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943F3C4-E66B-4EEA-8DD8-04E59A80425A}" type="slidenum">
              <a:rPr lang="fr-FR" altLang="fr-FR" sz="1200" smtClean="0">
                <a:solidFill>
                  <a:srgbClr val="898989"/>
                </a:solidFill>
              </a:rPr>
              <a:pPr>
                <a:spcBef>
                  <a:spcPct val="0"/>
                </a:spcBef>
                <a:buFontTx/>
                <a:buNone/>
              </a:pPr>
              <a:t>161</a:t>
            </a:fld>
            <a:endParaRPr lang="fr-FR" altLang="fr-FR" sz="1200">
              <a:solidFill>
                <a:srgbClr val="898989"/>
              </a:solidFill>
            </a:endParaRPr>
          </a:p>
        </p:txBody>
      </p:sp>
      <p:sp>
        <p:nvSpPr>
          <p:cNvPr id="166915" name="Titre 8">
            <a:extLst>
              <a:ext uri="{FF2B5EF4-FFF2-40B4-BE49-F238E27FC236}">
                <a16:creationId xmlns:a16="http://schemas.microsoft.com/office/drawing/2014/main" id="{CD34FAA0-12E5-6286-06BE-5DA25FCB892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6916" name="ZoneTexte 2">
            <a:extLst>
              <a:ext uri="{FF2B5EF4-FFF2-40B4-BE49-F238E27FC236}">
                <a16:creationId xmlns:a16="http://schemas.microsoft.com/office/drawing/2014/main" id="{C28D3AC0-8D97-4EB2-F0DD-FE70EB156BE2}"/>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6917" name="ZoneTexte 1">
            <a:extLst>
              <a:ext uri="{FF2B5EF4-FFF2-40B4-BE49-F238E27FC236}">
                <a16:creationId xmlns:a16="http://schemas.microsoft.com/office/drawing/2014/main" id="{38E7929A-F927-A33D-8618-5AB3AE9369FB}"/>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pic>
        <p:nvPicPr>
          <p:cNvPr id="166918" name="Image 1">
            <a:extLst>
              <a:ext uri="{FF2B5EF4-FFF2-40B4-BE49-F238E27FC236}">
                <a16:creationId xmlns:a16="http://schemas.microsoft.com/office/drawing/2014/main" id="{F338AC26-22C7-2DCE-3415-7BDF9FDA5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490788"/>
            <a:ext cx="216058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Image 1">
            <a:extLst>
              <a:ext uri="{FF2B5EF4-FFF2-40B4-BE49-F238E27FC236}">
                <a16:creationId xmlns:a16="http://schemas.microsoft.com/office/drawing/2014/main" id="{13AFAD33-F8A9-D912-65D7-4784E3588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2501900"/>
            <a:ext cx="232568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u numéro de diapositive 3">
            <a:extLst>
              <a:ext uri="{FF2B5EF4-FFF2-40B4-BE49-F238E27FC236}">
                <a16:creationId xmlns:a16="http://schemas.microsoft.com/office/drawing/2014/main" id="{D3E40796-EF30-F447-614E-23805C35CE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E96A003-7BD7-4933-ADE5-9679946BBEF3}" type="slidenum">
              <a:rPr lang="fr-FR" altLang="fr-FR" sz="1200" smtClean="0">
                <a:solidFill>
                  <a:srgbClr val="898989"/>
                </a:solidFill>
              </a:rPr>
              <a:pPr>
                <a:spcBef>
                  <a:spcPct val="0"/>
                </a:spcBef>
                <a:buFontTx/>
                <a:buNone/>
              </a:pPr>
              <a:t>162</a:t>
            </a:fld>
            <a:endParaRPr lang="fr-FR" altLang="fr-FR" sz="1200">
              <a:solidFill>
                <a:srgbClr val="898989"/>
              </a:solidFill>
            </a:endParaRPr>
          </a:p>
        </p:txBody>
      </p:sp>
      <p:sp>
        <p:nvSpPr>
          <p:cNvPr id="167939" name="Titre 8">
            <a:extLst>
              <a:ext uri="{FF2B5EF4-FFF2-40B4-BE49-F238E27FC236}">
                <a16:creationId xmlns:a16="http://schemas.microsoft.com/office/drawing/2014/main" id="{0822A1DA-2F00-03F9-19AB-1898CE4B3E4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7940" name="ZoneTexte 2">
            <a:extLst>
              <a:ext uri="{FF2B5EF4-FFF2-40B4-BE49-F238E27FC236}">
                <a16:creationId xmlns:a16="http://schemas.microsoft.com/office/drawing/2014/main" id="{E2CC14E5-7EEB-F6C8-90B1-ED3DF2A54BD0}"/>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7941" name="ZoneTexte 1">
            <a:extLst>
              <a:ext uri="{FF2B5EF4-FFF2-40B4-BE49-F238E27FC236}">
                <a16:creationId xmlns:a16="http://schemas.microsoft.com/office/drawing/2014/main" id="{8E0BD837-5646-561E-686B-87DF93D1F51A}"/>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pic>
        <p:nvPicPr>
          <p:cNvPr id="167942" name="Image 1">
            <a:extLst>
              <a:ext uri="{FF2B5EF4-FFF2-40B4-BE49-F238E27FC236}">
                <a16:creationId xmlns:a16="http://schemas.microsoft.com/office/drawing/2014/main" id="{61D24C32-913E-D32B-CCE5-4507CB213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2465388"/>
            <a:ext cx="275748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Image 1">
            <a:extLst>
              <a:ext uri="{FF2B5EF4-FFF2-40B4-BE49-F238E27FC236}">
                <a16:creationId xmlns:a16="http://schemas.microsoft.com/office/drawing/2014/main" id="{1C19B0CA-307E-A0C7-C04A-58F7B356E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75" y="2362200"/>
            <a:ext cx="2376488"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u numéro de diapositive 3">
            <a:extLst>
              <a:ext uri="{FF2B5EF4-FFF2-40B4-BE49-F238E27FC236}">
                <a16:creationId xmlns:a16="http://schemas.microsoft.com/office/drawing/2014/main" id="{F53F912B-3B91-C576-FF09-27F579EC22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36A4E5F-A2B3-4FEF-B7B9-A3C4B68723D2}" type="slidenum">
              <a:rPr lang="fr-FR" altLang="fr-FR" sz="1200" smtClean="0">
                <a:solidFill>
                  <a:srgbClr val="898989"/>
                </a:solidFill>
              </a:rPr>
              <a:pPr>
                <a:spcBef>
                  <a:spcPct val="0"/>
                </a:spcBef>
                <a:buFontTx/>
                <a:buNone/>
              </a:pPr>
              <a:t>163</a:t>
            </a:fld>
            <a:endParaRPr lang="fr-FR" altLang="fr-FR" sz="1200">
              <a:solidFill>
                <a:srgbClr val="898989"/>
              </a:solidFill>
            </a:endParaRPr>
          </a:p>
        </p:txBody>
      </p:sp>
      <p:sp>
        <p:nvSpPr>
          <p:cNvPr id="168963" name="Titre 8">
            <a:extLst>
              <a:ext uri="{FF2B5EF4-FFF2-40B4-BE49-F238E27FC236}">
                <a16:creationId xmlns:a16="http://schemas.microsoft.com/office/drawing/2014/main" id="{F5F412BB-87D0-D074-2CBF-5D2D5B02EB32}"/>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8964" name="ZoneTexte 2">
            <a:extLst>
              <a:ext uri="{FF2B5EF4-FFF2-40B4-BE49-F238E27FC236}">
                <a16:creationId xmlns:a16="http://schemas.microsoft.com/office/drawing/2014/main" id="{9090F602-5C43-52C1-62C2-6EC6B4B1E05F}"/>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8965" name="ZoneTexte 1">
            <a:extLst>
              <a:ext uri="{FF2B5EF4-FFF2-40B4-BE49-F238E27FC236}">
                <a16:creationId xmlns:a16="http://schemas.microsoft.com/office/drawing/2014/main" id="{D8C10E25-CC77-828C-C2F2-CD7288F23E3B}"/>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pic>
        <p:nvPicPr>
          <p:cNvPr id="168966" name="Image 4">
            <a:extLst>
              <a:ext uri="{FF2B5EF4-FFF2-40B4-BE49-F238E27FC236}">
                <a16:creationId xmlns:a16="http://schemas.microsoft.com/office/drawing/2014/main" id="{A71C4C5F-65BE-4420-D45E-2AE8B59E7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12" t="62601" r="18500" b="16402"/>
          <a:stretch>
            <a:fillRect/>
          </a:stretch>
        </p:blipFill>
        <p:spPr bwMode="auto">
          <a:xfrm>
            <a:off x="312738" y="2817813"/>
            <a:ext cx="837406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u numéro de diapositive 3">
            <a:extLst>
              <a:ext uri="{FF2B5EF4-FFF2-40B4-BE49-F238E27FC236}">
                <a16:creationId xmlns:a16="http://schemas.microsoft.com/office/drawing/2014/main" id="{AED767E4-0623-FAFA-A0F8-54974DE5C98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8F233A5-0E96-4E2D-A535-90AD7C945C8F}" type="slidenum">
              <a:rPr lang="fr-FR" altLang="fr-FR" sz="1200" smtClean="0">
                <a:solidFill>
                  <a:srgbClr val="898989"/>
                </a:solidFill>
              </a:rPr>
              <a:pPr>
                <a:spcBef>
                  <a:spcPct val="0"/>
                </a:spcBef>
                <a:buFontTx/>
                <a:buNone/>
              </a:pPr>
              <a:t>164</a:t>
            </a:fld>
            <a:endParaRPr lang="fr-FR" altLang="fr-FR" sz="1200">
              <a:solidFill>
                <a:srgbClr val="898989"/>
              </a:solidFill>
            </a:endParaRPr>
          </a:p>
        </p:txBody>
      </p:sp>
      <p:sp>
        <p:nvSpPr>
          <p:cNvPr id="169987" name="Titre 8">
            <a:extLst>
              <a:ext uri="{FF2B5EF4-FFF2-40B4-BE49-F238E27FC236}">
                <a16:creationId xmlns:a16="http://schemas.microsoft.com/office/drawing/2014/main" id="{CD1A0F6A-5459-E671-3A1F-1FFE8A7EEC98}"/>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69988" name="ZoneTexte 2">
            <a:extLst>
              <a:ext uri="{FF2B5EF4-FFF2-40B4-BE49-F238E27FC236}">
                <a16:creationId xmlns:a16="http://schemas.microsoft.com/office/drawing/2014/main" id="{349C0578-C9B0-3E58-B0E6-AB9E9039DC6C}"/>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9989" name="ZoneTexte 1">
            <a:extLst>
              <a:ext uri="{FF2B5EF4-FFF2-40B4-BE49-F238E27FC236}">
                <a16:creationId xmlns:a16="http://schemas.microsoft.com/office/drawing/2014/main" id="{0BE5EDFB-70D5-CC57-C46A-D7C5D71C534A}"/>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pic>
        <p:nvPicPr>
          <p:cNvPr id="169990" name="Image 1">
            <a:extLst>
              <a:ext uri="{FF2B5EF4-FFF2-40B4-BE49-F238E27FC236}">
                <a16:creationId xmlns:a16="http://schemas.microsoft.com/office/drawing/2014/main" id="{BCF23E97-6980-5965-67CE-4568989D5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420938"/>
            <a:ext cx="16668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ZoneTexte 4">
            <a:extLst>
              <a:ext uri="{FF2B5EF4-FFF2-40B4-BE49-F238E27FC236}">
                <a16:creationId xmlns:a16="http://schemas.microsoft.com/office/drawing/2014/main" id="{AF3885AF-3203-544A-E059-C0BE3497B322}"/>
              </a:ext>
            </a:extLst>
          </p:cNvPr>
          <p:cNvSpPr txBox="1">
            <a:spLocks noChangeArrowheads="1"/>
          </p:cNvSpPr>
          <p:nvPr/>
        </p:nvSpPr>
        <p:spPr bwMode="auto">
          <a:xfrm>
            <a:off x="2627313" y="3055938"/>
            <a:ext cx="4572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 trajet retour à la caserne est fait en combinaison papier.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u numéro de diapositive 3">
            <a:extLst>
              <a:ext uri="{FF2B5EF4-FFF2-40B4-BE49-F238E27FC236}">
                <a16:creationId xmlns:a16="http://schemas.microsoft.com/office/drawing/2014/main" id="{508795E6-495E-AD36-9A25-5409F57AB1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3602AA4-2724-4929-827B-9F49A1F5F2A9}" type="slidenum">
              <a:rPr lang="fr-FR" altLang="fr-FR" sz="1200" smtClean="0">
                <a:solidFill>
                  <a:srgbClr val="898989"/>
                </a:solidFill>
              </a:rPr>
              <a:pPr>
                <a:spcBef>
                  <a:spcPct val="0"/>
                </a:spcBef>
                <a:buFontTx/>
                <a:buNone/>
              </a:pPr>
              <a:t>165</a:t>
            </a:fld>
            <a:endParaRPr lang="fr-FR" altLang="fr-FR" sz="1200">
              <a:solidFill>
                <a:srgbClr val="898989"/>
              </a:solidFill>
            </a:endParaRPr>
          </a:p>
        </p:txBody>
      </p:sp>
      <p:sp>
        <p:nvSpPr>
          <p:cNvPr id="171011" name="Titre 8">
            <a:extLst>
              <a:ext uri="{FF2B5EF4-FFF2-40B4-BE49-F238E27FC236}">
                <a16:creationId xmlns:a16="http://schemas.microsoft.com/office/drawing/2014/main" id="{E76F4900-4377-0F5C-5BB3-D4859F66AC9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71012" name="ZoneTexte 2">
            <a:extLst>
              <a:ext uri="{FF2B5EF4-FFF2-40B4-BE49-F238E27FC236}">
                <a16:creationId xmlns:a16="http://schemas.microsoft.com/office/drawing/2014/main" id="{630B4D0E-C9B8-09B3-969D-A672FAF1C58E}"/>
              </a:ext>
            </a:extLst>
          </p:cNvPr>
          <p:cNvSpPr txBox="1">
            <a:spLocks noChangeArrowheads="1"/>
          </p:cNvSpPr>
          <p:nvPr/>
        </p:nvSpPr>
        <p:spPr bwMode="auto">
          <a:xfrm>
            <a:off x="427038" y="1341438"/>
            <a:ext cx="8259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PRISE EN COMPTE DE LA TOXICITE DES FUMEES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71013" name="ZoneTexte 1">
            <a:extLst>
              <a:ext uri="{FF2B5EF4-FFF2-40B4-BE49-F238E27FC236}">
                <a16:creationId xmlns:a16="http://schemas.microsoft.com/office/drawing/2014/main" id="{A4670C84-264E-12B0-02D4-EF36FA003C98}"/>
              </a:ext>
            </a:extLst>
          </p:cNvPr>
          <p:cNvSpPr txBox="1">
            <a:spLocks noChangeArrowheads="1"/>
          </p:cNvSpPr>
          <p:nvPr/>
        </p:nvSpPr>
        <p:spPr bwMode="auto">
          <a:xfrm>
            <a:off x="539750" y="18383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FF0000"/>
                </a:solidFill>
                <a:latin typeface="Times New Roman" panose="02020603050405020304" pitchFamily="18" charset="0"/>
                <a:cs typeface="Calibri" panose="020F0502020204030204" pitchFamily="34" charset="0"/>
              </a:rPr>
              <a:t>Niveau 2 :</a:t>
            </a:r>
            <a:endParaRPr lang="fr-FR" altLang="fr-FR" sz="2400"/>
          </a:p>
        </p:txBody>
      </p:sp>
      <p:pic>
        <p:nvPicPr>
          <p:cNvPr id="171014" name="Image 1">
            <a:extLst>
              <a:ext uri="{FF2B5EF4-FFF2-40B4-BE49-F238E27FC236}">
                <a16:creationId xmlns:a16="http://schemas.microsoft.com/office/drawing/2014/main" id="{664AB7EB-B052-02BB-0429-28F1ABF94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36838"/>
            <a:ext cx="3552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5" name="ZoneTexte 4">
            <a:extLst>
              <a:ext uri="{FF2B5EF4-FFF2-40B4-BE49-F238E27FC236}">
                <a16:creationId xmlns:a16="http://schemas.microsoft.com/office/drawing/2014/main" id="{967EF755-C7CB-F343-ECF8-5D019A1B3409}"/>
              </a:ext>
            </a:extLst>
          </p:cNvPr>
          <p:cNvSpPr txBox="1">
            <a:spLocks noChangeArrowheads="1"/>
          </p:cNvSpPr>
          <p:nvPr/>
        </p:nvSpPr>
        <p:spPr bwMode="auto">
          <a:xfrm>
            <a:off x="4229100" y="3330575"/>
            <a:ext cx="4572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CSL EPI sur les lieux,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procéder au changement de tenues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u numéro de diapositive 3">
            <a:extLst>
              <a:ext uri="{FF2B5EF4-FFF2-40B4-BE49-F238E27FC236}">
                <a16:creationId xmlns:a16="http://schemas.microsoft.com/office/drawing/2014/main" id="{3F5C7C11-7BC5-3BEB-5930-281695651B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440BC66-0DDE-498B-A74D-E8C79DBC467F}" type="slidenum">
              <a:rPr lang="fr-FR" altLang="fr-FR" sz="1200" smtClean="0">
                <a:solidFill>
                  <a:srgbClr val="898989"/>
                </a:solidFill>
              </a:rPr>
              <a:pPr>
                <a:spcBef>
                  <a:spcPct val="0"/>
                </a:spcBef>
                <a:buFontTx/>
                <a:buNone/>
              </a:pPr>
              <a:t>166</a:t>
            </a:fld>
            <a:endParaRPr lang="fr-FR" altLang="fr-FR" sz="1200">
              <a:solidFill>
                <a:srgbClr val="898989"/>
              </a:solidFill>
            </a:endParaRPr>
          </a:p>
        </p:txBody>
      </p:sp>
      <p:sp>
        <p:nvSpPr>
          <p:cNvPr id="172035" name="Titre 8">
            <a:extLst>
              <a:ext uri="{FF2B5EF4-FFF2-40B4-BE49-F238E27FC236}">
                <a16:creationId xmlns:a16="http://schemas.microsoft.com/office/drawing/2014/main" id="{B1178102-EDB1-C0AC-1112-14755897344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pic>
        <p:nvPicPr>
          <p:cNvPr id="172036" name="Picture 2" descr="logo-psy">
            <a:extLst>
              <a:ext uri="{FF2B5EF4-FFF2-40B4-BE49-F238E27FC236}">
                <a16:creationId xmlns:a16="http://schemas.microsoft.com/office/drawing/2014/main" id="{F8742D47-9F70-DF96-A05C-86B0B6A12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636838"/>
            <a:ext cx="20669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u numéro de diapositive 3">
            <a:extLst>
              <a:ext uri="{FF2B5EF4-FFF2-40B4-BE49-F238E27FC236}">
                <a16:creationId xmlns:a16="http://schemas.microsoft.com/office/drawing/2014/main" id="{A04866FE-396F-FCFB-65C2-926E951F1D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90DA1E3-B48F-4E15-BB8C-6824C29150D4}" type="slidenum">
              <a:rPr lang="fr-FR" altLang="fr-FR" sz="1200" smtClean="0">
                <a:solidFill>
                  <a:srgbClr val="898989"/>
                </a:solidFill>
              </a:rPr>
              <a:pPr>
                <a:spcBef>
                  <a:spcPct val="0"/>
                </a:spcBef>
                <a:buFontTx/>
                <a:buNone/>
              </a:pPr>
              <a:t>167</a:t>
            </a:fld>
            <a:endParaRPr lang="fr-FR" altLang="fr-FR" sz="1200">
              <a:solidFill>
                <a:srgbClr val="898989"/>
              </a:solidFill>
            </a:endParaRPr>
          </a:p>
        </p:txBody>
      </p:sp>
      <p:sp>
        <p:nvSpPr>
          <p:cNvPr id="173059" name="Titre 8">
            <a:extLst>
              <a:ext uri="{FF2B5EF4-FFF2-40B4-BE49-F238E27FC236}">
                <a16:creationId xmlns:a16="http://schemas.microsoft.com/office/drawing/2014/main" id="{A84B735E-BE16-D142-67B3-52E34CE1C866}"/>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6" name="ZoneTexte 5">
            <a:extLst>
              <a:ext uri="{FF2B5EF4-FFF2-40B4-BE49-F238E27FC236}">
                <a16:creationId xmlns:a16="http://schemas.microsoft.com/office/drawing/2014/main" id="{1DDC0150-234B-6987-4380-70CBE8E3D1D4}"/>
              </a:ext>
            </a:extLst>
          </p:cNvPr>
          <p:cNvSpPr txBox="1"/>
          <p:nvPr/>
        </p:nvSpPr>
        <p:spPr>
          <a:xfrm>
            <a:off x="323850" y="1350963"/>
            <a:ext cx="8534400" cy="3786187"/>
          </a:xfrm>
          <a:prstGeom prst="rect">
            <a:avLst/>
          </a:prstGeom>
          <a:noFill/>
        </p:spPr>
        <p:txBody>
          <a:bodyPr>
            <a:spAutoFit/>
          </a:bodyPr>
          <a:lstStyle/>
          <a:p>
            <a:pPr>
              <a:defRPr/>
            </a:pPr>
            <a:r>
              <a:rPr lang="fr-FR" sz="24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ous pouvons être parfois confrontés à des évènements exceptionnels : </a:t>
            </a:r>
          </a:p>
          <a:p>
            <a:pPr>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69164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Violence, </a:t>
            </a:r>
          </a:p>
          <a:p>
            <a:pPr marL="169164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Maladie mentale difficile, </a:t>
            </a:r>
          </a:p>
          <a:p>
            <a:pPr marL="169164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Détresse, </a:t>
            </a:r>
          </a:p>
          <a:p>
            <a:pPr marL="169164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Tentative de suicide, </a:t>
            </a:r>
          </a:p>
          <a:p>
            <a:pPr marL="169164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Mort violente,</a:t>
            </a:r>
          </a:p>
          <a:p>
            <a:pPr marL="169164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Etc.</a:t>
            </a:r>
          </a:p>
        </p:txBody>
      </p:sp>
      <p:pic>
        <p:nvPicPr>
          <p:cNvPr id="173061" name="Picture 2" descr="logo-psy">
            <a:extLst>
              <a:ext uri="{FF2B5EF4-FFF2-40B4-BE49-F238E27FC236}">
                <a16:creationId xmlns:a16="http://schemas.microsoft.com/office/drawing/2014/main" id="{E349DDDE-7FCA-62E3-75E8-13162B6EA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99720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u numéro de diapositive 3">
            <a:extLst>
              <a:ext uri="{FF2B5EF4-FFF2-40B4-BE49-F238E27FC236}">
                <a16:creationId xmlns:a16="http://schemas.microsoft.com/office/drawing/2014/main" id="{276E59EC-E926-41D8-84E8-3763FA7762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0916319-59B1-45B5-944E-BA17E82BE773}" type="slidenum">
              <a:rPr lang="fr-FR" altLang="fr-FR" sz="1200" smtClean="0">
                <a:solidFill>
                  <a:srgbClr val="898989"/>
                </a:solidFill>
              </a:rPr>
              <a:pPr>
                <a:spcBef>
                  <a:spcPct val="0"/>
                </a:spcBef>
                <a:buFontTx/>
                <a:buNone/>
              </a:pPr>
              <a:t>168</a:t>
            </a:fld>
            <a:endParaRPr lang="fr-FR" altLang="fr-FR" sz="1200">
              <a:solidFill>
                <a:srgbClr val="898989"/>
              </a:solidFill>
            </a:endParaRPr>
          </a:p>
        </p:txBody>
      </p:sp>
      <p:sp>
        <p:nvSpPr>
          <p:cNvPr id="174083" name="Titre 8">
            <a:extLst>
              <a:ext uri="{FF2B5EF4-FFF2-40B4-BE49-F238E27FC236}">
                <a16:creationId xmlns:a16="http://schemas.microsoft.com/office/drawing/2014/main" id="{A1281737-39EB-607A-1A2F-5F037553B99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6" name="ZoneTexte 5">
            <a:extLst>
              <a:ext uri="{FF2B5EF4-FFF2-40B4-BE49-F238E27FC236}">
                <a16:creationId xmlns:a16="http://schemas.microsoft.com/office/drawing/2014/main" id="{27F99B62-530D-9B5A-4AD3-B6567FA34F0B}"/>
              </a:ext>
            </a:extLst>
          </p:cNvPr>
          <p:cNvSpPr txBox="1"/>
          <p:nvPr/>
        </p:nvSpPr>
        <p:spPr>
          <a:xfrm>
            <a:off x="323850" y="1350963"/>
            <a:ext cx="8534400" cy="4524375"/>
          </a:xfrm>
          <a:prstGeom prst="rect">
            <a:avLst/>
          </a:prstGeom>
          <a:noFill/>
        </p:spPr>
        <p:txBody>
          <a:bodyPr>
            <a:spAutoFit/>
          </a:bodyPr>
          <a:lstStyle/>
          <a:p>
            <a:pPr>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Certaines de ces confrontations peuvent nous mettre en difficulté :</a:t>
            </a:r>
          </a:p>
          <a:p>
            <a:pPr>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Crises de larmes, </a:t>
            </a: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Abattement, </a:t>
            </a: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Déprime, </a:t>
            </a: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Irritabilité, </a:t>
            </a: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Insomnies.</a:t>
            </a:r>
          </a:p>
          <a:p>
            <a:pPr>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 ces réactions durent plusieurs jours </a:t>
            </a:r>
          </a:p>
          <a:p>
            <a:pPr>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Ne restez pas seul avec ça !!!</a:t>
            </a:r>
            <a:endParaRPr lang="fr-FR" sz="24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174085" name="Picture 2" descr="logo-psy">
            <a:extLst>
              <a:ext uri="{FF2B5EF4-FFF2-40B4-BE49-F238E27FC236}">
                <a16:creationId xmlns:a16="http://schemas.microsoft.com/office/drawing/2014/main" id="{DAE217D0-29C8-79B8-7E04-49BB2CBD7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659063"/>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u numéro de diapositive 3">
            <a:extLst>
              <a:ext uri="{FF2B5EF4-FFF2-40B4-BE49-F238E27FC236}">
                <a16:creationId xmlns:a16="http://schemas.microsoft.com/office/drawing/2014/main" id="{B7E539E8-119F-A83E-8E79-2E0C3D37675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A43DD97-136E-4C50-9475-E82610013F6B}" type="slidenum">
              <a:rPr lang="fr-FR" altLang="fr-FR" sz="1200" smtClean="0">
                <a:solidFill>
                  <a:srgbClr val="898989"/>
                </a:solidFill>
              </a:rPr>
              <a:pPr>
                <a:spcBef>
                  <a:spcPct val="0"/>
                </a:spcBef>
                <a:buFontTx/>
                <a:buNone/>
              </a:pPr>
              <a:t>169</a:t>
            </a:fld>
            <a:endParaRPr lang="fr-FR" altLang="fr-FR" sz="1200">
              <a:solidFill>
                <a:srgbClr val="898989"/>
              </a:solidFill>
            </a:endParaRPr>
          </a:p>
        </p:txBody>
      </p:sp>
      <p:sp>
        <p:nvSpPr>
          <p:cNvPr id="175107" name="Titre 8">
            <a:extLst>
              <a:ext uri="{FF2B5EF4-FFF2-40B4-BE49-F238E27FC236}">
                <a16:creationId xmlns:a16="http://schemas.microsoft.com/office/drawing/2014/main" id="{12562036-172F-29C3-59FB-DF88C65A7FBC}"/>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Reconditionnement matériel et SP</a:t>
            </a:r>
          </a:p>
        </p:txBody>
      </p:sp>
      <p:sp>
        <p:nvSpPr>
          <p:cNvPr id="175108" name="ZoneTexte 5">
            <a:extLst>
              <a:ext uri="{FF2B5EF4-FFF2-40B4-BE49-F238E27FC236}">
                <a16:creationId xmlns:a16="http://schemas.microsoft.com/office/drawing/2014/main" id="{7FD97C0A-AFF3-415E-1B14-DAA082C9AF49}"/>
              </a:ext>
            </a:extLst>
          </p:cNvPr>
          <p:cNvSpPr txBox="1">
            <a:spLocks noChangeArrowheads="1"/>
          </p:cNvSpPr>
          <p:nvPr/>
        </p:nvSpPr>
        <p:spPr bwMode="auto">
          <a:xfrm>
            <a:off x="323850" y="1350963"/>
            <a:ext cx="8362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400">
                <a:latin typeface="Times New Roman" panose="02020603050405020304" pitchFamily="18" charset="0"/>
              </a:rPr>
              <a:t>Contactez L’Unité de Soutien Psychologique (USP) : c’est une structure intégrée au SDS et basée à Saint-Priest.</a:t>
            </a:r>
          </a:p>
          <a:p>
            <a:pPr algn="just"/>
            <a:endParaRPr lang="fr-FR" altLang="fr-FR" sz="2400" b="1">
              <a:latin typeface="Times New Roman" panose="02020603050405020304" pitchFamily="18" charset="0"/>
            </a:endParaRPr>
          </a:p>
          <a:p>
            <a:r>
              <a:rPr lang="fr-FR" altLang="fr-FR" sz="2400">
                <a:latin typeface="Times New Roman" panose="02020603050405020304" pitchFamily="18" charset="0"/>
              </a:rPr>
              <a:t>L’équipe, composée d’experts psychologues et d’infirmiers ayant une formation médico-psychologique, est opérationnelle sur tout le département. </a:t>
            </a:r>
          </a:p>
          <a:p>
            <a:br>
              <a:rPr lang="fr-FR" altLang="fr-FR" sz="2400">
                <a:latin typeface="Times New Roman" panose="02020603050405020304" pitchFamily="18" charset="0"/>
              </a:rPr>
            </a:br>
            <a:r>
              <a:rPr lang="fr-FR" altLang="fr-FR" sz="2400">
                <a:latin typeface="Times New Roman" panose="02020603050405020304" pitchFamily="18" charset="0"/>
              </a:rPr>
              <a:t>Téléphone d’astreinte accessible 24 h/24 : </a:t>
            </a:r>
            <a:r>
              <a:rPr lang="fr-FR" altLang="fr-FR" sz="2400" b="1">
                <a:latin typeface="Times New Roman" panose="02020603050405020304" pitchFamily="18" charset="0"/>
              </a:rPr>
              <a:t>04 78 78 55 55</a:t>
            </a:r>
          </a:p>
        </p:txBody>
      </p:sp>
      <p:pic>
        <p:nvPicPr>
          <p:cNvPr id="175109" name="Picture 2" descr="logo-psy">
            <a:extLst>
              <a:ext uri="{FF2B5EF4-FFF2-40B4-BE49-F238E27FC236}">
                <a16:creationId xmlns:a16="http://schemas.microsoft.com/office/drawing/2014/main" id="{314CAD95-A59D-3359-7C42-DE6D36DF7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063" y="450850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a:extLst>
              <a:ext uri="{FF2B5EF4-FFF2-40B4-BE49-F238E27FC236}">
                <a16:creationId xmlns:a16="http://schemas.microsoft.com/office/drawing/2014/main" id="{760DF258-7944-A968-AB90-F5C14CE910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76A2D24-1EA4-4430-9DB6-1A8C4116297D}" type="slidenum">
              <a:rPr lang="fr-FR" altLang="fr-FR" sz="1200" smtClean="0">
                <a:solidFill>
                  <a:srgbClr val="898989"/>
                </a:solidFill>
              </a:rPr>
              <a:pPr>
                <a:spcBef>
                  <a:spcPct val="0"/>
                </a:spcBef>
                <a:buFontTx/>
                <a:buNone/>
              </a:pPr>
              <a:t>17</a:t>
            </a:fld>
            <a:endParaRPr lang="fr-FR" altLang="fr-FR" sz="1200">
              <a:solidFill>
                <a:srgbClr val="898989"/>
              </a:solidFill>
            </a:endParaRPr>
          </a:p>
        </p:txBody>
      </p:sp>
      <p:sp>
        <p:nvSpPr>
          <p:cNvPr id="14" name="Titre 8">
            <a:extLst>
              <a:ext uri="{FF2B5EF4-FFF2-40B4-BE49-F238E27FC236}">
                <a16:creationId xmlns:a16="http://schemas.microsoft.com/office/drawing/2014/main" id="{B555049D-25DD-72B7-EDE7-D01C48363ED1}"/>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14340" name="Rectangle 1">
            <a:extLst>
              <a:ext uri="{FF2B5EF4-FFF2-40B4-BE49-F238E27FC236}">
                <a16:creationId xmlns:a16="http://schemas.microsoft.com/office/drawing/2014/main" id="{7A636A24-9423-2946-049D-83043A0BF6A7}"/>
              </a:ext>
            </a:extLst>
          </p:cNvPr>
          <p:cNvSpPr>
            <a:spLocks noChangeArrowheads="1"/>
          </p:cNvSpPr>
          <p:nvPr/>
        </p:nvSpPr>
        <p:spPr bwMode="auto">
          <a:xfrm>
            <a:off x="387350" y="1341438"/>
            <a:ext cx="8361363" cy="3416300"/>
          </a:xfrm>
          <a:prstGeom prst="rect">
            <a:avLst/>
          </a:prstGeom>
          <a:no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0" indent="0" algn="just">
              <a:spcBef>
                <a:spcPct val="0"/>
              </a:spcBef>
              <a:buFont typeface="Arial" panose="020B0604020202020204" pitchFamily="34" charset="0"/>
              <a:buNone/>
              <a:defRPr/>
            </a:pPr>
            <a:r>
              <a:rPr lang="fr-FR" altLang="fr-FR" sz="2400" b="1" u="sng" dirty="0">
                <a:latin typeface="Times New Roman" panose="02020603050405020304" pitchFamily="18" charset="0"/>
                <a:cs typeface="Calibri" panose="020F0502020204030204" pitchFamily="34" charset="0"/>
              </a:rPr>
              <a:t>Définitions</a:t>
            </a:r>
          </a:p>
          <a:p>
            <a:pPr algn="just">
              <a:spcBef>
                <a:spcPct val="0"/>
              </a:spcBef>
              <a:defRPr/>
            </a:pPr>
            <a:endParaRPr lang="fr-FR" altLang="fr-FR" sz="2400" b="1" u="sng" dirty="0">
              <a:latin typeface="Times New Roman" panose="02020603050405020304" pitchFamily="18" charset="0"/>
              <a:cs typeface="Calibri" panose="020F0502020204030204" pitchFamily="34" charset="0"/>
            </a:endParaRPr>
          </a:p>
          <a:p>
            <a:pPr algn="just">
              <a:spcBef>
                <a:spcPct val="0"/>
              </a:spcBef>
              <a:defRPr/>
            </a:pPr>
            <a:endParaRPr lang="fr-FR" altLang="fr-FR" sz="2400" b="1" u="sng" dirty="0">
              <a:latin typeface="Times New Roman" panose="02020603050405020304" pitchFamily="18" charset="0"/>
              <a:cs typeface="Calibri" panose="020F0502020204030204" pitchFamily="34" charset="0"/>
            </a:endParaRPr>
          </a:p>
          <a:p>
            <a:pPr algn="just">
              <a:spcBef>
                <a:spcPct val="0"/>
              </a:spcBef>
              <a:buFontTx/>
              <a:buChar char="-"/>
              <a:defRPr/>
            </a:pPr>
            <a:r>
              <a:rPr lang="fr-FR" altLang="fr-FR" sz="2400" b="1" u="sng" dirty="0">
                <a:latin typeface="Times New Roman" panose="02020603050405020304" pitchFamily="18" charset="0"/>
                <a:cs typeface="Calibri" panose="020F0502020204030204" pitchFamily="34" charset="0"/>
              </a:rPr>
              <a:t>Sauvetage :</a:t>
            </a:r>
            <a:r>
              <a:rPr lang="fr-FR" altLang="fr-FR" sz="2400" dirty="0">
                <a:latin typeface="Times New Roman" panose="02020603050405020304" pitchFamily="18" charset="0"/>
                <a:cs typeface="Calibri" panose="020F0502020204030204" pitchFamily="34" charset="0"/>
              </a:rPr>
              <a:t> mission visant à soustraire d’un péril direct/imminent, une personne/un animal se trouvant dans l’impossibilité/incapacité de le faire par ses propres moyens.</a:t>
            </a:r>
          </a:p>
          <a:p>
            <a:pPr algn="just">
              <a:spcBef>
                <a:spcPct val="0"/>
              </a:spcBef>
              <a:buFontTx/>
              <a:buChar char="-"/>
              <a:defRPr/>
            </a:pPr>
            <a:endParaRPr lang="fr-FR" altLang="fr-FR" sz="2400" dirty="0">
              <a:latin typeface="Times New Roman" panose="02020603050405020304" pitchFamily="18" charset="0"/>
              <a:cs typeface="Calibri" panose="020F0502020204030204" pitchFamily="34" charset="0"/>
            </a:endParaRPr>
          </a:p>
          <a:p>
            <a:pPr algn="just">
              <a:spcBef>
                <a:spcPct val="0"/>
              </a:spcBef>
              <a:buFontTx/>
              <a:buNone/>
              <a:defRPr/>
            </a:pPr>
            <a:r>
              <a:rPr lang="fr-FR" altLang="fr-FR" sz="2400" dirty="0">
                <a:latin typeface="Times New Roman" panose="02020603050405020304" pitchFamily="18" charset="0"/>
                <a:cs typeface="Times New Roman" panose="02020603050405020304" pitchFamily="18" charset="0"/>
              </a:rPr>
              <a:t>Mission 1</a:t>
            </a:r>
            <a:r>
              <a:rPr lang="fr-FR" altLang="fr-FR" sz="2400" baseline="30000" dirty="0">
                <a:latin typeface="Times New Roman" panose="02020603050405020304" pitchFamily="18" charset="0"/>
                <a:cs typeface="Times New Roman" panose="02020603050405020304" pitchFamily="18" charset="0"/>
              </a:rPr>
              <a:t>ère</a:t>
            </a:r>
            <a:r>
              <a:rPr lang="fr-FR" altLang="fr-FR" sz="2400" dirty="0">
                <a:latin typeface="Times New Roman" panose="02020603050405020304" pitchFamily="18" charset="0"/>
                <a:cs typeface="Times New Roman" panose="02020603050405020304" pitchFamily="18" charset="0"/>
              </a:rPr>
              <a:t> et prioritaire des SP sur toutes les interventions d’extinction.</a:t>
            </a:r>
            <a:r>
              <a:rPr lang="fr-FR" altLang="fr-FR" sz="2400" u="sng" dirty="0">
                <a:latin typeface="Times New Roman" panose="02020603050405020304" pitchFamily="18" charset="0"/>
                <a:cs typeface="Times New Roman" panose="02020603050405020304" pitchFamily="18" charset="0"/>
              </a:rPr>
              <a:t> </a:t>
            </a:r>
            <a:endParaRPr lang="fr-FR" altLang="fr-FR" sz="2400" u="sng" dirty="0">
              <a:latin typeface="Comic Sans MS" panose="030F0702030302020204" pitchFamily="66" charset="0"/>
              <a:cs typeface="Times New Roman" panose="02020603050405020304" pitchFamily="18"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re 8">
            <a:extLst>
              <a:ext uri="{FF2B5EF4-FFF2-40B4-BE49-F238E27FC236}">
                <a16:creationId xmlns:a16="http://schemas.microsoft.com/office/drawing/2014/main" id="{4E596C8D-E981-6450-BF3A-AE50AC8D7CD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76131" name="Espace réservé du numéro de diapositive 4">
            <a:extLst>
              <a:ext uri="{FF2B5EF4-FFF2-40B4-BE49-F238E27FC236}">
                <a16:creationId xmlns:a16="http://schemas.microsoft.com/office/drawing/2014/main" id="{4C631C17-912D-2567-FFAB-1EE164D033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C10CDDB-5B83-4393-B442-510DAA7CF45B}" type="slidenum">
              <a:rPr lang="fr-FR" altLang="fr-FR" sz="2000">
                <a:solidFill>
                  <a:srgbClr val="984807"/>
                </a:solidFill>
              </a:rPr>
              <a:pPr algn="r" eaLnBrk="1" hangingPunct="1">
                <a:spcBef>
                  <a:spcPct val="0"/>
                </a:spcBef>
                <a:buFontTx/>
                <a:buNone/>
              </a:pPr>
              <a:t>170</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DA1F3CD2-7597-79EA-B0AF-49B056FD5B80}"/>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6133" name="ZoneTexte 12">
            <a:extLst>
              <a:ext uri="{FF2B5EF4-FFF2-40B4-BE49-F238E27FC236}">
                <a16:creationId xmlns:a16="http://schemas.microsoft.com/office/drawing/2014/main" id="{667A5D90-A507-02C7-D07C-45196F36A9EF}"/>
              </a:ext>
            </a:extLst>
          </p:cNvPr>
          <p:cNvSpPr txBox="1">
            <a:spLocks noChangeArrowheads="1"/>
          </p:cNvSpPr>
          <p:nvPr/>
        </p:nvSpPr>
        <p:spPr bwMode="auto">
          <a:xfrm>
            <a:off x="4767263" y="2259013"/>
            <a:ext cx="40386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176134" name="ZoneTexte 15">
            <a:extLst>
              <a:ext uri="{FF2B5EF4-FFF2-40B4-BE49-F238E27FC236}">
                <a16:creationId xmlns:a16="http://schemas.microsoft.com/office/drawing/2014/main" id="{2F643EF2-1FC2-C761-7873-06003C1CC05D}"/>
              </a:ext>
            </a:extLst>
          </p:cNvPr>
          <p:cNvSpPr txBox="1">
            <a:spLocks noChangeArrowheads="1"/>
          </p:cNvSpPr>
          <p:nvPr/>
        </p:nvSpPr>
        <p:spPr bwMode="auto">
          <a:xfrm>
            <a:off x="457200" y="1524000"/>
            <a:ext cx="3810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 </a:t>
            </a:r>
          </a:p>
          <a:p>
            <a:pPr>
              <a:spcBef>
                <a:spcPct val="0"/>
              </a:spcBef>
              <a:buFontTx/>
              <a:buNone/>
            </a:pPr>
            <a:r>
              <a:rPr lang="fr-FR" altLang="fr-FR" sz="2000" b="1">
                <a:latin typeface="Times New Roman" panose="02020603050405020304" pitchFamily="18" charset="0"/>
              </a:rPr>
              <a:t>Placement des engins</a:t>
            </a:r>
          </a:p>
          <a:p>
            <a:pPr>
              <a:spcBef>
                <a:spcPct val="0"/>
              </a:spcBef>
              <a:buFontTx/>
              <a:buNone/>
            </a:pPr>
            <a:r>
              <a:rPr lang="fr-FR" altLang="fr-FR" sz="2000" b="1">
                <a:latin typeface="Times New Roman" panose="02020603050405020304" pitchFamily="18" charset="0"/>
              </a:rPr>
              <a:t>Reconnaissance</a:t>
            </a:r>
          </a:p>
          <a:p>
            <a:pPr>
              <a:spcBef>
                <a:spcPct val="0"/>
              </a:spcBef>
              <a:buFontTx/>
              <a:buNone/>
            </a:pPr>
            <a:r>
              <a:rPr lang="fr-FR" altLang="fr-FR" sz="2000" b="1">
                <a:latin typeface="Times New Roman" panose="02020603050405020304" pitchFamily="18" charset="0"/>
              </a:rPr>
              <a:t>Sauvetage et mise en sécurité</a:t>
            </a:r>
          </a:p>
          <a:p>
            <a:pPr>
              <a:spcBef>
                <a:spcPct val="0"/>
              </a:spcBef>
              <a:buFontTx/>
              <a:buNone/>
            </a:pPr>
            <a:r>
              <a:rPr lang="fr-FR" altLang="fr-FR" sz="2000" b="1">
                <a:latin typeface="Times New Roman" panose="02020603050405020304" pitchFamily="18" charset="0"/>
              </a:rPr>
              <a:t>Établissement</a:t>
            </a:r>
          </a:p>
          <a:p>
            <a:pPr>
              <a:spcBef>
                <a:spcPct val="0"/>
              </a:spcBef>
              <a:buFontTx/>
              <a:buNone/>
            </a:pPr>
            <a:r>
              <a:rPr lang="fr-FR" altLang="fr-FR" sz="2000" b="1">
                <a:latin typeface="Times New Roman" panose="02020603050405020304" pitchFamily="18" charset="0"/>
              </a:rPr>
              <a:t>Attaque</a:t>
            </a:r>
          </a:p>
          <a:p>
            <a:pPr>
              <a:spcBef>
                <a:spcPct val="0"/>
              </a:spcBef>
              <a:buFontTx/>
              <a:buNone/>
            </a:pPr>
            <a:r>
              <a:rPr lang="fr-FR" altLang="fr-FR" sz="2000" b="1">
                <a:latin typeface="Times New Roman" panose="02020603050405020304" pitchFamily="18" charset="0"/>
              </a:rPr>
              <a:t>Ventilation opérationnelle</a:t>
            </a:r>
          </a:p>
          <a:p>
            <a:pPr>
              <a:spcBef>
                <a:spcPct val="0"/>
              </a:spcBef>
              <a:buFontTx/>
              <a:buNone/>
            </a:pPr>
            <a:r>
              <a:rPr lang="fr-FR" altLang="fr-FR" sz="2000" b="1">
                <a:latin typeface="Times New Roman" panose="02020603050405020304" pitchFamily="18" charset="0"/>
              </a:rPr>
              <a:t>Protection</a:t>
            </a:r>
          </a:p>
          <a:p>
            <a:pPr>
              <a:spcBef>
                <a:spcPct val="0"/>
              </a:spcBef>
              <a:buFontTx/>
              <a:buNone/>
            </a:pPr>
            <a:r>
              <a:rPr lang="fr-FR" altLang="fr-FR" sz="2000" b="1">
                <a:latin typeface="Times New Roman" panose="02020603050405020304" pitchFamily="18" charset="0"/>
              </a:rPr>
              <a:t>Déblai, </a:t>
            </a:r>
          </a:p>
          <a:p>
            <a:pPr>
              <a:spcBef>
                <a:spcPct val="0"/>
              </a:spcBef>
              <a:buFontTx/>
              <a:buNone/>
            </a:pPr>
            <a:r>
              <a:rPr lang="fr-FR" altLang="fr-FR" sz="2000" b="1">
                <a:latin typeface="Times New Roman" panose="02020603050405020304" pitchFamily="18" charset="0"/>
              </a:rPr>
              <a:t>Préservation des traces et indices</a:t>
            </a:r>
          </a:p>
          <a:p>
            <a:pPr>
              <a:spcBef>
                <a:spcPct val="0"/>
              </a:spcBef>
              <a:buFontTx/>
              <a:buNone/>
            </a:pPr>
            <a:r>
              <a:rPr lang="fr-FR" altLang="fr-FR" sz="2000" b="1">
                <a:latin typeface="Times New Roman" panose="02020603050405020304" pitchFamily="18" charset="0"/>
              </a:rPr>
              <a:t>Surveillance</a:t>
            </a:r>
          </a:p>
          <a:p>
            <a:pPr>
              <a:spcBef>
                <a:spcPct val="0"/>
              </a:spcBef>
              <a:buFontTx/>
              <a:buNone/>
            </a:pPr>
            <a:r>
              <a:rPr lang="fr-FR" altLang="fr-FR" sz="2000" b="1">
                <a:latin typeface="Times New Roman" panose="02020603050405020304" pitchFamily="18" charset="0"/>
              </a:rPr>
              <a:t>Remise en condition des Hommes et reconditionnement des matériels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a16="http://schemas.microsoft.com/office/drawing/2014/main" id="{21CBA574-1438-7C9B-B49E-022094C70E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78470F6-4F8D-4934-BBB6-FF393938B8F2}" type="slidenum">
              <a:rPr lang="fr-FR" altLang="fr-FR" sz="1200" smtClean="0">
                <a:solidFill>
                  <a:srgbClr val="898989"/>
                </a:solidFill>
              </a:rPr>
              <a:pPr>
                <a:spcBef>
                  <a:spcPct val="0"/>
                </a:spcBef>
                <a:buFontTx/>
                <a:buNone/>
              </a:pPr>
              <a:t>18</a:t>
            </a:fld>
            <a:endParaRPr lang="fr-FR" altLang="fr-FR" sz="1200">
              <a:solidFill>
                <a:srgbClr val="898989"/>
              </a:solidFill>
            </a:endParaRPr>
          </a:p>
        </p:txBody>
      </p:sp>
      <p:sp>
        <p:nvSpPr>
          <p:cNvPr id="14" name="Titre 8">
            <a:extLst>
              <a:ext uri="{FF2B5EF4-FFF2-40B4-BE49-F238E27FC236}">
                <a16:creationId xmlns:a16="http://schemas.microsoft.com/office/drawing/2014/main" id="{D14BB77E-A45F-A006-BE3A-28ED10FBC0F0}"/>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14340" name="Rectangle 1">
            <a:extLst>
              <a:ext uri="{FF2B5EF4-FFF2-40B4-BE49-F238E27FC236}">
                <a16:creationId xmlns:a16="http://schemas.microsoft.com/office/drawing/2014/main" id="{5E5AED40-DFC6-B3E4-3C0F-310EF7ABE554}"/>
              </a:ext>
            </a:extLst>
          </p:cNvPr>
          <p:cNvSpPr>
            <a:spLocks noChangeArrowheads="1"/>
          </p:cNvSpPr>
          <p:nvPr/>
        </p:nvSpPr>
        <p:spPr bwMode="auto">
          <a:xfrm>
            <a:off x="387350" y="1341438"/>
            <a:ext cx="8361363" cy="2678112"/>
          </a:xfrm>
          <a:prstGeom prst="rect">
            <a:avLst/>
          </a:prstGeom>
          <a:no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marL="0" indent="0" algn="just">
              <a:spcBef>
                <a:spcPct val="0"/>
              </a:spcBef>
              <a:buFont typeface="Arial" panose="020B0604020202020204" pitchFamily="34" charset="0"/>
              <a:buNone/>
              <a:defRPr/>
            </a:pPr>
            <a:r>
              <a:rPr lang="fr-FR" altLang="fr-FR" sz="2400" b="1" u="sng" dirty="0">
                <a:latin typeface="Times New Roman" panose="02020603050405020304" pitchFamily="18" charset="0"/>
                <a:cs typeface="Calibri" panose="020F0502020204030204" pitchFamily="34" charset="0"/>
              </a:rPr>
              <a:t>Définitions</a:t>
            </a:r>
          </a:p>
          <a:p>
            <a:pPr marL="0" indent="0" algn="just">
              <a:spcBef>
                <a:spcPct val="0"/>
              </a:spcBef>
              <a:buFont typeface="Arial" panose="020B0604020202020204" pitchFamily="34" charset="0"/>
              <a:buNone/>
              <a:defRPr/>
            </a:pPr>
            <a:endParaRPr lang="fr-FR" altLang="fr-FR" sz="2400" b="1" u="sng" dirty="0">
              <a:latin typeface="Times New Roman" panose="02020603050405020304" pitchFamily="18" charset="0"/>
              <a:cs typeface="Calibri" panose="020F0502020204030204" pitchFamily="34" charset="0"/>
            </a:endParaRPr>
          </a:p>
          <a:p>
            <a:pPr marL="0" indent="0" algn="just">
              <a:spcBef>
                <a:spcPct val="0"/>
              </a:spcBef>
              <a:buFont typeface="Arial" panose="020B0604020202020204" pitchFamily="34" charset="0"/>
              <a:buNone/>
              <a:defRPr/>
            </a:pPr>
            <a:endParaRPr lang="fr-FR" altLang="fr-FR" sz="2400" u="sng" dirty="0">
              <a:latin typeface="Times New Roman" panose="02020603050405020304" pitchFamily="18" charset="0"/>
              <a:cs typeface="Calibri" panose="020F0502020204030204" pitchFamily="34" charset="0"/>
            </a:endParaRPr>
          </a:p>
          <a:p>
            <a:pPr algn="just">
              <a:spcBef>
                <a:spcPct val="0"/>
              </a:spcBef>
              <a:buFontTx/>
              <a:buChar char="-"/>
              <a:defRPr/>
            </a:pPr>
            <a:endParaRPr lang="fr-FR" altLang="fr-FR" sz="2400" u="sng" dirty="0">
              <a:latin typeface="Times New Roman" panose="02020603050405020304" pitchFamily="18" charset="0"/>
              <a:cs typeface="Calibri" panose="020F0502020204030204" pitchFamily="34" charset="0"/>
            </a:endParaRPr>
          </a:p>
          <a:p>
            <a:pPr algn="just">
              <a:spcBef>
                <a:spcPct val="0"/>
              </a:spcBef>
              <a:buFontTx/>
              <a:buChar char="-"/>
              <a:defRPr/>
            </a:pPr>
            <a:r>
              <a:rPr lang="fr-FR" altLang="fr-FR" sz="2400" b="1" u="sng" dirty="0">
                <a:latin typeface="Times New Roman" panose="02020603050405020304" pitchFamily="18" charset="0"/>
                <a:cs typeface="Calibri" panose="020F0502020204030204" pitchFamily="34" charset="0"/>
              </a:rPr>
              <a:t>Mise en sécurité :</a:t>
            </a:r>
            <a:r>
              <a:rPr lang="fr-FR" altLang="fr-FR" sz="2400" dirty="0">
                <a:latin typeface="Times New Roman" panose="02020603050405020304" pitchFamily="18" charset="0"/>
                <a:cs typeface="Calibri" panose="020F0502020204030204" pitchFamily="34" charset="0"/>
              </a:rPr>
              <a:t> déplacer une personne </a:t>
            </a:r>
            <a:r>
              <a:rPr lang="fr-FR" altLang="fr-FR" sz="2400" dirty="0">
                <a:latin typeface="Times New Roman" panose="02020603050405020304" pitchFamily="18" charset="0"/>
              </a:rPr>
              <a:t>qui pourrait subir les effets de l’incendie/effondrement, en l’accompagnant et en la dirigeant vers une zone de sécurité.</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a:extLst>
              <a:ext uri="{FF2B5EF4-FFF2-40B4-BE49-F238E27FC236}">
                <a16:creationId xmlns:a16="http://schemas.microsoft.com/office/drawing/2014/main" id="{E6E688C5-27BC-876F-1D80-BB284DF61AE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2D0A772-9F0A-4F9D-A694-0DA94EB73005}" type="slidenum">
              <a:rPr lang="fr-FR" altLang="fr-FR" sz="1200">
                <a:solidFill>
                  <a:srgbClr val="898989"/>
                </a:solidFill>
              </a:rPr>
              <a:pPr algn="r" eaLnBrk="1" hangingPunct="1">
                <a:spcBef>
                  <a:spcPct val="0"/>
                </a:spcBef>
                <a:buFontTx/>
                <a:buNone/>
              </a:pPr>
              <a:t>19</a:t>
            </a:fld>
            <a:endParaRPr lang="fr-FR" altLang="fr-FR" sz="1200">
              <a:solidFill>
                <a:srgbClr val="898989"/>
              </a:solidFill>
            </a:endParaRPr>
          </a:p>
        </p:txBody>
      </p:sp>
      <p:sp>
        <p:nvSpPr>
          <p:cNvPr id="14" name="Titre 8">
            <a:extLst>
              <a:ext uri="{FF2B5EF4-FFF2-40B4-BE49-F238E27FC236}">
                <a16:creationId xmlns:a16="http://schemas.microsoft.com/office/drawing/2014/main" id="{53E2E46D-FF1B-ECB9-9731-25B887123E86}"/>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21508" name="Rectangle 5">
            <a:extLst>
              <a:ext uri="{FF2B5EF4-FFF2-40B4-BE49-F238E27FC236}">
                <a16:creationId xmlns:a16="http://schemas.microsoft.com/office/drawing/2014/main" id="{C7013288-9062-F789-0DD2-1F43D66C2087}"/>
              </a:ext>
            </a:extLst>
          </p:cNvPr>
          <p:cNvSpPr>
            <a:spLocks noChangeArrowheads="1"/>
          </p:cNvSpPr>
          <p:nvPr/>
        </p:nvSpPr>
        <p:spPr bwMode="auto">
          <a:xfrm>
            <a:off x="381000" y="1447800"/>
            <a:ext cx="82994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Wingdings" panose="05000000000000000000" pitchFamily="2" charset="2"/>
              <a:buChar char=""/>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Par qui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Le binôme de sauvetage . </a:t>
            </a:r>
          </a:p>
          <a:p>
            <a:pPr algn="just">
              <a:lnSpc>
                <a:spcPct val="107000"/>
              </a:lnSpc>
              <a:spcBef>
                <a:spcPct val="0"/>
              </a:spcBef>
              <a:buFont typeface="Wingdings" panose="05000000000000000000" pitchFamily="2" charset="2"/>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Wingdings" panose="05000000000000000000" pitchFamily="2" charset="2"/>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Chef et l'équipier ont la responsabilité des victimes jusqu'à leur prise en charge par les équipes secouristes.</a:t>
            </a:r>
          </a:p>
        </p:txBody>
      </p:sp>
      <p:pic>
        <p:nvPicPr>
          <p:cNvPr id="21509" name="Picture 9" descr="I:\Images\Sapeurs-Pompiers\INC\SP\Clipart\SP 1 binôme avec main levée.tif">
            <a:extLst>
              <a:ext uri="{FF2B5EF4-FFF2-40B4-BE49-F238E27FC236}">
                <a16:creationId xmlns:a16="http://schemas.microsoft.com/office/drawing/2014/main" id="{D866CD5E-8AB0-CFA0-DF7E-AC8E848EC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3094038"/>
            <a:ext cx="23844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6280317D-4E11-46F0-A344-DE1F1DA8240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Marche Générale des Opérations</a:t>
            </a:r>
          </a:p>
        </p:txBody>
      </p:sp>
      <p:sp>
        <p:nvSpPr>
          <p:cNvPr id="4099" name="Espace réservé du numéro de diapositive 4">
            <a:extLst>
              <a:ext uri="{FF2B5EF4-FFF2-40B4-BE49-F238E27FC236}">
                <a16:creationId xmlns:a16="http://schemas.microsoft.com/office/drawing/2014/main" id="{458EF9E5-396A-24E1-11D0-DDE69341FA9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9CC0B8-91D5-4A31-8E5C-284A51203CA7}"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F491B1B0-D900-3AF2-747F-DAAB2A97489D}"/>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43052F0D-62AA-5F90-EDEB-B4B6D11304F3}"/>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876491C7-3D12-B56E-328C-5C63322E3557}"/>
              </a:ext>
            </a:extLst>
          </p:cNvPr>
          <p:cNvSpPr txBox="1">
            <a:spLocks noChangeArrowheads="1"/>
          </p:cNvSpPr>
          <p:nvPr/>
        </p:nvSpPr>
        <p:spPr bwMode="auto">
          <a:xfrm>
            <a:off x="4811713" y="2632075"/>
            <a:ext cx="38211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différentes étapes de la marche générale des opérations pour les incendies.</a:t>
            </a:r>
          </a:p>
        </p:txBody>
      </p:sp>
      <p:sp>
        <p:nvSpPr>
          <p:cNvPr id="4103" name="ZoneTexte 15">
            <a:extLst>
              <a:ext uri="{FF2B5EF4-FFF2-40B4-BE49-F238E27FC236}">
                <a16:creationId xmlns:a16="http://schemas.microsoft.com/office/drawing/2014/main" id="{BBF7A1E8-B778-063A-B3B5-BC0427E78EEC}"/>
              </a:ext>
            </a:extLst>
          </p:cNvPr>
          <p:cNvSpPr txBox="1">
            <a:spLocks noChangeArrowheads="1"/>
          </p:cNvSpPr>
          <p:nvPr/>
        </p:nvSpPr>
        <p:spPr bwMode="auto">
          <a:xfrm>
            <a:off x="307975" y="1557338"/>
            <a:ext cx="40259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 </a:t>
            </a:r>
          </a:p>
          <a:p>
            <a:pPr>
              <a:spcBef>
                <a:spcPct val="0"/>
              </a:spcBef>
              <a:buFontTx/>
              <a:buNone/>
            </a:pPr>
            <a:r>
              <a:rPr lang="fr-FR" altLang="fr-FR" sz="2000" b="1">
                <a:latin typeface="Times New Roman" panose="02020603050405020304" pitchFamily="18" charset="0"/>
              </a:rPr>
              <a:t>Placement des engins</a:t>
            </a:r>
          </a:p>
          <a:p>
            <a:pPr>
              <a:spcBef>
                <a:spcPct val="0"/>
              </a:spcBef>
              <a:buFontTx/>
              <a:buNone/>
            </a:pPr>
            <a:r>
              <a:rPr lang="fr-FR" altLang="fr-FR" sz="2000" b="1">
                <a:latin typeface="Times New Roman" panose="02020603050405020304" pitchFamily="18" charset="0"/>
              </a:rPr>
              <a:t>Reconnaissance</a:t>
            </a:r>
          </a:p>
          <a:p>
            <a:pPr>
              <a:spcBef>
                <a:spcPct val="0"/>
              </a:spcBef>
              <a:buFontTx/>
              <a:buNone/>
            </a:pPr>
            <a:r>
              <a:rPr lang="fr-FR" altLang="fr-FR" sz="2000" b="1">
                <a:latin typeface="Times New Roman" panose="02020603050405020304" pitchFamily="18" charset="0"/>
              </a:rPr>
              <a:t>Sauvetage et mise en sécurité</a:t>
            </a:r>
          </a:p>
          <a:p>
            <a:pPr>
              <a:spcBef>
                <a:spcPct val="0"/>
              </a:spcBef>
              <a:buFontTx/>
              <a:buNone/>
            </a:pPr>
            <a:r>
              <a:rPr lang="fr-FR" altLang="fr-FR" sz="2000" b="1">
                <a:latin typeface="Times New Roman" panose="02020603050405020304" pitchFamily="18" charset="0"/>
              </a:rPr>
              <a:t>Établissement</a:t>
            </a:r>
          </a:p>
          <a:p>
            <a:pPr>
              <a:spcBef>
                <a:spcPct val="0"/>
              </a:spcBef>
              <a:buFontTx/>
              <a:buNone/>
            </a:pPr>
            <a:r>
              <a:rPr lang="fr-FR" altLang="fr-FR" sz="2000" b="1">
                <a:latin typeface="Times New Roman" panose="02020603050405020304" pitchFamily="18" charset="0"/>
              </a:rPr>
              <a:t>Attaque</a:t>
            </a:r>
          </a:p>
          <a:p>
            <a:pPr>
              <a:spcBef>
                <a:spcPct val="0"/>
              </a:spcBef>
              <a:buFontTx/>
              <a:buNone/>
            </a:pPr>
            <a:r>
              <a:rPr lang="fr-FR" altLang="fr-FR" sz="2000" b="1">
                <a:latin typeface="Times New Roman" panose="02020603050405020304" pitchFamily="18" charset="0"/>
              </a:rPr>
              <a:t>Ventilation opérationnelle</a:t>
            </a:r>
          </a:p>
          <a:p>
            <a:pPr>
              <a:spcBef>
                <a:spcPct val="0"/>
              </a:spcBef>
              <a:buFontTx/>
              <a:buNone/>
            </a:pPr>
            <a:r>
              <a:rPr lang="fr-FR" altLang="fr-FR" sz="2000" b="1">
                <a:latin typeface="Times New Roman" panose="02020603050405020304" pitchFamily="18" charset="0"/>
              </a:rPr>
              <a:t>Protection</a:t>
            </a:r>
          </a:p>
          <a:p>
            <a:pPr>
              <a:spcBef>
                <a:spcPct val="0"/>
              </a:spcBef>
              <a:buFontTx/>
              <a:buNone/>
            </a:pPr>
            <a:r>
              <a:rPr lang="fr-FR" altLang="fr-FR" sz="2000" b="1">
                <a:latin typeface="Times New Roman" panose="02020603050405020304" pitchFamily="18" charset="0"/>
              </a:rPr>
              <a:t>Déblai, </a:t>
            </a:r>
          </a:p>
          <a:p>
            <a:pPr>
              <a:spcBef>
                <a:spcPct val="0"/>
              </a:spcBef>
              <a:buFontTx/>
              <a:buNone/>
            </a:pPr>
            <a:r>
              <a:rPr lang="fr-FR" altLang="fr-FR" sz="2000" b="1">
                <a:latin typeface="Times New Roman" panose="02020603050405020304" pitchFamily="18" charset="0"/>
              </a:rPr>
              <a:t>Préservation des traces et indices</a:t>
            </a:r>
          </a:p>
          <a:p>
            <a:pPr>
              <a:spcBef>
                <a:spcPct val="0"/>
              </a:spcBef>
              <a:buFontTx/>
              <a:buNone/>
            </a:pPr>
            <a:r>
              <a:rPr lang="fr-FR" altLang="fr-FR" sz="2000" b="1">
                <a:latin typeface="Times New Roman" panose="02020603050405020304" pitchFamily="18" charset="0"/>
              </a:rPr>
              <a:t>Surveillance</a:t>
            </a:r>
          </a:p>
          <a:p>
            <a:pPr>
              <a:spcBef>
                <a:spcPct val="0"/>
              </a:spcBef>
              <a:buFontTx/>
              <a:buNone/>
            </a:pPr>
            <a:r>
              <a:rPr lang="fr-FR" altLang="fr-FR" sz="2000" b="1">
                <a:latin typeface="Times New Roman" panose="02020603050405020304" pitchFamily="18" charset="0"/>
              </a:rPr>
              <a:t>Remise en condition des Hommes et reconditionnement des matériels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a:extLst>
              <a:ext uri="{FF2B5EF4-FFF2-40B4-BE49-F238E27FC236}">
                <a16:creationId xmlns:a16="http://schemas.microsoft.com/office/drawing/2014/main" id="{BA6F74B3-B05D-3A4E-44C8-679AF9A7C1E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B69F9A-5A04-423B-9686-35E29CB74268}" type="slidenum">
              <a:rPr lang="fr-FR" altLang="fr-FR" sz="1200">
                <a:solidFill>
                  <a:srgbClr val="898989"/>
                </a:solidFill>
              </a:rPr>
              <a:pPr algn="r" eaLnBrk="1" hangingPunct="1">
                <a:spcBef>
                  <a:spcPct val="0"/>
                </a:spcBef>
                <a:buFontTx/>
                <a:buNone/>
              </a:pPr>
              <a:t>20</a:t>
            </a:fld>
            <a:endParaRPr lang="fr-FR" altLang="fr-FR" sz="1200">
              <a:solidFill>
                <a:srgbClr val="898989"/>
              </a:solidFill>
            </a:endParaRPr>
          </a:p>
        </p:txBody>
      </p:sp>
      <p:sp>
        <p:nvSpPr>
          <p:cNvPr id="14" name="Titre 8">
            <a:extLst>
              <a:ext uri="{FF2B5EF4-FFF2-40B4-BE49-F238E27FC236}">
                <a16:creationId xmlns:a16="http://schemas.microsoft.com/office/drawing/2014/main" id="{F2385E43-CBEF-F2E4-2109-8C23898F3DF9}"/>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22532" name="Rectangle 6">
            <a:extLst>
              <a:ext uri="{FF2B5EF4-FFF2-40B4-BE49-F238E27FC236}">
                <a16:creationId xmlns:a16="http://schemas.microsoft.com/office/drawing/2014/main" id="{71DCE630-6B55-A5ED-8075-82856C909E67}"/>
              </a:ext>
            </a:extLst>
          </p:cNvPr>
          <p:cNvSpPr>
            <a:spLocks noChangeArrowheads="1"/>
          </p:cNvSpPr>
          <p:nvPr/>
        </p:nvSpPr>
        <p:spPr bwMode="auto">
          <a:xfrm>
            <a:off x="381000" y="1447800"/>
            <a:ext cx="82994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Comment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En urgence, mais en toute sécurité sans mettre en danger les sauveteurs (ARICO) et avec tous les moyens disponibles.</a:t>
            </a:r>
          </a:p>
        </p:txBody>
      </p:sp>
      <p:pic>
        <p:nvPicPr>
          <p:cNvPr id="22533" name="Picture 6" descr="I:\Images\Sapeurs-Pompiers\INC\SP\Photos\18.jpg">
            <a:extLst>
              <a:ext uri="{FF2B5EF4-FFF2-40B4-BE49-F238E27FC236}">
                <a16:creationId xmlns:a16="http://schemas.microsoft.com/office/drawing/2014/main" id="{D5688415-1143-7A9D-CBD3-A2D6D7035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932113"/>
            <a:ext cx="47323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a:extLst>
              <a:ext uri="{FF2B5EF4-FFF2-40B4-BE49-F238E27FC236}">
                <a16:creationId xmlns:a16="http://schemas.microsoft.com/office/drawing/2014/main" id="{FC6924FD-D298-D0F2-D594-10B297A6A40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D283D4B-182F-4BDA-B7C7-FAAA8E6F82D4}" type="slidenum">
              <a:rPr lang="fr-FR" altLang="fr-FR" sz="1200" smtClean="0">
                <a:solidFill>
                  <a:srgbClr val="898989"/>
                </a:solidFill>
              </a:rPr>
              <a:pPr>
                <a:spcBef>
                  <a:spcPct val="0"/>
                </a:spcBef>
                <a:buFontTx/>
                <a:buNone/>
              </a:pPr>
              <a:t>21</a:t>
            </a:fld>
            <a:endParaRPr lang="fr-FR" altLang="fr-FR" sz="1200">
              <a:solidFill>
                <a:srgbClr val="898989"/>
              </a:solidFill>
            </a:endParaRPr>
          </a:p>
        </p:txBody>
      </p:sp>
      <p:sp>
        <p:nvSpPr>
          <p:cNvPr id="14" name="Titre 8">
            <a:extLst>
              <a:ext uri="{FF2B5EF4-FFF2-40B4-BE49-F238E27FC236}">
                <a16:creationId xmlns:a16="http://schemas.microsoft.com/office/drawing/2014/main" id="{7A6EC06A-7DEE-D01B-A43C-1274C4CB08A7}"/>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pic>
        <p:nvPicPr>
          <p:cNvPr id="23556" name="Picture 8">
            <a:extLst>
              <a:ext uri="{FF2B5EF4-FFF2-40B4-BE49-F238E27FC236}">
                <a16:creationId xmlns:a16="http://schemas.microsoft.com/office/drawing/2014/main" id="{1027B4AA-5321-F9C5-7C58-E154766F5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2" t="5411" r="7964" b="6061"/>
          <a:stretch>
            <a:fillRect/>
          </a:stretch>
        </p:blipFill>
        <p:spPr bwMode="auto">
          <a:xfrm>
            <a:off x="5651500" y="1987550"/>
            <a:ext cx="2449513"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cagoule de fuite">
            <a:extLst>
              <a:ext uri="{FF2B5EF4-FFF2-40B4-BE49-F238E27FC236}">
                <a16:creationId xmlns:a16="http://schemas.microsoft.com/office/drawing/2014/main" id="{A9AEAF63-E3D4-6E9C-1F45-379EA1074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845" t="17665" r="29619" b="57217"/>
          <a:stretch>
            <a:fillRect/>
          </a:stretch>
        </p:blipFill>
        <p:spPr bwMode="auto">
          <a:xfrm>
            <a:off x="1042988" y="2341563"/>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4C3B1C11-416D-82DD-A2AB-02B56ACDEE05}"/>
              </a:ext>
            </a:extLst>
          </p:cNvPr>
          <p:cNvSpPr>
            <a:spLocks noChangeArrowheads="1"/>
          </p:cNvSpPr>
          <p:nvPr/>
        </p:nvSpPr>
        <p:spPr bwMode="auto">
          <a:xfrm>
            <a:off x="387350" y="1341438"/>
            <a:ext cx="8361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b="1" u="sng">
                <a:latin typeface="Times New Roman" panose="02020603050405020304" pitchFamily="18" charset="0"/>
                <a:cs typeface="Calibri" panose="020F0502020204030204" pitchFamily="34" charset="0"/>
              </a:rPr>
              <a:t>Par les communications existantes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a:extLst>
              <a:ext uri="{FF2B5EF4-FFF2-40B4-BE49-F238E27FC236}">
                <a16:creationId xmlns:a16="http://schemas.microsoft.com/office/drawing/2014/main" id="{94B3E240-B389-1B89-82EA-22B8F6356C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2F46BD3-4FAE-455B-A8E6-BE3B703BD9EF}" type="slidenum">
              <a:rPr lang="fr-FR" altLang="fr-FR" sz="1200" smtClean="0">
                <a:solidFill>
                  <a:srgbClr val="898989"/>
                </a:solidFill>
              </a:rPr>
              <a:pPr>
                <a:spcBef>
                  <a:spcPct val="0"/>
                </a:spcBef>
                <a:buFontTx/>
                <a:buNone/>
              </a:pPr>
              <a:t>22</a:t>
            </a:fld>
            <a:endParaRPr lang="fr-FR" altLang="fr-FR" sz="1200">
              <a:solidFill>
                <a:srgbClr val="898989"/>
              </a:solidFill>
            </a:endParaRPr>
          </a:p>
        </p:txBody>
      </p:sp>
      <p:sp>
        <p:nvSpPr>
          <p:cNvPr id="14" name="Titre 8">
            <a:extLst>
              <a:ext uri="{FF2B5EF4-FFF2-40B4-BE49-F238E27FC236}">
                <a16:creationId xmlns:a16="http://schemas.microsoft.com/office/drawing/2014/main" id="{B2AFFF3D-A744-D69C-6F01-4A0BBA4CD6A8}"/>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pic>
        <p:nvPicPr>
          <p:cNvPr id="24580" name="Image 437">
            <a:extLst>
              <a:ext uri="{FF2B5EF4-FFF2-40B4-BE49-F238E27FC236}">
                <a16:creationId xmlns:a16="http://schemas.microsoft.com/office/drawing/2014/main" id="{ECC4F541-8417-4FDF-2E7E-5439F86D3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4575175"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2">
            <a:extLst>
              <a:ext uri="{FF2B5EF4-FFF2-40B4-BE49-F238E27FC236}">
                <a16:creationId xmlns:a16="http://schemas.microsoft.com/office/drawing/2014/main" id="{E8419EBE-2BC9-B6BE-1B20-3F05F8F685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200400"/>
            <a:ext cx="14478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9">
            <a:extLst>
              <a:ext uri="{FF2B5EF4-FFF2-40B4-BE49-F238E27FC236}">
                <a16:creationId xmlns:a16="http://schemas.microsoft.com/office/drawing/2014/main" id="{DD79BF05-87C2-37AA-E8F7-CE5C8922733F}"/>
              </a:ext>
            </a:extLst>
          </p:cNvPr>
          <p:cNvSpPr>
            <a:spLocks noChangeArrowheads="1"/>
          </p:cNvSpPr>
          <p:nvPr/>
        </p:nvSpPr>
        <p:spPr bwMode="auto">
          <a:xfrm>
            <a:off x="1609725" y="2357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4583" name="Picture 8">
            <a:extLst>
              <a:ext uri="{FF2B5EF4-FFF2-40B4-BE49-F238E27FC236}">
                <a16:creationId xmlns:a16="http://schemas.microsoft.com/office/drawing/2014/main" id="{3B072E7A-CAB4-28AF-1E06-04FAF0F68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38688"/>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Espace réservé du contenu 2">
            <a:extLst>
              <a:ext uri="{FF2B5EF4-FFF2-40B4-BE49-F238E27FC236}">
                <a16:creationId xmlns:a16="http://schemas.microsoft.com/office/drawing/2014/main" id="{A69647CC-80B0-849D-FB31-396E1A518CCF}"/>
              </a:ext>
            </a:extLst>
          </p:cNvPr>
          <p:cNvPicPr>
            <a:picLocks noChangeAspect="1"/>
          </p:cNvPicPr>
          <p:nvPr/>
        </p:nvPicPr>
        <p:blipFill>
          <a:blip r:embed="rId5">
            <a:extLst>
              <a:ext uri="{28A0092B-C50C-407E-A947-70E740481C1C}">
                <a14:useLocalDpi xmlns:a14="http://schemas.microsoft.com/office/drawing/2010/main" val="0"/>
              </a:ext>
            </a:extLst>
          </a:blip>
          <a:srcRect t="7327" r="6876" b="9940"/>
          <a:stretch>
            <a:fillRect/>
          </a:stretch>
        </p:blipFill>
        <p:spPr bwMode="auto">
          <a:xfrm>
            <a:off x="3124200" y="1219200"/>
            <a:ext cx="138271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a:extLst>
              <a:ext uri="{FF2B5EF4-FFF2-40B4-BE49-F238E27FC236}">
                <a16:creationId xmlns:a16="http://schemas.microsoft.com/office/drawing/2014/main" id="{8DE3933D-A84E-CBC8-A965-1981822584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125" t="43600" r="52499" b="27600"/>
          <a:stretch>
            <a:fillRect/>
          </a:stretch>
        </p:blipFill>
        <p:spPr bwMode="auto">
          <a:xfrm>
            <a:off x="4949825" y="1266825"/>
            <a:ext cx="15541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3">
            <a:extLst>
              <a:ext uri="{FF2B5EF4-FFF2-40B4-BE49-F238E27FC236}">
                <a16:creationId xmlns:a16="http://schemas.microsoft.com/office/drawing/2014/main" id="{C7DBD0FF-64C3-D05A-A5BA-CEB02030102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DFBD6C-F7E8-4D91-AE79-82A30CB859D4}" type="slidenum">
              <a:rPr lang="fr-FR" altLang="fr-FR" sz="1200">
                <a:solidFill>
                  <a:srgbClr val="898989"/>
                </a:solidFill>
              </a:rPr>
              <a:pPr algn="r" eaLnBrk="1" hangingPunct="1">
                <a:spcBef>
                  <a:spcPct val="0"/>
                </a:spcBef>
                <a:buFontTx/>
                <a:buNone/>
              </a:pPr>
              <a:t>23</a:t>
            </a:fld>
            <a:endParaRPr lang="fr-FR" altLang="fr-FR" sz="1200">
              <a:solidFill>
                <a:srgbClr val="898989"/>
              </a:solidFill>
            </a:endParaRPr>
          </a:p>
        </p:txBody>
      </p:sp>
      <p:sp>
        <p:nvSpPr>
          <p:cNvPr id="14" name="Titre 8">
            <a:extLst>
              <a:ext uri="{FF2B5EF4-FFF2-40B4-BE49-F238E27FC236}">
                <a16:creationId xmlns:a16="http://schemas.microsoft.com/office/drawing/2014/main" id="{30DBDEE9-BDC8-25A8-219C-E29186F17840}"/>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pic>
        <p:nvPicPr>
          <p:cNvPr id="25604" name="Picture 3">
            <a:extLst>
              <a:ext uri="{FF2B5EF4-FFF2-40B4-BE49-F238E27FC236}">
                <a16:creationId xmlns:a16="http://schemas.microsoft.com/office/drawing/2014/main" id="{C751BDE8-0773-1CA4-6A35-1C6867416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5056188"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a:extLst>
              <a:ext uri="{FF2B5EF4-FFF2-40B4-BE49-F238E27FC236}">
                <a16:creationId xmlns:a16="http://schemas.microsoft.com/office/drawing/2014/main" id="{2200669A-52DD-B13F-6F98-E957530D2F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72637A6-05F3-4669-8A95-4A3EB33CE27A}" type="slidenum">
              <a:rPr lang="fr-FR" altLang="fr-FR" sz="1200" smtClean="0">
                <a:solidFill>
                  <a:srgbClr val="898989"/>
                </a:solidFill>
              </a:rPr>
              <a:pPr>
                <a:spcBef>
                  <a:spcPct val="0"/>
                </a:spcBef>
                <a:buFontTx/>
                <a:buNone/>
              </a:pPr>
              <a:t>24</a:t>
            </a:fld>
            <a:endParaRPr lang="fr-FR" altLang="fr-FR" sz="1200">
              <a:solidFill>
                <a:srgbClr val="898989"/>
              </a:solidFill>
            </a:endParaRPr>
          </a:p>
        </p:txBody>
      </p:sp>
      <p:sp>
        <p:nvSpPr>
          <p:cNvPr id="14" name="Titre 8">
            <a:extLst>
              <a:ext uri="{FF2B5EF4-FFF2-40B4-BE49-F238E27FC236}">
                <a16:creationId xmlns:a16="http://schemas.microsoft.com/office/drawing/2014/main" id="{26DF249E-7A26-9E99-6625-65490B38AFA1}"/>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26628" name="Rectangle 6">
            <a:extLst>
              <a:ext uri="{FF2B5EF4-FFF2-40B4-BE49-F238E27FC236}">
                <a16:creationId xmlns:a16="http://schemas.microsoft.com/office/drawing/2014/main" id="{6D4C8C4D-D93A-E175-3718-0D490D7965A1}"/>
              </a:ext>
            </a:extLst>
          </p:cNvPr>
          <p:cNvSpPr>
            <a:spLocks noChangeArrowheads="1"/>
          </p:cNvSpPr>
          <p:nvPr/>
        </p:nvSpPr>
        <p:spPr bwMode="auto">
          <a:xfrm>
            <a:off x="387350" y="1341438"/>
            <a:ext cx="83613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b="1" u="sng">
                <a:latin typeface="Times New Roman" panose="02020603050405020304" pitchFamily="18" charset="0"/>
                <a:cs typeface="Calibri" panose="020F0502020204030204" pitchFamily="34" charset="0"/>
              </a:rPr>
              <a:t>Définitions :</a:t>
            </a:r>
          </a:p>
          <a:p>
            <a:pPr algn="just">
              <a:spcBef>
                <a:spcPct val="0"/>
              </a:spcBef>
              <a:buFont typeface="Arial" panose="020B0604020202020204" pitchFamily="34" charset="0"/>
              <a:buNone/>
            </a:pPr>
            <a:endParaRPr lang="fr-FR" altLang="fr-FR" sz="2400" b="1" u="sng">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endParaRPr lang="fr-FR" altLang="fr-FR" sz="2400" b="1" u="sng">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b="1" u="sng">
                <a:latin typeface="Times New Roman" panose="02020603050405020304" pitchFamily="18" charset="0"/>
                <a:cs typeface="Calibri" panose="020F0502020204030204" pitchFamily="34" charset="0"/>
              </a:rPr>
              <a:t>Le confinement :</a:t>
            </a:r>
            <a:r>
              <a:rPr lang="fr-FR" altLang="fr-FR" sz="2400">
                <a:latin typeface="Times New Roman" panose="02020603050405020304" pitchFamily="18" charset="0"/>
                <a:cs typeface="Calibri" panose="020F0502020204030204" pitchFamily="34" charset="0"/>
              </a:rPr>
              <a:t> consiste à diriger des personnes et les aider à la progression vers un lieu sûr pour y rester jusqu’à ce que le danger soit écarté.</a:t>
            </a:r>
          </a:p>
          <a:p>
            <a:pPr algn="just">
              <a:spcBef>
                <a:spcPct val="0"/>
              </a:spcBef>
              <a:buFont typeface="Arial" panose="020B0604020202020204" pitchFamily="34" charset="0"/>
              <a:buNone/>
            </a:pP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latin typeface="Times New Roman" panose="02020603050405020304" pitchFamily="18" charset="0"/>
                <a:cs typeface="Calibri" panose="020F0502020204030204" pitchFamily="34" charset="0"/>
              </a:rPr>
              <a:t> Il peut s’avérer être une meilleure solution que l’évacuation.</a:t>
            </a:r>
            <a:endParaRPr lang="fr-FR" altLang="fr-FR" sz="2400" u="sng">
              <a:latin typeface="Times New Roman" panose="02020603050405020304" pitchFamily="18"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3">
            <a:extLst>
              <a:ext uri="{FF2B5EF4-FFF2-40B4-BE49-F238E27FC236}">
                <a16:creationId xmlns:a16="http://schemas.microsoft.com/office/drawing/2014/main" id="{E9DF3CB4-2F13-F96F-3BC8-B442E57856C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6A09983-6664-41E8-AF83-9C9B2F232E4D}" type="slidenum">
              <a:rPr lang="fr-FR" altLang="fr-FR" sz="1200">
                <a:solidFill>
                  <a:srgbClr val="898989"/>
                </a:solidFill>
              </a:rPr>
              <a:pPr algn="r" eaLnBrk="1" hangingPunct="1">
                <a:spcBef>
                  <a:spcPct val="0"/>
                </a:spcBef>
                <a:buFontTx/>
                <a:buNone/>
              </a:pPr>
              <a:t>25</a:t>
            </a:fld>
            <a:endParaRPr lang="fr-FR" altLang="fr-FR" sz="1200">
              <a:solidFill>
                <a:srgbClr val="898989"/>
              </a:solidFill>
            </a:endParaRPr>
          </a:p>
        </p:txBody>
      </p:sp>
      <p:sp>
        <p:nvSpPr>
          <p:cNvPr id="14" name="Titre 8">
            <a:extLst>
              <a:ext uri="{FF2B5EF4-FFF2-40B4-BE49-F238E27FC236}">
                <a16:creationId xmlns:a16="http://schemas.microsoft.com/office/drawing/2014/main" id="{0BD0FA70-CCDE-1F56-96D9-0C46C5792A26}"/>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Sauvetage et mise en sécurité</a:t>
            </a:r>
          </a:p>
        </p:txBody>
      </p:sp>
      <p:sp>
        <p:nvSpPr>
          <p:cNvPr id="22532" name="Rectangle 6">
            <a:extLst>
              <a:ext uri="{FF2B5EF4-FFF2-40B4-BE49-F238E27FC236}">
                <a16:creationId xmlns:a16="http://schemas.microsoft.com/office/drawing/2014/main" id="{B3CBF10A-92F0-FC0F-5BD8-9EB4385DAD86}"/>
              </a:ext>
            </a:extLst>
          </p:cNvPr>
          <p:cNvSpPr>
            <a:spLocks noChangeArrowheads="1"/>
          </p:cNvSpPr>
          <p:nvPr/>
        </p:nvSpPr>
        <p:spPr bwMode="auto">
          <a:xfrm>
            <a:off x="390525" y="1309688"/>
            <a:ext cx="8361363" cy="3046412"/>
          </a:xfrm>
          <a:prstGeom prst="rect">
            <a:avLst/>
          </a:prstGeom>
          <a:no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0" indent="0" algn="just">
              <a:spcBef>
                <a:spcPct val="0"/>
              </a:spcBef>
              <a:buFont typeface="Arial" panose="020B0604020202020204" pitchFamily="34" charset="0"/>
              <a:buNone/>
              <a:defRPr/>
            </a:pPr>
            <a:r>
              <a:rPr lang="fr-FR" altLang="fr-FR" sz="2400" b="1" u="sng" dirty="0">
                <a:latin typeface="Times New Roman" panose="02020603050405020304" pitchFamily="18" charset="0"/>
                <a:cs typeface="Calibri" panose="020F0502020204030204" pitchFamily="34" charset="0"/>
              </a:rPr>
              <a:t>Définitions</a:t>
            </a:r>
          </a:p>
          <a:p>
            <a:pPr algn="just">
              <a:spcBef>
                <a:spcPct val="0"/>
              </a:spcBef>
              <a:defRPr/>
            </a:pPr>
            <a:endParaRPr lang="fr-FR" altLang="fr-FR" sz="2400" b="1" u="sng" dirty="0">
              <a:latin typeface="Times New Roman" panose="02020603050405020304" pitchFamily="18" charset="0"/>
              <a:cs typeface="Calibri" panose="020F0502020204030204" pitchFamily="34" charset="0"/>
            </a:endParaRPr>
          </a:p>
          <a:p>
            <a:pPr marL="0" indent="0" algn="just">
              <a:spcBef>
                <a:spcPct val="0"/>
              </a:spcBef>
              <a:buFont typeface="Arial" panose="020B0604020202020204" pitchFamily="34" charset="0"/>
              <a:buNone/>
              <a:defRPr/>
            </a:pPr>
            <a:r>
              <a:rPr lang="fr-FR" altLang="fr-FR" sz="2400" b="1" u="sng" dirty="0">
                <a:latin typeface="Times New Roman" panose="02020603050405020304" pitchFamily="18" charset="0"/>
                <a:cs typeface="Calibri" panose="020F0502020204030204" pitchFamily="34" charset="0"/>
              </a:rPr>
              <a:t>Espace d’Attente Sécurisé (EAS) :</a:t>
            </a:r>
            <a:r>
              <a:rPr lang="fr-FR" altLang="fr-FR" sz="2400" dirty="0">
                <a:latin typeface="Times New Roman" panose="02020603050405020304" pitchFamily="18" charset="0"/>
                <a:cs typeface="Calibri" panose="020F0502020204030204" pitchFamily="34" charset="0"/>
              </a:rPr>
              <a:t> P</a:t>
            </a:r>
            <a:r>
              <a:rPr lang="fr-FR" altLang="fr-FR" sz="2400" dirty="0">
                <a:latin typeface="Times New Roman" panose="02020603050405020304" pitchFamily="18" charset="0"/>
              </a:rPr>
              <a:t>ersonnes souffrant d’un handicap permanent ou occasionnel. Peut aussi s’appliquer à des situations particulières empêchant l’évacuation immédiate. </a:t>
            </a:r>
          </a:p>
          <a:p>
            <a:pPr marL="0" indent="0" algn="just">
              <a:spcBef>
                <a:spcPct val="0"/>
              </a:spcBef>
              <a:buFont typeface="Arial" panose="020B0604020202020204" pitchFamily="34" charset="0"/>
              <a:buNone/>
              <a:defRPr/>
            </a:pPr>
            <a:endParaRPr lang="fr-FR" altLang="fr-FR" sz="2400" dirty="0">
              <a:latin typeface="Times New Roman" panose="02020603050405020304" pitchFamily="18" charset="0"/>
            </a:endParaRPr>
          </a:p>
          <a:p>
            <a:pPr marL="0" indent="0" algn="just">
              <a:spcBef>
                <a:spcPct val="0"/>
              </a:spcBef>
              <a:buFont typeface="Arial" panose="020B0604020202020204" pitchFamily="34" charset="0"/>
              <a:buNone/>
              <a:defRPr/>
            </a:pPr>
            <a:r>
              <a:rPr lang="fr-FR" altLang="fr-FR" sz="2400" dirty="0">
                <a:latin typeface="Times New Roman" panose="02020603050405020304" pitchFamily="18" charset="0"/>
              </a:rPr>
              <a:t>EAS leur permettant de se soustraire à l’incendie et d’attendre les circonstances propices à une évacuation différée.</a:t>
            </a:r>
          </a:p>
        </p:txBody>
      </p:sp>
      <p:pic>
        <p:nvPicPr>
          <p:cNvPr id="27653" name="Image 1">
            <a:extLst>
              <a:ext uri="{FF2B5EF4-FFF2-40B4-BE49-F238E27FC236}">
                <a16:creationId xmlns:a16="http://schemas.microsoft.com/office/drawing/2014/main" id="{F9E63ED3-E3F5-E6E4-3A08-029DF9425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25" y="4546600"/>
            <a:ext cx="446405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a:extLst>
              <a:ext uri="{FF2B5EF4-FFF2-40B4-BE49-F238E27FC236}">
                <a16:creationId xmlns:a16="http://schemas.microsoft.com/office/drawing/2014/main" id="{C996DD09-1A63-812A-264A-92B9E2E0F7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7CFE956-55FA-4E18-AB18-386F120DC653}" type="slidenum">
              <a:rPr lang="fr-FR" altLang="fr-FR" sz="1200" smtClean="0">
                <a:solidFill>
                  <a:srgbClr val="898989"/>
                </a:solidFill>
              </a:rPr>
              <a:pPr>
                <a:spcBef>
                  <a:spcPct val="0"/>
                </a:spcBef>
                <a:buFontTx/>
                <a:buNone/>
              </a:pPr>
              <a:t>26</a:t>
            </a:fld>
            <a:endParaRPr lang="fr-FR" altLang="fr-FR" sz="1200">
              <a:solidFill>
                <a:srgbClr val="898989"/>
              </a:solidFill>
            </a:endParaRPr>
          </a:p>
        </p:txBody>
      </p:sp>
      <p:sp>
        <p:nvSpPr>
          <p:cNvPr id="14" name="Titre 8">
            <a:extLst>
              <a:ext uri="{FF2B5EF4-FFF2-40B4-BE49-F238E27FC236}">
                <a16:creationId xmlns:a16="http://schemas.microsoft.com/office/drawing/2014/main" id="{BD848236-B26E-1631-C877-55FBDD7EFD37}"/>
              </a:ext>
            </a:extLst>
          </p:cNvPr>
          <p:cNvSpPr>
            <a:spLocks noGrp="1"/>
          </p:cNvSpPr>
          <p:nvPr>
            <p:ph type="title"/>
          </p:nvPr>
        </p:nvSpPr>
        <p:spPr>
          <a:xfrm>
            <a:off x="700088" y="1628775"/>
            <a:ext cx="7742237" cy="939800"/>
          </a:xfrm>
        </p:spPr>
        <p:txBody>
          <a:bodyPr/>
          <a:lstStyle/>
          <a:p>
            <a:pPr eaLnBrk="1" hangingPunct="1">
              <a:defRPr/>
            </a:pPr>
            <a:r>
              <a:rPr lang="fr-FR" sz="3200" b="1" dirty="0">
                <a:solidFill>
                  <a:schemeClr val="accent6">
                    <a:lumMod val="50000"/>
                  </a:schemeClr>
                </a:solidFill>
              </a:rPr>
              <a:t>Etablissements</a:t>
            </a:r>
          </a:p>
        </p:txBody>
      </p:sp>
      <p:pic>
        <p:nvPicPr>
          <p:cNvPr id="28676" name="Picture 7" descr="I:\Images\Sapeurs-Pompiers\INC\feu\Photos\1588648654_small.jpg">
            <a:extLst>
              <a:ext uri="{FF2B5EF4-FFF2-40B4-BE49-F238E27FC236}">
                <a16:creationId xmlns:a16="http://schemas.microsoft.com/office/drawing/2014/main" id="{D76A21AA-318F-9083-122B-D5E16574A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997200"/>
            <a:ext cx="38862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a:extLst>
              <a:ext uri="{FF2B5EF4-FFF2-40B4-BE49-F238E27FC236}">
                <a16:creationId xmlns:a16="http://schemas.microsoft.com/office/drawing/2014/main" id="{CC7AAEAD-C857-E2A4-BE31-2414F25C75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51AEFBC-337B-4A31-A952-920DD8BADF33}" type="slidenum">
              <a:rPr lang="fr-FR" altLang="fr-FR" sz="1200" smtClean="0">
                <a:solidFill>
                  <a:srgbClr val="898989"/>
                </a:solidFill>
              </a:rPr>
              <a:pPr>
                <a:spcBef>
                  <a:spcPct val="0"/>
                </a:spcBef>
                <a:buFontTx/>
                <a:buNone/>
              </a:pPr>
              <a:t>27</a:t>
            </a:fld>
            <a:endParaRPr lang="fr-FR" altLang="fr-FR" sz="1200">
              <a:solidFill>
                <a:srgbClr val="898989"/>
              </a:solidFill>
            </a:endParaRPr>
          </a:p>
        </p:txBody>
      </p:sp>
      <p:sp>
        <p:nvSpPr>
          <p:cNvPr id="14" name="Titre 8">
            <a:extLst>
              <a:ext uri="{FF2B5EF4-FFF2-40B4-BE49-F238E27FC236}">
                <a16:creationId xmlns:a16="http://schemas.microsoft.com/office/drawing/2014/main" id="{AD908887-9336-73C4-3D2B-0C1659FA9B78}"/>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Etablissements</a:t>
            </a:r>
          </a:p>
        </p:txBody>
      </p:sp>
      <p:sp>
        <p:nvSpPr>
          <p:cNvPr id="29700" name="Rectangle 6">
            <a:extLst>
              <a:ext uri="{FF2B5EF4-FFF2-40B4-BE49-F238E27FC236}">
                <a16:creationId xmlns:a16="http://schemas.microsoft.com/office/drawing/2014/main" id="{B5B5863E-B8A9-6A41-D514-AB3750F3F88D}"/>
              </a:ext>
            </a:extLst>
          </p:cNvPr>
          <p:cNvSpPr>
            <a:spLocks noChangeArrowheads="1"/>
          </p:cNvSpPr>
          <p:nvPr/>
        </p:nvSpPr>
        <p:spPr bwMode="auto">
          <a:xfrm>
            <a:off x="395288" y="1390650"/>
            <a:ext cx="8291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CA positionne un dispositif constitué d’1 lance au moins, en vue de protéger, d’anticiper et de procéder à une attaque.</a:t>
            </a:r>
          </a:p>
        </p:txBody>
      </p:sp>
      <p:sp>
        <p:nvSpPr>
          <p:cNvPr id="29701" name="Rectangle 1">
            <a:extLst>
              <a:ext uri="{FF2B5EF4-FFF2-40B4-BE49-F238E27FC236}">
                <a16:creationId xmlns:a16="http://schemas.microsoft.com/office/drawing/2014/main" id="{75A19EBB-0799-12C8-06C8-B2BC63C2CB01}"/>
              </a:ext>
            </a:extLst>
          </p:cNvPr>
          <p:cNvSpPr>
            <a:spLocks noChangeArrowheads="1"/>
          </p:cNvSpPr>
          <p:nvPr/>
        </p:nvSpPr>
        <p:spPr bwMode="auto">
          <a:xfrm>
            <a:off x="384175" y="2562225"/>
            <a:ext cx="8162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Char char="Ø"/>
            </a:pPr>
            <a:r>
              <a:rPr lang="fr-FR" altLang="fr-FR" sz="2400">
                <a:latin typeface="Times New Roman" panose="02020603050405020304" pitchFamily="18" charset="0"/>
              </a:rPr>
              <a:t>Disposition donnée aux tuyaux pour amener l’eau depuis un engin-pompe jusqu'à la lance</a:t>
            </a:r>
          </a:p>
        </p:txBody>
      </p:sp>
      <p:pic>
        <p:nvPicPr>
          <p:cNvPr id="29702" name="Picture 8" descr="I:\Images\Sapeurs-Pompiers\INC\feu\Photos\DSC_001611.JPG">
            <a:extLst>
              <a:ext uri="{FF2B5EF4-FFF2-40B4-BE49-F238E27FC236}">
                <a16:creationId xmlns:a16="http://schemas.microsoft.com/office/drawing/2014/main" id="{803F0415-CEC3-3BE4-9B85-D8C809A90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138" y="3573463"/>
            <a:ext cx="382746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I:\Images\Sapeurs-Pompiers\INC\feu\Photos\1588648654_small.jpg">
            <a:extLst>
              <a:ext uri="{FF2B5EF4-FFF2-40B4-BE49-F238E27FC236}">
                <a16:creationId xmlns:a16="http://schemas.microsoft.com/office/drawing/2014/main" id="{441E37D7-0C81-7B11-640A-497D4CA1F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3529013"/>
            <a:ext cx="38862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a:extLst>
              <a:ext uri="{FF2B5EF4-FFF2-40B4-BE49-F238E27FC236}">
                <a16:creationId xmlns:a16="http://schemas.microsoft.com/office/drawing/2014/main" id="{2ACA7518-B254-3589-891E-0C6DB349009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C0784B-56B9-42CD-A64F-D5DC5A3AAB3E}" type="slidenum">
              <a:rPr lang="fr-FR" altLang="fr-FR" sz="1200">
                <a:solidFill>
                  <a:srgbClr val="898989"/>
                </a:solidFill>
              </a:rPr>
              <a:pPr algn="r" eaLnBrk="1" hangingPunct="1">
                <a:spcBef>
                  <a:spcPct val="0"/>
                </a:spcBef>
                <a:buFontTx/>
                <a:buNone/>
              </a:pPr>
              <a:t>28</a:t>
            </a:fld>
            <a:endParaRPr lang="fr-FR" altLang="fr-FR" sz="1200">
              <a:solidFill>
                <a:srgbClr val="898989"/>
              </a:solidFill>
            </a:endParaRPr>
          </a:p>
        </p:txBody>
      </p:sp>
      <p:sp>
        <p:nvSpPr>
          <p:cNvPr id="14" name="Titre 8">
            <a:extLst>
              <a:ext uri="{FF2B5EF4-FFF2-40B4-BE49-F238E27FC236}">
                <a16:creationId xmlns:a16="http://schemas.microsoft.com/office/drawing/2014/main" id="{EE420B31-0BFB-CC96-7345-2DBDCA6B7C13}"/>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Etablissements</a:t>
            </a:r>
          </a:p>
        </p:txBody>
      </p:sp>
      <p:pic>
        <p:nvPicPr>
          <p:cNvPr id="30724" name="Picture 4">
            <a:extLst>
              <a:ext uri="{FF2B5EF4-FFF2-40B4-BE49-F238E27FC236}">
                <a16:creationId xmlns:a16="http://schemas.microsoft.com/office/drawing/2014/main" id="{F5131B0C-FE0E-E2BA-F7C2-30393CFA9C8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2746375"/>
            <a:ext cx="539115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25" name="Rectangle 1">
            <a:extLst>
              <a:ext uri="{FF2B5EF4-FFF2-40B4-BE49-F238E27FC236}">
                <a16:creationId xmlns:a16="http://schemas.microsoft.com/office/drawing/2014/main" id="{14424CEA-EB21-0BB3-D874-D4FDA4159579}"/>
              </a:ext>
            </a:extLst>
          </p:cNvPr>
          <p:cNvSpPr>
            <a:spLocks noChangeArrowheads="1"/>
          </p:cNvSpPr>
          <p:nvPr/>
        </p:nvSpPr>
        <p:spPr bwMode="auto">
          <a:xfrm>
            <a:off x="442913" y="1433513"/>
            <a:ext cx="8215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None/>
            </a:pPr>
            <a:r>
              <a:rPr lang="fr-FR" altLang="fr-FR" sz="2400">
                <a:latin typeface="Times New Roman" panose="02020603050405020304" pitchFamily="18" charset="0"/>
              </a:rPr>
              <a:t>Peut être fait avec des gros tuyaux (152 – 110 ou 70 mm), des petits tuyaux (45 – 22 mm) ou des gros tuyaux prolongés par des petits tuyaux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a:extLst>
              <a:ext uri="{FF2B5EF4-FFF2-40B4-BE49-F238E27FC236}">
                <a16:creationId xmlns:a16="http://schemas.microsoft.com/office/drawing/2014/main" id="{EA2101C5-FD05-B77B-BD4E-E87E0A40CD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71870E1-8331-47C4-BF90-B661B1AC7B35}" type="slidenum">
              <a:rPr lang="fr-FR" altLang="fr-FR" sz="1200" smtClean="0">
                <a:solidFill>
                  <a:srgbClr val="898989"/>
                </a:solidFill>
              </a:rPr>
              <a:pPr>
                <a:spcBef>
                  <a:spcPct val="0"/>
                </a:spcBef>
                <a:buFontTx/>
                <a:buNone/>
              </a:pPr>
              <a:t>29</a:t>
            </a:fld>
            <a:endParaRPr lang="fr-FR" altLang="fr-FR" sz="1200">
              <a:solidFill>
                <a:srgbClr val="898989"/>
              </a:solidFill>
            </a:endParaRPr>
          </a:p>
        </p:txBody>
      </p:sp>
      <p:sp>
        <p:nvSpPr>
          <p:cNvPr id="14" name="Titre 8">
            <a:extLst>
              <a:ext uri="{FF2B5EF4-FFF2-40B4-BE49-F238E27FC236}">
                <a16:creationId xmlns:a16="http://schemas.microsoft.com/office/drawing/2014/main" id="{C54838D0-2767-BF30-AA77-E4814263D16D}"/>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Etablissements</a:t>
            </a:r>
          </a:p>
        </p:txBody>
      </p:sp>
      <p:pic>
        <p:nvPicPr>
          <p:cNvPr id="31748" name="Picture 4">
            <a:extLst>
              <a:ext uri="{FF2B5EF4-FFF2-40B4-BE49-F238E27FC236}">
                <a16:creationId xmlns:a16="http://schemas.microsoft.com/office/drawing/2014/main" id="{5FA36F3E-3FC6-0E34-C957-5200CF0E61F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2430463"/>
            <a:ext cx="7086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49" name="Rectangle 2">
            <a:extLst>
              <a:ext uri="{FF2B5EF4-FFF2-40B4-BE49-F238E27FC236}">
                <a16:creationId xmlns:a16="http://schemas.microsoft.com/office/drawing/2014/main" id="{E125A2FF-F71C-4355-B7C7-6DA7BC90A922}"/>
              </a:ext>
            </a:extLst>
          </p:cNvPr>
          <p:cNvSpPr>
            <a:spLocks noChangeArrowheads="1"/>
          </p:cNvSpPr>
          <p:nvPr/>
        </p:nvSpPr>
        <p:spPr bwMode="auto">
          <a:xfrm>
            <a:off x="860425" y="5219700"/>
            <a:ext cx="782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Point d’attaque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rPr>
              <a:t>oint où se place le chef BAT </a:t>
            </a:r>
          </a:p>
        </p:txBody>
      </p:sp>
      <p:sp>
        <p:nvSpPr>
          <p:cNvPr id="31750" name="ZoneTexte 2">
            <a:extLst>
              <a:ext uri="{FF2B5EF4-FFF2-40B4-BE49-F238E27FC236}">
                <a16:creationId xmlns:a16="http://schemas.microsoft.com/office/drawing/2014/main" id="{D30DC47D-37B0-EEB0-60FA-C134BFE19E79}"/>
              </a:ext>
            </a:extLst>
          </p:cNvPr>
          <p:cNvSpPr txBox="1">
            <a:spLocks noChangeArrowheads="1"/>
          </p:cNvSpPr>
          <p:nvPr/>
        </p:nvSpPr>
        <p:spPr bwMode="auto">
          <a:xfrm>
            <a:off x="319088" y="1255713"/>
            <a:ext cx="8267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spcAft>
                <a:spcPts val="800"/>
              </a:spcAft>
              <a:buFont typeface="Wingdings" panose="05000000000000000000" pitchFamily="2" charset="2"/>
              <a:buChar char=""/>
            </a:pPr>
            <a:r>
              <a:rPr lang="fr-FR" altLang="fr-FR" sz="2400">
                <a:latin typeface="Times New Roman" panose="02020603050405020304" pitchFamily="18" charset="0"/>
                <a:ea typeface="Calibri" panose="020F0502020204030204" pitchFamily="34" charset="0"/>
                <a:cs typeface="Arial" panose="020B0604020202020204" pitchFamily="34" charset="0"/>
              </a:rPr>
              <a:t>Sauf cas particuliers (feux de forêts, développement à bras, LDT) l'établissement se fait :</a:t>
            </a:r>
            <a:endParaRPr lang="fr-FR" altLang="fr-FR" sz="2000">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1D1FD3C0-EC92-34A7-C156-62AEE7385F9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Marche Générale des Opérations</a:t>
            </a:r>
          </a:p>
        </p:txBody>
      </p:sp>
      <p:sp>
        <p:nvSpPr>
          <p:cNvPr id="5123" name="Espace réservé du numéro de diapositive 4">
            <a:extLst>
              <a:ext uri="{FF2B5EF4-FFF2-40B4-BE49-F238E27FC236}">
                <a16:creationId xmlns:a16="http://schemas.microsoft.com/office/drawing/2014/main" id="{BBB769C9-3A5B-67A8-392A-1CF9B2BEB4F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08565C7-DCDE-4C8E-94E0-B340584CB00A}" type="slidenum">
              <a:rPr lang="fr-FR" altLang="fr-FR" sz="2000" smtClean="0">
                <a:solidFill>
                  <a:srgbClr val="984807"/>
                </a:solidFill>
              </a:rPr>
              <a:pPr>
                <a:spcBef>
                  <a:spcPct val="0"/>
                </a:spcBef>
                <a:buFontTx/>
                <a:buNone/>
              </a:pPr>
              <a:t>3</a:t>
            </a:fld>
            <a:endParaRPr lang="fr-FR" altLang="fr-FR" sz="2000">
              <a:solidFill>
                <a:srgbClr val="984807"/>
              </a:solidFill>
            </a:endParaRPr>
          </a:p>
        </p:txBody>
      </p:sp>
      <p:sp>
        <p:nvSpPr>
          <p:cNvPr id="5124" name="ZoneTexte 20">
            <a:extLst>
              <a:ext uri="{FF2B5EF4-FFF2-40B4-BE49-F238E27FC236}">
                <a16:creationId xmlns:a16="http://schemas.microsoft.com/office/drawing/2014/main" id="{0F0F3610-5DBC-5FD9-93F7-D7AFBC44D4CE}"/>
              </a:ext>
            </a:extLst>
          </p:cNvPr>
          <p:cNvSpPr txBox="1">
            <a:spLocks noChangeArrowheads="1"/>
          </p:cNvSpPr>
          <p:nvPr/>
        </p:nvSpPr>
        <p:spPr bwMode="auto">
          <a:xfrm>
            <a:off x="288925" y="1300163"/>
            <a:ext cx="85693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rPr>
              <a:t>Lors d’opérations d’extinction, plusieurs phases se déroulent.  De ces opérations dépendent le bon déroulement et la réussite de l’intervention.  </a:t>
            </a:r>
          </a:p>
          <a:p>
            <a:pPr>
              <a:spcBef>
                <a:spcPct val="0"/>
              </a:spcBef>
              <a:buFontTx/>
              <a:buNone/>
            </a:pPr>
            <a:endParaRPr lang="fr-FR" altLang="fr-FR" sz="2400">
              <a:latin typeface="Times New Roman" panose="02020603050405020304" pitchFamily="18" charset="0"/>
            </a:endParaRPr>
          </a:p>
          <a:p>
            <a:pPr>
              <a:spcBef>
                <a:spcPct val="0"/>
              </a:spcBef>
              <a:buFontTx/>
              <a:buNone/>
            </a:pPr>
            <a:endParaRPr lang="fr-FR" altLang="fr-FR" sz="2400">
              <a:latin typeface="Times New Roman" panose="02020603050405020304" pitchFamily="18" charset="0"/>
            </a:endParaRPr>
          </a:p>
          <a:p>
            <a:pPr>
              <a:spcBef>
                <a:spcPct val="0"/>
              </a:spcBef>
              <a:buFontTx/>
              <a:buNone/>
            </a:pPr>
            <a:r>
              <a:rPr lang="fr-FR" altLang="fr-FR" sz="2400" b="1">
                <a:latin typeface="Times New Roman" panose="02020603050405020304" pitchFamily="18" charset="0"/>
              </a:rPr>
              <a:t>MGO</a:t>
            </a:r>
            <a:r>
              <a:rPr lang="fr-FR" altLang="fr-FR" sz="2400">
                <a:latin typeface="Times New Roman" panose="02020603050405020304" pitchFamily="18" charset="0"/>
              </a:rPr>
              <a:t> :</a:t>
            </a:r>
          </a:p>
          <a:p>
            <a:pPr>
              <a:spcBef>
                <a:spcPct val="0"/>
              </a:spcBef>
              <a:buFontTx/>
              <a:buNone/>
            </a:pPr>
            <a:endParaRPr lang="fr-FR" altLang="fr-FR" sz="2400">
              <a:latin typeface="Times New Roman" panose="02020603050405020304" pitchFamily="18" charset="0"/>
            </a:endParaRPr>
          </a:p>
          <a:p>
            <a:pPr>
              <a:spcBef>
                <a:spcPct val="0"/>
              </a:spcBef>
              <a:buFontTx/>
              <a:buChar char="•"/>
            </a:pPr>
            <a:r>
              <a:rPr lang="fr-FR" altLang="fr-FR" sz="2400" b="1">
                <a:latin typeface="Times New Roman" panose="02020603050405020304" pitchFamily="18" charset="0"/>
              </a:rPr>
              <a:t> M</a:t>
            </a:r>
            <a:r>
              <a:rPr lang="fr-FR" altLang="fr-FR" sz="2400">
                <a:latin typeface="Times New Roman" panose="02020603050405020304" pitchFamily="18" charset="0"/>
              </a:rPr>
              <a:t>arche </a:t>
            </a:r>
          </a:p>
          <a:p>
            <a:pPr>
              <a:spcBef>
                <a:spcPct val="0"/>
              </a:spcBef>
              <a:buFontTx/>
              <a:buChar char="•"/>
            </a:pPr>
            <a:r>
              <a:rPr lang="fr-FR" altLang="fr-FR" sz="2400" b="1">
                <a:latin typeface="Times New Roman" panose="02020603050405020304" pitchFamily="18" charset="0"/>
              </a:rPr>
              <a:t> G</a:t>
            </a:r>
            <a:r>
              <a:rPr lang="fr-FR" altLang="fr-FR" sz="2400">
                <a:latin typeface="Times New Roman" panose="02020603050405020304" pitchFamily="18" charset="0"/>
              </a:rPr>
              <a:t>énérale </a:t>
            </a:r>
          </a:p>
          <a:p>
            <a:pPr>
              <a:spcBef>
                <a:spcPct val="0"/>
              </a:spcBef>
              <a:buFontTx/>
              <a:buChar char="•"/>
            </a:pPr>
            <a:r>
              <a:rPr lang="fr-FR" altLang="fr-FR" sz="2400">
                <a:latin typeface="Times New Roman" panose="02020603050405020304" pitchFamily="18" charset="0"/>
              </a:rPr>
              <a:t> des </a:t>
            </a:r>
            <a:r>
              <a:rPr lang="fr-FR" altLang="fr-FR" sz="2400" b="1">
                <a:latin typeface="Times New Roman" panose="02020603050405020304" pitchFamily="18" charset="0"/>
              </a:rPr>
              <a:t>O</a:t>
            </a:r>
            <a:r>
              <a:rPr lang="fr-FR" altLang="fr-FR" sz="2400">
                <a:latin typeface="Times New Roman" panose="02020603050405020304" pitchFamily="18" charset="0"/>
              </a:rPr>
              <a:t>pérations</a:t>
            </a:r>
          </a:p>
        </p:txBody>
      </p:sp>
      <p:pic>
        <p:nvPicPr>
          <p:cNvPr id="5125" name="Picture 7" descr="I:\Images\Sapeurs-Pompiers\INC\feu\Photos\13anse2010CS.JPG">
            <a:extLst>
              <a:ext uri="{FF2B5EF4-FFF2-40B4-BE49-F238E27FC236}">
                <a16:creationId xmlns:a16="http://schemas.microsoft.com/office/drawing/2014/main" id="{54762403-6703-3892-6AC8-C03275CB9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438400"/>
            <a:ext cx="52974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3">
            <a:extLst>
              <a:ext uri="{FF2B5EF4-FFF2-40B4-BE49-F238E27FC236}">
                <a16:creationId xmlns:a16="http://schemas.microsoft.com/office/drawing/2014/main" id="{3D3C8038-0951-B7D2-E86E-7761556C89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388B082-FD63-42A3-AF18-A3603E5F6743}" type="slidenum">
              <a:rPr lang="fr-FR" altLang="fr-FR" sz="1200" smtClean="0">
                <a:solidFill>
                  <a:srgbClr val="898989"/>
                </a:solidFill>
              </a:rPr>
              <a:pPr>
                <a:spcBef>
                  <a:spcPct val="0"/>
                </a:spcBef>
                <a:buFontTx/>
                <a:buNone/>
              </a:pPr>
              <a:t>30</a:t>
            </a:fld>
            <a:endParaRPr lang="fr-FR" altLang="fr-FR" sz="1200">
              <a:solidFill>
                <a:srgbClr val="898989"/>
              </a:solidFill>
            </a:endParaRPr>
          </a:p>
        </p:txBody>
      </p:sp>
      <p:sp>
        <p:nvSpPr>
          <p:cNvPr id="14" name="Titre 8">
            <a:extLst>
              <a:ext uri="{FF2B5EF4-FFF2-40B4-BE49-F238E27FC236}">
                <a16:creationId xmlns:a16="http://schemas.microsoft.com/office/drawing/2014/main" id="{6A5C7490-88F6-425A-E31F-CDDA1739397B}"/>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Etablissements</a:t>
            </a:r>
          </a:p>
        </p:txBody>
      </p:sp>
      <p:sp>
        <p:nvSpPr>
          <p:cNvPr id="32772" name="Rectangle 6">
            <a:extLst>
              <a:ext uri="{FF2B5EF4-FFF2-40B4-BE49-F238E27FC236}">
                <a16:creationId xmlns:a16="http://schemas.microsoft.com/office/drawing/2014/main" id="{6D7FB924-92A3-8914-A930-A99DB26C8E13}"/>
              </a:ext>
            </a:extLst>
          </p:cNvPr>
          <p:cNvSpPr>
            <a:spLocks noChangeArrowheads="1"/>
          </p:cNvSpPr>
          <p:nvPr/>
        </p:nvSpPr>
        <p:spPr bwMode="auto">
          <a:xfrm>
            <a:off x="355600" y="1938338"/>
            <a:ext cx="8304213"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 - Sauvetages peuvent être assurées en 1</a:t>
            </a:r>
            <a:r>
              <a:rPr lang="fr-FR" altLang="fr-FR" sz="2400" baseline="30000">
                <a:latin typeface="Times New Roman" panose="02020603050405020304" pitchFamily="18" charset="0"/>
              </a:rPr>
              <a:t>er</a:t>
            </a:r>
            <a:r>
              <a:rPr lang="fr-FR" altLang="fr-FR" sz="2400">
                <a:latin typeface="Times New Roman" panose="02020603050405020304" pitchFamily="18" charset="0"/>
              </a:rPr>
              <a:t> lieu par le personnel avant déploiement du matériel d’extinction ;</a:t>
            </a:r>
          </a:p>
          <a:p>
            <a:pPr algn="just">
              <a:lnSpc>
                <a:spcPct val="150000"/>
              </a:lnSpc>
              <a:spcBef>
                <a:spcPct val="0"/>
              </a:spcBef>
              <a:buFontTx/>
              <a:buChar char="-"/>
            </a:pPr>
            <a:r>
              <a:rPr lang="fr-FR" altLang="fr-FR" sz="2400">
                <a:latin typeface="Times New Roman" panose="02020603050405020304" pitchFamily="18" charset="0"/>
              </a:rPr>
              <a:t> Tuyaux sont déroulés à bon escient et non à l’aveuglette;</a:t>
            </a:r>
          </a:p>
          <a:p>
            <a:pPr algn="just">
              <a:lnSpc>
                <a:spcPct val="150000"/>
              </a:lnSpc>
              <a:spcBef>
                <a:spcPct val="0"/>
              </a:spcBef>
              <a:buFontTx/>
              <a:buChar char="-"/>
            </a:pPr>
            <a:r>
              <a:rPr lang="fr-FR" altLang="fr-FR" sz="2400">
                <a:latin typeface="Times New Roman" panose="02020603050405020304" pitchFamily="18" charset="0"/>
              </a:rPr>
              <a:t> Ets est toujours mieux fait;</a:t>
            </a:r>
          </a:p>
          <a:p>
            <a:pPr algn="just">
              <a:lnSpc>
                <a:spcPct val="150000"/>
              </a:lnSpc>
              <a:spcBef>
                <a:spcPct val="0"/>
              </a:spcBef>
              <a:buFontTx/>
              <a:buChar char="-"/>
            </a:pPr>
            <a:r>
              <a:rPr lang="fr-FR" altLang="fr-FR" sz="2400">
                <a:latin typeface="Times New Roman" panose="02020603050405020304" pitchFamily="18" charset="0"/>
              </a:rPr>
              <a:t> Conducteur sait exactement à quel moment il doit envoyer l’eau.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3">
            <a:extLst>
              <a:ext uri="{FF2B5EF4-FFF2-40B4-BE49-F238E27FC236}">
                <a16:creationId xmlns:a16="http://schemas.microsoft.com/office/drawing/2014/main" id="{CF7CE22D-3A50-0DAD-1692-79FE18E27D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65F9685-EF79-43AE-AC76-E83EBB7F8BEF}" type="slidenum">
              <a:rPr lang="fr-FR" altLang="fr-FR" sz="1200" smtClean="0">
                <a:solidFill>
                  <a:srgbClr val="898989"/>
                </a:solidFill>
              </a:rPr>
              <a:pPr>
                <a:spcBef>
                  <a:spcPct val="0"/>
                </a:spcBef>
                <a:buFontTx/>
                <a:buNone/>
              </a:pPr>
              <a:t>31</a:t>
            </a:fld>
            <a:endParaRPr lang="fr-FR" altLang="fr-FR" sz="1200">
              <a:solidFill>
                <a:srgbClr val="898989"/>
              </a:solidFill>
            </a:endParaRPr>
          </a:p>
        </p:txBody>
      </p:sp>
      <p:sp>
        <p:nvSpPr>
          <p:cNvPr id="14" name="Titre 8">
            <a:extLst>
              <a:ext uri="{FF2B5EF4-FFF2-40B4-BE49-F238E27FC236}">
                <a16:creationId xmlns:a16="http://schemas.microsoft.com/office/drawing/2014/main" id="{7188A3BA-58C0-30B8-80F6-2FEEB6A0F672}"/>
              </a:ext>
            </a:extLst>
          </p:cNvPr>
          <p:cNvSpPr>
            <a:spLocks noGrp="1"/>
          </p:cNvSpPr>
          <p:nvPr>
            <p:ph type="title"/>
          </p:nvPr>
        </p:nvSpPr>
        <p:spPr>
          <a:xfrm>
            <a:off x="700088" y="1628775"/>
            <a:ext cx="7742237" cy="939800"/>
          </a:xfrm>
        </p:spPr>
        <p:txBody>
          <a:bodyPr/>
          <a:lstStyle/>
          <a:p>
            <a:pPr eaLnBrk="1" hangingPunct="1">
              <a:defRPr/>
            </a:pPr>
            <a:r>
              <a:rPr lang="fr-FR" sz="3200" b="1" dirty="0">
                <a:solidFill>
                  <a:schemeClr val="accent6">
                    <a:lumMod val="50000"/>
                  </a:schemeClr>
                </a:solidFill>
              </a:rPr>
              <a:t>Attaque</a:t>
            </a:r>
          </a:p>
        </p:txBody>
      </p:sp>
      <p:pic>
        <p:nvPicPr>
          <p:cNvPr id="33796" name="Image 422" descr="Afficher l'image d'origine">
            <a:extLst>
              <a:ext uri="{FF2B5EF4-FFF2-40B4-BE49-F238E27FC236}">
                <a16:creationId xmlns:a16="http://schemas.microsoft.com/office/drawing/2014/main" id="{CEFCAE80-5DC7-B481-0D79-73F96729B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2924175"/>
            <a:ext cx="3854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a:extLst>
              <a:ext uri="{FF2B5EF4-FFF2-40B4-BE49-F238E27FC236}">
                <a16:creationId xmlns:a16="http://schemas.microsoft.com/office/drawing/2014/main" id="{BDB092DA-D7CD-DD84-044F-7A4B068D1A6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5F79EA7-8584-4927-9E0C-67BFFCC035DF}" type="slidenum">
              <a:rPr lang="fr-FR" altLang="fr-FR" sz="1200" smtClean="0">
                <a:solidFill>
                  <a:srgbClr val="898989"/>
                </a:solidFill>
              </a:rPr>
              <a:pPr>
                <a:spcBef>
                  <a:spcPct val="0"/>
                </a:spcBef>
                <a:buFontTx/>
                <a:buNone/>
              </a:pPr>
              <a:t>32</a:t>
            </a:fld>
            <a:endParaRPr lang="fr-FR" altLang="fr-FR" sz="1200">
              <a:solidFill>
                <a:srgbClr val="898989"/>
              </a:solidFill>
            </a:endParaRPr>
          </a:p>
        </p:txBody>
      </p:sp>
      <p:sp>
        <p:nvSpPr>
          <p:cNvPr id="14" name="Titre 8">
            <a:extLst>
              <a:ext uri="{FF2B5EF4-FFF2-40B4-BE49-F238E27FC236}">
                <a16:creationId xmlns:a16="http://schemas.microsoft.com/office/drawing/2014/main" id="{DF86905A-1A98-9D38-56AA-0437096422B6}"/>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34820" name="Rectangle 6">
            <a:extLst>
              <a:ext uri="{FF2B5EF4-FFF2-40B4-BE49-F238E27FC236}">
                <a16:creationId xmlns:a16="http://schemas.microsoft.com/office/drawing/2014/main" id="{07FA0133-6F63-50E4-253A-D8B4EE43989A}"/>
              </a:ext>
            </a:extLst>
          </p:cNvPr>
          <p:cNvSpPr>
            <a:spLocks noChangeArrowheads="1"/>
          </p:cNvSpPr>
          <p:nvPr/>
        </p:nvSpPr>
        <p:spPr bwMode="auto">
          <a:xfrm>
            <a:off x="388938" y="1341438"/>
            <a:ext cx="8304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rPr>
              <a:t>hase de la manœuvre destinée à abattre les flammes pour enrayer la propagation du feu et aboutir à l’extinction du foyer. </a:t>
            </a:r>
          </a:p>
        </p:txBody>
      </p:sp>
      <p:pic>
        <p:nvPicPr>
          <p:cNvPr id="34821" name="Image 422" descr="Afficher l'image d'origine">
            <a:extLst>
              <a:ext uri="{FF2B5EF4-FFF2-40B4-BE49-F238E27FC236}">
                <a16:creationId xmlns:a16="http://schemas.microsoft.com/office/drawing/2014/main" id="{FE430D45-7C69-1893-2386-DC9BFBC02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019550"/>
            <a:ext cx="3854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a:extLst>
              <a:ext uri="{FF2B5EF4-FFF2-40B4-BE49-F238E27FC236}">
                <a16:creationId xmlns:a16="http://schemas.microsoft.com/office/drawing/2014/main" id="{9C93E9A1-14B2-46E3-6D6E-DDE99832CBCD}"/>
              </a:ext>
            </a:extLst>
          </p:cNvPr>
          <p:cNvSpPr>
            <a:spLocks noChangeArrowheads="1"/>
          </p:cNvSpPr>
          <p:nvPr/>
        </p:nvSpPr>
        <p:spPr bwMode="auto">
          <a:xfrm>
            <a:off x="423863" y="2700338"/>
            <a:ext cx="82359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Phase régie par la règle des 4 D pour le BAT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Char char="•"/>
            </a:pPr>
            <a:r>
              <a:rPr lang="fr-FR" altLang="fr-FR" sz="2400">
                <a:latin typeface="Times New Roman" panose="02020603050405020304" pitchFamily="18" charset="0"/>
                <a:cs typeface="Times New Roman" panose="02020603050405020304" pitchFamily="18" charset="0"/>
              </a:rPr>
              <a:t> Utilisation des ≠ jets à dispositions,</a:t>
            </a:r>
          </a:p>
          <a:p>
            <a:pPr>
              <a:spcBef>
                <a:spcPct val="0"/>
              </a:spcBef>
              <a:buFontTx/>
              <a:buChar char="•"/>
            </a:pPr>
            <a:r>
              <a:rPr lang="fr-FR" altLang="fr-FR" sz="2400">
                <a:latin typeface="Times New Roman" panose="02020603050405020304" pitchFamily="18" charset="0"/>
                <a:cs typeface="Times New Roman" panose="02020603050405020304" pitchFamily="18" charset="0"/>
              </a:rPr>
              <a:t> Plage de débit adapté,</a:t>
            </a:r>
          </a:p>
          <a:p>
            <a:pPr>
              <a:spcBef>
                <a:spcPct val="0"/>
              </a:spcBef>
              <a:buFontTx/>
              <a:buChar char="•"/>
            </a:pPr>
            <a:r>
              <a:rPr lang="fr-FR" altLang="fr-FR" sz="2400">
                <a:latin typeface="Times New Roman" panose="02020603050405020304" pitchFamily="18" charset="0"/>
                <a:cs typeface="Times New Roman" panose="02020603050405020304" pitchFamily="18" charset="0"/>
              </a:rPr>
              <a:t> Durée de projection de l’eau,</a:t>
            </a:r>
          </a:p>
          <a:p>
            <a:pPr>
              <a:spcBef>
                <a:spcPct val="0"/>
              </a:spcBef>
              <a:buFontTx/>
              <a:buChar char="•"/>
            </a:pPr>
            <a:r>
              <a:rPr lang="fr-FR" altLang="fr-FR" sz="2400">
                <a:latin typeface="Times New Roman" panose="02020603050405020304" pitchFamily="18" charset="0"/>
                <a:cs typeface="Times New Roman" panose="02020603050405020304" pitchFamily="18" charset="0"/>
              </a:rPr>
              <a:t> Direction des jets,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a:extLst>
              <a:ext uri="{FF2B5EF4-FFF2-40B4-BE49-F238E27FC236}">
                <a16:creationId xmlns:a16="http://schemas.microsoft.com/office/drawing/2014/main" id="{35D02147-3EA1-18CA-8338-2D6697A05E4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100343-5D3A-4C37-A41D-5D3183BBFA63}" type="slidenum">
              <a:rPr lang="fr-FR" altLang="fr-FR" sz="1200">
                <a:solidFill>
                  <a:srgbClr val="898989"/>
                </a:solidFill>
              </a:rPr>
              <a:pPr algn="r" eaLnBrk="1" hangingPunct="1">
                <a:spcBef>
                  <a:spcPct val="0"/>
                </a:spcBef>
                <a:buFontTx/>
                <a:buNone/>
              </a:pPr>
              <a:t>33</a:t>
            </a:fld>
            <a:endParaRPr lang="fr-FR" altLang="fr-FR" sz="1200">
              <a:solidFill>
                <a:srgbClr val="898989"/>
              </a:solidFill>
            </a:endParaRPr>
          </a:p>
        </p:txBody>
      </p:sp>
      <p:sp>
        <p:nvSpPr>
          <p:cNvPr id="14" name="Titre 8">
            <a:extLst>
              <a:ext uri="{FF2B5EF4-FFF2-40B4-BE49-F238E27FC236}">
                <a16:creationId xmlns:a16="http://schemas.microsoft.com/office/drawing/2014/main" id="{9414BC2E-C396-573D-354C-C8452A6CE40F}"/>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35844" name="Rectangle 6">
            <a:extLst>
              <a:ext uri="{FF2B5EF4-FFF2-40B4-BE49-F238E27FC236}">
                <a16:creationId xmlns:a16="http://schemas.microsoft.com/office/drawing/2014/main" id="{6ED32025-74FC-6514-D369-D82BB17B4B73}"/>
              </a:ext>
            </a:extLst>
          </p:cNvPr>
          <p:cNvSpPr>
            <a:spLocks noChangeArrowheads="1"/>
          </p:cNvSpPr>
          <p:nvPr/>
        </p:nvSpPr>
        <p:spPr bwMode="auto">
          <a:xfrm>
            <a:off x="539750" y="1773238"/>
            <a:ext cx="79200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BAT veille à avoir une action efficace sans créer de nouvelles contraintes liées à l’emploie de l’eau ou de création de vapeur d’eau.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En volume, l’attaque débute toujours par le traitement du plafond de fumée (flux) puis agit sur le foyer (source) afin de limiter l’allumage des gaz.</a:t>
            </a:r>
            <a:endParaRPr lang="fr-FR" altLang="fr-FR" sz="2400">
              <a:latin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a:extLst>
              <a:ext uri="{FF2B5EF4-FFF2-40B4-BE49-F238E27FC236}">
                <a16:creationId xmlns:a16="http://schemas.microsoft.com/office/drawing/2014/main" id="{B0B9C1AA-EE03-F2B0-F08F-64382C61171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93F20F-27C8-4821-8EEC-C62D9EE85294}" type="slidenum">
              <a:rPr lang="fr-FR" altLang="fr-FR" sz="1200">
                <a:solidFill>
                  <a:srgbClr val="898989"/>
                </a:solidFill>
              </a:rPr>
              <a:pPr algn="r" eaLnBrk="1" hangingPunct="1">
                <a:spcBef>
                  <a:spcPct val="0"/>
                </a:spcBef>
                <a:buFontTx/>
                <a:buNone/>
              </a:pPr>
              <a:t>34</a:t>
            </a:fld>
            <a:endParaRPr lang="fr-FR" altLang="fr-FR" sz="1200">
              <a:solidFill>
                <a:srgbClr val="898989"/>
              </a:solidFill>
            </a:endParaRPr>
          </a:p>
        </p:txBody>
      </p:sp>
      <p:sp>
        <p:nvSpPr>
          <p:cNvPr id="14" name="Titre 8">
            <a:extLst>
              <a:ext uri="{FF2B5EF4-FFF2-40B4-BE49-F238E27FC236}">
                <a16:creationId xmlns:a16="http://schemas.microsoft.com/office/drawing/2014/main" id="{4AC7DA86-CB21-47BE-8BFE-DBA3F81AE493}"/>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36868" name="Rectangle 6">
            <a:extLst>
              <a:ext uri="{FF2B5EF4-FFF2-40B4-BE49-F238E27FC236}">
                <a16:creationId xmlns:a16="http://schemas.microsoft.com/office/drawing/2014/main" id="{18D6D41B-9CB8-FDFF-0E72-5BE05AE75BC7}"/>
              </a:ext>
            </a:extLst>
          </p:cNvPr>
          <p:cNvSpPr>
            <a:spLocks noChangeArrowheads="1"/>
          </p:cNvSpPr>
          <p:nvPr/>
        </p:nvSpPr>
        <p:spPr bwMode="auto">
          <a:xfrm>
            <a:off x="388938" y="1341438"/>
            <a:ext cx="83042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Une lance est dite :</a:t>
            </a:r>
          </a:p>
          <a:p>
            <a:pPr algn="just">
              <a:spcBef>
                <a:spcPct val="0"/>
              </a:spcBef>
              <a:buFontTx/>
              <a:buNone/>
            </a:pPr>
            <a:r>
              <a:rPr lang="fr-FR" altLang="fr-FR" sz="2400">
                <a:latin typeface="Times New Roman" panose="02020603050405020304" pitchFamily="18" charset="0"/>
              </a:rPr>
              <a:t> </a:t>
            </a:r>
          </a:p>
          <a:p>
            <a:pPr algn="just">
              <a:spcBef>
                <a:spcPct val="0"/>
              </a:spcBef>
            </a:pPr>
            <a:r>
              <a:rPr lang="fr-FR" altLang="fr-FR" sz="2400" u="sng">
                <a:latin typeface="Times New Roman" panose="02020603050405020304" pitchFamily="18" charset="0"/>
              </a:rPr>
              <a:t> En cours d'établissement :</a:t>
            </a:r>
            <a:r>
              <a:rPr lang="fr-FR" altLang="fr-FR" sz="2400">
                <a:latin typeface="Times New Roman" panose="02020603050405020304" pitchFamily="18" charset="0"/>
              </a:rPr>
              <a:t> lorsque l’éts a été ordonné mais n'est pas encore terminé.</a:t>
            </a:r>
          </a:p>
          <a:p>
            <a:pPr algn="just">
              <a:spcBef>
                <a:spcPct val="0"/>
              </a:spcBef>
            </a:pPr>
            <a:endParaRPr lang="fr-FR" altLang="fr-FR" sz="2400">
              <a:latin typeface="Times New Roman" panose="02020603050405020304" pitchFamily="18" charset="0"/>
            </a:endParaRPr>
          </a:p>
          <a:p>
            <a:pPr algn="just">
              <a:spcBef>
                <a:spcPct val="0"/>
              </a:spcBef>
            </a:pPr>
            <a:r>
              <a:rPr lang="fr-FR" altLang="fr-FR" sz="2400" u="sng">
                <a:latin typeface="Times New Roman" panose="02020603050405020304" pitchFamily="18" charset="0"/>
              </a:rPr>
              <a:t> En manœuvre :</a:t>
            </a:r>
            <a:r>
              <a:rPr lang="fr-FR" altLang="fr-FR" sz="2400">
                <a:latin typeface="Times New Roman" panose="02020603050405020304" pitchFamily="18" charset="0"/>
              </a:rPr>
              <a:t> quand l'eau s'écoule par l'orifice sur un foyer.</a:t>
            </a:r>
          </a:p>
        </p:txBody>
      </p:sp>
      <p:pic>
        <p:nvPicPr>
          <p:cNvPr id="36869" name="Image 422" descr="Afficher l'image d'origine">
            <a:extLst>
              <a:ext uri="{FF2B5EF4-FFF2-40B4-BE49-F238E27FC236}">
                <a16:creationId xmlns:a16="http://schemas.microsoft.com/office/drawing/2014/main" id="{FB56C3BB-FF14-BEF3-AB88-E0F9C26D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3789363"/>
            <a:ext cx="42179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a:extLst>
              <a:ext uri="{FF2B5EF4-FFF2-40B4-BE49-F238E27FC236}">
                <a16:creationId xmlns:a16="http://schemas.microsoft.com/office/drawing/2014/main" id="{6327B8F7-2633-73EC-A3E2-C0F3C7CC43F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A228EBC-23E3-4F74-B4DA-DE19E1B8C0AF}" type="slidenum">
              <a:rPr lang="fr-FR" altLang="fr-FR" sz="1200">
                <a:solidFill>
                  <a:srgbClr val="898989"/>
                </a:solidFill>
              </a:rPr>
              <a:pPr algn="r" eaLnBrk="1" hangingPunct="1">
                <a:spcBef>
                  <a:spcPct val="0"/>
                </a:spcBef>
                <a:buFontTx/>
                <a:buNone/>
              </a:pPr>
              <a:t>35</a:t>
            </a:fld>
            <a:endParaRPr lang="fr-FR" altLang="fr-FR" sz="1200">
              <a:solidFill>
                <a:srgbClr val="898989"/>
              </a:solidFill>
            </a:endParaRPr>
          </a:p>
        </p:txBody>
      </p:sp>
      <p:sp>
        <p:nvSpPr>
          <p:cNvPr id="14" name="Titre 8">
            <a:extLst>
              <a:ext uri="{FF2B5EF4-FFF2-40B4-BE49-F238E27FC236}">
                <a16:creationId xmlns:a16="http://schemas.microsoft.com/office/drawing/2014/main" id="{F32672BD-208A-5507-680F-6E492F927131}"/>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37892" name="Rectangle 6">
            <a:extLst>
              <a:ext uri="{FF2B5EF4-FFF2-40B4-BE49-F238E27FC236}">
                <a16:creationId xmlns:a16="http://schemas.microsoft.com/office/drawing/2014/main" id="{7C961DCF-046D-69EA-552B-391EAC1E1E66}"/>
              </a:ext>
            </a:extLst>
          </p:cNvPr>
          <p:cNvSpPr>
            <a:spLocks noChangeArrowheads="1"/>
          </p:cNvSpPr>
          <p:nvPr/>
        </p:nvSpPr>
        <p:spPr bwMode="auto">
          <a:xfrm>
            <a:off x="388938" y="1341438"/>
            <a:ext cx="8297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sym typeface="Wingdings" panose="05000000000000000000" pitchFamily="2" charset="2"/>
              </a:rPr>
              <a:t>C</a:t>
            </a:r>
            <a:r>
              <a:rPr lang="fr-FR" altLang="fr-FR" sz="2400">
                <a:latin typeface="Times New Roman" panose="02020603050405020304" pitchFamily="18" charset="0"/>
              </a:rPr>
              <a:t>ommence quand l'eau arrive aux lances et consiste à circonscrire le feu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Calibri" panose="020F0502020204030204" pitchFamily="34" charset="0"/>
              </a:rPr>
              <a:t> Préserver le pourtour par 1 nombre de lances de manière que le feu ne puisse se propager d'aucun côté.</a:t>
            </a:r>
            <a:r>
              <a:rPr lang="fr-FR" altLang="fr-FR" sz="2400">
                <a:latin typeface="Times New Roman" panose="02020603050405020304" pitchFamily="18" charset="0"/>
              </a:rPr>
              <a:t> </a:t>
            </a:r>
          </a:p>
        </p:txBody>
      </p:sp>
      <p:pic>
        <p:nvPicPr>
          <p:cNvPr id="37893" name="Picture 10">
            <a:extLst>
              <a:ext uri="{FF2B5EF4-FFF2-40B4-BE49-F238E27FC236}">
                <a16:creationId xmlns:a16="http://schemas.microsoft.com/office/drawing/2014/main" id="{D6413784-412E-FE8C-96A8-008485B0A1E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755900"/>
            <a:ext cx="619283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3">
            <a:extLst>
              <a:ext uri="{FF2B5EF4-FFF2-40B4-BE49-F238E27FC236}">
                <a16:creationId xmlns:a16="http://schemas.microsoft.com/office/drawing/2014/main" id="{41D04C11-5047-E021-EEBB-94441875463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E5C323A-C46D-44DE-8A22-C2519D82379C}" type="slidenum">
              <a:rPr lang="fr-FR" altLang="fr-FR" sz="1200" smtClean="0">
                <a:solidFill>
                  <a:srgbClr val="898989"/>
                </a:solidFill>
              </a:rPr>
              <a:pPr>
                <a:spcBef>
                  <a:spcPct val="0"/>
                </a:spcBef>
                <a:buFontTx/>
                <a:buNone/>
              </a:pPr>
              <a:t>36</a:t>
            </a:fld>
            <a:endParaRPr lang="fr-FR" altLang="fr-FR" sz="1200">
              <a:solidFill>
                <a:srgbClr val="898989"/>
              </a:solidFill>
            </a:endParaRPr>
          </a:p>
        </p:txBody>
      </p:sp>
      <p:sp>
        <p:nvSpPr>
          <p:cNvPr id="14" name="Titre 8">
            <a:extLst>
              <a:ext uri="{FF2B5EF4-FFF2-40B4-BE49-F238E27FC236}">
                <a16:creationId xmlns:a16="http://schemas.microsoft.com/office/drawing/2014/main" id="{72E575C3-E011-6C56-E9C3-01201DFA248C}"/>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38916" name="Rectangle 3">
            <a:extLst>
              <a:ext uri="{FF2B5EF4-FFF2-40B4-BE49-F238E27FC236}">
                <a16:creationId xmlns:a16="http://schemas.microsoft.com/office/drawing/2014/main" id="{1ADA4114-DD43-220F-9E6B-EDE0D9A3D4F2}"/>
              </a:ext>
            </a:extLst>
          </p:cNvPr>
          <p:cNvSpPr>
            <a:spLocks noChangeArrowheads="1"/>
          </p:cNvSpPr>
          <p:nvPr/>
        </p:nvSpPr>
        <p:spPr bwMode="auto">
          <a:xfrm>
            <a:off x="323850" y="1276350"/>
            <a:ext cx="8534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a:t>
            </a:r>
            <a:r>
              <a:rPr lang="fr-FR" altLang="fr-FR" sz="2400">
                <a:latin typeface="Times New Roman" panose="02020603050405020304" pitchFamily="18" charset="0"/>
                <a:ea typeface="Calibri" panose="020F0502020204030204" pitchFamily="34" charset="0"/>
                <a:cs typeface="Arial" panose="020B0604020202020204" pitchFamily="34" charset="0"/>
              </a:rPr>
              <a:t>n est « maître du feu » quand on en a stoppé la propagation et le foyer tend à diminuer d'intensité.</a:t>
            </a:r>
            <a:endParaRPr lang="fr-FR" altLang="fr-FR" sz="2400">
              <a:latin typeface="Times New Roman" panose="02020603050405020304" pitchFamily="18" charset="0"/>
            </a:endParaRPr>
          </a:p>
        </p:txBody>
      </p:sp>
      <p:pic>
        <p:nvPicPr>
          <p:cNvPr id="38917" name="Picture 10">
            <a:extLst>
              <a:ext uri="{FF2B5EF4-FFF2-40B4-BE49-F238E27FC236}">
                <a16:creationId xmlns:a16="http://schemas.microsoft.com/office/drawing/2014/main" id="{F6A1613F-087B-9037-C139-208B87FA15A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2547938"/>
            <a:ext cx="5688013"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a:extLst>
              <a:ext uri="{FF2B5EF4-FFF2-40B4-BE49-F238E27FC236}">
                <a16:creationId xmlns:a16="http://schemas.microsoft.com/office/drawing/2014/main" id="{5DC452A3-64A8-FB37-47E3-2AC447BC8DB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A78057-5CC1-46B6-BB52-A9EF7FD60AA9}" type="slidenum">
              <a:rPr lang="fr-FR" altLang="fr-FR" sz="1200">
                <a:solidFill>
                  <a:srgbClr val="898989"/>
                </a:solidFill>
              </a:rPr>
              <a:pPr algn="r" eaLnBrk="1" hangingPunct="1">
                <a:spcBef>
                  <a:spcPct val="0"/>
                </a:spcBef>
                <a:buFontTx/>
                <a:buNone/>
              </a:pPr>
              <a:t>37</a:t>
            </a:fld>
            <a:endParaRPr lang="fr-FR" altLang="fr-FR" sz="1200">
              <a:solidFill>
                <a:srgbClr val="898989"/>
              </a:solidFill>
            </a:endParaRPr>
          </a:p>
        </p:txBody>
      </p:sp>
      <p:sp>
        <p:nvSpPr>
          <p:cNvPr id="14" name="Titre 8">
            <a:extLst>
              <a:ext uri="{FF2B5EF4-FFF2-40B4-BE49-F238E27FC236}">
                <a16:creationId xmlns:a16="http://schemas.microsoft.com/office/drawing/2014/main" id="{2148AD67-DA97-0833-0949-537F6D69F9CC}"/>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39940" name="Rectangle 5">
            <a:extLst>
              <a:ext uri="{FF2B5EF4-FFF2-40B4-BE49-F238E27FC236}">
                <a16:creationId xmlns:a16="http://schemas.microsoft.com/office/drawing/2014/main" id="{9864ADE2-4DE5-106E-08CB-C62FC8B3C713}"/>
              </a:ext>
            </a:extLst>
          </p:cNvPr>
          <p:cNvSpPr>
            <a:spLocks noChangeArrowheads="1"/>
          </p:cNvSpPr>
          <p:nvPr/>
        </p:nvSpPr>
        <p:spPr bwMode="auto">
          <a:xfrm>
            <a:off x="304800" y="13716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Feu est éteint lorsque les foyers principaux sont éteints et seuls quelques débris brûlent. </a:t>
            </a:r>
          </a:p>
        </p:txBody>
      </p:sp>
      <p:pic>
        <p:nvPicPr>
          <p:cNvPr id="39941" name="Picture 9" descr="I:\Images\Sapeurs-Pompiers\INC\feu\Photos\20.jpg">
            <a:extLst>
              <a:ext uri="{FF2B5EF4-FFF2-40B4-BE49-F238E27FC236}">
                <a16:creationId xmlns:a16="http://schemas.microsoft.com/office/drawing/2014/main" id="{208959F0-7B03-6927-62AE-956871E3F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36838"/>
            <a:ext cx="457200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a:extLst>
              <a:ext uri="{FF2B5EF4-FFF2-40B4-BE49-F238E27FC236}">
                <a16:creationId xmlns:a16="http://schemas.microsoft.com/office/drawing/2014/main" id="{E41BE6C4-C18A-4A65-CDEE-72771E056C0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540B4C4-392E-4CBA-BB0E-F43B5B198F84}" type="slidenum">
              <a:rPr lang="fr-FR" altLang="fr-FR" sz="1200">
                <a:solidFill>
                  <a:srgbClr val="898989"/>
                </a:solidFill>
              </a:rPr>
              <a:pPr algn="r" eaLnBrk="1" hangingPunct="1">
                <a:spcBef>
                  <a:spcPct val="0"/>
                </a:spcBef>
                <a:buFontTx/>
                <a:buNone/>
              </a:pPr>
              <a:t>38</a:t>
            </a:fld>
            <a:endParaRPr lang="fr-FR" altLang="fr-FR" sz="1200">
              <a:solidFill>
                <a:srgbClr val="898989"/>
              </a:solidFill>
            </a:endParaRPr>
          </a:p>
        </p:txBody>
      </p:sp>
      <p:sp>
        <p:nvSpPr>
          <p:cNvPr id="14" name="Titre 8">
            <a:extLst>
              <a:ext uri="{FF2B5EF4-FFF2-40B4-BE49-F238E27FC236}">
                <a16:creationId xmlns:a16="http://schemas.microsoft.com/office/drawing/2014/main" id="{ED1EDF31-F56F-9119-DE80-29F3DE713A21}"/>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Attaque</a:t>
            </a:r>
          </a:p>
        </p:txBody>
      </p:sp>
      <p:sp>
        <p:nvSpPr>
          <p:cNvPr id="40964" name="Rectangle 5">
            <a:extLst>
              <a:ext uri="{FF2B5EF4-FFF2-40B4-BE49-F238E27FC236}">
                <a16:creationId xmlns:a16="http://schemas.microsoft.com/office/drawing/2014/main" id="{69EAC0FF-11B7-A231-FFA2-314B61566AA3}"/>
              </a:ext>
            </a:extLst>
          </p:cNvPr>
          <p:cNvSpPr>
            <a:spLocks noChangeArrowheads="1"/>
          </p:cNvSpPr>
          <p:nvPr/>
        </p:nvSpPr>
        <p:spPr bwMode="auto">
          <a:xfrm>
            <a:off x="304800" y="1371600"/>
            <a:ext cx="85344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BAT respecte les devoirs du porte lance et du double porte lance en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utilisant la quantité d’eau adaptée à l’intensité du foyer </a:t>
            </a:r>
            <a:r>
              <a:rPr lang="fr-FR" altLang="fr-FR" sz="2400">
                <a:latin typeface="Times New Roman" panose="02020603050405020304" pitchFamily="18" charset="0"/>
                <a:ea typeface="Calibri" panose="020F0502020204030204" pitchFamily="34" charset="0"/>
                <a:cs typeface="Times New Roman" panose="02020603050405020304" pitchFamily="18" charset="0"/>
              </a:rPr>
              <a:t>en faisant varier le débit d’eau projeté à la lance en fonction des circonstances.</a:t>
            </a:r>
          </a:p>
        </p:txBody>
      </p:sp>
      <p:pic>
        <p:nvPicPr>
          <p:cNvPr id="40965" name="Picture 9" descr="I:\Images\Sapeurs-Pompiers\INC\feu\Photos\20.jpg">
            <a:extLst>
              <a:ext uri="{FF2B5EF4-FFF2-40B4-BE49-F238E27FC236}">
                <a16:creationId xmlns:a16="http://schemas.microsoft.com/office/drawing/2014/main" id="{E662F4B9-6ECB-E50B-EC40-9608FDF5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175000"/>
            <a:ext cx="45720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a:extLst>
              <a:ext uri="{FF2B5EF4-FFF2-40B4-BE49-F238E27FC236}">
                <a16:creationId xmlns:a16="http://schemas.microsoft.com/office/drawing/2014/main" id="{A932B1BA-57E9-A6DA-91C3-07A0FA94E74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E47F12-F322-4CB9-8414-9D47F01979D1}" type="slidenum">
              <a:rPr lang="fr-FR" altLang="fr-FR" sz="1200">
                <a:solidFill>
                  <a:srgbClr val="898989"/>
                </a:solidFill>
              </a:rPr>
              <a:pPr algn="r" eaLnBrk="1" hangingPunct="1">
                <a:spcBef>
                  <a:spcPct val="0"/>
                </a:spcBef>
                <a:buFontTx/>
                <a:buNone/>
              </a:pPr>
              <a:t>39</a:t>
            </a:fld>
            <a:endParaRPr lang="fr-FR" altLang="fr-FR" sz="1200">
              <a:solidFill>
                <a:srgbClr val="898989"/>
              </a:solidFill>
            </a:endParaRPr>
          </a:p>
        </p:txBody>
      </p:sp>
      <p:sp>
        <p:nvSpPr>
          <p:cNvPr id="41987" name="Titre 8">
            <a:extLst>
              <a:ext uri="{FF2B5EF4-FFF2-40B4-BE49-F238E27FC236}">
                <a16:creationId xmlns:a16="http://schemas.microsoft.com/office/drawing/2014/main" id="{2B756CCE-A5CD-4552-1F0A-7E39469ADA2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1988" name="Rectangle 5">
            <a:extLst>
              <a:ext uri="{FF2B5EF4-FFF2-40B4-BE49-F238E27FC236}">
                <a16:creationId xmlns:a16="http://schemas.microsoft.com/office/drawing/2014/main" id="{FCEA2BF8-5B9F-26D3-E68B-36E839945E9E}"/>
              </a:ext>
            </a:extLst>
          </p:cNvPr>
          <p:cNvSpPr>
            <a:spLocks noChangeArrowheads="1"/>
          </p:cNvSpPr>
          <p:nvPr/>
        </p:nvSpPr>
        <p:spPr bwMode="auto">
          <a:xfrm>
            <a:off x="304800" y="13716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Attaque classique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989" name="Rectangle 5">
            <a:extLst>
              <a:ext uri="{FF2B5EF4-FFF2-40B4-BE49-F238E27FC236}">
                <a16:creationId xmlns:a16="http://schemas.microsoft.com/office/drawing/2014/main" id="{BF1758E6-3C3E-0379-A15A-1C3F49DFD1E7}"/>
              </a:ext>
            </a:extLst>
          </p:cNvPr>
          <p:cNvSpPr>
            <a:spLocks noChangeArrowheads="1"/>
          </p:cNvSpPr>
          <p:nvPr/>
        </p:nvSpPr>
        <p:spPr bwMode="auto">
          <a:xfrm>
            <a:off x="381000" y="2057400"/>
            <a:ext cx="8305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Principe général = quand on attaque on maîtrise les ouvrants et on n’ouvre pas les fenêtres.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Tactique offensive qui consiste à priver le feu de son comburant, notamment en limitant les ouvertures entre le volume en feu et l’extérieur.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Cette tactique sera le plus souvent utilisée dans des situations où le feu était déjà sous ventilé avant leur arrivée.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39F8C8BC-1891-E499-FE6C-46C318938A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Marche Générale des Opérations</a:t>
            </a:r>
          </a:p>
        </p:txBody>
      </p:sp>
      <p:sp>
        <p:nvSpPr>
          <p:cNvPr id="6147" name="Espace réservé du numéro de diapositive 4">
            <a:extLst>
              <a:ext uri="{FF2B5EF4-FFF2-40B4-BE49-F238E27FC236}">
                <a16:creationId xmlns:a16="http://schemas.microsoft.com/office/drawing/2014/main" id="{94099F56-4132-FF15-095B-FFCCA494141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1205AD-A766-4D10-91D3-6C147A03DB69}"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ZoneTexte 20">
            <a:extLst>
              <a:ext uri="{FF2B5EF4-FFF2-40B4-BE49-F238E27FC236}">
                <a16:creationId xmlns:a16="http://schemas.microsoft.com/office/drawing/2014/main" id="{E7A128D2-EFDF-CF1D-C152-26581C2B8BDB}"/>
              </a:ext>
            </a:extLst>
          </p:cNvPr>
          <p:cNvSpPr txBox="1">
            <a:spLocks noChangeArrowheads="1"/>
          </p:cNvSpPr>
          <p:nvPr/>
        </p:nvSpPr>
        <p:spPr bwMode="auto">
          <a:xfrm>
            <a:off x="288925" y="1300163"/>
            <a:ext cx="8569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rPr>
              <a:t>Elle comprend : </a:t>
            </a:r>
          </a:p>
        </p:txBody>
      </p:sp>
      <p:sp>
        <p:nvSpPr>
          <p:cNvPr id="6149" name="Rectangle 8">
            <a:extLst>
              <a:ext uri="{FF2B5EF4-FFF2-40B4-BE49-F238E27FC236}">
                <a16:creationId xmlns:a16="http://schemas.microsoft.com/office/drawing/2014/main" id="{3751781A-6ABE-3052-56C4-3F0E788961A2}"/>
              </a:ext>
            </a:extLst>
          </p:cNvPr>
          <p:cNvSpPr>
            <a:spLocks noChangeArrowheads="1"/>
          </p:cNvSpPr>
          <p:nvPr/>
        </p:nvSpPr>
        <p:spPr bwMode="auto">
          <a:xfrm>
            <a:off x="1914525" y="876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150" name="Picture 9" descr="DOD - Feux de structure_Page_091">
            <a:extLst>
              <a:ext uri="{FF2B5EF4-FFF2-40B4-BE49-F238E27FC236}">
                <a16:creationId xmlns:a16="http://schemas.microsoft.com/office/drawing/2014/main" id="{0E6A118F-522B-F731-7375-25E5743BB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13" t="37921" r="8705" b="5194"/>
          <a:stretch>
            <a:fillRect/>
          </a:stretch>
        </p:blipFill>
        <p:spPr bwMode="auto">
          <a:xfrm>
            <a:off x="2484438" y="274638"/>
            <a:ext cx="61499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3">
            <a:extLst>
              <a:ext uri="{FF2B5EF4-FFF2-40B4-BE49-F238E27FC236}">
                <a16:creationId xmlns:a16="http://schemas.microsoft.com/office/drawing/2014/main" id="{63C15523-4C03-9692-B1A9-F4435F57BA6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A7B1C7-1A2D-4C6E-BD97-6C02FC64C2CD}" type="slidenum">
              <a:rPr lang="fr-FR" altLang="fr-FR" sz="1200">
                <a:solidFill>
                  <a:srgbClr val="898989"/>
                </a:solidFill>
              </a:rPr>
              <a:pPr algn="r" eaLnBrk="1" hangingPunct="1">
                <a:spcBef>
                  <a:spcPct val="0"/>
                </a:spcBef>
                <a:buFontTx/>
                <a:buNone/>
              </a:pPr>
              <a:t>40</a:t>
            </a:fld>
            <a:endParaRPr lang="fr-FR" altLang="fr-FR" sz="1200">
              <a:solidFill>
                <a:srgbClr val="898989"/>
              </a:solidFill>
            </a:endParaRPr>
          </a:p>
        </p:txBody>
      </p:sp>
      <p:sp>
        <p:nvSpPr>
          <p:cNvPr id="43011" name="Titre 8">
            <a:extLst>
              <a:ext uri="{FF2B5EF4-FFF2-40B4-BE49-F238E27FC236}">
                <a16:creationId xmlns:a16="http://schemas.microsoft.com/office/drawing/2014/main" id="{EB24932D-EC1D-CD2A-D756-844A671208F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3012" name="Rectangle 5">
            <a:extLst>
              <a:ext uri="{FF2B5EF4-FFF2-40B4-BE49-F238E27FC236}">
                <a16:creationId xmlns:a16="http://schemas.microsoft.com/office/drawing/2014/main" id="{10B134AD-750C-9D7C-9389-3AA245DDF8FC}"/>
              </a:ext>
            </a:extLst>
          </p:cNvPr>
          <p:cNvSpPr>
            <a:spLocks noChangeArrowheads="1"/>
          </p:cNvSpPr>
          <p:nvPr/>
        </p:nvSpPr>
        <p:spPr bwMode="auto">
          <a:xfrm>
            <a:off x="304800" y="13716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Attaque classique : </a:t>
            </a:r>
            <a:r>
              <a:rPr lang="fr-FR" altLang="fr-FR" sz="2400" b="1" u="sng">
                <a:solidFill>
                  <a:srgbClr val="E40613"/>
                </a:solidFill>
                <a:latin typeface="Times New Roman" panose="02020603050405020304" pitchFamily="18" charset="0"/>
                <a:cs typeface="Times New Roman" panose="02020603050405020304" pitchFamily="18" charset="0"/>
              </a:rPr>
              <a:t>1</a:t>
            </a:r>
            <a:r>
              <a:rPr lang="fr-FR" altLang="fr-FR" sz="2400" b="1" u="sng" baseline="30000">
                <a:solidFill>
                  <a:srgbClr val="E40613"/>
                </a:solidFill>
                <a:latin typeface="Times New Roman" panose="02020603050405020304" pitchFamily="18" charset="0"/>
                <a:cs typeface="Times New Roman" panose="02020603050405020304" pitchFamily="18" charset="0"/>
              </a:rPr>
              <a:t>er</a:t>
            </a:r>
            <a:r>
              <a:rPr lang="fr-FR" altLang="fr-FR" sz="2400" b="1" u="sng">
                <a:solidFill>
                  <a:srgbClr val="E40613"/>
                </a:solidFill>
                <a:latin typeface="Times New Roman" panose="02020603050405020304" pitchFamily="18" charset="0"/>
                <a:cs typeface="Times New Roman" panose="02020603050405020304" pitchFamily="18" charset="0"/>
              </a:rPr>
              <a:t> CAS</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013" name="Rectangle 8">
            <a:extLst>
              <a:ext uri="{FF2B5EF4-FFF2-40B4-BE49-F238E27FC236}">
                <a16:creationId xmlns:a16="http://schemas.microsoft.com/office/drawing/2014/main" id="{69117055-1A6E-42B8-9F76-08FF31CF660D}"/>
              </a:ext>
            </a:extLst>
          </p:cNvPr>
          <p:cNvSpPr>
            <a:spLocks noChangeArrowheads="1"/>
          </p:cNvSpPr>
          <p:nvPr/>
        </p:nvSpPr>
        <p:spPr bwMode="auto">
          <a:xfrm>
            <a:off x="1709738" y="191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3014" name="Picture 7">
            <a:extLst>
              <a:ext uri="{FF2B5EF4-FFF2-40B4-BE49-F238E27FC236}">
                <a16:creationId xmlns:a16="http://schemas.microsoft.com/office/drawing/2014/main" id="{6A50EAEE-836C-0495-8247-E986B34A6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2296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3">
            <a:extLst>
              <a:ext uri="{FF2B5EF4-FFF2-40B4-BE49-F238E27FC236}">
                <a16:creationId xmlns:a16="http://schemas.microsoft.com/office/drawing/2014/main" id="{A016BC7B-80AB-993F-D060-9DABC88BED3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F6F7B33-373B-4F13-AE8C-F33DC144419A}" type="slidenum">
              <a:rPr lang="fr-FR" altLang="fr-FR" sz="1200">
                <a:solidFill>
                  <a:srgbClr val="898989"/>
                </a:solidFill>
              </a:rPr>
              <a:pPr algn="r" eaLnBrk="1" hangingPunct="1">
                <a:spcBef>
                  <a:spcPct val="0"/>
                </a:spcBef>
                <a:buFontTx/>
                <a:buNone/>
              </a:pPr>
              <a:t>41</a:t>
            </a:fld>
            <a:endParaRPr lang="fr-FR" altLang="fr-FR" sz="1200">
              <a:solidFill>
                <a:srgbClr val="898989"/>
              </a:solidFill>
            </a:endParaRPr>
          </a:p>
        </p:txBody>
      </p:sp>
      <p:sp>
        <p:nvSpPr>
          <p:cNvPr id="44035" name="Titre 8">
            <a:extLst>
              <a:ext uri="{FF2B5EF4-FFF2-40B4-BE49-F238E27FC236}">
                <a16:creationId xmlns:a16="http://schemas.microsoft.com/office/drawing/2014/main" id="{54DF58FA-EDA8-77B2-8432-C2359E0423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4036" name="Rectangle 5">
            <a:extLst>
              <a:ext uri="{FF2B5EF4-FFF2-40B4-BE49-F238E27FC236}">
                <a16:creationId xmlns:a16="http://schemas.microsoft.com/office/drawing/2014/main" id="{30BB9689-20C0-9C10-7AF6-DE11BCEFEAF0}"/>
              </a:ext>
            </a:extLst>
          </p:cNvPr>
          <p:cNvSpPr>
            <a:spLocks noChangeArrowheads="1"/>
          </p:cNvSpPr>
          <p:nvPr/>
        </p:nvSpPr>
        <p:spPr bwMode="auto">
          <a:xfrm>
            <a:off x="304800" y="13716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Attaque classique : </a:t>
            </a:r>
            <a:r>
              <a:rPr lang="fr-FR" altLang="fr-FR" sz="2400" b="1" u="sng">
                <a:solidFill>
                  <a:srgbClr val="E40613"/>
                </a:solidFill>
                <a:latin typeface="Times New Roman" panose="02020603050405020304" pitchFamily="18" charset="0"/>
                <a:cs typeface="Times New Roman" panose="02020603050405020304" pitchFamily="18" charset="0"/>
              </a:rPr>
              <a:t>2</a:t>
            </a:r>
            <a:r>
              <a:rPr lang="fr-FR" altLang="fr-FR" sz="2400" b="1" u="sng" baseline="30000">
                <a:solidFill>
                  <a:srgbClr val="E40613"/>
                </a:solidFill>
                <a:latin typeface="Times New Roman" panose="02020603050405020304" pitchFamily="18" charset="0"/>
                <a:cs typeface="Times New Roman" panose="02020603050405020304" pitchFamily="18" charset="0"/>
              </a:rPr>
              <a:t>ème</a:t>
            </a:r>
            <a:r>
              <a:rPr lang="fr-FR" altLang="fr-FR" sz="2400" b="1" u="sng">
                <a:solidFill>
                  <a:srgbClr val="E40613"/>
                </a:solidFill>
                <a:latin typeface="Times New Roman" panose="02020603050405020304" pitchFamily="18" charset="0"/>
                <a:cs typeface="Times New Roman" panose="02020603050405020304" pitchFamily="18" charset="0"/>
              </a:rPr>
              <a:t> CAS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037" name="Rectangle 5">
            <a:extLst>
              <a:ext uri="{FF2B5EF4-FFF2-40B4-BE49-F238E27FC236}">
                <a16:creationId xmlns:a16="http://schemas.microsoft.com/office/drawing/2014/main" id="{8BD16479-FB39-86CE-906A-690D8A3334D0}"/>
              </a:ext>
            </a:extLst>
          </p:cNvPr>
          <p:cNvSpPr>
            <a:spLocks noChangeArrowheads="1"/>
          </p:cNvSpPr>
          <p:nvPr/>
        </p:nvSpPr>
        <p:spPr bwMode="auto">
          <a:xfrm>
            <a:off x="381000" y="2057400"/>
            <a:ext cx="8305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Risque majeur (sur le plan thermique)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inflammation brutale des fumées si la ventilation du feu devient trop forte. </a:t>
            </a:r>
          </a:p>
          <a:p>
            <a:pPr algn="just">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L’usage de l’eau vise d’abord à inerter au maximum l’atmosphère par addition d’un gaz (ici la vapeur d’eau) qui diminuera la concentration en O</a:t>
            </a:r>
            <a:r>
              <a:rPr lang="fr-FR" altLang="fr-FR" sz="2400" baseline="-25000">
                <a:solidFill>
                  <a:srgbClr val="000000"/>
                </a:solidFill>
                <a:latin typeface="Times New Roman" panose="02020603050405020304" pitchFamily="18" charset="0"/>
                <a:cs typeface="Times New Roman" panose="02020603050405020304" pitchFamily="18" charset="0"/>
              </a:rPr>
              <a:t>2</a:t>
            </a:r>
            <a:r>
              <a:rPr lang="fr-FR" altLang="fr-FR" sz="2400">
                <a:solidFill>
                  <a:srgbClr val="000000"/>
                </a:solidFill>
                <a:latin typeface="Times New Roman" panose="02020603050405020304" pitchFamily="18" charset="0"/>
                <a:cs typeface="Times New Roman" panose="02020603050405020304" pitchFamily="18" charset="0"/>
              </a:rPr>
              <a:t> et en gaz de pyrolyse, maintenant le mélange en dehors de son domaine d’inflammabilité.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3">
            <a:extLst>
              <a:ext uri="{FF2B5EF4-FFF2-40B4-BE49-F238E27FC236}">
                <a16:creationId xmlns:a16="http://schemas.microsoft.com/office/drawing/2014/main" id="{D4A82D9A-3C0C-6AEC-4602-4F0BA4BE171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E7B4075-0055-4132-8A68-FE3C1D8539B0}" type="slidenum">
              <a:rPr lang="fr-FR" altLang="fr-FR" sz="1200">
                <a:solidFill>
                  <a:srgbClr val="898989"/>
                </a:solidFill>
              </a:rPr>
              <a:pPr algn="r" eaLnBrk="1" hangingPunct="1">
                <a:spcBef>
                  <a:spcPct val="0"/>
                </a:spcBef>
                <a:buFontTx/>
                <a:buNone/>
              </a:pPr>
              <a:t>42</a:t>
            </a:fld>
            <a:endParaRPr lang="fr-FR" altLang="fr-FR" sz="1200">
              <a:solidFill>
                <a:srgbClr val="898989"/>
              </a:solidFill>
            </a:endParaRPr>
          </a:p>
        </p:txBody>
      </p:sp>
      <p:sp>
        <p:nvSpPr>
          <p:cNvPr id="45059" name="Titre 8">
            <a:extLst>
              <a:ext uri="{FF2B5EF4-FFF2-40B4-BE49-F238E27FC236}">
                <a16:creationId xmlns:a16="http://schemas.microsoft.com/office/drawing/2014/main" id="{16FB1FA5-34F5-52D5-994A-A3C7D90AC95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5060" name="Rectangle 5">
            <a:extLst>
              <a:ext uri="{FF2B5EF4-FFF2-40B4-BE49-F238E27FC236}">
                <a16:creationId xmlns:a16="http://schemas.microsoft.com/office/drawing/2014/main" id="{C0764D96-E34A-A3E6-AED0-D6B24CA72552}"/>
              </a:ext>
            </a:extLst>
          </p:cNvPr>
          <p:cNvSpPr>
            <a:spLocks noChangeArrowheads="1"/>
          </p:cNvSpPr>
          <p:nvPr/>
        </p:nvSpPr>
        <p:spPr bwMode="auto">
          <a:xfrm>
            <a:off x="304800" y="13716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Attaque classique : </a:t>
            </a:r>
            <a:r>
              <a:rPr lang="fr-FR" altLang="fr-FR" sz="2400" b="1" u="sng">
                <a:solidFill>
                  <a:srgbClr val="E40613"/>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solidFill>
                  <a:srgbClr val="E40613"/>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solidFill>
                  <a:srgbClr val="E40613"/>
                </a:solidFill>
                <a:latin typeface="Times New Roman" panose="02020603050405020304" pitchFamily="18" charset="0"/>
                <a:ea typeface="Calibri" panose="020F0502020204030204" pitchFamily="34" charset="0"/>
                <a:cs typeface="Times New Roman" panose="02020603050405020304" pitchFamily="18" charset="0"/>
              </a:rPr>
              <a:t> CAS :</a:t>
            </a:r>
          </a:p>
        </p:txBody>
      </p:sp>
      <p:sp>
        <p:nvSpPr>
          <p:cNvPr id="45061" name="Rectangle 7">
            <a:extLst>
              <a:ext uri="{FF2B5EF4-FFF2-40B4-BE49-F238E27FC236}">
                <a16:creationId xmlns:a16="http://schemas.microsoft.com/office/drawing/2014/main" id="{5C2B42DA-1AC1-A404-1846-342947F64A81}"/>
              </a:ext>
            </a:extLst>
          </p:cNvPr>
          <p:cNvSpPr>
            <a:spLocks noChangeArrowheads="1"/>
          </p:cNvSpPr>
          <p:nvPr/>
        </p:nvSpPr>
        <p:spPr bwMode="auto">
          <a:xfrm>
            <a:off x="1671638" y="187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5062" name="Picture 6">
            <a:extLst>
              <a:ext uri="{FF2B5EF4-FFF2-40B4-BE49-F238E27FC236}">
                <a16:creationId xmlns:a16="http://schemas.microsoft.com/office/drawing/2014/main" id="{49EB4AFE-4ABC-0089-D181-272BCCFD9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001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3">
            <a:extLst>
              <a:ext uri="{FF2B5EF4-FFF2-40B4-BE49-F238E27FC236}">
                <a16:creationId xmlns:a16="http://schemas.microsoft.com/office/drawing/2014/main" id="{A9FE8261-AC6A-D4D4-80D4-4348E5FB7D8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2E379C7-B335-455E-965F-8555D8374894}" type="slidenum">
              <a:rPr lang="fr-FR" altLang="fr-FR" sz="1200">
                <a:solidFill>
                  <a:srgbClr val="898989"/>
                </a:solidFill>
              </a:rPr>
              <a:pPr algn="r" eaLnBrk="1" hangingPunct="1">
                <a:spcBef>
                  <a:spcPct val="0"/>
                </a:spcBef>
                <a:buFontTx/>
                <a:buNone/>
              </a:pPr>
              <a:t>43</a:t>
            </a:fld>
            <a:endParaRPr lang="fr-FR" altLang="fr-FR" sz="1200">
              <a:solidFill>
                <a:srgbClr val="898989"/>
              </a:solidFill>
            </a:endParaRPr>
          </a:p>
        </p:txBody>
      </p:sp>
      <p:sp>
        <p:nvSpPr>
          <p:cNvPr id="46083" name="Titre 8">
            <a:extLst>
              <a:ext uri="{FF2B5EF4-FFF2-40B4-BE49-F238E27FC236}">
                <a16:creationId xmlns:a16="http://schemas.microsoft.com/office/drawing/2014/main" id="{E4F0F352-5D5E-DBFF-6BB3-7FC511ACA10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6084" name="Rectangle 5">
            <a:extLst>
              <a:ext uri="{FF2B5EF4-FFF2-40B4-BE49-F238E27FC236}">
                <a16:creationId xmlns:a16="http://schemas.microsoft.com/office/drawing/2014/main" id="{37ACA40C-5E82-6903-1C2B-4954629CD1F2}"/>
              </a:ext>
            </a:extLst>
          </p:cNvPr>
          <p:cNvSpPr>
            <a:spLocks noChangeArrowheads="1"/>
          </p:cNvSpPr>
          <p:nvPr/>
        </p:nvSpPr>
        <p:spPr bwMode="auto">
          <a:xfrm>
            <a:off x="304800" y="13716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Calibri" panose="020F0502020204030204" pitchFamily="34" charset="0"/>
              </a:rPr>
              <a:t>Protection de façade :</a:t>
            </a:r>
            <a:endParaRPr lang="fr-FR" altLang="fr-FR"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085" name="Rectangle 7">
            <a:extLst>
              <a:ext uri="{FF2B5EF4-FFF2-40B4-BE49-F238E27FC236}">
                <a16:creationId xmlns:a16="http://schemas.microsoft.com/office/drawing/2014/main" id="{43084B00-0093-F517-8896-6FB1BA4AFDB0}"/>
              </a:ext>
            </a:extLst>
          </p:cNvPr>
          <p:cNvSpPr>
            <a:spLocks noChangeArrowheads="1"/>
          </p:cNvSpPr>
          <p:nvPr/>
        </p:nvSpPr>
        <p:spPr bwMode="auto">
          <a:xfrm>
            <a:off x="3148013"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6086" name="Image 1">
            <a:extLst>
              <a:ext uri="{FF2B5EF4-FFF2-40B4-BE49-F238E27FC236}">
                <a16:creationId xmlns:a16="http://schemas.microsoft.com/office/drawing/2014/main" id="{52103C69-1C16-995D-CECE-36FA22B0C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013" y="1371600"/>
            <a:ext cx="5310187"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F349ABDF-0ACE-2796-F633-ABE76650F2AC}"/>
              </a:ext>
            </a:extLst>
          </p:cNvPr>
          <p:cNvSpPr txBox="1"/>
          <p:nvPr/>
        </p:nvSpPr>
        <p:spPr>
          <a:xfrm>
            <a:off x="447675" y="2447925"/>
            <a:ext cx="4572000" cy="1962150"/>
          </a:xfrm>
          <a:prstGeom prst="rect">
            <a:avLst/>
          </a:prstGeom>
          <a:noFill/>
        </p:spPr>
        <p:txBody>
          <a:bodyPr>
            <a:spAutoFit/>
          </a:bodyPr>
          <a:lstStyle/>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Soit de </a:t>
            </a:r>
          </a:p>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Plain-pied ;</a:t>
            </a:r>
          </a:p>
          <a:p>
            <a:pPr marL="342900" indent="-342900">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Sur un MEA.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3">
            <a:extLst>
              <a:ext uri="{FF2B5EF4-FFF2-40B4-BE49-F238E27FC236}">
                <a16:creationId xmlns:a16="http://schemas.microsoft.com/office/drawing/2014/main" id="{3ABA28FA-C565-2289-4DD7-72CF0F1DD1F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E3D554-7E85-4B32-96B4-7AC8D9F93FB0}" type="slidenum">
              <a:rPr lang="fr-FR" altLang="fr-FR" sz="1200">
                <a:solidFill>
                  <a:srgbClr val="898989"/>
                </a:solidFill>
              </a:rPr>
              <a:pPr algn="r" eaLnBrk="1" hangingPunct="1">
                <a:spcBef>
                  <a:spcPct val="0"/>
                </a:spcBef>
                <a:buFontTx/>
                <a:buNone/>
              </a:pPr>
              <a:t>44</a:t>
            </a:fld>
            <a:endParaRPr lang="fr-FR" altLang="fr-FR" sz="1200">
              <a:solidFill>
                <a:srgbClr val="898989"/>
              </a:solidFill>
            </a:endParaRPr>
          </a:p>
        </p:txBody>
      </p:sp>
      <p:sp>
        <p:nvSpPr>
          <p:cNvPr id="47107" name="Titre 8">
            <a:extLst>
              <a:ext uri="{FF2B5EF4-FFF2-40B4-BE49-F238E27FC236}">
                <a16:creationId xmlns:a16="http://schemas.microsoft.com/office/drawing/2014/main" id="{1249D2BE-DD74-87D8-D06F-D710895682C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7108" name="Rectangle 5">
            <a:extLst>
              <a:ext uri="{FF2B5EF4-FFF2-40B4-BE49-F238E27FC236}">
                <a16:creationId xmlns:a16="http://schemas.microsoft.com/office/drawing/2014/main" id="{7F0233C6-5CC6-88AF-FD66-899B819208DF}"/>
              </a:ext>
            </a:extLst>
          </p:cNvPr>
          <p:cNvSpPr>
            <a:spLocks noChangeArrowheads="1"/>
          </p:cNvSpPr>
          <p:nvPr/>
        </p:nvSpPr>
        <p:spPr bwMode="auto">
          <a:xfrm>
            <a:off x="304800" y="13716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Calibri" panose="020F0502020204030204" pitchFamily="34" charset="0"/>
              </a:rPr>
              <a:t>Attaque d’atténuation :</a:t>
            </a:r>
            <a:endParaRPr lang="fr-FR" altLang="fr-FR"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109" name="Rectangle 7">
            <a:extLst>
              <a:ext uri="{FF2B5EF4-FFF2-40B4-BE49-F238E27FC236}">
                <a16:creationId xmlns:a16="http://schemas.microsoft.com/office/drawing/2014/main" id="{60E16972-7098-5CA5-75B1-B6EDF6F24EC1}"/>
              </a:ext>
            </a:extLst>
          </p:cNvPr>
          <p:cNvSpPr>
            <a:spLocks noChangeArrowheads="1"/>
          </p:cNvSpPr>
          <p:nvPr/>
        </p:nvSpPr>
        <p:spPr bwMode="auto">
          <a:xfrm>
            <a:off x="3148013"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7110" name="ZoneTexte 2">
            <a:extLst>
              <a:ext uri="{FF2B5EF4-FFF2-40B4-BE49-F238E27FC236}">
                <a16:creationId xmlns:a16="http://schemas.microsoft.com/office/drawing/2014/main" id="{E0797116-43D5-538C-F01F-0761670CBF7C}"/>
              </a:ext>
            </a:extLst>
          </p:cNvPr>
          <p:cNvSpPr txBox="1">
            <a:spLocks noChangeArrowheads="1"/>
          </p:cNvSpPr>
          <p:nvPr/>
        </p:nvSpPr>
        <p:spPr bwMode="auto">
          <a:xfrm>
            <a:off x="319088" y="2016125"/>
            <a:ext cx="78486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Cette technique désigne une attaque limitée en temps menée de l’extérieur, destinée à réduire grandement la puissance du feu pour mener immédiatement derrière une attaque depuis l’intérieur.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47111" name="Image 16541" descr="RÃ©sultat de recherche d'images pour &quot;feu d'appartement&quot;">
            <a:extLst>
              <a:ext uri="{FF2B5EF4-FFF2-40B4-BE49-F238E27FC236}">
                <a16:creationId xmlns:a16="http://schemas.microsoft.com/office/drawing/2014/main" id="{50583FBC-9BE2-A072-43E5-7CD376D68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3543300"/>
            <a:ext cx="34194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3">
            <a:extLst>
              <a:ext uri="{FF2B5EF4-FFF2-40B4-BE49-F238E27FC236}">
                <a16:creationId xmlns:a16="http://schemas.microsoft.com/office/drawing/2014/main" id="{CBD268C1-300B-3F73-A6C6-DFF23A96906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8F1D569-1033-4F54-8B4A-592C1E1184C7}" type="slidenum">
              <a:rPr lang="fr-FR" altLang="fr-FR" sz="1200">
                <a:solidFill>
                  <a:srgbClr val="898989"/>
                </a:solidFill>
              </a:rPr>
              <a:pPr algn="r" eaLnBrk="1" hangingPunct="1">
                <a:spcBef>
                  <a:spcPct val="0"/>
                </a:spcBef>
                <a:buFontTx/>
                <a:buNone/>
              </a:pPr>
              <a:t>45</a:t>
            </a:fld>
            <a:endParaRPr lang="fr-FR" altLang="fr-FR" sz="1200">
              <a:solidFill>
                <a:srgbClr val="898989"/>
              </a:solidFill>
            </a:endParaRPr>
          </a:p>
        </p:txBody>
      </p:sp>
      <p:sp>
        <p:nvSpPr>
          <p:cNvPr id="48131" name="Titre 8">
            <a:extLst>
              <a:ext uri="{FF2B5EF4-FFF2-40B4-BE49-F238E27FC236}">
                <a16:creationId xmlns:a16="http://schemas.microsoft.com/office/drawing/2014/main" id="{A39BD767-F355-935E-D94E-14C626B3203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Différents type d'attaque</a:t>
            </a:r>
          </a:p>
        </p:txBody>
      </p:sp>
      <p:sp>
        <p:nvSpPr>
          <p:cNvPr id="48132" name="Rectangle 5">
            <a:extLst>
              <a:ext uri="{FF2B5EF4-FFF2-40B4-BE49-F238E27FC236}">
                <a16:creationId xmlns:a16="http://schemas.microsoft.com/office/drawing/2014/main" id="{3DD62B1A-B95B-B5F8-64CC-2066CCED87C4}"/>
              </a:ext>
            </a:extLst>
          </p:cNvPr>
          <p:cNvSpPr>
            <a:spLocks noChangeArrowheads="1"/>
          </p:cNvSpPr>
          <p:nvPr/>
        </p:nvSpPr>
        <p:spPr bwMode="auto">
          <a:xfrm>
            <a:off x="323850" y="1279525"/>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Attaque massive </a:t>
            </a:r>
            <a:r>
              <a:rPr lang="fr-FR" altLang="fr-FR" sz="2400" b="1">
                <a:solidFill>
                  <a:srgbClr val="000000"/>
                </a:solidFill>
                <a:latin typeface="Times New Roman" panose="02020603050405020304" pitchFamily="18" charset="0"/>
                <a:cs typeface="Times New Roman" panose="02020603050405020304" pitchFamily="18" charset="0"/>
              </a:rPr>
              <a:t>:</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133" name="Rectangle 7">
            <a:extLst>
              <a:ext uri="{FF2B5EF4-FFF2-40B4-BE49-F238E27FC236}">
                <a16:creationId xmlns:a16="http://schemas.microsoft.com/office/drawing/2014/main" id="{61271796-01E9-4E22-F444-9EE539F72B87}"/>
              </a:ext>
            </a:extLst>
          </p:cNvPr>
          <p:cNvSpPr>
            <a:spLocks noChangeArrowheads="1"/>
          </p:cNvSpPr>
          <p:nvPr/>
        </p:nvSpPr>
        <p:spPr bwMode="auto">
          <a:xfrm>
            <a:off x="2552700"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4" name="Image 1">
            <a:extLst>
              <a:ext uri="{FF2B5EF4-FFF2-40B4-BE49-F238E27FC236}">
                <a16:creationId xmlns:a16="http://schemas.microsoft.com/office/drawing/2014/main" id="{F4972CA7-360F-6E7D-2532-D64B345D1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844675"/>
            <a:ext cx="72390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1">
            <a:extLst>
              <a:ext uri="{FF2B5EF4-FFF2-40B4-BE49-F238E27FC236}">
                <a16:creationId xmlns:a16="http://schemas.microsoft.com/office/drawing/2014/main" id="{CE1AE24D-79F4-B31A-AFBF-D7E3900C14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997200"/>
            <a:ext cx="2792412"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Espace réservé du numéro de diapositive 3">
            <a:extLst>
              <a:ext uri="{FF2B5EF4-FFF2-40B4-BE49-F238E27FC236}">
                <a16:creationId xmlns:a16="http://schemas.microsoft.com/office/drawing/2014/main" id="{4EB13FF7-1FD3-A417-0C09-5C94EF24CB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69288E6-F6FB-413A-B63D-22C2C8602F6C}" type="slidenum">
              <a:rPr lang="fr-FR" altLang="fr-FR" sz="1200" smtClean="0">
                <a:solidFill>
                  <a:srgbClr val="898989"/>
                </a:solidFill>
              </a:rPr>
              <a:pPr>
                <a:spcBef>
                  <a:spcPct val="0"/>
                </a:spcBef>
                <a:buFontTx/>
                <a:buNone/>
              </a:pPr>
              <a:t>46</a:t>
            </a:fld>
            <a:endParaRPr lang="fr-FR" altLang="fr-FR" sz="1200">
              <a:solidFill>
                <a:srgbClr val="898989"/>
              </a:solidFill>
            </a:endParaRPr>
          </a:p>
        </p:txBody>
      </p:sp>
      <p:sp>
        <p:nvSpPr>
          <p:cNvPr id="14" name="Titre 8">
            <a:extLst>
              <a:ext uri="{FF2B5EF4-FFF2-40B4-BE49-F238E27FC236}">
                <a16:creationId xmlns:a16="http://schemas.microsoft.com/office/drawing/2014/main" id="{A2727F81-7097-A673-5767-43A9E93DA2AE}"/>
              </a:ext>
            </a:extLst>
          </p:cNvPr>
          <p:cNvSpPr>
            <a:spLocks noGrp="1"/>
          </p:cNvSpPr>
          <p:nvPr>
            <p:ph type="title"/>
          </p:nvPr>
        </p:nvSpPr>
        <p:spPr>
          <a:xfrm>
            <a:off x="700088" y="1778000"/>
            <a:ext cx="7742237" cy="939800"/>
          </a:xfrm>
        </p:spPr>
        <p:txBody>
          <a:bodyPr/>
          <a:lstStyle/>
          <a:p>
            <a:pPr eaLnBrk="1" hangingPunct="1">
              <a:defRPr/>
            </a:pPr>
            <a:r>
              <a:rPr lang="fr-FR" sz="3200" b="1" dirty="0">
                <a:solidFill>
                  <a:schemeClr val="accent6">
                    <a:lumMod val="50000"/>
                  </a:schemeClr>
                </a:solidFill>
              </a:rPr>
              <a:t>Protection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a:extLst>
              <a:ext uri="{FF2B5EF4-FFF2-40B4-BE49-F238E27FC236}">
                <a16:creationId xmlns:a16="http://schemas.microsoft.com/office/drawing/2014/main" id="{4A010A38-5381-ED8A-49D7-1768559938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0C65613-2BBF-4FEC-878D-C3CD8379234E}" type="slidenum">
              <a:rPr lang="fr-FR" altLang="fr-FR" sz="1200" smtClean="0">
                <a:solidFill>
                  <a:srgbClr val="898989"/>
                </a:solidFill>
              </a:rPr>
              <a:pPr>
                <a:spcBef>
                  <a:spcPct val="0"/>
                </a:spcBef>
                <a:buFontTx/>
                <a:buNone/>
              </a:pPr>
              <a:t>47</a:t>
            </a:fld>
            <a:endParaRPr lang="fr-FR" altLang="fr-FR" sz="1200">
              <a:solidFill>
                <a:srgbClr val="898989"/>
              </a:solidFill>
            </a:endParaRPr>
          </a:p>
        </p:txBody>
      </p:sp>
      <p:sp>
        <p:nvSpPr>
          <p:cNvPr id="14" name="Titre 8">
            <a:extLst>
              <a:ext uri="{FF2B5EF4-FFF2-40B4-BE49-F238E27FC236}">
                <a16:creationId xmlns:a16="http://schemas.microsoft.com/office/drawing/2014/main" id="{8C168820-D7EC-CDBA-8B3B-2CCBCD34DBB1}"/>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0180" name="Rectangle 3">
            <a:extLst>
              <a:ext uri="{FF2B5EF4-FFF2-40B4-BE49-F238E27FC236}">
                <a16:creationId xmlns:a16="http://schemas.microsoft.com/office/drawing/2014/main" id="{87FCB44B-9416-DB21-F486-D926F432AEE6}"/>
              </a:ext>
            </a:extLst>
          </p:cNvPr>
          <p:cNvSpPr>
            <a:spLocks noChangeArrowheads="1"/>
          </p:cNvSpPr>
          <p:nvPr/>
        </p:nvSpPr>
        <p:spPr bwMode="auto">
          <a:xfrm>
            <a:off x="350838" y="1628775"/>
            <a:ext cx="8291512"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Objectif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limiter le + possible les dégâts occasionnés par les eaux d’extinction, le feu, les fumées, la chaleur.</a:t>
            </a: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Pour être efficace, elle doit être réalisée </a:t>
            </a: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au plus tôt, et dès que possible pendant </a:t>
            </a: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l’attaque.</a:t>
            </a:r>
          </a:p>
        </p:txBody>
      </p:sp>
      <p:pic>
        <p:nvPicPr>
          <p:cNvPr id="50181" name="Picture 1">
            <a:extLst>
              <a:ext uri="{FF2B5EF4-FFF2-40B4-BE49-F238E27FC236}">
                <a16:creationId xmlns:a16="http://schemas.microsoft.com/office/drawing/2014/main" id="{168D138C-9FA3-E994-0C7C-BCBAEF4B0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586038"/>
            <a:ext cx="3357562"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a:extLst>
              <a:ext uri="{FF2B5EF4-FFF2-40B4-BE49-F238E27FC236}">
                <a16:creationId xmlns:a16="http://schemas.microsoft.com/office/drawing/2014/main" id="{EA6FBC46-0907-600B-9228-55337C32C4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54F7BA7-44B3-4704-A6D7-5EB4048688CB}" type="slidenum">
              <a:rPr lang="fr-FR" altLang="fr-FR" sz="1200" smtClean="0">
                <a:solidFill>
                  <a:srgbClr val="898989"/>
                </a:solidFill>
              </a:rPr>
              <a:pPr>
                <a:spcBef>
                  <a:spcPct val="0"/>
                </a:spcBef>
                <a:buFontTx/>
                <a:buNone/>
              </a:pPr>
              <a:t>48</a:t>
            </a:fld>
            <a:endParaRPr lang="fr-FR" altLang="fr-FR" sz="1200">
              <a:solidFill>
                <a:srgbClr val="898989"/>
              </a:solidFill>
            </a:endParaRPr>
          </a:p>
        </p:txBody>
      </p:sp>
      <p:sp>
        <p:nvSpPr>
          <p:cNvPr id="14" name="Titre 8">
            <a:extLst>
              <a:ext uri="{FF2B5EF4-FFF2-40B4-BE49-F238E27FC236}">
                <a16:creationId xmlns:a16="http://schemas.microsoft.com/office/drawing/2014/main" id="{31364EA3-15FC-BC84-FF93-29FB6B12012D}"/>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41989" name="Rectangle 3">
            <a:extLst>
              <a:ext uri="{FF2B5EF4-FFF2-40B4-BE49-F238E27FC236}">
                <a16:creationId xmlns:a16="http://schemas.microsoft.com/office/drawing/2014/main" id="{77D77345-8E94-AD9F-51CB-578079F087C4}"/>
              </a:ext>
            </a:extLst>
          </p:cNvPr>
          <p:cNvSpPr>
            <a:spLocks noChangeArrowheads="1"/>
          </p:cNvSpPr>
          <p:nvPr/>
        </p:nvSpPr>
        <p:spPr bwMode="auto">
          <a:xfrm>
            <a:off x="323850" y="1341438"/>
            <a:ext cx="8534400" cy="4524375"/>
          </a:xfrm>
          <a:prstGeom prst="rect">
            <a:avLst/>
          </a:prstGeom>
          <a:noFill/>
          <a:ln>
            <a:noFill/>
          </a:ln>
          <a:effectLst/>
        </p:spPr>
        <p:txBody>
          <a:bodyPr anchor="ct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Consistent généralement à :</a:t>
            </a:r>
          </a:p>
          <a:p>
            <a:pPr>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Évacuer l’eau répandue sur les planchers, parquets et les escaliers, assécher les planchers et les boiseries,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Aérer et ventiler les locaux afin de limiter l’accumulation des gaz chauds et des fumées,</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Bâcher et recouvrir les mobiliers et objets divers menacés par les eaux d’extinction,</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Déplacer, dans certains cas exceptionnels, le mobilier exposé aux effets de l’incendie,</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Étayer sommairement les éléments de construction dans certaines circonstances exceptionnelles.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3">
            <a:extLst>
              <a:ext uri="{FF2B5EF4-FFF2-40B4-BE49-F238E27FC236}">
                <a16:creationId xmlns:a16="http://schemas.microsoft.com/office/drawing/2014/main" id="{A61FC326-55F4-4E3A-95D5-3BB20C6AA23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B827FEC-4769-4C30-A9F0-05043312DBBE}" type="slidenum">
              <a:rPr lang="fr-FR" altLang="fr-FR" sz="1200">
                <a:solidFill>
                  <a:srgbClr val="898989"/>
                </a:solidFill>
              </a:rPr>
              <a:pPr algn="r" eaLnBrk="1" hangingPunct="1">
                <a:spcBef>
                  <a:spcPct val="0"/>
                </a:spcBef>
                <a:buFontTx/>
                <a:buNone/>
              </a:pPr>
              <a:t>49</a:t>
            </a:fld>
            <a:endParaRPr lang="fr-FR" altLang="fr-FR" sz="1200">
              <a:solidFill>
                <a:srgbClr val="898989"/>
              </a:solidFill>
            </a:endParaRPr>
          </a:p>
        </p:txBody>
      </p:sp>
      <p:sp>
        <p:nvSpPr>
          <p:cNvPr id="14" name="Titre 8">
            <a:extLst>
              <a:ext uri="{FF2B5EF4-FFF2-40B4-BE49-F238E27FC236}">
                <a16:creationId xmlns:a16="http://schemas.microsoft.com/office/drawing/2014/main" id="{A398FC92-892F-A552-38D2-14F2C10B12C9}"/>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2228" name="ZoneTexte 2">
            <a:extLst>
              <a:ext uri="{FF2B5EF4-FFF2-40B4-BE49-F238E27FC236}">
                <a16:creationId xmlns:a16="http://schemas.microsoft.com/office/drawing/2014/main" id="{D6EF765D-79E4-EDC6-9920-32F8C26643E5}"/>
              </a:ext>
            </a:extLst>
          </p:cNvPr>
          <p:cNvSpPr txBox="1">
            <a:spLocks noChangeArrowheads="1"/>
          </p:cNvSpPr>
          <p:nvPr/>
        </p:nvSpPr>
        <p:spPr bwMode="auto">
          <a:xfrm>
            <a:off x="468313" y="1341438"/>
            <a:ext cx="7488237"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contre le rayonnement :</a:t>
            </a:r>
          </a:p>
          <a:p>
            <a:pPr>
              <a:lnSpc>
                <a:spcPct val="107000"/>
              </a:lnSpc>
              <a:spcBef>
                <a:spcPct val="0"/>
              </a:spcBef>
              <a:spcAft>
                <a:spcPts val="800"/>
              </a:spcAft>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Consiste à établir une ou des lance(s) à eau pour créer un ou des écran(s) en vue de limiter l’impact du rayonnement sur des bâtiments et / ou des objets sensibles à la chaleur (cible).</a:t>
            </a: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On parle plus communément de « limiter les propagations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a:t>
            </a:r>
            <a:endParaRPr lang="fr-FR" altLang="fr-FR" sz="18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8F203FE4-AD30-FAE2-5027-DACE93EDAAE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Placement des engins</a:t>
            </a:r>
          </a:p>
        </p:txBody>
      </p:sp>
      <p:sp>
        <p:nvSpPr>
          <p:cNvPr id="7171" name="Espace réservé du numéro de diapositive 4">
            <a:extLst>
              <a:ext uri="{FF2B5EF4-FFF2-40B4-BE49-F238E27FC236}">
                <a16:creationId xmlns:a16="http://schemas.microsoft.com/office/drawing/2014/main" id="{9730EBB4-20A2-D2FE-A49A-0A1D5BC51C9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C92329-5280-442B-BDA5-4DF9504768FD}"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ZoneTexte 20">
            <a:extLst>
              <a:ext uri="{FF2B5EF4-FFF2-40B4-BE49-F238E27FC236}">
                <a16:creationId xmlns:a16="http://schemas.microsoft.com/office/drawing/2014/main" id="{CD98611C-462D-8963-7CC4-84A0BE2DB856}"/>
              </a:ext>
            </a:extLst>
          </p:cNvPr>
          <p:cNvSpPr txBox="1">
            <a:spLocks noChangeArrowheads="1"/>
          </p:cNvSpPr>
          <p:nvPr/>
        </p:nvSpPr>
        <p:spPr bwMode="auto">
          <a:xfrm>
            <a:off x="455613" y="1304925"/>
            <a:ext cx="8232775" cy="37846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V</a:t>
            </a:r>
            <a:r>
              <a:rPr lang="fr-FR" sz="2400" dirty="0">
                <a:latin typeface="Times New Roman" panose="02020603050405020304" pitchFamily="18" charset="0"/>
                <a:ea typeface="Calibri" panose="020F0502020204030204" pitchFamily="34" charset="0"/>
                <a:cs typeface="Times New Roman" panose="02020603050405020304" pitchFamily="18" charset="0"/>
              </a:rPr>
              <a:t>a dépendre de leurs missions :</a:t>
            </a:r>
          </a:p>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Engins dépassent l’adresse du sinistre :</a:t>
            </a:r>
          </a:p>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spcBef>
                <a:spcPts val="0"/>
              </a:spcBef>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Pour des raisons de sécurité (effondrement, phénomène thermique…),</a:t>
            </a:r>
          </a:p>
          <a:p>
            <a:pPr marL="342900" indent="-342900">
              <a:spcBef>
                <a:spcPts val="0"/>
              </a:spcBef>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Pour laisser l’emplacement libre à l’échelle.</a:t>
            </a:r>
          </a:p>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Bef>
                <a:spcPts val="0"/>
              </a:spcBef>
              <a:spcAft>
                <a:spcPts val="0"/>
              </a:spcAft>
              <a:buFont typeface="Arial" panose="020B0604020202020204" pitchFamily="34" charset="0"/>
              <a:buNone/>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Se placent, </a:t>
            </a:r>
            <a:r>
              <a:rPr 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côté du sinistre sauf appréciation contraire du CA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3">
            <a:extLst>
              <a:ext uri="{FF2B5EF4-FFF2-40B4-BE49-F238E27FC236}">
                <a16:creationId xmlns:a16="http://schemas.microsoft.com/office/drawing/2014/main" id="{3F24771F-CEB6-33E2-0B57-31946AE2135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777EFC-A325-45A0-BD70-9FE2BB1CBE83}" type="slidenum">
              <a:rPr lang="fr-FR" altLang="fr-FR" sz="1200">
                <a:solidFill>
                  <a:srgbClr val="898989"/>
                </a:solidFill>
              </a:rPr>
              <a:pPr algn="r" eaLnBrk="1" hangingPunct="1">
                <a:spcBef>
                  <a:spcPct val="0"/>
                </a:spcBef>
                <a:buFontTx/>
                <a:buNone/>
              </a:pPr>
              <a:t>50</a:t>
            </a:fld>
            <a:endParaRPr lang="fr-FR" altLang="fr-FR" sz="1200">
              <a:solidFill>
                <a:srgbClr val="898989"/>
              </a:solidFill>
            </a:endParaRPr>
          </a:p>
        </p:txBody>
      </p:sp>
      <p:sp>
        <p:nvSpPr>
          <p:cNvPr id="14" name="Titre 8">
            <a:extLst>
              <a:ext uri="{FF2B5EF4-FFF2-40B4-BE49-F238E27FC236}">
                <a16:creationId xmlns:a16="http://schemas.microsoft.com/office/drawing/2014/main" id="{F2BAB8B6-E730-5829-A37D-57D460D939F1}"/>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pic>
        <p:nvPicPr>
          <p:cNvPr id="53252" name="Image 5">
            <a:extLst>
              <a:ext uri="{FF2B5EF4-FFF2-40B4-BE49-F238E27FC236}">
                <a16:creationId xmlns:a16="http://schemas.microsoft.com/office/drawing/2014/main" id="{DCB0412A-D8DD-3543-104C-010960AED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825" t="30400" r="16927" b="16402"/>
          <a:stretch>
            <a:fillRect/>
          </a:stretch>
        </p:blipFill>
        <p:spPr bwMode="auto">
          <a:xfrm>
            <a:off x="409575" y="1214438"/>
            <a:ext cx="8277225"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3">
            <a:extLst>
              <a:ext uri="{FF2B5EF4-FFF2-40B4-BE49-F238E27FC236}">
                <a16:creationId xmlns:a16="http://schemas.microsoft.com/office/drawing/2014/main" id="{33950A7E-3EAF-22CC-2F40-774EB5495C6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45DFAB-A8A1-400A-A4A2-C1C521E5F5F5}" type="slidenum">
              <a:rPr lang="fr-FR" altLang="fr-FR" sz="1200">
                <a:solidFill>
                  <a:srgbClr val="898989"/>
                </a:solidFill>
              </a:rPr>
              <a:pPr algn="r" eaLnBrk="1" hangingPunct="1">
                <a:spcBef>
                  <a:spcPct val="0"/>
                </a:spcBef>
                <a:buFontTx/>
                <a:buNone/>
              </a:pPr>
              <a:t>51</a:t>
            </a:fld>
            <a:endParaRPr lang="fr-FR" altLang="fr-FR" sz="1200">
              <a:solidFill>
                <a:srgbClr val="898989"/>
              </a:solidFill>
            </a:endParaRPr>
          </a:p>
        </p:txBody>
      </p:sp>
      <p:sp>
        <p:nvSpPr>
          <p:cNvPr id="14" name="Titre 8">
            <a:extLst>
              <a:ext uri="{FF2B5EF4-FFF2-40B4-BE49-F238E27FC236}">
                <a16:creationId xmlns:a16="http://schemas.microsoft.com/office/drawing/2014/main" id="{6E65F3B4-1FD5-C24F-2883-4AD6A77FFBB8}"/>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4276" name="ZoneTexte 2">
            <a:extLst>
              <a:ext uri="{FF2B5EF4-FFF2-40B4-BE49-F238E27FC236}">
                <a16:creationId xmlns:a16="http://schemas.microsoft.com/office/drawing/2014/main" id="{F0E59009-3007-64B7-5209-ED6266013E59}"/>
              </a:ext>
            </a:extLst>
          </p:cNvPr>
          <p:cNvSpPr txBox="1">
            <a:spLocks noChangeArrowheads="1"/>
          </p:cNvSpPr>
          <p:nvPr/>
        </p:nvSpPr>
        <p:spPr bwMode="auto">
          <a:xfrm>
            <a:off x="41433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Gestion des flux gazeux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54277" name="ZoneTexte 5">
            <a:extLst>
              <a:ext uri="{FF2B5EF4-FFF2-40B4-BE49-F238E27FC236}">
                <a16:creationId xmlns:a16="http://schemas.microsoft.com/office/drawing/2014/main" id="{54A1B5CE-A2B3-60C2-C62B-9F1E14F2D0D1}"/>
              </a:ext>
            </a:extLst>
          </p:cNvPr>
          <p:cNvSpPr txBox="1">
            <a:spLocks noChangeArrowheads="1"/>
          </p:cNvSpPr>
          <p:nvPr/>
        </p:nvSpPr>
        <p:spPr bwMode="auto">
          <a:xfrm>
            <a:off x="414338" y="1949450"/>
            <a:ext cx="8443912" cy="38433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Fumées et les gaz chaud (flux) doivent être pris en compte dès la 1</a:t>
            </a:r>
            <a:r>
              <a:rPr lang="fr-FR" altLang="fr-FR" sz="2400" baseline="30000" dirty="0">
                <a:latin typeface="Times New Roman" panose="02020603050405020304" pitchFamily="18" charset="0"/>
                <a:ea typeface="Calibri" panose="020F0502020204030204" pitchFamily="34" charset="0"/>
                <a:cs typeface="Times New Roman" panose="02020603050405020304" pitchFamily="18" charset="0"/>
              </a:rPr>
              <a:t>ère</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reconnaissance.</a:t>
            </a:r>
          </a:p>
          <a:p>
            <a:pPr>
              <a:lnSpc>
                <a:spcPct val="107000"/>
              </a:lnSpc>
              <a:spcAft>
                <a:spcPts val="800"/>
              </a:spcAft>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Cette opération peut consister en :</a:t>
            </a:r>
          </a:p>
          <a:p>
            <a:pPr>
              <a:lnSpc>
                <a:spcPct val="107000"/>
              </a:lnSpc>
              <a:spcAft>
                <a:spcPts val="800"/>
              </a:spcAft>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Arial" panose="020B0604020202020204" pitchFamily="34" charset="0"/>
              <a:buChar cha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Simple fermeture de porte,</a:t>
            </a:r>
          </a:p>
          <a:p>
            <a:pPr marL="457200" indent="-457200">
              <a:lnSpc>
                <a:spcPct val="107000"/>
              </a:lnSpc>
              <a:spcAft>
                <a:spcPts val="800"/>
              </a:spcAft>
              <a:buFont typeface="Arial" panose="020B0604020202020204" pitchFamily="34" charset="0"/>
              <a:buChar cha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Création d’un courant d’air contrôlé vers l’extérieur,</a:t>
            </a:r>
          </a:p>
          <a:p>
            <a:pPr marL="457200" indent="-457200">
              <a:lnSpc>
                <a:spcPct val="107000"/>
              </a:lnSpc>
              <a:spcAft>
                <a:spcPts val="800"/>
              </a:spcAft>
              <a:buFont typeface="Arial" panose="020B0604020202020204" pitchFamily="34" charset="0"/>
              <a:buChar cha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Emploi de moyens mécaniques de ventilation.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a:extLst>
              <a:ext uri="{FF2B5EF4-FFF2-40B4-BE49-F238E27FC236}">
                <a16:creationId xmlns:a16="http://schemas.microsoft.com/office/drawing/2014/main" id="{514DC9E6-1F2C-0075-E249-13BCBF5358A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E4147E-D905-47B2-AB4D-CFDEF852B6A9}" type="slidenum">
              <a:rPr lang="fr-FR" altLang="fr-FR" sz="1200">
                <a:solidFill>
                  <a:srgbClr val="898989"/>
                </a:solidFill>
              </a:rPr>
              <a:pPr algn="r" eaLnBrk="1" hangingPunct="1">
                <a:spcBef>
                  <a:spcPct val="0"/>
                </a:spcBef>
                <a:buFontTx/>
                <a:buNone/>
              </a:pPr>
              <a:t>52</a:t>
            </a:fld>
            <a:endParaRPr lang="fr-FR" altLang="fr-FR" sz="1200">
              <a:solidFill>
                <a:srgbClr val="898989"/>
              </a:solidFill>
            </a:endParaRPr>
          </a:p>
        </p:txBody>
      </p:sp>
      <p:sp>
        <p:nvSpPr>
          <p:cNvPr id="14" name="Titre 8">
            <a:extLst>
              <a:ext uri="{FF2B5EF4-FFF2-40B4-BE49-F238E27FC236}">
                <a16:creationId xmlns:a16="http://schemas.microsoft.com/office/drawing/2014/main" id="{BB0D5B0F-038E-375A-9392-490C38271D11}"/>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5300" name="ZoneTexte 2">
            <a:extLst>
              <a:ext uri="{FF2B5EF4-FFF2-40B4-BE49-F238E27FC236}">
                <a16:creationId xmlns:a16="http://schemas.microsoft.com/office/drawing/2014/main" id="{2A76E955-C7E2-DBCF-E44B-562BEC419264}"/>
              </a:ext>
            </a:extLst>
          </p:cNvPr>
          <p:cNvSpPr txBox="1">
            <a:spLocks noChangeArrowheads="1"/>
          </p:cNvSpPr>
          <p:nvPr/>
        </p:nvSpPr>
        <p:spPr bwMode="auto">
          <a:xfrm>
            <a:off x="41433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Gestion des flux gazeux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55301" name="ZoneTexte 5">
            <a:extLst>
              <a:ext uri="{FF2B5EF4-FFF2-40B4-BE49-F238E27FC236}">
                <a16:creationId xmlns:a16="http://schemas.microsoft.com/office/drawing/2014/main" id="{1AF76001-6D9D-0EF5-A260-55D99819B6DE}"/>
              </a:ext>
            </a:extLst>
          </p:cNvPr>
          <p:cNvSpPr txBox="1">
            <a:spLocks noChangeArrowheads="1"/>
          </p:cNvSpPr>
          <p:nvPr/>
        </p:nvSpPr>
        <p:spPr bwMode="auto">
          <a:xfrm>
            <a:off x="393700" y="2266950"/>
            <a:ext cx="82931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Si la ventilation opérationnelle permet d’évacuer plus rapidement les fumées ; elle trouve son intérêt dans la protection, en limitant ou canalisant les fumées vers l’extérieur du bâtiment, réduisant ainsi l’impact sur les objets présents.</a:t>
            </a: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 COS doit s’assurer que le feu ne se trouve pas entre l’entrant et le sortant.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3">
            <a:extLst>
              <a:ext uri="{FF2B5EF4-FFF2-40B4-BE49-F238E27FC236}">
                <a16:creationId xmlns:a16="http://schemas.microsoft.com/office/drawing/2014/main" id="{B319B05C-6C6D-51BE-7981-8CEF0EE4809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42BEA1-600E-4485-A421-9F1717929693}" type="slidenum">
              <a:rPr lang="fr-FR" altLang="fr-FR" sz="1200">
                <a:solidFill>
                  <a:srgbClr val="898989"/>
                </a:solidFill>
              </a:rPr>
              <a:pPr algn="r" eaLnBrk="1" hangingPunct="1">
                <a:spcBef>
                  <a:spcPct val="0"/>
                </a:spcBef>
                <a:buFontTx/>
                <a:buNone/>
              </a:pPr>
              <a:t>53</a:t>
            </a:fld>
            <a:endParaRPr lang="fr-FR" altLang="fr-FR" sz="1200">
              <a:solidFill>
                <a:srgbClr val="898989"/>
              </a:solidFill>
            </a:endParaRPr>
          </a:p>
        </p:txBody>
      </p:sp>
      <p:sp>
        <p:nvSpPr>
          <p:cNvPr id="14" name="Titre 8">
            <a:extLst>
              <a:ext uri="{FF2B5EF4-FFF2-40B4-BE49-F238E27FC236}">
                <a16:creationId xmlns:a16="http://schemas.microsoft.com/office/drawing/2014/main" id="{D726F9E7-AEF9-BD65-809B-2D1E8328F75E}"/>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6324" name="ZoneTexte 1">
            <a:extLst>
              <a:ext uri="{FF2B5EF4-FFF2-40B4-BE49-F238E27FC236}">
                <a16:creationId xmlns:a16="http://schemas.microsoft.com/office/drawing/2014/main" id="{D33F5688-E840-A7B0-0713-0791767CF78B}"/>
              </a:ext>
            </a:extLst>
          </p:cNvPr>
          <p:cNvSpPr txBox="1">
            <a:spLocks noChangeArrowheads="1"/>
          </p:cNvSpPr>
          <p:nvPr/>
        </p:nvSpPr>
        <p:spPr bwMode="auto">
          <a:xfrm>
            <a:off x="41433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Gestion des flux gazeux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pic>
        <p:nvPicPr>
          <p:cNvPr id="56325" name="Image 5">
            <a:extLst>
              <a:ext uri="{FF2B5EF4-FFF2-40B4-BE49-F238E27FC236}">
                <a16:creationId xmlns:a16="http://schemas.microsoft.com/office/drawing/2014/main" id="{08DC311F-7528-E7F0-E1AF-7A259D908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188" t="42999" r="20074" b="20601"/>
          <a:stretch>
            <a:fillRect/>
          </a:stretch>
        </p:blipFill>
        <p:spPr bwMode="auto">
          <a:xfrm>
            <a:off x="323850" y="1885950"/>
            <a:ext cx="82835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a:extLst>
              <a:ext uri="{FF2B5EF4-FFF2-40B4-BE49-F238E27FC236}">
                <a16:creationId xmlns:a16="http://schemas.microsoft.com/office/drawing/2014/main" id="{E7F7B297-FDC9-4927-4453-36941C53219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278FD2-472F-43BA-8566-58BAD8928515}" type="slidenum">
              <a:rPr lang="fr-FR" altLang="fr-FR" sz="1200">
                <a:solidFill>
                  <a:srgbClr val="898989"/>
                </a:solidFill>
              </a:rPr>
              <a:pPr algn="r" eaLnBrk="1" hangingPunct="1">
                <a:spcBef>
                  <a:spcPct val="0"/>
                </a:spcBef>
                <a:buFontTx/>
                <a:buNone/>
              </a:pPr>
              <a:t>54</a:t>
            </a:fld>
            <a:endParaRPr lang="fr-FR" altLang="fr-FR" sz="1200">
              <a:solidFill>
                <a:srgbClr val="898989"/>
              </a:solidFill>
            </a:endParaRPr>
          </a:p>
        </p:txBody>
      </p:sp>
      <p:sp>
        <p:nvSpPr>
          <p:cNvPr id="14" name="Titre 8">
            <a:extLst>
              <a:ext uri="{FF2B5EF4-FFF2-40B4-BE49-F238E27FC236}">
                <a16:creationId xmlns:a16="http://schemas.microsoft.com/office/drawing/2014/main" id="{0F59D724-BED6-0044-AE2D-7407AE157B32}"/>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7348" name="ZoneTexte 2">
            <a:extLst>
              <a:ext uri="{FF2B5EF4-FFF2-40B4-BE49-F238E27FC236}">
                <a16:creationId xmlns:a16="http://schemas.microsoft.com/office/drawing/2014/main" id="{4AD2F436-E0B7-F3DF-2DB6-F47D651A5869}"/>
              </a:ext>
            </a:extLst>
          </p:cNvPr>
          <p:cNvSpPr txBox="1">
            <a:spLocks noChangeArrowheads="1"/>
          </p:cNvSpPr>
          <p:nvPr/>
        </p:nvSpPr>
        <p:spPr bwMode="auto">
          <a:xfrm>
            <a:off x="422275"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La gestion de l’eau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58373" name="ZoneTexte 5">
            <a:extLst>
              <a:ext uri="{FF2B5EF4-FFF2-40B4-BE49-F238E27FC236}">
                <a16:creationId xmlns:a16="http://schemas.microsoft.com/office/drawing/2014/main" id="{778063BF-B86A-ECA2-44A3-5DC2BD1B5C04}"/>
              </a:ext>
            </a:extLst>
          </p:cNvPr>
          <p:cNvSpPr txBox="1">
            <a:spLocks noChangeArrowheads="1"/>
          </p:cNvSpPr>
          <p:nvPr/>
        </p:nvSpPr>
        <p:spPr bwMode="auto">
          <a:xfrm>
            <a:off x="442913" y="1935163"/>
            <a:ext cx="8402637" cy="41544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Objectifs :</a:t>
            </a: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Protéger les biens des eaux de ruissellement et d’infiltration,</a:t>
            </a:r>
          </a:p>
          <a:p>
            <a:pPr marL="342900" indent="-342900">
              <a:buFont typeface="Arial" panose="020B0604020202020204" pitchFamily="34" charset="0"/>
              <a:buChar cha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Protéger la structure de la surcharge créée par l’eau.</a:t>
            </a: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Eaux d’extinction et les fluides provenant des ruptures de canalisation sont guidés vers l’extérieur, ou vers 1 pièce ne contenant pas d’objets de valeur.</a:t>
            </a:r>
          </a:p>
          <a:p>
            <a:pPr>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Pompage et assèchement peuvent intervenir parallèlement à la phase d’attaque.</a:t>
            </a:r>
            <a:endParaRPr lang="fr-FR"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3">
            <a:extLst>
              <a:ext uri="{FF2B5EF4-FFF2-40B4-BE49-F238E27FC236}">
                <a16:creationId xmlns:a16="http://schemas.microsoft.com/office/drawing/2014/main" id="{1851C490-2E79-EDDB-59C4-7E6591B0695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10D1BB0-3EDC-4E57-8718-FE0BAD5AA292}" type="slidenum">
              <a:rPr lang="fr-FR" altLang="fr-FR" sz="1200">
                <a:solidFill>
                  <a:srgbClr val="898989"/>
                </a:solidFill>
              </a:rPr>
              <a:pPr algn="r" eaLnBrk="1" hangingPunct="1">
                <a:spcBef>
                  <a:spcPct val="0"/>
                </a:spcBef>
                <a:buFontTx/>
                <a:buNone/>
              </a:pPr>
              <a:t>55</a:t>
            </a:fld>
            <a:endParaRPr lang="fr-FR" altLang="fr-FR" sz="1200">
              <a:solidFill>
                <a:srgbClr val="898989"/>
              </a:solidFill>
            </a:endParaRPr>
          </a:p>
        </p:txBody>
      </p:sp>
      <p:sp>
        <p:nvSpPr>
          <p:cNvPr id="14" name="Titre 8">
            <a:extLst>
              <a:ext uri="{FF2B5EF4-FFF2-40B4-BE49-F238E27FC236}">
                <a16:creationId xmlns:a16="http://schemas.microsoft.com/office/drawing/2014/main" id="{653B84BB-E365-4E86-385A-09094CFC581C}"/>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8372" name="ZoneTexte 2">
            <a:extLst>
              <a:ext uri="{FF2B5EF4-FFF2-40B4-BE49-F238E27FC236}">
                <a16:creationId xmlns:a16="http://schemas.microsoft.com/office/drawing/2014/main" id="{C1422ED7-C01E-2B06-D9E7-B54C2BF0E64E}"/>
              </a:ext>
            </a:extLst>
          </p:cNvPr>
          <p:cNvSpPr txBox="1">
            <a:spLocks noChangeArrowheads="1"/>
          </p:cNvSpPr>
          <p:nvPr/>
        </p:nvSpPr>
        <p:spPr bwMode="auto">
          <a:xfrm>
            <a:off x="422275"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La gestion de l’eau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58373" name="ZoneTexte 5">
            <a:extLst>
              <a:ext uri="{FF2B5EF4-FFF2-40B4-BE49-F238E27FC236}">
                <a16:creationId xmlns:a16="http://schemas.microsoft.com/office/drawing/2014/main" id="{0A1A539E-4139-A808-F101-C14AE3EB65F7}"/>
              </a:ext>
            </a:extLst>
          </p:cNvPr>
          <p:cNvSpPr txBox="1">
            <a:spLocks noChangeArrowheads="1"/>
          </p:cNvSpPr>
          <p:nvPr/>
        </p:nvSpPr>
        <p:spPr bwMode="auto">
          <a:xfrm>
            <a:off x="415925" y="1901825"/>
            <a:ext cx="827087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Barrage de l’eau doit être réalisé au compteur ou sur le réseau de chauffage suivant les besoins.</a:t>
            </a:r>
          </a:p>
        </p:txBody>
      </p:sp>
      <p:sp>
        <p:nvSpPr>
          <p:cNvPr id="58374" name="Rectangle 2">
            <a:extLst>
              <a:ext uri="{FF2B5EF4-FFF2-40B4-BE49-F238E27FC236}">
                <a16:creationId xmlns:a16="http://schemas.microsoft.com/office/drawing/2014/main" id="{DCBF902E-7F12-0DFC-D0DB-27FE467B0E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8375" name="Image 1">
            <a:extLst>
              <a:ext uri="{FF2B5EF4-FFF2-40B4-BE49-F238E27FC236}">
                <a16:creationId xmlns:a16="http://schemas.microsoft.com/office/drawing/2014/main" id="{4C50D1F6-5B18-3867-92C4-F51B541DC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2928938"/>
            <a:ext cx="2235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4">
            <a:extLst>
              <a:ext uri="{FF2B5EF4-FFF2-40B4-BE49-F238E27FC236}">
                <a16:creationId xmlns:a16="http://schemas.microsoft.com/office/drawing/2014/main" id="{06EB5CB6-2A37-E653-5095-C1106C57FA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8377" name="Image 1">
            <a:extLst>
              <a:ext uri="{FF2B5EF4-FFF2-40B4-BE49-F238E27FC236}">
                <a16:creationId xmlns:a16="http://schemas.microsoft.com/office/drawing/2014/main" id="{A1CA1CB2-CD48-E2BD-23FA-A34E312B3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38" y="2954338"/>
            <a:ext cx="230505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Rectangle 6">
            <a:extLst>
              <a:ext uri="{FF2B5EF4-FFF2-40B4-BE49-F238E27FC236}">
                <a16:creationId xmlns:a16="http://schemas.microsoft.com/office/drawing/2014/main" id="{D5CFAEE7-61F7-F7BD-87C1-28F32B6F9A7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8379" name="Image 1">
            <a:extLst>
              <a:ext uri="{FF2B5EF4-FFF2-40B4-BE49-F238E27FC236}">
                <a16:creationId xmlns:a16="http://schemas.microsoft.com/office/drawing/2014/main" id="{8850D094-18E8-4B92-9889-5E22E33F7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063" y="2928938"/>
            <a:ext cx="230346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a:extLst>
              <a:ext uri="{FF2B5EF4-FFF2-40B4-BE49-F238E27FC236}">
                <a16:creationId xmlns:a16="http://schemas.microsoft.com/office/drawing/2014/main" id="{9FC99272-FFA7-E732-2592-20B9B254855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D51351-B68F-4AC8-95F0-1F7974899EF7}" type="slidenum">
              <a:rPr lang="fr-FR" altLang="fr-FR" sz="1200">
                <a:solidFill>
                  <a:srgbClr val="898989"/>
                </a:solidFill>
              </a:rPr>
              <a:pPr algn="r" eaLnBrk="1" hangingPunct="1">
                <a:spcBef>
                  <a:spcPct val="0"/>
                </a:spcBef>
                <a:buFontTx/>
                <a:buNone/>
              </a:pPr>
              <a:t>56</a:t>
            </a:fld>
            <a:endParaRPr lang="fr-FR" altLang="fr-FR" sz="1200">
              <a:solidFill>
                <a:srgbClr val="898989"/>
              </a:solidFill>
            </a:endParaRPr>
          </a:p>
        </p:txBody>
      </p:sp>
      <p:sp>
        <p:nvSpPr>
          <p:cNvPr id="14" name="Titre 8">
            <a:extLst>
              <a:ext uri="{FF2B5EF4-FFF2-40B4-BE49-F238E27FC236}">
                <a16:creationId xmlns:a16="http://schemas.microsoft.com/office/drawing/2014/main" id="{AF8259EC-645F-11E6-ACB1-A058899625B5}"/>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59396" name="ZoneTexte 2">
            <a:extLst>
              <a:ext uri="{FF2B5EF4-FFF2-40B4-BE49-F238E27FC236}">
                <a16:creationId xmlns:a16="http://schemas.microsoft.com/office/drawing/2014/main" id="{C7F977E5-F920-DBF8-F175-73B969B5EC0A}"/>
              </a:ext>
            </a:extLst>
          </p:cNvPr>
          <p:cNvSpPr txBox="1">
            <a:spLocks noChangeArrowheads="1"/>
          </p:cNvSpPr>
          <p:nvPr/>
        </p:nvSpPr>
        <p:spPr bwMode="auto">
          <a:xfrm>
            <a:off x="414338" y="1341438"/>
            <a:ext cx="6318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bâchage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bâchage intérieur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59397" name="Image 1">
            <a:extLst>
              <a:ext uri="{FF2B5EF4-FFF2-40B4-BE49-F238E27FC236}">
                <a16:creationId xmlns:a16="http://schemas.microsoft.com/office/drawing/2014/main" id="{0535CEDE-A120-2046-54C4-730DFA38A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822450"/>
            <a:ext cx="44640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3">
            <a:extLst>
              <a:ext uri="{FF2B5EF4-FFF2-40B4-BE49-F238E27FC236}">
                <a16:creationId xmlns:a16="http://schemas.microsoft.com/office/drawing/2014/main" id="{3B4032B2-AFAF-46EE-F585-4B269C802C4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9399" name="Image 1">
            <a:extLst>
              <a:ext uri="{FF2B5EF4-FFF2-40B4-BE49-F238E27FC236}">
                <a16:creationId xmlns:a16="http://schemas.microsoft.com/office/drawing/2014/main" id="{7E996649-6864-DABA-6779-780D3C1CC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88" y="3716338"/>
            <a:ext cx="41624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ectangle 5">
            <a:extLst>
              <a:ext uri="{FF2B5EF4-FFF2-40B4-BE49-F238E27FC236}">
                <a16:creationId xmlns:a16="http://schemas.microsoft.com/office/drawing/2014/main" id="{73EAE40E-F5E7-2A0D-FC6B-581FA39A0A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3">
            <a:extLst>
              <a:ext uri="{FF2B5EF4-FFF2-40B4-BE49-F238E27FC236}">
                <a16:creationId xmlns:a16="http://schemas.microsoft.com/office/drawing/2014/main" id="{FF8DD24D-B4FE-ACA5-12E2-0E4B34CB0BC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EF8AD4-DD99-4F3A-8668-235E7CECBAF5}" type="slidenum">
              <a:rPr lang="fr-FR" altLang="fr-FR" sz="1200">
                <a:solidFill>
                  <a:srgbClr val="898989"/>
                </a:solidFill>
              </a:rPr>
              <a:pPr algn="r" eaLnBrk="1" hangingPunct="1">
                <a:spcBef>
                  <a:spcPct val="0"/>
                </a:spcBef>
                <a:buFontTx/>
                <a:buNone/>
              </a:pPr>
              <a:t>57</a:t>
            </a:fld>
            <a:endParaRPr lang="fr-FR" altLang="fr-FR" sz="1200">
              <a:solidFill>
                <a:srgbClr val="898989"/>
              </a:solidFill>
            </a:endParaRPr>
          </a:p>
        </p:txBody>
      </p:sp>
      <p:sp>
        <p:nvSpPr>
          <p:cNvPr id="14" name="Titre 8">
            <a:extLst>
              <a:ext uri="{FF2B5EF4-FFF2-40B4-BE49-F238E27FC236}">
                <a16:creationId xmlns:a16="http://schemas.microsoft.com/office/drawing/2014/main" id="{B823DC35-A4E9-070C-DC28-1EB7F065FF9E}"/>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0420" name="ZoneTexte 2">
            <a:extLst>
              <a:ext uri="{FF2B5EF4-FFF2-40B4-BE49-F238E27FC236}">
                <a16:creationId xmlns:a16="http://schemas.microsoft.com/office/drawing/2014/main" id="{B202402D-9A13-4D7B-0D39-7927A0FBFF97}"/>
              </a:ext>
            </a:extLst>
          </p:cNvPr>
          <p:cNvSpPr txBox="1">
            <a:spLocks noChangeArrowheads="1"/>
          </p:cNvSpPr>
          <p:nvPr/>
        </p:nvSpPr>
        <p:spPr bwMode="auto">
          <a:xfrm>
            <a:off x="414338" y="1341438"/>
            <a:ext cx="6318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bâchage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bâchage intérieur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60421" name="Rectangle 3">
            <a:extLst>
              <a:ext uri="{FF2B5EF4-FFF2-40B4-BE49-F238E27FC236}">
                <a16:creationId xmlns:a16="http://schemas.microsoft.com/office/drawing/2014/main" id="{9D752A38-9A16-142C-BBB6-A77256AF502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0422" name="Rectangle 5">
            <a:extLst>
              <a:ext uri="{FF2B5EF4-FFF2-40B4-BE49-F238E27FC236}">
                <a16:creationId xmlns:a16="http://schemas.microsoft.com/office/drawing/2014/main" id="{1EDD1514-3B82-B301-D8CE-65E8575847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0423" name="Image 1">
            <a:extLst>
              <a:ext uri="{FF2B5EF4-FFF2-40B4-BE49-F238E27FC236}">
                <a16:creationId xmlns:a16="http://schemas.microsoft.com/office/drawing/2014/main" id="{3BBEA63B-DF08-1B74-83D3-FF7C57E23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533650"/>
            <a:ext cx="36480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3">
            <a:extLst>
              <a:ext uri="{FF2B5EF4-FFF2-40B4-BE49-F238E27FC236}">
                <a16:creationId xmlns:a16="http://schemas.microsoft.com/office/drawing/2014/main" id="{91FD891E-4441-D318-90D9-D7E2262EFAB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4D0394E-172A-48A1-8C3C-60A2BC8F58AC}" type="slidenum">
              <a:rPr lang="fr-FR" altLang="fr-FR" sz="1200">
                <a:solidFill>
                  <a:srgbClr val="898989"/>
                </a:solidFill>
              </a:rPr>
              <a:pPr algn="r" eaLnBrk="1" hangingPunct="1">
                <a:spcBef>
                  <a:spcPct val="0"/>
                </a:spcBef>
                <a:buFontTx/>
                <a:buNone/>
              </a:pPr>
              <a:t>58</a:t>
            </a:fld>
            <a:endParaRPr lang="fr-FR" altLang="fr-FR" sz="1200">
              <a:solidFill>
                <a:srgbClr val="898989"/>
              </a:solidFill>
            </a:endParaRPr>
          </a:p>
        </p:txBody>
      </p:sp>
      <p:sp>
        <p:nvSpPr>
          <p:cNvPr id="14" name="Titre 8">
            <a:extLst>
              <a:ext uri="{FF2B5EF4-FFF2-40B4-BE49-F238E27FC236}">
                <a16:creationId xmlns:a16="http://schemas.microsoft.com/office/drawing/2014/main" id="{FFF40FBC-58BE-14E1-7970-272D67A2322E}"/>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1444" name="ZoneTexte 1">
            <a:extLst>
              <a:ext uri="{FF2B5EF4-FFF2-40B4-BE49-F238E27FC236}">
                <a16:creationId xmlns:a16="http://schemas.microsoft.com/office/drawing/2014/main" id="{28B98B86-6F96-1186-F5F0-1DC8BCF8313B}"/>
              </a:ext>
            </a:extLst>
          </p:cNvPr>
          <p:cNvSpPr txBox="1">
            <a:spLocks noChangeArrowheads="1"/>
          </p:cNvSpPr>
          <p:nvPr/>
        </p:nvSpPr>
        <p:spPr bwMode="auto">
          <a:xfrm>
            <a:off x="414338" y="1341438"/>
            <a:ext cx="6318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bâchage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bâchage extérieur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61445" name="Image 1">
            <a:extLst>
              <a:ext uri="{FF2B5EF4-FFF2-40B4-BE49-F238E27FC236}">
                <a16:creationId xmlns:a16="http://schemas.microsoft.com/office/drawing/2014/main" id="{3BEFF635-2789-D720-7EDC-2601DCFA2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133600"/>
            <a:ext cx="6316662"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a:extLst>
              <a:ext uri="{FF2B5EF4-FFF2-40B4-BE49-F238E27FC236}">
                <a16:creationId xmlns:a16="http://schemas.microsoft.com/office/drawing/2014/main" id="{BA088E70-AC64-9AE6-6A20-976DF97AE9C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082CF25-575D-4A95-9957-5E69A31C2381}" type="slidenum">
              <a:rPr lang="fr-FR" altLang="fr-FR" sz="1200">
                <a:solidFill>
                  <a:srgbClr val="898989"/>
                </a:solidFill>
              </a:rPr>
              <a:pPr algn="r" eaLnBrk="1" hangingPunct="1">
                <a:spcBef>
                  <a:spcPct val="0"/>
                </a:spcBef>
                <a:buFontTx/>
                <a:buNone/>
              </a:pPr>
              <a:t>59</a:t>
            </a:fld>
            <a:endParaRPr lang="fr-FR" altLang="fr-FR" sz="1200">
              <a:solidFill>
                <a:srgbClr val="898989"/>
              </a:solidFill>
            </a:endParaRPr>
          </a:p>
        </p:txBody>
      </p:sp>
      <p:sp>
        <p:nvSpPr>
          <p:cNvPr id="14" name="Titre 8">
            <a:extLst>
              <a:ext uri="{FF2B5EF4-FFF2-40B4-BE49-F238E27FC236}">
                <a16:creationId xmlns:a16="http://schemas.microsoft.com/office/drawing/2014/main" id="{84D018E3-936D-8E16-7AA7-4994B72E4D1F}"/>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2468" name="ZoneTexte 2">
            <a:extLst>
              <a:ext uri="{FF2B5EF4-FFF2-40B4-BE49-F238E27FC236}">
                <a16:creationId xmlns:a16="http://schemas.microsoft.com/office/drawing/2014/main" id="{BA81DF87-9B88-3BB9-31FC-A59F54E31CC6}"/>
              </a:ext>
            </a:extLst>
          </p:cNvPr>
          <p:cNvSpPr txBox="1">
            <a:spLocks noChangeArrowheads="1"/>
          </p:cNvSpPr>
          <p:nvPr/>
        </p:nvSpPr>
        <p:spPr bwMode="auto">
          <a:xfrm>
            <a:off x="414338" y="1341438"/>
            <a:ext cx="63182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des données et informations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62469" name="Rectangle 2">
            <a:extLst>
              <a:ext uri="{FF2B5EF4-FFF2-40B4-BE49-F238E27FC236}">
                <a16:creationId xmlns:a16="http://schemas.microsoft.com/office/drawing/2014/main" id="{50497FDB-2520-8B62-76FC-B04FF96E006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2470" name="Image 1">
            <a:extLst>
              <a:ext uri="{FF2B5EF4-FFF2-40B4-BE49-F238E27FC236}">
                <a16:creationId xmlns:a16="http://schemas.microsoft.com/office/drawing/2014/main" id="{27401DA0-DF7E-EF99-E99E-6627F52A7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938338"/>
            <a:ext cx="2592388"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4">
            <a:extLst>
              <a:ext uri="{FF2B5EF4-FFF2-40B4-BE49-F238E27FC236}">
                <a16:creationId xmlns:a16="http://schemas.microsoft.com/office/drawing/2014/main" id="{3B65D4D7-968D-6E3E-37DF-91DE218AFE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2472" name="Image 1">
            <a:extLst>
              <a:ext uri="{FF2B5EF4-FFF2-40B4-BE49-F238E27FC236}">
                <a16:creationId xmlns:a16="http://schemas.microsoft.com/office/drawing/2014/main" id="{0C88FC1E-D34F-BBA7-86DF-07475F693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35163"/>
            <a:ext cx="3425825"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F3D7BEA4-9693-33A6-E579-33E9E69CD2D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Placement des engins</a:t>
            </a:r>
          </a:p>
        </p:txBody>
      </p:sp>
      <p:sp>
        <p:nvSpPr>
          <p:cNvPr id="8195" name="Espace réservé du numéro de diapositive 4">
            <a:extLst>
              <a:ext uri="{FF2B5EF4-FFF2-40B4-BE49-F238E27FC236}">
                <a16:creationId xmlns:a16="http://schemas.microsoft.com/office/drawing/2014/main" id="{82E4741E-8C6C-EAF7-349D-01C4ED57AA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6D3B8E0-160D-4178-8E00-2B2C6521F825}"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6" name="ZoneTexte 20">
            <a:extLst>
              <a:ext uri="{FF2B5EF4-FFF2-40B4-BE49-F238E27FC236}">
                <a16:creationId xmlns:a16="http://schemas.microsoft.com/office/drawing/2014/main" id="{916A467B-6C81-B651-8549-3B73C59D3076}"/>
              </a:ext>
            </a:extLst>
          </p:cNvPr>
          <p:cNvSpPr txBox="1">
            <a:spLocks noChangeArrowheads="1"/>
          </p:cNvSpPr>
          <p:nvPr/>
        </p:nvSpPr>
        <p:spPr bwMode="auto">
          <a:xfrm>
            <a:off x="455613" y="1628775"/>
            <a:ext cx="82327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V</a:t>
            </a:r>
            <a:r>
              <a:rPr lang="fr-FR" altLang="fr-FR" sz="2400">
                <a:latin typeface="Times New Roman" panose="02020603050405020304" pitchFamily="18" charset="0"/>
                <a:ea typeface="Calibri" panose="020F0502020204030204" pitchFamily="34" charset="0"/>
                <a:cs typeface="Times New Roman" panose="02020603050405020304" pitchFamily="18" charset="0"/>
              </a:rPr>
              <a:t>a dépendre de leurs missions :</a:t>
            </a: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engin pompe se positionne à l’hydrant.</a:t>
            </a: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Feux de VL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en dehors de la zone d’exclusion de 50 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a:extLst>
              <a:ext uri="{FF2B5EF4-FFF2-40B4-BE49-F238E27FC236}">
                <a16:creationId xmlns:a16="http://schemas.microsoft.com/office/drawing/2014/main" id="{676E8E8E-016C-574D-FC59-EE322499F5B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16E87E2-3680-4F70-A2A7-3C9D2145DCF9}" type="slidenum">
              <a:rPr lang="fr-FR" altLang="fr-FR" sz="1200">
                <a:solidFill>
                  <a:srgbClr val="898989"/>
                </a:solidFill>
              </a:rPr>
              <a:pPr algn="r" eaLnBrk="1" hangingPunct="1">
                <a:spcBef>
                  <a:spcPct val="0"/>
                </a:spcBef>
                <a:buFontTx/>
                <a:buNone/>
              </a:pPr>
              <a:t>60</a:t>
            </a:fld>
            <a:endParaRPr lang="fr-FR" altLang="fr-FR" sz="1200">
              <a:solidFill>
                <a:srgbClr val="898989"/>
              </a:solidFill>
            </a:endParaRPr>
          </a:p>
        </p:txBody>
      </p:sp>
      <p:sp>
        <p:nvSpPr>
          <p:cNvPr id="14" name="Titre 8">
            <a:extLst>
              <a:ext uri="{FF2B5EF4-FFF2-40B4-BE49-F238E27FC236}">
                <a16:creationId xmlns:a16="http://schemas.microsoft.com/office/drawing/2014/main" id="{BFBF1428-84AE-70AE-C7AC-CC7198BC9F6A}"/>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3492" name="ZoneTexte 2">
            <a:extLst>
              <a:ext uri="{FF2B5EF4-FFF2-40B4-BE49-F238E27FC236}">
                <a16:creationId xmlns:a16="http://schemas.microsoft.com/office/drawing/2014/main" id="{5733FFC0-3288-1164-7B0B-2B49D2EEB3A8}"/>
              </a:ext>
            </a:extLst>
          </p:cNvPr>
          <p:cNvSpPr txBox="1">
            <a:spLocks noChangeArrowheads="1"/>
          </p:cNvSpPr>
          <p:nvPr/>
        </p:nvSpPr>
        <p:spPr bwMode="auto">
          <a:xfrm>
            <a:off x="41433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Stabilité de la structure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63493" name="ZoneTexte 5">
            <a:extLst>
              <a:ext uri="{FF2B5EF4-FFF2-40B4-BE49-F238E27FC236}">
                <a16:creationId xmlns:a16="http://schemas.microsoft.com/office/drawing/2014/main" id="{F5D93BFB-F3C1-8158-5D6E-D3B75933E91F}"/>
              </a:ext>
            </a:extLst>
          </p:cNvPr>
          <p:cNvSpPr txBox="1">
            <a:spLocks noChangeArrowheads="1"/>
          </p:cNvSpPr>
          <p:nvPr/>
        </p:nvSpPr>
        <p:spPr bwMode="auto">
          <a:xfrm>
            <a:off x="457200" y="1916113"/>
            <a:ext cx="84010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Structure dans laquelle un feu se développe, combiné à l’action des SP, peut perdre de sa stabilité.</a:t>
            </a: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COS peut s’appuyer sur </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ctr">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U</a:t>
            </a:r>
            <a:r>
              <a:rPr lang="fr-FR" altLang="fr-FR" sz="2400">
                <a:latin typeface="Times New Roman" panose="02020603050405020304" pitchFamily="18" charset="0"/>
                <a:ea typeface="Calibri" panose="020F0502020204030204" pitchFamily="34" charset="0"/>
                <a:cs typeface="Times New Roman" panose="02020603050405020304" pitchFamily="18" charset="0"/>
              </a:rPr>
              <a:t>nité de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S</a:t>
            </a:r>
            <a:r>
              <a:rPr lang="fr-FR" altLang="fr-FR" sz="2400">
                <a:latin typeface="Times New Roman" panose="02020603050405020304" pitchFamily="18" charset="0"/>
                <a:ea typeface="Calibri" panose="020F0502020204030204" pitchFamily="34" charset="0"/>
                <a:cs typeface="Times New Roman" panose="02020603050405020304" pitchFamily="18" charset="0"/>
              </a:rPr>
              <a:t>auvetage, d’</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A</a:t>
            </a:r>
            <a:r>
              <a:rPr lang="fr-FR" altLang="fr-FR" sz="2400">
                <a:latin typeface="Times New Roman" panose="02020603050405020304" pitchFamily="18" charset="0"/>
                <a:ea typeface="Calibri" panose="020F0502020204030204" pitchFamily="34" charset="0"/>
                <a:cs typeface="Times New Roman" panose="02020603050405020304" pitchFamily="18" charset="0"/>
              </a:rPr>
              <a:t>ppui et de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R</a:t>
            </a:r>
            <a:r>
              <a:rPr lang="fr-FR" altLang="fr-FR" sz="2400">
                <a:latin typeface="Times New Roman" panose="02020603050405020304" pitchFamily="18" charset="0"/>
                <a:ea typeface="Calibri" panose="020F0502020204030204" pitchFamily="34" charset="0"/>
                <a:cs typeface="Times New Roman" panose="02020603050405020304" pitchFamily="18" charset="0"/>
              </a:rPr>
              <a:t>echerche (USAR).</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Evaluent le risque bâtimentaire : le feu, ainsi que l’eau projetée, est susceptible de compromettre la stabilité des murs et des planchers.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a:extLst>
              <a:ext uri="{FF2B5EF4-FFF2-40B4-BE49-F238E27FC236}">
                <a16:creationId xmlns:a16="http://schemas.microsoft.com/office/drawing/2014/main" id="{B22BBEE9-8C89-0DC3-BAC4-68F9711668C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0C2B98-BCF4-4C6D-88B9-61C54A65DDFF}" type="slidenum">
              <a:rPr lang="fr-FR" altLang="fr-FR" sz="1200">
                <a:solidFill>
                  <a:srgbClr val="898989"/>
                </a:solidFill>
              </a:rPr>
              <a:pPr algn="r" eaLnBrk="1" hangingPunct="1">
                <a:spcBef>
                  <a:spcPct val="0"/>
                </a:spcBef>
                <a:buFontTx/>
                <a:buNone/>
              </a:pPr>
              <a:t>61</a:t>
            </a:fld>
            <a:endParaRPr lang="fr-FR" altLang="fr-FR" sz="1200">
              <a:solidFill>
                <a:srgbClr val="898989"/>
              </a:solidFill>
            </a:endParaRPr>
          </a:p>
        </p:txBody>
      </p:sp>
      <p:sp>
        <p:nvSpPr>
          <p:cNvPr id="14" name="Titre 8">
            <a:extLst>
              <a:ext uri="{FF2B5EF4-FFF2-40B4-BE49-F238E27FC236}">
                <a16:creationId xmlns:a16="http://schemas.microsoft.com/office/drawing/2014/main" id="{859D1775-F657-9E49-91D4-228D4CA210FF}"/>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4516" name="ZoneTexte 1">
            <a:extLst>
              <a:ext uri="{FF2B5EF4-FFF2-40B4-BE49-F238E27FC236}">
                <a16:creationId xmlns:a16="http://schemas.microsoft.com/office/drawing/2014/main" id="{1C394D9D-7F33-A847-3E3C-5E172A2ECA8A}"/>
              </a:ext>
            </a:extLst>
          </p:cNvPr>
          <p:cNvSpPr txBox="1">
            <a:spLocks noChangeArrowheads="1"/>
          </p:cNvSpPr>
          <p:nvPr/>
        </p:nvSpPr>
        <p:spPr bwMode="auto">
          <a:xfrm>
            <a:off x="41433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Stabilité de la structure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pic>
        <p:nvPicPr>
          <p:cNvPr id="64517" name="Image 1">
            <a:extLst>
              <a:ext uri="{FF2B5EF4-FFF2-40B4-BE49-F238E27FC236}">
                <a16:creationId xmlns:a16="http://schemas.microsoft.com/office/drawing/2014/main" id="{6BF090AE-909C-D7AA-5544-8C13C36F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989138"/>
            <a:ext cx="36544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4">
            <a:extLst>
              <a:ext uri="{FF2B5EF4-FFF2-40B4-BE49-F238E27FC236}">
                <a16:creationId xmlns:a16="http://schemas.microsoft.com/office/drawing/2014/main" id="{E026DF40-D957-76DD-8E0B-661DDADBAB3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4519" name="Image 1">
            <a:extLst>
              <a:ext uri="{FF2B5EF4-FFF2-40B4-BE49-F238E27FC236}">
                <a16:creationId xmlns:a16="http://schemas.microsoft.com/office/drawing/2014/main" id="{F2877054-08B8-7C56-AE73-675B8AA03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3141663"/>
            <a:ext cx="38989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a:extLst>
              <a:ext uri="{FF2B5EF4-FFF2-40B4-BE49-F238E27FC236}">
                <a16:creationId xmlns:a16="http://schemas.microsoft.com/office/drawing/2014/main" id="{025145DC-9863-A8A5-89A0-DAF5936DD99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6EF0F01-4320-4534-9093-8CD6F8D0FFD9}" type="slidenum">
              <a:rPr lang="fr-FR" altLang="fr-FR" sz="1200">
                <a:solidFill>
                  <a:srgbClr val="898989"/>
                </a:solidFill>
              </a:rPr>
              <a:pPr algn="r" eaLnBrk="1" hangingPunct="1">
                <a:spcBef>
                  <a:spcPct val="0"/>
                </a:spcBef>
                <a:buFontTx/>
                <a:buNone/>
              </a:pPr>
              <a:t>62</a:t>
            </a:fld>
            <a:endParaRPr lang="fr-FR" altLang="fr-FR" sz="1200">
              <a:solidFill>
                <a:srgbClr val="898989"/>
              </a:solidFill>
            </a:endParaRPr>
          </a:p>
        </p:txBody>
      </p:sp>
      <p:sp>
        <p:nvSpPr>
          <p:cNvPr id="14" name="Titre 8">
            <a:extLst>
              <a:ext uri="{FF2B5EF4-FFF2-40B4-BE49-F238E27FC236}">
                <a16:creationId xmlns:a16="http://schemas.microsoft.com/office/drawing/2014/main" id="{CA5E828A-5C9F-87D5-1C84-CC2AEC4BD1E8}"/>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5540" name="ZoneTexte 1">
            <a:extLst>
              <a:ext uri="{FF2B5EF4-FFF2-40B4-BE49-F238E27FC236}">
                <a16:creationId xmlns:a16="http://schemas.microsoft.com/office/drawing/2014/main" id="{2619DD0D-79D3-F42F-2E2A-AC19A0B9A4F1}"/>
              </a:ext>
            </a:extLst>
          </p:cNvPr>
          <p:cNvSpPr txBox="1">
            <a:spLocks noChangeArrowheads="1"/>
          </p:cNvSpPr>
          <p:nvPr/>
        </p:nvSpPr>
        <p:spPr bwMode="auto">
          <a:xfrm>
            <a:off x="41433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Stabilité de la structure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pic>
        <p:nvPicPr>
          <p:cNvPr id="65541" name="Image 1">
            <a:extLst>
              <a:ext uri="{FF2B5EF4-FFF2-40B4-BE49-F238E27FC236}">
                <a16:creationId xmlns:a16="http://schemas.microsoft.com/office/drawing/2014/main" id="{CD9DA952-88BC-366C-CDEB-0FD3B80AE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90700"/>
            <a:ext cx="2535237"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ZoneTexte 4">
            <a:extLst>
              <a:ext uri="{FF2B5EF4-FFF2-40B4-BE49-F238E27FC236}">
                <a16:creationId xmlns:a16="http://schemas.microsoft.com/office/drawing/2014/main" id="{A74269AF-B12F-32B6-1253-BD53FF797BEC}"/>
              </a:ext>
            </a:extLst>
          </p:cNvPr>
          <p:cNvSpPr txBox="1">
            <a:spLocks noChangeArrowheads="1"/>
          </p:cNvSpPr>
          <p:nvPr/>
        </p:nvSpPr>
        <p:spPr bwMode="auto">
          <a:xfrm>
            <a:off x="3276600" y="2349500"/>
            <a:ext cx="525621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Dispositif d’évacuation des gravats en phase de déblai. </a:t>
            </a:r>
          </a:p>
          <a:p>
            <a:pPr>
              <a:lnSpc>
                <a:spcPct val="107000"/>
              </a:lnSpc>
              <a:spcBef>
                <a:spcPct val="0"/>
              </a:spcBef>
              <a:spcAft>
                <a:spcPts val="800"/>
              </a:spcAft>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Déblai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réalisé par les équipes incendie sous ARI.</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a:extLst>
              <a:ext uri="{FF2B5EF4-FFF2-40B4-BE49-F238E27FC236}">
                <a16:creationId xmlns:a16="http://schemas.microsoft.com/office/drawing/2014/main" id="{1A5AF489-FE26-A5F5-3394-02171FF7260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38EE3C-83D6-4F7D-BB2E-9E0701846231}" type="slidenum">
              <a:rPr lang="fr-FR" altLang="fr-FR" sz="1200">
                <a:solidFill>
                  <a:srgbClr val="898989"/>
                </a:solidFill>
              </a:rPr>
              <a:pPr algn="r" eaLnBrk="1" hangingPunct="1">
                <a:spcBef>
                  <a:spcPct val="0"/>
                </a:spcBef>
                <a:buFontTx/>
                <a:buNone/>
              </a:pPr>
              <a:t>63</a:t>
            </a:fld>
            <a:endParaRPr lang="fr-FR" altLang="fr-FR" sz="1200">
              <a:solidFill>
                <a:srgbClr val="898989"/>
              </a:solidFill>
            </a:endParaRPr>
          </a:p>
        </p:txBody>
      </p:sp>
      <p:sp>
        <p:nvSpPr>
          <p:cNvPr id="14" name="Titre 8">
            <a:extLst>
              <a:ext uri="{FF2B5EF4-FFF2-40B4-BE49-F238E27FC236}">
                <a16:creationId xmlns:a16="http://schemas.microsoft.com/office/drawing/2014/main" id="{1F41B184-941F-8F75-9A8A-143A79A59DE7}"/>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6564" name="ZoneTexte 2">
            <a:extLst>
              <a:ext uri="{FF2B5EF4-FFF2-40B4-BE49-F238E27FC236}">
                <a16:creationId xmlns:a16="http://schemas.microsoft.com/office/drawing/2014/main" id="{1DC3DD81-D8AF-5B5C-0447-2E4B72C9C6AE}"/>
              </a:ext>
            </a:extLst>
          </p:cNvPr>
          <p:cNvSpPr txBox="1">
            <a:spLocks noChangeArrowheads="1"/>
          </p:cNvSpPr>
          <p:nvPr/>
        </p:nvSpPr>
        <p:spPr bwMode="auto">
          <a:xfrm>
            <a:off x="414338" y="1341438"/>
            <a:ext cx="82724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de l’environnement : prise en compte des eaux d’extinction</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66565" name="ZoneTexte 5">
            <a:extLst>
              <a:ext uri="{FF2B5EF4-FFF2-40B4-BE49-F238E27FC236}">
                <a16:creationId xmlns:a16="http://schemas.microsoft.com/office/drawing/2014/main" id="{ADE83C46-1F4A-2AAA-9334-F915F9F24925}"/>
              </a:ext>
            </a:extLst>
          </p:cNvPr>
          <p:cNvSpPr txBox="1">
            <a:spLocks noChangeArrowheads="1"/>
          </p:cNvSpPr>
          <p:nvPr/>
        </p:nvSpPr>
        <p:spPr bwMode="auto">
          <a:xfrm>
            <a:off x="414338" y="2565400"/>
            <a:ext cx="81899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Représenteraient un risque pour l’environnement, le COS prendra les mesures nécessaires.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Levée de terre peut être réalisée afin de limiter l'écoulement des eaux dans le réseau d'assainissement.</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3">
            <a:extLst>
              <a:ext uri="{FF2B5EF4-FFF2-40B4-BE49-F238E27FC236}">
                <a16:creationId xmlns:a16="http://schemas.microsoft.com/office/drawing/2014/main" id="{390CE1DE-E7A1-BCAF-4150-4D829AC6AA6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B31AC5D-7974-404D-A5CD-177470CE3D1D}" type="slidenum">
              <a:rPr lang="fr-FR" altLang="fr-FR" sz="1200">
                <a:solidFill>
                  <a:srgbClr val="898989"/>
                </a:solidFill>
              </a:rPr>
              <a:pPr algn="r" eaLnBrk="1" hangingPunct="1">
                <a:spcBef>
                  <a:spcPct val="0"/>
                </a:spcBef>
                <a:buFontTx/>
                <a:buNone/>
              </a:pPr>
              <a:t>64</a:t>
            </a:fld>
            <a:endParaRPr lang="fr-FR" altLang="fr-FR" sz="1200">
              <a:solidFill>
                <a:srgbClr val="898989"/>
              </a:solidFill>
            </a:endParaRPr>
          </a:p>
        </p:txBody>
      </p:sp>
      <p:sp>
        <p:nvSpPr>
          <p:cNvPr id="14" name="Titre 8">
            <a:extLst>
              <a:ext uri="{FF2B5EF4-FFF2-40B4-BE49-F238E27FC236}">
                <a16:creationId xmlns:a16="http://schemas.microsoft.com/office/drawing/2014/main" id="{C1D7D4EC-EBAE-A1FE-185F-C432017091AB}"/>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7588" name="ZoneTexte 1">
            <a:extLst>
              <a:ext uri="{FF2B5EF4-FFF2-40B4-BE49-F238E27FC236}">
                <a16:creationId xmlns:a16="http://schemas.microsoft.com/office/drawing/2014/main" id="{8316B776-5087-B89A-B295-70285FCACDD5}"/>
              </a:ext>
            </a:extLst>
          </p:cNvPr>
          <p:cNvSpPr txBox="1">
            <a:spLocks noChangeArrowheads="1"/>
          </p:cNvSpPr>
          <p:nvPr/>
        </p:nvSpPr>
        <p:spPr bwMode="auto">
          <a:xfrm>
            <a:off x="414338" y="1341438"/>
            <a:ext cx="82724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de l’environnement : prise en compte des eaux d’extinction</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67589" name="Image 1">
            <a:extLst>
              <a:ext uri="{FF2B5EF4-FFF2-40B4-BE49-F238E27FC236}">
                <a16:creationId xmlns:a16="http://schemas.microsoft.com/office/drawing/2014/main" id="{D96E240E-6E1D-5670-CBD2-ADDACDD0A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2265363"/>
            <a:ext cx="2478087"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4">
            <a:extLst>
              <a:ext uri="{FF2B5EF4-FFF2-40B4-BE49-F238E27FC236}">
                <a16:creationId xmlns:a16="http://schemas.microsoft.com/office/drawing/2014/main" id="{E2C65E52-58A7-3C11-E8A8-C37C5114E990}"/>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7591" name="Image 1">
            <a:extLst>
              <a:ext uri="{FF2B5EF4-FFF2-40B4-BE49-F238E27FC236}">
                <a16:creationId xmlns:a16="http://schemas.microsoft.com/office/drawing/2014/main" id="{C459AD70-8CBB-E771-C43E-3488BA03D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2217738"/>
            <a:ext cx="25368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6">
            <a:extLst>
              <a:ext uri="{FF2B5EF4-FFF2-40B4-BE49-F238E27FC236}">
                <a16:creationId xmlns:a16="http://schemas.microsoft.com/office/drawing/2014/main" id="{C2739D27-F2D8-3CE5-84D7-D5F5ECF5E88B}"/>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7593" name="Image 1">
            <a:extLst>
              <a:ext uri="{FF2B5EF4-FFF2-40B4-BE49-F238E27FC236}">
                <a16:creationId xmlns:a16="http://schemas.microsoft.com/office/drawing/2014/main" id="{58F185E1-826C-1FF1-367A-AF97102C4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313" y="2190750"/>
            <a:ext cx="25463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3">
            <a:extLst>
              <a:ext uri="{FF2B5EF4-FFF2-40B4-BE49-F238E27FC236}">
                <a16:creationId xmlns:a16="http://schemas.microsoft.com/office/drawing/2014/main" id="{E393AAE4-FB91-10DE-4D9D-610D66E77C0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932240-8BD8-47E6-8EB8-85E4FE725EC5}" type="slidenum">
              <a:rPr lang="fr-FR" altLang="fr-FR" sz="1200">
                <a:solidFill>
                  <a:srgbClr val="898989"/>
                </a:solidFill>
              </a:rPr>
              <a:pPr algn="r" eaLnBrk="1" hangingPunct="1">
                <a:spcBef>
                  <a:spcPct val="0"/>
                </a:spcBef>
                <a:buFontTx/>
                <a:buNone/>
              </a:pPr>
              <a:t>65</a:t>
            </a:fld>
            <a:endParaRPr lang="fr-FR" altLang="fr-FR" sz="1200">
              <a:solidFill>
                <a:srgbClr val="898989"/>
              </a:solidFill>
            </a:endParaRPr>
          </a:p>
        </p:txBody>
      </p:sp>
      <p:sp>
        <p:nvSpPr>
          <p:cNvPr id="14" name="Titre 8">
            <a:extLst>
              <a:ext uri="{FF2B5EF4-FFF2-40B4-BE49-F238E27FC236}">
                <a16:creationId xmlns:a16="http://schemas.microsoft.com/office/drawing/2014/main" id="{14706D08-FF0C-ACA4-9E1E-DB9055380117}"/>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8612" name="ZoneTexte 1">
            <a:extLst>
              <a:ext uri="{FF2B5EF4-FFF2-40B4-BE49-F238E27FC236}">
                <a16:creationId xmlns:a16="http://schemas.microsoft.com/office/drawing/2014/main" id="{8D462F74-0683-0637-D321-AEB4262271FE}"/>
              </a:ext>
            </a:extLst>
          </p:cNvPr>
          <p:cNvSpPr txBox="1">
            <a:spLocks noChangeArrowheads="1"/>
          </p:cNvSpPr>
          <p:nvPr/>
        </p:nvSpPr>
        <p:spPr bwMode="auto">
          <a:xfrm>
            <a:off x="414338" y="1341438"/>
            <a:ext cx="82724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de l’environnement : prise en compte des eaux d’extinction</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68613" name="Image 1">
            <a:extLst>
              <a:ext uri="{FF2B5EF4-FFF2-40B4-BE49-F238E27FC236}">
                <a16:creationId xmlns:a16="http://schemas.microsoft.com/office/drawing/2014/main" id="{5E6B1387-1AC6-97CD-3EA6-9812B4BB3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2435225"/>
            <a:ext cx="23161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4">
            <a:extLst>
              <a:ext uri="{FF2B5EF4-FFF2-40B4-BE49-F238E27FC236}">
                <a16:creationId xmlns:a16="http://schemas.microsoft.com/office/drawing/2014/main" id="{5AC3C78D-A2F0-6F80-A4F0-91B4A7DF88F7}"/>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8615" name="Rectangle 6">
            <a:extLst>
              <a:ext uri="{FF2B5EF4-FFF2-40B4-BE49-F238E27FC236}">
                <a16:creationId xmlns:a16="http://schemas.microsoft.com/office/drawing/2014/main" id="{DD9BBFA2-F2F3-AA4E-C6B3-12840C367FD6}"/>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8616" name="Image 1">
            <a:extLst>
              <a:ext uri="{FF2B5EF4-FFF2-40B4-BE49-F238E27FC236}">
                <a16:creationId xmlns:a16="http://schemas.microsoft.com/office/drawing/2014/main" id="{F4B7BF64-1CA1-EA38-9E42-C0F93917D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50" y="2435225"/>
            <a:ext cx="233521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Image 1">
            <a:extLst>
              <a:ext uri="{FF2B5EF4-FFF2-40B4-BE49-F238E27FC236}">
                <a16:creationId xmlns:a16="http://schemas.microsoft.com/office/drawing/2014/main" id="{968853C7-FBAB-721F-80BA-4F800BDB4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550" y="2906713"/>
            <a:ext cx="303371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a:extLst>
              <a:ext uri="{FF2B5EF4-FFF2-40B4-BE49-F238E27FC236}">
                <a16:creationId xmlns:a16="http://schemas.microsoft.com/office/drawing/2014/main" id="{B79B41C2-7105-4FD9-29EA-1754CBD696F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8E3A6F-565A-4C61-8AED-B922F9E0C3A0}" type="slidenum">
              <a:rPr lang="fr-FR" altLang="fr-FR" sz="1200">
                <a:solidFill>
                  <a:srgbClr val="898989"/>
                </a:solidFill>
              </a:rPr>
              <a:pPr algn="r" eaLnBrk="1" hangingPunct="1">
                <a:spcBef>
                  <a:spcPct val="0"/>
                </a:spcBef>
                <a:buFontTx/>
                <a:buNone/>
              </a:pPr>
              <a:t>66</a:t>
            </a:fld>
            <a:endParaRPr lang="fr-FR" altLang="fr-FR" sz="1200">
              <a:solidFill>
                <a:srgbClr val="898989"/>
              </a:solidFill>
            </a:endParaRPr>
          </a:p>
        </p:txBody>
      </p:sp>
      <p:sp>
        <p:nvSpPr>
          <p:cNvPr id="14" name="Titre 8">
            <a:extLst>
              <a:ext uri="{FF2B5EF4-FFF2-40B4-BE49-F238E27FC236}">
                <a16:creationId xmlns:a16="http://schemas.microsoft.com/office/drawing/2014/main" id="{90F4CB50-7F91-0DB1-1FED-CA1B9B6656B7}"/>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69636" name="ZoneTexte 2">
            <a:extLst>
              <a:ext uri="{FF2B5EF4-FFF2-40B4-BE49-F238E27FC236}">
                <a16:creationId xmlns:a16="http://schemas.microsoft.com/office/drawing/2014/main" id="{FFB498F7-9115-7A81-6B33-B42CF77DBA52}"/>
              </a:ext>
            </a:extLst>
          </p:cNvPr>
          <p:cNvSpPr txBox="1">
            <a:spLocks noChangeArrowheads="1"/>
          </p:cNvSpPr>
          <p:nvPr/>
        </p:nvSpPr>
        <p:spPr bwMode="auto">
          <a:xfrm>
            <a:off x="414338" y="1223963"/>
            <a:ext cx="725328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des œuvres d’art et du patrimoine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69637" name="ZoneTexte 5">
            <a:extLst>
              <a:ext uri="{FF2B5EF4-FFF2-40B4-BE49-F238E27FC236}">
                <a16:creationId xmlns:a16="http://schemas.microsoft.com/office/drawing/2014/main" id="{E5D2B74E-6BAA-F85F-B864-F05A4659729A}"/>
              </a:ext>
            </a:extLst>
          </p:cNvPr>
          <p:cNvSpPr txBox="1">
            <a:spLocks noChangeArrowheads="1"/>
          </p:cNvSpPr>
          <p:nvPr/>
        </p:nvSpPr>
        <p:spPr bwMode="auto">
          <a:xfrm>
            <a:off x="414338" y="1892300"/>
            <a:ext cx="82724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Sauvegarde du patrimoine et œuvres d'art peuvent devenir dans certains cas, des actions prioritaires du COS</a:t>
            </a:r>
          </a:p>
          <a:p>
            <a:pPr>
              <a:lnSpc>
                <a:spcPct val="107000"/>
              </a:lnSpc>
              <a:spcBef>
                <a:spcPct val="0"/>
              </a:spcBef>
              <a:spcAft>
                <a:spcPts val="800"/>
              </a:spcAft>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Responsable de l’établissement, donnera au COS les priorités de protection ou d'évacuation des œuvres d'art qui seront définies dans le plan de sauvegarde.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3">
            <a:extLst>
              <a:ext uri="{FF2B5EF4-FFF2-40B4-BE49-F238E27FC236}">
                <a16:creationId xmlns:a16="http://schemas.microsoft.com/office/drawing/2014/main" id="{304FCBEF-5E8F-D689-929B-ACD957A7D6A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E013331-385C-46B1-9589-3786B5D6B7E4}" type="slidenum">
              <a:rPr lang="fr-FR" altLang="fr-FR" sz="1200">
                <a:solidFill>
                  <a:srgbClr val="898989"/>
                </a:solidFill>
              </a:rPr>
              <a:pPr algn="r" eaLnBrk="1" hangingPunct="1">
                <a:spcBef>
                  <a:spcPct val="0"/>
                </a:spcBef>
                <a:buFontTx/>
                <a:buNone/>
              </a:pPr>
              <a:t>67</a:t>
            </a:fld>
            <a:endParaRPr lang="fr-FR" altLang="fr-FR" sz="1200">
              <a:solidFill>
                <a:srgbClr val="898989"/>
              </a:solidFill>
            </a:endParaRPr>
          </a:p>
        </p:txBody>
      </p:sp>
      <p:sp>
        <p:nvSpPr>
          <p:cNvPr id="14" name="Titre 8">
            <a:extLst>
              <a:ext uri="{FF2B5EF4-FFF2-40B4-BE49-F238E27FC236}">
                <a16:creationId xmlns:a16="http://schemas.microsoft.com/office/drawing/2014/main" id="{5F37E306-D68C-4C46-B6F6-7F8E16483E8F}"/>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Protection</a:t>
            </a:r>
          </a:p>
        </p:txBody>
      </p:sp>
      <p:sp>
        <p:nvSpPr>
          <p:cNvPr id="70660" name="ZoneTexte 2">
            <a:extLst>
              <a:ext uri="{FF2B5EF4-FFF2-40B4-BE49-F238E27FC236}">
                <a16:creationId xmlns:a16="http://schemas.microsoft.com/office/drawing/2014/main" id="{4AE18F2C-9A7B-E90D-D10A-7FE567B2B11D}"/>
              </a:ext>
            </a:extLst>
          </p:cNvPr>
          <p:cNvSpPr txBox="1">
            <a:spLocks noChangeArrowheads="1"/>
          </p:cNvSpPr>
          <p:nvPr/>
        </p:nvSpPr>
        <p:spPr bwMode="auto">
          <a:xfrm>
            <a:off x="414338" y="1223963"/>
            <a:ext cx="725328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Protection des œuvres d’art et du patrimoine :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70661" name="Rectangle 2">
            <a:extLst>
              <a:ext uri="{FF2B5EF4-FFF2-40B4-BE49-F238E27FC236}">
                <a16:creationId xmlns:a16="http://schemas.microsoft.com/office/drawing/2014/main" id="{17C51AE7-3C94-84AF-52F8-076172754E6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0662" name="Image 1">
            <a:extLst>
              <a:ext uri="{FF2B5EF4-FFF2-40B4-BE49-F238E27FC236}">
                <a16:creationId xmlns:a16="http://schemas.microsoft.com/office/drawing/2014/main" id="{31ABDC42-47C1-0479-6CDD-694C46C73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055813"/>
            <a:ext cx="24987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4">
            <a:extLst>
              <a:ext uri="{FF2B5EF4-FFF2-40B4-BE49-F238E27FC236}">
                <a16:creationId xmlns:a16="http://schemas.microsoft.com/office/drawing/2014/main" id="{2DF9CB9F-DDCA-16D2-4349-4F32DEB4FE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0664" name="Image 1">
            <a:extLst>
              <a:ext uri="{FF2B5EF4-FFF2-40B4-BE49-F238E27FC236}">
                <a16:creationId xmlns:a16="http://schemas.microsoft.com/office/drawing/2014/main" id="{3A2AEE74-20CD-158C-7BC0-EB282C60C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38" y="2055813"/>
            <a:ext cx="24987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6">
            <a:extLst>
              <a:ext uri="{FF2B5EF4-FFF2-40B4-BE49-F238E27FC236}">
                <a16:creationId xmlns:a16="http://schemas.microsoft.com/office/drawing/2014/main" id="{E1C1A861-95A3-56DE-46C5-5C01CFAEBFC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0666" name="Image 1">
            <a:extLst>
              <a:ext uri="{FF2B5EF4-FFF2-40B4-BE49-F238E27FC236}">
                <a16:creationId xmlns:a16="http://schemas.microsoft.com/office/drawing/2014/main" id="{63EFFC94-285B-C55D-67A5-1F2C5CC7E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2055813"/>
            <a:ext cx="2628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CDF3A482-D36D-611E-AC3B-1C7353EF95A4}"/>
              </a:ext>
            </a:extLst>
          </p:cNvPr>
          <p:cNvSpPr>
            <a:spLocks noGrp="1"/>
          </p:cNvSpPr>
          <p:nvPr>
            <p:ph type="title" idx="4294967295"/>
          </p:nvPr>
        </p:nvSpPr>
        <p:spPr>
          <a:xfrm>
            <a:off x="700088" y="2636838"/>
            <a:ext cx="7742237" cy="939800"/>
          </a:xfrm>
        </p:spPr>
        <p:txBody>
          <a:bodyPr/>
          <a:lstStyle/>
          <a:p>
            <a:pPr eaLnBrk="1" hangingPunct="1"/>
            <a:r>
              <a:rPr lang="fr-FR" altLang="fr-FR" sz="3200" b="1">
                <a:solidFill>
                  <a:srgbClr val="984807"/>
                </a:solidFill>
              </a:rPr>
              <a:t>Ventilation opérationnelle</a:t>
            </a:r>
          </a:p>
        </p:txBody>
      </p:sp>
      <p:sp>
        <p:nvSpPr>
          <p:cNvPr id="71683" name="Espace réservé du numéro de diapositive 4">
            <a:extLst>
              <a:ext uri="{FF2B5EF4-FFF2-40B4-BE49-F238E27FC236}">
                <a16:creationId xmlns:a16="http://schemas.microsoft.com/office/drawing/2014/main" id="{E70F1FA8-0B34-1B99-1B98-0959745A70B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A7EFED-2FD5-46F7-8801-4695CD5A00C8}"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8">
            <a:extLst>
              <a:ext uri="{FF2B5EF4-FFF2-40B4-BE49-F238E27FC236}">
                <a16:creationId xmlns:a16="http://schemas.microsoft.com/office/drawing/2014/main" id="{C1119990-5093-C9CB-08D4-96D7D5EE556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2707" name="Espace réservé du numéro de diapositive 4">
            <a:extLst>
              <a:ext uri="{FF2B5EF4-FFF2-40B4-BE49-F238E27FC236}">
                <a16:creationId xmlns:a16="http://schemas.microsoft.com/office/drawing/2014/main" id="{97AEF093-83F9-F0F9-10FD-08305A929FF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52F18D0-B351-41EA-B719-23C55E2D7474}"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8" name="ZoneTexte 2">
            <a:extLst>
              <a:ext uri="{FF2B5EF4-FFF2-40B4-BE49-F238E27FC236}">
                <a16:creationId xmlns:a16="http://schemas.microsoft.com/office/drawing/2014/main" id="{238D04AE-102F-FC70-ED54-6CDB39574B8F}"/>
              </a:ext>
            </a:extLst>
          </p:cNvPr>
          <p:cNvSpPr txBox="1">
            <a:spLocks noChangeArrowheads="1"/>
          </p:cNvSpPr>
          <p:nvPr/>
        </p:nvSpPr>
        <p:spPr bwMode="auto">
          <a:xfrm>
            <a:off x="503238" y="1989138"/>
            <a:ext cx="8137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La maitrise des flux gazeux (fumées, gaz chauds) lors des incendies, présente un intérêt pour la sécurité des intervenants, des personnes, des biens, mais aussi pour l’efficacité opérationnelle sur le système feu.</a:t>
            </a:r>
          </a:p>
          <a:p>
            <a:pPr algn="just"/>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Fait partie intégrante de la MGO lors de la lutte contre les feux de structure.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3">
            <a:extLst>
              <a:ext uri="{FF2B5EF4-FFF2-40B4-BE49-F238E27FC236}">
                <a16:creationId xmlns:a16="http://schemas.microsoft.com/office/drawing/2014/main" id="{ACB48637-EAA6-072C-BCF1-55B015CC1D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E59B986-1A81-4C7B-86D3-49E78D1799AE}" type="slidenum">
              <a:rPr lang="fr-FR" altLang="fr-FR" sz="1200" smtClean="0">
                <a:solidFill>
                  <a:srgbClr val="898989"/>
                </a:solidFill>
              </a:rPr>
              <a:pPr>
                <a:spcBef>
                  <a:spcPct val="0"/>
                </a:spcBef>
                <a:buFontTx/>
                <a:buNone/>
              </a:pPr>
              <a:t>7</a:t>
            </a:fld>
            <a:endParaRPr lang="fr-FR" altLang="fr-FR" sz="1200">
              <a:solidFill>
                <a:srgbClr val="898989"/>
              </a:solidFill>
            </a:endParaRPr>
          </a:p>
        </p:txBody>
      </p:sp>
      <p:sp>
        <p:nvSpPr>
          <p:cNvPr id="14" name="Titre 8">
            <a:extLst>
              <a:ext uri="{FF2B5EF4-FFF2-40B4-BE49-F238E27FC236}">
                <a16:creationId xmlns:a16="http://schemas.microsoft.com/office/drawing/2014/main" id="{50AB7BF8-4EF9-7834-2F87-CD4F95FEE69C}"/>
              </a:ext>
            </a:extLst>
          </p:cNvPr>
          <p:cNvSpPr>
            <a:spLocks noGrp="1"/>
          </p:cNvSpPr>
          <p:nvPr>
            <p:ph type="title"/>
          </p:nvPr>
        </p:nvSpPr>
        <p:spPr>
          <a:xfrm>
            <a:off x="700088" y="1412875"/>
            <a:ext cx="7742237" cy="939800"/>
          </a:xfrm>
        </p:spPr>
        <p:txBody>
          <a:bodyPr/>
          <a:lstStyle/>
          <a:p>
            <a:pPr eaLnBrk="1" hangingPunct="1">
              <a:defRPr/>
            </a:pPr>
            <a:r>
              <a:rPr lang="fr-FR" sz="3200" b="1" dirty="0">
                <a:solidFill>
                  <a:schemeClr val="accent6">
                    <a:lumMod val="50000"/>
                  </a:schemeClr>
                </a:solidFill>
              </a:rPr>
              <a:t>Reconnaissance</a:t>
            </a:r>
          </a:p>
        </p:txBody>
      </p:sp>
      <p:pic>
        <p:nvPicPr>
          <p:cNvPr id="9220" name="Picture 7">
            <a:extLst>
              <a:ext uri="{FF2B5EF4-FFF2-40B4-BE49-F238E27FC236}">
                <a16:creationId xmlns:a16="http://schemas.microsoft.com/office/drawing/2014/main" id="{0FD825C1-720A-43A4-6E2A-9BD0129E9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621"/>
          <a:stretch>
            <a:fillRect/>
          </a:stretch>
        </p:blipFill>
        <p:spPr bwMode="auto">
          <a:xfrm>
            <a:off x="3492500" y="2852738"/>
            <a:ext cx="2614613"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61733464-CA82-3145-39B3-8615F71B90C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3731" name="Espace réservé du numéro de diapositive 4">
            <a:extLst>
              <a:ext uri="{FF2B5EF4-FFF2-40B4-BE49-F238E27FC236}">
                <a16:creationId xmlns:a16="http://schemas.microsoft.com/office/drawing/2014/main" id="{EB68B7F0-F6A2-AA2B-CD40-1D72DD61D25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3AFEF4C-EB5B-4E66-8B0B-37C39CADAE1D}"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2" name="ZoneTexte 2">
            <a:extLst>
              <a:ext uri="{FF2B5EF4-FFF2-40B4-BE49-F238E27FC236}">
                <a16:creationId xmlns:a16="http://schemas.microsoft.com/office/drawing/2014/main" id="{011827E7-CF89-6A7B-E5C0-2F0292BAEB2E}"/>
              </a:ext>
            </a:extLst>
          </p:cNvPr>
          <p:cNvSpPr txBox="1">
            <a:spLocks noChangeArrowheads="1"/>
          </p:cNvSpPr>
          <p:nvPr/>
        </p:nvSpPr>
        <p:spPr bwMode="auto">
          <a:xfrm>
            <a:off x="323850" y="1341438"/>
            <a:ext cx="82089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Mise en œuvre de la VO, peut porter sur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La SOURCE : 	Foyer principal.</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Le FLUX : 		Fumées, gaz chauds.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La/les CIBLES : 	Personnes, les intervenants, les biens.</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73733" name="ZoneTexte 4">
            <a:extLst>
              <a:ext uri="{FF2B5EF4-FFF2-40B4-BE49-F238E27FC236}">
                <a16:creationId xmlns:a16="http://schemas.microsoft.com/office/drawing/2014/main" id="{1371E903-5E07-6A62-D211-BCC5CDEE7425}"/>
              </a:ext>
            </a:extLst>
          </p:cNvPr>
          <p:cNvSpPr txBox="1">
            <a:spLocks noChangeArrowheads="1"/>
          </p:cNvSpPr>
          <p:nvPr/>
        </p:nvSpPr>
        <p:spPr bwMode="auto">
          <a:xfrm>
            <a:off x="447675" y="3875088"/>
            <a:ext cx="8248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400" b="1">
                <a:latin typeface="Times New Roman" panose="02020603050405020304" pitchFamily="18" charset="0"/>
                <a:ea typeface="Calibri" panose="020F0502020204030204" pitchFamily="34" charset="0"/>
                <a:cs typeface="Times New Roman" panose="02020603050405020304" pitchFamily="18" charset="0"/>
              </a:rPr>
              <a:t>Notion SOURCE/FLUX/CIBLE(S) correspond à 1 ANALYSE SYSTÉMIQUE.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ctr"/>
            <a:r>
              <a:rPr lang="fr-FR" altLang="fr-FR" sz="2400" b="1">
                <a:latin typeface="Times New Roman" panose="02020603050405020304" pitchFamily="18" charset="0"/>
                <a:sym typeface="Wingdings" panose="05000000000000000000" pitchFamily="2" charset="2"/>
              </a:rPr>
              <a:t> </a:t>
            </a:r>
            <a:r>
              <a:rPr lang="fr-FR" altLang="fr-FR" sz="2400" b="1">
                <a:solidFill>
                  <a:srgbClr val="FF0000"/>
                </a:solidFill>
                <a:latin typeface="Times New Roman" panose="02020603050405020304" pitchFamily="18" charset="0"/>
                <a:cs typeface="Calibri" panose="020F0502020204030204" pitchFamily="34" charset="0"/>
              </a:rPr>
              <a:t>On ventile pour protéger, désenfumer, sauver, attaquer.</a:t>
            </a:r>
            <a:endParaRPr lang="fr-FR" altLang="fr-FR" sz="2400">
              <a:latin typeface="Times New Roman" panose="02020603050405020304" pitchFamily="18"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FF047445-9320-623C-F23A-59C50596419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4755" name="Espace réservé du numéro de diapositive 4">
            <a:extLst>
              <a:ext uri="{FF2B5EF4-FFF2-40B4-BE49-F238E27FC236}">
                <a16:creationId xmlns:a16="http://schemas.microsoft.com/office/drawing/2014/main" id="{A55EF599-40B4-683F-1AAF-741C72C98EC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E4FEB9-4151-4D6F-9929-9B5A6055C042}"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6" name="ZoneTexte 2">
            <a:extLst>
              <a:ext uri="{FF2B5EF4-FFF2-40B4-BE49-F238E27FC236}">
                <a16:creationId xmlns:a16="http://schemas.microsoft.com/office/drawing/2014/main" id="{A9B3C269-6263-E7C3-288A-A4A27B2DAC1F}"/>
              </a:ext>
            </a:extLst>
          </p:cNvPr>
          <p:cNvSpPr txBox="1">
            <a:spLocks noChangeArrowheads="1"/>
          </p:cNvSpPr>
          <p:nvPr/>
        </p:nvSpPr>
        <p:spPr bwMode="auto">
          <a:xfrm>
            <a:off x="539750" y="1989138"/>
            <a:ext cx="77422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2 tactiques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Tactique Défensive : autorisée au SDMIS </a:t>
            </a:r>
          </a:p>
          <a:p>
            <a:endParaRPr lang="fr-FR" altLang="fr-FR" sz="2400">
              <a:latin typeface="Times New Roman" panose="02020603050405020304" pitchFamily="18" charset="0"/>
              <a:cs typeface="Calibri" panose="020F0502020204030204" pitchFamily="34" charset="0"/>
            </a:endParaRPr>
          </a:p>
          <a:p>
            <a:r>
              <a:rPr lang="fr-FR" altLang="fr-FR" sz="2400">
                <a:latin typeface="Times New Roman" panose="02020603050405020304" pitchFamily="18" charset="0"/>
                <a:cs typeface="Calibri" panose="020F0502020204030204" pitchFamily="34" charset="0"/>
              </a:rPr>
              <a:t>Tactique Offensive : non autorisée au SDMIS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17A38E3D-F327-AA7C-0497-B560339A9B6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5779" name="Espace réservé du numéro de diapositive 4">
            <a:extLst>
              <a:ext uri="{FF2B5EF4-FFF2-40B4-BE49-F238E27FC236}">
                <a16:creationId xmlns:a16="http://schemas.microsoft.com/office/drawing/2014/main" id="{E77E9E2F-D674-9332-6574-0FE5659A84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457877-EF6B-4DDD-8780-A89275218E17}" type="slidenum">
              <a:rPr lang="fr-FR" altLang="fr-FR" sz="2000">
                <a:solidFill>
                  <a:srgbClr val="984807"/>
                </a:solidFill>
              </a:rPr>
              <a:pPr algn="r" eaLnBrk="1" hangingPunct="1">
                <a:spcBef>
                  <a:spcPct val="0"/>
                </a:spcBef>
                <a:buFontTx/>
                <a:buNone/>
              </a:pPr>
              <a:t>72</a:t>
            </a:fld>
            <a:endParaRPr lang="fr-FR" altLang="fr-FR" sz="2000">
              <a:solidFill>
                <a:srgbClr val="984807"/>
              </a:solidFill>
            </a:endParaRPr>
          </a:p>
        </p:txBody>
      </p:sp>
      <p:sp>
        <p:nvSpPr>
          <p:cNvPr id="3" name="ZoneTexte 2">
            <a:extLst>
              <a:ext uri="{FF2B5EF4-FFF2-40B4-BE49-F238E27FC236}">
                <a16:creationId xmlns:a16="http://schemas.microsoft.com/office/drawing/2014/main" id="{9D88AA8A-EE82-77EF-876B-B6BC73312704}"/>
              </a:ext>
            </a:extLst>
          </p:cNvPr>
          <p:cNvSpPr txBox="1"/>
          <p:nvPr/>
        </p:nvSpPr>
        <p:spPr>
          <a:xfrm>
            <a:off x="368300" y="1236663"/>
            <a:ext cx="4572000" cy="461962"/>
          </a:xfrm>
          <a:prstGeom prst="rect">
            <a:avLst/>
          </a:prstGeom>
          <a:noFill/>
        </p:spPr>
        <p:txBody>
          <a:bodyPr>
            <a:spAutoFit/>
          </a:bodyPr>
          <a:lstStyle/>
          <a:p>
            <a:pPr>
              <a:spcAft>
                <a:spcPts val="0"/>
              </a:spcAft>
              <a:defRPr/>
            </a:pP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principes : </a:t>
            </a:r>
            <a:endParaRPr lang="fr-FR"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75781" name="ZoneTexte 4">
            <a:extLst>
              <a:ext uri="{FF2B5EF4-FFF2-40B4-BE49-F238E27FC236}">
                <a16:creationId xmlns:a16="http://schemas.microsoft.com/office/drawing/2014/main" id="{230706D2-7981-3026-2501-9030D8C2E041}"/>
              </a:ext>
            </a:extLst>
          </p:cNvPr>
          <p:cNvSpPr txBox="1">
            <a:spLocks noChangeArrowheads="1"/>
          </p:cNvSpPr>
          <p:nvPr/>
        </p:nvSpPr>
        <p:spPr bwMode="auto">
          <a:xfrm>
            <a:off x="368300" y="1928813"/>
            <a:ext cx="838041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Influencer les ≠ de pression et créer 1 mouvement de l'air appelé "Veine d'air".</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Actions portent sur la gestion des ouvrants existants et de ceux créés pendant les opérations de secours.</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"entrant", </a:t>
            </a:r>
            <a:r>
              <a:rPr lang="fr-FR" altLang="fr-FR" sz="24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permettant l'arrivée d'air dans le volume.</a:t>
            </a:r>
          </a:p>
          <a:p>
            <a:r>
              <a:rPr lang="fr-FR" altLang="fr-FR" sz="2400">
                <a:latin typeface="Times New Roman" panose="02020603050405020304" pitchFamily="18" charset="0"/>
                <a:cs typeface="Calibri" panose="020F0502020204030204" pitchFamily="34" charset="0"/>
              </a:rPr>
              <a:t>"sortant", </a:t>
            </a: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existant ou crée, permettant la sortie des fumées du volume.</a:t>
            </a:r>
          </a:p>
          <a:p>
            <a:endParaRPr lang="fr-FR" altLang="fr-FR" sz="2400">
              <a:latin typeface="Times New Roman" panose="02020603050405020304" pitchFamily="18" charset="0"/>
              <a:cs typeface="Calibri" panose="020F0502020204030204" pitchFamily="34" charset="0"/>
            </a:endParaRPr>
          </a:p>
          <a:p>
            <a:r>
              <a:rPr lang="fr-FR" altLang="fr-FR" sz="2400">
                <a:latin typeface="Times New Roman" panose="02020603050405020304" pitchFamily="18" charset="0"/>
                <a:cs typeface="Calibri" panose="020F0502020204030204" pitchFamily="34" charset="0"/>
              </a:rPr>
              <a:t>« conduit » entrainant la veine d’air doit être le + étanche possible</a:t>
            </a:r>
            <a:r>
              <a:rPr lang="fr-FR" altLang="fr-FR">
                <a:latin typeface="Times New Roman" panose="02020603050405020304" pitchFamily="18" charset="0"/>
                <a:cs typeface="Calibri" panose="020F0502020204030204" pitchFamily="34" charset="0"/>
              </a:rPr>
              <a:t>.</a:t>
            </a:r>
            <a:endParaRPr lang="fr-FR" altLang="fr-FR">
              <a:latin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8">
            <a:extLst>
              <a:ext uri="{FF2B5EF4-FFF2-40B4-BE49-F238E27FC236}">
                <a16:creationId xmlns:a16="http://schemas.microsoft.com/office/drawing/2014/main" id="{67DAC75F-D88B-F73F-9338-FA8616F5C2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6803" name="Espace réservé du numéro de diapositive 4">
            <a:extLst>
              <a:ext uri="{FF2B5EF4-FFF2-40B4-BE49-F238E27FC236}">
                <a16:creationId xmlns:a16="http://schemas.microsoft.com/office/drawing/2014/main" id="{F6268948-CCD8-74B3-4061-EBE780E9ED9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A425DF5-C997-4080-854F-527956832286}"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2" name="ZoneTexte 1">
            <a:extLst>
              <a:ext uri="{FF2B5EF4-FFF2-40B4-BE49-F238E27FC236}">
                <a16:creationId xmlns:a16="http://schemas.microsoft.com/office/drawing/2014/main" id="{131D3816-06B2-C845-FFC1-50D7396DB4EF}"/>
              </a:ext>
            </a:extLst>
          </p:cNvPr>
          <p:cNvSpPr txBox="1"/>
          <p:nvPr/>
        </p:nvSpPr>
        <p:spPr>
          <a:xfrm>
            <a:off x="368300" y="1236663"/>
            <a:ext cx="4572000" cy="461962"/>
          </a:xfrm>
          <a:prstGeom prst="rect">
            <a:avLst/>
          </a:prstGeom>
          <a:noFill/>
        </p:spPr>
        <p:txBody>
          <a:bodyPr>
            <a:spAutoFit/>
          </a:bodyPr>
          <a:lstStyle/>
          <a:p>
            <a:pPr>
              <a:spcAft>
                <a:spcPts val="0"/>
              </a:spcAft>
              <a:defRPr/>
            </a:pP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principes : </a:t>
            </a:r>
            <a:endParaRPr lang="fr-FR"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6805" name="Picture 1">
            <a:extLst>
              <a:ext uri="{FF2B5EF4-FFF2-40B4-BE49-F238E27FC236}">
                <a16:creationId xmlns:a16="http://schemas.microsoft.com/office/drawing/2014/main" id="{C5D6F4AA-A3AD-6851-6F1C-BDAD11663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32" t="29648" r="13823" b="49544"/>
          <a:stretch>
            <a:fillRect/>
          </a:stretch>
        </p:blipFill>
        <p:spPr bwMode="auto">
          <a:xfrm>
            <a:off x="511175" y="1735138"/>
            <a:ext cx="812165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8">
            <a:extLst>
              <a:ext uri="{FF2B5EF4-FFF2-40B4-BE49-F238E27FC236}">
                <a16:creationId xmlns:a16="http://schemas.microsoft.com/office/drawing/2014/main" id="{F69893F4-334B-BD01-135E-4856D3FAEED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7827" name="Espace réservé du numéro de diapositive 4">
            <a:extLst>
              <a:ext uri="{FF2B5EF4-FFF2-40B4-BE49-F238E27FC236}">
                <a16:creationId xmlns:a16="http://schemas.microsoft.com/office/drawing/2014/main" id="{4E304F51-D0CD-661B-07F5-25AAE3940AE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97170DD-213F-430A-9FBC-362518F39AA6}"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sp>
        <p:nvSpPr>
          <p:cNvPr id="77828" name="ZoneTexte 2">
            <a:extLst>
              <a:ext uri="{FF2B5EF4-FFF2-40B4-BE49-F238E27FC236}">
                <a16:creationId xmlns:a16="http://schemas.microsoft.com/office/drawing/2014/main" id="{363B0696-5BAE-40EA-4314-D6F0DB439592}"/>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Les ouvrants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77829" name="ZoneTexte 3">
            <a:extLst>
              <a:ext uri="{FF2B5EF4-FFF2-40B4-BE49-F238E27FC236}">
                <a16:creationId xmlns:a16="http://schemas.microsoft.com/office/drawing/2014/main" id="{2CBAEC24-5E03-3AF9-4A71-AF113E450EE8}"/>
              </a:ext>
            </a:extLst>
          </p:cNvPr>
          <p:cNvSpPr txBox="1">
            <a:spLocks noChangeArrowheads="1"/>
          </p:cNvSpPr>
          <p:nvPr/>
        </p:nvSpPr>
        <p:spPr bwMode="auto">
          <a:xfrm>
            <a:off x="414338" y="2100263"/>
            <a:ext cx="82613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 de T° entre l'intérieur et l'extérieur d’un V enfumé vont créer un gradient de pression entre l'entrant et le sortant. </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Variation de pression est le moteur de la mise en mouvement du fluide (air par l'entrant) chassant les gaz chauds et fumées par le sortant.</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Taille des ouvrants (entrant/sortant) détermine l'effet produit, et de ce fait, l’efficacité de la VO défensive.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E75E3BB1-41EB-9E0E-3440-A198BFB73E5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8851" name="Espace réservé du numéro de diapositive 4">
            <a:extLst>
              <a:ext uri="{FF2B5EF4-FFF2-40B4-BE49-F238E27FC236}">
                <a16:creationId xmlns:a16="http://schemas.microsoft.com/office/drawing/2014/main" id="{8E9BFD98-BA5F-B0A9-AE20-D06509E642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6DFFE4-E35C-4B5D-BB19-BC38C3FF688B}"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sp>
        <p:nvSpPr>
          <p:cNvPr id="78852" name="ZoneTexte 1">
            <a:extLst>
              <a:ext uri="{FF2B5EF4-FFF2-40B4-BE49-F238E27FC236}">
                <a16:creationId xmlns:a16="http://schemas.microsoft.com/office/drawing/2014/main" id="{BA1F6748-2185-92CA-E8F3-D4E2F4B781F0}"/>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Les ouvrants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78853" name="Picture 1">
            <a:extLst>
              <a:ext uri="{FF2B5EF4-FFF2-40B4-BE49-F238E27FC236}">
                <a16:creationId xmlns:a16="http://schemas.microsoft.com/office/drawing/2014/main" id="{88272F6C-6581-B0F9-8E8A-4324EA300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0" t="71297" r="12631" b="7239"/>
          <a:stretch>
            <a:fillRect/>
          </a:stretch>
        </p:blipFill>
        <p:spPr bwMode="auto">
          <a:xfrm>
            <a:off x="414338" y="1844675"/>
            <a:ext cx="84677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1070A34E-8C60-8716-0C37-6D62CFBF298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79875" name="Espace réservé du numéro de diapositive 4">
            <a:extLst>
              <a:ext uri="{FF2B5EF4-FFF2-40B4-BE49-F238E27FC236}">
                <a16:creationId xmlns:a16="http://schemas.microsoft.com/office/drawing/2014/main" id="{F3F4C6B7-EDF5-5018-5BBD-B548DCC5788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C59A28-12CB-4E97-B25F-CD1F343A58EE}"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6" name="ZoneTexte 1">
            <a:extLst>
              <a:ext uri="{FF2B5EF4-FFF2-40B4-BE49-F238E27FC236}">
                <a16:creationId xmlns:a16="http://schemas.microsoft.com/office/drawing/2014/main" id="{0B8765C9-9F9A-37E8-0F37-13C914C2957C}"/>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Les ouvrants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79877" name="Picture 1">
            <a:extLst>
              <a:ext uri="{FF2B5EF4-FFF2-40B4-BE49-F238E27FC236}">
                <a16:creationId xmlns:a16="http://schemas.microsoft.com/office/drawing/2014/main" id="{1FC120E4-9614-AAFC-342C-779FE415D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0" t="7318" r="12267" b="72403"/>
          <a:stretch>
            <a:fillRect/>
          </a:stretch>
        </p:blipFill>
        <p:spPr bwMode="auto">
          <a:xfrm>
            <a:off x="450850" y="2133600"/>
            <a:ext cx="83804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ED21DADE-AFAA-A7E8-8DF4-FF3007C324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0899" name="Espace réservé du numéro de diapositive 4">
            <a:extLst>
              <a:ext uri="{FF2B5EF4-FFF2-40B4-BE49-F238E27FC236}">
                <a16:creationId xmlns:a16="http://schemas.microsoft.com/office/drawing/2014/main" id="{A593AE7A-3DF6-EC6B-AC2B-BDDC5EA386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FF72BFB-C0AD-4114-A45D-14AE1031E032}"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sp>
        <p:nvSpPr>
          <p:cNvPr id="80900" name="ZoneTexte 1">
            <a:extLst>
              <a:ext uri="{FF2B5EF4-FFF2-40B4-BE49-F238E27FC236}">
                <a16:creationId xmlns:a16="http://schemas.microsoft.com/office/drawing/2014/main" id="{594A12B0-D23D-27AD-F894-67B894EF67C2}"/>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Les ouvrants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80901" name="Picture 1">
            <a:extLst>
              <a:ext uri="{FF2B5EF4-FFF2-40B4-BE49-F238E27FC236}">
                <a16:creationId xmlns:a16="http://schemas.microsoft.com/office/drawing/2014/main" id="{CB53EA15-0AC0-C71A-83D8-9380F1A29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0" t="31509" r="12267" b="48984"/>
          <a:stretch>
            <a:fillRect/>
          </a:stretch>
        </p:blipFill>
        <p:spPr bwMode="auto">
          <a:xfrm>
            <a:off x="488950" y="2111375"/>
            <a:ext cx="81661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9952AD35-6EFF-86E5-1256-638FACDED8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1923" name="Espace réservé du numéro de diapositive 4">
            <a:extLst>
              <a:ext uri="{FF2B5EF4-FFF2-40B4-BE49-F238E27FC236}">
                <a16:creationId xmlns:a16="http://schemas.microsoft.com/office/drawing/2014/main" id="{B61292B8-02F0-2074-87D7-BDD3F011EF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678AE6-AFA2-4D34-9246-6F79B58F9DB4}"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4" name="ZoneTexte 1">
            <a:extLst>
              <a:ext uri="{FF2B5EF4-FFF2-40B4-BE49-F238E27FC236}">
                <a16:creationId xmlns:a16="http://schemas.microsoft.com/office/drawing/2014/main" id="{62F886D4-8686-9839-09AD-9B83D9D0E7DC}"/>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Pertes de charges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81925" name="ZoneTexte 3">
            <a:extLst>
              <a:ext uri="{FF2B5EF4-FFF2-40B4-BE49-F238E27FC236}">
                <a16:creationId xmlns:a16="http://schemas.microsoft.com/office/drawing/2014/main" id="{E211CDA3-BE9B-BD2A-4907-7D58EBA4C521}"/>
              </a:ext>
            </a:extLst>
          </p:cNvPr>
          <p:cNvSpPr txBox="1">
            <a:spLocks noChangeArrowheads="1"/>
          </p:cNvSpPr>
          <p:nvPr/>
        </p:nvSpPr>
        <p:spPr bwMode="auto">
          <a:xfrm>
            <a:off x="350838" y="1958975"/>
            <a:ext cx="84423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L'air et les gaz sont des fluides. Ils se comportent donc comme l'eau par exemple dans les tuyaux. </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Lors de leur écoulement ces fluides subissent des frottements et pertes de vitesse qui engendrent une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de la pression auxquels se rajoutent les fuites importantes tout au long de la veine d’air.</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Déplacement des gaz est lié à 2 facteurs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887B45E4-59A9-298D-CDC6-CFA89D23BF5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2947" name="Espace réservé du numéro de diapositive 4">
            <a:extLst>
              <a:ext uri="{FF2B5EF4-FFF2-40B4-BE49-F238E27FC236}">
                <a16:creationId xmlns:a16="http://schemas.microsoft.com/office/drawing/2014/main" id="{A854AEE7-6B73-E0B2-7559-D10153503CE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A31798E-CEBB-444C-8A27-803A904A7397}"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8" name="ZoneTexte 1">
            <a:extLst>
              <a:ext uri="{FF2B5EF4-FFF2-40B4-BE49-F238E27FC236}">
                <a16:creationId xmlns:a16="http://schemas.microsoft.com/office/drawing/2014/main" id="{CE6A42FA-1641-12AB-5613-B28949AA5C22}"/>
              </a:ext>
            </a:extLst>
          </p:cNvPr>
          <p:cNvSpPr txBox="1">
            <a:spLocks noChangeArrowheads="1"/>
          </p:cNvSpPr>
          <p:nvPr/>
        </p:nvSpPr>
        <p:spPr bwMode="auto">
          <a:xfrm>
            <a:off x="388938" y="130175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Pertes de charges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82949" name="ZoneTexte 3">
            <a:extLst>
              <a:ext uri="{FF2B5EF4-FFF2-40B4-BE49-F238E27FC236}">
                <a16:creationId xmlns:a16="http://schemas.microsoft.com/office/drawing/2014/main" id="{557B2D06-8D1C-633C-52E7-88FFE88A683E}"/>
              </a:ext>
            </a:extLst>
          </p:cNvPr>
          <p:cNvSpPr txBox="1">
            <a:spLocks noChangeArrowheads="1"/>
          </p:cNvSpPr>
          <p:nvPr/>
        </p:nvSpPr>
        <p:spPr bwMode="auto">
          <a:xfrm>
            <a:off x="350838" y="1851025"/>
            <a:ext cx="84423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Mouvements d’air naturels dans le V, liés à la ≠ de pression </a:t>
            </a:r>
          </a:p>
          <a:p>
            <a:r>
              <a:rPr lang="fr-FR" altLang="fr-FR" sz="24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conséquence </a:t>
            </a:r>
            <a:r>
              <a:rPr lang="fr-FR" altLang="fr-FR" sz="2400">
                <a:latin typeface="Times New Roman" panose="02020603050405020304" pitchFamily="18" charset="0"/>
                <a:cs typeface="Calibri" panose="020F0502020204030204" pitchFamily="34" charset="0"/>
              </a:rPr>
              <a:t>des mouvements en dehors du </a:t>
            </a:r>
            <a:r>
              <a:rPr lang="fr-FR" altLang="fr-FR" sz="2400">
                <a:latin typeface="Times New Roman" panose="02020603050405020304" pitchFamily="18" charset="0"/>
                <a:ea typeface="Calibri" panose="020F0502020204030204" pitchFamily="34" charset="0"/>
                <a:cs typeface="Times New Roman" panose="02020603050405020304" pitchFamily="18" charset="0"/>
              </a:rPr>
              <a:t>V concerné : ex le vent</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Mouvements convectifs liés à la ≠ de T° des </a:t>
            </a:r>
            <a:r>
              <a:rPr lang="fr-FR" altLang="fr-FR" sz="2400">
                <a:latin typeface="Times New Roman" panose="02020603050405020304" pitchFamily="18" charset="0"/>
                <a:cs typeface="Calibri" panose="020F0502020204030204" pitchFamily="34" charset="0"/>
              </a:rPr>
              <a:t>V de gaz entre eux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b="1">
                <a:latin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Calibri" panose="020F0502020204030204" pitchFamily="34" charset="0"/>
              </a:rPr>
              <a:t> gaz chauds + légers, occupant un + gros volume ont tendance à s’élever ou à sortir du volume.</a:t>
            </a:r>
          </a:p>
          <a:p>
            <a:r>
              <a:rPr lang="fr-FR" altLang="fr-FR" sz="2400">
                <a:latin typeface="Times New Roman" panose="02020603050405020304" pitchFamily="18" charset="0"/>
                <a:cs typeface="Calibri" panose="020F0502020204030204" pitchFamily="34" charset="0"/>
              </a:rPr>
              <a:t> </a:t>
            </a:r>
          </a:p>
          <a:p>
            <a:r>
              <a:rPr lang="fr-FR" altLang="fr-FR" sz="2400">
                <a:latin typeface="Times New Roman" panose="02020603050405020304" pitchFamily="18" charset="0"/>
                <a:cs typeface="Calibri" panose="020F0502020204030204" pitchFamily="34" charset="0"/>
              </a:rPr>
              <a:t>Tout élément présent sur le trajet de la veine d'air perturbe l'écoulement entre l'entrant et le sortant </a:t>
            </a:r>
            <a:r>
              <a:rPr lang="fr-FR" altLang="fr-FR" sz="2400" b="1">
                <a:latin typeface="Times New Roman" panose="02020603050405020304" pitchFamily="18" charset="0"/>
                <a:sym typeface="Wingdings" panose="05000000000000000000" pitchFamily="2" charset="2"/>
              </a:rPr>
              <a:t> </a:t>
            </a:r>
            <a:r>
              <a:rPr lang="fr-FR" altLang="fr-FR" sz="2400" b="1">
                <a:latin typeface="Times New Roman" panose="02020603050405020304" pitchFamily="18" charset="0"/>
                <a:cs typeface="Times New Roman" panose="02020603050405020304" pitchFamily="18" charset="0"/>
                <a:sym typeface="Wingdings" panose="05000000000000000000" pitchFamily="2" charset="2"/>
              </a:rPr>
              <a:t>T</a:t>
            </a:r>
            <a:r>
              <a:rPr lang="fr-FR" altLang="fr-FR" sz="2400">
                <a:latin typeface="Times New Roman" panose="02020603050405020304" pitchFamily="18" charset="0"/>
                <a:cs typeface="Calibri" panose="020F0502020204030204" pitchFamily="34" charset="0"/>
              </a:rPr>
              <a:t>rajet horizontal ou vertical.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3">
            <a:extLst>
              <a:ext uri="{FF2B5EF4-FFF2-40B4-BE49-F238E27FC236}">
                <a16:creationId xmlns:a16="http://schemas.microsoft.com/office/drawing/2014/main" id="{41011EAC-E4D5-838F-5D76-B298C57395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D6EBB53-FC53-4D3D-B2F4-7F5B1CEACD37}" type="slidenum">
              <a:rPr lang="fr-FR" altLang="fr-FR" sz="1200" smtClean="0">
                <a:solidFill>
                  <a:srgbClr val="898989"/>
                </a:solidFill>
              </a:rPr>
              <a:pPr>
                <a:spcBef>
                  <a:spcPct val="0"/>
                </a:spcBef>
                <a:buFontTx/>
                <a:buNone/>
              </a:pPr>
              <a:t>8</a:t>
            </a:fld>
            <a:endParaRPr lang="fr-FR" altLang="fr-FR" sz="1200">
              <a:solidFill>
                <a:srgbClr val="898989"/>
              </a:solidFill>
            </a:endParaRPr>
          </a:p>
        </p:txBody>
      </p:sp>
      <p:sp>
        <p:nvSpPr>
          <p:cNvPr id="14" name="Titre 8">
            <a:extLst>
              <a:ext uri="{FF2B5EF4-FFF2-40B4-BE49-F238E27FC236}">
                <a16:creationId xmlns:a16="http://schemas.microsoft.com/office/drawing/2014/main" id="{891A6C2B-6F08-A7A2-F03D-B0329AA7C4E7}"/>
              </a:ext>
            </a:extLst>
          </p:cNvPr>
          <p:cNvSpPr>
            <a:spLocks noGrp="1"/>
          </p:cNvSpPr>
          <p:nvPr>
            <p:ph type="title"/>
          </p:nvPr>
        </p:nvSpPr>
        <p:spPr>
          <a:xfrm>
            <a:off x="1116013" y="274638"/>
            <a:ext cx="7742237" cy="939800"/>
          </a:xfrm>
        </p:spPr>
        <p:txBody>
          <a:bodyPr/>
          <a:lstStyle/>
          <a:p>
            <a:pPr eaLnBrk="1" hangingPunct="1">
              <a:defRPr/>
            </a:pPr>
            <a:r>
              <a:rPr lang="fr-FR" sz="3200" b="1" dirty="0">
                <a:solidFill>
                  <a:schemeClr val="accent6">
                    <a:lumMod val="50000"/>
                  </a:schemeClr>
                </a:solidFill>
              </a:rPr>
              <a:t>Reconnaissance</a:t>
            </a:r>
          </a:p>
        </p:txBody>
      </p:sp>
      <p:sp>
        <p:nvSpPr>
          <p:cNvPr id="10244" name="Text Box 9">
            <a:extLst>
              <a:ext uri="{FF2B5EF4-FFF2-40B4-BE49-F238E27FC236}">
                <a16:creationId xmlns:a16="http://schemas.microsoft.com/office/drawing/2014/main" id="{AB833D0D-5BFF-B034-3568-88F148706579}"/>
              </a:ext>
            </a:extLst>
          </p:cNvPr>
          <p:cNvSpPr txBox="1">
            <a:spLocks noChangeArrowheads="1"/>
          </p:cNvSpPr>
          <p:nvPr/>
        </p:nvSpPr>
        <p:spPr bwMode="auto">
          <a:xfrm>
            <a:off x="369888" y="1365250"/>
            <a:ext cx="8378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CA effectue une reconnaissance avec 1 binôme équipé </a:t>
            </a:r>
          </a:p>
          <a:p>
            <a:pPr algn="just">
              <a:spcBef>
                <a:spcPct val="0"/>
              </a:spcBef>
              <a:buFontTx/>
              <a:buNone/>
            </a:pPr>
            <a:r>
              <a:rPr lang="fr-FR" altLang="fr-FR" sz="2400">
                <a:latin typeface="Times New Roman" panose="02020603050405020304" pitchFamily="18" charset="0"/>
                <a:sym typeface="Wingdings" panose="05000000000000000000" pitchFamily="2" charset="2"/>
              </a:rPr>
              <a:t></a:t>
            </a:r>
            <a:r>
              <a:rPr lang="fr-FR" altLang="fr-FR" sz="2400" b="1" u="sng">
                <a:latin typeface="Times New Roman" panose="02020603050405020304" pitchFamily="18" charset="0"/>
              </a:rPr>
              <a:t> personnel non engagé restant à l’engin.</a:t>
            </a:r>
          </a:p>
        </p:txBody>
      </p:sp>
      <p:sp>
        <p:nvSpPr>
          <p:cNvPr id="10245" name="Rectangle 1">
            <a:extLst>
              <a:ext uri="{FF2B5EF4-FFF2-40B4-BE49-F238E27FC236}">
                <a16:creationId xmlns:a16="http://schemas.microsoft.com/office/drawing/2014/main" id="{69A0199E-60D9-78DE-C6FB-C04445270A9D}"/>
              </a:ext>
            </a:extLst>
          </p:cNvPr>
          <p:cNvSpPr>
            <a:spLocks noChangeArrowheads="1"/>
          </p:cNvSpPr>
          <p:nvPr/>
        </p:nvSpPr>
        <p:spPr bwMode="auto">
          <a:xfrm>
            <a:off x="387350" y="2382838"/>
            <a:ext cx="829945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Consiste à explorer les locaux pour repérer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L’environnement,</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Les dimensions, l’accès au bâtiment,</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Le type d’établissement,</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Les risques particuliers,</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L’effectif et la localisation des victimes,</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Le type de construction,</a:t>
            </a:r>
          </a:p>
          <a:p>
            <a:pPr algn="just">
              <a:spcBef>
                <a:spcPct val="0"/>
              </a:spcBef>
              <a:buFont typeface="Symbol" panose="05050102010706020507" pitchFamily="18" charset="2"/>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La localisation du foyer, son étendue, sa nature.</a:t>
            </a:r>
          </a:p>
        </p:txBody>
      </p:sp>
      <p:pic>
        <p:nvPicPr>
          <p:cNvPr id="10246" name="Picture 7">
            <a:extLst>
              <a:ext uri="{FF2B5EF4-FFF2-40B4-BE49-F238E27FC236}">
                <a16:creationId xmlns:a16="http://schemas.microsoft.com/office/drawing/2014/main" id="{B07AD759-49A5-E001-DF1C-A289CFE3F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621"/>
          <a:stretch>
            <a:fillRect/>
          </a:stretch>
        </p:blipFill>
        <p:spPr bwMode="auto">
          <a:xfrm>
            <a:off x="6224588" y="2862263"/>
            <a:ext cx="2614612"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CBDD8216-1761-63F5-E491-9D890589B3A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3971" name="Espace réservé du numéro de diapositive 4">
            <a:extLst>
              <a:ext uri="{FF2B5EF4-FFF2-40B4-BE49-F238E27FC236}">
                <a16:creationId xmlns:a16="http://schemas.microsoft.com/office/drawing/2014/main" id="{968A7198-8D3D-E3B0-CC44-D47C794FE78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D5AD9E-87F3-4268-9333-DB0ED0489A07}"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pic>
        <p:nvPicPr>
          <p:cNvPr id="83972" name="Picture 1">
            <a:extLst>
              <a:ext uri="{FF2B5EF4-FFF2-40B4-BE49-F238E27FC236}">
                <a16:creationId xmlns:a16="http://schemas.microsoft.com/office/drawing/2014/main" id="{E6F0B049-E3D6-9E9D-5B5E-972504C5D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55" t="12170" r="5162" b="57420"/>
          <a:stretch>
            <a:fillRect/>
          </a:stretch>
        </p:blipFill>
        <p:spPr bwMode="auto">
          <a:xfrm>
            <a:off x="379413" y="1916113"/>
            <a:ext cx="83851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ZoneTexte 2">
            <a:extLst>
              <a:ext uri="{FF2B5EF4-FFF2-40B4-BE49-F238E27FC236}">
                <a16:creationId xmlns:a16="http://schemas.microsoft.com/office/drawing/2014/main" id="{846C25C7-F754-16F9-099D-51AAA2937276}"/>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Pertes de charges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5F65B94F-DAC4-6BE7-1BA9-116C370462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4995" name="Espace réservé du numéro de diapositive 4">
            <a:extLst>
              <a:ext uri="{FF2B5EF4-FFF2-40B4-BE49-F238E27FC236}">
                <a16:creationId xmlns:a16="http://schemas.microsoft.com/office/drawing/2014/main" id="{CBE54040-D4FD-B4DD-6841-B2EF4FD132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3EB2179-B1E4-46D6-9107-449060C027CD}"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6" name="ZoneTexte 1">
            <a:extLst>
              <a:ext uri="{FF2B5EF4-FFF2-40B4-BE49-F238E27FC236}">
                <a16:creationId xmlns:a16="http://schemas.microsoft.com/office/drawing/2014/main" id="{88B6BEC7-C34C-AB48-E180-E7C548D45A47}"/>
              </a:ext>
            </a:extLst>
          </p:cNvPr>
          <p:cNvSpPr txBox="1">
            <a:spLocks noChangeArrowheads="1"/>
          </p:cNvSpPr>
          <p:nvPr/>
        </p:nvSpPr>
        <p:spPr bwMode="auto">
          <a:xfrm>
            <a:off x="4143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Pertes de charges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2CD00857-0A8D-4EC3-7175-24306F79F413}"/>
              </a:ext>
            </a:extLst>
          </p:cNvPr>
          <p:cNvSpPr txBox="1"/>
          <p:nvPr/>
        </p:nvSpPr>
        <p:spPr>
          <a:xfrm>
            <a:off x="323850" y="2032000"/>
            <a:ext cx="8596313" cy="3048000"/>
          </a:xfrm>
          <a:prstGeom prst="rect">
            <a:avLst/>
          </a:prstGeom>
          <a:noFill/>
        </p:spPr>
        <p:txBody>
          <a:bodyPr>
            <a:spAutoFit/>
          </a:bodyPr>
          <a:lstStyle/>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L’efficacité sera fonction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Des conditions climatiques</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la ≠ de T° entre l'intérieur et l'extérieur du V et/ou de la structure bâtimentaire,</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la configuration du volume et/ou du bâtiment,</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Des obstacles présents dans le V, les circulations, etc.</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Des personnes transitant dans la veine d'air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33E6DF55-9AC4-F495-BE20-A6CDAE209F3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6019" name="Espace réservé du numéro de diapositive 4">
            <a:extLst>
              <a:ext uri="{FF2B5EF4-FFF2-40B4-BE49-F238E27FC236}">
                <a16:creationId xmlns:a16="http://schemas.microsoft.com/office/drawing/2014/main" id="{7D496C98-2E87-943B-C2FA-717DF655D9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65CBF2-15CE-42CF-9E32-B683BF534A55}"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3" name="ZoneTexte 2">
            <a:extLst>
              <a:ext uri="{FF2B5EF4-FFF2-40B4-BE49-F238E27FC236}">
                <a16:creationId xmlns:a16="http://schemas.microsoft.com/office/drawing/2014/main" id="{DFD049D6-FB0B-B419-CE58-E1A176480626}"/>
              </a:ext>
            </a:extLst>
          </p:cNvPr>
          <p:cNvSpPr txBox="1"/>
          <p:nvPr/>
        </p:nvSpPr>
        <p:spPr>
          <a:xfrm>
            <a:off x="1042988" y="2855913"/>
            <a:ext cx="7058025" cy="593725"/>
          </a:xfrm>
          <a:prstGeom prst="rect">
            <a:avLst/>
          </a:prstGeom>
          <a:noFill/>
        </p:spPr>
        <p:txBody>
          <a:bodyPr>
            <a:spAutoFit/>
          </a:bodyPr>
          <a:lstStyle/>
          <a:p>
            <a:pPr marL="457200" algn="ctr">
              <a:lnSpc>
                <a:spcPct val="107000"/>
              </a:lnSpc>
              <a:spcAft>
                <a:spcPts val="800"/>
              </a:spcAft>
              <a:defRPr/>
            </a:pPr>
            <a:r>
              <a:rPr lang="fr-FR" sz="3200" dirty="0">
                <a:latin typeface="Times New Roman" panose="02020603050405020304" pitchFamily="18" charset="0"/>
                <a:ea typeface="Calibri" panose="020F0502020204030204" pitchFamily="34" charset="0"/>
                <a:cs typeface="Times New Roman" panose="02020603050405020304" pitchFamily="18" charset="0"/>
              </a:rPr>
              <a:t>≠</a:t>
            </a:r>
            <a:r>
              <a:rPr lang="fr-FR" sz="3200" b="1" cap="all" dirty="0">
                <a:latin typeface="Times New Roman" panose="02020603050405020304" pitchFamily="18" charset="0"/>
                <a:ea typeface="Calibri" panose="020F0502020204030204" pitchFamily="34" charset="0"/>
                <a:cs typeface="Times New Roman" panose="02020603050405020304" pitchFamily="18" charset="0"/>
              </a:rPr>
              <a:t> types de ventilation </a:t>
            </a:r>
            <a:endParaRPr lang="fr-FR" sz="2400" b="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D095319C-FBF5-7DDE-5533-CC8D3ED7187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7043" name="Espace réservé du numéro de diapositive 4">
            <a:extLst>
              <a:ext uri="{FF2B5EF4-FFF2-40B4-BE49-F238E27FC236}">
                <a16:creationId xmlns:a16="http://schemas.microsoft.com/office/drawing/2014/main" id="{416221C7-1B9F-5D9A-858B-DFD9CCE5B8C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6EE7E9-7171-40FD-88FD-3D017CBCD380}"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4" name="ZoneTexte 2">
            <a:extLst>
              <a:ext uri="{FF2B5EF4-FFF2-40B4-BE49-F238E27FC236}">
                <a16:creationId xmlns:a16="http://schemas.microsoft.com/office/drawing/2014/main" id="{388B8B86-2954-DC1E-8EE2-08F5DBD98BAD}"/>
              </a:ext>
            </a:extLst>
          </p:cNvPr>
          <p:cNvSpPr txBox="1">
            <a:spLocks noChangeArrowheads="1"/>
          </p:cNvSpPr>
          <p:nvPr/>
        </p:nvSpPr>
        <p:spPr bwMode="auto">
          <a:xfrm>
            <a:off x="381000"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Ventilation naturelle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87045" name="Image 1">
            <a:extLst>
              <a:ext uri="{FF2B5EF4-FFF2-40B4-BE49-F238E27FC236}">
                <a16:creationId xmlns:a16="http://schemas.microsoft.com/office/drawing/2014/main" id="{983B8B4F-F229-5A6B-BF98-99701EF00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48" r="2193"/>
          <a:stretch>
            <a:fillRect/>
          </a:stretch>
        </p:blipFill>
        <p:spPr bwMode="auto">
          <a:xfrm>
            <a:off x="323850" y="2133600"/>
            <a:ext cx="8445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93C2CC7C-56DE-736B-9DDA-D29E9237087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8067" name="Espace réservé du numéro de diapositive 4">
            <a:extLst>
              <a:ext uri="{FF2B5EF4-FFF2-40B4-BE49-F238E27FC236}">
                <a16:creationId xmlns:a16="http://schemas.microsoft.com/office/drawing/2014/main" id="{87FA906A-83E1-5391-576C-0E54755368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EF921D-AD04-4A2D-B87F-7A0F82BE6DBD}"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8068" name="ZoneTexte 2">
            <a:extLst>
              <a:ext uri="{FF2B5EF4-FFF2-40B4-BE49-F238E27FC236}">
                <a16:creationId xmlns:a16="http://schemas.microsoft.com/office/drawing/2014/main" id="{53EBF838-3D4A-CBB9-81FE-E29023A0BBF7}"/>
              </a:ext>
            </a:extLst>
          </p:cNvPr>
          <p:cNvSpPr txBox="1">
            <a:spLocks noChangeArrowheads="1"/>
          </p:cNvSpPr>
          <p:nvPr/>
        </p:nvSpPr>
        <p:spPr bwMode="auto">
          <a:xfrm>
            <a:off x="323850"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Ventilation mécanique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88069" name="Rectangle 2">
            <a:extLst>
              <a:ext uri="{FF2B5EF4-FFF2-40B4-BE49-F238E27FC236}">
                <a16:creationId xmlns:a16="http://schemas.microsoft.com/office/drawing/2014/main" id="{11EDB636-2486-A6DD-E8E9-D1D28F3E962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88070" name="Picture 1">
            <a:extLst>
              <a:ext uri="{FF2B5EF4-FFF2-40B4-BE49-F238E27FC236}">
                <a16:creationId xmlns:a16="http://schemas.microsoft.com/office/drawing/2014/main" id="{342A7B3F-ADEC-D331-4D2C-8A152CC28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14" t="73383" r="8664" b="11070"/>
          <a:stretch>
            <a:fillRect/>
          </a:stretch>
        </p:blipFill>
        <p:spPr bwMode="auto">
          <a:xfrm>
            <a:off x="255588" y="2111375"/>
            <a:ext cx="860266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A5C63AF1-63A6-6F37-5EFA-ABDF7C8F00E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89091" name="Espace réservé du numéro de diapositive 4">
            <a:extLst>
              <a:ext uri="{FF2B5EF4-FFF2-40B4-BE49-F238E27FC236}">
                <a16:creationId xmlns:a16="http://schemas.microsoft.com/office/drawing/2014/main" id="{B3EC208E-3762-9AE8-B658-66301CFCC73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528064A-F088-47A8-A3BC-2A18E638DE10}"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89092" name="ZoneTexte 2">
            <a:extLst>
              <a:ext uri="{FF2B5EF4-FFF2-40B4-BE49-F238E27FC236}">
                <a16:creationId xmlns:a16="http://schemas.microsoft.com/office/drawing/2014/main" id="{5D875FB9-042C-07CF-AC1A-379FA57EF1F2}"/>
              </a:ext>
            </a:extLst>
          </p:cNvPr>
          <p:cNvSpPr txBox="1">
            <a:spLocks noChangeArrowheads="1"/>
          </p:cNvSpPr>
          <p:nvPr/>
        </p:nvSpPr>
        <p:spPr bwMode="auto">
          <a:xfrm>
            <a:off x="387350" y="1341438"/>
            <a:ext cx="74247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Ventilation pression positive (VPP)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89093" name="ZoneTexte 4">
            <a:extLst>
              <a:ext uri="{FF2B5EF4-FFF2-40B4-BE49-F238E27FC236}">
                <a16:creationId xmlns:a16="http://schemas.microsoft.com/office/drawing/2014/main" id="{975B0CA0-FE9C-CCCE-684E-B8ABB965E623}"/>
              </a:ext>
            </a:extLst>
          </p:cNvPr>
          <p:cNvSpPr txBox="1">
            <a:spLocks noChangeArrowheads="1"/>
          </p:cNvSpPr>
          <p:nvPr/>
        </p:nvSpPr>
        <p:spPr bwMode="auto">
          <a:xfrm>
            <a:off x="323850" y="1851025"/>
            <a:ext cx="83518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Mise en place et utilisation des ≠ ventilateurs afin de créer une surpression dans les volumes.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89094" name="Picture 1">
            <a:extLst>
              <a:ext uri="{FF2B5EF4-FFF2-40B4-BE49-F238E27FC236}">
                <a16:creationId xmlns:a16="http://schemas.microsoft.com/office/drawing/2014/main" id="{0BEA178E-623C-CF9A-1792-CC8456A1D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1" t="18239" r="4393" b="56915"/>
          <a:stretch>
            <a:fillRect/>
          </a:stretch>
        </p:blipFill>
        <p:spPr bwMode="auto">
          <a:xfrm>
            <a:off x="250825" y="2755900"/>
            <a:ext cx="8672513"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69BD0B35-02BA-4565-88EE-DAC9C2B5702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0115" name="Espace réservé du numéro de diapositive 4">
            <a:extLst>
              <a:ext uri="{FF2B5EF4-FFF2-40B4-BE49-F238E27FC236}">
                <a16:creationId xmlns:a16="http://schemas.microsoft.com/office/drawing/2014/main" id="{370D9058-4677-92DD-4292-69E46165E6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78B0E8-DE97-4150-AE8F-7856C7704403}"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sp>
        <p:nvSpPr>
          <p:cNvPr id="3" name="ZoneTexte 2">
            <a:extLst>
              <a:ext uri="{FF2B5EF4-FFF2-40B4-BE49-F238E27FC236}">
                <a16:creationId xmlns:a16="http://schemas.microsoft.com/office/drawing/2014/main" id="{F6ADE0A3-D78B-411A-475F-DAF64741BA78}"/>
              </a:ext>
            </a:extLst>
          </p:cNvPr>
          <p:cNvSpPr txBox="1"/>
          <p:nvPr/>
        </p:nvSpPr>
        <p:spPr>
          <a:xfrm>
            <a:off x="1773238" y="2859088"/>
            <a:ext cx="5597525" cy="592137"/>
          </a:xfrm>
          <a:prstGeom prst="rect">
            <a:avLst/>
          </a:prstGeom>
          <a:noFill/>
        </p:spPr>
        <p:txBody>
          <a:bodyPr>
            <a:spAutoFit/>
          </a:bodyPr>
          <a:lstStyle/>
          <a:p>
            <a:pPr marL="457200">
              <a:lnSpc>
                <a:spcPct val="107000"/>
              </a:lnSpc>
              <a:spcAft>
                <a:spcPts val="800"/>
              </a:spcAft>
              <a:defRPr/>
            </a:pPr>
            <a:r>
              <a:rPr lang="fr-FR" sz="3200" b="1" cap="all" dirty="0">
                <a:latin typeface="Times New Roman" panose="02020603050405020304" pitchFamily="18" charset="0"/>
                <a:ea typeface="Calibri" panose="020F0502020204030204" pitchFamily="34" charset="0"/>
                <a:cs typeface="Times New Roman" panose="02020603050405020304" pitchFamily="18" charset="0"/>
              </a:rPr>
              <a:t>Tactique défensive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a:extLst>
              <a:ext uri="{FF2B5EF4-FFF2-40B4-BE49-F238E27FC236}">
                <a16:creationId xmlns:a16="http://schemas.microsoft.com/office/drawing/2014/main" id="{FF874E84-CF98-6DA6-9225-369418C3463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1139" name="Espace réservé du numéro de diapositive 4">
            <a:extLst>
              <a:ext uri="{FF2B5EF4-FFF2-40B4-BE49-F238E27FC236}">
                <a16:creationId xmlns:a16="http://schemas.microsoft.com/office/drawing/2014/main" id="{7652F263-ADB4-F36C-7830-F2CC13C0901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CE73D6-D6C0-4890-A993-92C4B2FEC087}" type="slidenum">
              <a:rPr lang="fr-FR" altLang="fr-FR" sz="2000">
                <a:solidFill>
                  <a:srgbClr val="984807"/>
                </a:solidFill>
              </a:rPr>
              <a:pPr algn="r" eaLnBrk="1" hangingPunct="1">
                <a:spcBef>
                  <a:spcPct val="0"/>
                </a:spcBef>
                <a:buFontTx/>
                <a:buNone/>
              </a:pPr>
              <a:t>87</a:t>
            </a:fld>
            <a:endParaRPr lang="fr-FR" altLang="fr-FR" sz="2000">
              <a:solidFill>
                <a:srgbClr val="984807"/>
              </a:solidFill>
            </a:endParaRPr>
          </a:p>
        </p:txBody>
      </p:sp>
      <p:sp>
        <p:nvSpPr>
          <p:cNvPr id="91140" name="ZoneTexte 2">
            <a:extLst>
              <a:ext uri="{FF2B5EF4-FFF2-40B4-BE49-F238E27FC236}">
                <a16:creationId xmlns:a16="http://schemas.microsoft.com/office/drawing/2014/main" id="{FA70F100-443C-067B-1FAC-9F8DD690AB8F}"/>
              </a:ext>
            </a:extLst>
          </p:cNvPr>
          <p:cNvSpPr txBox="1">
            <a:spLocks noChangeArrowheads="1"/>
          </p:cNvSpPr>
          <p:nvPr/>
        </p:nvSpPr>
        <p:spPr bwMode="auto">
          <a:xfrm>
            <a:off x="304800" y="1341438"/>
            <a:ext cx="85344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Tactique défensive de VO pour se protéger : </a:t>
            </a:r>
            <a:endParaRPr lang="fr-FR" altLang="fr-FR" sz="2400" b="1" u="sng">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But </a:t>
            </a:r>
          </a:p>
          <a:p>
            <a:pPr>
              <a:lnSpc>
                <a:spcPct val="107000"/>
              </a:lnSpc>
            </a:pPr>
            <a:endParaRPr lang="fr-FR" altLang="fr-FR" sz="2400" b="1">
              <a:latin typeface="Times New Roman" panose="02020603050405020304" pitchFamily="18" charset="0"/>
              <a:cs typeface="Times New Roman" panose="02020603050405020304" pitchFamily="18" charset="0"/>
              <a:sym typeface="Wingdings" panose="05000000000000000000" pitchFamily="2" charset="2"/>
            </a:endParaRPr>
          </a:p>
          <a:p>
            <a:pPr>
              <a:lnSpc>
                <a:spcPct val="107000"/>
              </a:lnSpc>
            </a:pPr>
            <a:r>
              <a:rPr lang="fr-FR" altLang="fr-FR" sz="2400" b="1">
                <a:latin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Calibri" panose="020F0502020204030204" pitchFamily="34" charset="0"/>
              </a:rPr>
              <a:t> protéger les biens (volume(s) adjacent(s) au V sinistré). </a:t>
            </a:r>
          </a:p>
          <a:p>
            <a:pPr>
              <a:lnSpc>
                <a:spcPct val="107000"/>
              </a:lnSpc>
            </a:pP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Protéger et faciliter la progression du ou des binômes engagés, en empêchant les fumées de venir dans les volumes sains. </a:t>
            </a:r>
            <a:endParaRPr lang="fr-FR" altLang="fr-FR" sz="2400">
              <a:latin typeface="Calibri" panose="020F0502020204030204" pitchFamily="34" charset="0"/>
              <a:cs typeface="Calibri" panose="020F0502020204030204" pitchFamily="34" charset="0"/>
            </a:endParaRPr>
          </a:p>
          <a:p>
            <a:pPr>
              <a:lnSpc>
                <a:spcPct val="107000"/>
              </a:lnSpc>
            </a:pPr>
            <a:r>
              <a:rPr lang="fr-FR" altLang="fr-FR" sz="2400">
                <a:latin typeface="Times New Roman" panose="02020603050405020304" pitchFamily="18" charset="0"/>
                <a:cs typeface="Calibri" panose="020F0502020204030204" pitchFamily="34" charset="0"/>
              </a:rPr>
              <a:t> </a:t>
            </a:r>
            <a:endParaRPr lang="fr-FR" altLang="fr-FR" sz="2400">
              <a:latin typeface="Calibri" panose="020F0502020204030204" pitchFamily="34" charset="0"/>
              <a:cs typeface="Calibri" panose="020F0502020204030204" pitchFamily="34" charset="0"/>
            </a:endParaRPr>
          </a:p>
          <a:p>
            <a:pPr>
              <a:lnSpc>
                <a:spcPct val="107000"/>
              </a:lnSpc>
            </a:pPr>
            <a:r>
              <a:rPr lang="fr-FR" altLang="fr-FR" sz="2400">
                <a:latin typeface="Times New Roman" panose="02020603050405020304" pitchFamily="18" charset="0"/>
                <a:cs typeface="Calibri" panose="020F0502020204030204" pitchFamily="34" charset="0"/>
              </a:rPr>
              <a:t>Cette tactique peut être mise en place :</a:t>
            </a:r>
            <a:endParaRPr lang="fr-FR" altLang="fr-FR" sz="2400">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8">
            <a:extLst>
              <a:ext uri="{FF2B5EF4-FFF2-40B4-BE49-F238E27FC236}">
                <a16:creationId xmlns:a16="http://schemas.microsoft.com/office/drawing/2014/main" id="{F6279A99-5E35-820C-48F5-8B7CBB2DB5D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2163" name="Espace réservé du numéro de diapositive 4">
            <a:extLst>
              <a:ext uri="{FF2B5EF4-FFF2-40B4-BE49-F238E27FC236}">
                <a16:creationId xmlns:a16="http://schemas.microsoft.com/office/drawing/2014/main" id="{BBC1AE03-04FF-CE9D-0EA2-8B0182DE754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AF7A73B-0E65-4F97-8447-F000DE0737B8}" type="slidenum">
              <a:rPr lang="fr-FR" altLang="fr-FR" sz="2000">
                <a:solidFill>
                  <a:srgbClr val="984807"/>
                </a:solidFill>
              </a:rPr>
              <a:pPr algn="r" eaLnBrk="1" hangingPunct="1">
                <a:spcBef>
                  <a:spcPct val="0"/>
                </a:spcBef>
                <a:buFontTx/>
                <a:buNone/>
              </a:pPr>
              <a:t>88</a:t>
            </a:fld>
            <a:endParaRPr lang="fr-FR" altLang="fr-FR" sz="2000">
              <a:solidFill>
                <a:srgbClr val="984807"/>
              </a:solidFill>
            </a:endParaRPr>
          </a:p>
        </p:txBody>
      </p:sp>
      <p:sp>
        <p:nvSpPr>
          <p:cNvPr id="3" name="ZoneTexte 2">
            <a:extLst>
              <a:ext uri="{FF2B5EF4-FFF2-40B4-BE49-F238E27FC236}">
                <a16:creationId xmlns:a16="http://schemas.microsoft.com/office/drawing/2014/main" id="{686E3FC5-4519-E935-7231-A638E07CEFE2}"/>
              </a:ext>
            </a:extLst>
          </p:cNvPr>
          <p:cNvSpPr txBox="1"/>
          <p:nvPr/>
        </p:nvSpPr>
        <p:spPr>
          <a:xfrm>
            <a:off x="304800" y="1341438"/>
            <a:ext cx="8534400" cy="4524375"/>
          </a:xfrm>
          <a:prstGeom prst="rect">
            <a:avLst/>
          </a:prstGeom>
          <a:noFill/>
        </p:spPr>
        <p:txBody>
          <a:bodyPr>
            <a:spAutoFit/>
          </a:bodyPr>
          <a:lstStyle/>
          <a:p>
            <a:pPr>
              <a:spcAft>
                <a:spcPts val="0"/>
              </a:spcAft>
              <a:defRPr/>
            </a:pPr>
            <a:r>
              <a:rPr lang="fr-FR" sz="2400" u="sng" dirty="0">
                <a:latin typeface="Times New Roman" panose="02020603050405020304" pitchFamily="18" charset="0"/>
                <a:ea typeface="Calibri" panose="020F0502020204030204" pitchFamily="34" charset="0"/>
                <a:cs typeface="Times New Roman" panose="02020603050405020304" pitchFamily="18" charset="0"/>
              </a:rPr>
              <a:t>Par cloisonnement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On utilise les ouvrants présents et à notre disposition pour isoler le ou les V sinistrés du ou des V sains.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fr-FR" sz="2400" u="sng" dirty="0">
                <a:latin typeface="Times New Roman" panose="02020603050405020304" pitchFamily="18" charset="0"/>
                <a:ea typeface="Calibri" panose="020F0502020204030204" pitchFamily="34" charset="0"/>
                <a:cs typeface="Times New Roman" panose="02020603050405020304" pitchFamily="18" charset="0"/>
              </a:rPr>
              <a:t>Par surpression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Via 1 ou des ventilateurs, le ou les V sains, pour éviter l'envahissement par les fumées du V sinistré. </a:t>
            </a:r>
          </a:p>
          <a:p>
            <a:pPr marL="342900" indent="-342900">
              <a:spcAft>
                <a:spcPts val="0"/>
              </a:spcAft>
              <a:buFont typeface="Wingdings" panose="05000000000000000000" pitchFamily="2" charset="2"/>
              <a:buChar char="è"/>
              <a:defRPr/>
            </a:pPr>
            <a:r>
              <a:rPr lang="fr-FR" altLang="fr-FR" sz="2400" dirty="0">
                <a:latin typeface="Times New Roman" panose="02020603050405020304" pitchFamily="18" charset="0"/>
                <a:sym typeface="Wingdings" panose="05000000000000000000" pitchFamily="2" charset="2"/>
              </a:rPr>
              <a:t>L</a:t>
            </a:r>
            <a:r>
              <a:rPr lang="fr-FR" sz="2400" dirty="0">
                <a:latin typeface="Times New Roman" panose="02020603050405020304" pitchFamily="18" charset="0"/>
                <a:ea typeface="Calibri" panose="020F0502020204030204" pitchFamily="34" charset="0"/>
                <a:cs typeface="Times New Roman" panose="02020603050405020304" pitchFamily="18" charset="0"/>
              </a:rPr>
              <a:t>imite les risques de propagation par un manque d’étanchéité des parois séparant ces 2 V. </a:t>
            </a:r>
          </a:p>
          <a:p>
            <a:pPr marL="342900" indent="-342900">
              <a:spcAft>
                <a:spcPts val="0"/>
              </a:spcAft>
              <a:buFont typeface="Wingdings" panose="05000000000000000000" pitchFamily="2" charset="2"/>
              <a:buChar char="è"/>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Aucun impact sur la dynamique du feu.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8">
            <a:extLst>
              <a:ext uri="{FF2B5EF4-FFF2-40B4-BE49-F238E27FC236}">
                <a16:creationId xmlns:a16="http://schemas.microsoft.com/office/drawing/2014/main" id="{4EC09EF7-747B-C499-BB0E-A250F6D1932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3187" name="Espace réservé du numéro de diapositive 4">
            <a:extLst>
              <a:ext uri="{FF2B5EF4-FFF2-40B4-BE49-F238E27FC236}">
                <a16:creationId xmlns:a16="http://schemas.microsoft.com/office/drawing/2014/main" id="{48884D88-8EA5-CF62-1C67-203D5BBE657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0EEBBE-D07D-4387-A0EA-59F6C68EA721}" type="slidenum">
              <a:rPr lang="fr-FR" altLang="fr-FR" sz="2000">
                <a:solidFill>
                  <a:srgbClr val="984807"/>
                </a:solidFill>
              </a:rPr>
              <a:pPr algn="r" eaLnBrk="1" hangingPunct="1">
                <a:spcBef>
                  <a:spcPct val="0"/>
                </a:spcBef>
                <a:buFontTx/>
                <a:buNone/>
              </a:pPr>
              <a:t>89</a:t>
            </a:fld>
            <a:endParaRPr lang="fr-FR" altLang="fr-FR" sz="2000">
              <a:solidFill>
                <a:srgbClr val="984807"/>
              </a:solidFill>
            </a:endParaRPr>
          </a:p>
        </p:txBody>
      </p:sp>
      <p:sp>
        <p:nvSpPr>
          <p:cNvPr id="93188" name="ZoneTexte 2">
            <a:extLst>
              <a:ext uri="{FF2B5EF4-FFF2-40B4-BE49-F238E27FC236}">
                <a16:creationId xmlns:a16="http://schemas.microsoft.com/office/drawing/2014/main" id="{E1193A12-4FEB-5E01-3667-E8587589FFB0}"/>
              </a:ext>
            </a:extLst>
          </p:cNvPr>
          <p:cNvSpPr txBox="1">
            <a:spLocks noChangeArrowheads="1"/>
          </p:cNvSpPr>
          <p:nvPr/>
        </p:nvSpPr>
        <p:spPr bwMode="auto">
          <a:xfrm>
            <a:off x="395288" y="1341438"/>
            <a:ext cx="835342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Tactique défensive de VO pour désenfumer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But de dégager les fumées dans l'ensemble des V atteints par celles-ci. </a:t>
            </a:r>
          </a:p>
          <a:p>
            <a:pPr>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b="1">
                <a:latin typeface="Times New Roman" panose="02020603050405020304" pitchFamily="18" charset="0"/>
                <a:sym typeface="Wingdings" panose="05000000000000000000" pitchFamily="2" charset="2"/>
              </a:rPr>
              <a:t> </a:t>
            </a:r>
            <a:r>
              <a:rPr lang="fr-FR" altLang="fr-FR" sz="2400" b="1">
                <a:latin typeface="Times New Roman" panose="02020603050405020304" pitchFamily="18" charset="0"/>
                <a:cs typeface="Times New Roman" panose="02020603050405020304" pitchFamily="18" charset="0"/>
                <a:sym typeface="Wingdings" panose="05000000000000000000" pitchFamily="2" charset="2"/>
              </a:rPr>
              <a:t>A</a:t>
            </a:r>
            <a:r>
              <a:rPr lang="fr-FR" altLang="fr-FR" sz="2400">
                <a:latin typeface="Times New Roman" panose="02020603050405020304" pitchFamily="18" charset="0"/>
                <a:cs typeface="Calibri" panose="020F0502020204030204" pitchFamily="34" charset="0"/>
              </a:rPr>
              <a:t> lieu lorsque le feu est "éteint". </a:t>
            </a:r>
          </a:p>
          <a:p>
            <a:pPr>
              <a:lnSpc>
                <a:spcPct val="107000"/>
              </a:lnSpc>
            </a:pPr>
            <a:r>
              <a:rPr lang="fr-FR" altLang="fr-FR" sz="2400">
                <a:latin typeface="Times New Roman" panose="02020603050405020304" pitchFamily="18" charset="0"/>
                <a:cs typeface="Calibri" panose="020F0502020204030204" pitchFamily="34" charset="0"/>
              </a:rPr>
              <a:t> </a:t>
            </a:r>
          </a:p>
          <a:p>
            <a:pPr>
              <a:lnSpc>
                <a:spcPct val="107000"/>
              </a:lnSpc>
            </a:pP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Préparer le matériel nécessaire par anticipation. </a:t>
            </a:r>
          </a:p>
          <a:p>
            <a:pPr>
              <a:lnSpc>
                <a:spcPct val="107000"/>
              </a:lnSpc>
            </a:pPr>
            <a:r>
              <a:rPr lang="fr-FR" altLang="fr-FR" sz="2400">
                <a:latin typeface="Times New Roman" panose="02020603050405020304" pitchFamily="18" charset="0"/>
                <a:cs typeface="Calibri" panose="020F0502020204030204" pitchFamily="34" charset="0"/>
              </a:rPr>
              <a:t> </a:t>
            </a:r>
          </a:p>
          <a:p>
            <a:pPr>
              <a:lnSpc>
                <a:spcPct val="107000"/>
              </a:lnSpc>
              <a:spcAft>
                <a:spcPts val="800"/>
              </a:spcAft>
            </a:pPr>
            <a:r>
              <a:rPr lang="fr-FR" altLang="fr-FR" sz="2400">
                <a:latin typeface="Times New Roman" panose="02020603050405020304" pitchFamily="18" charset="0"/>
                <a:cs typeface="Calibri" panose="020F0502020204030204" pitchFamily="34" charset="0"/>
              </a:rPr>
              <a:t>Cette tactique est mise en place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3">
            <a:extLst>
              <a:ext uri="{FF2B5EF4-FFF2-40B4-BE49-F238E27FC236}">
                <a16:creationId xmlns:a16="http://schemas.microsoft.com/office/drawing/2014/main" id="{89B91363-0CB3-7F95-5CCF-68500131D94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217400-03A1-42CB-A388-E7230E07BBF8}" type="slidenum">
              <a:rPr lang="fr-FR" altLang="fr-FR" sz="1200">
                <a:solidFill>
                  <a:srgbClr val="898989"/>
                </a:solidFill>
              </a:rPr>
              <a:pPr algn="r" eaLnBrk="1" hangingPunct="1">
                <a:spcBef>
                  <a:spcPct val="0"/>
                </a:spcBef>
                <a:buFontTx/>
                <a:buNone/>
              </a:pPr>
              <a:t>9</a:t>
            </a:fld>
            <a:endParaRPr lang="fr-FR" altLang="fr-FR" sz="1200">
              <a:solidFill>
                <a:srgbClr val="898989"/>
              </a:solidFill>
            </a:endParaRPr>
          </a:p>
        </p:txBody>
      </p:sp>
      <p:sp>
        <p:nvSpPr>
          <p:cNvPr id="14" name="Titre 8">
            <a:extLst>
              <a:ext uri="{FF2B5EF4-FFF2-40B4-BE49-F238E27FC236}">
                <a16:creationId xmlns:a16="http://schemas.microsoft.com/office/drawing/2014/main" id="{68C8EFAF-F21D-11AF-E347-C7D50917233E}"/>
              </a:ext>
            </a:extLst>
          </p:cNvPr>
          <p:cNvSpPr>
            <a:spLocks noGrp="1"/>
          </p:cNvSpPr>
          <p:nvPr>
            <p:ph type="title" idx="4294967295"/>
          </p:nvPr>
        </p:nvSpPr>
        <p:spPr>
          <a:xfrm>
            <a:off x="1116013" y="274638"/>
            <a:ext cx="7742237" cy="939800"/>
          </a:xfrm>
        </p:spPr>
        <p:txBody>
          <a:bodyPr/>
          <a:lstStyle/>
          <a:p>
            <a:pPr eaLnBrk="1" hangingPunct="1">
              <a:defRPr/>
            </a:pPr>
            <a:r>
              <a:rPr lang="fr-FR" sz="3200" b="1" dirty="0">
                <a:solidFill>
                  <a:schemeClr val="accent6">
                    <a:lumMod val="50000"/>
                  </a:schemeClr>
                </a:solidFill>
              </a:rPr>
              <a:t>Reconnaissance</a:t>
            </a:r>
          </a:p>
        </p:txBody>
      </p:sp>
      <p:sp>
        <p:nvSpPr>
          <p:cNvPr id="11268" name="ZoneTexte 7">
            <a:extLst>
              <a:ext uri="{FF2B5EF4-FFF2-40B4-BE49-F238E27FC236}">
                <a16:creationId xmlns:a16="http://schemas.microsoft.com/office/drawing/2014/main" id="{E1EB275E-200F-BA03-04CE-F56132475CE4}"/>
              </a:ext>
            </a:extLst>
          </p:cNvPr>
          <p:cNvSpPr txBox="1">
            <a:spLocks noChangeArrowheads="1"/>
          </p:cNvSpPr>
          <p:nvPr/>
        </p:nvSpPr>
        <p:spPr bwMode="auto">
          <a:xfrm>
            <a:off x="381000" y="1371600"/>
            <a:ext cx="8305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rPr>
              <a:t>Permet une idée de manœuvre et :</a:t>
            </a:r>
          </a:p>
          <a:p>
            <a:pPr algn="just">
              <a:spcBef>
                <a:spcPct val="0"/>
              </a:spcBef>
            </a:pPr>
            <a:endParaRPr lang="fr-FR" altLang="fr-FR" sz="2400">
              <a:latin typeface="Times New Roman" panose="02020603050405020304" pitchFamily="18" charset="0"/>
            </a:endParaRPr>
          </a:p>
          <a:p>
            <a:pPr algn="just">
              <a:spcBef>
                <a:spcPct val="0"/>
              </a:spcBef>
            </a:pPr>
            <a:r>
              <a:rPr lang="fr-FR" altLang="fr-FR" sz="2400">
                <a:latin typeface="Times New Roman" panose="02020603050405020304" pitchFamily="18" charset="0"/>
              </a:rPr>
              <a:t> D’effectuer les sauvetages dans les plus brefs délais. </a:t>
            </a:r>
          </a:p>
          <a:p>
            <a:pPr algn="just">
              <a:spcBef>
                <a:spcPct val="0"/>
              </a:spcBef>
            </a:pPr>
            <a:r>
              <a:rPr lang="fr-FR" altLang="fr-FR" sz="2400">
                <a:latin typeface="Times New Roman" panose="02020603050405020304" pitchFamily="18" charset="0"/>
              </a:rPr>
              <a:t> De définir les points d’attaque. </a:t>
            </a:r>
          </a:p>
          <a:p>
            <a:pPr algn="just">
              <a:spcBef>
                <a:spcPct val="0"/>
              </a:spcBef>
            </a:pPr>
            <a:r>
              <a:rPr lang="fr-FR" altLang="fr-FR" sz="2400">
                <a:latin typeface="Times New Roman" panose="02020603050405020304" pitchFamily="18" charset="0"/>
              </a:rPr>
              <a:t> D’effectuer les réactions immédiates,</a:t>
            </a:r>
          </a:p>
          <a:p>
            <a:pPr algn="just">
              <a:spcBef>
                <a:spcPct val="0"/>
              </a:spcBef>
            </a:pPr>
            <a:r>
              <a:rPr lang="fr-FR" altLang="fr-FR" sz="2400">
                <a:latin typeface="Times New Roman" panose="02020603050405020304" pitchFamily="18" charset="0"/>
              </a:rPr>
              <a:t> De définir ce qui brûle. </a:t>
            </a:r>
          </a:p>
          <a:p>
            <a:pPr algn="just">
              <a:spcBef>
                <a:spcPct val="0"/>
              </a:spcBef>
            </a:pPr>
            <a:r>
              <a:rPr lang="fr-FR" altLang="fr-FR" sz="2400">
                <a:latin typeface="Times New Roman" panose="02020603050405020304" pitchFamily="18" charset="0"/>
              </a:rPr>
              <a:t> De définir les cheminements. </a:t>
            </a:r>
          </a:p>
          <a:p>
            <a:pPr algn="just">
              <a:spcBef>
                <a:spcPct val="0"/>
              </a:spcBef>
            </a:pPr>
            <a:r>
              <a:rPr lang="fr-FR" altLang="fr-FR" sz="2400">
                <a:latin typeface="Times New Roman" panose="02020603050405020304" pitchFamily="18" charset="0"/>
              </a:rPr>
              <a:t> De définir l’étendue du sinistre. </a:t>
            </a:r>
          </a:p>
          <a:p>
            <a:pPr algn="just">
              <a:spcBef>
                <a:spcPct val="0"/>
              </a:spcBef>
            </a:pPr>
            <a:r>
              <a:rPr lang="fr-FR" altLang="fr-FR" sz="2400">
                <a:latin typeface="Times New Roman" panose="02020603050405020304" pitchFamily="18" charset="0"/>
              </a:rPr>
              <a:t> De définir le risque de propagation (horizontale ou verticale). </a:t>
            </a:r>
          </a:p>
          <a:p>
            <a:pPr algn="just">
              <a:spcBef>
                <a:spcPct val="0"/>
              </a:spcBef>
            </a:pPr>
            <a:r>
              <a:rPr lang="fr-FR" altLang="fr-FR" sz="2400">
                <a:latin typeface="Times New Roman" panose="02020603050405020304" pitchFamily="18" charset="0"/>
              </a:rPr>
              <a:t> De définir et préciser les moyens à mettre en œuvre.</a:t>
            </a:r>
          </a:p>
        </p:txBody>
      </p:sp>
      <p:sp>
        <p:nvSpPr>
          <p:cNvPr id="11269" name="Rectangle 9">
            <a:extLst>
              <a:ext uri="{FF2B5EF4-FFF2-40B4-BE49-F238E27FC236}">
                <a16:creationId xmlns:a16="http://schemas.microsoft.com/office/drawing/2014/main" id="{C57AC0BB-8E92-4918-D3CF-0ED622607E5A}"/>
              </a:ext>
            </a:extLst>
          </p:cNvPr>
          <p:cNvSpPr>
            <a:spLocks noChangeArrowheads="1"/>
          </p:cNvSpPr>
          <p:nvPr/>
        </p:nvSpPr>
        <p:spPr bwMode="auto">
          <a:xfrm>
            <a:off x="3690938" y="2605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8">
            <a:extLst>
              <a:ext uri="{FF2B5EF4-FFF2-40B4-BE49-F238E27FC236}">
                <a16:creationId xmlns:a16="http://schemas.microsoft.com/office/drawing/2014/main" id="{6B6B41A6-2C11-9A87-8A08-67D8FD8B76F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4211" name="Espace réservé du numéro de diapositive 4">
            <a:extLst>
              <a:ext uri="{FF2B5EF4-FFF2-40B4-BE49-F238E27FC236}">
                <a16:creationId xmlns:a16="http://schemas.microsoft.com/office/drawing/2014/main" id="{42ECDF86-29D2-0BA7-C629-B21AE45D5A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2C664C-B2B4-4EE2-AC0A-3A94CF1E78D3}" type="slidenum">
              <a:rPr lang="fr-FR" altLang="fr-FR" sz="2000">
                <a:solidFill>
                  <a:srgbClr val="984807"/>
                </a:solidFill>
              </a:rPr>
              <a:pPr algn="r" eaLnBrk="1" hangingPunct="1">
                <a:spcBef>
                  <a:spcPct val="0"/>
                </a:spcBef>
                <a:buFontTx/>
                <a:buNone/>
              </a:pPr>
              <a:t>90</a:t>
            </a:fld>
            <a:endParaRPr lang="fr-FR" altLang="fr-FR" sz="2000">
              <a:solidFill>
                <a:srgbClr val="984807"/>
              </a:solidFill>
            </a:endParaRPr>
          </a:p>
        </p:txBody>
      </p:sp>
      <p:sp>
        <p:nvSpPr>
          <p:cNvPr id="94212" name="ZoneTexte 2">
            <a:extLst>
              <a:ext uri="{FF2B5EF4-FFF2-40B4-BE49-F238E27FC236}">
                <a16:creationId xmlns:a16="http://schemas.microsoft.com/office/drawing/2014/main" id="{9D350873-473A-4CD6-F30D-63C4EB4D97D3}"/>
              </a:ext>
            </a:extLst>
          </p:cNvPr>
          <p:cNvSpPr txBox="1">
            <a:spLocks noChangeArrowheads="1"/>
          </p:cNvSpPr>
          <p:nvPr/>
        </p:nvSpPr>
        <p:spPr bwMode="auto">
          <a:xfrm>
            <a:off x="323850" y="1341438"/>
            <a:ext cx="63484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par les moyens naturels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94213" name="Rectangle 2">
            <a:extLst>
              <a:ext uri="{FF2B5EF4-FFF2-40B4-BE49-F238E27FC236}">
                <a16:creationId xmlns:a16="http://schemas.microsoft.com/office/drawing/2014/main" id="{108E9780-C607-84F5-7401-4B1BA27CC85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94214" name="Image 1">
            <a:extLst>
              <a:ext uri="{FF2B5EF4-FFF2-40B4-BE49-F238E27FC236}">
                <a16:creationId xmlns:a16="http://schemas.microsoft.com/office/drawing/2014/main" id="{2A5E874A-23C6-7785-A873-06874C2EB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85423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8">
            <a:extLst>
              <a:ext uri="{FF2B5EF4-FFF2-40B4-BE49-F238E27FC236}">
                <a16:creationId xmlns:a16="http://schemas.microsoft.com/office/drawing/2014/main" id="{FA354306-5E8B-CD5D-A495-E94ECDABB2F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5235" name="Espace réservé du numéro de diapositive 4">
            <a:extLst>
              <a:ext uri="{FF2B5EF4-FFF2-40B4-BE49-F238E27FC236}">
                <a16:creationId xmlns:a16="http://schemas.microsoft.com/office/drawing/2014/main" id="{76199F32-3425-259D-00FB-3A4DB6F23F9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611A29-486A-4608-98FE-2670A067089E}" type="slidenum">
              <a:rPr lang="fr-FR" altLang="fr-FR" sz="2000">
                <a:solidFill>
                  <a:srgbClr val="984807"/>
                </a:solidFill>
              </a:rPr>
              <a:pPr algn="r" eaLnBrk="1" hangingPunct="1">
                <a:spcBef>
                  <a:spcPct val="0"/>
                </a:spcBef>
                <a:buFontTx/>
                <a:buNone/>
              </a:pPr>
              <a:t>91</a:t>
            </a:fld>
            <a:endParaRPr lang="fr-FR" altLang="fr-FR" sz="2000">
              <a:solidFill>
                <a:srgbClr val="984807"/>
              </a:solidFill>
            </a:endParaRPr>
          </a:p>
        </p:txBody>
      </p:sp>
      <p:sp>
        <p:nvSpPr>
          <p:cNvPr id="95236" name="ZoneTexte 2">
            <a:extLst>
              <a:ext uri="{FF2B5EF4-FFF2-40B4-BE49-F238E27FC236}">
                <a16:creationId xmlns:a16="http://schemas.microsoft.com/office/drawing/2014/main" id="{212352C1-3336-D70C-5D4D-A141B76CBDF6}"/>
              </a:ext>
            </a:extLst>
          </p:cNvPr>
          <p:cNvSpPr txBox="1">
            <a:spLocks noChangeArrowheads="1"/>
          </p:cNvSpPr>
          <p:nvPr/>
        </p:nvSpPr>
        <p:spPr bwMode="auto">
          <a:xfrm>
            <a:off x="395288" y="1247775"/>
            <a:ext cx="6553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par ventilation mécanique : </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pic>
        <p:nvPicPr>
          <p:cNvPr id="95237" name="Image 1">
            <a:extLst>
              <a:ext uri="{FF2B5EF4-FFF2-40B4-BE49-F238E27FC236}">
                <a16:creationId xmlns:a16="http://schemas.microsoft.com/office/drawing/2014/main" id="{9AAAF3F8-FA87-FA43-3AC5-F15C58854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97063"/>
            <a:ext cx="7488237"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453EA130-D595-21EC-5165-48DC75E40DA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6259" name="Espace réservé du numéro de diapositive 4">
            <a:extLst>
              <a:ext uri="{FF2B5EF4-FFF2-40B4-BE49-F238E27FC236}">
                <a16:creationId xmlns:a16="http://schemas.microsoft.com/office/drawing/2014/main" id="{12FD71F2-7C14-1CF3-8F74-D13F55E532D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515CAC-6002-494D-8A43-331CE4B89710}"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96260" name="ZoneTexte 4">
            <a:extLst>
              <a:ext uri="{FF2B5EF4-FFF2-40B4-BE49-F238E27FC236}">
                <a16:creationId xmlns:a16="http://schemas.microsoft.com/office/drawing/2014/main" id="{7C9BCE51-2181-398C-5B64-458E3AE75E5A}"/>
              </a:ext>
            </a:extLst>
          </p:cNvPr>
          <p:cNvSpPr txBox="1">
            <a:spLocks noChangeArrowheads="1"/>
          </p:cNvSpPr>
          <p:nvPr/>
        </p:nvSpPr>
        <p:spPr bwMode="auto">
          <a:xfrm>
            <a:off x="323850"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Anti-ventilation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96261" name="ZoneTexte 6">
            <a:extLst>
              <a:ext uri="{FF2B5EF4-FFF2-40B4-BE49-F238E27FC236}">
                <a16:creationId xmlns:a16="http://schemas.microsoft.com/office/drawing/2014/main" id="{6783E475-8C49-06B2-A804-2267BD849D50}"/>
              </a:ext>
            </a:extLst>
          </p:cNvPr>
          <p:cNvSpPr txBox="1">
            <a:spLocks noChangeArrowheads="1"/>
          </p:cNvSpPr>
          <p:nvPr/>
        </p:nvSpPr>
        <p:spPr bwMode="auto">
          <a:xfrm>
            <a:off x="395288" y="1916113"/>
            <a:ext cx="820896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a:latin typeface="Times New Roman" panose="02020603050405020304" pitchFamily="18" charset="0"/>
                <a:sym typeface="Wingdings" panose="05000000000000000000" pitchFamily="2" charset="2"/>
              </a:rPr>
              <a:t> O</a:t>
            </a:r>
            <a:r>
              <a:rPr lang="fr-FR" altLang="fr-FR" sz="2400">
                <a:latin typeface="Times New Roman" panose="02020603050405020304" pitchFamily="18" charset="0"/>
                <a:ea typeface="Calibri" panose="020F0502020204030204" pitchFamily="34" charset="0"/>
                <a:cs typeface="Times New Roman" panose="02020603050405020304" pitchFamily="18" charset="0"/>
              </a:rPr>
              <a:t>bjectif de diminuer/réduire, en phase de reconnaissance et d'attaque, l'amenée d'air qui peut réduire de façon significative la puissance de l'incendie.</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ENJEUX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Réduction de la puissance </a:t>
            </a: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sym typeface="Wingdings" panose="05000000000000000000" pitchFamily="2" charset="2"/>
              </a:rPr>
              <a:t>R</a:t>
            </a:r>
            <a:r>
              <a:rPr lang="fr-FR" altLang="fr-FR" sz="2400">
                <a:latin typeface="Times New Roman" panose="02020603050405020304" pitchFamily="18" charset="0"/>
                <a:cs typeface="Calibri" panose="020F0502020204030204" pitchFamily="34" charset="0"/>
              </a:rPr>
              <a:t>éduire considérablement les dégâts occasionnés par les flammes, les fumées. </a:t>
            </a:r>
          </a:p>
          <a:p>
            <a:pPr>
              <a:lnSpc>
                <a:spcPct val="107000"/>
              </a:lnSpc>
            </a:pP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Réduire et/ou inverser le sens du flux de gaz chauds et fumées.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3374943B-D4A3-C6DA-3FB4-A201660CA29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7283" name="Espace réservé du numéro de diapositive 4">
            <a:extLst>
              <a:ext uri="{FF2B5EF4-FFF2-40B4-BE49-F238E27FC236}">
                <a16:creationId xmlns:a16="http://schemas.microsoft.com/office/drawing/2014/main" id="{07338367-E762-487E-23D7-3C8DE0CB356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60D025A-B575-4E05-844F-E4852210520B}"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sp>
        <p:nvSpPr>
          <p:cNvPr id="97284" name="ZoneTexte 4">
            <a:extLst>
              <a:ext uri="{FF2B5EF4-FFF2-40B4-BE49-F238E27FC236}">
                <a16:creationId xmlns:a16="http://schemas.microsoft.com/office/drawing/2014/main" id="{467ADD92-786D-750E-3FBC-1542B4DD9A56}"/>
              </a:ext>
            </a:extLst>
          </p:cNvPr>
          <p:cNvSpPr txBox="1">
            <a:spLocks noChangeArrowheads="1"/>
          </p:cNvSpPr>
          <p:nvPr/>
        </p:nvSpPr>
        <p:spPr bwMode="auto">
          <a:xfrm>
            <a:off x="323850"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Anti-ventilation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97285" name="Rectangle 2">
            <a:extLst>
              <a:ext uri="{FF2B5EF4-FFF2-40B4-BE49-F238E27FC236}">
                <a16:creationId xmlns:a16="http://schemas.microsoft.com/office/drawing/2014/main" id="{F50BFD36-D77F-613D-BD9F-8039A09FA3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97286" name="Image 1">
            <a:extLst>
              <a:ext uri="{FF2B5EF4-FFF2-40B4-BE49-F238E27FC236}">
                <a16:creationId xmlns:a16="http://schemas.microsoft.com/office/drawing/2014/main" id="{E3962E93-2437-E6A9-24CD-777710487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2276475"/>
            <a:ext cx="8399462"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ZoneTexte 9">
            <a:extLst>
              <a:ext uri="{FF2B5EF4-FFF2-40B4-BE49-F238E27FC236}">
                <a16:creationId xmlns:a16="http://schemas.microsoft.com/office/drawing/2014/main" id="{14D47BEC-266E-2B82-10FB-A41FEB8A2051}"/>
              </a:ext>
            </a:extLst>
          </p:cNvPr>
          <p:cNvSpPr txBox="1">
            <a:spLocks noChangeArrowheads="1"/>
          </p:cNvSpPr>
          <p:nvPr/>
        </p:nvSpPr>
        <p:spPr bwMode="auto">
          <a:xfrm>
            <a:off x="414338" y="1812925"/>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latin typeface="Times New Roman" panose="02020603050405020304" pitchFamily="18" charset="0"/>
                <a:sym typeface="Wingdings" panose="05000000000000000000" pitchFamily="2" charset="2"/>
              </a:rPr>
              <a:t>Mise en œuvre : </a:t>
            </a:r>
            <a:endParaRPr lang="fr-FR" altLang="fr-FR" sz="2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8">
            <a:extLst>
              <a:ext uri="{FF2B5EF4-FFF2-40B4-BE49-F238E27FC236}">
                <a16:creationId xmlns:a16="http://schemas.microsoft.com/office/drawing/2014/main" id="{02F8B730-6DBB-7AEB-7A6B-C6C370F9308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8307" name="Espace réservé du numéro de diapositive 4">
            <a:extLst>
              <a:ext uri="{FF2B5EF4-FFF2-40B4-BE49-F238E27FC236}">
                <a16:creationId xmlns:a16="http://schemas.microsoft.com/office/drawing/2014/main" id="{11CC8047-B7A2-F5E5-09F2-E27C8A6DC5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73557F-D876-4915-8497-9AEA6C93344D}"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sp>
        <p:nvSpPr>
          <p:cNvPr id="98308" name="ZoneTexte 2">
            <a:extLst>
              <a:ext uri="{FF2B5EF4-FFF2-40B4-BE49-F238E27FC236}">
                <a16:creationId xmlns:a16="http://schemas.microsoft.com/office/drawing/2014/main" id="{9A98D849-2BC6-10EB-C078-AF5431C1E38C}"/>
              </a:ext>
            </a:extLst>
          </p:cNvPr>
          <p:cNvSpPr txBox="1">
            <a:spLocks noChangeArrowheads="1"/>
          </p:cNvSpPr>
          <p:nvPr/>
        </p:nvSpPr>
        <p:spPr bwMode="auto">
          <a:xfrm>
            <a:off x="438150" y="1336675"/>
            <a:ext cx="8237538"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Hydro-ventilation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OBJECTIFS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Ventiler un V enfumé, pendant une progression avec un moyen hydraulique, ou en fin d'extinction pour désenfumer un local par exemple.</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Moyen simple </a:t>
            </a: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limité en matière de débit, pour évacuer les gaz chauds, la fumée et la chaleur d'un volume, et retrouver de la visibilité.</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8">
            <a:extLst>
              <a:ext uri="{FF2B5EF4-FFF2-40B4-BE49-F238E27FC236}">
                <a16:creationId xmlns:a16="http://schemas.microsoft.com/office/drawing/2014/main" id="{0E76A0DB-65EC-9848-B52C-003328C9665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99331" name="Espace réservé du numéro de diapositive 4">
            <a:extLst>
              <a:ext uri="{FF2B5EF4-FFF2-40B4-BE49-F238E27FC236}">
                <a16:creationId xmlns:a16="http://schemas.microsoft.com/office/drawing/2014/main" id="{E17D64C4-76DE-5AF9-F219-8F97250AB38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DA2B2C-EAE5-472A-9B87-DF0FF6ED30C4}" type="slidenum">
              <a:rPr lang="fr-FR" altLang="fr-FR" sz="2000">
                <a:solidFill>
                  <a:srgbClr val="984807"/>
                </a:solidFill>
              </a:rPr>
              <a:pPr algn="r" eaLnBrk="1" hangingPunct="1">
                <a:spcBef>
                  <a:spcPct val="0"/>
                </a:spcBef>
                <a:buFontTx/>
                <a:buNone/>
              </a:pPr>
              <a:t>95</a:t>
            </a:fld>
            <a:endParaRPr lang="fr-FR" altLang="fr-FR" sz="2000">
              <a:solidFill>
                <a:srgbClr val="984807"/>
              </a:solidFill>
            </a:endParaRPr>
          </a:p>
        </p:txBody>
      </p:sp>
      <p:sp>
        <p:nvSpPr>
          <p:cNvPr id="99332" name="ZoneTexte 2">
            <a:extLst>
              <a:ext uri="{FF2B5EF4-FFF2-40B4-BE49-F238E27FC236}">
                <a16:creationId xmlns:a16="http://schemas.microsoft.com/office/drawing/2014/main" id="{73D576EA-A5A5-397B-2EE1-2904EA81BA6E}"/>
              </a:ext>
            </a:extLst>
          </p:cNvPr>
          <p:cNvSpPr txBox="1">
            <a:spLocks noChangeArrowheads="1"/>
          </p:cNvSpPr>
          <p:nvPr/>
        </p:nvSpPr>
        <p:spPr bwMode="auto">
          <a:xfrm>
            <a:off x="438150" y="1336675"/>
            <a:ext cx="867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Hydro-ventilation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9333" name="Picture 1">
            <a:extLst>
              <a:ext uri="{FF2B5EF4-FFF2-40B4-BE49-F238E27FC236}">
                <a16:creationId xmlns:a16="http://schemas.microsoft.com/office/drawing/2014/main" id="{B1FBFA09-4501-F52D-2EE8-B6DDDFEAE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211" t="56221" r="33458" b="10059"/>
          <a:stretch>
            <a:fillRect/>
          </a:stretch>
        </p:blipFill>
        <p:spPr bwMode="auto">
          <a:xfrm>
            <a:off x="3995738" y="1214438"/>
            <a:ext cx="3706812"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re 8">
            <a:extLst>
              <a:ext uri="{FF2B5EF4-FFF2-40B4-BE49-F238E27FC236}">
                <a16:creationId xmlns:a16="http://schemas.microsoft.com/office/drawing/2014/main" id="{556251FC-BD7B-EA39-A338-0C3B12831FA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0355" name="Espace réservé du numéro de diapositive 4">
            <a:extLst>
              <a:ext uri="{FF2B5EF4-FFF2-40B4-BE49-F238E27FC236}">
                <a16:creationId xmlns:a16="http://schemas.microsoft.com/office/drawing/2014/main" id="{C10E895E-774D-24DD-9294-5BB4F05B929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1407BFF-3593-400F-A952-B7569F1D0740}" type="slidenum">
              <a:rPr lang="fr-FR" altLang="fr-FR" sz="2000">
                <a:solidFill>
                  <a:srgbClr val="984807"/>
                </a:solidFill>
              </a:rPr>
              <a:pPr algn="r" eaLnBrk="1" hangingPunct="1">
                <a:spcBef>
                  <a:spcPct val="0"/>
                </a:spcBef>
                <a:buFontTx/>
                <a:buNone/>
              </a:pPr>
              <a:t>96</a:t>
            </a:fld>
            <a:endParaRPr lang="fr-FR" altLang="fr-FR" sz="2000">
              <a:solidFill>
                <a:srgbClr val="984807"/>
              </a:solidFill>
            </a:endParaRPr>
          </a:p>
        </p:txBody>
      </p:sp>
      <p:sp>
        <p:nvSpPr>
          <p:cNvPr id="4" name="ZoneTexte 3">
            <a:extLst>
              <a:ext uri="{FF2B5EF4-FFF2-40B4-BE49-F238E27FC236}">
                <a16:creationId xmlns:a16="http://schemas.microsoft.com/office/drawing/2014/main" id="{D3B5D684-F7C7-9759-6939-904981A84741}"/>
              </a:ext>
            </a:extLst>
          </p:cNvPr>
          <p:cNvSpPr txBox="1"/>
          <p:nvPr/>
        </p:nvSpPr>
        <p:spPr>
          <a:xfrm>
            <a:off x="358775" y="1341438"/>
            <a:ext cx="8488363" cy="4411662"/>
          </a:xfrm>
          <a:prstGeom prst="rect">
            <a:avLst/>
          </a:prstGeom>
          <a:noFill/>
        </p:spPr>
        <p:txBody>
          <a:bodyPr>
            <a:spAutoFit/>
          </a:bodyPr>
          <a:lstStyle/>
          <a:p>
            <a:pPr>
              <a:lnSpc>
                <a:spcPct val="107000"/>
              </a:lnSpc>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Actions à réaliser avec précaution et consignes de sécurité</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fr-FR" sz="2400" b="1" dirty="0">
                <a:latin typeface="Times New Roman" panose="02020603050405020304" pitchFamily="18" charset="0"/>
                <a:ea typeface="Calibri" panose="020F0502020204030204" pitchFamily="34" charset="0"/>
                <a:cs typeface="Times New Roman" panose="02020603050405020304" pitchFamily="18" charset="0"/>
              </a:rPr>
              <a:t>En phase de désenfumage (fin d'extinction)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Prise en compte d'éventuels dégâts pouvant être occasionnés par l'eau,</a:t>
            </a:r>
          </a:p>
          <a:p>
            <a:pPr marL="342900" indent="-342900">
              <a:lnSpc>
                <a:spcPct val="107000"/>
              </a:lnSpc>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Prise en compte de l'environnement extérieur (milieu urbain avec des distances faibles entre bâtiments, lignes électriques, SP, etc.</a:t>
            </a:r>
          </a:p>
          <a:p>
            <a:pPr>
              <a:lnSpc>
                <a:spcPct val="107000"/>
              </a:lnSpc>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Porte-lance portera </a:t>
            </a:r>
            <a:r>
              <a:rPr lang="fr-FR" altLang="fr-FR" sz="2400" b="1" dirty="0">
                <a:latin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vigilance particulière sur l'environnement extérieur et la mise en œuvre de cette technique.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8">
            <a:extLst>
              <a:ext uri="{FF2B5EF4-FFF2-40B4-BE49-F238E27FC236}">
                <a16:creationId xmlns:a16="http://schemas.microsoft.com/office/drawing/2014/main" id="{57EDA14A-0D79-B026-BED2-2CFA5458FA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1379" name="Espace réservé du numéro de diapositive 4">
            <a:extLst>
              <a:ext uri="{FF2B5EF4-FFF2-40B4-BE49-F238E27FC236}">
                <a16:creationId xmlns:a16="http://schemas.microsoft.com/office/drawing/2014/main" id="{B9FBCD60-1130-0DA1-8980-1461274E98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1AD43AB-F42C-43DB-9C9A-5BBFA27F520B}" type="slidenum">
              <a:rPr lang="fr-FR" altLang="fr-FR" sz="2000">
                <a:solidFill>
                  <a:srgbClr val="984807"/>
                </a:solidFill>
              </a:rPr>
              <a:pPr algn="r" eaLnBrk="1" hangingPunct="1">
                <a:spcBef>
                  <a:spcPct val="0"/>
                </a:spcBef>
                <a:buFontTx/>
                <a:buNone/>
              </a:pPr>
              <a:t>97</a:t>
            </a:fld>
            <a:endParaRPr lang="fr-FR" altLang="fr-FR" sz="2000">
              <a:solidFill>
                <a:srgbClr val="984807"/>
              </a:solidFill>
            </a:endParaRPr>
          </a:p>
        </p:txBody>
      </p:sp>
      <p:sp>
        <p:nvSpPr>
          <p:cNvPr id="101380" name="ZoneTexte 1">
            <a:extLst>
              <a:ext uri="{FF2B5EF4-FFF2-40B4-BE49-F238E27FC236}">
                <a16:creationId xmlns:a16="http://schemas.microsoft.com/office/drawing/2014/main" id="{0F60A6EC-132B-B359-D706-C5F762FC6150}"/>
              </a:ext>
            </a:extLst>
          </p:cNvPr>
          <p:cNvSpPr txBox="1">
            <a:spLocks noChangeArrowheads="1"/>
          </p:cNvSpPr>
          <p:nvPr/>
        </p:nvSpPr>
        <p:spPr bwMode="auto">
          <a:xfrm>
            <a:off x="438150" y="1336675"/>
            <a:ext cx="867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Hydro-ventilation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1381" name="Rectangle 2">
            <a:extLst>
              <a:ext uri="{FF2B5EF4-FFF2-40B4-BE49-F238E27FC236}">
                <a16:creationId xmlns:a16="http://schemas.microsoft.com/office/drawing/2014/main" id="{07BFB1E5-2CC4-73BC-6F52-EA1CEC9A907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01382" name="Image 1">
            <a:extLst>
              <a:ext uri="{FF2B5EF4-FFF2-40B4-BE49-F238E27FC236}">
                <a16:creationId xmlns:a16="http://schemas.microsoft.com/office/drawing/2014/main" id="{BDEFC25C-EFE7-FD74-5814-2406969D1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652713"/>
            <a:ext cx="792003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Rectangle 3">
            <a:extLst>
              <a:ext uri="{FF2B5EF4-FFF2-40B4-BE49-F238E27FC236}">
                <a16:creationId xmlns:a16="http://schemas.microsoft.com/office/drawing/2014/main" id="{BD5380AE-5332-5CBC-5188-D2E1BCB04AB2}"/>
              </a:ext>
            </a:extLst>
          </p:cNvPr>
          <p:cNvSpPr>
            <a:spLocks noChangeArrowheads="1"/>
          </p:cNvSpPr>
          <p:nvPr/>
        </p:nvSpPr>
        <p:spPr bwMode="auto">
          <a:xfrm>
            <a:off x="438150" y="1946275"/>
            <a:ext cx="3560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latin typeface="Times New Roman" panose="02020603050405020304" pitchFamily="18" charset="0"/>
                <a:ea typeface="Calibri" panose="020F0502020204030204" pitchFamily="34" charset="0"/>
                <a:cs typeface="Times New Roman" panose="02020603050405020304" pitchFamily="18" charset="0"/>
              </a:rPr>
              <a:t>En phase de progression :</a:t>
            </a:r>
            <a:endParaRPr lang="fr-FR" altLang="fr-FR" sz="3600">
              <a:ea typeface="Calibri" panose="020F0502020204030204" pitchFamily="34"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8">
            <a:extLst>
              <a:ext uri="{FF2B5EF4-FFF2-40B4-BE49-F238E27FC236}">
                <a16:creationId xmlns:a16="http://schemas.microsoft.com/office/drawing/2014/main" id="{8861EA35-5DC6-D45D-2C59-F173E43B877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2403" name="Espace réservé du numéro de diapositive 4">
            <a:extLst>
              <a:ext uri="{FF2B5EF4-FFF2-40B4-BE49-F238E27FC236}">
                <a16:creationId xmlns:a16="http://schemas.microsoft.com/office/drawing/2014/main" id="{D4913648-4BD5-4101-85F9-4839ABCBC11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1E94511-46EC-4678-B5DF-2BAC2CDBDFB0}" type="slidenum">
              <a:rPr lang="fr-FR" altLang="fr-FR" sz="2000">
                <a:solidFill>
                  <a:srgbClr val="984807"/>
                </a:solidFill>
              </a:rPr>
              <a:pPr algn="r" eaLnBrk="1" hangingPunct="1">
                <a:spcBef>
                  <a:spcPct val="0"/>
                </a:spcBef>
                <a:buFontTx/>
                <a:buNone/>
              </a:pPr>
              <a:t>98</a:t>
            </a:fld>
            <a:endParaRPr lang="fr-FR" altLang="fr-FR" sz="2000">
              <a:solidFill>
                <a:srgbClr val="984807"/>
              </a:solidFill>
            </a:endParaRPr>
          </a:p>
        </p:txBody>
      </p:sp>
      <p:sp>
        <p:nvSpPr>
          <p:cNvPr id="102404" name="ZoneTexte 1">
            <a:extLst>
              <a:ext uri="{FF2B5EF4-FFF2-40B4-BE49-F238E27FC236}">
                <a16:creationId xmlns:a16="http://schemas.microsoft.com/office/drawing/2014/main" id="{3A6EB17A-EA58-5A6D-A481-AE59527A1560}"/>
              </a:ext>
            </a:extLst>
          </p:cNvPr>
          <p:cNvSpPr txBox="1">
            <a:spLocks noChangeArrowheads="1"/>
          </p:cNvSpPr>
          <p:nvPr/>
        </p:nvSpPr>
        <p:spPr bwMode="auto">
          <a:xfrm>
            <a:off x="438150" y="1336675"/>
            <a:ext cx="867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Hydro-ventilation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2405" name="Rectangle 2">
            <a:extLst>
              <a:ext uri="{FF2B5EF4-FFF2-40B4-BE49-F238E27FC236}">
                <a16:creationId xmlns:a16="http://schemas.microsoft.com/office/drawing/2014/main" id="{8D061542-D7A2-AEA0-22B7-07EE57B7B0E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02406" name="Rectangle 3">
            <a:extLst>
              <a:ext uri="{FF2B5EF4-FFF2-40B4-BE49-F238E27FC236}">
                <a16:creationId xmlns:a16="http://schemas.microsoft.com/office/drawing/2014/main" id="{2B1D289D-4B8C-87A7-C568-2A71FD869DA8}"/>
              </a:ext>
            </a:extLst>
          </p:cNvPr>
          <p:cNvSpPr>
            <a:spLocks noChangeArrowheads="1"/>
          </p:cNvSpPr>
          <p:nvPr/>
        </p:nvSpPr>
        <p:spPr bwMode="auto">
          <a:xfrm>
            <a:off x="438150" y="1946275"/>
            <a:ext cx="3560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latin typeface="Times New Roman" panose="02020603050405020304" pitchFamily="18" charset="0"/>
                <a:ea typeface="Calibri" panose="020F0502020204030204" pitchFamily="34" charset="0"/>
                <a:cs typeface="Times New Roman" panose="02020603050405020304" pitchFamily="18" charset="0"/>
              </a:rPr>
              <a:t>En phase de progression :</a:t>
            </a:r>
            <a:endParaRPr lang="fr-FR" altLang="fr-FR" sz="3600">
              <a:ea typeface="Calibri" panose="020F0502020204030204" pitchFamily="34" charset="0"/>
              <a:cs typeface="Times New Roman" panose="02020603050405020304" pitchFamily="18" charset="0"/>
            </a:endParaRPr>
          </a:p>
        </p:txBody>
      </p:sp>
      <p:sp>
        <p:nvSpPr>
          <p:cNvPr id="102407" name="ZoneTexte 5">
            <a:extLst>
              <a:ext uri="{FF2B5EF4-FFF2-40B4-BE49-F238E27FC236}">
                <a16:creationId xmlns:a16="http://schemas.microsoft.com/office/drawing/2014/main" id="{3021CA16-0462-8DB0-AAE7-4F67AB94EDB8}"/>
              </a:ext>
            </a:extLst>
          </p:cNvPr>
          <p:cNvSpPr txBox="1">
            <a:spLocks noChangeArrowheads="1"/>
          </p:cNvSpPr>
          <p:nvPr/>
        </p:nvSpPr>
        <p:spPr bwMode="auto">
          <a:xfrm>
            <a:off x="438150" y="2711450"/>
            <a:ext cx="83105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Porte-lance doit s'assurer que le volume n'est pas impacté par l'incendie, à l'abri d'une progression Rapide du feu. </a:t>
            </a:r>
          </a:p>
          <a:p>
            <a:pPr>
              <a:lnSpc>
                <a:spcPct val="107000"/>
              </a:lnSpc>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fr-FR" altLang="fr-FR" sz="2400" b="1">
                <a:latin typeface="Times New Roman" panose="02020603050405020304" pitchFamily="18" charset="0"/>
                <a:sym typeface="Wingdings" panose="05000000000000000000" pitchFamily="2" charset="2"/>
              </a:rPr>
              <a:t> </a:t>
            </a:r>
            <a:r>
              <a:rPr lang="fr-FR" altLang="fr-FR" sz="2400">
                <a:latin typeface="Times New Roman" panose="02020603050405020304" pitchFamily="18" charset="0"/>
                <a:sym typeface="Wingdings" panose="05000000000000000000" pitchFamily="2" charset="2"/>
              </a:rPr>
              <a:t>F</a:t>
            </a:r>
            <a:r>
              <a:rPr lang="fr-FR" altLang="fr-FR" sz="2400">
                <a:latin typeface="Times New Roman" panose="02020603050405020304" pitchFamily="18" charset="0"/>
                <a:cs typeface="Calibri" panose="020F0502020204030204" pitchFamily="34" charset="0"/>
              </a:rPr>
              <a:t>eu doit être cloisonné.</a:t>
            </a:r>
          </a:p>
          <a:p>
            <a:pPr>
              <a:lnSpc>
                <a:spcPct val="107000"/>
              </a:lnSpc>
            </a:pPr>
            <a:endParaRPr lang="fr-FR" altLang="fr-FR" sz="2400">
              <a:latin typeface="Times New Roman" panose="02020603050405020304" pitchFamily="18" charset="0"/>
              <a:cs typeface="Calibri" panose="020F0502020204030204" pitchFamily="34" charset="0"/>
            </a:endParaRPr>
          </a:p>
          <a:p>
            <a:pPr>
              <a:lnSpc>
                <a:spcPct val="107000"/>
              </a:lnSpc>
              <a:spcAft>
                <a:spcPts val="800"/>
              </a:spcAft>
            </a:pPr>
            <a:r>
              <a:rPr lang="fr-FR" altLang="fr-FR" sz="2400">
                <a:latin typeface="Times New Roman" panose="02020603050405020304" pitchFamily="18" charset="0"/>
                <a:cs typeface="Calibri" panose="020F0502020204030204" pitchFamily="34" charset="0"/>
              </a:rPr>
              <a:t>L'hydro-ventilation peut être faite dans la pièce n°1 après isolement, par le biais de la porte, de la pièce n°2.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8">
            <a:extLst>
              <a:ext uri="{FF2B5EF4-FFF2-40B4-BE49-F238E27FC236}">
                <a16:creationId xmlns:a16="http://schemas.microsoft.com/office/drawing/2014/main" id="{AB569BBB-BC20-98BA-5AB6-B10E08D6A5F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Ventilation opérationnelle</a:t>
            </a:r>
          </a:p>
        </p:txBody>
      </p:sp>
      <p:sp>
        <p:nvSpPr>
          <p:cNvPr id="103427" name="Espace réservé du numéro de diapositive 4">
            <a:extLst>
              <a:ext uri="{FF2B5EF4-FFF2-40B4-BE49-F238E27FC236}">
                <a16:creationId xmlns:a16="http://schemas.microsoft.com/office/drawing/2014/main" id="{8F16D8FF-2A35-97D9-6DF7-CA81D2AD1B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2C8FC56-E338-4F44-9DF2-864E194C00EC}" type="slidenum">
              <a:rPr lang="fr-FR" altLang="fr-FR" sz="2000">
                <a:solidFill>
                  <a:srgbClr val="984807"/>
                </a:solidFill>
              </a:rPr>
              <a:pPr algn="r" eaLnBrk="1" hangingPunct="1">
                <a:spcBef>
                  <a:spcPct val="0"/>
                </a:spcBef>
                <a:buFontTx/>
                <a:buNone/>
              </a:pPr>
              <a:t>99</a:t>
            </a:fld>
            <a:endParaRPr lang="fr-FR" altLang="fr-FR" sz="2000">
              <a:solidFill>
                <a:srgbClr val="984807"/>
              </a:solidFill>
            </a:endParaRPr>
          </a:p>
        </p:txBody>
      </p:sp>
      <p:sp>
        <p:nvSpPr>
          <p:cNvPr id="3" name="ZoneTexte 2">
            <a:extLst>
              <a:ext uri="{FF2B5EF4-FFF2-40B4-BE49-F238E27FC236}">
                <a16:creationId xmlns:a16="http://schemas.microsoft.com/office/drawing/2014/main" id="{A1E28FE7-3FA0-4CE2-B10D-74318941EF74}"/>
              </a:ext>
            </a:extLst>
          </p:cNvPr>
          <p:cNvSpPr txBox="1"/>
          <p:nvPr/>
        </p:nvSpPr>
        <p:spPr>
          <a:xfrm>
            <a:off x="539750" y="2276475"/>
            <a:ext cx="7777163" cy="1852613"/>
          </a:xfrm>
          <a:prstGeom prst="rect">
            <a:avLst/>
          </a:prstGeom>
          <a:noFill/>
        </p:spPr>
        <p:txBody>
          <a:bodyPr>
            <a:spAutoFit/>
          </a:bodyPr>
          <a:lstStyle/>
          <a:p>
            <a:pPr marL="457200" algn="ctr">
              <a:lnSpc>
                <a:spcPct val="107000"/>
              </a:lnSpc>
              <a:spcAft>
                <a:spcPts val="800"/>
              </a:spcAft>
              <a:defRPr/>
            </a:pPr>
            <a:r>
              <a:rPr lang="fr-FR" sz="3200" b="1" u="sng" cap="all" dirty="0">
                <a:latin typeface="Times New Roman" panose="02020603050405020304" pitchFamily="18" charset="0"/>
                <a:ea typeface="Calibri" panose="020F0502020204030204" pitchFamily="34" charset="0"/>
                <a:cs typeface="Times New Roman" panose="02020603050405020304" pitchFamily="18" charset="0"/>
              </a:rPr>
              <a:t>techniques </a:t>
            </a:r>
          </a:p>
          <a:p>
            <a:pPr marL="457200" algn="ctr">
              <a:lnSpc>
                <a:spcPct val="107000"/>
              </a:lnSpc>
              <a:spcAft>
                <a:spcPts val="800"/>
              </a:spcAft>
              <a:defRPr/>
            </a:pPr>
            <a:r>
              <a:rPr lang="fr-FR" sz="3200" b="1" u="sng" cap="all" dirty="0">
                <a:latin typeface="Times New Roman" panose="02020603050405020304" pitchFamily="18" charset="0"/>
                <a:ea typeface="Calibri" panose="020F0502020204030204" pitchFamily="34" charset="0"/>
                <a:cs typeface="Times New Roman" panose="02020603050405020304" pitchFamily="18" charset="0"/>
              </a:rPr>
              <a:t>de </a:t>
            </a:r>
          </a:p>
          <a:p>
            <a:pPr marL="457200" algn="ctr">
              <a:lnSpc>
                <a:spcPct val="107000"/>
              </a:lnSpc>
              <a:spcAft>
                <a:spcPts val="800"/>
              </a:spcAft>
              <a:defRPr/>
            </a:pPr>
            <a:r>
              <a:rPr lang="fr-FR" sz="3200" b="1" u="sng" cap="all" dirty="0">
                <a:latin typeface="Times New Roman" panose="02020603050405020304" pitchFamily="18" charset="0"/>
                <a:ea typeface="Calibri" panose="020F0502020204030204" pitchFamily="34" charset="0"/>
                <a:cs typeface="Times New Roman" panose="02020603050405020304" pitchFamily="18" charset="0"/>
              </a:rPr>
              <a:t>ventilation opérationnelle </a:t>
            </a:r>
            <a:endParaRPr lang="fr-FR" sz="2400" u="sng"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1241</TotalTime>
  <Words>5509</Words>
  <Application>Microsoft Office PowerPoint</Application>
  <PresentationFormat>Affichage à l'écran (4:3)</PresentationFormat>
  <Paragraphs>984</Paragraphs>
  <Slides>170</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170</vt:i4>
      </vt:variant>
    </vt:vector>
  </HeadingPairs>
  <TitlesOfParts>
    <vt:vector size="178" baseType="lpstr">
      <vt:lpstr>Arial</vt:lpstr>
      <vt:lpstr>Myriad Pro</vt:lpstr>
      <vt:lpstr>Calibri</vt:lpstr>
      <vt:lpstr>Times New Roman</vt:lpstr>
      <vt:lpstr>Wingdings</vt:lpstr>
      <vt:lpstr>Symbol</vt:lpstr>
      <vt:lpstr>Comic Sans MS</vt:lpstr>
      <vt:lpstr>GCCAR</vt:lpstr>
      <vt:lpstr>MARCHE GENERALE DES OPERATIONS</vt:lpstr>
      <vt:lpstr>Marche Générale des Opérations</vt:lpstr>
      <vt:lpstr>Marche Générale des Opérations</vt:lpstr>
      <vt:lpstr>Marche Générale des Opérations</vt:lpstr>
      <vt:lpstr>Placement des engins</vt:lpstr>
      <vt:lpstr>Placement des engins</vt:lpstr>
      <vt:lpstr>Reconnaissance</vt:lpstr>
      <vt:lpstr>Reconnaissance</vt:lpstr>
      <vt:lpstr>Reconnaissance</vt:lpstr>
      <vt:lpstr>Reconnaissance</vt:lpstr>
      <vt:lpstr>Reconnaissance</vt:lpstr>
      <vt:lpstr>Reconnaissance</vt:lpstr>
      <vt:lpstr>Reconnaissance</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Sauvetage et mise en sécurité</vt:lpstr>
      <vt:lpstr>Etablissements</vt:lpstr>
      <vt:lpstr>Etablissements</vt:lpstr>
      <vt:lpstr>Etablissements</vt:lpstr>
      <vt:lpstr>Etablissements</vt:lpstr>
      <vt:lpstr>Etablissements</vt:lpstr>
      <vt:lpstr>Attaque</vt:lpstr>
      <vt:lpstr>Attaque</vt:lpstr>
      <vt:lpstr>Attaque</vt:lpstr>
      <vt:lpstr>Attaque</vt:lpstr>
      <vt:lpstr>Attaque</vt:lpstr>
      <vt:lpstr>Attaque</vt:lpstr>
      <vt:lpstr>Attaque</vt:lpstr>
      <vt:lpstr>Attaque</vt:lpstr>
      <vt:lpstr>Différents type d'attaque</vt:lpstr>
      <vt:lpstr>Différents type d'attaque</vt:lpstr>
      <vt:lpstr>Différents type d'attaque</vt:lpstr>
      <vt:lpstr>Différents type d'attaque</vt:lpstr>
      <vt:lpstr>Différents type d'attaque</vt:lpstr>
      <vt:lpstr>Différents type d'attaque</vt:lpstr>
      <vt:lpstr>Différents type d'attaque</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Protection</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Ventilation opérationnelle</vt:lpstr>
      <vt:lpstr>Présentation PowerPoint</vt:lpstr>
      <vt:lpstr>Présentation PowerPoint</vt:lpstr>
      <vt:lpstr>Déblai et préservation traces et indices</vt:lpstr>
      <vt:lpstr>Déblai et préservation traces et indices</vt:lpstr>
      <vt:lpstr>Présentation PowerPoint</vt:lpstr>
      <vt:lpstr>Présentation PowerPoint</vt:lpstr>
      <vt:lpstr>Présentation PowerPoint</vt:lpstr>
      <vt:lpstr>Présentation PowerPoint</vt:lpstr>
      <vt:lpstr>Présentation PowerPoint</vt:lpstr>
      <vt:lpstr>Présentation PowerPoint</vt:lpstr>
      <vt:lpstr>Surveillance</vt:lpstr>
      <vt:lpstr>Surveillance</vt:lpstr>
      <vt:lpstr>Surveillance</vt:lpstr>
      <vt:lpstr>Surveillance</vt:lpstr>
      <vt:lpstr>Surveillance</vt:lpstr>
      <vt:lpstr>Reconditionnement du matériel  et du personnel </vt:lpstr>
      <vt:lpstr>Reconditionnement matériel et SP</vt:lpstr>
      <vt:lpstr>Présentation PowerPoint</vt:lpstr>
      <vt:lpstr>Présentation PowerPoint</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Reconditionnement matériel et SP</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110</cp:revision>
  <cp:lastPrinted>2015-08-06T08:01:37Z</cp:lastPrinted>
  <dcterms:created xsi:type="dcterms:W3CDTF">2015-08-05T10:19:35Z</dcterms:created>
  <dcterms:modified xsi:type="dcterms:W3CDTF">2025-01-14T15:52:06Z</dcterms:modified>
</cp:coreProperties>
</file>